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5"/>
  </p:notesMasterIdLst>
  <p:sldIdLst>
    <p:sldId id="273" r:id="rId2"/>
    <p:sldId id="274" r:id="rId3"/>
    <p:sldId id="328" r:id="rId4"/>
    <p:sldId id="326" r:id="rId5"/>
    <p:sldId id="301" r:id="rId6"/>
    <p:sldId id="298" r:id="rId7"/>
    <p:sldId id="299" r:id="rId8"/>
    <p:sldId id="327" r:id="rId9"/>
    <p:sldId id="300" r:id="rId10"/>
    <p:sldId id="303" r:id="rId11"/>
    <p:sldId id="297" r:id="rId12"/>
    <p:sldId id="302" r:id="rId13"/>
    <p:sldId id="295" r:id="rId14"/>
    <p:sldId id="305" r:id="rId15"/>
    <p:sldId id="308" r:id="rId16"/>
    <p:sldId id="306" r:id="rId17"/>
    <p:sldId id="307" r:id="rId18"/>
    <p:sldId id="309" r:id="rId19"/>
    <p:sldId id="304" r:id="rId20"/>
    <p:sldId id="311" r:id="rId21"/>
    <p:sldId id="312" r:id="rId22"/>
    <p:sldId id="313" r:id="rId23"/>
    <p:sldId id="314" r:id="rId24"/>
    <p:sldId id="315" r:id="rId25"/>
    <p:sldId id="316" r:id="rId26"/>
    <p:sldId id="318" r:id="rId27"/>
    <p:sldId id="320" r:id="rId28"/>
    <p:sldId id="321" r:id="rId29"/>
    <p:sldId id="322" r:id="rId30"/>
    <p:sldId id="323" r:id="rId31"/>
    <p:sldId id="324" r:id="rId32"/>
    <p:sldId id="325" r:id="rId33"/>
    <p:sldId id="294" r:id="rId3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6A56"/>
    <a:srgbClr val="88344E"/>
    <a:srgbClr val="EBA7C8"/>
    <a:srgbClr val="4472C4"/>
    <a:srgbClr val="49702E"/>
    <a:srgbClr val="FDD8BE"/>
    <a:srgbClr val="70AD47"/>
    <a:srgbClr val="34465A"/>
    <a:srgbClr val="FFC296"/>
    <a:srgbClr val="53E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2833802-FEF1-4C79-8D5D-14CF1EAF98D9}" styleName="نمط فاتح 2 - تميي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نمط متوسط 3 - 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نمط متوسط 1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نمط متوسط 1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نمط فاتح 2 - تميي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84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460E5A-2B84-42B2-85BC-D3B6736EEF56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2647710B-7F00-4AE6-9D01-26E4665A99A1}">
      <dgm:prSet phldrT="[نص]" custT="1"/>
      <dgm:spPr/>
      <dgm:t>
        <a:bodyPr/>
        <a:lstStyle/>
        <a:p>
          <a:pPr rtl="1"/>
          <a:r>
            <a:rPr lang="ar-SA" sz="4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الإرث بالفرض والتعصيب.</a:t>
          </a:r>
        </a:p>
      </dgm:t>
    </dgm:pt>
    <dgm:pt modelId="{1D84320A-82C2-4E12-A48F-EC40CBC791C7}" type="parTrans" cxnId="{BA020566-B5E8-4686-8C4D-2A498DB2C8EA}">
      <dgm:prSet/>
      <dgm:spPr/>
      <dgm:t>
        <a:bodyPr/>
        <a:lstStyle/>
        <a:p>
          <a:pPr rtl="1"/>
          <a:endParaRPr lang="ar-SA" sz="44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FBF1C43C-FBE6-443B-9EE2-8A69BA29461B}" type="sibTrans" cxnId="{BA020566-B5E8-4686-8C4D-2A498DB2C8EA}">
      <dgm:prSet custT="1"/>
      <dgm:spPr/>
      <dgm:t>
        <a:bodyPr/>
        <a:lstStyle/>
        <a:p>
          <a:pPr rtl="1"/>
          <a:endParaRPr lang="ar-SA" sz="44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7E6AFA2B-6392-4F9C-A606-A9883A51EBA9}">
      <dgm:prSet phldrT="[نص]" custT="1"/>
      <dgm:spPr/>
      <dgm:t>
        <a:bodyPr/>
        <a:lstStyle/>
        <a:p>
          <a:pPr rtl="1"/>
          <a:r>
            <a:rPr lang="ar-SA" sz="4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الإرث بالفرض فقط.</a:t>
          </a:r>
          <a:endParaRPr lang="ar-SA" sz="4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CAF7F20-CD4A-4633-89D3-EEDC10012B08}" type="sibTrans" cxnId="{BAA85537-FB20-4504-8642-51BE99965077}">
      <dgm:prSet custT="1"/>
      <dgm:spPr/>
      <dgm:t>
        <a:bodyPr/>
        <a:lstStyle/>
        <a:p>
          <a:pPr rtl="1"/>
          <a:r>
            <a:rPr lang="ar-SA" sz="4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7</a:t>
          </a:r>
          <a:endParaRPr lang="ar-SA" sz="4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A56BD34E-1B93-4675-8466-37751044383A}" type="parTrans" cxnId="{BAA85537-FB20-4504-8642-51BE99965077}">
      <dgm:prSet/>
      <dgm:spPr/>
      <dgm:t>
        <a:bodyPr/>
        <a:lstStyle/>
        <a:p>
          <a:pPr rtl="1"/>
          <a:endParaRPr lang="ar-SA" sz="44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550D99C7-2761-4532-B22E-9D003FC98D3B}">
      <dgm:prSet phldrT="[نص]" custT="1"/>
      <dgm:spPr/>
      <dgm:t>
        <a:bodyPr/>
        <a:lstStyle/>
        <a:p>
          <a:pPr rtl="1"/>
          <a:r>
            <a:rPr lang="ar-SA" sz="40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الإرث بالفرض تارة و بالتعصيب تارة و لا يجمع بينهما.</a:t>
          </a:r>
          <a:endParaRPr lang="ar-SA" sz="40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3E46395E-E2DF-4EAD-A29E-F922B27C8A8F}" type="sibTrans" cxnId="{B8BA508F-0A64-42D5-82DE-825C454C857C}">
      <dgm:prSet custT="1"/>
      <dgm:spPr/>
      <dgm:t>
        <a:bodyPr/>
        <a:lstStyle/>
        <a:p>
          <a:pPr rtl="1"/>
          <a:r>
            <a:rPr lang="ar-SA" sz="4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4</a:t>
          </a:r>
          <a:endParaRPr lang="ar-SA" sz="4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DB8E10D2-5384-458B-9DDF-4435FA1EBB19}" type="parTrans" cxnId="{B8BA508F-0A64-42D5-82DE-825C454C857C}">
      <dgm:prSet/>
      <dgm:spPr/>
      <dgm:t>
        <a:bodyPr/>
        <a:lstStyle/>
        <a:p>
          <a:pPr rtl="1"/>
          <a:endParaRPr lang="ar-SA" sz="44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B50E2F9A-8A37-4634-A037-6EDBDBC506F0}">
      <dgm:prSet custT="1"/>
      <dgm:spPr/>
      <dgm:t>
        <a:bodyPr/>
        <a:lstStyle/>
        <a:p>
          <a:pPr rtl="1"/>
          <a:r>
            <a:rPr lang="ar-SA" sz="4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الإرث بالفرض تارة و بالتعصيب تارة</a:t>
          </a:r>
          <a:endParaRPr lang="ar-SA" sz="4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AFD6AFEA-F71D-4FED-84CB-4B13AFB96667}" type="sibTrans" cxnId="{009185DB-2FA7-4E61-9BC2-6E99ED1B2EFF}">
      <dgm:prSet custT="1"/>
      <dgm:spPr/>
      <dgm:t>
        <a:bodyPr/>
        <a:lstStyle/>
        <a:p>
          <a:pPr rtl="1"/>
          <a:r>
            <a:rPr lang="ar-SA" sz="4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2</a:t>
          </a:r>
          <a:endParaRPr lang="ar-SA" sz="4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3994BC7-1543-46E6-AC46-7122F42050E3}" type="parTrans" cxnId="{009185DB-2FA7-4E61-9BC2-6E99ED1B2EFF}">
      <dgm:prSet/>
      <dgm:spPr/>
      <dgm:t>
        <a:bodyPr/>
        <a:lstStyle/>
        <a:p>
          <a:pPr rtl="1"/>
          <a:endParaRPr lang="ar-SA" sz="44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18027E4-1279-4719-A766-2A98971E2C82}">
      <dgm:prSet custT="1"/>
      <dgm:spPr/>
      <dgm:t>
        <a:bodyPr/>
        <a:lstStyle/>
        <a:p>
          <a:pPr rtl="1"/>
          <a:r>
            <a:rPr lang="ar-SA" sz="4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الإرث بالتعصيب فقط.</a:t>
          </a:r>
          <a:endParaRPr lang="ar-SA" sz="4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AAED3B3B-8175-4E6B-AD6B-0B0E0E1D8167}" type="sibTrans" cxnId="{482FA10E-8D6A-47D4-A6E1-BC2072547BD9}">
      <dgm:prSet custT="1"/>
      <dgm:spPr/>
      <dgm:t>
        <a:bodyPr/>
        <a:lstStyle/>
        <a:p>
          <a:pPr rtl="1"/>
          <a:r>
            <a:rPr lang="ar-SA" sz="4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12</a:t>
          </a:r>
          <a:endParaRPr lang="ar-SA" sz="4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2DE7E37C-F297-4095-A71B-6DC1F8AF1800}" type="parTrans" cxnId="{482FA10E-8D6A-47D4-A6E1-BC2072547BD9}">
      <dgm:prSet/>
      <dgm:spPr/>
      <dgm:t>
        <a:bodyPr/>
        <a:lstStyle/>
        <a:p>
          <a:pPr rtl="1"/>
          <a:endParaRPr lang="ar-SA" sz="44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A87920F9-2450-4FA0-BAD9-E12D1EB81BD6}" type="pres">
      <dgm:prSet presAssocID="{29460E5A-2B84-42B2-85BC-D3B6736EEF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2F7FCB59-55DF-48DD-AB10-10C5E6C2A1DE}" type="pres">
      <dgm:prSet presAssocID="{2647710B-7F00-4AE6-9D01-26E4665A99A1}" presName="hierRoot1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1EF0C4A6-1659-4599-ABC4-459981A2A1BA}" type="pres">
      <dgm:prSet presAssocID="{2647710B-7F00-4AE6-9D01-26E4665A99A1}" presName="rootComposite1" presStyleCnt="0"/>
      <dgm:spPr/>
      <dgm:t>
        <a:bodyPr/>
        <a:lstStyle/>
        <a:p>
          <a:pPr rtl="1"/>
          <a:endParaRPr lang="ar-SA"/>
        </a:p>
      </dgm:t>
    </dgm:pt>
    <dgm:pt modelId="{6735E05A-CEAC-4355-91A0-3F3F1B508994}" type="pres">
      <dgm:prSet presAssocID="{2647710B-7F00-4AE6-9D01-26E4665A99A1}" presName="rootText1" presStyleLbl="node0" presStyleIdx="0" presStyleCnt="1" custScaleX="213430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2A16FED-F24C-44F5-B043-A6E33DFB7C72}" type="pres">
      <dgm:prSet presAssocID="{2647710B-7F00-4AE6-9D01-26E4665A99A1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47001412-122A-4E5A-AF37-D4469AA1317A}" type="pres">
      <dgm:prSet presAssocID="{2647710B-7F00-4AE6-9D01-26E4665A99A1}" presName="rootConnector1" presStyleLbl="node1" presStyleIdx="0" presStyleCnt="4"/>
      <dgm:spPr/>
      <dgm:t>
        <a:bodyPr/>
        <a:lstStyle/>
        <a:p>
          <a:pPr rtl="1"/>
          <a:endParaRPr lang="ar-SA"/>
        </a:p>
      </dgm:t>
    </dgm:pt>
    <dgm:pt modelId="{BE27E42F-E192-4427-9FD1-4E22A3A39BF1}" type="pres">
      <dgm:prSet presAssocID="{2647710B-7F00-4AE6-9D01-26E4665A99A1}" presName="hierChild2" presStyleCnt="0"/>
      <dgm:spPr/>
      <dgm:t>
        <a:bodyPr/>
        <a:lstStyle/>
        <a:p>
          <a:pPr rtl="1"/>
          <a:endParaRPr lang="ar-SA"/>
        </a:p>
      </dgm:t>
    </dgm:pt>
    <dgm:pt modelId="{65005169-EBA0-4E34-A33F-C723C91A93FB}" type="pres">
      <dgm:prSet presAssocID="{DB8E10D2-5384-458B-9DDF-4435FA1EBB19}" presName="Name37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E0B67DB0-4FBC-4782-BCF8-FD5F6E969BDB}" type="pres">
      <dgm:prSet presAssocID="{550D99C7-2761-4532-B22E-9D003FC98D3B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DDCDB2F1-72B9-4E51-A56D-CDFCE29D308D}" type="pres">
      <dgm:prSet presAssocID="{550D99C7-2761-4532-B22E-9D003FC98D3B}" presName="rootComposite" presStyleCnt="0"/>
      <dgm:spPr/>
      <dgm:t>
        <a:bodyPr/>
        <a:lstStyle/>
        <a:p>
          <a:pPr rtl="1"/>
          <a:endParaRPr lang="ar-SA"/>
        </a:p>
      </dgm:t>
    </dgm:pt>
    <dgm:pt modelId="{89D2413B-EC9C-49FF-95FC-D63FA53B9602}" type="pres">
      <dgm:prSet presAssocID="{550D99C7-2761-4532-B22E-9D003FC98D3B}" presName="rootText" presStyleLbl="node1" presStyleIdx="0" presStyleCnt="4" custScaleY="340616" custLinFactNeighborX="4491" custLinFactNeighborY="24574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FA53837-D415-4A78-9586-F784A626C5F1}" type="pres">
      <dgm:prSet presAssocID="{550D99C7-2761-4532-B22E-9D003FC98D3B}" presName="titleText2" presStyleLbl="fgAcc1" presStyleIdx="0" presStyleCnt="4" custScaleY="197920" custLinFactY="298456" custLinFactNeighborX="-12474" custLinFactNeighborY="300000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78732B84-21FF-4F22-BFAA-919211725FB5}" type="pres">
      <dgm:prSet presAssocID="{550D99C7-2761-4532-B22E-9D003FC98D3B}" presName="rootConnector" presStyleLbl="node2" presStyleIdx="0" presStyleCnt="0"/>
      <dgm:spPr/>
      <dgm:t>
        <a:bodyPr/>
        <a:lstStyle/>
        <a:p>
          <a:pPr rtl="1"/>
          <a:endParaRPr lang="ar-SA"/>
        </a:p>
      </dgm:t>
    </dgm:pt>
    <dgm:pt modelId="{E8F02547-1C97-4AD3-AAFB-A1CA51F60482}" type="pres">
      <dgm:prSet presAssocID="{550D99C7-2761-4532-B22E-9D003FC98D3B}" presName="hierChild4" presStyleCnt="0"/>
      <dgm:spPr/>
      <dgm:t>
        <a:bodyPr/>
        <a:lstStyle/>
        <a:p>
          <a:pPr rtl="1"/>
          <a:endParaRPr lang="ar-SA"/>
        </a:p>
      </dgm:t>
    </dgm:pt>
    <dgm:pt modelId="{05FED29B-FB82-4710-8453-543F3EA26D94}" type="pres">
      <dgm:prSet presAssocID="{550D99C7-2761-4532-B22E-9D003FC98D3B}" presName="hierChild5" presStyleCnt="0"/>
      <dgm:spPr/>
      <dgm:t>
        <a:bodyPr/>
        <a:lstStyle/>
        <a:p>
          <a:pPr rtl="1"/>
          <a:endParaRPr lang="ar-SA"/>
        </a:p>
      </dgm:t>
    </dgm:pt>
    <dgm:pt modelId="{75A884FB-C0D5-48A5-B605-93C791523EC9}" type="pres">
      <dgm:prSet presAssocID="{03994BC7-1543-46E6-AC46-7122F42050E3}" presName="Name37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A8B2D60D-FF8F-417A-9B3E-2DE7468EB45E}" type="pres">
      <dgm:prSet presAssocID="{B50E2F9A-8A37-4634-A037-6EDBDBC506F0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B9FCCBA7-DC3A-4921-ACE1-7ABC011E4A5B}" type="pres">
      <dgm:prSet presAssocID="{B50E2F9A-8A37-4634-A037-6EDBDBC506F0}" presName="rootComposite" presStyleCnt="0"/>
      <dgm:spPr/>
      <dgm:t>
        <a:bodyPr/>
        <a:lstStyle/>
        <a:p>
          <a:pPr rtl="1"/>
          <a:endParaRPr lang="ar-SA"/>
        </a:p>
      </dgm:t>
    </dgm:pt>
    <dgm:pt modelId="{A782EF1E-3982-4433-A880-2CF91DED847C}" type="pres">
      <dgm:prSet presAssocID="{B50E2F9A-8A37-4634-A037-6EDBDBC506F0}" presName="rootText" presStyleLbl="node1" presStyleIdx="1" presStyleCnt="4" custScaleY="340616" custLinFactNeighborX="4491" custLinFactNeighborY="24574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668C451-96C1-4B14-97FF-D8B2AA8B59BB}" type="pres">
      <dgm:prSet presAssocID="{B50E2F9A-8A37-4634-A037-6EDBDBC506F0}" presName="titleText2" presStyleLbl="fgAcc1" presStyleIdx="1" presStyleCnt="4" custScaleY="197920" custLinFactY="298456" custLinFactNeighborX="-12474" custLinFactNeighborY="300000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AF2A976B-4EDB-4469-AAB1-371A2F7C7609}" type="pres">
      <dgm:prSet presAssocID="{B50E2F9A-8A37-4634-A037-6EDBDBC506F0}" presName="rootConnector" presStyleLbl="node2" presStyleIdx="0" presStyleCnt="0"/>
      <dgm:spPr/>
      <dgm:t>
        <a:bodyPr/>
        <a:lstStyle/>
        <a:p>
          <a:pPr rtl="1"/>
          <a:endParaRPr lang="ar-SA"/>
        </a:p>
      </dgm:t>
    </dgm:pt>
    <dgm:pt modelId="{880AC9CD-51F9-4984-BB0F-EFA4E38CB10D}" type="pres">
      <dgm:prSet presAssocID="{B50E2F9A-8A37-4634-A037-6EDBDBC506F0}" presName="hierChild4" presStyleCnt="0"/>
      <dgm:spPr/>
      <dgm:t>
        <a:bodyPr/>
        <a:lstStyle/>
        <a:p>
          <a:pPr rtl="1"/>
          <a:endParaRPr lang="ar-SA"/>
        </a:p>
      </dgm:t>
    </dgm:pt>
    <dgm:pt modelId="{3E247370-4163-4656-90A5-10BFD6C5B33D}" type="pres">
      <dgm:prSet presAssocID="{B50E2F9A-8A37-4634-A037-6EDBDBC506F0}" presName="hierChild5" presStyleCnt="0"/>
      <dgm:spPr/>
      <dgm:t>
        <a:bodyPr/>
        <a:lstStyle/>
        <a:p>
          <a:pPr rtl="1"/>
          <a:endParaRPr lang="ar-SA"/>
        </a:p>
      </dgm:t>
    </dgm:pt>
    <dgm:pt modelId="{0E6BD522-BE24-4EEC-B3BC-1D4C21339A5A}" type="pres">
      <dgm:prSet presAssocID="{2DE7E37C-F297-4095-A71B-6DC1F8AF1800}" presName="Name37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A7463F80-1122-4109-960D-C24B9D53FAFA}" type="pres">
      <dgm:prSet presAssocID="{E18027E4-1279-4719-A766-2A98971E2C82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E10331D2-A45D-4DED-B374-932F5E361C17}" type="pres">
      <dgm:prSet presAssocID="{E18027E4-1279-4719-A766-2A98971E2C82}" presName="rootComposite" presStyleCnt="0"/>
      <dgm:spPr/>
      <dgm:t>
        <a:bodyPr/>
        <a:lstStyle/>
        <a:p>
          <a:pPr rtl="1"/>
          <a:endParaRPr lang="ar-SA"/>
        </a:p>
      </dgm:t>
    </dgm:pt>
    <dgm:pt modelId="{73C88882-6D90-47BB-B0CC-61C98F03B4C7}" type="pres">
      <dgm:prSet presAssocID="{E18027E4-1279-4719-A766-2A98971E2C82}" presName="rootText" presStyleLbl="node1" presStyleIdx="2" presStyleCnt="4" custScaleY="340616" custLinFactNeighborX="4491" custLinFactNeighborY="24574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8FE7257-53C5-4FDA-BF3B-FC4B844ABDEE}" type="pres">
      <dgm:prSet presAssocID="{E18027E4-1279-4719-A766-2A98971E2C82}" presName="titleText2" presStyleLbl="fgAcc1" presStyleIdx="2" presStyleCnt="4" custScaleY="197920" custLinFactY="298456" custLinFactNeighborX="-12474" custLinFactNeighborY="300000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1D786284-9B8B-42DF-A0F9-DA7E8AA8B7E3}" type="pres">
      <dgm:prSet presAssocID="{E18027E4-1279-4719-A766-2A98971E2C82}" presName="rootConnector" presStyleLbl="node2" presStyleIdx="0" presStyleCnt="0"/>
      <dgm:spPr/>
      <dgm:t>
        <a:bodyPr/>
        <a:lstStyle/>
        <a:p>
          <a:pPr rtl="1"/>
          <a:endParaRPr lang="ar-SA"/>
        </a:p>
      </dgm:t>
    </dgm:pt>
    <dgm:pt modelId="{4F6A5471-05C3-47FC-AE94-29D345E88AF7}" type="pres">
      <dgm:prSet presAssocID="{E18027E4-1279-4719-A766-2A98971E2C82}" presName="hierChild4" presStyleCnt="0"/>
      <dgm:spPr/>
      <dgm:t>
        <a:bodyPr/>
        <a:lstStyle/>
        <a:p>
          <a:pPr rtl="1"/>
          <a:endParaRPr lang="ar-SA"/>
        </a:p>
      </dgm:t>
    </dgm:pt>
    <dgm:pt modelId="{EBC382BD-2F16-40EF-B512-D446A373CD6D}" type="pres">
      <dgm:prSet presAssocID="{E18027E4-1279-4719-A766-2A98971E2C82}" presName="hierChild5" presStyleCnt="0"/>
      <dgm:spPr/>
      <dgm:t>
        <a:bodyPr/>
        <a:lstStyle/>
        <a:p>
          <a:pPr rtl="1"/>
          <a:endParaRPr lang="ar-SA"/>
        </a:p>
      </dgm:t>
    </dgm:pt>
    <dgm:pt modelId="{1904DEF7-DF57-4C95-B841-A6E81C110218}" type="pres">
      <dgm:prSet presAssocID="{A56BD34E-1B93-4675-8466-37751044383A}" presName="Name37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D03A16F1-BD7D-4E38-9050-0ED46A25BCED}" type="pres">
      <dgm:prSet presAssocID="{7E6AFA2B-6392-4F9C-A606-A9883A51EBA9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48E9A46B-FE46-47A6-8E34-DEB7DDB81F40}" type="pres">
      <dgm:prSet presAssocID="{7E6AFA2B-6392-4F9C-A606-A9883A51EBA9}" presName="rootComposite" presStyleCnt="0"/>
      <dgm:spPr/>
      <dgm:t>
        <a:bodyPr/>
        <a:lstStyle/>
        <a:p>
          <a:pPr rtl="1"/>
          <a:endParaRPr lang="ar-SA"/>
        </a:p>
      </dgm:t>
    </dgm:pt>
    <dgm:pt modelId="{D858BD4E-8C12-4426-AD9E-954532CBA8E1}" type="pres">
      <dgm:prSet presAssocID="{7E6AFA2B-6392-4F9C-A606-A9883A51EBA9}" presName="rootText" presStyleLbl="node1" presStyleIdx="3" presStyleCnt="4" custScaleY="340616" custLinFactNeighborX="4491" custLinFactNeighborY="24574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57CC703-BF9D-4964-9FCB-8772D16D48AA}" type="pres">
      <dgm:prSet presAssocID="{7E6AFA2B-6392-4F9C-A606-A9883A51EBA9}" presName="titleText2" presStyleLbl="fgAcc1" presStyleIdx="3" presStyleCnt="4" custScaleY="197920" custLinFactY="298456" custLinFactNeighborX="-12474" custLinFactNeighborY="300000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00120FA2-4932-4DB6-8A09-4C52EF75065E}" type="pres">
      <dgm:prSet presAssocID="{7E6AFA2B-6392-4F9C-A606-A9883A51EBA9}" presName="rootConnector" presStyleLbl="node2" presStyleIdx="0" presStyleCnt="0"/>
      <dgm:spPr/>
      <dgm:t>
        <a:bodyPr/>
        <a:lstStyle/>
        <a:p>
          <a:pPr rtl="1"/>
          <a:endParaRPr lang="ar-SA"/>
        </a:p>
      </dgm:t>
    </dgm:pt>
    <dgm:pt modelId="{45A9E6FE-5F65-40D3-8EA7-9CDE85105D21}" type="pres">
      <dgm:prSet presAssocID="{7E6AFA2B-6392-4F9C-A606-A9883A51EBA9}" presName="hierChild4" presStyleCnt="0"/>
      <dgm:spPr/>
      <dgm:t>
        <a:bodyPr/>
        <a:lstStyle/>
        <a:p>
          <a:pPr rtl="1"/>
          <a:endParaRPr lang="ar-SA"/>
        </a:p>
      </dgm:t>
    </dgm:pt>
    <dgm:pt modelId="{D20B672A-6945-4E4F-9E13-F24CD5AF9F7E}" type="pres">
      <dgm:prSet presAssocID="{7E6AFA2B-6392-4F9C-A606-A9883A51EBA9}" presName="hierChild5" presStyleCnt="0"/>
      <dgm:spPr/>
      <dgm:t>
        <a:bodyPr/>
        <a:lstStyle/>
        <a:p>
          <a:pPr rtl="1"/>
          <a:endParaRPr lang="ar-SA"/>
        </a:p>
      </dgm:t>
    </dgm:pt>
    <dgm:pt modelId="{F3EAA8D4-C0E0-48BB-9197-F06FFF632202}" type="pres">
      <dgm:prSet presAssocID="{2647710B-7F00-4AE6-9D01-26E4665A99A1}" presName="hierChild3" presStyleCnt="0"/>
      <dgm:spPr/>
      <dgm:t>
        <a:bodyPr/>
        <a:lstStyle/>
        <a:p>
          <a:pPr rtl="1"/>
          <a:endParaRPr lang="ar-SA"/>
        </a:p>
      </dgm:t>
    </dgm:pt>
  </dgm:ptLst>
  <dgm:cxnLst>
    <dgm:cxn modelId="{39109A6C-2178-445A-9B43-22C244FA03CA}" type="presOf" srcId="{DB8E10D2-5384-458B-9DDF-4435FA1EBB19}" destId="{65005169-EBA0-4E34-A33F-C723C91A93FB}" srcOrd="0" destOrd="0" presId="urn:microsoft.com/office/officeart/2008/layout/NameandTitleOrganizationalChart"/>
    <dgm:cxn modelId="{A68D5D0B-3C6F-446D-B647-8E1620FBCFF1}" type="presOf" srcId="{7E6AFA2B-6392-4F9C-A606-A9883A51EBA9}" destId="{D858BD4E-8C12-4426-AD9E-954532CBA8E1}" srcOrd="0" destOrd="0" presId="urn:microsoft.com/office/officeart/2008/layout/NameandTitleOrganizationalChart"/>
    <dgm:cxn modelId="{8A06E944-E108-455A-8B91-5C436104130B}" type="presOf" srcId="{7E6AFA2B-6392-4F9C-A606-A9883A51EBA9}" destId="{00120FA2-4932-4DB6-8A09-4C52EF75065E}" srcOrd="1" destOrd="0" presId="urn:microsoft.com/office/officeart/2008/layout/NameandTitleOrganizationalChart"/>
    <dgm:cxn modelId="{9CE60425-76F9-4254-9060-528F042C269A}" type="presOf" srcId="{A56BD34E-1B93-4675-8466-37751044383A}" destId="{1904DEF7-DF57-4C95-B841-A6E81C110218}" srcOrd="0" destOrd="0" presId="urn:microsoft.com/office/officeart/2008/layout/NameandTitleOrganizationalChart"/>
    <dgm:cxn modelId="{1EA0EEBF-7681-4074-96B1-4A51959D3EBE}" type="presOf" srcId="{AFD6AFEA-F71D-4FED-84CB-4B13AFB96667}" destId="{B668C451-96C1-4B14-97FF-D8B2AA8B59BB}" srcOrd="0" destOrd="0" presId="urn:microsoft.com/office/officeart/2008/layout/NameandTitleOrganizationalChart"/>
    <dgm:cxn modelId="{6C600C71-5239-49E3-BBB2-BEE3E49956CB}" type="presOf" srcId="{B50E2F9A-8A37-4634-A037-6EDBDBC506F0}" destId="{A782EF1E-3982-4433-A880-2CF91DED847C}" srcOrd="0" destOrd="0" presId="urn:microsoft.com/office/officeart/2008/layout/NameandTitleOrganizationalChart"/>
    <dgm:cxn modelId="{D7176B7F-F9DE-43EE-A9A1-A5C8A268F7A4}" type="presOf" srcId="{03994BC7-1543-46E6-AC46-7122F42050E3}" destId="{75A884FB-C0D5-48A5-B605-93C791523EC9}" srcOrd="0" destOrd="0" presId="urn:microsoft.com/office/officeart/2008/layout/NameandTitleOrganizationalChart"/>
    <dgm:cxn modelId="{A2DF1A32-8B55-44BD-9E33-9A3309D8B76D}" type="presOf" srcId="{AAED3B3B-8175-4E6B-AD6B-0B0E0E1D8167}" destId="{28FE7257-53C5-4FDA-BF3B-FC4B844ABDEE}" srcOrd="0" destOrd="0" presId="urn:microsoft.com/office/officeart/2008/layout/NameandTitleOrganizationalChart"/>
    <dgm:cxn modelId="{BAA85537-FB20-4504-8642-51BE99965077}" srcId="{2647710B-7F00-4AE6-9D01-26E4665A99A1}" destId="{7E6AFA2B-6392-4F9C-A606-A9883A51EBA9}" srcOrd="3" destOrd="0" parTransId="{A56BD34E-1B93-4675-8466-37751044383A}" sibTransId="{ECAF7F20-CD4A-4633-89D3-EEDC10012B08}"/>
    <dgm:cxn modelId="{BA020566-B5E8-4686-8C4D-2A498DB2C8EA}" srcId="{29460E5A-2B84-42B2-85BC-D3B6736EEF56}" destId="{2647710B-7F00-4AE6-9D01-26E4665A99A1}" srcOrd="0" destOrd="0" parTransId="{1D84320A-82C2-4E12-A48F-EC40CBC791C7}" sibTransId="{FBF1C43C-FBE6-443B-9EE2-8A69BA29461B}"/>
    <dgm:cxn modelId="{482FA10E-8D6A-47D4-A6E1-BC2072547BD9}" srcId="{2647710B-7F00-4AE6-9D01-26E4665A99A1}" destId="{E18027E4-1279-4719-A766-2A98971E2C82}" srcOrd="2" destOrd="0" parTransId="{2DE7E37C-F297-4095-A71B-6DC1F8AF1800}" sibTransId="{AAED3B3B-8175-4E6B-AD6B-0B0E0E1D8167}"/>
    <dgm:cxn modelId="{7A6451BA-8EFD-46B0-A9B1-C28D876D6388}" type="presOf" srcId="{29460E5A-2B84-42B2-85BC-D3B6736EEF56}" destId="{A87920F9-2450-4FA0-BAD9-E12D1EB81BD6}" srcOrd="0" destOrd="0" presId="urn:microsoft.com/office/officeart/2008/layout/NameandTitleOrganizationalChart"/>
    <dgm:cxn modelId="{3E9FBE99-80C1-4680-BD1F-AEA7C238EA96}" type="presOf" srcId="{B50E2F9A-8A37-4634-A037-6EDBDBC506F0}" destId="{AF2A976B-4EDB-4469-AAB1-371A2F7C7609}" srcOrd="1" destOrd="0" presId="urn:microsoft.com/office/officeart/2008/layout/NameandTitleOrganizationalChart"/>
    <dgm:cxn modelId="{BD1FED1A-D209-44E6-AF7D-D9E3F94241B3}" type="presOf" srcId="{550D99C7-2761-4532-B22E-9D003FC98D3B}" destId="{78732B84-21FF-4F22-BFAA-919211725FB5}" srcOrd="1" destOrd="0" presId="urn:microsoft.com/office/officeart/2008/layout/NameandTitleOrganizationalChart"/>
    <dgm:cxn modelId="{B8BA508F-0A64-42D5-82DE-825C454C857C}" srcId="{2647710B-7F00-4AE6-9D01-26E4665A99A1}" destId="{550D99C7-2761-4532-B22E-9D003FC98D3B}" srcOrd="0" destOrd="0" parTransId="{DB8E10D2-5384-458B-9DDF-4435FA1EBB19}" sibTransId="{3E46395E-E2DF-4EAD-A29E-F922B27C8A8F}"/>
    <dgm:cxn modelId="{469234C8-D47B-41F0-9589-AD3E939D6DE0}" type="presOf" srcId="{3E46395E-E2DF-4EAD-A29E-F922B27C8A8F}" destId="{9FA53837-D415-4A78-9586-F784A626C5F1}" srcOrd="0" destOrd="0" presId="urn:microsoft.com/office/officeart/2008/layout/NameandTitleOrganizationalChart"/>
    <dgm:cxn modelId="{BB0E2118-60FC-4077-981B-863F1D0246CF}" type="presOf" srcId="{ECAF7F20-CD4A-4633-89D3-EEDC10012B08}" destId="{D57CC703-BF9D-4964-9FCB-8772D16D48AA}" srcOrd="0" destOrd="0" presId="urn:microsoft.com/office/officeart/2008/layout/NameandTitleOrganizationalChart"/>
    <dgm:cxn modelId="{952F25FE-AA19-4EC7-8F56-A2CA54D068CD}" type="presOf" srcId="{FBF1C43C-FBE6-443B-9EE2-8A69BA29461B}" destId="{D2A16FED-F24C-44F5-B043-A6E33DFB7C72}" srcOrd="0" destOrd="0" presId="urn:microsoft.com/office/officeart/2008/layout/NameandTitleOrganizationalChart"/>
    <dgm:cxn modelId="{D39FF821-1B8B-40B1-B7E2-43A7C49789A0}" type="presOf" srcId="{550D99C7-2761-4532-B22E-9D003FC98D3B}" destId="{89D2413B-EC9C-49FF-95FC-D63FA53B9602}" srcOrd="0" destOrd="0" presId="urn:microsoft.com/office/officeart/2008/layout/NameandTitleOrganizationalChart"/>
    <dgm:cxn modelId="{009185DB-2FA7-4E61-9BC2-6E99ED1B2EFF}" srcId="{2647710B-7F00-4AE6-9D01-26E4665A99A1}" destId="{B50E2F9A-8A37-4634-A037-6EDBDBC506F0}" srcOrd="1" destOrd="0" parTransId="{03994BC7-1543-46E6-AC46-7122F42050E3}" sibTransId="{AFD6AFEA-F71D-4FED-84CB-4B13AFB96667}"/>
    <dgm:cxn modelId="{AE4F4877-10CF-4B6F-8CB0-83B401FB5EBA}" type="presOf" srcId="{2647710B-7F00-4AE6-9D01-26E4665A99A1}" destId="{47001412-122A-4E5A-AF37-D4469AA1317A}" srcOrd="1" destOrd="0" presId="urn:microsoft.com/office/officeart/2008/layout/NameandTitleOrganizationalChart"/>
    <dgm:cxn modelId="{1A593C67-35C3-4AD6-B643-8084453CB93F}" type="presOf" srcId="{2647710B-7F00-4AE6-9D01-26E4665A99A1}" destId="{6735E05A-CEAC-4355-91A0-3F3F1B508994}" srcOrd="0" destOrd="0" presId="urn:microsoft.com/office/officeart/2008/layout/NameandTitleOrganizationalChart"/>
    <dgm:cxn modelId="{76FCB3EF-BE08-41A0-83D2-3DD6FCEA699E}" type="presOf" srcId="{2DE7E37C-F297-4095-A71B-6DC1F8AF1800}" destId="{0E6BD522-BE24-4EEC-B3BC-1D4C21339A5A}" srcOrd="0" destOrd="0" presId="urn:microsoft.com/office/officeart/2008/layout/NameandTitleOrganizationalChart"/>
    <dgm:cxn modelId="{C90468F7-1214-4703-B6AD-4441F71E2F51}" type="presOf" srcId="{E18027E4-1279-4719-A766-2A98971E2C82}" destId="{1D786284-9B8B-42DF-A0F9-DA7E8AA8B7E3}" srcOrd="1" destOrd="0" presId="urn:microsoft.com/office/officeart/2008/layout/NameandTitleOrganizationalChart"/>
    <dgm:cxn modelId="{2E54EC81-B16A-46C3-B2E4-6810C9A4B510}" type="presOf" srcId="{E18027E4-1279-4719-A766-2A98971E2C82}" destId="{73C88882-6D90-47BB-B0CC-61C98F03B4C7}" srcOrd="0" destOrd="0" presId="urn:microsoft.com/office/officeart/2008/layout/NameandTitleOrganizationalChart"/>
    <dgm:cxn modelId="{8A08C8F0-5263-410E-AFEC-EF5B2A1B37A6}" type="presParOf" srcId="{A87920F9-2450-4FA0-BAD9-E12D1EB81BD6}" destId="{2F7FCB59-55DF-48DD-AB10-10C5E6C2A1DE}" srcOrd="0" destOrd="0" presId="urn:microsoft.com/office/officeart/2008/layout/NameandTitleOrganizationalChart"/>
    <dgm:cxn modelId="{9BF95DE0-D8DC-4707-85C4-5BBAE421F225}" type="presParOf" srcId="{2F7FCB59-55DF-48DD-AB10-10C5E6C2A1DE}" destId="{1EF0C4A6-1659-4599-ABC4-459981A2A1BA}" srcOrd="0" destOrd="0" presId="urn:microsoft.com/office/officeart/2008/layout/NameandTitleOrganizationalChart"/>
    <dgm:cxn modelId="{9023B2A1-7CDE-4F3F-ABD2-79A99BF182B7}" type="presParOf" srcId="{1EF0C4A6-1659-4599-ABC4-459981A2A1BA}" destId="{6735E05A-CEAC-4355-91A0-3F3F1B508994}" srcOrd="0" destOrd="0" presId="urn:microsoft.com/office/officeart/2008/layout/NameandTitleOrganizationalChart"/>
    <dgm:cxn modelId="{FFF241B4-DDB4-43B7-B3B5-D12EEEF5EBB2}" type="presParOf" srcId="{1EF0C4A6-1659-4599-ABC4-459981A2A1BA}" destId="{D2A16FED-F24C-44F5-B043-A6E33DFB7C72}" srcOrd="1" destOrd="0" presId="urn:microsoft.com/office/officeart/2008/layout/NameandTitleOrganizationalChart"/>
    <dgm:cxn modelId="{17298042-EA79-4682-809A-8AF4C55BBCBF}" type="presParOf" srcId="{1EF0C4A6-1659-4599-ABC4-459981A2A1BA}" destId="{47001412-122A-4E5A-AF37-D4469AA1317A}" srcOrd="2" destOrd="0" presId="urn:microsoft.com/office/officeart/2008/layout/NameandTitleOrganizationalChart"/>
    <dgm:cxn modelId="{0EB4D356-7E1F-4803-B9AF-24C9336D8920}" type="presParOf" srcId="{2F7FCB59-55DF-48DD-AB10-10C5E6C2A1DE}" destId="{BE27E42F-E192-4427-9FD1-4E22A3A39BF1}" srcOrd="1" destOrd="0" presId="urn:microsoft.com/office/officeart/2008/layout/NameandTitleOrganizationalChart"/>
    <dgm:cxn modelId="{AC945F47-17CF-4CFD-AB64-A0B18ECF4674}" type="presParOf" srcId="{BE27E42F-E192-4427-9FD1-4E22A3A39BF1}" destId="{65005169-EBA0-4E34-A33F-C723C91A93FB}" srcOrd="0" destOrd="0" presId="urn:microsoft.com/office/officeart/2008/layout/NameandTitleOrganizationalChart"/>
    <dgm:cxn modelId="{E9E9D255-CA86-4470-9AE0-E40A6EDEC02D}" type="presParOf" srcId="{BE27E42F-E192-4427-9FD1-4E22A3A39BF1}" destId="{E0B67DB0-4FBC-4782-BCF8-FD5F6E969BDB}" srcOrd="1" destOrd="0" presId="urn:microsoft.com/office/officeart/2008/layout/NameandTitleOrganizationalChart"/>
    <dgm:cxn modelId="{ADC538CA-8352-43C1-9679-874EB51A6D6F}" type="presParOf" srcId="{E0B67DB0-4FBC-4782-BCF8-FD5F6E969BDB}" destId="{DDCDB2F1-72B9-4E51-A56D-CDFCE29D308D}" srcOrd="0" destOrd="0" presId="urn:microsoft.com/office/officeart/2008/layout/NameandTitleOrganizationalChart"/>
    <dgm:cxn modelId="{0BABA758-F553-4AAA-BCC9-D112D7E4B6BE}" type="presParOf" srcId="{DDCDB2F1-72B9-4E51-A56D-CDFCE29D308D}" destId="{89D2413B-EC9C-49FF-95FC-D63FA53B9602}" srcOrd="0" destOrd="0" presId="urn:microsoft.com/office/officeart/2008/layout/NameandTitleOrganizationalChart"/>
    <dgm:cxn modelId="{6E02F8F9-DDDB-454B-9D31-FD7FEB39A7CA}" type="presParOf" srcId="{DDCDB2F1-72B9-4E51-A56D-CDFCE29D308D}" destId="{9FA53837-D415-4A78-9586-F784A626C5F1}" srcOrd="1" destOrd="0" presId="urn:microsoft.com/office/officeart/2008/layout/NameandTitleOrganizationalChart"/>
    <dgm:cxn modelId="{EA26364D-D95E-481A-8B6B-F054502EE2FF}" type="presParOf" srcId="{DDCDB2F1-72B9-4E51-A56D-CDFCE29D308D}" destId="{78732B84-21FF-4F22-BFAA-919211725FB5}" srcOrd="2" destOrd="0" presId="urn:microsoft.com/office/officeart/2008/layout/NameandTitleOrganizationalChart"/>
    <dgm:cxn modelId="{91270ED3-3C9F-47AA-A476-09B69029AA3B}" type="presParOf" srcId="{E0B67DB0-4FBC-4782-BCF8-FD5F6E969BDB}" destId="{E8F02547-1C97-4AD3-AAFB-A1CA51F60482}" srcOrd="1" destOrd="0" presId="urn:microsoft.com/office/officeart/2008/layout/NameandTitleOrganizationalChart"/>
    <dgm:cxn modelId="{C9234081-7220-4183-AC35-BBF5E8B2E0B2}" type="presParOf" srcId="{E0B67DB0-4FBC-4782-BCF8-FD5F6E969BDB}" destId="{05FED29B-FB82-4710-8453-543F3EA26D94}" srcOrd="2" destOrd="0" presId="urn:microsoft.com/office/officeart/2008/layout/NameandTitleOrganizationalChart"/>
    <dgm:cxn modelId="{9E6114B1-BF44-47BA-B752-E328D9A2275A}" type="presParOf" srcId="{BE27E42F-E192-4427-9FD1-4E22A3A39BF1}" destId="{75A884FB-C0D5-48A5-B605-93C791523EC9}" srcOrd="2" destOrd="0" presId="urn:microsoft.com/office/officeart/2008/layout/NameandTitleOrganizationalChart"/>
    <dgm:cxn modelId="{AE3D91F2-B885-40AF-8599-71EC811A4FB5}" type="presParOf" srcId="{BE27E42F-E192-4427-9FD1-4E22A3A39BF1}" destId="{A8B2D60D-FF8F-417A-9B3E-2DE7468EB45E}" srcOrd="3" destOrd="0" presId="urn:microsoft.com/office/officeart/2008/layout/NameandTitleOrganizationalChart"/>
    <dgm:cxn modelId="{A67F3D6E-0CFC-4940-A7C6-E36622075DB9}" type="presParOf" srcId="{A8B2D60D-FF8F-417A-9B3E-2DE7468EB45E}" destId="{B9FCCBA7-DC3A-4921-ACE1-7ABC011E4A5B}" srcOrd="0" destOrd="0" presId="urn:microsoft.com/office/officeart/2008/layout/NameandTitleOrganizationalChart"/>
    <dgm:cxn modelId="{19C3BA24-B79C-49D8-B64A-EC59C75EAE32}" type="presParOf" srcId="{B9FCCBA7-DC3A-4921-ACE1-7ABC011E4A5B}" destId="{A782EF1E-3982-4433-A880-2CF91DED847C}" srcOrd="0" destOrd="0" presId="urn:microsoft.com/office/officeart/2008/layout/NameandTitleOrganizationalChart"/>
    <dgm:cxn modelId="{DD6E0BF9-537F-4907-9632-97D5AA17DE07}" type="presParOf" srcId="{B9FCCBA7-DC3A-4921-ACE1-7ABC011E4A5B}" destId="{B668C451-96C1-4B14-97FF-D8B2AA8B59BB}" srcOrd="1" destOrd="0" presId="urn:microsoft.com/office/officeart/2008/layout/NameandTitleOrganizationalChart"/>
    <dgm:cxn modelId="{C7F4002D-394E-4423-A1FB-ACC61AE12800}" type="presParOf" srcId="{B9FCCBA7-DC3A-4921-ACE1-7ABC011E4A5B}" destId="{AF2A976B-4EDB-4469-AAB1-371A2F7C7609}" srcOrd="2" destOrd="0" presId="urn:microsoft.com/office/officeart/2008/layout/NameandTitleOrganizationalChart"/>
    <dgm:cxn modelId="{7CF7D154-8423-4180-A6BE-64D62AAF9D1B}" type="presParOf" srcId="{A8B2D60D-FF8F-417A-9B3E-2DE7468EB45E}" destId="{880AC9CD-51F9-4984-BB0F-EFA4E38CB10D}" srcOrd="1" destOrd="0" presId="urn:microsoft.com/office/officeart/2008/layout/NameandTitleOrganizationalChart"/>
    <dgm:cxn modelId="{5B10682B-749F-4489-B651-F4722BDFF57E}" type="presParOf" srcId="{A8B2D60D-FF8F-417A-9B3E-2DE7468EB45E}" destId="{3E247370-4163-4656-90A5-10BFD6C5B33D}" srcOrd="2" destOrd="0" presId="urn:microsoft.com/office/officeart/2008/layout/NameandTitleOrganizationalChart"/>
    <dgm:cxn modelId="{8BF5CA89-6A1B-4A4A-A2A4-D2932FD06DDB}" type="presParOf" srcId="{BE27E42F-E192-4427-9FD1-4E22A3A39BF1}" destId="{0E6BD522-BE24-4EEC-B3BC-1D4C21339A5A}" srcOrd="4" destOrd="0" presId="urn:microsoft.com/office/officeart/2008/layout/NameandTitleOrganizationalChart"/>
    <dgm:cxn modelId="{13F4102F-288A-4B6C-92A2-62481D7C4B20}" type="presParOf" srcId="{BE27E42F-E192-4427-9FD1-4E22A3A39BF1}" destId="{A7463F80-1122-4109-960D-C24B9D53FAFA}" srcOrd="5" destOrd="0" presId="urn:microsoft.com/office/officeart/2008/layout/NameandTitleOrganizationalChart"/>
    <dgm:cxn modelId="{3E5460AB-8B11-4F03-AE39-3C6FF0C4DE39}" type="presParOf" srcId="{A7463F80-1122-4109-960D-C24B9D53FAFA}" destId="{E10331D2-A45D-4DED-B374-932F5E361C17}" srcOrd="0" destOrd="0" presId="urn:microsoft.com/office/officeart/2008/layout/NameandTitleOrganizationalChart"/>
    <dgm:cxn modelId="{06413A82-8A81-47F4-A163-02D1BA4999F4}" type="presParOf" srcId="{E10331D2-A45D-4DED-B374-932F5E361C17}" destId="{73C88882-6D90-47BB-B0CC-61C98F03B4C7}" srcOrd="0" destOrd="0" presId="urn:microsoft.com/office/officeart/2008/layout/NameandTitleOrganizationalChart"/>
    <dgm:cxn modelId="{77B6C216-3AF3-40D8-8A23-1DD9E458A4B4}" type="presParOf" srcId="{E10331D2-A45D-4DED-B374-932F5E361C17}" destId="{28FE7257-53C5-4FDA-BF3B-FC4B844ABDEE}" srcOrd="1" destOrd="0" presId="urn:microsoft.com/office/officeart/2008/layout/NameandTitleOrganizationalChart"/>
    <dgm:cxn modelId="{D7C8762A-0B79-4E94-92D4-7304355A89C4}" type="presParOf" srcId="{E10331D2-A45D-4DED-B374-932F5E361C17}" destId="{1D786284-9B8B-42DF-A0F9-DA7E8AA8B7E3}" srcOrd="2" destOrd="0" presId="urn:microsoft.com/office/officeart/2008/layout/NameandTitleOrganizationalChart"/>
    <dgm:cxn modelId="{7DB1D7CE-0AB7-4A1E-A6F6-5BB8732271C8}" type="presParOf" srcId="{A7463F80-1122-4109-960D-C24B9D53FAFA}" destId="{4F6A5471-05C3-47FC-AE94-29D345E88AF7}" srcOrd="1" destOrd="0" presId="urn:microsoft.com/office/officeart/2008/layout/NameandTitleOrganizationalChart"/>
    <dgm:cxn modelId="{D445CCC5-A57B-4BE5-B73D-D507B92C11A5}" type="presParOf" srcId="{A7463F80-1122-4109-960D-C24B9D53FAFA}" destId="{EBC382BD-2F16-40EF-B512-D446A373CD6D}" srcOrd="2" destOrd="0" presId="urn:microsoft.com/office/officeart/2008/layout/NameandTitleOrganizationalChart"/>
    <dgm:cxn modelId="{A7BD38FD-A6D8-473C-A097-53E1A75A4CB2}" type="presParOf" srcId="{BE27E42F-E192-4427-9FD1-4E22A3A39BF1}" destId="{1904DEF7-DF57-4C95-B841-A6E81C110218}" srcOrd="6" destOrd="0" presId="urn:microsoft.com/office/officeart/2008/layout/NameandTitleOrganizationalChart"/>
    <dgm:cxn modelId="{0C4B3211-D5B4-46B8-88E8-898ECE99B386}" type="presParOf" srcId="{BE27E42F-E192-4427-9FD1-4E22A3A39BF1}" destId="{D03A16F1-BD7D-4E38-9050-0ED46A25BCED}" srcOrd="7" destOrd="0" presId="urn:microsoft.com/office/officeart/2008/layout/NameandTitleOrganizationalChart"/>
    <dgm:cxn modelId="{B6DC9427-CE9E-4D0C-B395-4F7EA9FEA43E}" type="presParOf" srcId="{D03A16F1-BD7D-4E38-9050-0ED46A25BCED}" destId="{48E9A46B-FE46-47A6-8E34-DEB7DDB81F40}" srcOrd="0" destOrd="0" presId="urn:microsoft.com/office/officeart/2008/layout/NameandTitleOrganizationalChart"/>
    <dgm:cxn modelId="{7F755C1B-7AE2-40B7-BDA6-49A1D675A41C}" type="presParOf" srcId="{48E9A46B-FE46-47A6-8E34-DEB7DDB81F40}" destId="{D858BD4E-8C12-4426-AD9E-954532CBA8E1}" srcOrd="0" destOrd="0" presId="urn:microsoft.com/office/officeart/2008/layout/NameandTitleOrganizationalChart"/>
    <dgm:cxn modelId="{6C0796EC-1D83-42E1-ABB6-EEC308D8FAAC}" type="presParOf" srcId="{48E9A46B-FE46-47A6-8E34-DEB7DDB81F40}" destId="{D57CC703-BF9D-4964-9FCB-8772D16D48AA}" srcOrd="1" destOrd="0" presId="urn:microsoft.com/office/officeart/2008/layout/NameandTitleOrganizationalChart"/>
    <dgm:cxn modelId="{2E110434-3693-4F44-848B-143609D1D2CF}" type="presParOf" srcId="{48E9A46B-FE46-47A6-8E34-DEB7DDB81F40}" destId="{00120FA2-4932-4DB6-8A09-4C52EF75065E}" srcOrd="2" destOrd="0" presId="urn:microsoft.com/office/officeart/2008/layout/NameandTitleOrganizationalChart"/>
    <dgm:cxn modelId="{17A0A4AC-B206-46F3-AC97-87C957841B7D}" type="presParOf" srcId="{D03A16F1-BD7D-4E38-9050-0ED46A25BCED}" destId="{45A9E6FE-5F65-40D3-8EA7-9CDE85105D21}" srcOrd="1" destOrd="0" presId="urn:microsoft.com/office/officeart/2008/layout/NameandTitleOrganizationalChart"/>
    <dgm:cxn modelId="{04ACD38C-655E-494A-ACB6-BAFD508AFE3B}" type="presParOf" srcId="{D03A16F1-BD7D-4E38-9050-0ED46A25BCED}" destId="{D20B672A-6945-4E4F-9E13-F24CD5AF9F7E}" srcOrd="2" destOrd="0" presId="urn:microsoft.com/office/officeart/2008/layout/NameandTitleOrganizationalChart"/>
    <dgm:cxn modelId="{CB554BD8-AE17-45BE-9AE8-B23DD19DA0AE}" type="presParOf" srcId="{2F7FCB59-55DF-48DD-AB10-10C5E6C2A1DE}" destId="{F3EAA8D4-C0E0-48BB-9197-F06FFF63220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E45E69-03BC-45ED-9B97-A44777E5553B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0A14D330-55CD-430A-A7B3-1A0406898D89}">
      <dgm:prSet phldrT="[نص]" custT="1"/>
      <dgm:spPr/>
      <dgm:t>
        <a:bodyPr/>
        <a:lstStyle/>
        <a:p>
          <a:pPr rtl="1"/>
          <a:r>
            <a: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الإرث بالفرض تارة وبالتعصيب تارة ، ولا يجمع بينهما ابدًا .</a:t>
          </a:r>
          <a:endParaRPr lang="ar-SA" sz="32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5928A69-5E97-4E94-8620-383325D18503}" type="parTrans" cxnId="{5E1E59D5-3324-494E-84F6-E88F9D96C8D2}">
      <dgm:prSet/>
      <dgm:spPr/>
      <dgm:t>
        <a:bodyPr/>
        <a:lstStyle/>
        <a:p>
          <a:pPr rtl="1"/>
          <a:endParaRPr lang="ar-SA" sz="20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A7947F3D-B431-4B50-96A8-5311A9621229}" type="sibTrans" cxnId="{5E1E59D5-3324-494E-84F6-E88F9D96C8D2}">
      <dgm:prSet/>
      <dgm:spPr/>
      <dgm:t>
        <a:bodyPr/>
        <a:lstStyle/>
        <a:p>
          <a:pPr rtl="1"/>
          <a:endParaRPr lang="ar-SA" sz="20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A704B4F4-8B18-4762-91D3-62B3C3A972EE}">
      <dgm:prSet phldrT="[نص]" custT="1"/>
      <dgm:spPr/>
      <dgm:t>
        <a:bodyPr/>
        <a:lstStyle/>
        <a:p>
          <a:pPr rtl="1"/>
          <a:r>
            <a: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بنت الابن فأكثر.</a:t>
          </a:r>
          <a:endParaRPr lang="ar-SA" sz="32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82E354CA-6565-499F-B765-6983D36DE8D3}" type="parTrans" cxnId="{E009A593-03AD-4544-87FB-CFC6D97B04C2}">
      <dgm:prSet/>
      <dgm:spPr/>
      <dgm:t>
        <a:bodyPr/>
        <a:lstStyle/>
        <a:p>
          <a:pPr rtl="1"/>
          <a:endParaRPr lang="ar-SA" sz="20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1DC3F54F-CB8C-44F7-A7BB-C7DD4B7BE26A}" type="sibTrans" cxnId="{E009A593-03AD-4544-87FB-CFC6D97B04C2}">
      <dgm:prSet/>
      <dgm:spPr/>
      <dgm:t>
        <a:bodyPr/>
        <a:lstStyle/>
        <a:p>
          <a:pPr rtl="1"/>
          <a:endParaRPr lang="ar-SA" sz="20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8778D85C-D375-4F10-8F5B-8647DF948321}">
      <dgm:prSet phldrT="[نص]" custT="1"/>
      <dgm:spPr/>
      <dgm:t>
        <a:bodyPr/>
        <a:lstStyle/>
        <a:p>
          <a:pPr rtl="1"/>
          <a:r>
            <a: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البنت فأكثر </a:t>
          </a:r>
          <a:endParaRPr lang="ar-SA" sz="32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A53C3D7B-FE55-4665-BD6D-B58276F3B9F0}" type="parTrans" cxnId="{85B12351-CF94-4E78-B308-516E772E2B3C}">
      <dgm:prSet/>
      <dgm:spPr/>
      <dgm:t>
        <a:bodyPr/>
        <a:lstStyle/>
        <a:p>
          <a:pPr rtl="1"/>
          <a:endParaRPr lang="ar-SA" sz="20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5ED14F4-ADE2-4B24-B9EE-5D2860ECAD0C}" type="sibTrans" cxnId="{85B12351-CF94-4E78-B308-516E772E2B3C}">
      <dgm:prSet/>
      <dgm:spPr/>
      <dgm:t>
        <a:bodyPr/>
        <a:lstStyle/>
        <a:p>
          <a:pPr rtl="1"/>
          <a:endParaRPr lang="ar-SA" sz="20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3B1BEF54-13AA-4376-8E5D-F131A74E3A0C}">
      <dgm:prSet phldrT="[نص]" custT="1"/>
      <dgm:spPr/>
      <dgm:t>
        <a:bodyPr/>
        <a:lstStyle/>
        <a:p>
          <a:pPr rtl="1"/>
          <a:r>
            <a: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الأخت لأب فأكثر.</a:t>
          </a:r>
          <a:endParaRPr lang="ar-SA" sz="32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26E412A-2A84-45EB-9E88-2DF69D585AA7}" type="parTrans" cxnId="{E983706A-C2EB-46ED-85BC-721E714AD224}">
      <dgm:prSet/>
      <dgm:spPr/>
      <dgm:t>
        <a:bodyPr/>
        <a:lstStyle/>
        <a:p>
          <a:pPr rtl="1"/>
          <a:endParaRPr lang="ar-SA" sz="20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4A645EF-0486-49BC-8E13-5CD9572A3878}" type="sibTrans" cxnId="{E983706A-C2EB-46ED-85BC-721E714AD224}">
      <dgm:prSet/>
      <dgm:spPr/>
      <dgm:t>
        <a:bodyPr/>
        <a:lstStyle/>
        <a:p>
          <a:pPr rtl="1"/>
          <a:endParaRPr lang="ar-SA" sz="20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6C305465-4DF3-4519-8CFA-E01F0E2A485A}">
      <dgm:prSet phldrT="[نص]" custT="1"/>
      <dgm:spPr/>
      <dgm:t>
        <a:bodyPr/>
        <a:lstStyle/>
        <a:p>
          <a:pPr rtl="1"/>
          <a:r>
            <a: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الأخت الشقيقة فأكثر.</a:t>
          </a:r>
          <a:endParaRPr lang="ar-SA" sz="32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6233E98B-401B-409E-A12F-5412A14C79AE}" type="parTrans" cxnId="{75F9982F-BAC0-4728-928B-066D12EB37E4}">
      <dgm:prSet/>
      <dgm:spPr/>
      <dgm:t>
        <a:bodyPr/>
        <a:lstStyle/>
        <a:p>
          <a:pPr rtl="1"/>
          <a:endParaRPr lang="ar-SA" sz="20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3FC83CD7-F1B9-4FD3-A5AF-33332717F8BC}" type="sibTrans" cxnId="{75F9982F-BAC0-4728-928B-066D12EB37E4}">
      <dgm:prSet/>
      <dgm:spPr/>
      <dgm:t>
        <a:bodyPr/>
        <a:lstStyle/>
        <a:p>
          <a:pPr rtl="1"/>
          <a:endParaRPr lang="ar-SA" sz="20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FBB8121E-5AE3-44ED-8DF2-2B2162FBB8C4}" type="pres">
      <dgm:prSet presAssocID="{C5E45E69-03BC-45ED-9B97-A44777E5553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E7840EE-49C4-4836-8653-585345209ACA}" type="pres">
      <dgm:prSet presAssocID="{C5E45E69-03BC-45ED-9B97-A44777E5553B}" presName="matrix" presStyleCnt="0"/>
      <dgm:spPr/>
    </dgm:pt>
    <dgm:pt modelId="{17A1A0BA-E7DE-4DB7-9EF1-46D20D3C0724}" type="pres">
      <dgm:prSet presAssocID="{C5E45E69-03BC-45ED-9B97-A44777E5553B}" presName="tile1" presStyleLbl="node1" presStyleIdx="0" presStyleCnt="4"/>
      <dgm:spPr/>
      <dgm:t>
        <a:bodyPr/>
        <a:lstStyle/>
        <a:p>
          <a:pPr rtl="1"/>
          <a:endParaRPr lang="ar-SA"/>
        </a:p>
      </dgm:t>
    </dgm:pt>
    <dgm:pt modelId="{E3559561-7255-474C-8F54-C636E2FB238A}" type="pres">
      <dgm:prSet presAssocID="{C5E45E69-03BC-45ED-9B97-A44777E5553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DFBA90F-AEEE-47B8-86BC-F079C63630FA}" type="pres">
      <dgm:prSet presAssocID="{C5E45E69-03BC-45ED-9B97-A44777E5553B}" presName="tile2" presStyleLbl="node1" presStyleIdx="1" presStyleCnt="4"/>
      <dgm:spPr/>
      <dgm:t>
        <a:bodyPr/>
        <a:lstStyle/>
        <a:p>
          <a:pPr rtl="1"/>
          <a:endParaRPr lang="ar-SA"/>
        </a:p>
      </dgm:t>
    </dgm:pt>
    <dgm:pt modelId="{D45D0A92-AFA9-4786-ACD9-7110388BFFA4}" type="pres">
      <dgm:prSet presAssocID="{C5E45E69-03BC-45ED-9B97-A44777E5553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D5E6BAF-9FF2-4F89-9172-496BB6CE3EC3}" type="pres">
      <dgm:prSet presAssocID="{C5E45E69-03BC-45ED-9B97-A44777E5553B}" presName="tile3" presStyleLbl="node1" presStyleIdx="2" presStyleCnt="4"/>
      <dgm:spPr/>
      <dgm:t>
        <a:bodyPr/>
        <a:lstStyle/>
        <a:p>
          <a:pPr rtl="1"/>
          <a:endParaRPr lang="ar-SA"/>
        </a:p>
      </dgm:t>
    </dgm:pt>
    <dgm:pt modelId="{4B8055C4-C0AE-46F5-B7F8-E41FE7CC9424}" type="pres">
      <dgm:prSet presAssocID="{C5E45E69-03BC-45ED-9B97-A44777E5553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22BEE04-122D-4004-82C7-AA63016F0005}" type="pres">
      <dgm:prSet presAssocID="{C5E45E69-03BC-45ED-9B97-A44777E5553B}" presName="tile4" presStyleLbl="node1" presStyleIdx="3" presStyleCnt="4"/>
      <dgm:spPr/>
      <dgm:t>
        <a:bodyPr/>
        <a:lstStyle/>
        <a:p>
          <a:pPr rtl="1"/>
          <a:endParaRPr lang="ar-SA"/>
        </a:p>
      </dgm:t>
    </dgm:pt>
    <dgm:pt modelId="{A8CC564C-BA04-497E-A3CD-D423193E061B}" type="pres">
      <dgm:prSet presAssocID="{C5E45E69-03BC-45ED-9B97-A44777E5553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EC18A46-F190-47BE-BB35-1E7CE5184C7E}" type="pres">
      <dgm:prSet presAssocID="{C5E45E69-03BC-45ED-9B97-A44777E5553B}" presName="centerTile" presStyleLbl="fgShp" presStyleIdx="0" presStyleCnt="1" custScaleX="267727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983706A-C2EB-46ED-85BC-721E714AD224}" srcId="{0A14D330-55CD-430A-A7B3-1A0406898D89}" destId="{3B1BEF54-13AA-4376-8E5D-F131A74E3A0C}" srcOrd="2" destOrd="0" parTransId="{E26E412A-2A84-45EB-9E88-2DF69D585AA7}" sibTransId="{04A645EF-0486-49BC-8E13-5CD9572A3878}"/>
    <dgm:cxn modelId="{5E1E59D5-3324-494E-84F6-E88F9D96C8D2}" srcId="{C5E45E69-03BC-45ED-9B97-A44777E5553B}" destId="{0A14D330-55CD-430A-A7B3-1A0406898D89}" srcOrd="0" destOrd="0" parTransId="{05928A69-5E97-4E94-8620-383325D18503}" sibTransId="{A7947F3D-B431-4B50-96A8-5311A9621229}"/>
    <dgm:cxn modelId="{A3486EAD-377D-4D36-9A09-30D79BD19990}" type="presOf" srcId="{A704B4F4-8B18-4762-91D3-62B3C3A972EE}" destId="{E3559561-7255-474C-8F54-C636E2FB238A}" srcOrd="1" destOrd="0" presId="urn:microsoft.com/office/officeart/2005/8/layout/matrix1"/>
    <dgm:cxn modelId="{D0500D35-490A-4F55-923D-08CC4B89C2B2}" type="presOf" srcId="{6C305465-4DF3-4519-8CFA-E01F0E2A485A}" destId="{A8CC564C-BA04-497E-A3CD-D423193E061B}" srcOrd="1" destOrd="0" presId="urn:microsoft.com/office/officeart/2005/8/layout/matrix1"/>
    <dgm:cxn modelId="{843C0067-14B7-4031-8D5D-571E3E2CE335}" type="presOf" srcId="{6C305465-4DF3-4519-8CFA-E01F0E2A485A}" destId="{622BEE04-122D-4004-82C7-AA63016F0005}" srcOrd="0" destOrd="0" presId="urn:microsoft.com/office/officeart/2005/8/layout/matrix1"/>
    <dgm:cxn modelId="{75F9982F-BAC0-4728-928B-066D12EB37E4}" srcId="{0A14D330-55CD-430A-A7B3-1A0406898D89}" destId="{6C305465-4DF3-4519-8CFA-E01F0E2A485A}" srcOrd="3" destOrd="0" parTransId="{6233E98B-401B-409E-A12F-5412A14C79AE}" sibTransId="{3FC83CD7-F1B9-4FD3-A5AF-33332717F8BC}"/>
    <dgm:cxn modelId="{72B1316A-2D62-40BE-A8EA-2BD13EA79AC8}" type="presOf" srcId="{8778D85C-D375-4F10-8F5B-8647DF948321}" destId="{BDFBA90F-AEEE-47B8-86BC-F079C63630FA}" srcOrd="0" destOrd="0" presId="urn:microsoft.com/office/officeart/2005/8/layout/matrix1"/>
    <dgm:cxn modelId="{76FB4BC5-B0D4-4580-903E-ECE574E4770B}" type="presOf" srcId="{3B1BEF54-13AA-4376-8E5D-F131A74E3A0C}" destId="{5D5E6BAF-9FF2-4F89-9172-496BB6CE3EC3}" srcOrd="0" destOrd="0" presId="urn:microsoft.com/office/officeart/2005/8/layout/matrix1"/>
    <dgm:cxn modelId="{3C98785D-EEE7-4D79-B797-787D1B04737A}" type="presOf" srcId="{3B1BEF54-13AA-4376-8E5D-F131A74E3A0C}" destId="{4B8055C4-C0AE-46F5-B7F8-E41FE7CC9424}" srcOrd="1" destOrd="0" presId="urn:microsoft.com/office/officeart/2005/8/layout/matrix1"/>
    <dgm:cxn modelId="{38AC1401-EAFC-4BDE-9352-3BF68FD803F6}" type="presOf" srcId="{A704B4F4-8B18-4762-91D3-62B3C3A972EE}" destId="{17A1A0BA-E7DE-4DB7-9EF1-46D20D3C0724}" srcOrd="0" destOrd="0" presId="urn:microsoft.com/office/officeart/2005/8/layout/matrix1"/>
    <dgm:cxn modelId="{84071AFC-8C3E-490A-B186-C768DCBB17C2}" type="presOf" srcId="{0A14D330-55CD-430A-A7B3-1A0406898D89}" destId="{8EC18A46-F190-47BE-BB35-1E7CE5184C7E}" srcOrd="0" destOrd="0" presId="urn:microsoft.com/office/officeart/2005/8/layout/matrix1"/>
    <dgm:cxn modelId="{9B1842EA-3FF4-40AA-AB70-80D020293489}" type="presOf" srcId="{8778D85C-D375-4F10-8F5B-8647DF948321}" destId="{D45D0A92-AFA9-4786-ACD9-7110388BFFA4}" srcOrd="1" destOrd="0" presId="urn:microsoft.com/office/officeart/2005/8/layout/matrix1"/>
    <dgm:cxn modelId="{E009A593-03AD-4544-87FB-CFC6D97B04C2}" srcId="{0A14D330-55CD-430A-A7B3-1A0406898D89}" destId="{A704B4F4-8B18-4762-91D3-62B3C3A972EE}" srcOrd="0" destOrd="0" parTransId="{82E354CA-6565-499F-B765-6983D36DE8D3}" sibTransId="{1DC3F54F-CB8C-44F7-A7BB-C7DD4B7BE26A}"/>
    <dgm:cxn modelId="{BBC2638C-8983-4AC0-A57D-81E47FEB7F2B}" type="presOf" srcId="{C5E45E69-03BC-45ED-9B97-A44777E5553B}" destId="{FBB8121E-5AE3-44ED-8DF2-2B2162FBB8C4}" srcOrd="0" destOrd="0" presId="urn:microsoft.com/office/officeart/2005/8/layout/matrix1"/>
    <dgm:cxn modelId="{85B12351-CF94-4E78-B308-516E772E2B3C}" srcId="{0A14D330-55CD-430A-A7B3-1A0406898D89}" destId="{8778D85C-D375-4F10-8F5B-8647DF948321}" srcOrd="1" destOrd="0" parTransId="{A53C3D7B-FE55-4665-BD6D-B58276F3B9F0}" sibTransId="{E5ED14F4-ADE2-4B24-B9EE-5D2860ECAD0C}"/>
    <dgm:cxn modelId="{D14A649C-D590-4383-8442-80C57ACF7CFB}" type="presParOf" srcId="{FBB8121E-5AE3-44ED-8DF2-2B2162FBB8C4}" destId="{1E7840EE-49C4-4836-8653-585345209ACA}" srcOrd="0" destOrd="0" presId="urn:microsoft.com/office/officeart/2005/8/layout/matrix1"/>
    <dgm:cxn modelId="{5D0F2D22-F545-449B-9606-C4B0CF7F57C3}" type="presParOf" srcId="{1E7840EE-49C4-4836-8653-585345209ACA}" destId="{17A1A0BA-E7DE-4DB7-9EF1-46D20D3C0724}" srcOrd="0" destOrd="0" presId="urn:microsoft.com/office/officeart/2005/8/layout/matrix1"/>
    <dgm:cxn modelId="{7E8F0EED-F676-4B87-AB89-736465582405}" type="presParOf" srcId="{1E7840EE-49C4-4836-8653-585345209ACA}" destId="{E3559561-7255-474C-8F54-C636E2FB238A}" srcOrd="1" destOrd="0" presId="urn:microsoft.com/office/officeart/2005/8/layout/matrix1"/>
    <dgm:cxn modelId="{0EC7AB03-D7A9-4C67-818F-C0ECB5CC0555}" type="presParOf" srcId="{1E7840EE-49C4-4836-8653-585345209ACA}" destId="{BDFBA90F-AEEE-47B8-86BC-F079C63630FA}" srcOrd="2" destOrd="0" presId="urn:microsoft.com/office/officeart/2005/8/layout/matrix1"/>
    <dgm:cxn modelId="{C0F00C3C-37B5-42FD-83A0-6BE385D19FA8}" type="presParOf" srcId="{1E7840EE-49C4-4836-8653-585345209ACA}" destId="{D45D0A92-AFA9-4786-ACD9-7110388BFFA4}" srcOrd="3" destOrd="0" presId="urn:microsoft.com/office/officeart/2005/8/layout/matrix1"/>
    <dgm:cxn modelId="{BDD6FFC1-2CD9-4B9E-92E7-2F593290BBE4}" type="presParOf" srcId="{1E7840EE-49C4-4836-8653-585345209ACA}" destId="{5D5E6BAF-9FF2-4F89-9172-496BB6CE3EC3}" srcOrd="4" destOrd="0" presId="urn:microsoft.com/office/officeart/2005/8/layout/matrix1"/>
    <dgm:cxn modelId="{CF7FE4FA-1308-4BCD-A6B4-64A78FE84F8F}" type="presParOf" srcId="{1E7840EE-49C4-4836-8653-585345209ACA}" destId="{4B8055C4-C0AE-46F5-B7F8-E41FE7CC9424}" srcOrd="5" destOrd="0" presId="urn:microsoft.com/office/officeart/2005/8/layout/matrix1"/>
    <dgm:cxn modelId="{A25976EB-FC28-4C46-BC04-0F9133C97262}" type="presParOf" srcId="{1E7840EE-49C4-4836-8653-585345209ACA}" destId="{622BEE04-122D-4004-82C7-AA63016F0005}" srcOrd="6" destOrd="0" presId="urn:microsoft.com/office/officeart/2005/8/layout/matrix1"/>
    <dgm:cxn modelId="{BE2C1A6A-F442-43F3-AF8A-99A30BBDC9D5}" type="presParOf" srcId="{1E7840EE-49C4-4836-8653-585345209ACA}" destId="{A8CC564C-BA04-497E-A3CD-D423193E061B}" srcOrd="7" destOrd="0" presId="urn:microsoft.com/office/officeart/2005/8/layout/matrix1"/>
    <dgm:cxn modelId="{F8EB7B78-97DC-44E3-883A-FA2AC80E55CC}" type="presParOf" srcId="{FBB8121E-5AE3-44ED-8DF2-2B2162FBB8C4}" destId="{8EC18A46-F190-47BE-BB35-1E7CE5184C7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4DEF7-DF57-4C95-B841-A6E81C110218}">
      <dsp:nvSpPr>
        <dsp:cNvPr id="0" name=""/>
        <dsp:cNvSpPr/>
      </dsp:nvSpPr>
      <dsp:spPr>
        <a:xfrm>
          <a:off x="5323840" y="2349665"/>
          <a:ext cx="4087414" cy="868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215"/>
              </a:lnTo>
              <a:lnTo>
                <a:pt x="4087414" y="622215"/>
              </a:lnTo>
              <a:lnTo>
                <a:pt x="4087414" y="86821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BD522-BE24-4EEC-B3BC-1D4C21339A5A}">
      <dsp:nvSpPr>
        <dsp:cNvPr id="0" name=""/>
        <dsp:cNvSpPr/>
      </dsp:nvSpPr>
      <dsp:spPr>
        <a:xfrm>
          <a:off x="5323840" y="2349665"/>
          <a:ext cx="1355561" cy="868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215"/>
              </a:lnTo>
              <a:lnTo>
                <a:pt x="1355561" y="622215"/>
              </a:lnTo>
              <a:lnTo>
                <a:pt x="1355561" y="86821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884FB-C0D5-48A5-B605-93C791523EC9}">
      <dsp:nvSpPr>
        <dsp:cNvPr id="0" name=""/>
        <dsp:cNvSpPr/>
      </dsp:nvSpPr>
      <dsp:spPr>
        <a:xfrm>
          <a:off x="3947549" y="2349665"/>
          <a:ext cx="1376290" cy="868212"/>
        </a:xfrm>
        <a:custGeom>
          <a:avLst/>
          <a:gdLst/>
          <a:ahLst/>
          <a:cxnLst/>
          <a:rect l="0" t="0" r="0" b="0"/>
          <a:pathLst>
            <a:path>
              <a:moveTo>
                <a:pt x="1376290" y="0"/>
              </a:moveTo>
              <a:lnTo>
                <a:pt x="1376290" y="622215"/>
              </a:lnTo>
              <a:lnTo>
                <a:pt x="0" y="622215"/>
              </a:lnTo>
              <a:lnTo>
                <a:pt x="0" y="86821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005169-EBA0-4E34-A33F-C723C91A93FB}">
      <dsp:nvSpPr>
        <dsp:cNvPr id="0" name=""/>
        <dsp:cNvSpPr/>
      </dsp:nvSpPr>
      <dsp:spPr>
        <a:xfrm>
          <a:off x="1215696" y="2349665"/>
          <a:ext cx="4108143" cy="868212"/>
        </a:xfrm>
        <a:custGeom>
          <a:avLst/>
          <a:gdLst/>
          <a:ahLst/>
          <a:cxnLst/>
          <a:rect l="0" t="0" r="0" b="0"/>
          <a:pathLst>
            <a:path>
              <a:moveTo>
                <a:pt x="4108143" y="0"/>
              </a:moveTo>
              <a:lnTo>
                <a:pt x="4108143" y="622215"/>
              </a:lnTo>
              <a:lnTo>
                <a:pt x="0" y="622215"/>
              </a:lnTo>
              <a:lnTo>
                <a:pt x="0" y="86821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5E05A-CEAC-4355-91A0-3F3F1B508994}">
      <dsp:nvSpPr>
        <dsp:cNvPr id="0" name=""/>
        <dsp:cNvSpPr/>
      </dsp:nvSpPr>
      <dsp:spPr>
        <a:xfrm>
          <a:off x="3150871" y="1295392"/>
          <a:ext cx="4345936" cy="10542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14877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الإرث بالفرض والتعصيب.</a:t>
          </a:r>
        </a:p>
      </dsp:txBody>
      <dsp:txXfrm>
        <a:off x="3150871" y="1295392"/>
        <a:ext cx="4345936" cy="1054272"/>
      </dsp:txXfrm>
    </dsp:sp>
    <dsp:sp modelId="{D2A16FED-F24C-44F5-B043-A6E33DFB7C72}">
      <dsp:nvSpPr>
        <dsp:cNvPr id="0" name=""/>
        <dsp:cNvSpPr/>
      </dsp:nvSpPr>
      <dsp:spPr>
        <a:xfrm>
          <a:off x="4712969" y="2115382"/>
          <a:ext cx="1832611" cy="3514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27940" rIns="111760" bIns="279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4400" b="1" kern="120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4712969" y="2115382"/>
        <a:ext cx="1832611" cy="351424"/>
      </dsp:txXfrm>
    </dsp:sp>
    <dsp:sp modelId="{89D2413B-EC9C-49FF-95FC-D63FA53B9602}">
      <dsp:nvSpPr>
        <dsp:cNvPr id="0" name=""/>
        <dsp:cNvSpPr/>
      </dsp:nvSpPr>
      <dsp:spPr>
        <a:xfrm>
          <a:off x="197579" y="3217877"/>
          <a:ext cx="2036235" cy="35910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14877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الإرث بالفرض تارة و بالتعصيب تارة و لا يجمع بينهما.</a:t>
          </a:r>
          <a:endParaRPr lang="ar-SA" sz="40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97579" y="3217877"/>
        <a:ext cx="2036235" cy="3591020"/>
      </dsp:txXfrm>
    </dsp:sp>
    <dsp:sp modelId="{9FA53837-D415-4A78-9586-F784A626C5F1}">
      <dsp:nvSpPr>
        <dsp:cNvPr id="0" name=""/>
        <dsp:cNvSpPr/>
      </dsp:nvSpPr>
      <dsp:spPr>
        <a:xfrm>
          <a:off x="284778" y="6978225"/>
          <a:ext cx="1832611" cy="6955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27940" rIns="111760" bIns="279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4</a:t>
          </a:r>
          <a:endParaRPr lang="ar-SA" sz="4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84778" y="6978225"/>
        <a:ext cx="1832611" cy="695538"/>
      </dsp:txXfrm>
    </dsp:sp>
    <dsp:sp modelId="{A782EF1E-3982-4433-A880-2CF91DED847C}">
      <dsp:nvSpPr>
        <dsp:cNvPr id="0" name=""/>
        <dsp:cNvSpPr/>
      </dsp:nvSpPr>
      <dsp:spPr>
        <a:xfrm>
          <a:off x="2929431" y="3217877"/>
          <a:ext cx="2036235" cy="3591020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14877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الإرث بالفرض تارة و بالتعصيب تارة</a:t>
          </a:r>
          <a:endParaRPr lang="ar-SA" sz="4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929431" y="3217877"/>
        <a:ext cx="2036235" cy="3591020"/>
      </dsp:txXfrm>
    </dsp:sp>
    <dsp:sp modelId="{B668C451-96C1-4B14-97FF-D8B2AA8B59BB}">
      <dsp:nvSpPr>
        <dsp:cNvPr id="0" name=""/>
        <dsp:cNvSpPr/>
      </dsp:nvSpPr>
      <dsp:spPr>
        <a:xfrm>
          <a:off x="3016631" y="6978225"/>
          <a:ext cx="1832611" cy="6955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27940" rIns="111760" bIns="279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2</a:t>
          </a:r>
          <a:endParaRPr lang="ar-SA" sz="4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016631" y="6978225"/>
        <a:ext cx="1832611" cy="695538"/>
      </dsp:txXfrm>
    </dsp:sp>
    <dsp:sp modelId="{73C88882-6D90-47BB-B0CC-61C98F03B4C7}">
      <dsp:nvSpPr>
        <dsp:cNvPr id="0" name=""/>
        <dsp:cNvSpPr/>
      </dsp:nvSpPr>
      <dsp:spPr>
        <a:xfrm>
          <a:off x="5661284" y="3217877"/>
          <a:ext cx="2036235" cy="3591020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14877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الإرث بالتعصيب فقط.</a:t>
          </a:r>
          <a:endParaRPr lang="ar-SA" sz="4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661284" y="3217877"/>
        <a:ext cx="2036235" cy="3591020"/>
      </dsp:txXfrm>
    </dsp:sp>
    <dsp:sp modelId="{28FE7257-53C5-4FDA-BF3B-FC4B844ABDEE}">
      <dsp:nvSpPr>
        <dsp:cNvPr id="0" name=""/>
        <dsp:cNvSpPr/>
      </dsp:nvSpPr>
      <dsp:spPr>
        <a:xfrm>
          <a:off x="5748483" y="6978225"/>
          <a:ext cx="1832611" cy="6955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27940" rIns="111760" bIns="279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12</a:t>
          </a:r>
          <a:endParaRPr lang="ar-SA" sz="4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748483" y="6978225"/>
        <a:ext cx="1832611" cy="695538"/>
      </dsp:txXfrm>
    </dsp:sp>
    <dsp:sp modelId="{D858BD4E-8C12-4426-AD9E-954532CBA8E1}">
      <dsp:nvSpPr>
        <dsp:cNvPr id="0" name=""/>
        <dsp:cNvSpPr/>
      </dsp:nvSpPr>
      <dsp:spPr>
        <a:xfrm>
          <a:off x="8393136" y="3217877"/>
          <a:ext cx="2036235" cy="3591020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14877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الإرث بالفرض فقط.</a:t>
          </a:r>
          <a:endParaRPr lang="ar-SA" sz="4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8393136" y="3217877"/>
        <a:ext cx="2036235" cy="3591020"/>
      </dsp:txXfrm>
    </dsp:sp>
    <dsp:sp modelId="{D57CC703-BF9D-4964-9FCB-8772D16D48AA}">
      <dsp:nvSpPr>
        <dsp:cNvPr id="0" name=""/>
        <dsp:cNvSpPr/>
      </dsp:nvSpPr>
      <dsp:spPr>
        <a:xfrm>
          <a:off x="8480336" y="6978225"/>
          <a:ext cx="1832611" cy="6955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27940" rIns="111760" bIns="279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7</a:t>
          </a:r>
          <a:endParaRPr lang="ar-SA" sz="4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8480336" y="6978225"/>
        <a:ext cx="1832611" cy="6955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1A0BA-E7DE-4DB7-9EF1-46D20D3C0724}">
      <dsp:nvSpPr>
        <dsp:cNvPr id="0" name=""/>
        <dsp:cNvSpPr/>
      </dsp:nvSpPr>
      <dsp:spPr>
        <a:xfrm rot="16200000">
          <a:off x="942570" y="-942570"/>
          <a:ext cx="2003368" cy="3888509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بنت الابن فأكثر.</a:t>
          </a:r>
          <a:endParaRPr lang="ar-SA" sz="32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 rot="5400000">
        <a:off x="0" y="0"/>
        <a:ext cx="3888509" cy="1502526"/>
      </dsp:txXfrm>
    </dsp:sp>
    <dsp:sp modelId="{BDFBA90F-AEEE-47B8-86BC-F079C63630FA}">
      <dsp:nvSpPr>
        <dsp:cNvPr id="0" name=""/>
        <dsp:cNvSpPr/>
      </dsp:nvSpPr>
      <dsp:spPr>
        <a:xfrm>
          <a:off x="3888509" y="0"/>
          <a:ext cx="3888509" cy="2003368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البنت فأكثر </a:t>
          </a:r>
          <a:endParaRPr lang="ar-SA" sz="32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888509" y="0"/>
        <a:ext cx="3888509" cy="1502526"/>
      </dsp:txXfrm>
    </dsp:sp>
    <dsp:sp modelId="{5D5E6BAF-9FF2-4F89-9172-496BB6CE3EC3}">
      <dsp:nvSpPr>
        <dsp:cNvPr id="0" name=""/>
        <dsp:cNvSpPr/>
      </dsp:nvSpPr>
      <dsp:spPr>
        <a:xfrm rot="10800000">
          <a:off x="0" y="2003368"/>
          <a:ext cx="3888509" cy="2003368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الأخت لأب فأكثر.</a:t>
          </a:r>
          <a:endParaRPr lang="ar-SA" sz="32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 rot="10800000">
        <a:off x="0" y="2504210"/>
        <a:ext cx="3888509" cy="1502526"/>
      </dsp:txXfrm>
    </dsp:sp>
    <dsp:sp modelId="{622BEE04-122D-4004-82C7-AA63016F0005}">
      <dsp:nvSpPr>
        <dsp:cNvPr id="0" name=""/>
        <dsp:cNvSpPr/>
      </dsp:nvSpPr>
      <dsp:spPr>
        <a:xfrm rot="5400000">
          <a:off x="4831079" y="1060797"/>
          <a:ext cx="2003368" cy="3888509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الأخت الشقيقة فأكثر.</a:t>
          </a:r>
          <a:endParaRPr lang="ar-SA" sz="32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 rot="-5400000">
        <a:off x="3888509" y="2504209"/>
        <a:ext cx="3888509" cy="1502526"/>
      </dsp:txXfrm>
    </dsp:sp>
    <dsp:sp modelId="{8EC18A46-F190-47BE-BB35-1E7CE5184C7E}">
      <dsp:nvSpPr>
        <dsp:cNvPr id="0" name=""/>
        <dsp:cNvSpPr/>
      </dsp:nvSpPr>
      <dsp:spPr>
        <a:xfrm>
          <a:off x="765332" y="1502526"/>
          <a:ext cx="6246353" cy="1001684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الإرث بالفرض تارة وبالتعصيب تارة ، ولا يجمع بينهما ابدًا .</a:t>
          </a:r>
          <a:endParaRPr lang="ar-SA" sz="32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814230" y="1551424"/>
        <a:ext cx="6148557" cy="903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6F77DCE-7B7F-4345-A258-34279F1762E7}" type="datetimeFigureOut">
              <a:rPr lang="ar-SA" smtClean="0"/>
              <a:t>23/06/41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B8005F-C94A-420E-8980-790D3FF8B7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704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8005F-C94A-420E-8980-790D3FF8B79E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043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23/06/41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964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23/06/41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389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23/06/41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19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23/06/41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106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23/06/41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80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23/06/41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176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23/06/41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602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23/06/41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857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23/06/41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361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23/06/41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128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23/06/41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949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AC22B-64A1-483C-89B5-7EEFDFF2E72B}" type="datetimeFigureOut">
              <a:rPr lang="ar-SA" smtClean="0"/>
              <a:t>23/06/41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426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.me/abd_fegh_1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865" y="620168"/>
            <a:ext cx="2258008" cy="225800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78" y="211638"/>
            <a:ext cx="2868533" cy="1537534"/>
          </a:xfrm>
          <a:prstGeom prst="rect">
            <a:avLst/>
          </a:prstGeom>
        </p:spPr>
      </p:pic>
      <p:sp>
        <p:nvSpPr>
          <p:cNvPr id="10" name="مستطيل مستدير الزوايا 9"/>
          <p:cNvSpPr/>
          <p:nvPr/>
        </p:nvSpPr>
        <p:spPr>
          <a:xfrm>
            <a:off x="0" y="5023413"/>
            <a:ext cx="12192000" cy="1865067"/>
          </a:xfrm>
          <a:prstGeom prst="roundRect">
            <a:avLst>
              <a:gd name="adj" fmla="val 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راجعه واشرف عليه </a:t>
            </a:r>
          </a:p>
          <a:p>
            <a:pPr algn="ctr"/>
            <a:r>
              <a:rPr lang="ar-SA" sz="36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الأستاذ / </a:t>
            </a:r>
            <a:r>
              <a:rPr lang="ar-SA" sz="36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عبدالرحمن الشراري</a:t>
            </a:r>
          </a:p>
          <a:p>
            <a:pPr algn="ctr"/>
            <a:r>
              <a:rPr lang="en-US" sz="3600" b="1" dirty="0">
                <a:latin typeface="Traditional Arabic" panose="02020603050405020304" pitchFamily="18" charset="-78"/>
                <a:cs typeface="Traditional Arabic" panose="02020603050405020304" pitchFamily="18" charset="-78"/>
                <a:hlinkClick r:id="rId4"/>
              </a:rPr>
              <a:t>http://t.me/abd_fegh_1</a:t>
            </a:r>
            <a:r>
              <a:rPr lang="en-US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مستطيل ذو زوايا قطرية مستديرة 10"/>
          <p:cNvSpPr/>
          <p:nvPr/>
        </p:nvSpPr>
        <p:spPr>
          <a:xfrm>
            <a:off x="9337617" y="3090330"/>
            <a:ext cx="2571750" cy="1604929"/>
          </a:xfrm>
          <a:prstGeom prst="round2DiagRect">
            <a:avLst/>
          </a:prstGeom>
          <a:solidFill>
            <a:srgbClr val="EED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الوارثون</a:t>
            </a:r>
          </a:p>
          <a:p>
            <a:pPr algn="ctr"/>
            <a:r>
              <a:rPr lang="ar-SA" sz="4800" b="1" dirty="0" err="1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فقة</a:t>
            </a:r>
            <a:r>
              <a:rPr lang="ar-SA" sz="4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2</a:t>
            </a:r>
            <a:endParaRPr lang="ar-SA" sz="48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872194" y="2324463"/>
            <a:ext cx="79559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عَن أَبِي هُرَيرَةَ رضي الله عنه أَنَّ رَسُولَ اللهِ صلى الله عليه وسلم قَالَ: "</a:t>
            </a: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مَنْ 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صَلَّى عَلَيَّ وَاحِدَةً، صَلَّى الله عَلَيْهِ </a:t>
            </a: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عَشْرًا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"</a:t>
            </a: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؛ 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رواه مسلم</a:t>
            </a: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4400" b="1" dirty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564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ستديرة 3"/>
          <p:cNvSpPr/>
          <p:nvPr/>
        </p:nvSpPr>
        <p:spPr>
          <a:xfrm>
            <a:off x="3886200" y="45720"/>
            <a:ext cx="4861560" cy="88392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الوارثون من الرِجال</a:t>
            </a:r>
            <a:endParaRPr lang="ar-SA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4787598" y="2777938"/>
            <a:ext cx="5417820" cy="240792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4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ابن العم الشقيق و ان </a:t>
            </a:r>
            <a:r>
              <a:rPr lang="ar-SA" sz="4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نزل. </a:t>
            </a:r>
            <a:endParaRPr lang="ar-SA" sz="4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4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ابن العم لأب و ان نزل </a:t>
            </a:r>
            <a:r>
              <a:rPr lang="ar-SA" sz="4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4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956308" y="598394"/>
            <a:ext cx="5989322" cy="5989322"/>
            <a:chOff x="327658" y="45720"/>
            <a:chExt cx="5989322" cy="5989322"/>
          </a:xfrm>
        </p:grpSpPr>
        <p:pic>
          <p:nvPicPr>
            <p:cNvPr id="5" name="صورة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58" y="45720"/>
              <a:ext cx="5989322" cy="5989322"/>
            </a:xfrm>
            <a:prstGeom prst="rect">
              <a:avLst/>
            </a:prstGeom>
          </p:spPr>
        </p:pic>
        <p:sp>
          <p:nvSpPr>
            <p:cNvPr id="6" name="شكل بيضاوي 5"/>
            <p:cNvSpPr/>
            <p:nvPr/>
          </p:nvSpPr>
          <p:spPr>
            <a:xfrm>
              <a:off x="3582296" y="1699708"/>
              <a:ext cx="1065008" cy="982532"/>
            </a:xfrm>
            <a:prstGeom prst="ellipse">
              <a:avLst/>
            </a:prstGeom>
            <a:solidFill>
              <a:srgbClr val="FDB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/>
            <p:cNvSpPr/>
            <p:nvPr/>
          </p:nvSpPr>
          <p:spPr>
            <a:xfrm>
              <a:off x="1966410" y="1561652"/>
              <a:ext cx="1065008" cy="982532"/>
            </a:xfrm>
            <a:prstGeom prst="ellipse">
              <a:avLst/>
            </a:prstGeom>
            <a:solidFill>
              <a:srgbClr val="F7B0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49641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ستديرة 3"/>
          <p:cNvSpPr/>
          <p:nvPr/>
        </p:nvSpPr>
        <p:spPr>
          <a:xfrm>
            <a:off x="7025640" y="213360"/>
            <a:ext cx="4861560" cy="80772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الوارثون من الرجال</a:t>
            </a:r>
            <a:endParaRPr lang="ar-SA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-383055" y="0"/>
            <a:ext cx="10947063" cy="7924800"/>
            <a:chOff x="-383055" y="0"/>
            <a:chExt cx="10947063" cy="7924800"/>
          </a:xfrm>
        </p:grpSpPr>
        <p:grpSp>
          <p:nvGrpSpPr>
            <p:cNvPr id="8" name="مجموعة 7"/>
            <p:cNvGrpSpPr/>
            <p:nvPr/>
          </p:nvGrpSpPr>
          <p:grpSpPr>
            <a:xfrm>
              <a:off x="-383055" y="0"/>
              <a:ext cx="10947063" cy="7924800"/>
              <a:chOff x="-383055" y="0"/>
              <a:chExt cx="10947063" cy="7924800"/>
            </a:xfrm>
          </p:grpSpPr>
          <p:pic>
            <p:nvPicPr>
              <p:cNvPr id="2" name="صورة 1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3219" r="47438"/>
              <a:stretch/>
            </p:blipFill>
            <p:spPr>
              <a:xfrm>
                <a:off x="-383055" y="0"/>
                <a:ext cx="8904270" cy="7924800"/>
              </a:xfrm>
              <a:prstGeom prst="rect">
                <a:avLst/>
              </a:prstGeom>
            </p:spPr>
          </p:pic>
          <p:sp>
            <p:nvSpPr>
              <p:cNvPr id="6" name="مستطيل ذو زوايا قطرية مستديرة 5"/>
              <p:cNvSpPr/>
              <p:nvPr/>
            </p:nvSpPr>
            <p:spPr>
              <a:xfrm>
                <a:off x="2994745" y="1711810"/>
                <a:ext cx="7569263" cy="1760220"/>
              </a:xfrm>
              <a:prstGeom prst="round2Diag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ar-SA" sz="60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الزوج</a:t>
                </a:r>
                <a:endParaRPr lang="ar-SA" sz="6000" b="1" dirty="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  <p:pic>
            <p:nvPicPr>
              <p:cNvPr id="5" name="صورة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852" t="53219" r="53745"/>
              <a:stretch/>
            </p:blipFill>
            <p:spPr>
              <a:xfrm>
                <a:off x="5174066" y="0"/>
                <a:ext cx="2270588" cy="7924800"/>
              </a:xfrm>
              <a:prstGeom prst="rect">
                <a:avLst/>
              </a:prstGeom>
            </p:spPr>
          </p:pic>
        </p:grpSp>
        <p:sp>
          <p:nvSpPr>
            <p:cNvPr id="3" name="شكل بيضاوي 2"/>
            <p:cNvSpPr/>
            <p:nvPr/>
          </p:nvSpPr>
          <p:spPr>
            <a:xfrm>
              <a:off x="5766096" y="699247"/>
              <a:ext cx="688491" cy="710005"/>
            </a:xfrm>
            <a:prstGeom prst="ellipse">
              <a:avLst/>
            </a:prstGeom>
            <a:solidFill>
              <a:srgbClr val="F6B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" name="شكل بيضاوي 6"/>
            <p:cNvSpPr/>
            <p:nvPr/>
          </p:nvSpPr>
          <p:spPr>
            <a:xfrm>
              <a:off x="3485478" y="699247"/>
              <a:ext cx="698521" cy="430306"/>
            </a:xfrm>
            <a:prstGeom prst="ellipse">
              <a:avLst/>
            </a:prstGeom>
            <a:solidFill>
              <a:srgbClr val="A0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6" name="صورة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16" y="3692071"/>
            <a:ext cx="4948628" cy="3644859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7605657" y="4303455"/>
            <a:ext cx="35003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يرث الزوج زوجته ، لو توفت </a:t>
            </a:r>
            <a:r>
              <a:rPr lang="ar-SA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بعد طلاقها طلاقًا رجعيًا ؟</a:t>
            </a:r>
          </a:p>
        </p:txBody>
      </p:sp>
    </p:spTree>
    <p:extLst>
      <p:ext uri="{BB962C8B-B14F-4D97-AF65-F5344CB8AC3E}">
        <p14:creationId xmlns:p14="http://schemas.microsoft.com/office/powerpoint/2010/main" val="278869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وايا قطرية مستديرة 5"/>
          <p:cNvSpPr/>
          <p:nvPr/>
        </p:nvSpPr>
        <p:spPr>
          <a:xfrm>
            <a:off x="1555826" y="1960806"/>
            <a:ext cx="4027394" cy="1962150"/>
          </a:xfrm>
          <a:prstGeom prst="round2DiagRect">
            <a:avLst>
              <a:gd name="adj1" fmla="val 10560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9600" b="1" dirty="0" smtClean="0">
                <a:solidFill>
                  <a:schemeClr val="accent5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المعتِق</a:t>
            </a:r>
            <a:endParaRPr lang="ar-SA" sz="9600" b="1" dirty="0">
              <a:solidFill>
                <a:schemeClr val="accent5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ستطيل ذو زوايا قطرية مستديرة 3"/>
          <p:cNvSpPr/>
          <p:nvPr/>
        </p:nvSpPr>
        <p:spPr>
          <a:xfrm>
            <a:off x="7025640" y="213360"/>
            <a:ext cx="4861560" cy="80772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الوارثون من الرجال</a:t>
            </a:r>
            <a:endParaRPr lang="ar-SA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-1081143" y="481021"/>
            <a:ext cx="3764280" cy="7055994"/>
            <a:chOff x="1554480" y="426720"/>
            <a:chExt cx="3764280" cy="7055994"/>
          </a:xfrm>
        </p:grpSpPr>
        <p:pic>
          <p:nvPicPr>
            <p:cNvPr id="3" name="صورة 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33"/>
            <a:stretch/>
          </p:blipFill>
          <p:spPr>
            <a:xfrm flipH="1">
              <a:off x="1554480" y="426720"/>
              <a:ext cx="3764280" cy="7055994"/>
            </a:xfrm>
            <a:prstGeom prst="rect">
              <a:avLst/>
            </a:prstGeom>
          </p:spPr>
        </p:pic>
        <p:sp>
          <p:nvSpPr>
            <p:cNvPr id="5" name="شكل بيضاوي 4"/>
            <p:cNvSpPr/>
            <p:nvPr/>
          </p:nvSpPr>
          <p:spPr>
            <a:xfrm>
              <a:off x="3539266" y="1538344"/>
              <a:ext cx="796066" cy="527124"/>
            </a:xfrm>
            <a:prstGeom prst="ellipse">
              <a:avLst/>
            </a:prstGeom>
            <a:solidFill>
              <a:srgbClr val="E1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154" y="1409253"/>
            <a:ext cx="5641494" cy="5664106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7365904" y="3666582"/>
            <a:ext cx="335540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المُعتِق يرث المُعتَق ، </a:t>
            </a:r>
          </a:p>
          <a:p>
            <a:pPr algn="ctr"/>
            <a:r>
              <a:rPr lang="ar-SA" sz="4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 المُعتَق لا يرث المُعتِق.</a:t>
            </a:r>
          </a:p>
          <a:p>
            <a:pPr algn="ctr"/>
            <a:r>
              <a:rPr lang="ar-SA" sz="4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اذكر/ي السبب!</a:t>
            </a:r>
          </a:p>
        </p:txBody>
      </p:sp>
    </p:spTree>
    <p:extLst>
      <p:ext uri="{BB962C8B-B14F-4D97-AF65-F5344CB8AC3E}">
        <p14:creationId xmlns:p14="http://schemas.microsoft.com/office/powerpoint/2010/main" val="369044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/>
          <p:cNvSpPr/>
          <p:nvPr/>
        </p:nvSpPr>
        <p:spPr>
          <a:xfrm>
            <a:off x="2494104" y="918686"/>
            <a:ext cx="2796988" cy="1103555"/>
          </a:xfrm>
          <a:prstGeom prst="flowChartTerminator">
            <a:avLst/>
          </a:prstGeom>
          <a:solidFill>
            <a:srgbClr val="FCB2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لـ نُراجع سويًا!</a:t>
            </a:r>
            <a:endParaRPr lang="ar-SA" sz="4000" b="1" dirty="0">
              <a:solidFill>
                <a:schemeClr val="tx1">
                  <a:lumMod val="85000"/>
                  <a:lumOff val="1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ستطيل ذو زوايا قطرية مستديرة 3"/>
          <p:cNvSpPr/>
          <p:nvPr/>
        </p:nvSpPr>
        <p:spPr>
          <a:xfrm>
            <a:off x="7171935" y="93773"/>
            <a:ext cx="4861560" cy="88392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الوارثون من الرِجال</a:t>
            </a:r>
            <a:endParaRPr lang="ar-SA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ذو زوايا قطرية مستديرة 7"/>
          <p:cNvSpPr/>
          <p:nvPr/>
        </p:nvSpPr>
        <p:spPr>
          <a:xfrm>
            <a:off x="7232895" y="1037945"/>
            <a:ext cx="4800600" cy="110546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الابن</a:t>
            </a:r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ابن الابن 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وان نزل بمحض الذكور</a:t>
            </a: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</p:txBody>
      </p:sp>
      <p:sp>
        <p:nvSpPr>
          <p:cNvPr id="9" name="مستطيل ذو زوايا قطرية مستديرة 8"/>
          <p:cNvSpPr/>
          <p:nvPr/>
        </p:nvSpPr>
        <p:spPr>
          <a:xfrm>
            <a:off x="7232895" y="3617147"/>
            <a:ext cx="4800600" cy="103632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الجد من قبل الأب وان علا بمحض الذكور .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ستطيل ذو زوايا قطرية مستديرة 9"/>
          <p:cNvSpPr/>
          <p:nvPr/>
        </p:nvSpPr>
        <p:spPr>
          <a:xfrm>
            <a:off x="314323" y="3502567"/>
            <a:ext cx="1792695" cy="103632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المعتق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مستطيل ذو زوايا قطرية مستديرة 10"/>
          <p:cNvSpPr/>
          <p:nvPr/>
        </p:nvSpPr>
        <p:spPr>
          <a:xfrm>
            <a:off x="7232895" y="4851307"/>
            <a:ext cx="4800600" cy="164592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الأخ الشقيق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الأخ لأب.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الأخ لأم.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ستطيل ذو زوايا قطرية مستديرة 11"/>
          <p:cNvSpPr/>
          <p:nvPr/>
        </p:nvSpPr>
        <p:spPr>
          <a:xfrm>
            <a:off x="314324" y="2264485"/>
            <a:ext cx="1792695" cy="103632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الزوج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مستطيل ذو زوايا قطرية مستديرة 12"/>
          <p:cNvSpPr/>
          <p:nvPr/>
        </p:nvSpPr>
        <p:spPr>
          <a:xfrm>
            <a:off x="7232895" y="2349370"/>
            <a:ext cx="4800600" cy="103632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الأب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مستطيل ذو زوايا قطرية مستديرة 13"/>
          <p:cNvSpPr/>
          <p:nvPr/>
        </p:nvSpPr>
        <p:spPr>
          <a:xfrm>
            <a:off x="2125756" y="4192345"/>
            <a:ext cx="4800600" cy="105156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العم الشقيق وإن علا.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العم الشقيق لأب وإن علا.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943" y="-1081004"/>
            <a:ext cx="3886201" cy="3886201"/>
          </a:xfrm>
          <a:prstGeom prst="rect">
            <a:avLst/>
          </a:prstGeom>
        </p:spPr>
      </p:pic>
      <p:sp>
        <p:nvSpPr>
          <p:cNvPr id="15" name="مستطيل ذو زوايا قطرية مستديرة 14"/>
          <p:cNvSpPr/>
          <p:nvPr/>
        </p:nvSpPr>
        <p:spPr>
          <a:xfrm>
            <a:off x="2179828" y="2199457"/>
            <a:ext cx="4800600" cy="185147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ابن الأخ الشقيق وان نزل بمحض الذكور.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ابن الأخ لأب وإن نزل بمحض الذكور.</a:t>
            </a:r>
          </a:p>
        </p:txBody>
      </p:sp>
      <p:sp>
        <p:nvSpPr>
          <p:cNvPr id="16" name="مستطيل ذو زوايا قطرية مستديرة 15"/>
          <p:cNvSpPr/>
          <p:nvPr/>
        </p:nvSpPr>
        <p:spPr>
          <a:xfrm>
            <a:off x="2125756" y="5445667"/>
            <a:ext cx="4800600" cy="105156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ابن العم الشقيق وإن علا.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ابن العم لأب وإن علا.</a:t>
            </a:r>
          </a:p>
        </p:txBody>
      </p:sp>
    </p:spTree>
    <p:extLst>
      <p:ext uri="{BB962C8B-B14F-4D97-AF65-F5344CB8AC3E}">
        <p14:creationId xmlns:p14="http://schemas.microsoft.com/office/powerpoint/2010/main" val="66975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ستديرة 3"/>
          <p:cNvSpPr/>
          <p:nvPr/>
        </p:nvSpPr>
        <p:spPr>
          <a:xfrm>
            <a:off x="7242586" y="121023"/>
            <a:ext cx="4861560" cy="88392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الوارثات من النساء</a:t>
            </a:r>
            <a:endParaRPr lang="ar-SA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مستطيل ذو زوايا قطرية مستديرة 17"/>
          <p:cNvSpPr/>
          <p:nvPr/>
        </p:nvSpPr>
        <p:spPr>
          <a:xfrm>
            <a:off x="6432729" y="1234440"/>
            <a:ext cx="5240607" cy="105156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البنت</a:t>
            </a:r>
          </a:p>
        </p:txBody>
      </p:sp>
      <p:sp>
        <p:nvSpPr>
          <p:cNvPr id="11" name="مستطيل ذو زوايا قطرية مستديرة 10"/>
          <p:cNvSpPr/>
          <p:nvPr/>
        </p:nvSpPr>
        <p:spPr>
          <a:xfrm>
            <a:off x="6432730" y="2467983"/>
            <a:ext cx="5240607" cy="103632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بنت الابن وان نزل ابوها بمحض الذكور. 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33" y="2697480"/>
            <a:ext cx="5773148" cy="5003445"/>
          </a:xfrm>
          <a:prstGeom prst="rect">
            <a:avLst/>
          </a:prstGeom>
        </p:spPr>
      </p:pic>
      <p:sp>
        <p:nvSpPr>
          <p:cNvPr id="13" name="تمرير أفقي 12"/>
          <p:cNvSpPr/>
          <p:nvPr/>
        </p:nvSpPr>
        <p:spPr>
          <a:xfrm>
            <a:off x="0" y="2532098"/>
            <a:ext cx="4303059" cy="2861534"/>
          </a:xfrm>
          <a:prstGeom prst="horizontalScroll">
            <a:avLst/>
          </a:prstGeom>
          <a:solidFill>
            <a:srgbClr val="D8647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لو توفت الجدة ولديها ابنة لها ابنتان هل ترثانها ؟</a:t>
            </a:r>
            <a:endParaRPr lang="ar-SA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36" y="45720"/>
            <a:ext cx="2892444" cy="289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وايا قطرية مستديرة 5"/>
          <p:cNvSpPr/>
          <p:nvPr/>
        </p:nvSpPr>
        <p:spPr>
          <a:xfrm>
            <a:off x="7242586" y="121023"/>
            <a:ext cx="4861560" cy="88392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الوارثات من النساء</a:t>
            </a:r>
            <a:endParaRPr lang="ar-SA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2"/>
          <a:stretch/>
        </p:blipFill>
        <p:spPr>
          <a:xfrm>
            <a:off x="1461078" y="248114"/>
            <a:ext cx="5882711" cy="6947631"/>
          </a:xfrm>
          <a:prstGeom prst="rect">
            <a:avLst/>
          </a:prstGeom>
        </p:spPr>
      </p:pic>
      <p:sp>
        <p:nvSpPr>
          <p:cNvPr id="10" name="مستطيل ذو زوايا قطرية مستديرة 9"/>
          <p:cNvSpPr/>
          <p:nvPr/>
        </p:nvSpPr>
        <p:spPr>
          <a:xfrm>
            <a:off x="7242586" y="1103853"/>
            <a:ext cx="4781550" cy="105156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الأم .</a:t>
            </a:r>
          </a:p>
        </p:txBody>
      </p:sp>
    </p:spTree>
    <p:extLst>
      <p:ext uri="{BB962C8B-B14F-4D97-AF65-F5344CB8AC3E}">
        <p14:creationId xmlns:p14="http://schemas.microsoft.com/office/powerpoint/2010/main" val="426038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وايا قطرية مستديرة 4"/>
          <p:cNvSpPr/>
          <p:nvPr/>
        </p:nvSpPr>
        <p:spPr>
          <a:xfrm>
            <a:off x="3175924" y="1276588"/>
            <a:ext cx="4800600" cy="164592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الأخ الشقيقة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الأخت لأب.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الأخت لأم.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مستطيل ذو زوايا قطرية مستديرة 5"/>
          <p:cNvSpPr/>
          <p:nvPr/>
        </p:nvSpPr>
        <p:spPr>
          <a:xfrm>
            <a:off x="7242586" y="121023"/>
            <a:ext cx="4861560" cy="88392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الوارثات من النساء</a:t>
            </a:r>
            <a:endParaRPr lang="ar-SA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7976524" y="2922508"/>
            <a:ext cx="4126735" cy="3935492"/>
            <a:chOff x="7455665" y="2458738"/>
            <a:chExt cx="4399262" cy="439926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5665" y="2458738"/>
              <a:ext cx="4399262" cy="4399262"/>
            </a:xfrm>
            <a:prstGeom prst="rect">
              <a:avLst/>
            </a:prstGeom>
          </p:spPr>
        </p:pic>
        <p:sp>
          <p:nvSpPr>
            <p:cNvPr id="7" name="شكل بيضاوي 6"/>
            <p:cNvSpPr/>
            <p:nvPr/>
          </p:nvSpPr>
          <p:spPr>
            <a:xfrm>
              <a:off x="10300426" y="3082989"/>
              <a:ext cx="634701" cy="720762"/>
            </a:xfrm>
            <a:prstGeom prst="ellipse">
              <a:avLst/>
            </a:prstGeom>
            <a:solidFill>
              <a:srgbClr val="FFC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/>
            <p:cNvSpPr/>
            <p:nvPr/>
          </p:nvSpPr>
          <p:spPr>
            <a:xfrm>
              <a:off x="9337945" y="3203116"/>
              <a:ext cx="634701" cy="720762"/>
            </a:xfrm>
            <a:prstGeom prst="ellipse">
              <a:avLst/>
            </a:prstGeom>
            <a:solidFill>
              <a:srgbClr val="FFC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91531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وايا قطرية مستديرة 5"/>
          <p:cNvSpPr/>
          <p:nvPr/>
        </p:nvSpPr>
        <p:spPr>
          <a:xfrm>
            <a:off x="7242586" y="121023"/>
            <a:ext cx="4861560" cy="88392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الوارثات من النساء</a:t>
            </a:r>
            <a:endParaRPr lang="ar-SA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5" y="-36789"/>
            <a:ext cx="5403567" cy="7252364"/>
          </a:xfrm>
          <a:prstGeom prst="rect">
            <a:avLst/>
          </a:prstGeom>
        </p:spPr>
      </p:pic>
      <p:sp>
        <p:nvSpPr>
          <p:cNvPr id="17" name="مستطيل ذو زوايا قطرية مستديرة 16"/>
          <p:cNvSpPr/>
          <p:nvPr/>
        </p:nvSpPr>
        <p:spPr>
          <a:xfrm>
            <a:off x="5044280" y="1025900"/>
            <a:ext cx="4800600" cy="103632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الزوجة</a:t>
            </a:r>
            <a:r>
              <a:rPr lang="en-US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          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" b="96953" l="0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760" y="1852144"/>
            <a:ext cx="4869464" cy="479577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6572830" y="2888464"/>
            <a:ext cx="327205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rgbClr val="F295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فكر/ي :</a:t>
            </a:r>
            <a:endParaRPr lang="ar-SA" sz="4000" b="1" cap="none" spc="0" dirty="0" smtClean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4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بعد عقد النِكاح ،</a:t>
            </a:r>
          </a:p>
          <a:p>
            <a:r>
              <a:rPr lang="ar-SA" sz="4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توفيّ الزوج ، هل تَرِث</a:t>
            </a:r>
          </a:p>
          <a:p>
            <a:r>
              <a:rPr lang="ar-SA" sz="4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الزوجة زوجها مع العلم</a:t>
            </a:r>
          </a:p>
          <a:p>
            <a:r>
              <a:rPr lang="ar-SA" sz="4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لم يحصل دخول؟</a:t>
            </a:r>
          </a:p>
        </p:txBody>
      </p:sp>
    </p:spTree>
    <p:extLst>
      <p:ext uri="{BB962C8B-B14F-4D97-AF65-F5344CB8AC3E}">
        <p14:creationId xmlns:p14="http://schemas.microsoft.com/office/powerpoint/2010/main" val="79125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وايا قطرية مستديرة 5"/>
          <p:cNvSpPr/>
          <p:nvPr/>
        </p:nvSpPr>
        <p:spPr>
          <a:xfrm>
            <a:off x="7242586" y="121023"/>
            <a:ext cx="4861560" cy="88392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الوارثات من النساء</a:t>
            </a:r>
            <a:endParaRPr lang="ar-SA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مستطيل ذو زوايا قطرية مستديرة 16"/>
          <p:cNvSpPr/>
          <p:nvPr/>
        </p:nvSpPr>
        <p:spPr>
          <a:xfrm>
            <a:off x="9832489" y="1165749"/>
            <a:ext cx="2077858" cy="103632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6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المُعتِقة</a:t>
            </a:r>
            <a:endParaRPr lang="ar-SA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76" b="90000" l="522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79" y="-325978"/>
            <a:ext cx="4667218" cy="5056094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412499" y="144353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ar-SA" sz="5400" b="1" dirty="0">
                <a:ln w="0"/>
                <a:solidFill>
                  <a:srgbClr val="F295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اجيب/ </a:t>
            </a:r>
            <a:r>
              <a:rPr lang="ar-SA" sz="5400" b="1" dirty="0" err="1">
                <a:ln w="0"/>
                <a:solidFill>
                  <a:srgbClr val="F295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اجيبي</a:t>
            </a:r>
            <a:r>
              <a:rPr lang="ar-SA" sz="5400" b="1" dirty="0">
                <a:ln w="0"/>
                <a:solidFill>
                  <a:srgbClr val="F295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، </a:t>
            </a:r>
            <a:endParaRPr lang="ar-SA" sz="5400" b="1" dirty="0" smtClean="0">
              <a:ln w="0"/>
              <a:solidFill>
                <a:srgbClr val="F295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ctr"/>
            <a:r>
              <a:rPr lang="ar-SA" sz="5400" b="1" dirty="0" smtClean="0">
                <a:ln w="0"/>
                <a:solidFill>
                  <a:srgbClr val="F295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ماذا يُقصد بالمُعتِقة؟</a:t>
            </a:r>
          </a:p>
          <a:p>
            <a:pPr lvl="0" algn="ctr"/>
            <a:r>
              <a:rPr lang="ar-SA" sz="5400" b="1" dirty="0" smtClean="0">
                <a:ln w="0"/>
                <a:solidFill>
                  <a:srgbClr val="F295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ومتى ترث ؟</a:t>
            </a:r>
            <a:endParaRPr lang="ar-SA" sz="5400" b="1" dirty="0">
              <a:ln w="0"/>
              <a:solidFill>
                <a:srgbClr val="F295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109" y="681726"/>
            <a:ext cx="4762500" cy="476250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11" y="5121008"/>
            <a:ext cx="8798123" cy="1110211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3251179" y="5307889"/>
            <a:ext cx="5716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بيّن/ي المُراد بـ المُعتِق و المُعتَق؟</a:t>
            </a: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8"/>
          <a:stretch/>
        </p:blipFill>
        <p:spPr>
          <a:xfrm>
            <a:off x="389581" y="2150363"/>
            <a:ext cx="3271221" cy="30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4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ستديرة 3"/>
          <p:cNvSpPr/>
          <p:nvPr/>
        </p:nvSpPr>
        <p:spPr>
          <a:xfrm>
            <a:off x="3886200" y="45720"/>
            <a:ext cx="4861560" cy="88392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الوارثات من النساء</a:t>
            </a:r>
            <a:endParaRPr lang="ar-SA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ذو زوايا قطرية مستديرة 7"/>
          <p:cNvSpPr/>
          <p:nvPr/>
        </p:nvSpPr>
        <p:spPr>
          <a:xfrm>
            <a:off x="6416040" y="2250325"/>
            <a:ext cx="4800600" cy="107442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بنت الابن وان نزل ابوها بمحض الذكور</a:t>
            </a:r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مستطيل ذو زوايا قطرية مستديرة 8"/>
          <p:cNvSpPr/>
          <p:nvPr/>
        </p:nvSpPr>
        <p:spPr>
          <a:xfrm>
            <a:off x="6416040" y="4769645"/>
            <a:ext cx="4800600" cy="103632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الجدة من قبل الأم.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الجدة من قبل الأب.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ستطيل ذو زوايا قطرية مستديرة 9"/>
          <p:cNvSpPr/>
          <p:nvPr/>
        </p:nvSpPr>
        <p:spPr>
          <a:xfrm>
            <a:off x="1388633" y="5499186"/>
            <a:ext cx="4800600" cy="103632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المعتِقة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مستطيل ذو زوايا قطرية مستديرة 10"/>
          <p:cNvSpPr/>
          <p:nvPr/>
        </p:nvSpPr>
        <p:spPr>
          <a:xfrm>
            <a:off x="1388633" y="2549541"/>
            <a:ext cx="4800600" cy="164592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الأخ الشقيقة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الأخت لأب.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الأخت لأم.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ستطيل ذو زوايا قطرية مستديرة 11"/>
          <p:cNvSpPr/>
          <p:nvPr/>
        </p:nvSpPr>
        <p:spPr>
          <a:xfrm>
            <a:off x="1388633" y="4326999"/>
            <a:ext cx="4800600" cy="103632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الزوجة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مستطيل ذو زوايا قطرية مستديرة 12"/>
          <p:cNvSpPr/>
          <p:nvPr/>
        </p:nvSpPr>
        <p:spPr>
          <a:xfrm>
            <a:off x="6416040" y="3468402"/>
            <a:ext cx="4800600" cy="103632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الأم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مستطيل ذو زوايا قطرية مستديرة 13"/>
          <p:cNvSpPr/>
          <p:nvPr/>
        </p:nvSpPr>
        <p:spPr>
          <a:xfrm>
            <a:off x="6416040" y="1004455"/>
            <a:ext cx="4800600" cy="105156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البنت</a:t>
            </a:r>
          </a:p>
        </p:txBody>
      </p:sp>
      <p:sp>
        <p:nvSpPr>
          <p:cNvPr id="15" name="مخطط انسيابي: محطة طرفية 14"/>
          <p:cNvSpPr/>
          <p:nvPr/>
        </p:nvSpPr>
        <p:spPr>
          <a:xfrm>
            <a:off x="484094" y="1413734"/>
            <a:ext cx="2796988" cy="1103555"/>
          </a:xfrm>
          <a:prstGeom prst="flowChartTerminator">
            <a:avLst/>
          </a:prstGeom>
          <a:solidFill>
            <a:srgbClr val="FCB2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لـ نُراجع سويًا!</a:t>
            </a:r>
            <a:endParaRPr lang="ar-SA" sz="4000" b="1" dirty="0">
              <a:solidFill>
                <a:schemeClr val="tx1">
                  <a:lumMod val="85000"/>
                  <a:lumOff val="1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33" y="-275666"/>
            <a:ext cx="3886201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720" y="2001395"/>
            <a:ext cx="4434280" cy="2956187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274" y="-940806"/>
            <a:ext cx="7615926" cy="7615926"/>
          </a:xfrm>
          <a:prstGeom prst="rect">
            <a:avLst/>
          </a:prstGeom>
        </p:spPr>
      </p:pic>
      <p:sp>
        <p:nvSpPr>
          <p:cNvPr id="3" name="مستطيل ذو زوايا قطرية مستديرة 2"/>
          <p:cNvSpPr/>
          <p:nvPr/>
        </p:nvSpPr>
        <p:spPr>
          <a:xfrm>
            <a:off x="2194560" y="4957582"/>
            <a:ext cx="3627120" cy="731520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كيف أحميّ وطني؟!</a:t>
            </a:r>
            <a:endParaRPr lang="ar-SA" sz="36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948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215404"/>
              </p:ext>
            </p:extLst>
          </p:nvPr>
        </p:nvGraphicFramePr>
        <p:xfrm>
          <a:off x="1325453" y="1663321"/>
          <a:ext cx="10104698" cy="5084695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5052349">
                  <a:extLst>
                    <a:ext uri="{9D8B030D-6E8A-4147-A177-3AD203B41FA5}">
                      <a16:colId xmlns:a16="http://schemas.microsoft.com/office/drawing/2014/main" val="541672277"/>
                    </a:ext>
                  </a:extLst>
                </a:gridCol>
                <a:gridCol w="5052349">
                  <a:extLst>
                    <a:ext uri="{9D8B030D-6E8A-4147-A177-3AD203B41FA5}">
                      <a16:colId xmlns:a16="http://schemas.microsoft.com/office/drawing/2014/main" val="1970269268"/>
                    </a:ext>
                  </a:extLst>
                </a:gridCol>
              </a:tblGrid>
              <a:tr h="495009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الآية</a:t>
                      </a:r>
                      <a:endParaRPr lang="ar-SA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البيان</a:t>
                      </a:r>
                      <a:endParaRPr lang="ar-SA" sz="4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3305447"/>
                  </a:ext>
                </a:extLst>
              </a:tr>
              <a:tr h="806757">
                <a:tc rowSpan="4">
                  <a:txBody>
                    <a:bodyPr/>
                    <a:lstStyle/>
                    <a:p>
                      <a:pPr algn="r" rtl="1"/>
                      <a:r>
                        <a:rPr lang="ar-SA" sz="2800" b="1" kern="12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قال</a:t>
                      </a:r>
                      <a:r>
                        <a:rPr lang="ar-SA" sz="2800" b="1" kern="1200" baseline="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تعالى: </a:t>
                      </a:r>
                      <a:r>
                        <a:rPr lang="ar-SA" sz="2800" b="1" kern="1200" baseline="0" dirty="0" smtClean="0">
                          <a:solidFill>
                            <a:srgbClr val="00B05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"</a:t>
                      </a:r>
                      <a:r>
                        <a:rPr lang="ar-SA" sz="2800" b="1" kern="1200" dirty="0" smtClean="0">
                          <a:solidFill>
                            <a:srgbClr val="00B05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يُوصِيكُمُ اللَّهُ فِي أَوْلَادِكُمْ ۖ لِلذَّكَرِ مِثْلُ حَظِّ الْأُنثَيَيْنِ ۚ فَإِن كُنَّ نِسَاءً فَوْقَ اثْنَتَيْنِ فَلَهُنَّ ثُلُثَا مَا تَرَكَ ۖ وَإِن كَانَتْ وَاحِدَةً فَلَهَا النِّصْفُ ۚ وَلِأَبَوَيْهِ لِكُلِّ وَاحِدٍ مِّنْهُمَا السُّدُسُ مِمَّا تَرَكَ إِن كَانَ لَهُ وَلَدٌ ۚ فَإِن لَّمْ يَكُن لَّهُ وَلَدٌ وَوَرِثَهُ أَبَوَاهُ فَلِأُمِّهِ الثُّلُثُ ۚ فَإِن كَانَ لَهُ إِخْوَةٌ فَلِأُمِّهِ السُّدُسُ ۚ مِن بَعْدِ وَصِيَّةٍ يُوصِي بِهَا أَوْ دَيْنٍ ۗ آبَاؤُكُمْ وَأَبْنَاؤُكُمْ لَا تَدْرُونَ أَيُّهُمْ أَقْرَبُ لَكُمْ نَفْعًا ۚ فَرِيضَةً مِّنَ اللَّهِ ۗ إِنَّ اللَّهَ كَانَ عَلِيمًا حَكِيمًا </a:t>
                      </a:r>
                      <a:r>
                        <a:rPr lang="ar-SA" sz="1800" b="1" kern="1200" dirty="0" smtClean="0">
                          <a:solidFill>
                            <a:srgbClr val="00B05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(11)"</a:t>
                      </a:r>
                      <a:endParaRPr lang="ar-SA" sz="1800" b="1" dirty="0">
                        <a:solidFill>
                          <a:srgbClr val="00B05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800" b="1" dirty="0" smtClean="0">
                          <a:solidFill>
                            <a:srgbClr val="49702E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بيان</a:t>
                      </a:r>
                      <a:r>
                        <a:rPr lang="ar-SA" sz="2800" b="1" baseline="0" dirty="0" smtClean="0">
                          <a:solidFill>
                            <a:srgbClr val="49702E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ميراث الأخوة.</a:t>
                      </a:r>
                      <a:endParaRPr lang="ar-SA" sz="2800" b="1" dirty="0">
                        <a:solidFill>
                          <a:srgbClr val="49702E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008541"/>
                  </a:ext>
                </a:extLst>
              </a:tr>
              <a:tr h="983848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800" b="1" dirty="0" smtClean="0">
                          <a:solidFill>
                            <a:srgbClr val="49702E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بيان ميراث الأصول والفروع.</a:t>
                      </a:r>
                      <a:endParaRPr lang="ar-SA" sz="2800" b="1" dirty="0">
                        <a:solidFill>
                          <a:srgbClr val="49702E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819563"/>
                  </a:ext>
                </a:extLst>
              </a:tr>
              <a:tr h="1235565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800" b="1" dirty="0" smtClean="0">
                          <a:solidFill>
                            <a:srgbClr val="49702E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عاقبة</a:t>
                      </a:r>
                      <a:r>
                        <a:rPr lang="ar-SA" sz="2800" b="1" baseline="0" dirty="0" smtClean="0">
                          <a:solidFill>
                            <a:srgbClr val="49702E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من اطاع الله سبحانه وتعالى في احكام المواريث وعاقبة من عصاه.</a:t>
                      </a:r>
                      <a:endParaRPr lang="ar-SA" sz="2800" b="1" dirty="0">
                        <a:solidFill>
                          <a:srgbClr val="49702E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016946"/>
                  </a:ext>
                </a:extLst>
              </a:tr>
              <a:tr h="1235565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800" b="1" dirty="0" smtClean="0">
                          <a:solidFill>
                            <a:srgbClr val="49702E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بيان ميراث الزوجين والإخوة والأخوات لأم.</a:t>
                      </a:r>
                      <a:endParaRPr lang="ar-SA" sz="2800" b="1" dirty="0">
                        <a:solidFill>
                          <a:srgbClr val="49702E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17012909"/>
                  </a:ext>
                </a:extLst>
              </a:tr>
            </a:tbl>
          </a:graphicData>
        </a:graphic>
      </p:graphicFrame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64" b="23455" l="64909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38" b="72996"/>
          <a:stretch/>
        </p:blipFill>
        <p:spPr>
          <a:xfrm>
            <a:off x="3703899" y="-543620"/>
            <a:ext cx="9630134" cy="3090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مستطيل 5"/>
          <p:cNvSpPr/>
          <p:nvPr/>
        </p:nvSpPr>
        <p:spPr>
          <a:xfrm>
            <a:off x="5756824" y="339882"/>
            <a:ext cx="63963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40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وصلّ/ي كل آية  في العمود الأول مع ما تعنيه</a:t>
            </a:r>
          </a:p>
          <a:p>
            <a:pPr lvl="0" algn="ctr"/>
            <a:r>
              <a:rPr lang="ar-SA" sz="40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وتَدُل عليه من العمود الآخر!</a:t>
            </a:r>
            <a:endParaRPr lang="ar-SA" sz="40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085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850740"/>
              </p:ext>
            </p:extLst>
          </p:nvPr>
        </p:nvGraphicFramePr>
        <p:xfrm>
          <a:off x="1157467" y="1663321"/>
          <a:ext cx="10104698" cy="518160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5052349">
                  <a:extLst>
                    <a:ext uri="{9D8B030D-6E8A-4147-A177-3AD203B41FA5}">
                      <a16:colId xmlns:a16="http://schemas.microsoft.com/office/drawing/2014/main" val="541672277"/>
                    </a:ext>
                  </a:extLst>
                </a:gridCol>
                <a:gridCol w="5052349">
                  <a:extLst>
                    <a:ext uri="{9D8B030D-6E8A-4147-A177-3AD203B41FA5}">
                      <a16:colId xmlns:a16="http://schemas.microsoft.com/office/drawing/2014/main" val="1970269268"/>
                    </a:ext>
                  </a:extLst>
                </a:gridCol>
              </a:tblGrid>
              <a:tr h="495009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الآية</a:t>
                      </a:r>
                      <a:endParaRPr lang="ar-SA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البيان</a:t>
                      </a:r>
                      <a:endParaRPr lang="ar-SA" sz="4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3305447"/>
                  </a:ext>
                </a:extLst>
              </a:tr>
              <a:tr h="806757">
                <a:tc rowSpan="4">
                  <a:txBody>
                    <a:bodyPr/>
                    <a:lstStyle/>
                    <a:p>
                      <a:pPr algn="r" rtl="1"/>
                      <a:r>
                        <a:rPr lang="ar-SA" sz="2800" b="1" kern="12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قال</a:t>
                      </a:r>
                      <a:r>
                        <a:rPr lang="ar-SA" sz="2800" b="1" kern="1200" baseline="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تعالى:</a:t>
                      </a:r>
                      <a:r>
                        <a:rPr lang="ar-SA" sz="2800" b="1" kern="1200" baseline="0" dirty="0" smtClean="0">
                          <a:solidFill>
                            <a:srgbClr val="00B05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"</a:t>
                      </a:r>
                      <a:r>
                        <a:rPr lang="ar-SA" sz="2800" b="1" kern="1200" dirty="0" smtClean="0">
                          <a:solidFill>
                            <a:srgbClr val="00B05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وَلَكُمْ نِصْفُ مَا تَرَكَ أَزْوَاجُكُمْ إِن لَّمْ يَكُن لَّهُنَّ وَلَدٌ ۚ فَإِن كَانَ لَهُنَّ وَلَدٌ فَلَكُمُ الرُّبُعُ مِمَّا تَرَكْنَ ۚ مِن بَعْدِ وَصِيَّةٍ يُوصِينَ بِهَا أَوْ دَيْنٍ ۚ وَلَهُنَّ الرُّبُعُ مِمَّا تَرَكْتُمْ إِن لَّمْ يَكُن لَّكُمْ وَلَدٌ ۚ فَإِن كَانَ لَكُمْ وَلَدٌ فَلَهُنَّ الثُّمُنُ مِمَّا تَرَكْتُم ۚ مِّن بَعْدِ وَصِيَّةٍ تُوصُونَ بِهَا أَوْ دَيْنٍ ۗ وَإِن كَانَ رَجُلٌ يُورَثُ كَلَالَةً أَوِ امْرَأَةٌ وَلَهُ أَخٌ أَوْ أُخْتٌ فَلِكُلِّ وَاحِدٍ مِّنْهُمَا السُّدُسُ ۚ فَإِن كَانُوا أَكْثَرَ مِن </a:t>
                      </a:r>
                      <a:r>
                        <a:rPr lang="ar-SA" sz="2800" b="1" kern="1200" dirty="0" err="1" smtClean="0">
                          <a:solidFill>
                            <a:srgbClr val="00B05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ذَٰلِكَ</a:t>
                      </a:r>
                      <a:r>
                        <a:rPr lang="ar-SA" sz="2800" b="1" kern="1200" dirty="0" smtClean="0">
                          <a:solidFill>
                            <a:srgbClr val="00B05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فَهُمْ شُرَكَاءُ فِي الثُّلُثِ ۚ مِن بَعْدِ وَصِيَّةٍ </a:t>
                      </a:r>
                      <a:r>
                        <a:rPr lang="ar-SA" sz="2800" b="1" kern="1200" dirty="0" err="1" smtClean="0">
                          <a:solidFill>
                            <a:srgbClr val="00B05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يُوصَىٰ</a:t>
                      </a:r>
                      <a:r>
                        <a:rPr lang="ar-SA" sz="2800" b="1" kern="1200" dirty="0" smtClean="0">
                          <a:solidFill>
                            <a:srgbClr val="00B05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بِهَا أَوْ دَيْنٍ غَيْرَ مُضَارٍّ ۚ وَصِيَّةً مِّنَ اللَّهِ ۗ وَاللَّهُ عَلِيمٌ حَلِيمٌ"</a:t>
                      </a:r>
                      <a:endParaRPr lang="ar-SA" sz="1800" b="1" dirty="0">
                        <a:solidFill>
                          <a:srgbClr val="00B05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800" b="1" dirty="0" smtClean="0">
                          <a:solidFill>
                            <a:srgbClr val="49702E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بيان</a:t>
                      </a:r>
                      <a:r>
                        <a:rPr lang="ar-SA" sz="2800" b="1" baseline="0" dirty="0" smtClean="0">
                          <a:solidFill>
                            <a:srgbClr val="49702E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ميراث الأخوة.</a:t>
                      </a:r>
                      <a:endParaRPr lang="ar-SA" sz="2800" b="1" dirty="0">
                        <a:solidFill>
                          <a:srgbClr val="49702E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008541"/>
                  </a:ext>
                </a:extLst>
              </a:tr>
              <a:tr h="983848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800" b="1" dirty="0" smtClean="0">
                          <a:solidFill>
                            <a:srgbClr val="49702E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بيان ميراث الأصول والفروع.</a:t>
                      </a:r>
                      <a:endParaRPr lang="ar-SA" sz="2800" b="1" dirty="0">
                        <a:solidFill>
                          <a:srgbClr val="49702E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819563"/>
                  </a:ext>
                </a:extLst>
              </a:tr>
              <a:tr h="1235565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800" b="1" dirty="0" smtClean="0">
                          <a:solidFill>
                            <a:srgbClr val="49702E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عاقبة</a:t>
                      </a:r>
                      <a:r>
                        <a:rPr lang="ar-SA" sz="2800" b="1" baseline="0" dirty="0" smtClean="0">
                          <a:solidFill>
                            <a:srgbClr val="49702E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من اطاع الله سبحانه وتعالى في احكام المواريث وعاقبة من عصاه.</a:t>
                      </a:r>
                      <a:endParaRPr lang="ar-SA" sz="2800" b="1" dirty="0">
                        <a:solidFill>
                          <a:srgbClr val="49702E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016946"/>
                  </a:ext>
                </a:extLst>
              </a:tr>
              <a:tr h="1235565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800" b="1" dirty="0" smtClean="0">
                          <a:solidFill>
                            <a:srgbClr val="49702E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بيان ميراث الزوجين والإخوة والأخوات لأم.</a:t>
                      </a:r>
                      <a:endParaRPr lang="ar-SA" sz="2800" b="1" dirty="0">
                        <a:solidFill>
                          <a:srgbClr val="49702E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17012909"/>
                  </a:ext>
                </a:extLst>
              </a:tr>
            </a:tbl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64" b="23455" l="64909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38" b="72996"/>
          <a:stretch/>
        </p:blipFill>
        <p:spPr>
          <a:xfrm>
            <a:off x="3703899" y="-543620"/>
            <a:ext cx="9630134" cy="3090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مستطيل 6"/>
          <p:cNvSpPr/>
          <p:nvPr/>
        </p:nvSpPr>
        <p:spPr>
          <a:xfrm>
            <a:off x="5756824" y="339882"/>
            <a:ext cx="63963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/>
            <a:r>
              <a:rPr lang="ar-SA" sz="40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وصلّ/ي كل آية  في العمود الأول مع ما تعنيه</a:t>
            </a:r>
          </a:p>
          <a:p>
            <a:pPr lvl="0" algn="ctr"/>
            <a:r>
              <a:rPr lang="ar-SA" sz="40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وتَدُل عليه من العمود الآخر!</a:t>
            </a:r>
            <a:endParaRPr lang="ar-SA" sz="40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517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428597"/>
              </p:ext>
            </p:extLst>
          </p:nvPr>
        </p:nvGraphicFramePr>
        <p:xfrm>
          <a:off x="1422446" y="1663321"/>
          <a:ext cx="10104698" cy="5084695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5052349">
                  <a:extLst>
                    <a:ext uri="{9D8B030D-6E8A-4147-A177-3AD203B41FA5}">
                      <a16:colId xmlns:a16="http://schemas.microsoft.com/office/drawing/2014/main" val="541672277"/>
                    </a:ext>
                  </a:extLst>
                </a:gridCol>
                <a:gridCol w="5052349">
                  <a:extLst>
                    <a:ext uri="{9D8B030D-6E8A-4147-A177-3AD203B41FA5}">
                      <a16:colId xmlns:a16="http://schemas.microsoft.com/office/drawing/2014/main" val="1970269268"/>
                    </a:ext>
                  </a:extLst>
                </a:gridCol>
              </a:tblGrid>
              <a:tr h="495009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الآية</a:t>
                      </a:r>
                      <a:endParaRPr lang="ar-SA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البيان</a:t>
                      </a:r>
                      <a:endParaRPr lang="ar-SA" sz="4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3305447"/>
                  </a:ext>
                </a:extLst>
              </a:tr>
              <a:tr h="806757">
                <a:tc rowSpan="4">
                  <a:txBody>
                    <a:bodyPr/>
                    <a:lstStyle/>
                    <a:p>
                      <a:r>
                        <a:rPr lang="ar-SA" sz="2800" b="1" kern="12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قال</a:t>
                      </a:r>
                      <a:r>
                        <a:rPr lang="ar-SA" sz="2800" b="1" kern="1200" baseline="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تعالى: </a:t>
                      </a:r>
                      <a:r>
                        <a:rPr lang="ar-SA" sz="2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قال تعالى:</a:t>
                      </a:r>
                      <a:r>
                        <a:rPr lang="ar-SA" sz="2800" b="1" dirty="0" smtClean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"و تِلْكَ حُدُودُ اللَّهِ ۚ وَمَن يُطِعِ اللَّهَ وَرَسُولَهُ يُدْخِلْهُ جَنَّاتٍ تَجْرِي مِن تَحْتِهَا الْأَنْهَارُ خَالِدِينَ فِيهَا ۚ </a:t>
                      </a:r>
                      <a:r>
                        <a:rPr lang="ar-SA" sz="2800" b="1" dirty="0" err="1" smtClean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وَذَٰلِكَ</a:t>
                      </a:r>
                      <a:r>
                        <a:rPr lang="ar-SA" sz="2800" b="1" dirty="0" smtClean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الْفَوْزُ الْعَظِيمُ </a:t>
                      </a:r>
                      <a:r>
                        <a:rPr lang="ar-SA" sz="1800" b="1" dirty="0" smtClean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(13) </a:t>
                      </a:r>
                      <a:r>
                        <a:rPr lang="ar-SA" sz="2800" b="1" dirty="0" smtClean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وَمَن يَعْصِ اللَّهَ وَرَسُولَهُ وَيَتَعَدَّ حُدُودَهُ يُدْخِلْهُ نَارًا خَالِدًا فِيهَا وَلَهُ عَذَابٌ مُّهِينٌ "</a:t>
                      </a:r>
                      <a:endParaRPr lang="ar-SA" sz="1800" b="1" dirty="0">
                        <a:solidFill>
                          <a:srgbClr val="00B05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800" b="1" dirty="0" smtClean="0">
                          <a:solidFill>
                            <a:srgbClr val="49702E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بيان</a:t>
                      </a:r>
                      <a:r>
                        <a:rPr lang="ar-SA" sz="2800" b="1" baseline="0" dirty="0" smtClean="0">
                          <a:solidFill>
                            <a:srgbClr val="49702E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ميراث الأخوة.</a:t>
                      </a:r>
                      <a:endParaRPr lang="ar-SA" sz="2800" b="1" dirty="0">
                        <a:solidFill>
                          <a:srgbClr val="49702E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008541"/>
                  </a:ext>
                </a:extLst>
              </a:tr>
              <a:tr h="983848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800" b="1" dirty="0" smtClean="0">
                          <a:solidFill>
                            <a:srgbClr val="49702E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بيان ميراث الأصول والفروع.</a:t>
                      </a:r>
                      <a:endParaRPr lang="ar-SA" sz="2800" b="1" dirty="0">
                        <a:solidFill>
                          <a:srgbClr val="49702E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819563"/>
                  </a:ext>
                </a:extLst>
              </a:tr>
              <a:tr h="1235565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800" b="1" dirty="0" smtClean="0">
                          <a:solidFill>
                            <a:srgbClr val="49702E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عاقبة</a:t>
                      </a:r>
                      <a:r>
                        <a:rPr lang="ar-SA" sz="2800" b="1" baseline="0" dirty="0" smtClean="0">
                          <a:solidFill>
                            <a:srgbClr val="49702E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من اطاع الله سبحانه وتعالى في احكام المواريث وعاقبة من عصاه.</a:t>
                      </a:r>
                      <a:endParaRPr lang="ar-SA" sz="2800" b="1" dirty="0">
                        <a:solidFill>
                          <a:srgbClr val="49702E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016946"/>
                  </a:ext>
                </a:extLst>
              </a:tr>
              <a:tr h="1235565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800" b="1" dirty="0" smtClean="0">
                          <a:solidFill>
                            <a:srgbClr val="49702E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بيان ميراث الزوجين والإخوة والأخوات لأم.</a:t>
                      </a:r>
                      <a:endParaRPr lang="ar-SA" sz="2800" b="1" dirty="0">
                        <a:solidFill>
                          <a:srgbClr val="49702E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17012909"/>
                  </a:ext>
                </a:extLst>
              </a:tr>
            </a:tbl>
          </a:graphicData>
        </a:graphic>
      </p:graphicFrame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64" b="23455" l="64909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38" b="72996"/>
          <a:stretch/>
        </p:blipFill>
        <p:spPr>
          <a:xfrm>
            <a:off x="3703899" y="-543620"/>
            <a:ext cx="9630134" cy="3090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مستطيل 9"/>
          <p:cNvSpPr/>
          <p:nvPr/>
        </p:nvSpPr>
        <p:spPr>
          <a:xfrm>
            <a:off x="5756824" y="339882"/>
            <a:ext cx="63963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40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وصلّ/ي كل آية  في العمود الأول مع ما تعنيه</a:t>
            </a:r>
          </a:p>
          <a:p>
            <a:pPr lvl="0" algn="ctr"/>
            <a:r>
              <a:rPr lang="ar-SA" sz="40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وتَدُل عليه من العمود الآخر!</a:t>
            </a:r>
            <a:endParaRPr lang="ar-SA" sz="40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735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157898"/>
              </p:ext>
            </p:extLst>
          </p:nvPr>
        </p:nvGraphicFramePr>
        <p:xfrm>
          <a:off x="1422446" y="1663321"/>
          <a:ext cx="10104698" cy="5084695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5052349">
                  <a:extLst>
                    <a:ext uri="{9D8B030D-6E8A-4147-A177-3AD203B41FA5}">
                      <a16:colId xmlns:a16="http://schemas.microsoft.com/office/drawing/2014/main" val="541672277"/>
                    </a:ext>
                  </a:extLst>
                </a:gridCol>
                <a:gridCol w="5052349">
                  <a:extLst>
                    <a:ext uri="{9D8B030D-6E8A-4147-A177-3AD203B41FA5}">
                      <a16:colId xmlns:a16="http://schemas.microsoft.com/office/drawing/2014/main" val="1970269268"/>
                    </a:ext>
                  </a:extLst>
                </a:gridCol>
              </a:tblGrid>
              <a:tr h="495009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الآية</a:t>
                      </a:r>
                      <a:endParaRPr lang="ar-SA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البيان</a:t>
                      </a:r>
                      <a:endParaRPr lang="ar-SA" sz="4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3305447"/>
                  </a:ext>
                </a:extLst>
              </a:tr>
              <a:tr h="806757">
                <a:tc rowSpan="4">
                  <a:txBody>
                    <a:bodyPr/>
                    <a:lstStyle/>
                    <a:p>
                      <a:r>
                        <a:rPr lang="ar-SA" sz="2800" b="1" dirty="0" smtClean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قال تعالى: "يَسْتَفْتُونَكَ قُلِ اللَّهُ يُفْتِيكُمْ فِي الْكَلَالَةِ ۚ إِنِ امْرُؤٌ هَلَكَ لَيْسَ لَهُ وَلَدٌ وَلَهُ أُخْتٌ فَلَهَا نِصْفُ مَا تَرَكَ ۚ وَهُوَ يَرِثُهَا إِن لَّمْ يَكُن لَّهَا وَلَدٌ ۚ فَإِن كَانَتَا اثْنَتَيْنِ فَلَهُمَا الثُّلُثَانِ مِمَّا تَرَكَ ۚ وَإِن كَانُوا إِخْوَةً رِّجَالًا وَنِسَاءً فَلِلذَّكَرِ مِثْلُ حَظِّ الْأُنثَيَيْنِ ۗ يُبَيِّنُ اللَّهُ لَكُمْ أَن تَضِلُّوا ۗ وَاللَّهُ بِكُلِّ شَيْءٍ عَلِيمٌ "</a:t>
                      </a:r>
                    </a:p>
                    <a:p>
                      <a:endParaRPr lang="ar-SA" sz="1800" b="1" dirty="0">
                        <a:solidFill>
                          <a:srgbClr val="00B05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200" b="1" dirty="0" smtClean="0">
                          <a:solidFill>
                            <a:srgbClr val="49702E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بيان</a:t>
                      </a:r>
                      <a:r>
                        <a:rPr lang="ar-SA" sz="3200" b="1" baseline="0" dirty="0" smtClean="0">
                          <a:solidFill>
                            <a:srgbClr val="49702E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ميراث الأخوة.</a:t>
                      </a:r>
                      <a:endParaRPr lang="ar-SA" sz="3200" b="1" dirty="0">
                        <a:solidFill>
                          <a:srgbClr val="49702E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008541"/>
                  </a:ext>
                </a:extLst>
              </a:tr>
              <a:tr h="983848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200" b="1" dirty="0" smtClean="0">
                          <a:solidFill>
                            <a:srgbClr val="49702E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بيان ميراث الأصول والفروع.</a:t>
                      </a:r>
                      <a:endParaRPr lang="ar-SA" sz="3200" b="1" dirty="0">
                        <a:solidFill>
                          <a:srgbClr val="49702E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819563"/>
                  </a:ext>
                </a:extLst>
              </a:tr>
              <a:tr h="1235565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200" b="1" dirty="0" smtClean="0">
                          <a:solidFill>
                            <a:srgbClr val="49702E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عاقبة</a:t>
                      </a:r>
                      <a:r>
                        <a:rPr lang="ar-SA" sz="3200" b="1" baseline="0" dirty="0" smtClean="0">
                          <a:solidFill>
                            <a:srgbClr val="49702E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من اطاع الله سبحانه وتعالى في احكام المواريث وعاقبة من عصاه.</a:t>
                      </a:r>
                      <a:endParaRPr lang="ar-SA" sz="3200" b="1" dirty="0">
                        <a:solidFill>
                          <a:srgbClr val="49702E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016946"/>
                  </a:ext>
                </a:extLst>
              </a:tr>
              <a:tr h="1235565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200" b="1" dirty="0" smtClean="0">
                          <a:solidFill>
                            <a:srgbClr val="49702E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بيان ميراث الزوجين والإخوة والأخوات لأم.</a:t>
                      </a:r>
                      <a:endParaRPr lang="ar-SA" sz="3200" b="1" dirty="0">
                        <a:solidFill>
                          <a:srgbClr val="49702E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17012909"/>
                  </a:ext>
                </a:extLst>
              </a:tr>
            </a:tbl>
          </a:graphicData>
        </a:graphic>
      </p:graphicFrame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64" b="23455" l="64909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38" b="72996"/>
          <a:stretch/>
        </p:blipFill>
        <p:spPr>
          <a:xfrm>
            <a:off x="3703899" y="-543620"/>
            <a:ext cx="9630134" cy="3090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مستطيل 5"/>
          <p:cNvSpPr/>
          <p:nvPr/>
        </p:nvSpPr>
        <p:spPr>
          <a:xfrm>
            <a:off x="5756824" y="339882"/>
            <a:ext cx="63963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40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وصلّ/ي كل آية  في العمود الأول مع ما تعنيه</a:t>
            </a:r>
          </a:p>
          <a:p>
            <a:pPr lvl="0" algn="ctr"/>
            <a:r>
              <a:rPr lang="ar-SA" sz="40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وتَدُل عليه من العمود الآخر!</a:t>
            </a:r>
            <a:endParaRPr lang="ar-SA" sz="40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568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ستديرة 3"/>
          <p:cNvSpPr/>
          <p:nvPr/>
        </p:nvSpPr>
        <p:spPr>
          <a:xfrm>
            <a:off x="8474900" y="1573581"/>
            <a:ext cx="3483980" cy="972275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الإرث بالفرض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مستطيل ذو زوايا قطرية مستديرة 4"/>
          <p:cNvSpPr/>
          <p:nvPr/>
        </p:nvSpPr>
        <p:spPr>
          <a:xfrm>
            <a:off x="3205879" y="1573581"/>
            <a:ext cx="3483980" cy="972275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الإرث بالتعصيب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لا يساوي 5"/>
          <p:cNvSpPr/>
          <p:nvPr/>
        </p:nvSpPr>
        <p:spPr>
          <a:xfrm>
            <a:off x="6997858" y="1620155"/>
            <a:ext cx="1169043" cy="868101"/>
          </a:xfrm>
          <a:prstGeom prst="mathNotEqua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289556" y="2545856"/>
            <a:ext cx="34884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295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نصيبْ مُقدرْ شرعًا لوارثٍ</a:t>
            </a:r>
          </a:p>
          <a:p>
            <a:pPr algn="ctr"/>
            <a:r>
              <a:rPr lang="ar-SA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295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مخصوص؛ لا يزيد الا بالرد،</a:t>
            </a:r>
          </a:p>
          <a:p>
            <a:pPr algn="ctr"/>
            <a:r>
              <a:rPr lang="ar-SA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295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ولا ينقص الا بالعول.</a:t>
            </a:r>
            <a:endParaRPr lang="ar-SA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295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304630" y="2667799"/>
            <a:ext cx="32864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295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اكتب/ي تعريفًا للتعصيب</a:t>
            </a:r>
          </a:p>
          <a:p>
            <a:pPr algn="ctr"/>
            <a:r>
              <a:rPr lang="ar-SA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295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يُنافي الإرث بالفرض!</a:t>
            </a:r>
            <a:endParaRPr lang="ar-SA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295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1241" y="2689148"/>
            <a:ext cx="6117722" cy="4168852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5205217" y="4422125"/>
            <a:ext cx="482856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الفروض المُقدرة :</a:t>
            </a:r>
          </a:p>
          <a:p>
            <a:pPr algn="ctr"/>
            <a:r>
              <a:rPr lang="ar-SA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295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سبعة ، ستةٌ منها ثابتة بالنص</a:t>
            </a:r>
          </a:p>
          <a:p>
            <a:pPr algn="ctr"/>
            <a:r>
              <a:rPr lang="ar-SA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295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وَ واحد بالاجتهاد.</a:t>
            </a: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598" y="-1196076"/>
            <a:ext cx="3046261" cy="3046261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610" y="44296"/>
            <a:ext cx="1494560" cy="14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1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30" y="193002"/>
            <a:ext cx="8218025" cy="6156156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 rot="21342499">
            <a:off x="3231096" y="1386973"/>
            <a:ext cx="656653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كان العُلماء يلجؤون للاختصار لتسهيل الحفظ ،</a:t>
            </a:r>
          </a:p>
          <a:p>
            <a:pPr algn="ctr"/>
            <a:r>
              <a:rPr lang="ar-SA" sz="36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 لِما فيه ايضًا من تحريك للذهن وتنشيطه!</a:t>
            </a:r>
          </a:p>
          <a:p>
            <a:pPr algn="ctr"/>
            <a:r>
              <a:rPr lang="ar-SA" sz="3600" b="1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حاول/ي استخراج الفروض المُقدرة الثابتة بالنص </a:t>
            </a:r>
          </a:p>
          <a:p>
            <a:pPr algn="ctr"/>
            <a:r>
              <a:rPr lang="ar-SA" sz="3600" b="1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من العِبارة التالية!</a:t>
            </a:r>
            <a:endParaRPr lang="ar-SA" sz="3600" b="1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 rot="21211627">
            <a:off x="4231014" y="4073874"/>
            <a:ext cx="50110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0"/>
                <a:solidFill>
                  <a:srgbClr val="2D5CB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النِصفُ و نِصفُهُ ونصفُ نِصفْ، </a:t>
            </a:r>
          </a:p>
          <a:p>
            <a:pPr algn="ctr"/>
            <a:r>
              <a:rPr lang="ar-SA" sz="3600" b="1" cap="none" spc="0" dirty="0" smtClean="0">
                <a:ln w="0"/>
                <a:solidFill>
                  <a:srgbClr val="2D5CB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والثلثان ونصفهما و نِصفُ نصفِهما .</a:t>
            </a:r>
            <a:endParaRPr lang="ar-SA" sz="3600" b="1" cap="none" spc="0" dirty="0">
              <a:ln w="0"/>
              <a:solidFill>
                <a:srgbClr val="2D5CB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38" b="98837" l="10000" r="98182">
                        <a14:foregroundMark x1="43636" y1="38178" x2="43636" y2="38178"/>
                        <a14:foregroundMark x1="74848" y1="10078" x2="74848" y2="10078"/>
                        <a14:foregroundMark x1="70152" y1="34884" x2="70152" y2="34884"/>
                        <a14:foregroundMark x1="61667" y1="38953" x2="61667" y2="38953"/>
                        <a14:foregroundMark x1="49091" y1="38953" x2="49091" y2="38953"/>
                        <a14:foregroundMark x1="70303" y1="44961" x2="70303" y2="44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39" y="2860863"/>
            <a:ext cx="5577840" cy="4295830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425" y="2972258"/>
            <a:ext cx="5369709" cy="4351556"/>
          </a:xfrm>
          <a:prstGeom prst="rect">
            <a:avLst/>
          </a:prstGeom>
        </p:spPr>
      </p:pic>
      <p:grpSp>
        <p:nvGrpSpPr>
          <p:cNvPr id="18" name="مجموعة 17"/>
          <p:cNvGrpSpPr/>
          <p:nvPr/>
        </p:nvGrpSpPr>
        <p:grpSpPr>
          <a:xfrm>
            <a:off x="3904019" y="3193433"/>
            <a:ext cx="1252866" cy="1203626"/>
            <a:chOff x="3904019" y="3193433"/>
            <a:chExt cx="1252866" cy="1203626"/>
          </a:xfrm>
        </p:grpSpPr>
        <p:pic>
          <p:nvPicPr>
            <p:cNvPr id="16" name="صورة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019" y="3193433"/>
              <a:ext cx="1252866" cy="1203626"/>
            </a:xfrm>
            <a:prstGeom prst="rect">
              <a:avLst/>
            </a:prstGeom>
          </p:spPr>
        </p:pic>
        <p:sp>
          <p:nvSpPr>
            <p:cNvPr id="17" name="شكل بيضاوي 16"/>
            <p:cNvSpPr/>
            <p:nvPr/>
          </p:nvSpPr>
          <p:spPr>
            <a:xfrm>
              <a:off x="4474264" y="3795246"/>
              <a:ext cx="246019" cy="142515"/>
            </a:xfrm>
            <a:prstGeom prst="ellipse">
              <a:avLst/>
            </a:prstGeom>
            <a:solidFill>
              <a:srgbClr val="C98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4214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خطط انسيابي: محطة طرفية 14"/>
          <p:cNvSpPr/>
          <p:nvPr/>
        </p:nvSpPr>
        <p:spPr>
          <a:xfrm>
            <a:off x="2002484" y="4653023"/>
            <a:ext cx="4004777" cy="1421634"/>
          </a:xfrm>
          <a:prstGeom prst="flowChartTerminator">
            <a:avLst/>
          </a:prstGeom>
          <a:solidFill>
            <a:srgbClr val="CEB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وإن لم يتبقَ شيء؟</a:t>
            </a:r>
            <a:endParaRPr lang="ar-SA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4" name="مجموعة 13"/>
          <p:cNvGrpSpPr/>
          <p:nvPr/>
        </p:nvGrpSpPr>
        <p:grpSpPr>
          <a:xfrm>
            <a:off x="-719941" y="1049558"/>
            <a:ext cx="5962650" cy="5962650"/>
            <a:chOff x="3114675" y="447675"/>
            <a:chExt cx="5962650" cy="5962650"/>
          </a:xfrm>
        </p:grpSpPr>
        <p:pic>
          <p:nvPicPr>
            <p:cNvPr id="9" name="صورة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55" b="94569" l="9744" r="93930">
                          <a14:foregroundMark x1="58946" y1="21406" x2="58946" y2="21406"/>
                          <a14:foregroundMark x1="59744" y1="32109" x2="59744" y2="32109"/>
                          <a14:foregroundMark x1="54952" y1="36102" x2="54952" y2="36102"/>
                          <a14:foregroundMark x1="68371" y1="18371" x2="68371" y2="183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675" y="447675"/>
              <a:ext cx="5962650" cy="5962650"/>
            </a:xfrm>
            <a:prstGeom prst="rect">
              <a:avLst/>
            </a:prstGeom>
          </p:spPr>
        </p:pic>
        <p:sp>
          <p:nvSpPr>
            <p:cNvPr id="13" name="مستطيل مستدير الزوايا 12"/>
            <p:cNvSpPr/>
            <p:nvPr/>
          </p:nvSpPr>
          <p:spPr>
            <a:xfrm>
              <a:off x="5278056" y="2314936"/>
              <a:ext cx="694481" cy="729205"/>
            </a:xfrm>
            <a:prstGeom prst="roundRect">
              <a:avLst/>
            </a:prstGeom>
            <a:solidFill>
              <a:srgbClr val="F09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" name="مستطيل ذو زوايا قطرية مستديرة 4"/>
          <p:cNvSpPr/>
          <p:nvPr/>
        </p:nvSpPr>
        <p:spPr>
          <a:xfrm>
            <a:off x="8302984" y="2296084"/>
            <a:ext cx="3483980" cy="972275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الإرث بالتعصيب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786425" y="2498918"/>
            <a:ext cx="32976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295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هو الإرث بلا تقدير.</a:t>
            </a:r>
            <a:endParaRPr lang="ar-SA" sz="4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295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124" y="-1586038"/>
            <a:ext cx="4502857" cy="4502857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334557" y="3441638"/>
            <a:ext cx="64524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العاصب يأخذ الباقي بعد أصحاب الفروض . </a:t>
            </a:r>
            <a:endParaRPr lang="ar-SA" sz="4000" b="1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513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8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257101283"/>
              </p:ext>
            </p:extLst>
          </p:nvPr>
        </p:nvGraphicFramePr>
        <p:xfrm>
          <a:off x="1132840" y="-987214"/>
          <a:ext cx="10647680" cy="7845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414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5776686" y="147590"/>
            <a:ext cx="6415313" cy="961120"/>
            <a:chOff x="10362533" y="1731977"/>
            <a:chExt cx="5144720" cy="961120"/>
          </a:xfrm>
        </p:grpSpPr>
        <p:sp>
          <p:nvSpPr>
            <p:cNvPr id="5" name="مستطيل 4"/>
            <p:cNvSpPr/>
            <p:nvPr/>
          </p:nvSpPr>
          <p:spPr>
            <a:xfrm>
              <a:off x="10641884" y="1731977"/>
              <a:ext cx="4645238" cy="82396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مربع نص 5"/>
            <p:cNvSpPr txBox="1"/>
            <p:nvPr/>
          </p:nvSpPr>
          <p:spPr>
            <a:xfrm>
              <a:off x="10362533" y="1731977"/>
              <a:ext cx="5144720" cy="961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148770" numCol="1" spcCol="1270" anchor="ctr" anchorCtr="0">
              <a:noAutofit/>
            </a:bodyPr>
            <a:lstStyle/>
            <a:p>
              <a:pPr lvl="0" algn="ct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400" b="1" kern="1200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الإرث بالفرض فقط دون التعصيب.</a:t>
              </a:r>
              <a:endParaRPr lang="ar-SA" sz="4400" b="1" kern="1200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9" name="شكل حر 8"/>
          <p:cNvSpPr/>
          <p:nvPr/>
        </p:nvSpPr>
        <p:spPr>
          <a:xfrm>
            <a:off x="6327613" y="1009546"/>
            <a:ext cx="1733761" cy="1981054"/>
          </a:xfrm>
          <a:custGeom>
            <a:avLst/>
            <a:gdLst>
              <a:gd name="connsiteX0" fmla="*/ 0 w 1514801"/>
              <a:gd name="connsiteY0" fmla="*/ 658939 h 1317877"/>
              <a:gd name="connsiteX1" fmla="*/ 329469 w 1514801"/>
              <a:gd name="connsiteY1" fmla="*/ 0 h 1317877"/>
              <a:gd name="connsiteX2" fmla="*/ 1185332 w 1514801"/>
              <a:gd name="connsiteY2" fmla="*/ 0 h 1317877"/>
              <a:gd name="connsiteX3" fmla="*/ 1514801 w 1514801"/>
              <a:gd name="connsiteY3" fmla="*/ 658939 h 1317877"/>
              <a:gd name="connsiteX4" fmla="*/ 1185332 w 1514801"/>
              <a:gd name="connsiteY4" fmla="*/ 1317877 h 1317877"/>
              <a:gd name="connsiteX5" fmla="*/ 329469 w 1514801"/>
              <a:gd name="connsiteY5" fmla="*/ 1317877 h 1317877"/>
              <a:gd name="connsiteX6" fmla="*/ 0 w 1514801"/>
              <a:gd name="connsiteY6" fmla="*/ 658939 h 131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801" h="1317877">
                <a:moveTo>
                  <a:pt x="757400" y="0"/>
                </a:moveTo>
                <a:lnTo>
                  <a:pt x="1514801" y="286638"/>
                </a:lnTo>
                <a:lnTo>
                  <a:pt x="1514801" y="1031239"/>
                </a:lnTo>
                <a:lnTo>
                  <a:pt x="757400" y="1317877"/>
                </a:lnTo>
                <a:lnTo>
                  <a:pt x="0" y="1031239"/>
                </a:lnTo>
                <a:lnTo>
                  <a:pt x="0" y="286638"/>
                </a:lnTo>
                <a:lnTo>
                  <a:pt x="75740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049" tIns="342736" rIns="312049" bIns="342736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kern="1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الجدة من جهة الأم</a:t>
            </a:r>
            <a:endParaRPr lang="ar-SA" sz="3200" b="1" kern="1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شكل حر 10"/>
          <p:cNvSpPr/>
          <p:nvPr/>
        </p:nvSpPr>
        <p:spPr>
          <a:xfrm>
            <a:off x="4455151" y="1009546"/>
            <a:ext cx="1733762" cy="1981054"/>
          </a:xfrm>
          <a:custGeom>
            <a:avLst/>
            <a:gdLst>
              <a:gd name="connsiteX0" fmla="*/ 0 w 1514801"/>
              <a:gd name="connsiteY0" fmla="*/ 658939 h 1317877"/>
              <a:gd name="connsiteX1" fmla="*/ 329469 w 1514801"/>
              <a:gd name="connsiteY1" fmla="*/ 0 h 1317877"/>
              <a:gd name="connsiteX2" fmla="*/ 1185332 w 1514801"/>
              <a:gd name="connsiteY2" fmla="*/ 0 h 1317877"/>
              <a:gd name="connsiteX3" fmla="*/ 1514801 w 1514801"/>
              <a:gd name="connsiteY3" fmla="*/ 658939 h 1317877"/>
              <a:gd name="connsiteX4" fmla="*/ 1185332 w 1514801"/>
              <a:gd name="connsiteY4" fmla="*/ 1317877 h 1317877"/>
              <a:gd name="connsiteX5" fmla="*/ 329469 w 1514801"/>
              <a:gd name="connsiteY5" fmla="*/ 1317877 h 1317877"/>
              <a:gd name="connsiteX6" fmla="*/ 0 w 1514801"/>
              <a:gd name="connsiteY6" fmla="*/ 658939 h 131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801" h="1317877">
                <a:moveTo>
                  <a:pt x="757400" y="0"/>
                </a:moveTo>
                <a:lnTo>
                  <a:pt x="1514801" y="286638"/>
                </a:lnTo>
                <a:lnTo>
                  <a:pt x="1514801" y="1031239"/>
                </a:lnTo>
                <a:lnTo>
                  <a:pt x="757400" y="1317877"/>
                </a:lnTo>
                <a:lnTo>
                  <a:pt x="0" y="1031239"/>
                </a:lnTo>
                <a:lnTo>
                  <a:pt x="0" y="286638"/>
                </a:lnTo>
                <a:lnTo>
                  <a:pt x="75740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369" tIns="236056" rIns="205370" bIns="236056" numCol="1" spcCol="1270" anchor="ctr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الجدة من جهة الأب</a:t>
            </a:r>
            <a:endParaRPr lang="ar-SA" sz="3200" b="1" kern="1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شكل حر 11"/>
          <p:cNvSpPr/>
          <p:nvPr/>
        </p:nvSpPr>
        <p:spPr>
          <a:xfrm>
            <a:off x="5387794" y="2691066"/>
            <a:ext cx="1733761" cy="1981054"/>
          </a:xfrm>
          <a:custGeom>
            <a:avLst/>
            <a:gdLst>
              <a:gd name="connsiteX0" fmla="*/ 0 w 1514801"/>
              <a:gd name="connsiteY0" fmla="*/ 658939 h 1317877"/>
              <a:gd name="connsiteX1" fmla="*/ 329469 w 1514801"/>
              <a:gd name="connsiteY1" fmla="*/ 0 h 1317877"/>
              <a:gd name="connsiteX2" fmla="*/ 1185332 w 1514801"/>
              <a:gd name="connsiteY2" fmla="*/ 0 h 1317877"/>
              <a:gd name="connsiteX3" fmla="*/ 1514801 w 1514801"/>
              <a:gd name="connsiteY3" fmla="*/ 658939 h 1317877"/>
              <a:gd name="connsiteX4" fmla="*/ 1185332 w 1514801"/>
              <a:gd name="connsiteY4" fmla="*/ 1317877 h 1317877"/>
              <a:gd name="connsiteX5" fmla="*/ 329469 w 1514801"/>
              <a:gd name="connsiteY5" fmla="*/ 1317877 h 1317877"/>
              <a:gd name="connsiteX6" fmla="*/ 0 w 1514801"/>
              <a:gd name="connsiteY6" fmla="*/ 658939 h 131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801" h="1317877">
                <a:moveTo>
                  <a:pt x="757400" y="0"/>
                </a:moveTo>
                <a:lnTo>
                  <a:pt x="1514801" y="286638"/>
                </a:lnTo>
                <a:lnTo>
                  <a:pt x="1514801" y="1031239"/>
                </a:lnTo>
                <a:lnTo>
                  <a:pt x="757400" y="1317877"/>
                </a:lnTo>
                <a:lnTo>
                  <a:pt x="0" y="1031239"/>
                </a:lnTo>
                <a:lnTo>
                  <a:pt x="0" y="286638"/>
                </a:lnTo>
                <a:lnTo>
                  <a:pt x="75740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049" tIns="342736" rIns="312049" bIns="342736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kern="1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الأم</a:t>
            </a:r>
            <a:endParaRPr lang="ar-SA" sz="3200" b="1" kern="1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49627" y="2969270"/>
            <a:ext cx="2152254" cy="118863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شكل حر 13"/>
          <p:cNvSpPr/>
          <p:nvPr/>
        </p:nvSpPr>
        <p:spPr>
          <a:xfrm>
            <a:off x="7260257" y="2691066"/>
            <a:ext cx="1733761" cy="1981054"/>
          </a:xfrm>
          <a:custGeom>
            <a:avLst/>
            <a:gdLst>
              <a:gd name="connsiteX0" fmla="*/ 0 w 1514801"/>
              <a:gd name="connsiteY0" fmla="*/ 658939 h 1317877"/>
              <a:gd name="connsiteX1" fmla="*/ 329469 w 1514801"/>
              <a:gd name="connsiteY1" fmla="*/ 0 h 1317877"/>
              <a:gd name="connsiteX2" fmla="*/ 1185332 w 1514801"/>
              <a:gd name="connsiteY2" fmla="*/ 0 h 1317877"/>
              <a:gd name="connsiteX3" fmla="*/ 1514801 w 1514801"/>
              <a:gd name="connsiteY3" fmla="*/ 658939 h 1317877"/>
              <a:gd name="connsiteX4" fmla="*/ 1185332 w 1514801"/>
              <a:gd name="connsiteY4" fmla="*/ 1317877 h 1317877"/>
              <a:gd name="connsiteX5" fmla="*/ 329469 w 1514801"/>
              <a:gd name="connsiteY5" fmla="*/ 1317877 h 1317877"/>
              <a:gd name="connsiteX6" fmla="*/ 0 w 1514801"/>
              <a:gd name="connsiteY6" fmla="*/ 658939 h 131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801" h="1317877">
                <a:moveTo>
                  <a:pt x="757400" y="0"/>
                </a:moveTo>
                <a:lnTo>
                  <a:pt x="1514801" y="286638"/>
                </a:lnTo>
                <a:lnTo>
                  <a:pt x="1514801" y="1031239"/>
                </a:lnTo>
                <a:lnTo>
                  <a:pt x="757400" y="1317877"/>
                </a:lnTo>
                <a:lnTo>
                  <a:pt x="0" y="1031239"/>
                </a:lnTo>
                <a:lnTo>
                  <a:pt x="0" y="286638"/>
                </a:lnTo>
                <a:lnTo>
                  <a:pt x="75740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369" tIns="236056" rIns="205369" bIns="236056" numCol="1" spcCol="1270" anchor="ctr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kern="1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الزوج</a:t>
            </a:r>
            <a:endParaRPr lang="ar-SA" sz="3200" b="1" kern="1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شكل حر 14"/>
          <p:cNvSpPr/>
          <p:nvPr/>
        </p:nvSpPr>
        <p:spPr>
          <a:xfrm>
            <a:off x="6327613" y="4372585"/>
            <a:ext cx="1733761" cy="1981054"/>
          </a:xfrm>
          <a:custGeom>
            <a:avLst/>
            <a:gdLst>
              <a:gd name="connsiteX0" fmla="*/ 0 w 1514801"/>
              <a:gd name="connsiteY0" fmla="*/ 658939 h 1317877"/>
              <a:gd name="connsiteX1" fmla="*/ 329469 w 1514801"/>
              <a:gd name="connsiteY1" fmla="*/ 0 h 1317877"/>
              <a:gd name="connsiteX2" fmla="*/ 1185332 w 1514801"/>
              <a:gd name="connsiteY2" fmla="*/ 0 h 1317877"/>
              <a:gd name="connsiteX3" fmla="*/ 1514801 w 1514801"/>
              <a:gd name="connsiteY3" fmla="*/ 658939 h 1317877"/>
              <a:gd name="connsiteX4" fmla="*/ 1185332 w 1514801"/>
              <a:gd name="connsiteY4" fmla="*/ 1317877 h 1317877"/>
              <a:gd name="connsiteX5" fmla="*/ 329469 w 1514801"/>
              <a:gd name="connsiteY5" fmla="*/ 1317877 h 1317877"/>
              <a:gd name="connsiteX6" fmla="*/ 0 w 1514801"/>
              <a:gd name="connsiteY6" fmla="*/ 658939 h 131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801" h="1317877">
                <a:moveTo>
                  <a:pt x="757400" y="0"/>
                </a:moveTo>
                <a:lnTo>
                  <a:pt x="1514801" y="286638"/>
                </a:lnTo>
                <a:lnTo>
                  <a:pt x="1514801" y="1031239"/>
                </a:lnTo>
                <a:lnTo>
                  <a:pt x="757400" y="1317877"/>
                </a:lnTo>
                <a:lnTo>
                  <a:pt x="0" y="1031239"/>
                </a:lnTo>
                <a:lnTo>
                  <a:pt x="0" y="286638"/>
                </a:lnTo>
                <a:lnTo>
                  <a:pt x="75740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869" tIns="426556" rIns="395869" bIns="426556" numCol="1" spcCol="1270" anchor="ctr" anchorCtr="0">
            <a:noAutofit/>
          </a:bodyPr>
          <a:lstStyle/>
          <a:p>
            <a:pPr lvl="0" algn="ctr" defTabSz="2222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kern="1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الأخ لأم</a:t>
            </a:r>
            <a:endParaRPr lang="ar-SA" sz="3200" b="1" kern="1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8113985" y="4768796"/>
            <a:ext cx="2223996" cy="118863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شكل حر 16"/>
          <p:cNvSpPr/>
          <p:nvPr/>
        </p:nvSpPr>
        <p:spPr>
          <a:xfrm>
            <a:off x="4455151" y="4372585"/>
            <a:ext cx="1733762" cy="1981054"/>
          </a:xfrm>
          <a:custGeom>
            <a:avLst/>
            <a:gdLst>
              <a:gd name="connsiteX0" fmla="*/ 0 w 1514801"/>
              <a:gd name="connsiteY0" fmla="*/ 658939 h 1317877"/>
              <a:gd name="connsiteX1" fmla="*/ 329469 w 1514801"/>
              <a:gd name="connsiteY1" fmla="*/ 0 h 1317877"/>
              <a:gd name="connsiteX2" fmla="*/ 1185332 w 1514801"/>
              <a:gd name="connsiteY2" fmla="*/ 0 h 1317877"/>
              <a:gd name="connsiteX3" fmla="*/ 1514801 w 1514801"/>
              <a:gd name="connsiteY3" fmla="*/ 658939 h 1317877"/>
              <a:gd name="connsiteX4" fmla="*/ 1185332 w 1514801"/>
              <a:gd name="connsiteY4" fmla="*/ 1317877 h 1317877"/>
              <a:gd name="connsiteX5" fmla="*/ 329469 w 1514801"/>
              <a:gd name="connsiteY5" fmla="*/ 1317877 h 1317877"/>
              <a:gd name="connsiteX6" fmla="*/ 0 w 1514801"/>
              <a:gd name="connsiteY6" fmla="*/ 658939 h 131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801" h="1317877">
                <a:moveTo>
                  <a:pt x="757400" y="0"/>
                </a:moveTo>
                <a:lnTo>
                  <a:pt x="1514801" y="286638"/>
                </a:lnTo>
                <a:lnTo>
                  <a:pt x="1514801" y="1031239"/>
                </a:lnTo>
                <a:lnTo>
                  <a:pt x="757400" y="1317877"/>
                </a:lnTo>
                <a:lnTo>
                  <a:pt x="0" y="1031239"/>
                </a:lnTo>
                <a:lnTo>
                  <a:pt x="0" y="286638"/>
                </a:lnTo>
                <a:lnTo>
                  <a:pt x="75740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369" tIns="236056" rIns="205370" bIns="236056" numCol="1" spcCol="1270" anchor="ctr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kern="1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الأخت لأم</a:t>
            </a:r>
            <a:endParaRPr lang="ar-SA" sz="3200" b="1" kern="1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شكل حر 18"/>
          <p:cNvSpPr/>
          <p:nvPr/>
        </p:nvSpPr>
        <p:spPr>
          <a:xfrm>
            <a:off x="449627" y="6332308"/>
            <a:ext cx="2152254" cy="1188632"/>
          </a:xfrm>
          <a:custGeom>
            <a:avLst/>
            <a:gdLst>
              <a:gd name="connsiteX0" fmla="*/ 0 w 1635985"/>
              <a:gd name="connsiteY0" fmla="*/ 0 h 908880"/>
              <a:gd name="connsiteX1" fmla="*/ 1635985 w 1635985"/>
              <a:gd name="connsiteY1" fmla="*/ 0 h 908880"/>
              <a:gd name="connsiteX2" fmla="*/ 1635985 w 1635985"/>
              <a:gd name="connsiteY2" fmla="*/ 908880 h 908880"/>
              <a:gd name="connsiteX3" fmla="*/ 0 w 1635985"/>
              <a:gd name="connsiteY3" fmla="*/ 908880 h 908880"/>
              <a:gd name="connsiteX4" fmla="*/ 0 w 1635985"/>
              <a:gd name="connsiteY4" fmla="*/ 0 h 9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85" h="908880">
                <a:moveTo>
                  <a:pt x="0" y="0"/>
                </a:moveTo>
                <a:lnTo>
                  <a:pt x="1635985" y="0"/>
                </a:lnTo>
                <a:lnTo>
                  <a:pt x="1635985" y="908880"/>
                </a:lnTo>
                <a:lnTo>
                  <a:pt x="0" y="908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3200" b="1" kern="120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شكل حر 19"/>
          <p:cNvSpPr/>
          <p:nvPr/>
        </p:nvSpPr>
        <p:spPr>
          <a:xfrm>
            <a:off x="3535659" y="2683004"/>
            <a:ext cx="1733761" cy="1981054"/>
          </a:xfrm>
          <a:custGeom>
            <a:avLst/>
            <a:gdLst>
              <a:gd name="connsiteX0" fmla="*/ 0 w 1514801"/>
              <a:gd name="connsiteY0" fmla="*/ 658939 h 1317877"/>
              <a:gd name="connsiteX1" fmla="*/ 329469 w 1514801"/>
              <a:gd name="connsiteY1" fmla="*/ 0 h 1317877"/>
              <a:gd name="connsiteX2" fmla="*/ 1185332 w 1514801"/>
              <a:gd name="connsiteY2" fmla="*/ 0 h 1317877"/>
              <a:gd name="connsiteX3" fmla="*/ 1514801 w 1514801"/>
              <a:gd name="connsiteY3" fmla="*/ 658939 h 1317877"/>
              <a:gd name="connsiteX4" fmla="*/ 1185332 w 1514801"/>
              <a:gd name="connsiteY4" fmla="*/ 1317877 h 1317877"/>
              <a:gd name="connsiteX5" fmla="*/ 329469 w 1514801"/>
              <a:gd name="connsiteY5" fmla="*/ 1317877 h 1317877"/>
              <a:gd name="connsiteX6" fmla="*/ 0 w 1514801"/>
              <a:gd name="connsiteY6" fmla="*/ 658939 h 131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801" h="1317877">
                <a:moveTo>
                  <a:pt x="757400" y="0"/>
                </a:moveTo>
                <a:lnTo>
                  <a:pt x="1514801" y="286638"/>
                </a:lnTo>
                <a:lnTo>
                  <a:pt x="1514801" y="1031239"/>
                </a:lnTo>
                <a:lnTo>
                  <a:pt x="757400" y="1317877"/>
                </a:lnTo>
                <a:lnTo>
                  <a:pt x="0" y="1031239"/>
                </a:lnTo>
                <a:lnTo>
                  <a:pt x="0" y="286638"/>
                </a:lnTo>
                <a:lnTo>
                  <a:pt x="75740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369" tIns="236056" rIns="205369" bIns="236056" numCol="1" spcCol="1270" anchor="ctr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kern="1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الزوجة</a:t>
            </a:r>
            <a:endParaRPr lang="ar-SA" sz="3200" b="1" kern="1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" y="3468914"/>
            <a:ext cx="3127388" cy="3127388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024" y="3794079"/>
            <a:ext cx="2902976" cy="306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4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مجموعة 24"/>
          <p:cNvGrpSpPr/>
          <p:nvPr/>
        </p:nvGrpSpPr>
        <p:grpSpPr>
          <a:xfrm>
            <a:off x="6084916" y="166913"/>
            <a:ext cx="5918401" cy="776516"/>
            <a:chOff x="5661284" y="3217877"/>
            <a:chExt cx="2036235" cy="3591020"/>
          </a:xfrm>
        </p:grpSpPr>
        <p:sp>
          <p:nvSpPr>
            <p:cNvPr id="26" name="مستطيل 25"/>
            <p:cNvSpPr/>
            <p:nvPr/>
          </p:nvSpPr>
          <p:spPr>
            <a:xfrm>
              <a:off x="5661284" y="3217877"/>
              <a:ext cx="2036235" cy="359102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6930461"/>
                <a:satOff val="-31979"/>
                <a:lumOff val="1177"/>
                <a:alphaOff val="0"/>
              </a:schemeClr>
            </a:fillRef>
            <a:effectRef idx="0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مربع نص 26"/>
            <p:cNvSpPr txBox="1"/>
            <p:nvPr/>
          </p:nvSpPr>
          <p:spPr>
            <a:xfrm>
              <a:off x="5661284" y="3217877"/>
              <a:ext cx="2036235" cy="3591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148770" numCol="1" spcCol="1270" anchor="ctr" anchorCtr="0">
              <a:noAutofit/>
            </a:bodyPr>
            <a:lstStyle/>
            <a:p>
              <a:pPr lvl="0" algn="ct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400" b="1" kern="1200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الإرث بالتعصيب فقط دون الفرض.</a:t>
              </a:r>
              <a:endParaRPr lang="ar-SA" sz="4400" b="1" kern="1200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851" y="166913"/>
            <a:ext cx="6677479" cy="667747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47" y="1567544"/>
            <a:ext cx="8431470" cy="57912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2910763" y="943429"/>
            <a:ext cx="90925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rgbClr val="2ED7A1"/>
                </a:solidFill>
                <a:effectLst>
                  <a:outerShdw blurRad="50800" dist="38100" dir="8100000" algn="tr" rotWithShape="0">
                    <a:prstClr val="black">
                      <a:alpha val="86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جميع </a:t>
            </a:r>
            <a:r>
              <a:rPr lang="ar-SA" sz="4000" b="1" cap="none" spc="0" dirty="0" smtClean="0">
                <a:ln w="0"/>
                <a:solidFill>
                  <a:srgbClr val="2ED7A1"/>
                </a:solidFill>
                <a:effectLst>
                  <a:outerShdw blurRad="50800" dist="38100" dir="8100000" algn="tr" rotWithShape="0">
                    <a:prstClr val="black">
                      <a:alpha val="86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الوارثين </a:t>
            </a:r>
            <a:r>
              <a:rPr lang="ar-SA" sz="4000" b="1" cap="none" spc="0" dirty="0" smtClean="0">
                <a:ln w="0"/>
                <a:solidFill>
                  <a:srgbClr val="2ED7A1"/>
                </a:solidFill>
                <a:effectLst>
                  <a:outerShdw blurRad="50800" dist="38100" dir="8100000" algn="tr" rotWithShape="0">
                    <a:prstClr val="black">
                      <a:alpha val="86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الرجال عدا الأب والجَد ، ومن النساء : المُعْتِقة.</a:t>
            </a:r>
            <a:endParaRPr lang="ar-SA" sz="4000" b="1" cap="none" spc="0" dirty="0">
              <a:ln w="0"/>
              <a:solidFill>
                <a:srgbClr val="2ED7A1"/>
              </a:solidFill>
              <a:effectLst>
                <a:outerShdw blurRad="50800" dist="38100" dir="8100000" algn="tr" rotWithShape="0">
                  <a:prstClr val="black">
                    <a:alpha val="86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4372753" y="2427831"/>
            <a:ext cx="672491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4000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86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اختبر/ي ذاكرتك ،</a:t>
            </a:r>
          </a:p>
          <a:p>
            <a:r>
              <a:rPr lang="ar-SA" sz="4000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86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استرجع الوارثين من الرجال باستثناء الأب والجد</a:t>
            </a:r>
          </a:p>
          <a:p>
            <a:r>
              <a:rPr lang="ar-SA" sz="4000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86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لـ معرفة الوارثين بالتعصيب دون الفرض.!</a:t>
            </a:r>
            <a:endParaRPr lang="ar-SA" sz="4000" b="1" cap="none" spc="0" dirty="0">
              <a:ln w="0"/>
              <a:solidFill>
                <a:schemeClr val="bg2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86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323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وايا قطرية مستديرة 4"/>
          <p:cNvSpPr/>
          <p:nvPr/>
        </p:nvSpPr>
        <p:spPr>
          <a:xfrm>
            <a:off x="763927" y="868101"/>
            <a:ext cx="9977377" cy="5497975"/>
          </a:xfrm>
          <a:prstGeom prst="round2DiagRect">
            <a:avLst/>
          </a:prstGeom>
          <a:solidFill>
            <a:schemeClr val="bg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ذو زوايا قطرية مستديرة 8"/>
          <p:cNvSpPr/>
          <p:nvPr/>
        </p:nvSpPr>
        <p:spPr>
          <a:xfrm>
            <a:off x="4109014" y="4998297"/>
            <a:ext cx="5721140" cy="775504"/>
          </a:xfrm>
          <a:prstGeom prst="round2Diag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راجع/ي موانع الإرث التي درستها/ </a:t>
            </a:r>
            <a:r>
              <a:rPr lang="ar-SA" sz="2400" b="1" dirty="0" err="1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درستيها</a:t>
            </a:r>
            <a:r>
              <a:rPr lang="ar-SA" sz="2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في الدرس السابق.</a:t>
            </a:r>
            <a:endParaRPr lang="ar-SA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772" y="142684"/>
            <a:ext cx="2962913" cy="2475191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044969" y="995558"/>
            <a:ext cx="79448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تعاون/ي مع مجموعتك في الإجابة على اللغز التالي :</a:t>
            </a:r>
            <a:endParaRPr lang="ar-SA" sz="4400" b="1" cap="none" spc="0" dirty="0">
              <a:ln w="0"/>
              <a:solidFill>
                <a:srgbClr val="4472C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109" y="4029986"/>
            <a:ext cx="2336090" cy="233609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687025" y="2169769"/>
            <a:ext cx="806823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0"/>
                <a:solidFill>
                  <a:srgbClr val="CD6A5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رجل تزوج بـ ثلاث نساء، ثم توفيّ وكل </a:t>
            </a:r>
            <a:r>
              <a:rPr lang="ar-SA" sz="3600" b="1" dirty="0">
                <a:ln w="0"/>
                <a:solidFill>
                  <a:srgbClr val="CD6A5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النساء </a:t>
            </a:r>
            <a:r>
              <a:rPr lang="ar-SA" sz="3600" b="1" dirty="0" smtClean="0">
                <a:ln w="0"/>
                <a:solidFill>
                  <a:srgbClr val="CD6A5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الثلاث على </a:t>
            </a:r>
            <a:r>
              <a:rPr lang="ar-SA" sz="3600" b="1" dirty="0">
                <a:ln w="0"/>
                <a:solidFill>
                  <a:srgbClr val="CD6A5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ذمته </a:t>
            </a:r>
            <a:r>
              <a:rPr lang="ar-SA" sz="3600" b="1" dirty="0" smtClean="0">
                <a:ln w="0"/>
                <a:solidFill>
                  <a:srgbClr val="CD6A5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،</a:t>
            </a:r>
          </a:p>
          <a:p>
            <a:pPr algn="ctr"/>
            <a:r>
              <a:rPr lang="ar-SA" sz="3600" b="1" cap="none" spc="0" dirty="0" smtClean="0">
                <a:ln w="0"/>
                <a:solidFill>
                  <a:srgbClr val="CD6A5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الأولى تعتد و ترث، </a:t>
            </a:r>
            <a:r>
              <a:rPr lang="ar-SA" sz="3600" b="1" dirty="0" smtClean="0">
                <a:ln w="0"/>
                <a:solidFill>
                  <a:srgbClr val="CD6A5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اما الثانية فـ تعتد ولا ترث ،</a:t>
            </a:r>
          </a:p>
          <a:p>
            <a:pPr algn="ctr"/>
            <a:r>
              <a:rPr lang="ar-SA" sz="3600" b="1" cap="none" spc="0" dirty="0" smtClean="0">
                <a:ln w="0"/>
                <a:solidFill>
                  <a:srgbClr val="CD6A5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 اما الثالثة ، فـ لا تعتد و لا ترث.!</a:t>
            </a:r>
          </a:p>
          <a:p>
            <a:pPr algn="ctr"/>
            <a:r>
              <a:rPr lang="ar-SA" sz="3600" b="1" dirty="0" smtClean="0">
                <a:ln w="0"/>
                <a:solidFill>
                  <a:srgbClr val="CD6A5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فـ كيف يكون ذلك؟</a:t>
            </a:r>
            <a:endParaRPr lang="ar-SA" sz="3600" b="1" cap="none" spc="0" dirty="0">
              <a:ln w="0"/>
              <a:solidFill>
                <a:srgbClr val="CD6A5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327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/>
          <p:cNvGrpSpPr/>
          <p:nvPr/>
        </p:nvGrpSpPr>
        <p:grpSpPr>
          <a:xfrm>
            <a:off x="3282335" y="286829"/>
            <a:ext cx="9018929" cy="893578"/>
            <a:chOff x="2505501" y="3426060"/>
            <a:chExt cx="2061206" cy="3729806"/>
          </a:xfrm>
        </p:grpSpPr>
        <p:sp>
          <p:nvSpPr>
            <p:cNvPr id="10" name="مستطيل 9"/>
            <p:cNvSpPr/>
            <p:nvPr/>
          </p:nvSpPr>
          <p:spPr>
            <a:xfrm>
              <a:off x="2505501" y="3426060"/>
              <a:ext cx="2036235" cy="359102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3465231"/>
                <a:satOff val="-15989"/>
                <a:lumOff val="588"/>
                <a:alphaOff val="0"/>
              </a:schemeClr>
            </a:fillRef>
            <a:effectRef idx="0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مربع نص 10"/>
            <p:cNvSpPr txBox="1"/>
            <p:nvPr/>
          </p:nvSpPr>
          <p:spPr>
            <a:xfrm>
              <a:off x="2530472" y="3564846"/>
              <a:ext cx="2036235" cy="3591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148770" numCol="1" spcCol="1270" anchor="ctr" anchorCtr="0">
              <a:noAutofit/>
            </a:bodyPr>
            <a:lstStyle/>
            <a:p>
              <a:pPr lvl="0" algn="ct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400" b="1" kern="1200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الإرث بالفرض تارة و بالتعصيب تارة ويجمع بينهما تارة:</a:t>
              </a:r>
              <a:endParaRPr lang="ar-SA" sz="4400" b="1" kern="1200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4" name="مستطيل 3"/>
          <p:cNvSpPr/>
          <p:nvPr/>
        </p:nvSpPr>
        <p:spPr>
          <a:xfrm>
            <a:off x="2510558" y="1213657"/>
            <a:ext cx="96552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تم استثناؤه سابقًا من الوارثين الرجال من الإرث بالتعصيب </a:t>
            </a:r>
            <a:r>
              <a:rPr lang="ar-SA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7508405" y="2100801"/>
            <a:ext cx="3313194" cy="4757199"/>
            <a:chOff x="7117080" y="579120"/>
            <a:chExt cx="4522694" cy="6278880"/>
          </a:xfrm>
        </p:grpSpPr>
        <p:pic>
          <p:nvPicPr>
            <p:cNvPr id="14" name="صورة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99"/>
            <a:stretch/>
          </p:blipFill>
          <p:spPr>
            <a:xfrm flipH="1">
              <a:off x="7117080" y="579120"/>
              <a:ext cx="4303603" cy="6278880"/>
            </a:xfrm>
            <a:prstGeom prst="rect">
              <a:avLst/>
            </a:prstGeom>
          </p:spPr>
        </p:pic>
        <p:sp>
          <p:nvSpPr>
            <p:cNvPr id="15" name="شكل بيضاوي 14"/>
            <p:cNvSpPr/>
            <p:nvPr/>
          </p:nvSpPr>
          <p:spPr>
            <a:xfrm>
              <a:off x="10241279" y="1097280"/>
              <a:ext cx="623942" cy="736450"/>
            </a:xfrm>
            <a:prstGeom prst="ellipse">
              <a:avLst/>
            </a:prstGeom>
            <a:solidFill>
              <a:srgbClr val="F7B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شكل بيضاوي 15"/>
            <p:cNvSpPr/>
            <p:nvPr/>
          </p:nvSpPr>
          <p:spPr>
            <a:xfrm>
              <a:off x="11173962" y="4249494"/>
              <a:ext cx="465812" cy="720539"/>
            </a:xfrm>
            <a:prstGeom prst="ellipse">
              <a:avLst/>
            </a:prstGeom>
            <a:solidFill>
              <a:srgbClr val="F7B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7" name="مجموعة 16"/>
          <p:cNvGrpSpPr/>
          <p:nvPr/>
        </p:nvGrpSpPr>
        <p:grpSpPr>
          <a:xfrm>
            <a:off x="6257503" y="2100801"/>
            <a:ext cx="3139589" cy="4935555"/>
            <a:chOff x="-243840" y="343714"/>
            <a:chExt cx="4285714" cy="6514286"/>
          </a:xfrm>
        </p:grpSpPr>
        <p:pic>
          <p:nvPicPr>
            <p:cNvPr id="18" name="صورة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3840" y="343714"/>
              <a:ext cx="4285714" cy="6514286"/>
            </a:xfrm>
            <a:prstGeom prst="rect">
              <a:avLst/>
            </a:prstGeom>
          </p:spPr>
        </p:pic>
        <p:sp>
          <p:nvSpPr>
            <p:cNvPr id="19" name="شكل بيضاوي 18"/>
            <p:cNvSpPr/>
            <p:nvPr/>
          </p:nvSpPr>
          <p:spPr>
            <a:xfrm>
              <a:off x="1281952" y="1329596"/>
              <a:ext cx="1418218" cy="1547044"/>
            </a:xfrm>
            <a:prstGeom prst="ellipse">
              <a:avLst/>
            </a:prstGeom>
            <a:solidFill>
              <a:srgbClr val="FBC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" name="شكل بيضاوي 4"/>
          <p:cNvSpPr/>
          <p:nvPr/>
        </p:nvSpPr>
        <p:spPr>
          <a:xfrm>
            <a:off x="4123113" y="2493385"/>
            <a:ext cx="2134390" cy="2056225"/>
          </a:xfrm>
          <a:prstGeom prst="ellipse">
            <a:avLst/>
          </a:prstGeom>
          <a:solidFill>
            <a:srgbClr val="53EB17">
              <a:alpha val="66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الأب </a:t>
            </a:r>
            <a:endParaRPr lang="ar-SA" sz="7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" name="شكل بيضاوي 20"/>
          <p:cNvSpPr/>
          <p:nvPr/>
        </p:nvSpPr>
        <p:spPr>
          <a:xfrm>
            <a:off x="1972651" y="4019874"/>
            <a:ext cx="2134390" cy="2056225"/>
          </a:xfrm>
          <a:prstGeom prst="ellipse">
            <a:avLst/>
          </a:prstGeom>
          <a:solidFill>
            <a:srgbClr val="53EB17">
              <a:alpha val="66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الجد</a:t>
            </a:r>
            <a:endParaRPr lang="ar-SA" sz="7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318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ستطيل 21"/>
          <p:cNvSpPr/>
          <p:nvPr/>
        </p:nvSpPr>
        <p:spPr>
          <a:xfrm>
            <a:off x="3973485" y="303453"/>
            <a:ext cx="8218516" cy="743951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مربع نص 22"/>
          <p:cNvSpPr txBox="1"/>
          <p:nvPr/>
        </p:nvSpPr>
        <p:spPr>
          <a:xfrm>
            <a:off x="3592451" y="303453"/>
            <a:ext cx="8599549" cy="7439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148770" numCol="1" spcCol="1270" anchor="ctr" anchorCtr="0">
            <a:noAutofit/>
          </a:bodyPr>
          <a:lstStyle/>
          <a:p>
            <a:pPr lvl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4000" b="1" kern="1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الإرث بالفرض تارة و بالتعصيب تارة و لا يجمع بينهما ابدًا .</a:t>
            </a:r>
            <a:endParaRPr lang="ar-SA" sz="4000" b="1" kern="1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2975798225"/>
              </p:ext>
            </p:extLst>
          </p:nvPr>
        </p:nvGraphicFramePr>
        <p:xfrm>
          <a:off x="115207" y="1928553"/>
          <a:ext cx="7777018" cy="4006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صورة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478" y="1928553"/>
            <a:ext cx="3834522" cy="4580487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8625711" y="3017211"/>
            <a:ext cx="322556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هو الشيء المشترك </a:t>
            </a:r>
          </a:p>
          <a:p>
            <a:r>
              <a:rPr lang="ar-SA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بين الوارثين بالفرض</a:t>
            </a:r>
          </a:p>
          <a:p>
            <a:r>
              <a:rPr lang="ar-SA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تارة</a:t>
            </a:r>
            <a:r>
              <a:rPr lang="ar-SA" sz="40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40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وبالتعصيب تارة</a:t>
            </a:r>
          </a:p>
          <a:p>
            <a:r>
              <a:rPr lang="ar-SA" sz="40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 لا يجمعون بينهما  !</a:t>
            </a:r>
            <a:endParaRPr lang="ar-SA" sz="40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549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Graphic spid="2" grpId="0">
        <p:bldAsOne/>
      </p:bldGraphic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ذو زوايا قطرية مستديرة 2"/>
          <p:cNvSpPr/>
          <p:nvPr/>
        </p:nvSpPr>
        <p:spPr>
          <a:xfrm>
            <a:off x="5159433" y="216131"/>
            <a:ext cx="6749934" cy="881149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قم/قومي بصياغة أسئلة للإجابات التالية !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384669"/>
              </p:ext>
            </p:extLst>
          </p:nvPr>
        </p:nvGraphicFramePr>
        <p:xfrm>
          <a:off x="3511666" y="1268306"/>
          <a:ext cx="8128000" cy="5229285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417069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89410823"/>
                    </a:ext>
                  </a:extLst>
                </a:gridCol>
              </a:tblGrid>
              <a:tr h="1224935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الإجابة</a:t>
                      </a:r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السؤال</a:t>
                      </a:r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59171821"/>
                  </a:ext>
                </a:extLst>
              </a:tr>
              <a:tr h="122493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noProof="0" dirty="0" smtClean="0">
                          <a:solidFill>
                            <a:srgbClr val="4472C4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نصيبْ مُقدرْ شرعًا لوارثٍ مخصوص؛ لا يزيد الا بالرد، ولا ينقص الا بالعول.</a:t>
                      </a:r>
                      <a:endParaRPr lang="ar-SA" sz="3200" b="1" noProof="0" dirty="0">
                        <a:solidFill>
                          <a:srgbClr val="4472C4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91232083"/>
                  </a:ext>
                </a:extLst>
              </a:tr>
              <a:tr h="1224935"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 smtClean="0">
                          <a:solidFill>
                            <a:srgbClr val="4472C4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لأن المعتِق صاحب فضل ونعمة على المعتَق بعتقه له ، بخلاف المعتق</a:t>
                      </a:r>
                      <a:endParaRPr lang="ar-SA" sz="3200" b="1" dirty="0">
                        <a:solidFill>
                          <a:srgbClr val="4472C4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59273561"/>
                  </a:ext>
                </a:extLst>
              </a:tr>
              <a:tr h="1224935"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 smtClean="0">
                          <a:solidFill>
                            <a:srgbClr val="4472C4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الأب والجد فقط.</a:t>
                      </a:r>
                      <a:endParaRPr lang="ar-SA" sz="3200" b="1" dirty="0">
                        <a:solidFill>
                          <a:srgbClr val="4472C4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340908"/>
                  </a:ext>
                </a:extLst>
              </a:tr>
            </a:tbl>
          </a:graphicData>
        </a:graphic>
      </p:graphicFrame>
      <p:grpSp>
        <p:nvGrpSpPr>
          <p:cNvPr id="9" name="مجموعة 8"/>
          <p:cNvGrpSpPr/>
          <p:nvPr/>
        </p:nvGrpSpPr>
        <p:grpSpPr>
          <a:xfrm>
            <a:off x="0" y="0"/>
            <a:ext cx="4499205" cy="5869411"/>
            <a:chOff x="0" y="0"/>
            <a:chExt cx="4499205" cy="5869411"/>
          </a:xfrm>
        </p:grpSpPr>
        <p:pic>
          <p:nvPicPr>
            <p:cNvPr id="5" name="صورة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55" b="98243" l="2236" r="96645">
                          <a14:foregroundMark x1="34824" y1="34345" x2="34824" y2="34345"/>
                          <a14:foregroundMark x1="26038" y1="20607" x2="26038" y2="20607"/>
                          <a14:foregroundMark x1="55112" y1="31470" x2="55112" y2="31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0"/>
              <a:ext cx="4499205" cy="5869411"/>
            </a:xfrm>
            <a:prstGeom prst="rect">
              <a:avLst/>
            </a:prstGeom>
          </p:spPr>
        </p:pic>
        <p:sp>
          <p:nvSpPr>
            <p:cNvPr id="6" name="مستطيل 5"/>
            <p:cNvSpPr/>
            <p:nvPr/>
          </p:nvSpPr>
          <p:spPr>
            <a:xfrm>
              <a:off x="1097280" y="1268306"/>
              <a:ext cx="565265" cy="909629"/>
            </a:xfrm>
            <a:prstGeom prst="rect">
              <a:avLst/>
            </a:prstGeom>
            <a:solidFill>
              <a:srgbClr val="FFC2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2" name="مستطيل ذو زوايا قطرية مستديرة 11"/>
          <p:cNvSpPr/>
          <p:nvPr/>
        </p:nvSpPr>
        <p:spPr>
          <a:xfrm>
            <a:off x="149625" y="6018415"/>
            <a:ext cx="2892829" cy="71552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السؤال المعكوس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111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201400" y="199505"/>
            <a:ext cx="11704320" cy="6483928"/>
          </a:xfrm>
          <a:prstGeom prst="round2Same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770856" y="334025"/>
            <a:ext cx="10766088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dirty="0" err="1" smtClean="0">
                <a:ln w="0"/>
                <a:solidFill>
                  <a:srgbClr val="EB56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الحمدلله</a:t>
            </a:r>
            <a:r>
              <a:rPr lang="ar-SA" sz="6000" b="1" dirty="0" smtClean="0">
                <a:ln w="0"/>
                <a:solidFill>
                  <a:srgbClr val="EB56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الذي بنعمته تتم الصالحات.</a:t>
            </a:r>
            <a:endParaRPr lang="ar-SA" sz="6000" b="1" cap="none" spc="0" dirty="0">
              <a:ln w="0"/>
              <a:solidFill>
                <a:srgbClr val="EB565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6000" b="1" dirty="0" smtClean="0">
                <a:ln w="0"/>
                <a:solidFill>
                  <a:srgbClr val="EB56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شكرًا على تعاونكم ابنائي الطلاب / بناتي الطالبات.</a:t>
            </a:r>
          </a:p>
          <a:p>
            <a:pPr algn="ctr"/>
            <a:endParaRPr lang="ar-SA" sz="5400" b="1" cap="none" spc="0" dirty="0">
              <a:ln w="0"/>
              <a:solidFill>
                <a:srgbClr val="F4836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0" y="5023413"/>
            <a:ext cx="12192000" cy="1865067"/>
          </a:xfrm>
          <a:prstGeom prst="roundRect">
            <a:avLst>
              <a:gd name="adj" fmla="val 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العروض</a:t>
            </a:r>
            <a:r>
              <a:rPr lang="en-US" sz="3600" b="1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endParaRPr lang="en-US" sz="3600" b="1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Sukadesign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+966 </a:t>
            </a:r>
            <a:r>
              <a:rPr lang="en-US" sz="36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564378627</a:t>
            </a: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876" y="1409923"/>
            <a:ext cx="7405967" cy="4799067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60" y="55993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ستديرة 3"/>
          <p:cNvSpPr/>
          <p:nvPr/>
        </p:nvSpPr>
        <p:spPr>
          <a:xfrm>
            <a:off x="1778925" y="1197033"/>
            <a:ext cx="6184669" cy="997527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سـ نتعرف على الوارثين من الرجال والوارثات من النساء.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مستطيل ذو زوايا قطرية مستديرة 4"/>
          <p:cNvSpPr/>
          <p:nvPr/>
        </p:nvSpPr>
        <p:spPr>
          <a:xfrm>
            <a:off x="169025" y="2241663"/>
            <a:ext cx="6184669" cy="997527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تحفظ آيات المواريث و تفهم معناها .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مستطيل ذو زوايا قطرية مستديرة 5"/>
          <p:cNvSpPr/>
          <p:nvPr/>
        </p:nvSpPr>
        <p:spPr>
          <a:xfrm>
            <a:off x="1778924" y="3297381"/>
            <a:ext cx="6184669" cy="997527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سـ نتعرف على نوعي الإرث 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169024" y="4405743"/>
            <a:ext cx="6184669" cy="997527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تحدد من يرث بالفرض و من يرث بالتعصيب و من يرث بهما معًا.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ذو زوايا قطرية مستديرة 7"/>
          <p:cNvSpPr/>
          <p:nvPr/>
        </p:nvSpPr>
        <p:spPr>
          <a:xfrm>
            <a:off x="1778924" y="5514105"/>
            <a:ext cx="6184669" cy="997527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تحدد أصحاب الفروض.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603" y="2662239"/>
            <a:ext cx="4448397" cy="3140045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8345112" y="1855570"/>
            <a:ext cx="37257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أهداف الدرس</a:t>
            </a:r>
            <a:endParaRPr lang="ar-SA" sz="72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793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وايا قطرية مستديرة 5"/>
          <p:cNvSpPr/>
          <p:nvPr/>
        </p:nvSpPr>
        <p:spPr>
          <a:xfrm>
            <a:off x="4137660" y="3917576"/>
            <a:ext cx="6210300" cy="1271644"/>
          </a:xfrm>
          <a:prstGeom prst="round2DiagRect">
            <a:avLst>
              <a:gd name="adj1" fmla="val 10560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600" b="1" dirty="0">
                <a:solidFill>
                  <a:schemeClr val="accent5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3600" b="1" dirty="0" smtClean="0">
                <a:solidFill>
                  <a:schemeClr val="accent5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الابن</a:t>
            </a:r>
            <a:endParaRPr lang="ar-SA" sz="3600" b="1" dirty="0">
              <a:solidFill>
                <a:schemeClr val="accent5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600" b="1" dirty="0" smtClean="0">
                <a:solidFill>
                  <a:schemeClr val="accent5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ابن الابن </a:t>
            </a:r>
            <a:r>
              <a:rPr lang="ar-SA" sz="3600" b="1" dirty="0">
                <a:solidFill>
                  <a:schemeClr val="accent5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وان نزل بمحض الذكور</a:t>
            </a:r>
            <a:r>
              <a:rPr lang="ar-SA" sz="3600" b="1" dirty="0" smtClean="0">
                <a:solidFill>
                  <a:schemeClr val="accent5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3600" b="1" dirty="0">
              <a:solidFill>
                <a:schemeClr val="accent5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ستطيل ذو زوايا قطرية مستديرة 3"/>
          <p:cNvSpPr/>
          <p:nvPr/>
        </p:nvSpPr>
        <p:spPr>
          <a:xfrm>
            <a:off x="7025640" y="213360"/>
            <a:ext cx="4861560" cy="80772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الوارثون من الرجال</a:t>
            </a:r>
            <a:endParaRPr lang="ar-SA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-1104207" y="105293"/>
            <a:ext cx="9022080" cy="6918962"/>
            <a:chOff x="-1104207" y="105293"/>
            <a:chExt cx="9022080" cy="6918962"/>
          </a:xfrm>
        </p:grpSpPr>
        <p:pic>
          <p:nvPicPr>
            <p:cNvPr id="2" name="صورة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104207" y="105293"/>
              <a:ext cx="9022080" cy="6918962"/>
            </a:xfrm>
            <a:prstGeom prst="rect">
              <a:avLst/>
            </a:prstGeom>
          </p:spPr>
        </p:pic>
        <p:sp>
          <p:nvSpPr>
            <p:cNvPr id="3" name="شكل بيضاوي 2"/>
            <p:cNvSpPr/>
            <p:nvPr/>
          </p:nvSpPr>
          <p:spPr>
            <a:xfrm>
              <a:off x="2628900" y="871369"/>
              <a:ext cx="1465728" cy="1237130"/>
            </a:xfrm>
            <a:prstGeom prst="ellipse">
              <a:avLst/>
            </a:prstGeom>
            <a:solidFill>
              <a:srgbClr val="F8CE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" name="شكل بيضاوي 6"/>
            <p:cNvSpPr/>
            <p:nvPr/>
          </p:nvSpPr>
          <p:spPr>
            <a:xfrm>
              <a:off x="3044414" y="2615901"/>
              <a:ext cx="1172584" cy="794273"/>
            </a:xfrm>
            <a:prstGeom prst="ellipse">
              <a:avLst/>
            </a:prstGeom>
            <a:solidFill>
              <a:srgbClr val="F8CE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17249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ذو زوايا قطرية مستديرة 16"/>
          <p:cNvSpPr/>
          <p:nvPr/>
        </p:nvSpPr>
        <p:spPr>
          <a:xfrm>
            <a:off x="6672977" y="2103118"/>
            <a:ext cx="3827383" cy="251460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ar-SA" sz="8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الأب.</a:t>
            </a:r>
            <a:endParaRPr lang="ar-SA" sz="8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مستطيل ذو زوايا قطرية مستديرة 8"/>
          <p:cNvSpPr/>
          <p:nvPr/>
        </p:nvSpPr>
        <p:spPr>
          <a:xfrm>
            <a:off x="1402079" y="2103118"/>
            <a:ext cx="4417457" cy="251460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ar-SA" sz="4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الجد من قبل</a:t>
            </a:r>
          </a:p>
          <a:p>
            <a:r>
              <a:rPr lang="ar-SA" sz="4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الأب وان علا </a:t>
            </a:r>
          </a:p>
          <a:p>
            <a:r>
              <a:rPr lang="ar-SA" sz="4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بمحض الذكور .</a:t>
            </a:r>
            <a:endParaRPr lang="ar-SA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ستطيل ذو زوايا قطرية مستديرة 3"/>
          <p:cNvSpPr/>
          <p:nvPr/>
        </p:nvSpPr>
        <p:spPr>
          <a:xfrm>
            <a:off x="3886200" y="45720"/>
            <a:ext cx="4861560" cy="88392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الوارثون من الرِجال</a:t>
            </a:r>
            <a:endParaRPr lang="ar-SA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7117080" y="579120"/>
            <a:ext cx="7208520" cy="6278880"/>
            <a:chOff x="7117080" y="579120"/>
            <a:chExt cx="7208520" cy="6278880"/>
          </a:xfrm>
        </p:grpSpPr>
        <p:pic>
          <p:nvPicPr>
            <p:cNvPr id="16" name="صورة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17080" y="579120"/>
              <a:ext cx="7208520" cy="6278880"/>
            </a:xfrm>
            <a:prstGeom prst="rect">
              <a:avLst/>
            </a:prstGeom>
          </p:spPr>
        </p:pic>
        <p:sp>
          <p:nvSpPr>
            <p:cNvPr id="2" name="شكل بيضاوي 1"/>
            <p:cNvSpPr/>
            <p:nvPr/>
          </p:nvSpPr>
          <p:spPr>
            <a:xfrm>
              <a:off x="10241279" y="1097280"/>
              <a:ext cx="623942" cy="736450"/>
            </a:xfrm>
            <a:prstGeom prst="ellipse">
              <a:avLst/>
            </a:prstGeom>
            <a:solidFill>
              <a:srgbClr val="F7B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/>
            <p:cNvSpPr/>
            <p:nvPr/>
          </p:nvSpPr>
          <p:spPr>
            <a:xfrm>
              <a:off x="11173962" y="4249494"/>
              <a:ext cx="465812" cy="720539"/>
            </a:xfrm>
            <a:prstGeom prst="ellipse">
              <a:avLst/>
            </a:prstGeom>
            <a:solidFill>
              <a:srgbClr val="F7B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6" name="مجموعة 5"/>
          <p:cNvGrpSpPr/>
          <p:nvPr/>
        </p:nvGrpSpPr>
        <p:grpSpPr>
          <a:xfrm>
            <a:off x="-298563" y="343714"/>
            <a:ext cx="4285714" cy="6514286"/>
            <a:chOff x="-243840" y="343714"/>
            <a:chExt cx="4285714" cy="6514286"/>
          </a:xfrm>
        </p:grpSpPr>
        <p:pic>
          <p:nvPicPr>
            <p:cNvPr id="3" name="صورة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3840" y="343714"/>
              <a:ext cx="4285714" cy="6514286"/>
            </a:xfrm>
            <a:prstGeom prst="rect">
              <a:avLst/>
            </a:prstGeom>
          </p:spPr>
        </p:pic>
        <p:sp>
          <p:nvSpPr>
            <p:cNvPr id="10" name="شكل بيضاوي 9"/>
            <p:cNvSpPr/>
            <p:nvPr/>
          </p:nvSpPr>
          <p:spPr>
            <a:xfrm>
              <a:off x="1281952" y="1329596"/>
              <a:ext cx="1418218" cy="1547044"/>
            </a:xfrm>
            <a:prstGeom prst="ellipse">
              <a:avLst/>
            </a:prstGeom>
            <a:solidFill>
              <a:srgbClr val="FBC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29" y="4893298"/>
            <a:ext cx="5436121" cy="122305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2110491" y="5151119"/>
            <a:ext cx="68832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rgbClr val="F295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اشرح/ي :</a:t>
            </a:r>
            <a:r>
              <a:rPr lang="ar-SA" sz="40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4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معنى بمحض الذكور؟</a:t>
            </a:r>
          </a:p>
        </p:txBody>
      </p:sp>
    </p:spTree>
    <p:extLst>
      <p:ext uri="{BB962C8B-B14F-4D97-AF65-F5344CB8AC3E}">
        <p14:creationId xmlns:p14="http://schemas.microsoft.com/office/powerpoint/2010/main" val="293844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ستديرة 3"/>
          <p:cNvSpPr/>
          <p:nvPr/>
        </p:nvSpPr>
        <p:spPr>
          <a:xfrm>
            <a:off x="3886200" y="45720"/>
            <a:ext cx="4861560" cy="88392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الوارثون من الرِجال</a:t>
            </a:r>
            <a:endParaRPr lang="ar-SA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4411980" y="2682240"/>
            <a:ext cx="5417820" cy="240792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4800" b="1" dirty="0" smtClean="0">
                <a:solidFill>
                  <a:srgbClr val="344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الأخ الشقيق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4800" b="1" dirty="0" smtClean="0">
                <a:solidFill>
                  <a:srgbClr val="344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الأخ لأب.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4800" b="1" dirty="0" smtClean="0">
                <a:solidFill>
                  <a:srgbClr val="344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الأخ لأم.</a:t>
            </a:r>
            <a:endParaRPr lang="ar-SA" sz="4800" b="1" dirty="0">
              <a:solidFill>
                <a:srgbClr val="34465A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512617" y="200891"/>
            <a:ext cx="6082147" cy="6082147"/>
            <a:chOff x="512617" y="200891"/>
            <a:chExt cx="6082147" cy="6082147"/>
          </a:xfrm>
        </p:grpSpPr>
        <p:pic>
          <p:nvPicPr>
            <p:cNvPr id="2" name="صورة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17" y="200891"/>
              <a:ext cx="6082147" cy="6082147"/>
            </a:xfrm>
            <a:prstGeom prst="rect">
              <a:avLst/>
            </a:prstGeom>
          </p:spPr>
        </p:pic>
        <p:sp>
          <p:nvSpPr>
            <p:cNvPr id="6" name="شكل بيضاوي 5"/>
            <p:cNvSpPr/>
            <p:nvPr/>
          </p:nvSpPr>
          <p:spPr>
            <a:xfrm>
              <a:off x="3820312" y="1913515"/>
              <a:ext cx="1085176" cy="840441"/>
            </a:xfrm>
            <a:prstGeom prst="ellipse">
              <a:avLst/>
            </a:prstGeom>
            <a:solidFill>
              <a:srgbClr val="FBBE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/>
            <p:cNvSpPr/>
            <p:nvPr/>
          </p:nvSpPr>
          <p:spPr>
            <a:xfrm>
              <a:off x="2205194" y="1831041"/>
              <a:ext cx="1085176" cy="840441"/>
            </a:xfrm>
            <a:prstGeom prst="ellipse">
              <a:avLst/>
            </a:prstGeom>
            <a:solidFill>
              <a:srgbClr val="F4B0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7996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ستديرة 3"/>
          <p:cNvSpPr/>
          <p:nvPr/>
        </p:nvSpPr>
        <p:spPr>
          <a:xfrm>
            <a:off x="3886200" y="45720"/>
            <a:ext cx="4861560" cy="88392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الوارثون من الرِجال</a:t>
            </a:r>
            <a:endParaRPr lang="ar-SA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2617470" y="1170565"/>
            <a:ext cx="7680959" cy="1732655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4800" b="1" dirty="0" smtClean="0">
                <a:solidFill>
                  <a:srgbClr val="344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ابن الأخ الشقيق وان نزل بمحض الذكور.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4800" b="1" dirty="0" smtClean="0">
                <a:solidFill>
                  <a:srgbClr val="344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ابن الأخ لأب وان نزل بمحض الذكور.</a:t>
            </a:r>
            <a:endParaRPr lang="ar-SA" sz="4800" b="1" dirty="0">
              <a:solidFill>
                <a:srgbClr val="34465A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6953" l="0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7" y="2903220"/>
            <a:ext cx="4200632" cy="4137068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990053" y="4002258"/>
            <a:ext cx="267128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rgbClr val="F295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اشرح/ي :</a:t>
            </a:r>
            <a:endParaRPr lang="ar-SA" sz="4000" b="1" cap="none" spc="0" dirty="0" smtClean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4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معنى وإن علا ، وإن نزل؟</a:t>
            </a:r>
          </a:p>
        </p:txBody>
      </p:sp>
    </p:spTree>
    <p:extLst>
      <p:ext uri="{BB962C8B-B14F-4D97-AF65-F5344CB8AC3E}">
        <p14:creationId xmlns:p14="http://schemas.microsoft.com/office/powerpoint/2010/main" val="204201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ستديرة 3"/>
          <p:cNvSpPr/>
          <p:nvPr/>
        </p:nvSpPr>
        <p:spPr>
          <a:xfrm>
            <a:off x="7025640" y="213360"/>
            <a:ext cx="4861560" cy="80772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الوارثون من الرجال</a:t>
            </a:r>
            <a:endParaRPr lang="ar-SA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ستطيل ذو زوايا قطرية مستديرة 9"/>
          <p:cNvSpPr/>
          <p:nvPr/>
        </p:nvSpPr>
        <p:spPr>
          <a:xfrm>
            <a:off x="4741566" y="4675243"/>
            <a:ext cx="4800600" cy="1051560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العم الشقيق وإن علا.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العم الشقيق لأب وإن علا.</a:t>
            </a:r>
          </a:p>
        </p:txBody>
      </p:sp>
      <p:grpSp>
        <p:nvGrpSpPr>
          <p:cNvPr id="2" name="مجموعة 1"/>
          <p:cNvGrpSpPr/>
          <p:nvPr/>
        </p:nvGrpSpPr>
        <p:grpSpPr>
          <a:xfrm>
            <a:off x="751284" y="629023"/>
            <a:ext cx="6522006" cy="5440307"/>
            <a:chOff x="2789634" y="0"/>
            <a:chExt cx="6522006" cy="5440307"/>
          </a:xfrm>
        </p:grpSpPr>
        <p:pic>
          <p:nvPicPr>
            <p:cNvPr id="12" name="صورة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634" y="0"/>
              <a:ext cx="6522006" cy="5440307"/>
            </a:xfrm>
            <a:prstGeom prst="rect">
              <a:avLst/>
            </a:prstGeom>
          </p:spPr>
        </p:pic>
        <p:sp>
          <p:nvSpPr>
            <p:cNvPr id="5" name="شكل بيضاوي 4"/>
            <p:cNvSpPr/>
            <p:nvPr/>
          </p:nvSpPr>
          <p:spPr>
            <a:xfrm>
              <a:off x="5321357" y="1204856"/>
              <a:ext cx="1458559" cy="2162288"/>
            </a:xfrm>
            <a:prstGeom prst="ellipse">
              <a:avLst/>
            </a:prstGeom>
            <a:solidFill>
              <a:srgbClr val="F9D6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" name="مجسم مشطوف الحواف 2"/>
          <p:cNvSpPr/>
          <p:nvPr/>
        </p:nvSpPr>
        <p:spPr>
          <a:xfrm>
            <a:off x="6564608" y="2609961"/>
            <a:ext cx="4263390" cy="966471"/>
          </a:xfrm>
          <a:prstGeom prst="bevel">
            <a:avLst>
              <a:gd name="adj" fmla="val 10135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88344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اشرح/ي من هو العم الشقيق لأب؟</a:t>
            </a:r>
            <a:endParaRPr lang="ar-SA" sz="3200" b="1" dirty="0">
              <a:solidFill>
                <a:srgbClr val="88344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16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5412</TotalTime>
  <Words>1302</Words>
  <Application>Microsoft Office PowerPoint</Application>
  <PresentationFormat>شاشة عريضة</PresentationFormat>
  <Paragraphs>209</Paragraphs>
  <Slides>33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Prettykadooj</dc:creator>
  <cp:lastModifiedBy>Prettykadooj</cp:lastModifiedBy>
  <cp:revision>177</cp:revision>
  <dcterms:created xsi:type="dcterms:W3CDTF">2020-02-01T18:42:11Z</dcterms:created>
  <dcterms:modified xsi:type="dcterms:W3CDTF">2020-02-17T04:35:40Z</dcterms:modified>
</cp:coreProperties>
</file>