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notesMasterIdLst>
    <p:notesMasterId r:id="rId92"/>
  </p:notesMasterIdLst>
  <p:sldIdLst>
    <p:sldId id="262" r:id="rId2"/>
    <p:sldId id="261" r:id="rId3"/>
    <p:sldId id="339" r:id="rId4"/>
    <p:sldId id="358" r:id="rId5"/>
    <p:sldId id="359" r:id="rId6"/>
    <p:sldId id="272" r:id="rId7"/>
    <p:sldId id="357" r:id="rId8"/>
    <p:sldId id="360" r:id="rId9"/>
    <p:sldId id="361" r:id="rId10"/>
    <p:sldId id="349" r:id="rId11"/>
    <p:sldId id="344" r:id="rId12"/>
    <p:sldId id="347" r:id="rId13"/>
    <p:sldId id="362" r:id="rId14"/>
    <p:sldId id="355" r:id="rId15"/>
    <p:sldId id="364" r:id="rId16"/>
    <p:sldId id="350" r:id="rId17"/>
    <p:sldId id="365" r:id="rId18"/>
    <p:sldId id="351" r:id="rId19"/>
    <p:sldId id="366" r:id="rId20"/>
    <p:sldId id="346" r:id="rId21"/>
    <p:sldId id="354" r:id="rId22"/>
    <p:sldId id="337" r:id="rId23"/>
    <p:sldId id="368" r:id="rId24"/>
    <p:sldId id="369" r:id="rId25"/>
    <p:sldId id="331" r:id="rId26"/>
    <p:sldId id="370" r:id="rId27"/>
    <p:sldId id="371" r:id="rId28"/>
    <p:sldId id="372" r:id="rId29"/>
    <p:sldId id="373" r:id="rId30"/>
    <p:sldId id="374" r:id="rId31"/>
    <p:sldId id="375" r:id="rId32"/>
    <p:sldId id="376" r:id="rId33"/>
    <p:sldId id="377" r:id="rId34"/>
    <p:sldId id="340" r:id="rId35"/>
    <p:sldId id="378" r:id="rId36"/>
    <p:sldId id="379" r:id="rId37"/>
    <p:sldId id="367" r:id="rId38"/>
    <p:sldId id="382" r:id="rId39"/>
    <p:sldId id="383" r:id="rId40"/>
    <p:sldId id="384" r:id="rId41"/>
    <p:sldId id="385" r:id="rId42"/>
    <p:sldId id="386" r:id="rId43"/>
    <p:sldId id="387" r:id="rId44"/>
    <p:sldId id="388" r:id="rId45"/>
    <p:sldId id="389" r:id="rId46"/>
    <p:sldId id="390" r:id="rId47"/>
    <p:sldId id="391" r:id="rId48"/>
    <p:sldId id="381" r:id="rId49"/>
    <p:sldId id="393" r:id="rId50"/>
    <p:sldId id="392" r:id="rId51"/>
    <p:sldId id="395" r:id="rId52"/>
    <p:sldId id="396" r:id="rId53"/>
    <p:sldId id="397" r:id="rId54"/>
    <p:sldId id="398" r:id="rId55"/>
    <p:sldId id="399" r:id="rId56"/>
    <p:sldId id="400" r:id="rId57"/>
    <p:sldId id="401" r:id="rId58"/>
    <p:sldId id="402" r:id="rId59"/>
    <p:sldId id="403" r:id="rId60"/>
    <p:sldId id="404" r:id="rId61"/>
    <p:sldId id="394" r:id="rId62"/>
    <p:sldId id="406" r:id="rId63"/>
    <p:sldId id="407" r:id="rId64"/>
    <p:sldId id="408" r:id="rId65"/>
    <p:sldId id="409" r:id="rId66"/>
    <p:sldId id="410" r:id="rId67"/>
    <p:sldId id="411" r:id="rId68"/>
    <p:sldId id="412" r:id="rId69"/>
    <p:sldId id="414" r:id="rId70"/>
    <p:sldId id="413" r:id="rId71"/>
    <p:sldId id="415" r:id="rId72"/>
    <p:sldId id="416" r:id="rId73"/>
    <p:sldId id="417" r:id="rId74"/>
    <p:sldId id="418" r:id="rId75"/>
    <p:sldId id="419" r:id="rId76"/>
    <p:sldId id="405" r:id="rId77"/>
    <p:sldId id="352" r:id="rId78"/>
    <p:sldId id="353" r:id="rId79"/>
    <p:sldId id="380" r:id="rId80"/>
    <p:sldId id="420" r:id="rId81"/>
    <p:sldId id="421" r:id="rId82"/>
    <p:sldId id="422" r:id="rId83"/>
    <p:sldId id="424" r:id="rId84"/>
    <p:sldId id="425" r:id="rId85"/>
    <p:sldId id="426" r:id="rId86"/>
    <p:sldId id="363" r:id="rId87"/>
    <p:sldId id="427" r:id="rId88"/>
    <p:sldId id="428" r:id="rId89"/>
    <p:sldId id="429" r:id="rId90"/>
    <p:sldId id="430" r:id="rId91"/>
  </p:sldIdLst>
  <p:sldSz cx="12192000" cy="6858000"/>
  <p:notesSz cx="6858000" cy="9144000"/>
  <p:embeddedFontLst>
    <p:embeddedFont>
      <p:font typeface="Adobe Arabic" panose="02040503050201020203" pitchFamily="18" charset="-78"/>
      <p:regular r:id="rId93"/>
    </p:embeddedFont>
    <p:embeddedFont>
      <p:font typeface="Aldhabi" panose="01000000000000000000" pitchFamily="2" charset="-78"/>
      <p:regular r:id="rId94"/>
    </p:embeddedFont>
    <p:embeddedFont>
      <p:font typeface="Calibri" panose="020F0502020204030204" pitchFamily="34" charset="0"/>
      <p:regular r:id="rId95"/>
      <p:bold r:id="rId96"/>
    </p:embeddedFont>
    <p:embeddedFont>
      <p:font typeface="Calibri Light" panose="020F0302020204030204" pitchFamily="34" charset="0"/>
      <p:regular r:id="rId97"/>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D5"/>
    <a:srgbClr val="FFD9B3"/>
    <a:srgbClr val="FFCCCC"/>
    <a:srgbClr val="FFCC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85294" autoAdjust="0"/>
  </p:normalViewPr>
  <p:slideViewPr>
    <p:cSldViewPr snapToGrid="0">
      <p:cViewPr varScale="1">
        <p:scale>
          <a:sx n="64" d="100"/>
          <a:sy n="64" d="100"/>
        </p:scale>
        <p:origin x="90" y="2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60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3.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2.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fntdata"/><Relationship Id="rId98"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5E9B3EFC-AA00-4379-8D4D-DBED80AA5DE1}"/>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a:extLst>
              <a:ext uri="{FF2B5EF4-FFF2-40B4-BE49-F238E27FC236}">
                <a16:creationId xmlns:a16="http://schemas.microsoft.com/office/drawing/2014/main" id="{8A07A2D0-B1AA-40C3-813A-97DE5C6D8AFC}"/>
              </a:ext>
            </a:extLst>
          </p:cNvPr>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802822DE-7E27-4843-833D-ECF2A216345B}" type="datetimeFigureOut">
              <a:rPr lang="en-US" smtClean="0"/>
              <a:t>3/23/2021</a:t>
            </a:fld>
            <a:endParaRPr lang="en-US"/>
          </a:p>
        </p:txBody>
      </p:sp>
      <p:sp>
        <p:nvSpPr>
          <p:cNvPr id="4" name="عنصر نائب لصورة الشريحة 3">
            <a:extLst>
              <a:ext uri="{FF2B5EF4-FFF2-40B4-BE49-F238E27FC236}">
                <a16:creationId xmlns:a16="http://schemas.microsoft.com/office/drawing/2014/main" id="{2B0E5020-24C7-48CF-9BE0-8FB5C0942A1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a:extLst>
              <a:ext uri="{FF2B5EF4-FFF2-40B4-BE49-F238E27FC236}">
                <a16:creationId xmlns:a16="http://schemas.microsoft.com/office/drawing/2014/main" id="{EE186E1C-677F-4F7A-9D09-BB50B325F1A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a:extLst>
              <a:ext uri="{FF2B5EF4-FFF2-40B4-BE49-F238E27FC236}">
                <a16:creationId xmlns:a16="http://schemas.microsoft.com/office/drawing/2014/main" id="{DA36953B-5515-44E3-90F2-83AD3555952B}"/>
              </a:ext>
            </a:extLst>
          </p:cNvPr>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a:extLst>
              <a:ext uri="{FF2B5EF4-FFF2-40B4-BE49-F238E27FC236}">
                <a16:creationId xmlns:a16="http://schemas.microsoft.com/office/drawing/2014/main" id="{05373851-0BD3-4B58-A2BA-6CC109F40A63}"/>
              </a:ext>
            </a:extLst>
          </p:cNvPr>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48556555-635F-4070-937B-C1007CF4C295}" type="slidenum">
              <a:rPr lang="en-US" smtClean="0"/>
              <a:t>‹#›</a:t>
            </a:fld>
            <a:endParaRPr lang="en-US"/>
          </a:p>
        </p:txBody>
      </p:sp>
    </p:spTree>
    <p:extLst>
      <p:ext uri="{BB962C8B-B14F-4D97-AF65-F5344CB8AC3E}">
        <p14:creationId xmlns:p14="http://schemas.microsoft.com/office/powerpoint/2010/main" val="37278732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223A7D-7D1D-4758-B4FF-FCF28E2E06E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85CFAB8C-280E-4C17-AEB1-FD167D645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FFDAC1F-96A2-4514-B3C8-A4272C348CBA}"/>
              </a:ext>
            </a:extLst>
          </p:cNvPr>
          <p:cNvSpPr>
            <a:spLocks noGrp="1"/>
          </p:cNvSpPr>
          <p:nvPr>
            <p:ph type="dt" sz="half" idx="10"/>
          </p:nvPr>
        </p:nvSpPr>
        <p:spPr/>
        <p:txBody>
          <a:bodyPr/>
          <a:lstStyle/>
          <a:p>
            <a:fld id="{EE5510BF-BAEF-4C6D-895D-3744DBD2C488}" type="datetimeFigureOut">
              <a:rPr lang="ar-SA" smtClean="0"/>
              <a:t>10/08/42</a:t>
            </a:fld>
            <a:endParaRPr lang="ar-SA"/>
          </a:p>
        </p:txBody>
      </p:sp>
      <p:sp>
        <p:nvSpPr>
          <p:cNvPr id="5" name="عنصر نائب للتذييل 4">
            <a:extLst>
              <a:ext uri="{FF2B5EF4-FFF2-40B4-BE49-F238E27FC236}">
                <a16:creationId xmlns:a16="http://schemas.microsoft.com/office/drawing/2014/main" id="{CB07FF29-4023-450E-9ECE-1E9868C1335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9FB7812-87CD-4464-9A4E-48590ACB84A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448545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67FB76-A981-4509-90B3-6DC26D95B05D}"/>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B32ADBE1-159A-4C44-B806-200C330D2829}"/>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B9432B0-09F5-4E45-A021-B132DFCAD264}"/>
              </a:ext>
            </a:extLst>
          </p:cNvPr>
          <p:cNvSpPr>
            <a:spLocks noGrp="1"/>
          </p:cNvSpPr>
          <p:nvPr>
            <p:ph type="dt" sz="half" idx="10"/>
          </p:nvPr>
        </p:nvSpPr>
        <p:spPr/>
        <p:txBody>
          <a:bodyPr/>
          <a:lstStyle/>
          <a:p>
            <a:fld id="{EE5510BF-BAEF-4C6D-895D-3744DBD2C488}" type="datetimeFigureOut">
              <a:rPr lang="ar-SA" smtClean="0"/>
              <a:t>10/08/42</a:t>
            </a:fld>
            <a:endParaRPr lang="ar-SA"/>
          </a:p>
        </p:txBody>
      </p:sp>
      <p:sp>
        <p:nvSpPr>
          <p:cNvPr id="5" name="عنصر نائب للتذييل 4">
            <a:extLst>
              <a:ext uri="{FF2B5EF4-FFF2-40B4-BE49-F238E27FC236}">
                <a16:creationId xmlns:a16="http://schemas.microsoft.com/office/drawing/2014/main" id="{F2F99CAC-D6B0-46B5-A98D-65AD3030D87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7AA01AF-7955-4E55-9201-F5749D2C9531}"/>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590145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F1CFC6E7-2639-4C91-BC64-061BE94581E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4E1F3F8D-4C2D-4A5E-B2CD-EBE3074B8A38}"/>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2DECF95-4072-48D8-8383-0CB64A4CF5DC}"/>
              </a:ext>
            </a:extLst>
          </p:cNvPr>
          <p:cNvSpPr>
            <a:spLocks noGrp="1"/>
          </p:cNvSpPr>
          <p:nvPr>
            <p:ph type="dt" sz="half" idx="10"/>
          </p:nvPr>
        </p:nvSpPr>
        <p:spPr/>
        <p:txBody>
          <a:bodyPr/>
          <a:lstStyle/>
          <a:p>
            <a:fld id="{EE5510BF-BAEF-4C6D-895D-3744DBD2C488}" type="datetimeFigureOut">
              <a:rPr lang="ar-SA" smtClean="0"/>
              <a:t>10/08/42</a:t>
            </a:fld>
            <a:endParaRPr lang="ar-SA"/>
          </a:p>
        </p:txBody>
      </p:sp>
      <p:sp>
        <p:nvSpPr>
          <p:cNvPr id="5" name="عنصر نائب للتذييل 4">
            <a:extLst>
              <a:ext uri="{FF2B5EF4-FFF2-40B4-BE49-F238E27FC236}">
                <a16:creationId xmlns:a16="http://schemas.microsoft.com/office/drawing/2014/main" id="{0939DD5A-6A91-40E8-B75E-5DD158F9A49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DDB9385-9725-4005-839C-FDD6C2E8723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85715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E220F3-A807-4ACA-9455-7E238BA9A59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B79697B-2905-4230-B0BE-0B2783E5B4D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072CABA-ABEB-4415-8058-72C18A436C08}"/>
              </a:ext>
            </a:extLst>
          </p:cNvPr>
          <p:cNvSpPr>
            <a:spLocks noGrp="1"/>
          </p:cNvSpPr>
          <p:nvPr>
            <p:ph type="dt" sz="half" idx="10"/>
          </p:nvPr>
        </p:nvSpPr>
        <p:spPr/>
        <p:txBody>
          <a:bodyPr/>
          <a:lstStyle/>
          <a:p>
            <a:fld id="{EE5510BF-BAEF-4C6D-895D-3744DBD2C488}" type="datetimeFigureOut">
              <a:rPr lang="ar-SA" smtClean="0"/>
              <a:t>10/08/42</a:t>
            </a:fld>
            <a:endParaRPr lang="ar-SA"/>
          </a:p>
        </p:txBody>
      </p:sp>
      <p:sp>
        <p:nvSpPr>
          <p:cNvPr id="5" name="عنصر نائب للتذييل 4">
            <a:extLst>
              <a:ext uri="{FF2B5EF4-FFF2-40B4-BE49-F238E27FC236}">
                <a16:creationId xmlns:a16="http://schemas.microsoft.com/office/drawing/2014/main" id="{3E4E34AE-C319-4A3E-8AE1-AD04DB8F33E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AF076A1-83D7-4B81-9D14-9D2B6AAF2913}"/>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387930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B9E0F0-B770-4320-A541-BE9F5BF73C74}"/>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13D771A-0F82-4E36-BFFA-821F42A943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D8FEA0E1-B4ED-44A3-A7D4-E2DCE007A094}"/>
              </a:ext>
            </a:extLst>
          </p:cNvPr>
          <p:cNvSpPr>
            <a:spLocks noGrp="1"/>
          </p:cNvSpPr>
          <p:nvPr>
            <p:ph type="dt" sz="half" idx="10"/>
          </p:nvPr>
        </p:nvSpPr>
        <p:spPr/>
        <p:txBody>
          <a:bodyPr/>
          <a:lstStyle/>
          <a:p>
            <a:fld id="{EE5510BF-BAEF-4C6D-895D-3744DBD2C488}" type="datetimeFigureOut">
              <a:rPr lang="ar-SA" smtClean="0"/>
              <a:t>10/08/42</a:t>
            </a:fld>
            <a:endParaRPr lang="ar-SA"/>
          </a:p>
        </p:txBody>
      </p:sp>
      <p:sp>
        <p:nvSpPr>
          <p:cNvPr id="5" name="عنصر نائب للتذييل 4">
            <a:extLst>
              <a:ext uri="{FF2B5EF4-FFF2-40B4-BE49-F238E27FC236}">
                <a16:creationId xmlns:a16="http://schemas.microsoft.com/office/drawing/2014/main" id="{1F5189AE-0514-4F18-AB70-770351955BD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EE46958-4E6B-415E-88E0-853EE5C3ECB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671544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E7A03D-E157-47FE-B440-A8A025A5BAE2}"/>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088E12D-FAB4-4519-B243-104D5BC72F10}"/>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0646911-7400-4FCA-B385-1EAD6E61CCF8}"/>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2F5D00C7-3414-45BA-AB11-5985F1848104}"/>
              </a:ext>
            </a:extLst>
          </p:cNvPr>
          <p:cNvSpPr>
            <a:spLocks noGrp="1"/>
          </p:cNvSpPr>
          <p:nvPr>
            <p:ph type="dt" sz="half" idx="10"/>
          </p:nvPr>
        </p:nvSpPr>
        <p:spPr/>
        <p:txBody>
          <a:bodyPr/>
          <a:lstStyle/>
          <a:p>
            <a:fld id="{EE5510BF-BAEF-4C6D-895D-3744DBD2C488}" type="datetimeFigureOut">
              <a:rPr lang="ar-SA" smtClean="0"/>
              <a:t>10/08/42</a:t>
            </a:fld>
            <a:endParaRPr lang="ar-SA"/>
          </a:p>
        </p:txBody>
      </p:sp>
      <p:sp>
        <p:nvSpPr>
          <p:cNvPr id="6" name="عنصر نائب للتذييل 5">
            <a:extLst>
              <a:ext uri="{FF2B5EF4-FFF2-40B4-BE49-F238E27FC236}">
                <a16:creationId xmlns:a16="http://schemas.microsoft.com/office/drawing/2014/main" id="{F41227D6-70C7-410B-9012-8A55D7474E8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2BB041C-08C7-43C9-9F97-3C186FA167BE}"/>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82693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A7EF97C-6945-4A14-89AF-480D5F5CCB3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C43E45DC-E27C-43B1-8C8A-8891A85CEF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B7F2ACA-EEBB-4D31-B855-BD5864E7E05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FE4A0E5-27CD-4E1A-93CE-DE9AB5DABD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0ECDB57-B723-4E1B-8118-E139102B57E7}"/>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8860485F-097A-4BD2-AC1C-5BBF8D5F3669}"/>
              </a:ext>
            </a:extLst>
          </p:cNvPr>
          <p:cNvSpPr>
            <a:spLocks noGrp="1"/>
          </p:cNvSpPr>
          <p:nvPr>
            <p:ph type="dt" sz="half" idx="10"/>
          </p:nvPr>
        </p:nvSpPr>
        <p:spPr/>
        <p:txBody>
          <a:bodyPr/>
          <a:lstStyle/>
          <a:p>
            <a:fld id="{EE5510BF-BAEF-4C6D-895D-3744DBD2C488}" type="datetimeFigureOut">
              <a:rPr lang="ar-SA" smtClean="0"/>
              <a:t>10/08/42</a:t>
            </a:fld>
            <a:endParaRPr lang="ar-SA"/>
          </a:p>
        </p:txBody>
      </p:sp>
      <p:sp>
        <p:nvSpPr>
          <p:cNvPr id="8" name="عنصر نائب للتذييل 7">
            <a:extLst>
              <a:ext uri="{FF2B5EF4-FFF2-40B4-BE49-F238E27FC236}">
                <a16:creationId xmlns:a16="http://schemas.microsoft.com/office/drawing/2014/main" id="{CBA46619-152D-4688-A906-DA9F038275FA}"/>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310E1D3D-D49A-4D91-AE9D-4B45BBB926C2}"/>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384083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5FDD43-9D1E-4E4F-9F45-5DC99A36AC1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6694AF2A-63D3-4E5B-9E81-6675CCCBADAA}"/>
              </a:ext>
            </a:extLst>
          </p:cNvPr>
          <p:cNvSpPr>
            <a:spLocks noGrp="1"/>
          </p:cNvSpPr>
          <p:nvPr>
            <p:ph type="dt" sz="half" idx="10"/>
          </p:nvPr>
        </p:nvSpPr>
        <p:spPr/>
        <p:txBody>
          <a:bodyPr/>
          <a:lstStyle/>
          <a:p>
            <a:fld id="{EE5510BF-BAEF-4C6D-895D-3744DBD2C488}" type="datetimeFigureOut">
              <a:rPr lang="ar-SA" smtClean="0"/>
              <a:t>10/08/42</a:t>
            </a:fld>
            <a:endParaRPr lang="ar-SA"/>
          </a:p>
        </p:txBody>
      </p:sp>
      <p:sp>
        <p:nvSpPr>
          <p:cNvPr id="4" name="عنصر نائب للتذييل 3">
            <a:extLst>
              <a:ext uri="{FF2B5EF4-FFF2-40B4-BE49-F238E27FC236}">
                <a16:creationId xmlns:a16="http://schemas.microsoft.com/office/drawing/2014/main" id="{47A87CF0-09FB-4D53-AABF-BCD434461E1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CC289FDF-56FD-47DD-8F99-7547BFA0FDCB}"/>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956389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080AF65-1DCF-4A70-B5A7-7FCF4CEAEFD9}"/>
              </a:ext>
            </a:extLst>
          </p:cNvPr>
          <p:cNvSpPr>
            <a:spLocks noGrp="1"/>
          </p:cNvSpPr>
          <p:nvPr>
            <p:ph type="dt" sz="half" idx="10"/>
          </p:nvPr>
        </p:nvSpPr>
        <p:spPr/>
        <p:txBody>
          <a:bodyPr/>
          <a:lstStyle/>
          <a:p>
            <a:fld id="{EE5510BF-BAEF-4C6D-895D-3744DBD2C488}" type="datetimeFigureOut">
              <a:rPr lang="ar-SA" smtClean="0"/>
              <a:t>10/08/42</a:t>
            </a:fld>
            <a:endParaRPr lang="ar-SA"/>
          </a:p>
        </p:txBody>
      </p:sp>
      <p:sp>
        <p:nvSpPr>
          <p:cNvPr id="3" name="عنصر نائب للتذييل 2">
            <a:extLst>
              <a:ext uri="{FF2B5EF4-FFF2-40B4-BE49-F238E27FC236}">
                <a16:creationId xmlns:a16="http://schemas.microsoft.com/office/drawing/2014/main" id="{9D15FFB4-B2A7-43DC-9F83-0E1A99A10137}"/>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BCF5D37B-64F1-4B30-AE28-3486A9FD81AA}"/>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58949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3354FD-340A-40C6-B299-6ACE12643B8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BBA581A-9FAF-4BF1-AEE1-C7C97A9FCA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AE0A1CCA-FE4F-4E21-96C0-F49D31BD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9354EE0-443F-4DE9-B892-5D45A03ED79D}"/>
              </a:ext>
            </a:extLst>
          </p:cNvPr>
          <p:cNvSpPr>
            <a:spLocks noGrp="1"/>
          </p:cNvSpPr>
          <p:nvPr>
            <p:ph type="dt" sz="half" idx="10"/>
          </p:nvPr>
        </p:nvSpPr>
        <p:spPr/>
        <p:txBody>
          <a:bodyPr/>
          <a:lstStyle/>
          <a:p>
            <a:fld id="{EE5510BF-BAEF-4C6D-895D-3744DBD2C488}" type="datetimeFigureOut">
              <a:rPr lang="ar-SA" smtClean="0"/>
              <a:t>10/08/42</a:t>
            </a:fld>
            <a:endParaRPr lang="ar-SA"/>
          </a:p>
        </p:txBody>
      </p:sp>
      <p:sp>
        <p:nvSpPr>
          <p:cNvPr id="6" name="عنصر نائب للتذييل 5">
            <a:extLst>
              <a:ext uri="{FF2B5EF4-FFF2-40B4-BE49-F238E27FC236}">
                <a16:creationId xmlns:a16="http://schemas.microsoft.com/office/drawing/2014/main" id="{DD5E1DB2-78BD-406D-9E57-E17B07BE4645}"/>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B3A5CE5-E89D-41B1-AB30-AF787DBCB3F7}"/>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938683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FA88246-F80A-45F4-8DC6-44360F37371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D49ACE98-03E7-4125-85DA-FBD120B04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AF3D228D-9E29-4906-A241-93042693F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E835F3C-96C2-45C5-873D-4A79ABF4E640}"/>
              </a:ext>
            </a:extLst>
          </p:cNvPr>
          <p:cNvSpPr>
            <a:spLocks noGrp="1"/>
          </p:cNvSpPr>
          <p:nvPr>
            <p:ph type="dt" sz="half" idx="10"/>
          </p:nvPr>
        </p:nvSpPr>
        <p:spPr/>
        <p:txBody>
          <a:bodyPr/>
          <a:lstStyle/>
          <a:p>
            <a:fld id="{EE5510BF-BAEF-4C6D-895D-3744DBD2C488}" type="datetimeFigureOut">
              <a:rPr lang="ar-SA" smtClean="0"/>
              <a:t>10/08/42</a:t>
            </a:fld>
            <a:endParaRPr lang="ar-SA"/>
          </a:p>
        </p:txBody>
      </p:sp>
      <p:sp>
        <p:nvSpPr>
          <p:cNvPr id="6" name="عنصر نائب للتذييل 5">
            <a:extLst>
              <a:ext uri="{FF2B5EF4-FFF2-40B4-BE49-F238E27FC236}">
                <a16:creationId xmlns:a16="http://schemas.microsoft.com/office/drawing/2014/main" id="{7D0E8BD4-078A-4B1F-BB4E-C1FC0CA13BE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9D55B33-20A4-4884-AC57-A16BCB043B9F}"/>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269806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EA702FED-818C-4847-8E3E-A8F9FE722E8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4E4933B-82BC-4CA0-943F-5C3D0508C0E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52D6695-454F-4F44-AC26-8161B1A453C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E5510BF-BAEF-4C6D-895D-3744DBD2C488}" type="datetimeFigureOut">
              <a:rPr lang="ar-SA" smtClean="0"/>
              <a:t>10/08/42</a:t>
            </a:fld>
            <a:endParaRPr lang="ar-SA"/>
          </a:p>
        </p:txBody>
      </p:sp>
      <p:sp>
        <p:nvSpPr>
          <p:cNvPr id="5" name="عنصر نائب للتذييل 4">
            <a:extLst>
              <a:ext uri="{FF2B5EF4-FFF2-40B4-BE49-F238E27FC236}">
                <a16:creationId xmlns:a16="http://schemas.microsoft.com/office/drawing/2014/main" id="{3FB5A636-ADD5-4EE5-A0EE-CEB72C084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F44B84FB-70EA-4BAD-B785-DAD3D4F9198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8E8F29A-6C61-47FD-900F-D444607EE9A8}" type="slidenum">
              <a:rPr lang="ar-SA" smtClean="0"/>
              <a:t>‹#›</a:t>
            </a:fld>
            <a:endParaRPr lang="ar-SA"/>
          </a:p>
        </p:txBody>
      </p:sp>
    </p:spTree>
    <p:extLst>
      <p:ext uri="{BB962C8B-B14F-4D97-AF65-F5344CB8AC3E}">
        <p14:creationId xmlns:p14="http://schemas.microsoft.com/office/powerpoint/2010/main" val="3450814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g"/><Relationship Id="rId7"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7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7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7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400ACFF-BA0A-4568-838A-7A22A868A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12"/>
            <a:ext cx="12191999" cy="6858000"/>
          </a:xfrm>
          <a:prstGeom prst="rect">
            <a:avLst/>
          </a:prstGeom>
        </p:spPr>
      </p:pic>
      <p:sp>
        <p:nvSpPr>
          <p:cNvPr id="2" name="شكل بيضاوي 1">
            <a:extLst>
              <a:ext uri="{FF2B5EF4-FFF2-40B4-BE49-F238E27FC236}">
                <a16:creationId xmlns:a16="http://schemas.microsoft.com/office/drawing/2014/main" id="{2C6D4A62-1F2F-4AD9-A6B0-753CCE20C74A}"/>
              </a:ext>
            </a:extLst>
          </p:cNvPr>
          <p:cNvSpPr/>
          <p:nvPr/>
        </p:nvSpPr>
        <p:spPr>
          <a:xfrm rot="19700217">
            <a:off x="212261" y="679065"/>
            <a:ext cx="3163149" cy="1866679"/>
          </a:xfrm>
          <a:prstGeom prst="ellipse">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a:ln w="0"/>
                <a:solidFill>
                  <a:schemeClr val="tx1"/>
                </a:solidFill>
                <a:effectLst>
                  <a:outerShdw blurRad="38100" dist="19050" dir="2700000" algn="tl" rotWithShape="0">
                    <a:schemeClr val="dk1">
                      <a:alpha val="40000"/>
                    </a:schemeClr>
                  </a:outerShdw>
                </a:effectLst>
              </a:rPr>
              <a:t>الوحدة الثالثة</a:t>
            </a:r>
            <a:endParaRPr lang="en-US" sz="3600" b="1" dirty="0">
              <a:ln w="0"/>
              <a:solidFill>
                <a:schemeClr val="tx1"/>
              </a:solidFill>
              <a:effectLst>
                <a:outerShdw blurRad="38100" dist="19050" dir="2700000" algn="tl" rotWithShape="0">
                  <a:schemeClr val="dk1">
                    <a:alpha val="40000"/>
                  </a:schemeClr>
                </a:outerShdw>
              </a:effectLst>
            </a:endParaRPr>
          </a:p>
        </p:txBody>
      </p:sp>
      <p:sp>
        <p:nvSpPr>
          <p:cNvPr id="6" name="مستطيل: زوايا مستديرة 5">
            <a:extLst>
              <a:ext uri="{FF2B5EF4-FFF2-40B4-BE49-F238E27FC236}">
                <a16:creationId xmlns:a16="http://schemas.microsoft.com/office/drawing/2014/main" id="{B637A62B-5301-4ED4-8060-28741677461D}"/>
              </a:ext>
            </a:extLst>
          </p:cNvPr>
          <p:cNvSpPr/>
          <p:nvPr/>
        </p:nvSpPr>
        <p:spPr>
          <a:xfrm>
            <a:off x="4257304" y="1922020"/>
            <a:ext cx="4872445" cy="1018903"/>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b="1" dirty="0">
                <a:ln w="0"/>
                <a:solidFill>
                  <a:schemeClr val="tx1"/>
                </a:solidFill>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rPr>
              <a:t>الفقه</a:t>
            </a:r>
          </a:p>
        </p:txBody>
      </p:sp>
      <p:sp>
        <p:nvSpPr>
          <p:cNvPr id="5" name="مستطيل: زوايا مستديرة 4">
            <a:extLst>
              <a:ext uri="{FF2B5EF4-FFF2-40B4-BE49-F238E27FC236}">
                <a16:creationId xmlns:a16="http://schemas.microsoft.com/office/drawing/2014/main" id="{53789C4B-A07B-4DB6-B6B0-05A002E46C55}"/>
              </a:ext>
            </a:extLst>
          </p:cNvPr>
          <p:cNvSpPr/>
          <p:nvPr/>
        </p:nvSpPr>
        <p:spPr>
          <a:xfrm>
            <a:off x="3170908" y="3416788"/>
            <a:ext cx="7620000" cy="21943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4000" b="1" dirty="0">
                <a:ln w="0"/>
                <a:solidFill>
                  <a:schemeClr val="accent1"/>
                </a:solidFill>
                <a:effectLst>
                  <a:outerShdw blurRad="38100" dist="25400" dir="5400000" algn="ctr" rotWithShape="0">
                    <a:srgbClr val="6E747A">
                      <a:alpha val="43000"/>
                    </a:srgbClr>
                  </a:outerShdw>
                </a:effectLst>
              </a:rPr>
              <a:t>احكام الحج و العمرة</a:t>
            </a:r>
            <a:endParaRPr lang="en-US" sz="4000"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28715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8C569A7A-6322-40CB-A053-32C1CC352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2858634" y="127072"/>
            <a:ext cx="6474723" cy="652860"/>
          </a:xfrm>
          <a:prstGeom prst="roundRect">
            <a:avLst/>
          </a:prstGeom>
          <a:solidFill>
            <a:srgbClr val="FFEAD5"/>
          </a:solidFill>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ar-SA" sz="2800" b="1" dirty="0">
                <a:solidFill>
                  <a:schemeClr val="accent1"/>
                </a:solidFill>
                <a:latin typeface="Calibri" panose="020F0502020204030204" pitchFamily="34" charset="0"/>
                <a:cs typeface="Calibri" panose="020F0502020204030204" pitchFamily="34" charset="0"/>
              </a:rPr>
              <a:t>ميقات من كان دون المواقيت السابقة</a:t>
            </a:r>
          </a:p>
        </p:txBody>
      </p:sp>
      <p:sp>
        <p:nvSpPr>
          <p:cNvPr id="3" name="مربع نص 2">
            <a:extLst>
              <a:ext uri="{FF2B5EF4-FFF2-40B4-BE49-F238E27FC236}">
                <a16:creationId xmlns:a16="http://schemas.microsoft.com/office/drawing/2014/main" id="{BD37A8E3-4B45-4D3A-9EA1-FE17DE277884}"/>
              </a:ext>
            </a:extLst>
          </p:cNvPr>
          <p:cNvSpPr txBox="1"/>
          <p:nvPr/>
        </p:nvSpPr>
        <p:spPr>
          <a:xfrm>
            <a:off x="5695405" y="907004"/>
            <a:ext cx="6309360" cy="461665"/>
          </a:xfrm>
          <a:prstGeom prst="rect">
            <a:avLst/>
          </a:prstGeom>
          <a:noFill/>
        </p:spPr>
        <p:txBody>
          <a:bodyPr wrap="square" rtlCol="0">
            <a:spAutoFit/>
          </a:bodyPr>
          <a:lstStyle/>
          <a:p>
            <a:r>
              <a:rPr lang="ar-SA" sz="2400" b="1" dirty="0"/>
              <a:t>من كان مسكنه بين المواقيت وبين المسجد الحرام، فله حالتان:</a:t>
            </a:r>
            <a:endParaRPr lang="en-US" sz="2400" b="1" dirty="0"/>
          </a:p>
        </p:txBody>
      </p:sp>
      <p:graphicFrame>
        <p:nvGraphicFramePr>
          <p:cNvPr id="6" name="جدول 6">
            <a:extLst>
              <a:ext uri="{FF2B5EF4-FFF2-40B4-BE49-F238E27FC236}">
                <a16:creationId xmlns:a16="http://schemas.microsoft.com/office/drawing/2014/main" id="{46DC39C6-932E-417B-85E3-20FD50FA4BED}"/>
              </a:ext>
            </a:extLst>
          </p:cNvPr>
          <p:cNvGraphicFramePr>
            <a:graphicFrameLocks noGrp="1"/>
          </p:cNvGraphicFramePr>
          <p:nvPr>
            <p:extLst>
              <p:ext uri="{D42A27DB-BD31-4B8C-83A1-F6EECF244321}">
                <p14:modId xmlns:p14="http://schemas.microsoft.com/office/powerpoint/2010/main" val="249158927"/>
              </p:ext>
            </p:extLst>
          </p:nvPr>
        </p:nvGraphicFramePr>
        <p:xfrm>
          <a:off x="1672046" y="1533993"/>
          <a:ext cx="9676674" cy="5029200"/>
        </p:xfrm>
        <a:graphic>
          <a:graphicData uri="http://schemas.openxmlformats.org/drawingml/2006/table">
            <a:tbl>
              <a:tblPr firstRow="1" bandRow="1">
                <a:tableStyleId>{21E4AEA4-8DFA-4A89-87EB-49C32662AFE0}</a:tableStyleId>
              </a:tblPr>
              <a:tblGrid>
                <a:gridCol w="4838337">
                  <a:extLst>
                    <a:ext uri="{9D8B030D-6E8A-4147-A177-3AD203B41FA5}">
                      <a16:colId xmlns:a16="http://schemas.microsoft.com/office/drawing/2014/main" val="1870943473"/>
                    </a:ext>
                  </a:extLst>
                </a:gridCol>
                <a:gridCol w="4838337">
                  <a:extLst>
                    <a:ext uri="{9D8B030D-6E8A-4147-A177-3AD203B41FA5}">
                      <a16:colId xmlns:a16="http://schemas.microsoft.com/office/drawing/2014/main" val="1307714590"/>
                    </a:ext>
                  </a:extLst>
                </a:gridCol>
              </a:tblGrid>
              <a:tr h="370840">
                <a:tc>
                  <a:txBody>
                    <a:bodyPr/>
                    <a:lstStyle/>
                    <a:p>
                      <a:pPr algn="ctr"/>
                      <a:r>
                        <a:rPr lang="ar-SA" sz="2400" dirty="0"/>
                        <a:t>ميقاتهم</a:t>
                      </a:r>
                      <a:endParaRPr lang="en-US" sz="2400" dirty="0"/>
                    </a:p>
                  </a:txBody>
                  <a:tcPr/>
                </a:tc>
                <a:tc>
                  <a:txBody>
                    <a:bodyPr/>
                    <a:lstStyle/>
                    <a:p>
                      <a:pPr algn="ctr"/>
                      <a:r>
                        <a:rPr lang="ar-SA" sz="2400" dirty="0"/>
                        <a:t>أهل البلد</a:t>
                      </a:r>
                      <a:endParaRPr lang="en-US" sz="2400" dirty="0"/>
                    </a:p>
                  </a:txBody>
                  <a:tcPr/>
                </a:tc>
                <a:extLst>
                  <a:ext uri="{0D108BD9-81ED-4DB2-BD59-A6C34878D82A}">
                    <a16:rowId xmlns:a16="http://schemas.microsoft.com/office/drawing/2014/main" val="2177136453"/>
                  </a:ext>
                </a:extLst>
              </a:tr>
              <a:tr h="370840">
                <a:tc>
                  <a:txBody>
                    <a:bodyPr/>
                    <a:lstStyle/>
                    <a:p>
                      <a:r>
                        <a:rPr lang="ar-SA" sz="3200" dirty="0">
                          <a:solidFill>
                            <a:schemeClr val="tx1"/>
                          </a:solidFill>
                        </a:rPr>
                        <a:t>1- يحرمون للحج من مكة نفسها.</a:t>
                      </a:r>
                    </a:p>
                    <a:p>
                      <a:r>
                        <a:rPr lang="ar-SA" sz="3200" dirty="0">
                          <a:solidFill>
                            <a:schemeClr val="tx1"/>
                          </a:solidFill>
                        </a:rPr>
                        <a:t>2- يحرمون للعمرة من أيِّ مكان خارج حدود الحرم، كالتنعيم، أو عرفات أو غيرهما.</a:t>
                      </a:r>
                      <a:endParaRPr lang="en-US" sz="3200" dirty="0">
                        <a:solidFill>
                          <a:schemeClr val="tx1"/>
                        </a:solidFill>
                      </a:endParaRPr>
                    </a:p>
                  </a:txBody>
                  <a:tcPr/>
                </a:tc>
                <a:tc>
                  <a:txBody>
                    <a:bodyPr/>
                    <a:lstStyle/>
                    <a:p>
                      <a:pPr algn="ctr"/>
                      <a:endParaRPr lang="ar-SA" sz="4400" b="1" dirty="0">
                        <a:solidFill>
                          <a:schemeClr val="tx1"/>
                        </a:solidFill>
                      </a:endParaRPr>
                    </a:p>
                    <a:p>
                      <a:pPr algn="ctr"/>
                      <a:r>
                        <a:rPr lang="ar-SA" sz="4400" b="1" dirty="0">
                          <a:solidFill>
                            <a:schemeClr val="tx1"/>
                          </a:solidFill>
                        </a:rPr>
                        <a:t>أهل مكة</a:t>
                      </a:r>
                      <a:endParaRPr lang="en-US" sz="4400" b="1" dirty="0">
                        <a:solidFill>
                          <a:schemeClr val="tx1"/>
                        </a:solidFill>
                      </a:endParaRPr>
                    </a:p>
                  </a:txBody>
                  <a:tcPr/>
                </a:tc>
                <a:extLst>
                  <a:ext uri="{0D108BD9-81ED-4DB2-BD59-A6C34878D82A}">
                    <a16:rowId xmlns:a16="http://schemas.microsoft.com/office/drawing/2014/main" val="2952821034"/>
                  </a:ext>
                </a:extLst>
              </a:tr>
              <a:tr h="370840">
                <a:tc>
                  <a:txBody>
                    <a:bodyPr/>
                    <a:lstStyle/>
                    <a:p>
                      <a:endParaRPr lang="ar-SA" sz="3200" dirty="0">
                        <a:solidFill>
                          <a:schemeClr val="tx1"/>
                        </a:solidFill>
                      </a:endParaRPr>
                    </a:p>
                    <a:p>
                      <a:r>
                        <a:rPr lang="ar-SA" sz="3200" dirty="0">
                          <a:solidFill>
                            <a:schemeClr val="tx1"/>
                          </a:solidFill>
                        </a:rPr>
                        <a:t>يحرمون من البلد الذي هم فيه، ولا يتجاوزون البلد أو القرية التي هم فيها من غير إحرام.</a:t>
                      </a:r>
                      <a:endParaRPr lang="en-US" sz="3200" dirty="0">
                        <a:solidFill>
                          <a:schemeClr val="tx1"/>
                        </a:solidFill>
                      </a:endParaRPr>
                    </a:p>
                  </a:txBody>
                  <a:tcPr/>
                </a:tc>
                <a:tc>
                  <a:txBody>
                    <a:bodyPr/>
                    <a:lstStyle/>
                    <a:p>
                      <a:pPr algn="ctr"/>
                      <a:r>
                        <a:rPr lang="ar-SA" sz="4000" b="1" dirty="0">
                          <a:solidFill>
                            <a:schemeClr val="tx1"/>
                          </a:solidFill>
                        </a:rPr>
                        <a:t>من كان خارج حدود الحرم المكي و دون المواقيت , كأهل جدة و بحرة و الشرائع , وغيرها.</a:t>
                      </a:r>
                      <a:endParaRPr lang="en-US" sz="4000" b="1" dirty="0">
                        <a:solidFill>
                          <a:schemeClr val="tx1"/>
                        </a:solidFill>
                      </a:endParaRPr>
                    </a:p>
                  </a:txBody>
                  <a:tcPr/>
                </a:tc>
                <a:extLst>
                  <a:ext uri="{0D108BD9-81ED-4DB2-BD59-A6C34878D82A}">
                    <a16:rowId xmlns:a16="http://schemas.microsoft.com/office/drawing/2014/main" val="61180464"/>
                  </a:ext>
                </a:extLst>
              </a:tr>
            </a:tbl>
          </a:graphicData>
        </a:graphic>
      </p:graphicFrame>
    </p:spTree>
    <p:extLst>
      <p:ext uri="{BB962C8B-B14F-4D97-AF65-F5344CB8AC3E}">
        <p14:creationId xmlns:p14="http://schemas.microsoft.com/office/powerpoint/2010/main" val="3883732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782784" y="282994"/>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دليل المواقيت السابقة</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1541417" y="1375885"/>
            <a:ext cx="9521732" cy="4433073"/>
          </a:xfrm>
          <a:prstGeom prst="rect">
            <a:avLst/>
          </a:prstGeom>
          <a:noFill/>
        </p:spPr>
        <p:txBody>
          <a:bodyPr wrap="square" rtlCol="0">
            <a:spAutoFit/>
          </a:bodyPr>
          <a:lstStyle/>
          <a:p>
            <a:pPr algn="ctr">
              <a:lnSpc>
                <a:spcPct val="150000"/>
              </a:lnSpc>
            </a:pPr>
            <a:r>
              <a:rPr lang="ar-SA" sz="3200" b="1" dirty="0">
                <a:solidFill>
                  <a:schemeClr val="accent1"/>
                </a:solidFill>
              </a:rPr>
              <a:t>عَنِ ابْنِ عَبَّاسٍ رَضِيَ اللَّهُ عَنْهُمَا: أَنَّ النَّبِيَّ ﷺ ((وَقَّتَ لِأَهْلِ الْمَدِينَةِ: ذَا الْحُلَيْفَةِ، وَلِأَهْلِ الشَّامِ: الْجُحْفَةَ، وَلِأَهْلِ نَجْدٍ: قَرْنَ الْمَنَازِلِ، وَلِأَهْلِ الْيَمَنِ: يَلَمْلَمَ، هُنَّ لَهُنَّ وَلِمَنْ أَتَى عَلَيْهِنَّ مِنْ غَيْرِهِنَّ مِمَّنْ أَرَادَ الْحَجَّ وَالْعُمْرَةَ، وَمَنْ كَانَ دُونَ ذَلِكَ فَمِنْ حَيْثُ أَنْشَأَ، حَتَّى أَهْلُ مَكَّةَ مِنْ مَكَّة))</a:t>
            </a:r>
          </a:p>
          <a:p>
            <a:pPr algn="ctr">
              <a:lnSpc>
                <a:spcPct val="150000"/>
              </a:lnSpc>
            </a:pPr>
            <a:r>
              <a:rPr lang="ar-SA" sz="3200" b="1" dirty="0"/>
              <a:t>ولما فتحت العراق أتوا عمر </a:t>
            </a:r>
            <a:r>
              <a:rPr lang="ar-SA" sz="3200" b="1" dirty="0">
                <a:latin typeface="Aldhabi" panose="01000000000000000000" pitchFamily="2" charset="-78"/>
                <a:cs typeface="Aldhabi" panose="01000000000000000000" pitchFamily="2" charset="-78"/>
              </a:rPr>
              <a:t>رضي الله عنه </a:t>
            </a:r>
            <a:r>
              <a:rPr lang="ar-SA" sz="3200" b="1" dirty="0"/>
              <a:t>فقالوا: إن</a:t>
            </a:r>
          </a:p>
          <a:p>
            <a:pPr algn="ctr">
              <a:lnSpc>
                <a:spcPct val="150000"/>
              </a:lnSpc>
            </a:pPr>
            <a:r>
              <a:rPr lang="ar-SA" sz="3200" b="1" dirty="0"/>
              <a:t>ميقات قرن جور عن طريقنا، فحدَّ لهم عمر ذات عرق</a:t>
            </a:r>
          </a:p>
        </p:txBody>
      </p:sp>
    </p:spTree>
    <p:extLst>
      <p:ext uri="{BB962C8B-B14F-4D97-AF65-F5344CB8AC3E}">
        <p14:creationId xmlns:p14="http://schemas.microsoft.com/office/powerpoint/2010/main" val="3291381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400ACFF-BA0A-4568-838A-7A22A868A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6" name="مستطيل: زوايا مستديرة 5">
            <a:extLst>
              <a:ext uri="{FF2B5EF4-FFF2-40B4-BE49-F238E27FC236}">
                <a16:creationId xmlns:a16="http://schemas.microsoft.com/office/drawing/2014/main" id="{B637A62B-5301-4ED4-8060-28741677461D}"/>
              </a:ext>
            </a:extLst>
          </p:cNvPr>
          <p:cNvSpPr/>
          <p:nvPr/>
        </p:nvSpPr>
        <p:spPr>
          <a:xfrm>
            <a:off x="1916281" y="2462349"/>
            <a:ext cx="9675617" cy="7299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sz="4000" b="1" dirty="0">
                <a:ln w="0"/>
                <a:solidFill>
                  <a:schemeClr val="tx1"/>
                </a:solidFill>
                <a:effectLst>
                  <a:outerShdw blurRad="38100" dist="19050" dir="2700000" algn="tl" rotWithShape="0">
                    <a:schemeClr val="dk1">
                      <a:alpha val="40000"/>
                    </a:schemeClr>
                  </a:outerShdw>
                </a:effectLst>
                <a:cs typeface="Aldhabi" panose="01000000000000000000" pitchFamily="2" charset="-78"/>
              </a:rPr>
              <a:t>2</a:t>
            </a:r>
            <a:r>
              <a:rPr lang="ar-SA" sz="4800" b="1" dirty="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a:t>
            </a:r>
            <a:r>
              <a:rPr lang="ar-SA" sz="5400" b="1" dirty="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 </a:t>
            </a:r>
            <a:r>
              <a:rPr lang="ar-SA" sz="2800" b="1" dirty="0">
                <a:ln w="0"/>
                <a:solidFill>
                  <a:schemeClr val="tx1"/>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كل من مر على هذه المواقيت من غير أهلها فإنه يحرم منها.</a:t>
            </a:r>
          </a:p>
        </p:txBody>
      </p:sp>
      <p:sp>
        <p:nvSpPr>
          <p:cNvPr id="5" name="مستطيل: زوايا مستديرة 4">
            <a:extLst>
              <a:ext uri="{FF2B5EF4-FFF2-40B4-BE49-F238E27FC236}">
                <a16:creationId xmlns:a16="http://schemas.microsoft.com/office/drawing/2014/main" id="{53789C4B-A07B-4DB6-B6B0-05A002E46C55}"/>
              </a:ext>
            </a:extLst>
          </p:cNvPr>
          <p:cNvSpPr/>
          <p:nvPr/>
        </p:nvSpPr>
        <p:spPr>
          <a:xfrm>
            <a:off x="3395451" y="177072"/>
            <a:ext cx="6361017" cy="99858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5400" b="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rPr>
              <a:t> من أحكام ا لإحرام</a:t>
            </a:r>
            <a:endParaRPr lang="en-US" sz="5400" b="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endParaRPr>
          </a:p>
        </p:txBody>
      </p:sp>
      <p:sp>
        <p:nvSpPr>
          <p:cNvPr id="2" name="مستطيل: زوايا مستديرة 1">
            <a:extLst>
              <a:ext uri="{FF2B5EF4-FFF2-40B4-BE49-F238E27FC236}">
                <a16:creationId xmlns:a16="http://schemas.microsoft.com/office/drawing/2014/main" id="{627434B3-D826-44B4-8413-0E3D58DFD146}"/>
              </a:ext>
            </a:extLst>
          </p:cNvPr>
          <p:cNvSpPr/>
          <p:nvPr/>
        </p:nvSpPr>
        <p:spPr>
          <a:xfrm>
            <a:off x="1920241" y="1454034"/>
            <a:ext cx="9671657" cy="7299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sz="3200" b="1" dirty="0">
                <a:solidFill>
                  <a:schemeClr val="tx1"/>
                </a:solidFill>
              </a:rPr>
              <a:t>1</a:t>
            </a:r>
            <a:r>
              <a:rPr lang="ar-SA" sz="3200" b="1" dirty="0">
                <a:solidFill>
                  <a:schemeClr val="tx1"/>
                </a:solidFill>
                <a:latin typeface="Adobe Arabic" panose="02040503050201020203" pitchFamily="18" charset="-78"/>
                <a:cs typeface="Adobe Arabic" panose="02040503050201020203" pitchFamily="18" charset="-78"/>
              </a:rPr>
              <a:t>- لا يجوز لمن أراد الحج أو العمرة أن يتجاوز الميقات من غير إحرام.</a:t>
            </a:r>
            <a:endParaRPr lang="en-US" sz="2400" dirty="0">
              <a:solidFill>
                <a:schemeClr val="tx1"/>
              </a:solidFill>
              <a:latin typeface="Adobe Arabic" panose="02040503050201020203" pitchFamily="18" charset="-78"/>
              <a:cs typeface="Adobe Arabic" panose="02040503050201020203" pitchFamily="18" charset="-78"/>
            </a:endParaRPr>
          </a:p>
        </p:txBody>
      </p:sp>
      <p:sp>
        <p:nvSpPr>
          <p:cNvPr id="3" name="مستطيل: زوايا مستديرة 2">
            <a:extLst>
              <a:ext uri="{FF2B5EF4-FFF2-40B4-BE49-F238E27FC236}">
                <a16:creationId xmlns:a16="http://schemas.microsoft.com/office/drawing/2014/main" id="{AE96043A-FF2C-4866-9DDE-A9E6F27E679C}"/>
              </a:ext>
            </a:extLst>
          </p:cNvPr>
          <p:cNvSpPr/>
          <p:nvPr/>
        </p:nvSpPr>
        <p:spPr>
          <a:xfrm>
            <a:off x="1916281" y="3567174"/>
            <a:ext cx="9675617" cy="15675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sz="3200" b="1" dirty="0">
                <a:solidFill>
                  <a:schemeClr val="tx1"/>
                </a:solidFill>
                <a:latin typeface="Adobe Arabic" panose="02040503050201020203" pitchFamily="18" charset="-78"/>
                <a:cs typeface="Adobe Arabic" panose="02040503050201020203" pitchFamily="18" charset="-78"/>
              </a:rPr>
              <a:t>3- من كان طريقه إلى مكة لا يمر بأحد المواقيت المذكورة، برًّا أو بحرًا أو جوًا، فإنه يحرم إِذا حاذى أقرب المواقيت إليه؛ لقول عمر بن الخطاب: «انظروا حذوها من طريقكم</a:t>
            </a:r>
            <a:endParaRPr lang="en-US" sz="3200" b="1" dirty="0">
              <a:solidFill>
                <a:schemeClr val="tx1"/>
              </a:solidFill>
              <a:latin typeface="Adobe Arabic" panose="02040503050201020203" pitchFamily="18" charset="-78"/>
              <a:cs typeface="Adobe Arabic" panose="02040503050201020203" pitchFamily="18" charset="-78"/>
            </a:endParaRPr>
          </a:p>
        </p:txBody>
      </p:sp>
      <p:sp>
        <p:nvSpPr>
          <p:cNvPr id="7" name="مستطيل: زوايا مستديرة 6">
            <a:extLst>
              <a:ext uri="{FF2B5EF4-FFF2-40B4-BE49-F238E27FC236}">
                <a16:creationId xmlns:a16="http://schemas.microsoft.com/office/drawing/2014/main" id="{2C286589-6BC6-445F-8AC3-A41621CE7E47}"/>
              </a:ext>
            </a:extLst>
          </p:cNvPr>
          <p:cNvSpPr/>
          <p:nvPr/>
        </p:nvSpPr>
        <p:spPr>
          <a:xfrm>
            <a:off x="1916280" y="5374918"/>
            <a:ext cx="9675618" cy="10189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sz="2400" b="1" dirty="0">
                <a:solidFill>
                  <a:schemeClr val="tx1"/>
                </a:solidFill>
                <a:latin typeface="Adobe Arabic" panose="02040503050201020203" pitchFamily="18" charset="-78"/>
                <a:cs typeface="Adobe Arabic" panose="02040503050201020203" pitchFamily="18" charset="-78"/>
              </a:rPr>
              <a:t>4</a:t>
            </a:r>
            <a:r>
              <a:rPr lang="ar-SA" sz="2800" b="1" dirty="0">
                <a:solidFill>
                  <a:schemeClr val="tx1"/>
                </a:solidFill>
                <a:latin typeface="Adobe Arabic" panose="02040503050201020203" pitchFamily="18" charset="-78"/>
                <a:cs typeface="Adobe Arabic" panose="02040503050201020203" pitchFamily="18" charset="-78"/>
              </a:rPr>
              <a:t>- من كان سفره لأداء مناسك الحج أو العمرة عن طريق الطائرة، فإنه يجب عليه الإحرام إذا مَرَّت الطائرة حذو الميقات الذي في طريقها، ولا يجوز له أن يؤخر الإحرام إلى نزول الطائرة في مطار جدة.</a:t>
            </a:r>
            <a:endParaRPr lang="en-US" sz="2800" b="1" dirty="0">
              <a:solidFill>
                <a:schemeClr val="tx1"/>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16734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2" grpId="0" animBg="1"/>
      <p:bldP spid="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0BD5F315-378C-473C-BC80-48EA106A9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صورة 1">
            <a:extLst>
              <a:ext uri="{FF2B5EF4-FFF2-40B4-BE49-F238E27FC236}">
                <a16:creationId xmlns:a16="http://schemas.microsoft.com/office/drawing/2014/main" id="{807080D5-9576-48E0-9278-79016BE7347A}"/>
              </a:ext>
            </a:extLst>
          </p:cNvPr>
          <p:cNvPicPr>
            <a:picLocks noChangeAspect="1"/>
          </p:cNvPicPr>
          <p:nvPr/>
        </p:nvPicPr>
        <p:blipFill>
          <a:blip r:embed="rId3"/>
          <a:stretch>
            <a:fillRect/>
          </a:stretch>
        </p:blipFill>
        <p:spPr>
          <a:xfrm>
            <a:off x="-118991" y="1761121"/>
            <a:ext cx="2737341" cy="4328535"/>
          </a:xfrm>
          <a:prstGeom prst="rect">
            <a:avLst/>
          </a:prstGeom>
        </p:spPr>
      </p:pic>
      <p:sp>
        <p:nvSpPr>
          <p:cNvPr id="5" name="سحابة 4">
            <a:extLst>
              <a:ext uri="{FF2B5EF4-FFF2-40B4-BE49-F238E27FC236}">
                <a16:creationId xmlns:a16="http://schemas.microsoft.com/office/drawing/2014/main" id="{CE82948C-4F3E-4D08-B91C-EEB446105843}"/>
              </a:ext>
            </a:extLst>
          </p:cNvPr>
          <p:cNvSpPr/>
          <p:nvPr/>
        </p:nvSpPr>
        <p:spPr>
          <a:xfrm>
            <a:off x="1292569" y="94221"/>
            <a:ext cx="2105891" cy="2105891"/>
          </a:xfrm>
          <a:prstGeom prst="cloud">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b="1" i="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rPr>
              <a:t>فكر</a:t>
            </a:r>
            <a:endParaRPr lang="en-US" sz="6600" b="1" i="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endParaRPr>
          </a:p>
        </p:txBody>
      </p:sp>
      <p:sp>
        <p:nvSpPr>
          <p:cNvPr id="6" name="موجة 5">
            <a:extLst>
              <a:ext uri="{FF2B5EF4-FFF2-40B4-BE49-F238E27FC236}">
                <a16:creationId xmlns:a16="http://schemas.microsoft.com/office/drawing/2014/main" id="{A9456FBC-4D67-4280-9243-E61F845AC371}"/>
              </a:ext>
            </a:extLst>
          </p:cNvPr>
          <p:cNvSpPr/>
          <p:nvPr/>
        </p:nvSpPr>
        <p:spPr>
          <a:xfrm>
            <a:off x="4510901" y="94221"/>
            <a:ext cx="7462849" cy="1782101"/>
          </a:xfrm>
          <a:prstGeom prst="wav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2800" b="1" dirty="0">
                <a:solidFill>
                  <a:schemeClr val="accent1"/>
                </a:solidFill>
              </a:rPr>
              <a:t>مستفيداً مما سبق: أحدد موضع الإحرام في الحالات الآتية، مع بيان السبب:</a:t>
            </a:r>
            <a:endParaRPr lang="en-US" sz="2800" b="1" dirty="0">
              <a:solidFill>
                <a:schemeClr val="accent1"/>
              </a:solidFill>
            </a:endParaRPr>
          </a:p>
        </p:txBody>
      </p:sp>
      <p:graphicFrame>
        <p:nvGraphicFramePr>
          <p:cNvPr id="3" name="جدول 3">
            <a:extLst>
              <a:ext uri="{FF2B5EF4-FFF2-40B4-BE49-F238E27FC236}">
                <a16:creationId xmlns:a16="http://schemas.microsoft.com/office/drawing/2014/main" id="{F5F7018A-EE9E-463B-91CD-ACC96B01E9CA}"/>
              </a:ext>
            </a:extLst>
          </p:cNvPr>
          <p:cNvGraphicFramePr>
            <a:graphicFrameLocks noGrp="1"/>
          </p:cNvGraphicFramePr>
          <p:nvPr>
            <p:extLst>
              <p:ext uri="{D42A27DB-BD31-4B8C-83A1-F6EECF244321}">
                <p14:modId xmlns:p14="http://schemas.microsoft.com/office/powerpoint/2010/main" val="740329770"/>
              </p:ext>
            </p:extLst>
          </p:nvPr>
        </p:nvGraphicFramePr>
        <p:xfrm>
          <a:off x="3174274" y="2078203"/>
          <a:ext cx="8684955" cy="3813810"/>
        </p:xfrm>
        <a:graphic>
          <a:graphicData uri="http://schemas.openxmlformats.org/drawingml/2006/table">
            <a:tbl>
              <a:tblPr firstRow="1" bandRow="1">
                <a:tableStyleId>{21E4AEA4-8DFA-4A89-87EB-49C32662AFE0}</a:tableStyleId>
              </a:tblPr>
              <a:tblGrid>
                <a:gridCol w="2894985">
                  <a:extLst>
                    <a:ext uri="{9D8B030D-6E8A-4147-A177-3AD203B41FA5}">
                      <a16:colId xmlns:a16="http://schemas.microsoft.com/office/drawing/2014/main" val="2815759197"/>
                    </a:ext>
                  </a:extLst>
                </a:gridCol>
                <a:gridCol w="2695918">
                  <a:extLst>
                    <a:ext uri="{9D8B030D-6E8A-4147-A177-3AD203B41FA5}">
                      <a16:colId xmlns:a16="http://schemas.microsoft.com/office/drawing/2014/main" val="3536520085"/>
                    </a:ext>
                  </a:extLst>
                </a:gridCol>
                <a:gridCol w="3094052">
                  <a:extLst>
                    <a:ext uri="{9D8B030D-6E8A-4147-A177-3AD203B41FA5}">
                      <a16:colId xmlns:a16="http://schemas.microsoft.com/office/drawing/2014/main" val="3031177104"/>
                    </a:ext>
                  </a:extLst>
                </a:gridCol>
              </a:tblGrid>
              <a:tr h="370840">
                <a:tc>
                  <a:txBody>
                    <a:bodyPr/>
                    <a:lstStyle/>
                    <a:p>
                      <a:pPr algn="ctr"/>
                      <a:r>
                        <a:rPr lang="ar-SA" sz="2400" dirty="0"/>
                        <a:t>السبب</a:t>
                      </a:r>
                      <a:endParaRPr lang="en-US" sz="2400" dirty="0"/>
                    </a:p>
                  </a:txBody>
                  <a:tcPr/>
                </a:tc>
                <a:tc>
                  <a:txBody>
                    <a:bodyPr/>
                    <a:lstStyle/>
                    <a:p>
                      <a:pPr algn="ctr"/>
                      <a:r>
                        <a:rPr lang="ar-SA" sz="2400" dirty="0"/>
                        <a:t>موضع إحرامه</a:t>
                      </a:r>
                      <a:endParaRPr lang="en-US" sz="2400" dirty="0"/>
                    </a:p>
                  </a:txBody>
                  <a:tcPr/>
                </a:tc>
                <a:tc>
                  <a:txBody>
                    <a:bodyPr/>
                    <a:lstStyle/>
                    <a:p>
                      <a:pPr algn="ctr"/>
                      <a:r>
                        <a:rPr lang="ar-SA" sz="2400" dirty="0"/>
                        <a:t>الشخص</a:t>
                      </a:r>
                      <a:endParaRPr lang="en-US" sz="2400" dirty="0"/>
                    </a:p>
                  </a:txBody>
                  <a:tcPr/>
                </a:tc>
                <a:extLst>
                  <a:ext uri="{0D108BD9-81ED-4DB2-BD59-A6C34878D82A}">
                    <a16:rowId xmlns:a16="http://schemas.microsoft.com/office/drawing/2014/main" val="1183734272"/>
                  </a:ext>
                </a:extLst>
              </a:tr>
              <a:tr h="370840">
                <a:tc>
                  <a:txBody>
                    <a:bodyPr/>
                    <a:lstStyle/>
                    <a:p>
                      <a:endParaRPr lang="en-US" dirty="0"/>
                    </a:p>
                  </a:txBody>
                  <a:tcPr/>
                </a:tc>
                <a:tc>
                  <a:txBody>
                    <a:bodyPr/>
                    <a:lstStyle/>
                    <a:p>
                      <a:endParaRPr lang="en-US" dirty="0"/>
                    </a:p>
                  </a:txBody>
                  <a:tcPr/>
                </a:tc>
                <a:tc>
                  <a:txBody>
                    <a:bodyPr/>
                    <a:lstStyle/>
                    <a:p>
                      <a:pPr algn="ctr">
                        <a:lnSpc>
                          <a:spcPct val="150000"/>
                        </a:lnSpc>
                      </a:pPr>
                      <a:r>
                        <a:rPr lang="ar-SA" sz="2400" dirty="0">
                          <a:solidFill>
                            <a:schemeClr val="accent1"/>
                          </a:solidFill>
                        </a:rPr>
                        <a:t>شخص ذهب إلى جدة في عمل وليس في نيته العمرة؛ فقابل صديقًا له في جدة يريد العمرة فنوى أن يعتمر معه</a:t>
                      </a:r>
                      <a:endParaRPr lang="en-US" sz="2400" dirty="0">
                        <a:solidFill>
                          <a:schemeClr val="accent1"/>
                        </a:solidFill>
                      </a:endParaRPr>
                    </a:p>
                  </a:txBody>
                  <a:tcPr/>
                </a:tc>
                <a:extLst>
                  <a:ext uri="{0D108BD9-81ED-4DB2-BD59-A6C34878D82A}">
                    <a16:rowId xmlns:a16="http://schemas.microsoft.com/office/drawing/2014/main" val="975034857"/>
                  </a:ext>
                </a:extLst>
              </a:tr>
              <a:tr h="370840">
                <a:tc>
                  <a:txBody>
                    <a:bodyPr/>
                    <a:lstStyle/>
                    <a:p>
                      <a:endParaRPr lang="en-US"/>
                    </a:p>
                  </a:txBody>
                  <a:tcPr/>
                </a:tc>
                <a:tc>
                  <a:txBody>
                    <a:bodyPr/>
                    <a:lstStyle/>
                    <a:p>
                      <a:endParaRPr lang="en-US"/>
                    </a:p>
                  </a:txBody>
                  <a:tcPr/>
                </a:tc>
                <a:tc>
                  <a:txBody>
                    <a:bodyPr/>
                    <a:lstStyle/>
                    <a:p>
                      <a:pPr algn="ctr">
                        <a:lnSpc>
                          <a:spcPct val="150000"/>
                        </a:lnSpc>
                      </a:pPr>
                      <a:r>
                        <a:rPr lang="ar-SA" sz="2400" dirty="0">
                          <a:solidFill>
                            <a:schemeClr val="accent1"/>
                          </a:solidFill>
                        </a:rPr>
                        <a:t>شخص من أهل مكة يريد العمرة</a:t>
                      </a:r>
                      <a:endParaRPr lang="en-US" sz="2400" dirty="0">
                        <a:solidFill>
                          <a:schemeClr val="accent1"/>
                        </a:solidFill>
                      </a:endParaRPr>
                    </a:p>
                  </a:txBody>
                  <a:tcPr/>
                </a:tc>
                <a:extLst>
                  <a:ext uri="{0D108BD9-81ED-4DB2-BD59-A6C34878D82A}">
                    <a16:rowId xmlns:a16="http://schemas.microsoft.com/office/drawing/2014/main" val="1176337175"/>
                  </a:ext>
                </a:extLst>
              </a:tr>
            </a:tbl>
          </a:graphicData>
        </a:graphic>
      </p:graphicFrame>
      <p:sp>
        <p:nvSpPr>
          <p:cNvPr id="4" name="مربع نص 3">
            <a:extLst>
              <a:ext uri="{FF2B5EF4-FFF2-40B4-BE49-F238E27FC236}">
                <a16:creationId xmlns:a16="http://schemas.microsoft.com/office/drawing/2014/main" id="{65ABAD77-A2F9-40AB-BAF4-0802082B5411}"/>
              </a:ext>
            </a:extLst>
          </p:cNvPr>
          <p:cNvSpPr txBox="1"/>
          <p:nvPr/>
        </p:nvSpPr>
        <p:spPr>
          <a:xfrm>
            <a:off x="6210622" y="3059668"/>
            <a:ext cx="2389106" cy="523220"/>
          </a:xfrm>
          <a:prstGeom prst="rect">
            <a:avLst/>
          </a:prstGeom>
          <a:noFill/>
        </p:spPr>
        <p:txBody>
          <a:bodyPr wrap="square" rtlCol="0">
            <a:spAutoFit/>
          </a:bodyPr>
          <a:lstStyle/>
          <a:p>
            <a:pPr algn="ctr"/>
            <a:r>
              <a:rPr lang="ar-SA" sz="2800" b="1" dirty="0"/>
              <a:t>يحرم من جدة</a:t>
            </a:r>
            <a:endParaRPr lang="en-US" sz="2800" b="1" dirty="0"/>
          </a:p>
        </p:txBody>
      </p:sp>
      <p:sp>
        <p:nvSpPr>
          <p:cNvPr id="9" name="مربع نص 8">
            <a:extLst>
              <a:ext uri="{FF2B5EF4-FFF2-40B4-BE49-F238E27FC236}">
                <a16:creationId xmlns:a16="http://schemas.microsoft.com/office/drawing/2014/main" id="{7C33055D-F40A-44A1-A026-0C3EDE71B617}"/>
              </a:ext>
            </a:extLst>
          </p:cNvPr>
          <p:cNvSpPr txBox="1"/>
          <p:nvPr/>
        </p:nvSpPr>
        <p:spPr>
          <a:xfrm>
            <a:off x="5958427" y="5039353"/>
            <a:ext cx="2893495" cy="523220"/>
          </a:xfrm>
          <a:prstGeom prst="rect">
            <a:avLst/>
          </a:prstGeom>
          <a:noFill/>
        </p:spPr>
        <p:txBody>
          <a:bodyPr wrap="square" rtlCol="0">
            <a:spAutoFit/>
          </a:bodyPr>
          <a:lstStyle/>
          <a:p>
            <a:r>
              <a:rPr lang="ar-SA" sz="2800" b="1" dirty="0"/>
              <a:t>يحرم من خارج  الحرم </a:t>
            </a:r>
            <a:endParaRPr lang="en-US" sz="2800" b="1" dirty="0"/>
          </a:p>
        </p:txBody>
      </p:sp>
      <p:sp>
        <p:nvSpPr>
          <p:cNvPr id="10" name="مربع نص 9">
            <a:extLst>
              <a:ext uri="{FF2B5EF4-FFF2-40B4-BE49-F238E27FC236}">
                <a16:creationId xmlns:a16="http://schemas.microsoft.com/office/drawing/2014/main" id="{0B20C704-16BE-41C8-9781-DC507BFBA2C8}"/>
              </a:ext>
            </a:extLst>
          </p:cNvPr>
          <p:cNvSpPr txBox="1"/>
          <p:nvPr/>
        </p:nvSpPr>
        <p:spPr>
          <a:xfrm>
            <a:off x="3174274" y="2871747"/>
            <a:ext cx="2862745" cy="1569660"/>
          </a:xfrm>
          <a:prstGeom prst="rect">
            <a:avLst/>
          </a:prstGeom>
          <a:noFill/>
        </p:spPr>
        <p:txBody>
          <a:bodyPr wrap="square" rtlCol="0">
            <a:spAutoFit/>
          </a:bodyPr>
          <a:lstStyle/>
          <a:p>
            <a:pPr algn="ctr"/>
            <a:r>
              <a:rPr lang="ar-SA" sz="3200" b="1" dirty="0"/>
              <a:t>لأنه نوى العمرة في جدة فيحرم من حيث نوى</a:t>
            </a:r>
            <a:endParaRPr lang="en-US" sz="3200" b="1" dirty="0"/>
          </a:p>
        </p:txBody>
      </p:sp>
      <p:sp>
        <p:nvSpPr>
          <p:cNvPr id="11" name="مربع نص 10">
            <a:extLst>
              <a:ext uri="{FF2B5EF4-FFF2-40B4-BE49-F238E27FC236}">
                <a16:creationId xmlns:a16="http://schemas.microsoft.com/office/drawing/2014/main" id="{52B9DEE2-2F09-40D6-8626-AC3ABD7AF891}"/>
              </a:ext>
            </a:extLst>
          </p:cNvPr>
          <p:cNvSpPr txBox="1"/>
          <p:nvPr/>
        </p:nvSpPr>
        <p:spPr>
          <a:xfrm>
            <a:off x="3174274" y="4802669"/>
            <a:ext cx="2838641" cy="954107"/>
          </a:xfrm>
          <a:prstGeom prst="rect">
            <a:avLst/>
          </a:prstGeom>
          <a:noFill/>
        </p:spPr>
        <p:txBody>
          <a:bodyPr wrap="square" rtlCol="0">
            <a:spAutoFit/>
          </a:bodyPr>
          <a:lstStyle/>
          <a:p>
            <a:pPr algn="ctr"/>
            <a:r>
              <a:rPr lang="ar-SA" sz="2800" b="1" dirty="0"/>
              <a:t>لأن الحل هو ميقات من في مكة بالعمرة </a:t>
            </a:r>
            <a:endParaRPr lang="en-US" sz="2800" b="1" dirty="0"/>
          </a:p>
        </p:txBody>
      </p:sp>
    </p:spTree>
    <p:extLst>
      <p:ext uri="{BB962C8B-B14F-4D97-AF65-F5344CB8AC3E}">
        <p14:creationId xmlns:p14="http://schemas.microsoft.com/office/powerpoint/2010/main" val="612993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80">
                                          <p:stCondLst>
                                            <p:cond delay="0"/>
                                          </p:stCondLst>
                                        </p:cTn>
                                        <p:tgtEl>
                                          <p:spTgt spid="4"/>
                                        </p:tgtEl>
                                      </p:cBhvr>
                                    </p:animEffect>
                                    <p:anim calcmode="lin" valueType="num">
                                      <p:cBhvr>
                                        <p:cTn id="2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gtEl>
                                      </p:cBhvr>
                                      <p:to x="100000" y="60000"/>
                                    </p:animScale>
                                    <p:animScale>
                                      <p:cBhvr>
                                        <p:cTn id="34" dur="166" decel="50000">
                                          <p:stCondLst>
                                            <p:cond delay="676"/>
                                          </p:stCondLst>
                                        </p:cTn>
                                        <p:tgtEl>
                                          <p:spTgt spid="4"/>
                                        </p:tgtEl>
                                      </p:cBhvr>
                                      <p:to x="100000" y="100000"/>
                                    </p:animScale>
                                    <p:animScale>
                                      <p:cBhvr>
                                        <p:cTn id="35" dur="26">
                                          <p:stCondLst>
                                            <p:cond delay="1312"/>
                                          </p:stCondLst>
                                        </p:cTn>
                                        <p:tgtEl>
                                          <p:spTgt spid="4"/>
                                        </p:tgtEl>
                                      </p:cBhvr>
                                      <p:to x="100000" y="80000"/>
                                    </p:animScale>
                                    <p:animScale>
                                      <p:cBhvr>
                                        <p:cTn id="36" dur="166" decel="50000">
                                          <p:stCondLst>
                                            <p:cond delay="1338"/>
                                          </p:stCondLst>
                                        </p:cTn>
                                        <p:tgtEl>
                                          <p:spTgt spid="4"/>
                                        </p:tgtEl>
                                      </p:cBhvr>
                                      <p:to x="100000" y="100000"/>
                                    </p:animScale>
                                    <p:animScale>
                                      <p:cBhvr>
                                        <p:cTn id="37" dur="26">
                                          <p:stCondLst>
                                            <p:cond delay="1642"/>
                                          </p:stCondLst>
                                        </p:cTn>
                                        <p:tgtEl>
                                          <p:spTgt spid="4"/>
                                        </p:tgtEl>
                                      </p:cBhvr>
                                      <p:to x="100000" y="90000"/>
                                    </p:animScale>
                                    <p:animScale>
                                      <p:cBhvr>
                                        <p:cTn id="38" dur="166" decel="50000">
                                          <p:stCondLst>
                                            <p:cond delay="1668"/>
                                          </p:stCondLst>
                                        </p:cTn>
                                        <p:tgtEl>
                                          <p:spTgt spid="4"/>
                                        </p:tgtEl>
                                      </p:cBhvr>
                                      <p:to x="100000" y="100000"/>
                                    </p:animScale>
                                    <p:animScale>
                                      <p:cBhvr>
                                        <p:cTn id="39" dur="26">
                                          <p:stCondLst>
                                            <p:cond delay="1808"/>
                                          </p:stCondLst>
                                        </p:cTn>
                                        <p:tgtEl>
                                          <p:spTgt spid="4"/>
                                        </p:tgtEl>
                                      </p:cBhvr>
                                      <p:to x="100000" y="95000"/>
                                    </p:animScale>
                                    <p:animScale>
                                      <p:cBhvr>
                                        <p:cTn id="40" dur="166" decel="50000">
                                          <p:stCondLst>
                                            <p:cond delay="1834"/>
                                          </p:stCondLst>
                                        </p:cTn>
                                        <p:tgtEl>
                                          <p:spTgt spid="4"/>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80">
                                          <p:stCondLst>
                                            <p:cond delay="0"/>
                                          </p:stCondLst>
                                        </p:cTn>
                                        <p:tgtEl>
                                          <p:spTgt spid="10"/>
                                        </p:tgtEl>
                                      </p:cBhvr>
                                    </p:animEffect>
                                    <p:anim calcmode="lin" valueType="num">
                                      <p:cBhvr>
                                        <p:cTn id="4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1" dur="26">
                                          <p:stCondLst>
                                            <p:cond delay="650"/>
                                          </p:stCondLst>
                                        </p:cTn>
                                        <p:tgtEl>
                                          <p:spTgt spid="10"/>
                                        </p:tgtEl>
                                      </p:cBhvr>
                                      <p:to x="100000" y="60000"/>
                                    </p:animScale>
                                    <p:animScale>
                                      <p:cBhvr>
                                        <p:cTn id="52" dur="166" decel="50000">
                                          <p:stCondLst>
                                            <p:cond delay="676"/>
                                          </p:stCondLst>
                                        </p:cTn>
                                        <p:tgtEl>
                                          <p:spTgt spid="10"/>
                                        </p:tgtEl>
                                      </p:cBhvr>
                                      <p:to x="100000" y="100000"/>
                                    </p:animScale>
                                    <p:animScale>
                                      <p:cBhvr>
                                        <p:cTn id="53" dur="26">
                                          <p:stCondLst>
                                            <p:cond delay="1312"/>
                                          </p:stCondLst>
                                        </p:cTn>
                                        <p:tgtEl>
                                          <p:spTgt spid="10"/>
                                        </p:tgtEl>
                                      </p:cBhvr>
                                      <p:to x="100000" y="80000"/>
                                    </p:animScale>
                                    <p:animScale>
                                      <p:cBhvr>
                                        <p:cTn id="54" dur="166" decel="50000">
                                          <p:stCondLst>
                                            <p:cond delay="1338"/>
                                          </p:stCondLst>
                                        </p:cTn>
                                        <p:tgtEl>
                                          <p:spTgt spid="10"/>
                                        </p:tgtEl>
                                      </p:cBhvr>
                                      <p:to x="100000" y="100000"/>
                                    </p:animScale>
                                    <p:animScale>
                                      <p:cBhvr>
                                        <p:cTn id="55" dur="26">
                                          <p:stCondLst>
                                            <p:cond delay="1642"/>
                                          </p:stCondLst>
                                        </p:cTn>
                                        <p:tgtEl>
                                          <p:spTgt spid="10"/>
                                        </p:tgtEl>
                                      </p:cBhvr>
                                      <p:to x="100000" y="90000"/>
                                    </p:animScale>
                                    <p:animScale>
                                      <p:cBhvr>
                                        <p:cTn id="56" dur="166" decel="50000">
                                          <p:stCondLst>
                                            <p:cond delay="1668"/>
                                          </p:stCondLst>
                                        </p:cTn>
                                        <p:tgtEl>
                                          <p:spTgt spid="10"/>
                                        </p:tgtEl>
                                      </p:cBhvr>
                                      <p:to x="100000" y="100000"/>
                                    </p:animScale>
                                    <p:animScale>
                                      <p:cBhvr>
                                        <p:cTn id="57" dur="26">
                                          <p:stCondLst>
                                            <p:cond delay="1808"/>
                                          </p:stCondLst>
                                        </p:cTn>
                                        <p:tgtEl>
                                          <p:spTgt spid="10"/>
                                        </p:tgtEl>
                                      </p:cBhvr>
                                      <p:to x="100000" y="95000"/>
                                    </p:animScale>
                                    <p:animScale>
                                      <p:cBhvr>
                                        <p:cTn id="58" dur="166" decel="50000">
                                          <p:stCondLst>
                                            <p:cond delay="1834"/>
                                          </p:stCondLst>
                                        </p:cTn>
                                        <p:tgtEl>
                                          <p:spTgt spid="10"/>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down)">
                                      <p:cBhvr>
                                        <p:cTn id="63" dur="580">
                                          <p:stCondLst>
                                            <p:cond delay="0"/>
                                          </p:stCondLst>
                                        </p:cTn>
                                        <p:tgtEl>
                                          <p:spTgt spid="9"/>
                                        </p:tgtEl>
                                      </p:cBhvr>
                                    </p:animEffect>
                                    <p:anim calcmode="lin" valueType="num">
                                      <p:cBhvr>
                                        <p:cTn id="6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9" dur="26">
                                          <p:stCondLst>
                                            <p:cond delay="650"/>
                                          </p:stCondLst>
                                        </p:cTn>
                                        <p:tgtEl>
                                          <p:spTgt spid="9"/>
                                        </p:tgtEl>
                                      </p:cBhvr>
                                      <p:to x="100000" y="60000"/>
                                    </p:animScale>
                                    <p:animScale>
                                      <p:cBhvr>
                                        <p:cTn id="70" dur="166" decel="50000">
                                          <p:stCondLst>
                                            <p:cond delay="676"/>
                                          </p:stCondLst>
                                        </p:cTn>
                                        <p:tgtEl>
                                          <p:spTgt spid="9"/>
                                        </p:tgtEl>
                                      </p:cBhvr>
                                      <p:to x="100000" y="100000"/>
                                    </p:animScale>
                                    <p:animScale>
                                      <p:cBhvr>
                                        <p:cTn id="71" dur="26">
                                          <p:stCondLst>
                                            <p:cond delay="1312"/>
                                          </p:stCondLst>
                                        </p:cTn>
                                        <p:tgtEl>
                                          <p:spTgt spid="9"/>
                                        </p:tgtEl>
                                      </p:cBhvr>
                                      <p:to x="100000" y="80000"/>
                                    </p:animScale>
                                    <p:animScale>
                                      <p:cBhvr>
                                        <p:cTn id="72" dur="166" decel="50000">
                                          <p:stCondLst>
                                            <p:cond delay="1338"/>
                                          </p:stCondLst>
                                        </p:cTn>
                                        <p:tgtEl>
                                          <p:spTgt spid="9"/>
                                        </p:tgtEl>
                                      </p:cBhvr>
                                      <p:to x="100000" y="100000"/>
                                    </p:animScale>
                                    <p:animScale>
                                      <p:cBhvr>
                                        <p:cTn id="73" dur="26">
                                          <p:stCondLst>
                                            <p:cond delay="1642"/>
                                          </p:stCondLst>
                                        </p:cTn>
                                        <p:tgtEl>
                                          <p:spTgt spid="9"/>
                                        </p:tgtEl>
                                      </p:cBhvr>
                                      <p:to x="100000" y="90000"/>
                                    </p:animScale>
                                    <p:animScale>
                                      <p:cBhvr>
                                        <p:cTn id="74" dur="166" decel="50000">
                                          <p:stCondLst>
                                            <p:cond delay="1668"/>
                                          </p:stCondLst>
                                        </p:cTn>
                                        <p:tgtEl>
                                          <p:spTgt spid="9"/>
                                        </p:tgtEl>
                                      </p:cBhvr>
                                      <p:to x="100000" y="100000"/>
                                    </p:animScale>
                                    <p:animScale>
                                      <p:cBhvr>
                                        <p:cTn id="75" dur="26">
                                          <p:stCondLst>
                                            <p:cond delay="1808"/>
                                          </p:stCondLst>
                                        </p:cTn>
                                        <p:tgtEl>
                                          <p:spTgt spid="9"/>
                                        </p:tgtEl>
                                      </p:cBhvr>
                                      <p:to x="100000" y="95000"/>
                                    </p:animScale>
                                    <p:animScale>
                                      <p:cBhvr>
                                        <p:cTn id="76" dur="166" decel="50000">
                                          <p:stCondLst>
                                            <p:cond delay="1834"/>
                                          </p:stCondLst>
                                        </p:cTn>
                                        <p:tgtEl>
                                          <p:spTgt spid="9"/>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wipe(down)">
                                      <p:cBhvr>
                                        <p:cTn id="81" dur="580">
                                          <p:stCondLst>
                                            <p:cond delay="0"/>
                                          </p:stCondLst>
                                        </p:cTn>
                                        <p:tgtEl>
                                          <p:spTgt spid="11"/>
                                        </p:tgtEl>
                                      </p:cBhvr>
                                    </p:animEffect>
                                    <p:anim calcmode="lin" valueType="num">
                                      <p:cBhvr>
                                        <p:cTn id="8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7" dur="26">
                                          <p:stCondLst>
                                            <p:cond delay="650"/>
                                          </p:stCondLst>
                                        </p:cTn>
                                        <p:tgtEl>
                                          <p:spTgt spid="11"/>
                                        </p:tgtEl>
                                      </p:cBhvr>
                                      <p:to x="100000" y="60000"/>
                                    </p:animScale>
                                    <p:animScale>
                                      <p:cBhvr>
                                        <p:cTn id="88" dur="166" decel="50000">
                                          <p:stCondLst>
                                            <p:cond delay="676"/>
                                          </p:stCondLst>
                                        </p:cTn>
                                        <p:tgtEl>
                                          <p:spTgt spid="11"/>
                                        </p:tgtEl>
                                      </p:cBhvr>
                                      <p:to x="100000" y="100000"/>
                                    </p:animScale>
                                    <p:animScale>
                                      <p:cBhvr>
                                        <p:cTn id="89" dur="26">
                                          <p:stCondLst>
                                            <p:cond delay="1312"/>
                                          </p:stCondLst>
                                        </p:cTn>
                                        <p:tgtEl>
                                          <p:spTgt spid="11"/>
                                        </p:tgtEl>
                                      </p:cBhvr>
                                      <p:to x="100000" y="80000"/>
                                    </p:animScale>
                                    <p:animScale>
                                      <p:cBhvr>
                                        <p:cTn id="90" dur="166" decel="50000">
                                          <p:stCondLst>
                                            <p:cond delay="1338"/>
                                          </p:stCondLst>
                                        </p:cTn>
                                        <p:tgtEl>
                                          <p:spTgt spid="11"/>
                                        </p:tgtEl>
                                      </p:cBhvr>
                                      <p:to x="100000" y="100000"/>
                                    </p:animScale>
                                    <p:animScale>
                                      <p:cBhvr>
                                        <p:cTn id="91" dur="26">
                                          <p:stCondLst>
                                            <p:cond delay="1642"/>
                                          </p:stCondLst>
                                        </p:cTn>
                                        <p:tgtEl>
                                          <p:spTgt spid="11"/>
                                        </p:tgtEl>
                                      </p:cBhvr>
                                      <p:to x="100000" y="90000"/>
                                    </p:animScale>
                                    <p:animScale>
                                      <p:cBhvr>
                                        <p:cTn id="92" dur="166" decel="50000">
                                          <p:stCondLst>
                                            <p:cond delay="1668"/>
                                          </p:stCondLst>
                                        </p:cTn>
                                        <p:tgtEl>
                                          <p:spTgt spid="11"/>
                                        </p:tgtEl>
                                      </p:cBhvr>
                                      <p:to x="100000" y="100000"/>
                                    </p:animScale>
                                    <p:animScale>
                                      <p:cBhvr>
                                        <p:cTn id="93" dur="26">
                                          <p:stCondLst>
                                            <p:cond delay="1808"/>
                                          </p:stCondLst>
                                        </p:cTn>
                                        <p:tgtEl>
                                          <p:spTgt spid="11"/>
                                        </p:tgtEl>
                                      </p:cBhvr>
                                      <p:to x="100000" y="95000"/>
                                    </p:animScale>
                                    <p:animScale>
                                      <p:cBhvr>
                                        <p:cTn id="94"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4389120" y="162524"/>
            <a:ext cx="4473473" cy="646810"/>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a:latin typeface="Calibri" panose="020F0502020204030204" pitchFamily="34" charset="0"/>
                <a:cs typeface="Calibri" panose="020F0502020204030204" pitchFamily="34" charset="0"/>
              </a:rPr>
              <a:t>المواقيت الزمانية</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81E329AF-03C6-4A96-9CEC-ABDB9C3E4C2B}"/>
              </a:ext>
            </a:extLst>
          </p:cNvPr>
          <p:cNvSpPr txBox="1"/>
          <p:nvPr/>
        </p:nvSpPr>
        <p:spPr>
          <a:xfrm>
            <a:off x="3958046" y="2580170"/>
            <a:ext cx="7946431" cy="523220"/>
          </a:xfrm>
          <a:prstGeom prst="rect">
            <a:avLst/>
          </a:prstGeom>
          <a:noFill/>
        </p:spPr>
        <p:txBody>
          <a:bodyPr wrap="square" rtlCol="0">
            <a:spAutoFit/>
          </a:bodyPr>
          <a:lstStyle/>
          <a:p>
            <a:r>
              <a:rPr lang="ar-SA" sz="2800" b="1" dirty="0"/>
              <a:t>هو: أشهر الحج، وهي: شوال وذو القعدة وعشر من ذي الحِجَّة.</a:t>
            </a:r>
          </a:p>
        </p:txBody>
      </p:sp>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1752185" y="942875"/>
            <a:ext cx="10258557" cy="717894"/>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rgbClr val="C00000"/>
                </a:solidFill>
              </a:rPr>
              <a:t>والمراد بها : </a:t>
            </a:r>
            <a:r>
              <a:rPr lang="ar-SA" sz="3200" b="1" dirty="0">
                <a:solidFill>
                  <a:schemeClr val="accent1"/>
                </a:solidFill>
              </a:rPr>
              <a:t>الزمان الذي يحرم فيه المسلم بالحج أو العمرة، وهي :</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4857621" y="1850679"/>
            <a:ext cx="7046856" cy="584775"/>
          </a:xfrm>
          <a:prstGeom prst="rect">
            <a:avLst/>
          </a:prstGeom>
          <a:noFill/>
        </p:spPr>
        <p:txBody>
          <a:bodyPr wrap="square" rtlCol="0">
            <a:spAutoFit/>
          </a:bodyPr>
          <a:lstStyle/>
          <a:p>
            <a:r>
              <a:rPr lang="ar-SA" sz="3200" b="1" dirty="0">
                <a:solidFill>
                  <a:srgbClr val="C00000"/>
                </a:solidFill>
              </a:rPr>
              <a:t>أولاً : </a:t>
            </a:r>
            <a:r>
              <a:rPr lang="ar-SA" sz="3200" b="1" dirty="0">
                <a:solidFill>
                  <a:schemeClr val="accent1"/>
                </a:solidFill>
              </a:rPr>
              <a:t>ميقات الحج الزماني: </a:t>
            </a:r>
            <a:endParaRPr lang="en-US" sz="3200" b="1" dirty="0">
              <a:solidFill>
                <a:schemeClr val="accent1"/>
              </a:solidFill>
            </a:endParaRPr>
          </a:p>
        </p:txBody>
      </p:sp>
      <p:sp>
        <p:nvSpPr>
          <p:cNvPr id="3" name="مربع نص 2">
            <a:extLst>
              <a:ext uri="{FF2B5EF4-FFF2-40B4-BE49-F238E27FC236}">
                <a16:creationId xmlns:a16="http://schemas.microsoft.com/office/drawing/2014/main" id="{0A9CE4BD-4779-4431-ADDD-90EB97B96577}"/>
              </a:ext>
            </a:extLst>
          </p:cNvPr>
          <p:cNvSpPr txBox="1"/>
          <p:nvPr/>
        </p:nvSpPr>
        <p:spPr>
          <a:xfrm>
            <a:off x="4389120" y="3429000"/>
            <a:ext cx="7406640" cy="523220"/>
          </a:xfrm>
          <a:prstGeom prst="rect">
            <a:avLst/>
          </a:prstGeom>
          <a:noFill/>
        </p:spPr>
        <p:txBody>
          <a:bodyPr wrap="square" rtlCol="0">
            <a:spAutoFit/>
          </a:bodyPr>
          <a:lstStyle/>
          <a:p>
            <a:r>
              <a:rPr lang="ar-SA" sz="2800" b="1" dirty="0">
                <a:solidFill>
                  <a:srgbClr val="C00000"/>
                </a:solidFill>
              </a:rPr>
              <a:t>ثانياً: </a:t>
            </a:r>
            <a:r>
              <a:rPr lang="ar-SA" sz="2800" b="1" dirty="0">
                <a:solidFill>
                  <a:schemeClr val="accent1"/>
                </a:solidFill>
              </a:rPr>
              <a:t>ميقات العمرة الزماني:</a:t>
            </a:r>
            <a:endParaRPr lang="en-US" sz="2800" b="1" dirty="0">
              <a:solidFill>
                <a:schemeClr val="accent1"/>
              </a:solidFill>
            </a:endParaRPr>
          </a:p>
        </p:txBody>
      </p:sp>
      <p:sp>
        <p:nvSpPr>
          <p:cNvPr id="5" name="مربع نص 4">
            <a:extLst>
              <a:ext uri="{FF2B5EF4-FFF2-40B4-BE49-F238E27FC236}">
                <a16:creationId xmlns:a16="http://schemas.microsoft.com/office/drawing/2014/main" id="{4C97F732-3E51-4E07-8950-9A90FBAD6D8E}"/>
              </a:ext>
            </a:extLst>
          </p:cNvPr>
          <p:cNvSpPr txBox="1"/>
          <p:nvPr/>
        </p:nvSpPr>
        <p:spPr>
          <a:xfrm>
            <a:off x="3657600" y="4219303"/>
            <a:ext cx="8138160" cy="584775"/>
          </a:xfrm>
          <a:prstGeom prst="rect">
            <a:avLst/>
          </a:prstGeom>
          <a:noFill/>
        </p:spPr>
        <p:txBody>
          <a:bodyPr wrap="square" rtlCol="0">
            <a:spAutoFit/>
          </a:bodyPr>
          <a:lstStyle/>
          <a:p>
            <a:r>
              <a:rPr lang="ar-SA" sz="3200" b="1" dirty="0"/>
              <a:t>جميع السنة.</a:t>
            </a:r>
            <a:endParaRPr lang="en-US" sz="3200" b="1" dirty="0"/>
          </a:p>
        </p:txBody>
      </p:sp>
    </p:spTree>
    <p:extLst>
      <p:ext uri="{BB962C8B-B14F-4D97-AF65-F5344CB8AC3E}">
        <p14:creationId xmlns:p14="http://schemas.microsoft.com/office/powerpoint/2010/main" val="1240767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animBg="1"/>
      <p:bldP spid="7" grpId="0"/>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0BD5F315-378C-473C-BC80-48EA106A9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صورة 1">
            <a:extLst>
              <a:ext uri="{FF2B5EF4-FFF2-40B4-BE49-F238E27FC236}">
                <a16:creationId xmlns:a16="http://schemas.microsoft.com/office/drawing/2014/main" id="{807080D5-9576-48E0-9278-79016BE7347A}"/>
              </a:ext>
            </a:extLst>
          </p:cNvPr>
          <p:cNvPicPr>
            <a:picLocks noChangeAspect="1"/>
          </p:cNvPicPr>
          <p:nvPr/>
        </p:nvPicPr>
        <p:blipFill>
          <a:blip r:embed="rId3"/>
          <a:stretch>
            <a:fillRect/>
          </a:stretch>
        </p:blipFill>
        <p:spPr>
          <a:xfrm>
            <a:off x="638655" y="1382298"/>
            <a:ext cx="2737341" cy="4328535"/>
          </a:xfrm>
          <a:prstGeom prst="rect">
            <a:avLst/>
          </a:prstGeom>
        </p:spPr>
      </p:pic>
      <p:sp>
        <p:nvSpPr>
          <p:cNvPr id="5" name="سحابة 4">
            <a:extLst>
              <a:ext uri="{FF2B5EF4-FFF2-40B4-BE49-F238E27FC236}">
                <a16:creationId xmlns:a16="http://schemas.microsoft.com/office/drawing/2014/main" id="{CE82948C-4F3E-4D08-B91C-EEB446105843}"/>
              </a:ext>
            </a:extLst>
          </p:cNvPr>
          <p:cNvSpPr/>
          <p:nvPr/>
        </p:nvSpPr>
        <p:spPr>
          <a:xfrm>
            <a:off x="2186761" y="94221"/>
            <a:ext cx="2105891" cy="2105891"/>
          </a:xfrm>
          <a:prstGeom prst="cloud">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b="1" i="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rPr>
              <a:t>فكر</a:t>
            </a:r>
            <a:endParaRPr lang="en-US" sz="6600" b="1" i="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endParaRPr>
          </a:p>
        </p:txBody>
      </p:sp>
      <p:sp>
        <p:nvSpPr>
          <p:cNvPr id="6" name="موجة 5">
            <a:extLst>
              <a:ext uri="{FF2B5EF4-FFF2-40B4-BE49-F238E27FC236}">
                <a16:creationId xmlns:a16="http://schemas.microsoft.com/office/drawing/2014/main" id="{A9456FBC-4D67-4280-9243-E61F845AC371}"/>
              </a:ext>
            </a:extLst>
          </p:cNvPr>
          <p:cNvSpPr/>
          <p:nvPr/>
        </p:nvSpPr>
        <p:spPr>
          <a:xfrm>
            <a:off x="4292652" y="1580380"/>
            <a:ext cx="7462849" cy="2105891"/>
          </a:xfrm>
          <a:prstGeom prst="wav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2800" b="1" dirty="0">
                <a:solidFill>
                  <a:schemeClr val="accent1"/>
                </a:solidFill>
              </a:rPr>
              <a:t>بعد معرفتي للمواقيت وأحكامها: أُحدِّدُ الموضع الذي أُحرمُ منه إذا أردتُ الحج أو العمرة.</a:t>
            </a:r>
            <a:endParaRPr lang="en-US" sz="2800" b="1" dirty="0">
              <a:solidFill>
                <a:schemeClr val="accent1"/>
              </a:solidFill>
            </a:endParaRPr>
          </a:p>
        </p:txBody>
      </p:sp>
      <p:sp>
        <p:nvSpPr>
          <p:cNvPr id="7" name="مربع نص 6">
            <a:extLst>
              <a:ext uri="{FF2B5EF4-FFF2-40B4-BE49-F238E27FC236}">
                <a16:creationId xmlns:a16="http://schemas.microsoft.com/office/drawing/2014/main" id="{DF2FEADC-EE86-42ED-8AB9-444A32E959BF}"/>
              </a:ext>
            </a:extLst>
          </p:cNvPr>
          <p:cNvSpPr txBox="1"/>
          <p:nvPr/>
        </p:nvSpPr>
        <p:spPr>
          <a:xfrm>
            <a:off x="4090496" y="4105724"/>
            <a:ext cx="7462849" cy="669094"/>
          </a:xfrm>
          <a:prstGeom prst="rect">
            <a:avLst/>
          </a:prstGeom>
          <a:noFill/>
        </p:spPr>
        <p:txBody>
          <a:bodyPr wrap="square" rtlCol="0">
            <a:spAutoFit/>
          </a:bodyPr>
          <a:lstStyle/>
          <a:p>
            <a:pPr algn="ctr">
              <a:lnSpc>
                <a:spcPct val="150000"/>
              </a:lnSpc>
            </a:pPr>
            <a:r>
              <a:rPr lang="ar-SA" sz="2800" b="1" dirty="0"/>
              <a:t>يكتب الطالب الميقات الذي يحرم منه في منطقته للحج و العمرة </a:t>
            </a:r>
            <a:endParaRPr lang="en-US" sz="2800" b="1" dirty="0"/>
          </a:p>
        </p:txBody>
      </p:sp>
    </p:spTree>
    <p:extLst>
      <p:ext uri="{BB962C8B-B14F-4D97-AF65-F5344CB8AC3E}">
        <p14:creationId xmlns:p14="http://schemas.microsoft.com/office/powerpoint/2010/main" val="619903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مستطيل: زوايا مستديرة 2">
            <a:extLst>
              <a:ext uri="{FF2B5EF4-FFF2-40B4-BE49-F238E27FC236}">
                <a16:creationId xmlns:a16="http://schemas.microsoft.com/office/drawing/2014/main" id="{38B37398-BB89-4B16-AB45-55C3901974C2}"/>
              </a:ext>
            </a:extLst>
          </p:cNvPr>
          <p:cNvSpPr/>
          <p:nvPr/>
        </p:nvSpPr>
        <p:spPr>
          <a:xfrm>
            <a:off x="3965664" y="207178"/>
            <a:ext cx="5406932" cy="775855"/>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a:solidFill>
                  <a:srgbClr val="FF0000"/>
                </a:solidFill>
                <a:latin typeface="Aldhabi" panose="01000000000000000000" pitchFamily="2" charset="-78"/>
                <a:cs typeface="Aldhabi" panose="01000000000000000000" pitchFamily="2" charset="-78"/>
              </a:rPr>
              <a:t>مستحبات ا لإحرام</a:t>
            </a:r>
            <a:endParaRPr lang="en-US" sz="3600" b="1" dirty="0">
              <a:solidFill>
                <a:srgbClr val="FF0000"/>
              </a:solidFill>
              <a:latin typeface="Aldhabi" panose="01000000000000000000" pitchFamily="2" charset="-78"/>
              <a:cs typeface="Aldhabi" panose="01000000000000000000" pitchFamily="2" charset="-78"/>
            </a:endParaRPr>
          </a:p>
        </p:txBody>
      </p:sp>
      <p:sp>
        <p:nvSpPr>
          <p:cNvPr id="5" name="مربع نص 4">
            <a:extLst>
              <a:ext uri="{FF2B5EF4-FFF2-40B4-BE49-F238E27FC236}">
                <a16:creationId xmlns:a16="http://schemas.microsoft.com/office/drawing/2014/main" id="{92E4B3DF-CF31-4AAC-AAB7-55F78B1A379A}"/>
              </a:ext>
            </a:extLst>
          </p:cNvPr>
          <p:cNvSpPr txBox="1"/>
          <p:nvPr/>
        </p:nvSpPr>
        <p:spPr>
          <a:xfrm>
            <a:off x="678574" y="983033"/>
            <a:ext cx="11267405" cy="669094"/>
          </a:xfrm>
          <a:prstGeom prst="rect">
            <a:avLst/>
          </a:prstGeom>
          <a:noFill/>
        </p:spPr>
        <p:txBody>
          <a:bodyPr wrap="square" rtlCol="0">
            <a:spAutoFit/>
          </a:bodyPr>
          <a:lstStyle/>
          <a:p>
            <a:pPr>
              <a:lnSpc>
                <a:spcPct val="150000"/>
              </a:lnSpc>
            </a:pPr>
            <a:r>
              <a:rPr lang="ar-SA" sz="2800" b="1" dirty="0"/>
              <a:t>يستحب لمن أراد الإحرام ما يلي:</a:t>
            </a:r>
            <a:endParaRPr lang="en-US" sz="2800" b="1" dirty="0"/>
          </a:p>
        </p:txBody>
      </p:sp>
      <p:graphicFrame>
        <p:nvGraphicFramePr>
          <p:cNvPr id="7" name="جدول 7">
            <a:extLst>
              <a:ext uri="{FF2B5EF4-FFF2-40B4-BE49-F238E27FC236}">
                <a16:creationId xmlns:a16="http://schemas.microsoft.com/office/drawing/2014/main" id="{78D7D061-056C-43CD-8327-41204F4EF639}"/>
              </a:ext>
            </a:extLst>
          </p:cNvPr>
          <p:cNvGraphicFramePr>
            <a:graphicFrameLocks noGrp="1"/>
          </p:cNvGraphicFramePr>
          <p:nvPr>
            <p:extLst>
              <p:ext uri="{D42A27DB-BD31-4B8C-83A1-F6EECF244321}">
                <p14:modId xmlns:p14="http://schemas.microsoft.com/office/powerpoint/2010/main" val="927723408"/>
              </p:ext>
            </p:extLst>
          </p:nvPr>
        </p:nvGraphicFramePr>
        <p:xfrm>
          <a:off x="1284998" y="1961468"/>
          <a:ext cx="10054555" cy="4109721"/>
        </p:xfrm>
        <a:graphic>
          <a:graphicData uri="http://schemas.openxmlformats.org/drawingml/2006/table">
            <a:tbl>
              <a:tblPr firstRow="1" bandRow="1">
                <a:tableStyleId>{21E4AEA4-8DFA-4A89-87EB-49C32662AFE0}</a:tableStyleId>
              </a:tblPr>
              <a:tblGrid>
                <a:gridCol w="5643723">
                  <a:extLst>
                    <a:ext uri="{9D8B030D-6E8A-4147-A177-3AD203B41FA5}">
                      <a16:colId xmlns:a16="http://schemas.microsoft.com/office/drawing/2014/main" val="1957036266"/>
                    </a:ext>
                  </a:extLst>
                </a:gridCol>
                <a:gridCol w="3753283">
                  <a:extLst>
                    <a:ext uri="{9D8B030D-6E8A-4147-A177-3AD203B41FA5}">
                      <a16:colId xmlns:a16="http://schemas.microsoft.com/office/drawing/2014/main" val="2814061479"/>
                    </a:ext>
                  </a:extLst>
                </a:gridCol>
                <a:gridCol w="657549">
                  <a:extLst>
                    <a:ext uri="{9D8B030D-6E8A-4147-A177-3AD203B41FA5}">
                      <a16:colId xmlns:a16="http://schemas.microsoft.com/office/drawing/2014/main" val="3917216896"/>
                    </a:ext>
                  </a:extLst>
                </a:gridCol>
              </a:tblGrid>
              <a:tr h="370840">
                <a:tc>
                  <a:txBody>
                    <a:bodyPr/>
                    <a:lstStyle/>
                    <a:p>
                      <a:pPr algn="ctr"/>
                      <a:r>
                        <a:rPr lang="ar-SA" sz="2800" dirty="0"/>
                        <a:t>الفضل</a:t>
                      </a:r>
                      <a:endParaRPr lang="en-US" sz="2800" dirty="0"/>
                    </a:p>
                  </a:txBody>
                  <a:tcPr/>
                </a:tc>
                <a:tc>
                  <a:txBody>
                    <a:bodyPr/>
                    <a:lstStyle/>
                    <a:p>
                      <a:pPr algn="ctr"/>
                      <a:r>
                        <a:rPr lang="ar-SA" sz="2800" dirty="0"/>
                        <a:t>النص</a:t>
                      </a:r>
                      <a:endParaRPr lang="en-US" sz="2800" dirty="0"/>
                    </a:p>
                  </a:txBody>
                  <a:tcPr/>
                </a:tc>
                <a:tc>
                  <a:txBody>
                    <a:bodyPr/>
                    <a:lstStyle/>
                    <a:p>
                      <a:pPr algn="ctr"/>
                      <a:r>
                        <a:rPr lang="ar-SA" sz="2800" dirty="0"/>
                        <a:t>م</a:t>
                      </a:r>
                      <a:endParaRPr lang="en-US" sz="2800" dirty="0"/>
                    </a:p>
                  </a:txBody>
                  <a:tcPr/>
                </a:tc>
                <a:extLst>
                  <a:ext uri="{0D108BD9-81ED-4DB2-BD59-A6C34878D82A}">
                    <a16:rowId xmlns:a16="http://schemas.microsoft.com/office/drawing/2014/main" val="2579794183"/>
                  </a:ext>
                </a:extLst>
              </a:tr>
              <a:tr h="370840">
                <a:tc>
                  <a:txBody>
                    <a:bodyPr/>
                    <a:lstStyle/>
                    <a:p>
                      <a:pPr algn="ctr">
                        <a:lnSpc>
                          <a:spcPct val="150000"/>
                        </a:lnSpc>
                      </a:pPr>
                      <a:r>
                        <a:rPr lang="ar-SA" sz="2400" dirty="0"/>
                        <a:t>عن عائشة(</a:t>
                      </a:r>
                      <a:r>
                        <a:rPr lang="ar-SA" sz="2400" dirty="0">
                          <a:latin typeface="Aldhabi" panose="01000000000000000000" pitchFamily="2" charset="-78"/>
                          <a:cs typeface="Aldhabi" panose="01000000000000000000" pitchFamily="2" charset="-78"/>
                        </a:rPr>
                        <a:t>رضي الله عنها</a:t>
                      </a:r>
                      <a:r>
                        <a:rPr lang="ar-SA" sz="2400" dirty="0"/>
                        <a:t>) قالت: نُفِست أسماءُ بنت عُمَيْسٍ بمحمد بن أبي بكر بال</a:t>
                      </a:r>
                      <a:r>
                        <a:rPr lang="en-US" sz="2400" dirty="0" err="1"/>
                        <a:t>َّ</a:t>
                      </a:r>
                      <a:r>
                        <a:rPr lang="ar-SA" sz="2400" dirty="0"/>
                        <a:t>شجَرَةِ، «فأمر رسول الله ﷺ أبا بكر يأمرها أن تغتسل وتُهِلَّ»</a:t>
                      </a:r>
                      <a:endParaRPr lang="en-US" sz="2400" dirty="0"/>
                    </a:p>
                  </a:txBody>
                  <a:tcPr/>
                </a:tc>
                <a:tc>
                  <a:txBody>
                    <a:bodyPr/>
                    <a:lstStyle/>
                    <a:p>
                      <a:pPr algn="ctr">
                        <a:lnSpc>
                          <a:spcPct val="150000"/>
                        </a:lnSpc>
                      </a:pPr>
                      <a:endParaRPr lang="ar-SA" sz="2000" b="1" dirty="0"/>
                    </a:p>
                    <a:p>
                      <a:pPr algn="ctr">
                        <a:lnSpc>
                          <a:spcPct val="150000"/>
                        </a:lnSpc>
                      </a:pPr>
                      <a:r>
                        <a:rPr lang="ar-SA" sz="2000" b="1" dirty="0"/>
                        <a:t>الاغتسال قبل الإحرام.</a:t>
                      </a:r>
                      <a:endParaRPr lang="en-US" sz="2000" b="1" dirty="0"/>
                    </a:p>
                  </a:txBody>
                  <a:tcPr/>
                </a:tc>
                <a:tc>
                  <a:txBody>
                    <a:bodyPr/>
                    <a:lstStyle/>
                    <a:p>
                      <a:pPr algn="ctr">
                        <a:lnSpc>
                          <a:spcPct val="150000"/>
                        </a:lnSpc>
                      </a:pPr>
                      <a:endParaRPr lang="ar-SA" sz="2000" b="1" dirty="0"/>
                    </a:p>
                    <a:p>
                      <a:pPr algn="ctr">
                        <a:lnSpc>
                          <a:spcPct val="150000"/>
                        </a:lnSpc>
                      </a:pPr>
                      <a:r>
                        <a:rPr lang="ar-SA" sz="2000" b="1" dirty="0"/>
                        <a:t>1</a:t>
                      </a:r>
                    </a:p>
                    <a:p>
                      <a:pPr algn="ctr">
                        <a:lnSpc>
                          <a:spcPct val="150000"/>
                        </a:lnSpc>
                      </a:pPr>
                      <a:endParaRPr lang="ar-SA" sz="2000" b="1" dirty="0"/>
                    </a:p>
                  </a:txBody>
                  <a:tcPr/>
                </a:tc>
                <a:extLst>
                  <a:ext uri="{0D108BD9-81ED-4DB2-BD59-A6C34878D82A}">
                    <a16:rowId xmlns:a16="http://schemas.microsoft.com/office/drawing/2014/main" val="3960396117"/>
                  </a:ext>
                </a:extLst>
              </a:tr>
              <a:tr h="370840">
                <a:tc>
                  <a:txBody>
                    <a:bodyPr/>
                    <a:lstStyle/>
                    <a:p>
                      <a:pPr algn="ctr"/>
                      <a:r>
                        <a:rPr lang="ar-SA" sz="2400" dirty="0"/>
                        <a:t>عن عائشة (</a:t>
                      </a:r>
                      <a:r>
                        <a:rPr lang="ar-SA" sz="2400" dirty="0">
                          <a:latin typeface="Aldhabi" panose="01000000000000000000" pitchFamily="2" charset="-78"/>
                          <a:cs typeface="Aldhabi" panose="01000000000000000000" pitchFamily="2" charset="-78"/>
                        </a:rPr>
                        <a:t>رضي الله عنها</a:t>
                      </a:r>
                      <a:r>
                        <a:rPr lang="ar-SA" sz="2400" dirty="0"/>
                        <a:t>) : قالت: «كنت أطيِّبُ رسولَ الله ﷺ لإحرامه حين يُحرم، ولحِلِّهِ قبل أن يطوف بالبيت»</a:t>
                      </a:r>
                      <a:endParaRPr lang="en-US" sz="2400" dirty="0"/>
                    </a:p>
                  </a:txBody>
                  <a:tcPr/>
                </a:tc>
                <a:tc>
                  <a:txBody>
                    <a:bodyPr/>
                    <a:lstStyle/>
                    <a:p>
                      <a:pPr algn="ctr">
                        <a:lnSpc>
                          <a:spcPct val="150000"/>
                        </a:lnSpc>
                      </a:pPr>
                      <a:r>
                        <a:rPr lang="ar-SA" sz="2000" b="1" dirty="0"/>
                        <a:t>تطيب الرجل في بدنه لا في</a:t>
                      </a:r>
                    </a:p>
                    <a:p>
                      <a:pPr algn="ctr">
                        <a:lnSpc>
                          <a:spcPct val="150000"/>
                        </a:lnSpc>
                      </a:pPr>
                      <a:r>
                        <a:rPr lang="ar-SA" sz="2000" b="1" dirty="0"/>
                        <a:t>ملابس إِحرامه.</a:t>
                      </a:r>
                      <a:endParaRPr lang="en-US" sz="2000" b="1" dirty="0"/>
                    </a:p>
                  </a:txBody>
                  <a:tcPr/>
                </a:tc>
                <a:tc>
                  <a:txBody>
                    <a:bodyPr/>
                    <a:lstStyle/>
                    <a:p>
                      <a:pPr algn="ctr">
                        <a:lnSpc>
                          <a:spcPct val="150000"/>
                        </a:lnSpc>
                      </a:pPr>
                      <a:endParaRPr lang="ar-SA" sz="2000" b="1" dirty="0"/>
                    </a:p>
                    <a:p>
                      <a:pPr algn="ctr">
                        <a:lnSpc>
                          <a:spcPct val="150000"/>
                        </a:lnSpc>
                      </a:pPr>
                      <a:r>
                        <a:rPr lang="ar-SA" sz="2000" b="1" dirty="0"/>
                        <a:t>2</a:t>
                      </a:r>
                      <a:endParaRPr lang="en-US" sz="2000" b="1" dirty="0"/>
                    </a:p>
                  </a:txBody>
                  <a:tcPr/>
                </a:tc>
                <a:extLst>
                  <a:ext uri="{0D108BD9-81ED-4DB2-BD59-A6C34878D82A}">
                    <a16:rowId xmlns:a16="http://schemas.microsoft.com/office/drawing/2014/main" val="3373346400"/>
                  </a:ext>
                </a:extLst>
              </a:tr>
              <a:tr h="370840">
                <a:tc>
                  <a:txBody>
                    <a:bodyPr/>
                    <a:lstStyle/>
                    <a:p>
                      <a:pPr algn="ctr"/>
                      <a:r>
                        <a:rPr lang="ar-SA" sz="2400" dirty="0"/>
                        <a:t>عن ابن عمر(</a:t>
                      </a:r>
                      <a:r>
                        <a:rPr lang="ar-SA" sz="2400" dirty="0">
                          <a:latin typeface="Aldhabi" panose="01000000000000000000" pitchFamily="2" charset="-78"/>
                          <a:cs typeface="Aldhabi" panose="01000000000000000000" pitchFamily="2" charset="-78"/>
                        </a:rPr>
                        <a:t>رضي الله عنهما</a:t>
                      </a:r>
                      <a:r>
                        <a:rPr lang="ar-SA" sz="2400" dirty="0"/>
                        <a:t>)  عن النبي ﷺ قال: «ولْيُحْرِم أحدُكم في إزارٍ ورداءٍ ونَعْلين) .</a:t>
                      </a:r>
                      <a:endParaRPr lang="en-US" sz="2400" dirty="0"/>
                    </a:p>
                  </a:txBody>
                  <a:tcPr/>
                </a:tc>
                <a:tc>
                  <a:txBody>
                    <a:bodyPr/>
                    <a:lstStyle/>
                    <a:p>
                      <a:pPr algn="ctr">
                        <a:lnSpc>
                          <a:spcPct val="150000"/>
                        </a:lnSpc>
                      </a:pPr>
                      <a:r>
                        <a:rPr lang="ar-SA" sz="2000" b="1" dirty="0"/>
                        <a:t>إِحرام الرجل في إِزار ورداء</a:t>
                      </a:r>
                    </a:p>
                    <a:p>
                      <a:pPr algn="ctr">
                        <a:lnSpc>
                          <a:spcPct val="150000"/>
                        </a:lnSpc>
                      </a:pPr>
                      <a:r>
                        <a:rPr lang="ar-SA" sz="2000" b="1" dirty="0"/>
                        <a:t>أبيضين ونعلين.</a:t>
                      </a:r>
                      <a:endParaRPr lang="en-US" sz="2000" b="1" dirty="0"/>
                    </a:p>
                  </a:txBody>
                  <a:tcPr/>
                </a:tc>
                <a:tc>
                  <a:txBody>
                    <a:bodyPr/>
                    <a:lstStyle/>
                    <a:p>
                      <a:pPr algn="ctr">
                        <a:lnSpc>
                          <a:spcPct val="150000"/>
                        </a:lnSpc>
                      </a:pPr>
                      <a:r>
                        <a:rPr lang="ar-SA" sz="2000" b="1" dirty="0"/>
                        <a:t>3</a:t>
                      </a:r>
                      <a:endParaRPr lang="en-US" sz="2000" b="1" dirty="0"/>
                    </a:p>
                  </a:txBody>
                  <a:tcPr/>
                </a:tc>
                <a:extLst>
                  <a:ext uri="{0D108BD9-81ED-4DB2-BD59-A6C34878D82A}">
                    <a16:rowId xmlns:a16="http://schemas.microsoft.com/office/drawing/2014/main" val="3839099274"/>
                  </a:ext>
                </a:extLst>
              </a:tr>
            </a:tbl>
          </a:graphicData>
        </a:graphic>
      </p:graphicFrame>
    </p:spTree>
    <p:extLst>
      <p:ext uri="{BB962C8B-B14F-4D97-AF65-F5344CB8AC3E}">
        <p14:creationId xmlns:p14="http://schemas.microsoft.com/office/powerpoint/2010/main" val="734282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مستطيل: زوايا مستديرة 2">
            <a:extLst>
              <a:ext uri="{FF2B5EF4-FFF2-40B4-BE49-F238E27FC236}">
                <a16:creationId xmlns:a16="http://schemas.microsoft.com/office/drawing/2014/main" id="{38B37398-BB89-4B16-AB45-55C3901974C2}"/>
              </a:ext>
            </a:extLst>
          </p:cNvPr>
          <p:cNvSpPr/>
          <p:nvPr/>
        </p:nvSpPr>
        <p:spPr>
          <a:xfrm>
            <a:off x="3965664" y="207178"/>
            <a:ext cx="5406932" cy="775855"/>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a:solidFill>
                  <a:srgbClr val="FF0000"/>
                </a:solidFill>
                <a:latin typeface="Aldhabi" panose="01000000000000000000" pitchFamily="2" charset="-78"/>
                <a:cs typeface="Aldhabi" panose="01000000000000000000" pitchFamily="2" charset="-78"/>
              </a:rPr>
              <a:t>مستحبات ا لإحرام</a:t>
            </a:r>
            <a:endParaRPr lang="en-US" sz="3600" b="1" dirty="0">
              <a:solidFill>
                <a:srgbClr val="FF0000"/>
              </a:solidFill>
              <a:latin typeface="Aldhabi" panose="01000000000000000000" pitchFamily="2" charset="-78"/>
              <a:cs typeface="Aldhabi" panose="01000000000000000000" pitchFamily="2" charset="-78"/>
            </a:endParaRPr>
          </a:p>
        </p:txBody>
      </p:sp>
      <p:sp>
        <p:nvSpPr>
          <p:cNvPr id="5" name="مربع نص 4">
            <a:extLst>
              <a:ext uri="{FF2B5EF4-FFF2-40B4-BE49-F238E27FC236}">
                <a16:creationId xmlns:a16="http://schemas.microsoft.com/office/drawing/2014/main" id="{92E4B3DF-CF31-4AAC-AAB7-55F78B1A379A}"/>
              </a:ext>
            </a:extLst>
          </p:cNvPr>
          <p:cNvSpPr txBox="1"/>
          <p:nvPr/>
        </p:nvSpPr>
        <p:spPr>
          <a:xfrm>
            <a:off x="7067006" y="1248357"/>
            <a:ext cx="4372440" cy="669094"/>
          </a:xfrm>
          <a:prstGeom prst="rect">
            <a:avLst/>
          </a:prstGeom>
          <a:noFill/>
        </p:spPr>
        <p:txBody>
          <a:bodyPr wrap="square" rtlCol="0">
            <a:spAutoFit/>
          </a:bodyPr>
          <a:lstStyle/>
          <a:p>
            <a:pPr>
              <a:lnSpc>
                <a:spcPct val="150000"/>
              </a:lnSpc>
            </a:pPr>
            <a:r>
              <a:rPr lang="ar-SA" sz="2800" b="1" dirty="0"/>
              <a:t>يستحب لمن أراد الإحرام ما يلي:</a:t>
            </a:r>
            <a:endParaRPr lang="en-US" sz="2800" b="1" dirty="0"/>
          </a:p>
        </p:txBody>
      </p:sp>
      <p:graphicFrame>
        <p:nvGraphicFramePr>
          <p:cNvPr id="7" name="جدول 7">
            <a:extLst>
              <a:ext uri="{FF2B5EF4-FFF2-40B4-BE49-F238E27FC236}">
                <a16:creationId xmlns:a16="http://schemas.microsoft.com/office/drawing/2014/main" id="{78D7D061-056C-43CD-8327-41204F4EF639}"/>
              </a:ext>
            </a:extLst>
          </p:cNvPr>
          <p:cNvGraphicFramePr>
            <a:graphicFrameLocks noGrp="1"/>
          </p:cNvGraphicFramePr>
          <p:nvPr>
            <p:extLst>
              <p:ext uri="{D42A27DB-BD31-4B8C-83A1-F6EECF244321}">
                <p14:modId xmlns:p14="http://schemas.microsoft.com/office/powerpoint/2010/main" val="330214255"/>
              </p:ext>
            </p:extLst>
          </p:nvPr>
        </p:nvGraphicFramePr>
        <p:xfrm>
          <a:off x="989162" y="2183536"/>
          <a:ext cx="10646227" cy="3474721"/>
        </p:xfrm>
        <a:graphic>
          <a:graphicData uri="http://schemas.openxmlformats.org/drawingml/2006/table">
            <a:tbl>
              <a:tblPr firstRow="1" bandRow="1">
                <a:tableStyleId>{21E4AEA4-8DFA-4A89-87EB-49C32662AFE0}</a:tableStyleId>
              </a:tblPr>
              <a:tblGrid>
                <a:gridCol w="6480855">
                  <a:extLst>
                    <a:ext uri="{9D8B030D-6E8A-4147-A177-3AD203B41FA5}">
                      <a16:colId xmlns:a16="http://schemas.microsoft.com/office/drawing/2014/main" val="1957036266"/>
                    </a:ext>
                  </a:extLst>
                </a:gridCol>
                <a:gridCol w="3655922">
                  <a:extLst>
                    <a:ext uri="{9D8B030D-6E8A-4147-A177-3AD203B41FA5}">
                      <a16:colId xmlns:a16="http://schemas.microsoft.com/office/drawing/2014/main" val="2814061479"/>
                    </a:ext>
                  </a:extLst>
                </a:gridCol>
                <a:gridCol w="509450">
                  <a:extLst>
                    <a:ext uri="{9D8B030D-6E8A-4147-A177-3AD203B41FA5}">
                      <a16:colId xmlns:a16="http://schemas.microsoft.com/office/drawing/2014/main" val="3917216896"/>
                    </a:ext>
                  </a:extLst>
                </a:gridCol>
              </a:tblGrid>
              <a:tr h="370840">
                <a:tc>
                  <a:txBody>
                    <a:bodyPr/>
                    <a:lstStyle/>
                    <a:p>
                      <a:pPr algn="ctr"/>
                      <a:r>
                        <a:rPr lang="ar-SA" sz="2800" dirty="0"/>
                        <a:t>الفضل</a:t>
                      </a:r>
                      <a:endParaRPr lang="en-US" sz="2800" dirty="0"/>
                    </a:p>
                  </a:txBody>
                  <a:tcPr/>
                </a:tc>
                <a:tc>
                  <a:txBody>
                    <a:bodyPr/>
                    <a:lstStyle/>
                    <a:p>
                      <a:pPr algn="ctr"/>
                      <a:r>
                        <a:rPr lang="ar-SA" sz="2800" dirty="0"/>
                        <a:t>النص</a:t>
                      </a:r>
                      <a:endParaRPr lang="en-US" sz="2800" dirty="0"/>
                    </a:p>
                  </a:txBody>
                  <a:tcPr/>
                </a:tc>
                <a:tc>
                  <a:txBody>
                    <a:bodyPr/>
                    <a:lstStyle/>
                    <a:p>
                      <a:pPr algn="ctr"/>
                      <a:r>
                        <a:rPr lang="ar-SA" sz="2800" dirty="0"/>
                        <a:t>م</a:t>
                      </a:r>
                      <a:endParaRPr lang="en-US" sz="2800" dirty="0"/>
                    </a:p>
                  </a:txBody>
                  <a:tcPr/>
                </a:tc>
                <a:extLst>
                  <a:ext uri="{0D108BD9-81ED-4DB2-BD59-A6C34878D82A}">
                    <a16:rowId xmlns:a16="http://schemas.microsoft.com/office/drawing/2014/main" val="2579794183"/>
                  </a:ext>
                </a:extLst>
              </a:tr>
              <a:tr h="1159786">
                <a:tc>
                  <a:txBody>
                    <a:bodyPr/>
                    <a:lstStyle/>
                    <a:p>
                      <a:pPr algn="ctr">
                        <a:lnSpc>
                          <a:spcPct val="150000"/>
                        </a:lnSpc>
                      </a:pPr>
                      <a:r>
                        <a:rPr lang="ar-SA" sz="2400" dirty="0"/>
                        <a:t>عن ابن عباس </a:t>
                      </a:r>
                      <a:r>
                        <a:rPr kumimoji="0" lang="ar-SA" sz="2400" b="0" i="0" u="none" strike="noStrike" kern="1200" cap="none" spc="0" normalizeH="0" baseline="0" noProof="0" dirty="0">
                          <a:ln>
                            <a:noFill/>
                          </a:ln>
                          <a:solidFill>
                            <a:prstClr val="black"/>
                          </a:solidFill>
                          <a:effectLst/>
                          <a:uLnTx/>
                          <a:uFillTx/>
                          <a:latin typeface="+mn-lt"/>
                          <a:ea typeface="+mn-ea"/>
                          <a:cs typeface="+mn-cs"/>
                        </a:rPr>
                        <a:t>(</a:t>
                      </a:r>
                      <a:r>
                        <a:rPr kumimoji="0" lang="ar-SA" sz="24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رضي الله عنها</a:t>
                      </a:r>
                      <a:r>
                        <a:rPr kumimoji="0" lang="ar-SA" sz="2400" b="0" i="0" u="none" strike="noStrike" kern="1200" cap="none" spc="0" normalizeH="0" baseline="0" noProof="0" dirty="0">
                          <a:ln>
                            <a:noFill/>
                          </a:ln>
                          <a:solidFill>
                            <a:prstClr val="black"/>
                          </a:solidFill>
                          <a:effectLst/>
                          <a:uLnTx/>
                          <a:uFillTx/>
                          <a:latin typeface="+mn-lt"/>
                          <a:ea typeface="+mn-ea"/>
                          <a:cs typeface="+mn-cs"/>
                        </a:rPr>
                        <a:t>) </a:t>
                      </a:r>
                      <a:r>
                        <a:rPr lang="ar-SA" sz="2400" dirty="0"/>
                        <a:t>أنه سمع عمر</a:t>
                      </a:r>
                      <a:r>
                        <a:rPr kumimoji="0" lang="ar-SA" sz="2400" b="0" i="0" u="none" strike="noStrike" kern="1200" cap="none" spc="0" normalizeH="0" baseline="0" noProof="0" dirty="0">
                          <a:ln>
                            <a:noFill/>
                          </a:ln>
                          <a:solidFill>
                            <a:prstClr val="black"/>
                          </a:solidFill>
                          <a:effectLst/>
                          <a:uLnTx/>
                          <a:uFillTx/>
                          <a:latin typeface="+mn-lt"/>
                          <a:ea typeface="+mn-ea"/>
                          <a:cs typeface="+mn-cs"/>
                        </a:rPr>
                        <a:t>(</a:t>
                      </a:r>
                      <a:r>
                        <a:rPr kumimoji="0" lang="ar-SA" sz="24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رضي الله عنه</a:t>
                      </a:r>
                      <a:r>
                        <a:rPr kumimoji="0" lang="ar-SA" sz="2400" b="0" i="0" u="none" strike="noStrike" kern="1200" cap="none" spc="0" normalizeH="0" baseline="0" noProof="0" dirty="0">
                          <a:ln>
                            <a:noFill/>
                          </a:ln>
                          <a:solidFill>
                            <a:prstClr val="black"/>
                          </a:solidFill>
                          <a:effectLst/>
                          <a:uLnTx/>
                          <a:uFillTx/>
                          <a:latin typeface="+mn-lt"/>
                          <a:ea typeface="+mn-ea"/>
                          <a:cs typeface="+mn-cs"/>
                        </a:rPr>
                        <a:t>)</a:t>
                      </a:r>
                      <a:r>
                        <a:rPr lang="ar-SA" sz="2400" dirty="0"/>
                        <a:t> يقول: سمعت النبي ﷺ بوادي العقيق يقول: « أتاني الليلةَ آت من</a:t>
                      </a:r>
                    </a:p>
                    <a:p>
                      <a:pPr algn="ctr">
                        <a:lnSpc>
                          <a:spcPct val="150000"/>
                        </a:lnSpc>
                      </a:pPr>
                      <a:r>
                        <a:rPr lang="ar-SA" sz="2400" dirty="0"/>
                        <a:t>ربي، فقال </a:t>
                      </a:r>
                      <a:r>
                        <a:rPr lang="en-US" sz="2400" dirty="0"/>
                        <a:t>َ</a:t>
                      </a:r>
                      <a:r>
                        <a:rPr lang="ar-SA" sz="2400" dirty="0"/>
                        <a:t>صلِّ في هذا الوادي المبارك، وقل : عُمرة في حجة)</a:t>
                      </a:r>
                      <a:endParaRPr lang="en-US" sz="2400" dirty="0"/>
                    </a:p>
                  </a:txBody>
                  <a:tcPr/>
                </a:tc>
                <a:tc>
                  <a:txBody>
                    <a:bodyPr/>
                    <a:lstStyle/>
                    <a:p>
                      <a:pPr algn="ctr">
                        <a:lnSpc>
                          <a:spcPct val="150000"/>
                        </a:lnSpc>
                      </a:pPr>
                      <a:endParaRPr lang="ar-SA" sz="2000" b="1" dirty="0"/>
                    </a:p>
                    <a:p>
                      <a:pPr algn="ctr">
                        <a:lnSpc>
                          <a:spcPct val="150000"/>
                        </a:lnSpc>
                      </a:pPr>
                      <a:r>
                        <a:rPr lang="ar-SA" sz="2000" b="1" dirty="0"/>
                        <a:t>الإحرام بعد صلاة، وكونها</a:t>
                      </a:r>
                    </a:p>
                    <a:p>
                      <a:pPr algn="ctr">
                        <a:lnSpc>
                          <a:spcPct val="150000"/>
                        </a:lnSpc>
                      </a:pPr>
                      <a:r>
                        <a:rPr lang="ar-SA" sz="2000" b="1" dirty="0"/>
                        <a:t>فريضة هو الأولى.</a:t>
                      </a:r>
                      <a:endParaRPr lang="en-US" sz="2000" b="1" dirty="0"/>
                    </a:p>
                  </a:txBody>
                  <a:tcPr/>
                </a:tc>
                <a:tc>
                  <a:txBody>
                    <a:bodyPr/>
                    <a:lstStyle/>
                    <a:p>
                      <a:pPr algn="ctr">
                        <a:lnSpc>
                          <a:spcPct val="150000"/>
                        </a:lnSpc>
                      </a:pPr>
                      <a:endParaRPr lang="ar-SA" sz="2000" b="1" dirty="0"/>
                    </a:p>
                    <a:p>
                      <a:pPr algn="ctr">
                        <a:lnSpc>
                          <a:spcPct val="150000"/>
                        </a:lnSpc>
                      </a:pPr>
                      <a:r>
                        <a:rPr lang="ar-SA" sz="2000" b="1" dirty="0"/>
                        <a:t>4</a:t>
                      </a:r>
                    </a:p>
                    <a:p>
                      <a:pPr algn="ctr">
                        <a:lnSpc>
                          <a:spcPct val="150000"/>
                        </a:lnSpc>
                      </a:pPr>
                      <a:endParaRPr lang="ar-SA" sz="2000" b="1" dirty="0"/>
                    </a:p>
                  </a:txBody>
                  <a:tcPr/>
                </a:tc>
                <a:extLst>
                  <a:ext uri="{0D108BD9-81ED-4DB2-BD59-A6C34878D82A}">
                    <a16:rowId xmlns:a16="http://schemas.microsoft.com/office/drawing/2014/main" val="3960396117"/>
                  </a:ext>
                </a:extLst>
              </a:tr>
              <a:tr h="1278256">
                <a:tc>
                  <a:txBody>
                    <a:bodyPr/>
                    <a:lstStyle/>
                    <a:p>
                      <a:pPr algn="ctr">
                        <a:lnSpc>
                          <a:spcPct val="150000"/>
                        </a:lnSpc>
                      </a:pPr>
                      <a:r>
                        <a:rPr lang="ar-SA" sz="2400" dirty="0"/>
                        <a:t>لأن ابن عمر</a:t>
                      </a:r>
                      <a:r>
                        <a:rPr kumimoji="0" lang="ar-SA" sz="2400" b="0" i="0" u="none" strike="noStrike" kern="1200" cap="none" spc="0" normalizeH="0" baseline="0" noProof="0" dirty="0">
                          <a:ln>
                            <a:noFill/>
                          </a:ln>
                          <a:solidFill>
                            <a:prstClr val="black"/>
                          </a:solidFill>
                          <a:effectLst/>
                          <a:uLnTx/>
                          <a:uFillTx/>
                          <a:latin typeface="+mn-lt"/>
                          <a:ea typeface="+mn-ea"/>
                          <a:cs typeface="+mn-cs"/>
                        </a:rPr>
                        <a:t>(</a:t>
                      </a:r>
                      <a:r>
                        <a:rPr kumimoji="0" lang="ar-SA" sz="24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رضي الله عنها</a:t>
                      </a:r>
                      <a:r>
                        <a:rPr kumimoji="0" lang="ar-SA" sz="2400" b="0" i="0" u="none" strike="noStrike" kern="1200" cap="none" spc="0" normalizeH="0" baseline="0" noProof="0" dirty="0">
                          <a:ln>
                            <a:noFill/>
                          </a:ln>
                          <a:solidFill>
                            <a:prstClr val="black"/>
                          </a:solidFill>
                          <a:effectLst/>
                          <a:uLnTx/>
                          <a:uFillTx/>
                          <a:latin typeface="+mn-lt"/>
                          <a:ea typeface="+mn-ea"/>
                          <a:cs typeface="+mn-cs"/>
                        </a:rPr>
                        <a:t>)</a:t>
                      </a:r>
                      <a:r>
                        <a:rPr lang="ar-SA" sz="2400" dirty="0"/>
                        <a:t> كان إذا ركب راحلته واستوت به استقبل</a:t>
                      </a:r>
                    </a:p>
                    <a:p>
                      <a:pPr algn="ctr">
                        <a:lnSpc>
                          <a:spcPct val="150000"/>
                        </a:lnSpc>
                      </a:pPr>
                      <a:r>
                        <a:rPr lang="ar-SA" sz="2400" dirty="0"/>
                        <a:t>القبلة قائما ثم يلبي، ثم يقول: «هكذا رأيت النبي </a:t>
                      </a:r>
                      <a:r>
                        <a:rPr kumimoji="0" lang="ar-SA" sz="2400" b="0" i="0" u="none" strike="noStrike" kern="1200" cap="none" spc="0" normalizeH="0" baseline="0" noProof="0" dirty="0">
                          <a:ln>
                            <a:noFill/>
                          </a:ln>
                          <a:solidFill>
                            <a:prstClr val="black"/>
                          </a:solidFill>
                          <a:effectLst/>
                          <a:uLnTx/>
                          <a:uFillTx/>
                          <a:latin typeface="+mn-lt"/>
                          <a:ea typeface="+mn-ea"/>
                          <a:cs typeface="+mn-cs"/>
                        </a:rPr>
                        <a:t>ﷺ </a:t>
                      </a:r>
                      <a:r>
                        <a:rPr lang="ar-SA" sz="2400" dirty="0"/>
                        <a:t>يفعل .</a:t>
                      </a:r>
                      <a:endParaRPr lang="en-US" sz="2400" dirty="0"/>
                    </a:p>
                  </a:txBody>
                  <a:tcPr/>
                </a:tc>
                <a:tc>
                  <a:txBody>
                    <a:bodyPr/>
                    <a:lstStyle/>
                    <a:p>
                      <a:pPr algn="ctr">
                        <a:lnSpc>
                          <a:spcPct val="150000"/>
                        </a:lnSpc>
                      </a:pPr>
                      <a:r>
                        <a:rPr lang="ar-SA" sz="2000" b="1" dirty="0"/>
                        <a:t>أن يحرم حال كونه راكباً</a:t>
                      </a:r>
                    </a:p>
                    <a:p>
                      <a:pPr algn="ctr">
                        <a:lnSpc>
                          <a:spcPct val="150000"/>
                        </a:lnSpc>
                      </a:pPr>
                      <a:r>
                        <a:rPr lang="ar-SA" sz="2000" b="1" dirty="0"/>
                        <a:t>مستقبلاً القبلة.</a:t>
                      </a:r>
                      <a:endParaRPr lang="en-US" sz="2000" b="1" dirty="0"/>
                    </a:p>
                  </a:txBody>
                  <a:tcPr/>
                </a:tc>
                <a:tc>
                  <a:txBody>
                    <a:bodyPr/>
                    <a:lstStyle/>
                    <a:p>
                      <a:pPr algn="ctr">
                        <a:lnSpc>
                          <a:spcPct val="150000"/>
                        </a:lnSpc>
                      </a:pPr>
                      <a:endParaRPr lang="ar-SA" sz="2000" b="1" dirty="0"/>
                    </a:p>
                    <a:p>
                      <a:pPr algn="ctr">
                        <a:lnSpc>
                          <a:spcPct val="150000"/>
                        </a:lnSpc>
                      </a:pPr>
                      <a:r>
                        <a:rPr lang="ar-SA" sz="2000" b="1" dirty="0"/>
                        <a:t>5</a:t>
                      </a:r>
                    </a:p>
                  </a:txBody>
                  <a:tcPr/>
                </a:tc>
                <a:extLst>
                  <a:ext uri="{0D108BD9-81ED-4DB2-BD59-A6C34878D82A}">
                    <a16:rowId xmlns:a16="http://schemas.microsoft.com/office/drawing/2014/main" val="3373346400"/>
                  </a:ext>
                </a:extLst>
              </a:tr>
            </a:tbl>
          </a:graphicData>
        </a:graphic>
      </p:graphicFrame>
    </p:spTree>
    <p:extLst>
      <p:ext uri="{BB962C8B-B14F-4D97-AF65-F5344CB8AC3E}">
        <p14:creationId xmlns:p14="http://schemas.microsoft.com/office/powerpoint/2010/main" val="1521691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00446" y="1657321"/>
            <a:ext cx="11710297" cy="115426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اذا استعد الشخص للإحرام بفعل ما تقدم، فإنه ينوي الدخول في النسك الذي يريده من حج أو عمرة، والسنَّةُ أن يتلفظ بالنسك الذي نواه، وبيان ما يقوله فيما يلي:</a:t>
            </a:r>
            <a:endParaRPr lang="en-US" sz="2800" b="1" dirty="0">
              <a:latin typeface="Calibri" panose="020F0502020204030204" pitchFamily="34" charset="0"/>
              <a:cs typeface="Calibri" panose="020F0502020204030204" pitchFamily="34" charset="0"/>
            </a:endParaRPr>
          </a:p>
        </p:txBody>
      </p:sp>
      <p:sp>
        <p:nvSpPr>
          <p:cNvPr id="3" name="فقاعة التفكير: على شكل سحابة 2">
            <a:extLst>
              <a:ext uri="{FF2B5EF4-FFF2-40B4-BE49-F238E27FC236}">
                <a16:creationId xmlns:a16="http://schemas.microsoft.com/office/drawing/2014/main" id="{36B97425-A11D-4C94-BBA6-1326741C3A3C}"/>
              </a:ext>
            </a:extLst>
          </p:cNvPr>
          <p:cNvSpPr/>
          <p:nvPr/>
        </p:nvSpPr>
        <p:spPr>
          <a:xfrm>
            <a:off x="7225344" y="141003"/>
            <a:ext cx="4785399" cy="1334124"/>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5400" b="1" dirty="0">
                <a:ln w="22225">
                  <a:solidFill>
                    <a:schemeClr val="accent2"/>
                  </a:solidFill>
                  <a:prstDash val="solid"/>
                </a:ln>
                <a:solidFill>
                  <a:schemeClr val="accent2">
                    <a:lumMod val="40000"/>
                    <a:lumOff val="60000"/>
                  </a:schemeClr>
                </a:solidFill>
              </a:rPr>
              <a:t>صفة الاحرام </a:t>
            </a:r>
            <a:endParaRPr lang="en-US" sz="5400" b="1" dirty="0">
              <a:ln w="22225">
                <a:solidFill>
                  <a:schemeClr val="accent2"/>
                </a:solidFill>
                <a:prstDash val="solid"/>
              </a:ln>
              <a:solidFill>
                <a:schemeClr val="accent2">
                  <a:lumMod val="40000"/>
                  <a:lumOff val="60000"/>
                </a:schemeClr>
              </a:solidFill>
            </a:endParaRPr>
          </a:p>
        </p:txBody>
      </p:sp>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895687" y="2993782"/>
            <a:ext cx="10898637"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أولاً :إذا كان مُفْرِدًا للحج قال: لبيك حجًّا، أو اللهم لبيك حجًّا. </a:t>
            </a:r>
            <a:endParaRPr lang="en-US" sz="3200" b="1" dirty="0">
              <a:solidFill>
                <a:schemeClr val="accent1"/>
              </a:solidFill>
            </a:endParaRPr>
          </a:p>
        </p:txBody>
      </p:sp>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895686" y="4105586"/>
            <a:ext cx="10898638"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ثانياً: إذا كان قارناً للحج مع العمرة قال: لبيك عمرة وحجًّا، أو اللهم لبيك عمرة وحجًّا.</a:t>
            </a:r>
            <a:endParaRPr lang="en-US" sz="2800" b="1" dirty="0">
              <a:solidFill>
                <a:schemeClr val="accent1"/>
              </a:solidFill>
            </a:endParaRPr>
          </a:p>
        </p:txBody>
      </p:sp>
      <p:sp>
        <p:nvSpPr>
          <p:cNvPr id="10" name="مستطيل: زوايا مستديرة 9">
            <a:extLst>
              <a:ext uri="{FF2B5EF4-FFF2-40B4-BE49-F238E27FC236}">
                <a16:creationId xmlns:a16="http://schemas.microsoft.com/office/drawing/2014/main" id="{0E936B87-834B-4B18-B54E-2E89190E5B2D}"/>
              </a:ext>
            </a:extLst>
          </p:cNvPr>
          <p:cNvSpPr/>
          <p:nvPr/>
        </p:nvSpPr>
        <p:spPr>
          <a:xfrm>
            <a:off x="516864" y="5200679"/>
            <a:ext cx="11277460" cy="1372125"/>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ar-SA" sz="2800" b="1" dirty="0">
                <a:solidFill>
                  <a:schemeClr val="accent1"/>
                </a:solidFill>
              </a:rPr>
              <a:t>ثالثاً: إِذا كان معتمرًا عمرة مُفْرَدَةً يقال: لبيك عمرة، أو مُتَمَتِّعًا بها إلى الحج قال: اللهم لبيك</a:t>
            </a:r>
          </a:p>
          <a:p>
            <a:pPr algn="ctr">
              <a:lnSpc>
                <a:spcPct val="150000"/>
              </a:lnSpc>
            </a:pPr>
            <a:r>
              <a:rPr lang="ar-SA" sz="2800" b="1" dirty="0">
                <a:solidFill>
                  <a:schemeClr val="accent1"/>
                </a:solidFill>
              </a:rPr>
              <a:t>عمرة متمتعًا بها إلى الحج.</a:t>
            </a:r>
            <a:endParaRPr lang="en-US" sz="2800" b="1" dirty="0">
              <a:solidFill>
                <a:schemeClr val="accent1"/>
              </a:solidFill>
            </a:endParaRPr>
          </a:p>
        </p:txBody>
      </p:sp>
    </p:spTree>
    <p:extLst>
      <p:ext uri="{BB962C8B-B14F-4D97-AF65-F5344CB8AC3E}">
        <p14:creationId xmlns:p14="http://schemas.microsoft.com/office/powerpoint/2010/main" val="2748804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80">
                                          <p:stCondLst>
                                            <p:cond delay="0"/>
                                          </p:stCondLst>
                                        </p:cTn>
                                        <p:tgtEl>
                                          <p:spTgt spid="8"/>
                                        </p:tgtEl>
                                      </p:cBhvr>
                                    </p:animEffect>
                                    <p:anim calcmode="lin" valueType="num">
                                      <p:cBhvr>
                                        <p:cTn id="6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gtEl>
                                      </p:cBhvr>
                                      <p:to x="100000" y="60000"/>
                                    </p:animScale>
                                    <p:animScale>
                                      <p:cBhvr>
                                        <p:cTn id="68" dur="166" decel="50000">
                                          <p:stCondLst>
                                            <p:cond delay="676"/>
                                          </p:stCondLst>
                                        </p:cTn>
                                        <p:tgtEl>
                                          <p:spTgt spid="8"/>
                                        </p:tgtEl>
                                      </p:cBhvr>
                                      <p:to x="100000" y="100000"/>
                                    </p:animScale>
                                    <p:animScale>
                                      <p:cBhvr>
                                        <p:cTn id="69" dur="26">
                                          <p:stCondLst>
                                            <p:cond delay="1312"/>
                                          </p:stCondLst>
                                        </p:cTn>
                                        <p:tgtEl>
                                          <p:spTgt spid="8"/>
                                        </p:tgtEl>
                                      </p:cBhvr>
                                      <p:to x="100000" y="80000"/>
                                    </p:animScale>
                                    <p:animScale>
                                      <p:cBhvr>
                                        <p:cTn id="70" dur="166" decel="50000">
                                          <p:stCondLst>
                                            <p:cond delay="1338"/>
                                          </p:stCondLst>
                                        </p:cTn>
                                        <p:tgtEl>
                                          <p:spTgt spid="8"/>
                                        </p:tgtEl>
                                      </p:cBhvr>
                                      <p:to x="100000" y="100000"/>
                                    </p:animScale>
                                    <p:animScale>
                                      <p:cBhvr>
                                        <p:cTn id="71" dur="26">
                                          <p:stCondLst>
                                            <p:cond delay="1642"/>
                                          </p:stCondLst>
                                        </p:cTn>
                                        <p:tgtEl>
                                          <p:spTgt spid="8"/>
                                        </p:tgtEl>
                                      </p:cBhvr>
                                      <p:to x="100000" y="90000"/>
                                    </p:animScale>
                                    <p:animScale>
                                      <p:cBhvr>
                                        <p:cTn id="72" dur="166" decel="50000">
                                          <p:stCondLst>
                                            <p:cond delay="1668"/>
                                          </p:stCondLst>
                                        </p:cTn>
                                        <p:tgtEl>
                                          <p:spTgt spid="8"/>
                                        </p:tgtEl>
                                      </p:cBhvr>
                                      <p:to x="100000" y="100000"/>
                                    </p:animScale>
                                    <p:animScale>
                                      <p:cBhvr>
                                        <p:cTn id="73" dur="26">
                                          <p:stCondLst>
                                            <p:cond delay="1808"/>
                                          </p:stCondLst>
                                        </p:cTn>
                                        <p:tgtEl>
                                          <p:spTgt spid="8"/>
                                        </p:tgtEl>
                                      </p:cBhvr>
                                      <p:to x="100000" y="95000"/>
                                    </p:animScale>
                                    <p:animScale>
                                      <p:cBhvr>
                                        <p:cTn id="74" dur="166" decel="50000">
                                          <p:stCondLst>
                                            <p:cond delay="1834"/>
                                          </p:stCondLst>
                                        </p:cTn>
                                        <p:tgtEl>
                                          <p:spTgt spid="8"/>
                                        </p:tgtEl>
                                      </p:cBhvr>
                                      <p:to x="100000" y="100000"/>
                                    </p:animScale>
                                  </p:childTnLst>
                                  <p:subTnLst>
                                    <p:audio>
                                      <p:cMediaNode>
                                        <p:cTn display="0" masterRel="sameClick">
                                          <p:stCondLst>
                                            <p:cond evt="begin" delay="0">
                                              <p:tn val="59"/>
                                            </p:cond>
                                          </p:stCondLst>
                                          <p:endCondLst>
                                            <p:cond evt="onStopAudio" delay="0">
                                              <p:tgtEl>
                                                <p:sldTgt/>
                                              </p:tgtEl>
                                            </p:cond>
                                          </p:endCondLst>
                                        </p:cTn>
                                        <p:tgtEl>
                                          <p:sndTgt r:embed="rId2"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down)">
                                      <p:cBhvr>
                                        <p:cTn id="79" dur="580">
                                          <p:stCondLst>
                                            <p:cond delay="0"/>
                                          </p:stCondLst>
                                        </p:cTn>
                                        <p:tgtEl>
                                          <p:spTgt spid="10"/>
                                        </p:tgtEl>
                                      </p:cBhvr>
                                    </p:animEffect>
                                    <p:anim calcmode="lin" valueType="num">
                                      <p:cBhvr>
                                        <p:cTn id="8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tgtEl>
                                      </p:cBhvr>
                                      <p:to x="100000" y="60000"/>
                                    </p:animScale>
                                    <p:animScale>
                                      <p:cBhvr>
                                        <p:cTn id="86" dur="166" decel="50000">
                                          <p:stCondLst>
                                            <p:cond delay="676"/>
                                          </p:stCondLst>
                                        </p:cTn>
                                        <p:tgtEl>
                                          <p:spTgt spid="10"/>
                                        </p:tgtEl>
                                      </p:cBhvr>
                                      <p:to x="100000" y="100000"/>
                                    </p:animScale>
                                    <p:animScale>
                                      <p:cBhvr>
                                        <p:cTn id="87" dur="26">
                                          <p:stCondLst>
                                            <p:cond delay="1312"/>
                                          </p:stCondLst>
                                        </p:cTn>
                                        <p:tgtEl>
                                          <p:spTgt spid="10"/>
                                        </p:tgtEl>
                                      </p:cBhvr>
                                      <p:to x="100000" y="80000"/>
                                    </p:animScale>
                                    <p:animScale>
                                      <p:cBhvr>
                                        <p:cTn id="88" dur="166" decel="50000">
                                          <p:stCondLst>
                                            <p:cond delay="1338"/>
                                          </p:stCondLst>
                                        </p:cTn>
                                        <p:tgtEl>
                                          <p:spTgt spid="10"/>
                                        </p:tgtEl>
                                      </p:cBhvr>
                                      <p:to x="100000" y="100000"/>
                                    </p:animScale>
                                    <p:animScale>
                                      <p:cBhvr>
                                        <p:cTn id="89" dur="26">
                                          <p:stCondLst>
                                            <p:cond delay="1642"/>
                                          </p:stCondLst>
                                        </p:cTn>
                                        <p:tgtEl>
                                          <p:spTgt spid="10"/>
                                        </p:tgtEl>
                                      </p:cBhvr>
                                      <p:to x="100000" y="90000"/>
                                    </p:animScale>
                                    <p:animScale>
                                      <p:cBhvr>
                                        <p:cTn id="90" dur="166" decel="50000">
                                          <p:stCondLst>
                                            <p:cond delay="1668"/>
                                          </p:stCondLst>
                                        </p:cTn>
                                        <p:tgtEl>
                                          <p:spTgt spid="10"/>
                                        </p:tgtEl>
                                      </p:cBhvr>
                                      <p:to x="100000" y="100000"/>
                                    </p:animScale>
                                    <p:animScale>
                                      <p:cBhvr>
                                        <p:cTn id="91" dur="26">
                                          <p:stCondLst>
                                            <p:cond delay="1808"/>
                                          </p:stCondLst>
                                        </p:cTn>
                                        <p:tgtEl>
                                          <p:spTgt spid="10"/>
                                        </p:tgtEl>
                                      </p:cBhvr>
                                      <p:to x="100000" y="95000"/>
                                    </p:animScale>
                                    <p:animScale>
                                      <p:cBhvr>
                                        <p:cTn id="92" dur="166" decel="50000">
                                          <p:stCondLst>
                                            <p:cond delay="1834"/>
                                          </p:stCondLst>
                                        </p:cTn>
                                        <p:tgtEl>
                                          <p:spTgt spid="10"/>
                                        </p:tgtEl>
                                      </p:cBhvr>
                                      <p:to x="100000" y="100000"/>
                                    </p:animScale>
                                  </p:childTnLst>
                                  <p:subTnLst>
                                    <p:audio>
                                      <p:cMediaNode>
                                        <p:cTn display="0" masterRel="sameClick">
                                          <p:stCondLst>
                                            <p:cond evt="begin" delay="0">
                                              <p:tn val="7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17"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1134848" y="1499937"/>
            <a:ext cx="10061663"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يشرع الحج على ثلاث صفات، فعلى من أراد الحج أن يختار واحدة منها، وهي:</a:t>
            </a:r>
            <a:endParaRPr lang="en-US" sz="2800" b="1" dirty="0">
              <a:latin typeface="Calibri" panose="020F0502020204030204" pitchFamily="34" charset="0"/>
              <a:cs typeface="Calibri" panose="020F0502020204030204" pitchFamily="34" charset="0"/>
            </a:endParaRPr>
          </a:p>
        </p:txBody>
      </p:sp>
      <p:sp>
        <p:nvSpPr>
          <p:cNvPr id="3" name="فقاعة التفكير: على شكل سحابة 2">
            <a:extLst>
              <a:ext uri="{FF2B5EF4-FFF2-40B4-BE49-F238E27FC236}">
                <a16:creationId xmlns:a16="http://schemas.microsoft.com/office/drawing/2014/main" id="{36B97425-A11D-4C94-BBA6-1326741C3A3C}"/>
              </a:ext>
            </a:extLst>
          </p:cNvPr>
          <p:cNvSpPr/>
          <p:nvPr/>
        </p:nvSpPr>
        <p:spPr>
          <a:xfrm>
            <a:off x="3545595" y="105603"/>
            <a:ext cx="5734633" cy="1334124"/>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5400" b="1" dirty="0">
                <a:ln w="22225">
                  <a:solidFill>
                    <a:schemeClr val="accent2"/>
                  </a:solidFill>
                  <a:prstDash val="solid"/>
                </a:ln>
                <a:solidFill>
                  <a:schemeClr val="accent2">
                    <a:lumMod val="40000"/>
                    <a:lumOff val="60000"/>
                  </a:schemeClr>
                </a:solidFill>
              </a:rPr>
              <a:t>أنواع النسك </a:t>
            </a:r>
            <a:endParaRPr lang="en-US" sz="5400" b="1" dirty="0">
              <a:ln w="22225">
                <a:solidFill>
                  <a:schemeClr val="accent2"/>
                </a:solidFill>
                <a:prstDash val="solid"/>
              </a:ln>
              <a:solidFill>
                <a:schemeClr val="accent2">
                  <a:lumMod val="40000"/>
                  <a:lumOff val="60000"/>
                </a:schemeClr>
              </a:solidFill>
            </a:endParaRPr>
          </a:p>
        </p:txBody>
      </p:sp>
      <p:sp>
        <p:nvSpPr>
          <p:cNvPr id="2" name="مربع نص 1">
            <a:extLst>
              <a:ext uri="{FF2B5EF4-FFF2-40B4-BE49-F238E27FC236}">
                <a16:creationId xmlns:a16="http://schemas.microsoft.com/office/drawing/2014/main" id="{81E329AF-03C6-4A96-9CEC-ABDB9C3E4C2B}"/>
              </a:ext>
            </a:extLst>
          </p:cNvPr>
          <p:cNvSpPr txBox="1"/>
          <p:nvPr/>
        </p:nvSpPr>
        <p:spPr>
          <a:xfrm>
            <a:off x="5018616" y="3660020"/>
            <a:ext cx="3155847" cy="1384995"/>
          </a:xfrm>
          <a:prstGeom prst="rect">
            <a:avLst/>
          </a:prstGeom>
          <a:noFill/>
        </p:spPr>
        <p:txBody>
          <a:bodyPr wrap="square" rtlCol="0">
            <a:spAutoFit/>
          </a:bodyPr>
          <a:lstStyle/>
          <a:p>
            <a:pPr algn="ctr"/>
            <a:r>
              <a:rPr lang="ar-SA" sz="2800" b="1" dirty="0">
                <a:solidFill>
                  <a:srgbClr val="FF0000"/>
                </a:solidFill>
              </a:rPr>
              <a:t>وصفته: </a:t>
            </a:r>
            <a:r>
              <a:rPr lang="ar-SA" sz="2800" b="1" dirty="0"/>
              <a:t>أن يُحرم بالحج</a:t>
            </a:r>
          </a:p>
          <a:p>
            <a:pPr algn="ctr"/>
            <a:r>
              <a:rPr lang="ar-SA" sz="2800" b="1" dirty="0"/>
              <a:t>والعمرة معاً في أشهر</a:t>
            </a:r>
          </a:p>
          <a:p>
            <a:pPr algn="ctr"/>
            <a:r>
              <a:rPr lang="ar-SA" sz="2800" b="1" dirty="0"/>
              <a:t>الحج.</a:t>
            </a:r>
          </a:p>
        </p:txBody>
      </p:sp>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9280228" y="2593336"/>
            <a:ext cx="1952342"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أولاً: التمتع</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8543109" y="3560956"/>
            <a:ext cx="3342837" cy="2246769"/>
          </a:xfrm>
          <a:prstGeom prst="rect">
            <a:avLst/>
          </a:prstGeom>
          <a:noFill/>
        </p:spPr>
        <p:txBody>
          <a:bodyPr wrap="square" rtlCol="0">
            <a:spAutoFit/>
          </a:bodyPr>
          <a:lstStyle/>
          <a:p>
            <a:r>
              <a:rPr lang="ar-SA" sz="2800" b="1" dirty="0">
                <a:solidFill>
                  <a:srgbClr val="FF0000"/>
                </a:solidFill>
              </a:rPr>
              <a:t>وصفته: </a:t>
            </a:r>
            <a:r>
              <a:rPr lang="ar-SA" sz="2800" b="1" dirty="0"/>
              <a:t>أن يُحرم بالعمرة في أشهر الحج، ثم ينتهي منها ويتحلل من إحرامه، ولا يعود إلى أهله ثم يُحرم</a:t>
            </a:r>
          </a:p>
          <a:p>
            <a:r>
              <a:rPr lang="ar-SA" sz="2800" b="1" dirty="0"/>
              <a:t>بالحج في عامه نفسه.</a:t>
            </a:r>
            <a:endParaRPr lang="en-US" sz="2800" b="1" dirty="0"/>
          </a:p>
        </p:txBody>
      </p:sp>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5436740" y="2616911"/>
            <a:ext cx="1952342"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ثانياً: القرآن </a:t>
            </a:r>
            <a:endParaRPr lang="en-US" sz="2800" b="1" dirty="0">
              <a:solidFill>
                <a:schemeClr val="accent1"/>
              </a:solidFill>
            </a:endParaRPr>
          </a:p>
        </p:txBody>
      </p:sp>
      <p:sp>
        <p:nvSpPr>
          <p:cNvPr id="10" name="مستطيل: زوايا مستديرة 9">
            <a:extLst>
              <a:ext uri="{FF2B5EF4-FFF2-40B4-BE49-F238E27FC236}">
                <a16:creationId xmlns:a16="http://schemas.microsoft.com/office/drawing/2014/main" id="{0E936B87-834B-4B18-B54E-2E89190E5B2D}"/>
              </a:ext>
            </a:extLst>
          </p:cNvPr>
          <p:cNvSpPr/>
          <p:nvPr/>
        </p:nvSpPr>
        <p:spPr>
          <a:xfrm>
            <a:off x="1608925" y="2618280"/>
            <a:ext cx="1952342"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ثالثاً: الإفراد</a:t>
            </a:r>
            <a:endParaRPr lang="en-US" sz="2800" b="1" dirty="0">
              <a:solidFill>
                <a:schemeClr val="accent1"/>
              </a:solidFill>
            </a:endParaRPr>
          </a:p>
        </p:txBody>
      </p:sp>
      <p:sp>
        <p:nvSpPr>
          <p:cNvPr id="11" name="مستطيل: زوايا مستديرة 10">
            <a:extLst>
              <a:ext uri="{FF2B5EF4-FFF2-40B4-BE49-F238E27FC236}">
                <a16:creationId xmlns:a16="http://schemas.microsoft.com/office/drawing/2014/main" id="{E43E9109-AEA7-4C8B-97F6-32DB13C58A02}"/>
              </a:ext>
            </a:extLst>
          </p:cNvPr>
          <p:cNvSpPr/>
          <p:nvPr/>
        </p:nvSpPr>
        <p:spPr>
          <a:xfrm>
            <a:off x="1098789" y="5942004"/>
            <a:ext cx="10097722"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rgbClr val="FF0000"/>
                </a:solidFill>
              </a:rPr>
              <a:t>وأفضل </a:t>
            </a:r>
            <a:r>
              <a:rPr lang="ar-SA" sz="2400" b="1" dirty="0" err="1">
                <a:solidFill>
                  <a:srgbClr val="FF0000"/>
                </a:solidFill>
              </a:rPr>
              <a:t>الأنساك</a:t>
            </a:r>
            <a:r>
              <a:rPr lang="ar-SA" sz="2400" b="1" dirty="0">
                <a:solidFill>
                  <a:srgbClr val="FF0000"/>
                </a:solidFill>
              </a:rPr>
              <a:t> الثلاثة: </a:t>
            </a:r>
            <a:r>
              <a:rPr lang="ar-SA" sz="2400" b="1" dirty="0">
                <a:solidFill>
                  <a:schemeClr val="accent1"/>
                </a:solidFill>
              </a:rPr>
              <a:t>التمتعُ؛ لأن النبي ﷺ أمر به أصحابه(</a:t>
            </a:r>
            <a:r>
              <a:rPr lang="ar-SA" sz="2400" b="1" dirty="0">
                <a:solidFill>
                  <a:schemeClr val="accent1"/>
                </a:solidFill>
                <a:latin typeface="Aldhabi" panose="01000000000000000000" pitchFamily="2" charset="-78"/>
                <a:cs typeface="Aldhabi" panose="01000000000000000000" pitchFamily="2" charset="-78"/>
              </a:rPr>
              <a:t>رضي الله عنهم </a:t>
            </a:r>
            <a:r>
              <a:rPr lang="ar-SA" sz="2400" b="1" dirty="0">
                <a:solidFill>
                  <a:schemeClr val="accent1"/>
                </a:solidFill>
              </a:rPr>
              <a:t>)،ثم الإفراد ثم القِرَانُ.</a:t>
            </a:r>
            <a:endParaRPr lang="en-US" sz="2400" b="1" dirty="0">
              <a:solidFill>
                <a:schemeClr val="accent1"/>
              </a:solidFill>
            </a:endParaRPr>
          </a:p>
        </p:txBody>
      </p:sp>
      <p:sp>
        <p:nvSpPr>
          <p:cNvPr id="12" name="مربع نص 11">
            <a:extLst>
              <a:ext uri="{FF2B5EF4-FFF2-40B4-BE49-F238E27FC236}">
                <a16:creationId xmlns:a16="http://schemas.microsoft.com/office/drawing/2014/main" id="{D69ECD03-6A04-4267-9666-29820D2FA6E3}"/>
              </a:ext>
            </a:extLst>
          </p:cNvPr>
          <p:cNvSpPr txBox="1"/>
          <p:nvPr/>
        </p:nvSpPr>
        <p:spPr>
          <a:xfrm>
            <a:off x="653139" y="3733885"/>
            <a:ext cx="3155848" cy="1315425"/>
          </a:xfrm>
          <a:prstGeom prst="rect">
            <a:avLst/>
          </a:prstGeom>
          <a:noFill/>
        </p:spPr>
        <p:txBody>
          <a:bodyPr wrap="square" rtlCol="0">
            <a:spAutoFit/>
          </a:bodyPr>
          <a:lstStyle/>
          <a:p>
            <a:pPr algn="ctr">
              <a:lnSpc>
                <a:spcPct val="150000"/>
              </a:lnSpc>
            </a:pPr>
            <a:r>
              <a:rPr lang="ar-SA" sz="2800" b="1" dirty="0">
                <a:solidFill>
                  <a:srgbClr val="FF0000"/>
                </a:solidFill>
              </a:rPr>
              <a:t>وصفته: </a:t>
            </a:r>
            <a:r>
              <a:rPr lang="ar-SA" sz="2800" b="1" dirty="0"/>
              <a:t>أن يُحرم بالحج</a:t>
            </a:r>
          </a:p>
          <a:p>
            <a:pPr algn="ctr">
              <a:lnSpc>
                <a:spcPct val="150000"/>
              </a:lnSpc>
            </a:pPr>
            <a:r>
              <a:rPr lang="ar-SA" sz="2800" b="1" dirty="0"/>
              <a:t>وَحْدَهُ في أشهر الحج.</a:t>
            </a:r>
            <a:endParaRPr lang="en-US" sz="2800" b="1" dirty="0"/>
          </a:p>
        </p:txBody>
      </p:sp>
    </p:spTree>
    <p:extLst>
      <p:ext uri="{BB962C8B-B14F-4D97-AF65-F5344CB8AC3E}">
        <p14:creationId xmlns:p14="http://schemas.microsoft.com/office/powerpoint/2010/main" val="3879310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down)">
                                      <p:cBhvr>
                                        <p:cTn id="54" dur="580">
                                          <p:stCondLst>
                                            <p:cond delay="0"/>
                                          </p:stCondLst>
                                        </p:cTn>
                                        <p:tgtEl>
                                          <p:spTgt spid="8"/>
                                        </p:tgtEl>
                                      </p:cBhvr>
                                    </p:animEffect>
                                    <p:anim calcmode="lin" valueType="num">
                                      <p:cBhvr>
                                        <p:cTn id="5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0" dur="26">
                                          <p:stCondLst>
                                            <p:cond delay="650"/>
                                          </p:stCondLst>
                                        </p:cTn>
                                        <p:tgtEl>
                                          <p:spTgt spid="8"/>
                                        </p:tgtEl>
                                      </p:cBhvr>
                                      <p:to x="100000" y="60000"/>
                                    </p:animScale>
                                    <p:animScale>
                                      <p:cBhvr>
                                        <p:cTn id="61" dur="166" decel="50000">
                                          <p:stCondLst>
                                            <p:cond delay="676"/>
                                          </p:stCondLst>
                                        </p:cTn>
                                        <p:tgtEl>
                                          <p:spTgt spid="8"/>
                                        </p:tgtEl>
                                      </p:cBhvr>
                                      <p:to x="100000" y="100000"/>
                                    </p:animScale>
                                    <p:animScale>
                                      <p:cBhvr>
                                        <p:cTn id="62" dur="26">
                                          <p:stCondLst>
                                            <p:cond delay="1312"/>
                                          </p:stCondLst>
                                        </p:cTn>
                                        <p:tgtEl>
                                          <p:spTgt spid="8"/>
                                        </p:tgtEl>
                                      </p:cBhvr>
                                      <p:to x="100000" y="80000"/>
                                    </p:animScale>
                                    <p:animScale>
                                      <p:cBhvr>
                                        <p:cTn id="63" dur="166" decel="50000">
                                          <p:stCondLst>
                                            <p:cond delay="1338"/>
                                          </p:stCondLst>
                                        </p:cTn>
                                        <p:tgtEl>
                                          <p:spTgt spid="8"/>
                                        </p:tgtEl>
                                      </p:cBhvr>
                                      <p:to x="100000" y="100000"/>
                                    </p:animScale>
                                    <p:animScale>
                                      <p:cBhvr>
                                        <p:cTn id="64" dur="26">
                                          <p:stCondLst>
                                            <p:cond delay="1642"/>
                                          </p:stCondLst>
                                        </p:cTn>
                                        <p:tgtEl>
                                          <p:spTgt spid="8"/>
                                        </p:tgtEl>
                                      </p:cBhvr>
                                      <p:to x="100000" y="90000"/>
                                    </p:animScale>
                                    <p:animScale>
                                      <p:cBhvr>
                                        <p:cTn id="65" dur="166" decel="50000">
                                          <p:stCondLst>
                                            <p:cond delay="1668"/>
                                          </p:stCondLst>
                                        </p:cTn>
                                        <p:tgtEl>
                                          <p:spTgt spid="8"/>
                                        </p:tgtEl>
                                      </p:cBhvr>
                                      <p:to x="100000" y="100000"/>
                                    </p:animScale>
                                    <p:animScale>
                                      <p:cBhvr>
                                        <p:cTn id="66" dur="26">
                                          <p:stCondLst>
                                            <p:cond delay="1808"/>
                                          </p:stCondLst>
                                        </p:cTn>
                                        <p:tgtEl>
                                          <p:spTgt spid="8"/>
                                        </p:tgtEl>
                                      </p:cBhvr>
                                      <p:to x="100000" y="95000"/>
                                    </p:animScale>
                                    <p:animScale>
                                      <p:cBhvr>
                                        <p:cTn id="67" dur="166" decel="50000">
                                          <p:stCondLst>
                                            <p:cond delay="1834"/>
                                          </p:stCondLst>
                                        </p:cTn>
                                        <p:tgtEl>
                                          <p:spTgt spid="8"/>
                                        </p:tgtEl>
                                      </p:cBhvr>
                                      <p:to x="100000" y="100000"/>
                                    </p:animScale>
                                  </p:childTnLst>
                                  <p:subTnLst>
                                    <p:audio>
                                      <p:cMediaNode>
                                        <p:cTn display="0" masterRel="sameClick">
                                          <p:stCondLst>
                                            <p:cond evt="begin" delay="0">
                                              <p:tn val="52"/>
                                            </p:cond>
                                          </p:stCondLst>
                                          <p:endCondLst>
                                            <p:cond evt="onStopAudio" delay="0">
                                              <p:tgtEl>
                                                <p:sldTgt/>
                                              </p:tgtEl>
                                            </p:cond>
                                          </p:endCondLst>
                                        </p:cTn>
                                        <p:tgtEl>
                                          <p:sndTgt r:embed="rId2" name="chimes.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additive="base">
                                        <p:cTn id="72" dur="500" fill="hold"/>
                                        <p:tgtEl>
                                          <p:spTgt spid="2"/>
                                        </p:tgtEl>
                                        <p:attrNameLst>
                                          <p:attrName>ppt_x</p:attrName>
                                        </p:attrNameLst>
                                      </p:cBhvr>
                                      <p:tavLst>
                                        <p:tav tm="0">
                                          <p:val>
                                            <p:strVal val="#ppt_x"/>
                                          </p:val>
                                        </p:tav>
                                        <p:tav tm="100000">
                                          <p:val>
                                            <p:strVal val="#ppt_x"/>
                                          </p:val>
                                        </p:tav>
                                      </p:tavLst>
                                    </p:anim>
                                    <p:anim calcmode="lin" valueType="num">
                                      <p:cBhvr additive="base">
                                        <p:cTn id="7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down)">
                                      <p:cBhvr>
                                        <p:cTn id="78" dur="580">
                                          <p:stCondLst>
                                            <p:cond delay="0"/>
                                          </p:stCondLst>
                                        </p:cTn>
                                        <p:tgtEl>
                                          <p:spTgt spid="10"/>
                                        </p:tgtEl>
                                      </p:cBhvr>
                                    </p:animEffect>
                                    <p:anim calcmode="lin" valueType="num">
                                      <p:cBhvr>
                                        <p:cTn id="7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4" dur="26">
                                          <p:stCondLst>
                                            <p:cond delay="650"/>
                                          </p:stCondLst>
                                        </p:cTn>
                                        <p:tgtEl>
                                          <p:spTgt spid="10"/>
                                        </p:tgtEl>
                                      </p:cBhvr>
                                      <p:to x="100000" y="60000"/>
                                    </p:animScale>
                                    <p:animScale>
                                      <p:cBhvr>
                                        <p:cTn id="85" dur="166" decel="50000">
                                          <p:stCondLst>
                                            <p:cond delay="676"/>
                                          </p:stCondLst>
                                        </p:cTn>
                                        <p:tgtEl>
                                          <p:spTgt spid="10"/>
                                        </p:tgtEl>
                                      </p:cBhvr>
                                      <p:to x="100000" y="100000"/>
                                    </p:animScale>
                                    <p:animScale>
                                      <p:cBhvr>
                                        <p:cTn id="86" dur="26">
                                          <p:stCondLst>
                                            <p:cond delay="1312"/>
                                          </p:stCondLst>
                                        </p:cTn>
                                        <p:tgtEl>
                                          <p:spTgt spid="10"/>
                                        </p:tgtEl>
                                      </p:cBhvr>
                                      <p:to x="100000" y="80000"/>
                                    </p:animScale>
                                    <p:animScale>
                                      <p:cBhvr>
                                        <p:cTn id="87" dur="166" decel="50000">
                                          <p:stCondLst>
                                            <p:cond delay="1338"/>
                                          </p:stCondLst>
                                        </p:cTn>
                                        <p:tgtEl>
                                          <p:spTgt spid="10"/>
                                        </p:tgtEl>
                                      </p:cBhvr>
                                      <p:to x="100000" y="100000"/>
                                    </p:animScale>
                                    <p:animScale>
                                      <p:cBhvr>
                                        <p:cTn id="88" dur="26">
                                          <p:stCondLst>
                                            <p:cond delay="1642"/>
                                          </p:stCondLst>
                                        </p:cTn>
                                        <p:tgtEl>
                                          <p:spTgt spid="10"/>
                                        </p:tgtEl>
                                      </p:cBhvr>
                                      <p:to x="100000" y="90000"/>
                                    </p:animScale>
                                    <p:animScale>
                                      <p:cBhvr>
                                        <p:cTn id="89" dur="166" decel="50000">
                                          <p:stCondLst>
                                            <p:cond delay="1668"/>
                                          </p:stCondLst>
                                        </p:cTn>
                                        <p:tgtEl>
                                          <p:spTgt spid="10"/>
                                        </p:tgtEl>
                                      </p:cBhvr>
                                      <p:to x="100000" y="100000"/>
                                    </p:animScale>
                                    <p:animScale>
                                      <p:cBhvr>
                                        <p:cTn id="90" dur="26">
                                          <p:stCondLst>
                                            <p:cond delay="1808"/>
                                          </p:stCondLst>
                                        </p:cTn>
                                        <p:tgtEl>
                                          <p:spTgt spid="10"/>
                                        </p:tgtEl>
                                      </p:cBhvr>
                                      <p:to x="100000" y="95000"/>
                                    </p:animScale>
                                    <p:animScale>
                                      <p:cBhvr>
                                        <p:cTn id="91" dur="166" decel="50000">
                                          <p:stCondLst>
                                            <p:cond delay="1834"/>
                                          </p:stCondLst>
                                        </p:cTn>
                                        <p:tgtEl>
                                          <p:spTgt spid="10"/>
                                        </p:tgtEl>
                                      </p:cBhvr>
                                      <p:to x="100000" y="100000"/>
                                    </p:animScale>
                                  </p:childTnLst>
                                  <p:subTnLst>
                                    <p:audio>
                                      <p:cMediaNode>
                                        <p:cTn display="0" masterRel="sameClick">
                                          <p:stCondLst>
                                            <p:cond evt="begin" delay="0">
                                              <p:tn val="76"/>
                                            </p:cond>
                                          </p:stCondLst>
                                          <p:endCondLst>
                                            <p:cond evt="onStopAudio" delay="0">
                                              <p:tgtEl>
                                                <p:sldTgt/>
                                              </p:tgtEl>
                                            </p:cond>
                                          </p:endCondLst>
                                        </p:cTn>
                                        <p:tgtEl>
                                          <p:sndTgt r:embed="rId2" name="chimes.wav"/>
                                        </p:tgtEl>
                                      </p:cMediaNode>
                                    </p:audio>
                                  </p:sub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500" fill="hold"/>
                                        <p:tgtEl>
                                          <p:spTgt spid="12"/>
                                        </p:tgtEl>
                                        <p:attrNameLst>
                                          <p:attrName>ppt_x</p:attrName>
                                        </p:attrNameLst>
                                      </p:cBhvr>
                                      <p:tavLst>
                                        <p:tav tm="0">
                                          <p:val>
                                            <p:strVal val="#ppt_x"/>
                                          </p:val>
                                        </p:tav>
                                        <p:tav tm="100000">
                                          <p:val>
                                            <p:strVal val="#ppt_x"/>
                                          </p:val>
                                        </p:tav>
                                      </p:tavLst>
                                    </p:anim>
                                    <p:anim calcmode="lin" valueType="num">
                                      <p:cBhvr additive="base">
                                        <p:cTn id="9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barn(inVertical)">
                                      <p:cBhvr>
                                        <p:cTn id="10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p:bldP spid="6" grpId="0" animBg="1"/>
      <p:bldP spid="7" grpId="0"/>
      <p:bldP spid="8" grpId="0" animBg="1"/>
      <p:bldP spid="10" grpId="0" animBg="1"/>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8C569A7A-6322-40CB-A053-32C1CC352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613955" y="1606731"/>
            <a:ext cx="10868296" cy="3768834"/>
          </a:xfrm>
          <a:prstGeom prst="roundRect">
            <a:avLst/>
          </a:prstGeom>
          <a:solidFill>
            <a:srgbClr val="FFEAD5"/>
          </a:solidFill>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ar-SA" sz="2800" b="1" dirty="0">
                <a:latin typeface="Calibri" panose="020F0502020204030204" pitchFamily="34" charset="0"/>
                <a:cs typeface="Calibri" panose="020F0502020204030204" pitchFamily="34" charset="0"/>
              </a:rPr>
              <a:t> قال تعالى: </a:t>
            </a:r>
          </a:p>
          <a:p>
            <a:pPr algn="ctr">
              <a:lnSpc>
                <a:spcPct val="150000"/>
              </a:lnSpc>
            </a:pPr>
            <a:r>
              <a:rPr lang="ar-SA" sz="2800" b="1" dirty="0">
                <a:latin typeface="Calibri" panose="020F0502020204030204" pitchFamily="34" charset="0"/>
                <a:cs typeface="Calibri" panose="020F0502020204030204" pitchFamily="34" charset="0"/>
              </a:rPr>
              <a:t>"</a:t>
            </a:r>
            <a:r>
              <a:rPr lang="ar-SA" sz="2800" b="1" dirty="0">
                <a:solidFill>
                  <a:schemeClr val="accent1"/>
                </a:solidFill>
                <a:latin typeface="Calibri" panose="020F0502020204030204" pitchFamily="34" charset="0"/>
                <a:cs typeface="Calibri" panose="020F0502020204030204" pitchFamily="34" charset="0"/>
              </a:rPr>
              <a:t>وَأَذِّن فِي النَّاسِ بِالْحَجِّ يَأْتُوكَ رِجَالًا </a:t>
            </a:r>
            <a:r>
              <a:rPr lang="ar-SA" sz="2800" b="1" dirty="0" err="1">
                <a:solidFill>
                  <a:schemeClr val="accent1"/>
                </a:solidFill>
                <a:latin typeface="Calibri" panose="020F0502020204030204" pitchFamily="34" charset="0"/>
                <a:cs typeface="Calibri" panose="020F0502020204030204" pitchFamily="34" charset="0"/>
              </a:rPr>
              <a:t>وَعَلَىٰ</a:t>
            </a:r>
            <a:r>
              <a:rPr lang="ar-SA" sz="2800" b="1" dirty="0">
                <a:solidFill>
                  <a:schemeClr val="accent1"/>
                </a:solidFill>
                <a:latin typeface="Calibri" panose="020F0502020204030204" pitchFamily="34" charset="0"/>
                <a:cs typeface="Calibri" panose="020F0502020204030204" pitchFamily="34" charset="0"/>
              </a:rPr>
              <a:t> كُلِّ ضَامِرٍ يَأْتِينَ مِن كُلِّ فَجٍّ عَمِيقٍ</a:t>
            </a:r>
            <a:r>
              <a:rPr lang="ar-SA" sz="28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67022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0836"/>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5940057" y="156754"/>
            <a:ext cx="5734633"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التلبية و أحكامها</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81E329AF-03C6-4A96-9CEC-ABDB9C3E4C2B}"/>
              </a:ext>
            </a:extLst>
          </p:cNvPr>
          <p:cNvSpPr txBox="1"/>
          <p:nvPr/>
        </p:nvSpPr>
        <p:spPr>
          <a:xfrm>
            <a:off x="0" y="1175095"/>
            <a:ext cx="11671108" cy="5193409"/>
          </a:xfrm>
          <a:prstGeom prst="rect">
            <a:avLst/>
          </a:prstGeom>
          <a:noFill/>
        </p:spPr>
        <p:txBody>
          <a:bodyPr wrap="square" rtlCol="0">
            <a:spAutoFit/>
          </a:bodyPr>
          <a:lstStyle/>
          <a:p>
            <a:pPr>
              <a:lnSpc>
                <a:spcPct val="150000"/>
              </a:lnSpc>
            </a:pPr>
            <a:r>
              <a:rPr lang="ar-SA" sz="2800" b="1" dirty="0">
                <a:solidFill>
                  <a:schemeClr val="accent1"/>
                </a:solidFill>
              </a:rPr>
              <a:t>التلبية شعار الحج والعمرة، وبيان أحكامها فيما يلي:</a:t>
            </a:r>
          </a:p>
          <a:p>
            <a:pPr>
              <a:lnSpc>
                <a:spcPct val="150000"/>
              </a:lnSpc>
            </a:pPr>
            <a:r>
              <a:rPr lang="ar-SA" sz="2800" b="1" dirty="0">
                <a:solidFill>
                  <a:srgbClr val="FF0000"/>
                </a:solidFill>
              </a:rPr>
              <a:t>صفة التلبية: </a:t>
            </a:r>
            <a:r>
              <a:rPr lang="ar-SA" sz="2800" b="1" dirty="0"/>
              <a:t>لبيك اللهم لبيك، لبيك لا شريك لك لبيك، إن الحمد والنعمة لك والملك؛ لا شريك لك.</a:t>
            </a:r>
          </a:p>
          <a:p>
            <a:pPr>
              <a:lnSpc>
                <a:spcPct val="150000"/>
              </a:lnSpc>
            </a:pPr>
            <a:r>
              <a:rPr lang="ar-SA" sz="2800" b="1" dirty="0">
                <a:solidFill>
                  <a:srgbClr val="FF0000"/>
                </a:solidFill>
              </a:rPr>
              <a:t>معناها:</a:t>
            </a:r>
            <a:r>
              <a:rPr lang="ar-SA" sz="2800" b="1" dirty="0">
                <a:solidFill>
                  <a:schemeClr val="accent1"/>
                </a:solidFill>
              </a:rPr>
              <a:t> </a:t>
            </a:r>
            <a:r>
              <a:rPr lang="ar-SA" sz="2800" b="1" dirty="0"/>
              <a:t>أنا مقيم على طاعتك و إجابة أمرك وحدك، لا شريك لك في ربوبيتك ولا في ألوهيتك ولا في</a:t>
            </a:r>
          </a:p>
          <a:p>
            <a:pPr>
              <a:lnSpc>
                <a:spcPct val="150000"/>
              </a:lnSpc>
            </a:pPr>
            <a:r>
              <a:rPr lang="ar-SA" sz="2800" b="1" dirty="0"/>
              <a:t>أسمائك و صفاتك، و أحمدك وحدك لا شريك لك، و أعترف بأن النعمةَ كلَّها منك وحدك لا شريك لك.</a:t>
            </a:r>
          </a:p>
          <a:p>
            <a:pPr>
              <a:lnSpc>
                <a:spcPct val="150000"/>
              </a:lnSpc>
            </a:pPr>
            <a:r>
              <a:rPr lang="ar-SA" sz="2800" b="1" dirty="0">
                <a:solidFill>
                  <a:srgbClr val="FF0000"/>
                </a:solidFill>
              </a:rPr>
              <a:t>حكمها:</a:t>
            </a:r>
            <a:r>
              <a:rPr lang="ar-SA" sz="2800" b="1" dirty="0">
                <a:solidFill>
                  <a:schemeClr val="accent1"/>
                </a:solidFill>
              </a:rPr>
              <a:t> </a:t>
            </a:r>
            <a:r>
              <a:rPr lang="ar-SA" sz="2800" b="1" dirty="0"/>
              <a:t>التلبية </a:t>
            </a:r>
            <a:r>
              <a:rPr lang="en-US" sz="2800" b="1" dirty="0"/>
              <a:t>ُ</a:t>
            </a:r>
            <a:r>
              <a:rPr lang="ar-SA" sz="2800" b="1" dirty="0"/>
              <a:t>سنة، ويستحب الإكثار منها، ويجهر بها الرجل، وتُسِّرُ بها المرأة.</a:t>
            </a:r>
          </a:p>
          <a:p>
            <a:pPr>
              <a:lnSpc>
                <a:spcPct val="150000"/>
              </a:lnSpc>
            </a:pPr>
            <a:r>
              <a:rPr lang="ar-SA" sz="2800" b="1" dirty="0">
                <a:solidFill>
                  <a:srgbClr val="FF0000"/>
                </a:solidFill>
              </a:rPr>
              <a:t>وقتها:</a:t>
            </a:r>
            <a:r>
              <a:rPr lang="ar-SA" sz="2800" b="1" dirty="0">
                <a:solidFill>
                  <a:schemeClr val="accent1"/>
                </a:solidFill>
              </a:rPr>
              <a:t> يبدأ وقتها من بعد الإحرام، و آخر وقتها فيه التفصيل التالي:</a:t>
            </a:r>
          </a:p>
          <a:p>
            <a:pPr>
              <a:lnSpc>
                <a:spcPct val="150000"/>
              </a:lnSpc>
            </a:pPr>
            <a:r>
              <a:rPr lang="ar-SA" sz="2800" b="1" dirty="0">
                <a:solidFill>
                  <a:srgbClr val="FF0000"/>
                </a:solidFill>
              </a:rPr>
              <a:t>   أولاً:</a:t>
            </a:r>
            <a:r>
              <a:rPr lang="ar-SA" sz="2800" b="1" dirty="0">
                <a:solidFill>
                  <a:schemeClr val="accent1"/>
                </a:solidFill>
              </a:rPr>
              <a:t> </a:t>
            </a:r>
            <a:r>
              <a:rPr lang="ar-SA" sz="2800" b="1" dirty="0"/>
              <a:t>يقطعها المعتمر قبل أن يبدأ الطواف.</a:t>
            </a:r>
          </a:p>
          <a:p>
            <a:pPr>
              <a:lnSpc>
                <a:spcPct val="150000"/>
              </a:lnSpc>
            </a:pPr>
            <a:r>
              <a:rPr lang="ar-SA" sz="2800" b="1" dirty="0">
                <a:solidFill>
                  <a:srgbClr val="FF0000"/>
                </a:solidFill>
              </a:rPr>
              <a:t>   ثانياً: </a:t>
            </a:r>
            <a:r>
              <a:rPr lang="ar-SA" sz="2800" b="1" dirty="0"/>
              <a:t>يقطعها الحاج إذا بد أ في رمي جمرة العقبة يوم العيد.</a:t>
            </a:r>
            <a:endParaRPr lang="en-US" sz="2800" b="1" dirty="0"/>
          </a:p>
        </p:txBody>
      </p:sp>
    </p:spTree>
    <p:extLst>
      <p:ext uri="{BB962C8B-B14F-4D97-AF65-F5344CB8AC3E}">
        <p14:creationId xmlns:p14="http://schemas.microsoft.com/office/powerpoint/2010/main" val="990901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0836"/>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898670" y="297811"/>
            <a:ext cx="5734633"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محظورات الإحرام</a:t>
            </a:r>
            <a:endParaRPr lang="en-US" sz="2800" b="1" dirty="0">
              <a:latin typeface="Calibri" panose="020F0502020204030204" pitchFamily="34" charset="0"/>
              <a:cs typeface="Calibri" panose="020F0502020204030204" pitchFamily="34" charset="0"/>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1008809" y="2002712"/>
            <a:ext cx="10887336" cy="2244076"/>
          </a:xfrm>
          <a:prstGeom prst="rect">
            <a:avLst/>
          </a:prstGeom>
          <a:noFill/>
        </p:spPr>
        <p:txBody>
          <a:bodyPr wrap="square" rtlCol="0">
            <a:spAutoFit/>
          </a:bodyPr>
          <a:lstStyle/>
          <a:p>
            <a:pPr>
              <a:lnSpc>
                <a:spcPct val="150000"/>
              </a:lnSpc>
            </a:pPr>
            <a:r>
              <a:rPr lang="ar-SA" sz="2400" b="1" dirty="0">
                <a:solidFill>
                  <a:schemeClr val="accent1"/>
                </a:solidFill>
              </a:rPr>
              <a:t>لقد سبق أن درست محظورات الإحرام في المرحلة الابتدائية، فحدِّد المراد بها من الخيارات الآتية :</a:t>
            </a:r>
          </a:p>
          <a:p>
            <a:pPr>
              <a:lnSpc>
                <a:spcPct val="150000"/>
              </a:lnSpc>
            </a:pPr>
            <a:r>
              <a:rPr lang="ar-SA" sz="2400" b="1" dirty="0">
                <a:latin typeface="Aldhabi" panose="01000000000000000000" pitchFamily="2" charset="-78"/>
              </a:rPr>
              <a:t>أ- هي الأشياء المباحة بسبب الإحرام.        (        )</a:t>
            </a:r>
          </a:p>
          <a:p>
            <a:pPr>
              <a:lnSpc>
                <a:spcPct val="150000"/>
              </a:lnSpc>
            </a:pPr>
            <a:r>
              <a:rPr lang="ar-SA" sz="2400" b="1" dirty="0">
                <a:latin typeface="Aldhabi" panose="01000000000000000000" pitchFamily="2" charset="-78"/>
              </a:rPr>
              <a:t>ب- هي الأشياء المحرمة بسبب الإحرام.     (        )</a:t>
            </a:r>
          </a:p>
          <a:p>
            <a:pPr>
              <a:lnSpc>
                <a:spcPct val="150000"/>
              </a:lnSpc>
            </a:pPr>
            <a:r>
              <a:rPr lang="ar-SA" sz="2400" b="1" dirty="0">
                <a:latin typeface="Aldhabi" panose="01000000000000000000" pitchFamily="2" charset="-78"/>
              </a:rPr>
              <a:t>ج- هي الأشياء المستحبة بسبب الإحرام.    (        )</a:t>
            </a:r>
          </a:p>
        </p:txBody>
      </p:sp>
      <p:sp>
        <p:nvSpPr>
          <p:cNvPr id="2" name="مربع نص 1">
            <a:extLst>
              <a:ext uri="{FF2B5EF4-FFF2-40B4-BE49-F238E27FC236}">
                <a16:creationId xmlns:a16="http://schemas.microsoft.com/office/drawing/2014/main" id="{5243A60A-0E2B-4B8E-BD52-ABF0617F49BA}"/>
              </a:ext>
            </a:extLst>
          </p:cNvPr>
          <p:cNvSpPr txBox="1"/>
          <p:nvPr/>
        </p:nvSpPr>
        <p:spPr>
          <a:xfrm>
            <a:off x="6596744" y="3221256"/>
            <a:ext cx="966651" cy="523220"/>
          </a:xfrm>
          <a:prstGeom prst="rect">
            <a:avLst/>
          </a:prstGeom>
          <a:noFill/>
        </p:spPr>
        <p:txBody>
          <a:bodyPr wrap="square" rtlCol="0">
            <a:spAutoFit/>
          </a:bodyPr>
          <a:lstStyle/>
          <a:p>
            <a:pPr algn="ctr"/>
            <a:r>
              <a:rPr lang="ar-SA" sz="2800" b="1" dirty="0">
                <a:solidFill>
                  <a:srgbClr val="00B050"/>
                </a:solidFill>
              </a:rPr>
              <a:t>صح</a:t>
            </a:r>
            <a:r>
              <a:rPr lang="ar-SA" dirty="0"/>
              <a:t> </a:t>
            </a:r>
            <a:endParaRPr lang="en-US" dirty="0"/>
          </a:p>
        </p:txBody>
      </p:sp>
    </p:spTree>
    <p:extLst>
      <p:ext uri="{BB962C8B-B14F-4D97-AF65-F5344CB8AC3E}">
        <p14:creationId xmlns:p14="http://schemas.microsoft.com/office/powerpoint/2010/main" val="696928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750648" y="246870"/>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محظورات الإحرام ثمانية هي:</a:t>
            </a:r>
            <a:endParaRPr lang="en-US" sz="2800" b="1" dirty="0">
              <a:latin typeface="Calibri" panose="020F0502020204030204" pitchFamily="34" charset="0"/>
              <a:cs typeface="Calibri" panose="020F0502020204030204" pitchFamily="34" charset="0"/>
            </a:endParaRPr>
          </a:p>
        </p:txBody>
      </p:sp>
      <p:pic>
        <p:nvPicPr>
          <p:cNvPr id="5" name="صورة 4">
            <a:extLst>
              <a:ext uri="{FF2B5EF4-FFF2-40B4-BE49-F238E27FC236}">
                <a16:creationId xmlns:a16="http://schemas.microsoft.com/office/drawing/2014/main" id="{AF5065EC-ACE3-448F-BC5B-4986F8F3A58F}"/>
              </a:ext>
            </a:extLst>
          </p:cNvPr>
          <p:cNvPicPr>
            <a:picLocks noChangeAspect="1"/>
          </p:cNvPicPr>
          <p:nvPr/>
        </p:nvPicPr>
        <p:blipFill>
          <a:blip r:embed="rId4"/>
          <a:stretch>
            <a:fillRect/>
          </a:stretch>
        </p:blipFill>
        <p:spPr>
          <a:xfrm>
            <a:off x="8119117" y="1303637"/>
            <a:ext cx="3791479" cy="1800476"/>
          </a:xfrm>
          <a:prstGeom prst="rect">
            <a:avLst/>
          </a:prstGeom>
          <a:ln>
            <a:noFill/>
          </a:ln>
          <a:effectLst>
            <a:softEdge rad="112500"/>
          </a:effectLst>
        </p:spPr>
      </p:pic>
      <p:pic>
        <p:nvPicPr>
          <p:cNvPr id="7" name="صورة 6">
            <a:extLst>
              <a:ext uri="{FF2B5EF4-FFF2-40B4-BE49-F238E27FC236}">
                <a16:creationId xmlns:a16="http://schemas.microsoft.com/office/drawing/2014/main" id="{34B7979D-F03B-491D-8B4C-E39E64AF1BA3}"/>
              </a:ext>
            </a:extLst>
          </p:cNvPr>
          <p:cNvPicPr>
            <a:picLocks noChangeAspect="1"/>
          </p:cNvPicPr>
          <p:nvPr/>
        </p:nvPicPr>
        <p:blipFill>
          <a:blip r:embed="rId5"/>
          <a:stretch>
            <a:fillRect/>
          </a:stretch>
        </p:blipFill>
        <p:spPr>
          <a:xfrm>
            <a:off x="8119117" y="3753888"/>
            <a:ext cx="3810532" cy="1838582"/>
          </a:xfrm>
          <a:prstGeom prst="rect">
            <a:avLst/>
          </a:prstGeom>
          <a:ln>
            <a:noFill/>
          </a:ln>
          <a:effectLst>
            <a:softEdge rad="112500"/>
          </a:effectLst>
        </p:spPr>
      </p:pic>
      <p:pic>
        <p:nvPicPr>
          <p:cNvPr id="10" name="صورة 9">
            <a:extLst>
              <a:ext uri="{FF2B5EF4-FFF2-40B4-BE49-F238E27FC236}">
                <a16:creationId xmlns:a16="http://schemas.microsoft.com/office/drawing/2014/main" id="{CE22509F-739B-49DB-BD4F-5E72CB9745A3}"/>
              </a:ext>
            </a:extLst>
          </p:cNvPr>
          <p:cNvPicPr>
            <a:picLocks noChangeAspect="1"/>
          </p:cNvPicPr>
          <p:nvPr/>
        </p:nvPicPr>
        <p:blipFill>
          <a:blip r:embed="rId6"/>
          <a:stretch>
            <a:fillRect/>
          </a:stretch>
        </p:blipFill>
        <p:spPr>
          <a:xfrm>
            <a:off x="281404" y="1303637"/>
            <a:ext cx="7668695" cy="4486901"/>
          </a:xfrm>
          <a:prstGeom prst="rect">
            <a:avLst/>
          </a:prstGeom>
          <a:ln>
            <a:noFill/>
          </a:ln>
          <a:effectLst>
            <a:softEdge rad="112500"/>
          </a:effectLst>
        </p:spPr>
      </p:pic>
      <p:sp>
        <p:nvSpPr>
          <p:cNvPr id="11" name="مربع نص 10">
            <a:extLst>
              <a:ext uri="{FF2B5EF4-FFF2-40B4-BE49-F238E27FC236}">
                <a16:creationId xmlns:a16="http://schemas.microsoft.com/office/drawing/2014/main" id="{9057BFC8-7103-4288-B7B0-031D7E8E8EEF}"/>
              </a:ext>
            </a:extLst>
          </p:cNvPr>
          <p:cNvSpPr txBox="1"/>
          <p:nvPr/>
        </p:nvSpPr>
        <p:spPr>
          <a:xfrm>
            <a:off x="6067298" y="5192360"/>
            <a:ext cx="1580605" cy="400110"/>
          </a:xfrm>
          <a:prstGeom prst="rect">
            <a:avLst/>
          </a:prstGeom>
          <a:noFill/>
        </p:spPr>
        <p:txBody>
          <a:bodyPr wrap="square" rtlCol="0">
            <a:spAutoFit/>
          </a:bodyPr>
          <a:lstStyle/>
          <a:p>
            <a:r>
              <a:rPr lang="ar-SA" sz="2000" b="1" dirty="0">
                <a:solidFill>
                  <a:schemeClr val="accent1"/>
                </a:solidFill>
              </a:rPr>
              <a:t>المظلة الشمسية</a:t>
            </a:r>
            <a:endParaRPr lang="en-US" sz="2000" b="1" dirty="0">
              <a:solidFill>
                <a:schemeClr val="accent1"/>
              </a:solidFill>
            </a:endParaRPr>
          </a:p>
        </p:txBody>
      </p:sp>
      <p:sp>
        <p:nvSpPr>
          <p:cNvPr id="12" name="مربع نص 11">
            <a:extLst>
              <a:ext uri="{FF2B5EF4-FFF2-40B4-BE49-F238E27FC236}">
                <a16:creationId xmlns:a16="http://schemas.microsoft.com/office/drawing/2014/main" id="{F76AEF6C-9DCF-4963-99C6-303DFEA6EB84}"/>
              </a:ext>
            </a:extLst>
          </p:cNvPr>
          <p:cNvSpPr txBox="1"/>
          <p:nvPr/>
        </p:nvSpPr>
        <p:spPr>
          <a:xfrm>
            <a:off x="4184496" y="5161582"/>
            <a:ext cx="1580606" cy="461665"/>
          </a:xfrm>
          <a:prstGeom prst="rect">
            <a:avLst/>
          </a:prstGeom>
          <a:noFill/>
        </p:spPr>
        <p:txBody>
          <a:bodyPr wrap="square" rtlCol="0">
            <a:spAutoFit/>
          </a:bodyPr>
          <a:lstStyle/>
          <a:p>
            <a:r>
              <a:rPr lang="ar-SA" sz="2400" b="1" dirty="0">
                <a:solidFill>
                  <a:schemeClr val="accent1"/>
                </a:solidFill>
              </a:rPr>
              <a:t>ظل الشجر</a:t>
            </a:r>
            <a:endParaRPr lang="en-US" sz="2400" b="1" dirty="0">
              <a:solidFill>
                <a:schemeClr val="accent1"/>
              </a:solidFill>
            </a:endParaRPr>
          </a:p>
        </p:txBody>
      </p:sp>
      <p:sp>
        <p:nvSpPr>
          <p:cNvPr id="13" name="مربع نص 12">
            <a:extLst>
              <a:ext uri="{FF2B5EF4-FFF2-40B4-BE49-F238E27FC236}">
                <a16:creationId xmlns:a16="http://schemas.microsoft.com/office/drawing/2014/main" id="{78239013-D990-4BF9-82FD-15EECA2956DD}"/>
              </a:ext>
            </a:extLst>
          </p:cNvPr>
          <p:cNvSpPr txBox="1"/>
          <p:nvPr/>
        </p:nvSpPr>
        <p:spPr>
          <a:xfrm>
            <a:off x="2021098" y="5161582"/>
            <a:ext cx="1925250" cy="830997"/>
          </a:xfrm>
          <a:prstGeom prst="rect">
            <a:avLst/>
          </a:prstGeom>
          <a:noFill/>
        </p:spPr>
        <p:txBody>
          <a:bodyPr wrap="square" rtlCol="0">
            <a:spAutoFit/>
          </a:bodyPr>
          <a:lstStyle/>
          <a:p>
            <a:pPr algn="ctr"/>
            <a:r>
              <a:rPr lang="ar-SA" sz="2400" b="1" dirty="0">
                <a:solidFill>
                  <a:schemeClr val="accent1"/>
                </a:solidFill>
              </a:rPr>
              <a:t>سقف البيت و خيمة </a:t>
            </a:r>
            <a:endParaRPr lang="en-US" sz="2400" b="1" dirty="0">
              <a:solidFill>
                <a:schemeClr val="accent1"/>
              </a:solidFill>
            </a:endParaRPr>
          </a:p>
        </p:txBody>
      </p:sp>
      <p:sp>
        <p:nvSpPr>
          <p:cNvPr id="14" name="مربع نص 13">
            <a:extLst>
              <a:ext uri="{FF2B5EF4-FFF2-40B4-BE49-F238E27FC236}">
                <a16:creationId xmlns:a16="http://schemas.microsoft.com/office/drawing/2014/main" id="{CD8CEA77-98DF-4658-8DC5-BE2519B0EC50}"/>
              </a:ext>
            </a:extLst>
          </p:cNvPr>
          <p:cNvSpPr txBox="1"/>
          <p:nvPr/>
        </p:nvSpPr>
        <p:spPr>
          <a:xfrm>
            <a:off x="54998" y="5206411"/>
            <a:ext cx="1825398" cy="830997"/>
          </a:xfrm>
          <a:prstGeom prst="rect">
            <a:avLst/>
          </a:prstGeom>
          <a:noFill/>
        </p:spPr>
        <p:txBody>
          <a:bodyPr wrap="square" rtlCol="0">
            <a:spAutoFit/>
          </a:bodyPr>
          <a:lstStyle/>
          <a:p>
            <a:pPr algn="ctr"/>
            <a:r>
              <a:rPr lang="ar-SA" sz="2400" b="1" dirty="0">
                <a:solidFill>
                  <a:schemeClr val="accent1"/>
                </a:solidFill>
              </a:rPr>
              <a:t>سقف السيارة و نحوهما </a:t>
            </a:r>
            <a:endParaRPr lang="en-US" sz="2400" b="1" dirty="0">
              <a:solidFill>
                <a:schemeClr val="accent1"/>
              </a:solidFill>
            </a:endParaRPr>
          </a:p>
        </p:txBody>
      </p:sp>
    </p:spTree>
    <p:extLst>
      <p:ext uri="{BB962C8B-B14F-4D97-AF65-F5344CB8AC3E}">
        <p14:creationId xmlns:p14="http://schemas.microsoft.com/office/powerpoint/2010/main" val="675074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 calcmode="lin" valueType="num">
                                      <p:cBhvr additive="base">
                                        <p:cTn id="5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4">
                                            <p:txEl>
                                              <p:pRg st="0" end="0"/>
                                            </p:txEl>
                                          </p:spTgt>
                                        </p:tgtEl>
                                        <p:attrNameLst>
                                          <p:attrName>style.visibility</p:attrName>
                                        </p:attrNameLst>
                                      </p:cBhvr>
                                      <p:to>
                                        <p:strVal val="visible"/>
                                      </p:to>
                                    </p:set>
                                    <p:anim calcmode="lin" valueType="num">
                                      <p:cBhvr additive="base">
                                        <p:cTn id="6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ربع نص 10">
            <a:extLst>
              <a:ext uri="{FF2B5EF4-FFF2-40B4-BE49-F238E27FC236}">
                <a16:creationId xmlns:a16="http://schemas.microsoft.com/office/drawing/2014/main" id="{9057BFC8-7103-4288-B7B0-031D7E8E8EEF}"/>
              </a:ext>
            </a:extLst>
          </p:cNvPr>
          <p:cNvSpPr txBox="1"/>
          <p:nvPr/>
        </p:nvSpPr>
        <p:spPr>
          <a:xfrm>
            <a:off x="8758246" y="3993122"/>
            <a:ext cx="1580605" cy="400110"/>
          </a:xfrm>
          <a:prstGeom prst="rect">
            <a:avLst/>
          </a:prstGeom>
          <a:noFill/>
        </p:spPr>
        <p:txBody>
          <a:bodyPr wrap="square" rtlCol="0">
            <a:spAutoFit/>
          </a:bodyPr>
          <a:lstStyle/>
          <a:p>
            <a:r>
              <a:rPr lang="ar-SA" sz="2000" b="1" dirty="0">
                <a:solidFill>
                  <a:schemeClr val="accent1"/>
                </a:solidFill>
              </a:rPr>
              <a:t>المظلة الشمسية</a:t>
            </a:r>
            <a:endParaRPr lang="en-US" sz="2000" b="1" dirty="0">
              <a:solidFill>
                <a:schemeClr val="accent1"/>
              </a:solidFill>
            </a:endParaRPr>
          </a:p>
        </p:txBody>
      </p:sp>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750648" y="246870"/>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محظورات الإحرام ثمانية هي:</a:t>
            </a:r>
            <a:endParaRPr lang="en-US" sz="2800" b="1" dirty="0">
              <a:latin typeface="Calibri" panose="020F0502020204030204" pitchFamily="34" charset="0"/>
              <a:cs typeface="Calibri" panose="020F0502020204030204" pitchFamily="34" charset="0"/>
            </a:endParaRPr>
          </a:p>
        </p:txBody>
      </p:sp>
      <p:pic>
        <p:nvPicPr>
          <p:cNvPr id="3" name="صورة 2">
            <a:extLst>
              <a:ext uri="{FF2B5EF4-FFF2-40B4-BE49-F238E27FC236}">
                <a16:creationId xmlns:a16="http://schemas.microsoft.com/office/drawing/2014/main" id="{E8129C18-5DD1-4727-A3DF-385F87C4AB17}"/>
              </a:ext>
            </a:extLst>
          </p:cNvPr>
          <p:cNvPicPr>
            <a:picLocks noChangeAspect="1"/>
          </p:cNvPicPr>
          <p:nvPr/>
        </p:nvPicPr>
        <p:blipFill>
          <a:blip r:embed="rId4"/>
          <a:stretch>
            <a:fillRect/>
          </a:stretch>
        </p:blipFill>
        <p:spPr>
          <a:xfrm>
            <a:off x="1042851" y="1480033"/>
            <a:ext cx="10106295" cy="3897933"/>
          </a:xfrm>
          <a:prstGeom prst="rect">
            <a:avLst/>
          </a:prstGeom>
          <a:ln>
            <a:noFill/>
          </a:ln>
          <a:effectLst>
            <a:softEdge rad="112500"/>
          </a:effectLst>
        </p:spPr>
      </p:pic>
      <p:sp>
        <p:nvSpPr>
          <p:cNvPr id="6" name="مربع نص 5">
            <a:extLst>
              <a:ext uri="{FF2B5EF4-FFF2-40B4-BE49-F238E27FC236}">
                <a16:creationId xmlns:a16="http://schemas.microsoft.com/office/drawing/2014/main" id="{86A9CD41-E78D-4404-AD78-F55119B0C899}"/>
              </a:ext>
            </a:extLst>
          </p:cNvPr>
          <p:cNvSpPr txBox="1"/>
          <p:nvPr/>
        </p:nvSpPr>
        <p:spPr>
          <a:xfrm>
            <a:off x="8647611" y="4671583"/>
            <a:ext cx="2129246" cy="461665"/>
          </a:xfrm>
          <a:prstGeom prst="rect">
            <a:avLst/>
          </a:prstGeom>
          <a:noFill/>
        </p:spPr>
        <p:txBody>
          <a:bodyPr wrap="square" rtlCol="0">
            <a:spAutoFit/>
          </a:bodyPr>
          <a:lstStyle/>
          <a:p>
            <a:pPr algn="ctr"/>
            <a:r>
              <a:rPr lang="ar-SA" sz="2400" b="1" dirty="0">
                <a:solidFill>
                  <a:schemeClr val="accent1"/>
                </a:solidFill>
              </a:rPr>
              <a:t>الثوب</a:t>
            </a:r>
            <a:endParaRPr lang="en-US" sz="2400" b="1" dirty="0">
              <a:solidFill>
                <a:schemeClr val="accent1"/>
              </a:solidFill>
            </a:endParaRPr>
          </a:p>
        </p:txBody>
      </p:sp>
      <p:sp>
        <p:nvSpPr>
          <p:cNvPr id="8" name="مربع نص 7">
            <a:extLst>
              <a:ext uri="{FF2B5EF4-FFF2-40B4-BE49-F238E27FC236}">
                <a16:creationId xmlns:a16="http://schemas.microsoft.com/office/drawing/2014/main" id="{FD656586-F8E0-45C0-AE4B-DEC9CE17216A}"/>
              </a:ext>
            </a:extLst>
          </p:cNvPr>
          <p:cNvSpPr txBox="1"/>
          <p:nvPr/>
        </p:nvSpPr>
        <p:spPr>
          <a:xfrm>
            <a:off x="6328383" y="4671583"/>
            <a:ext cx="2198914" cy="461665"/>
          </a:xfrm>
          <a:prstGeom prst="rect">
            <a:avLst/>
          </a:prstGeom>
          <a:noFill/>
        </p:spPr>
        <p:txBody>
          <a:bodyPr wrap="square" rtlCol="0">
            <a:spAutoFit/>
          </a:bodyPr>
          <a:lstStyle/>
          <a:p>
            <a:pPr algn="ctr"/>
            <a:r>
              <a:rPr lang="ar-SA" sz="2400" b="1" dirty="0">
                <a:solidFill>
                  <a:schemeClr val="accent1"/>
                </a:solidFill>
              </a:rPr>
              <a:t>القفازات</a:t>
            </a:r>
            <a:endParaRPr lang="en-US" sz="2400" b="1" dirty="0">
              <a:solidFill>
                <a:schemeClr val="accent1"/>
              </a:solidFill>
            </a:endParaRPr>
          </a:p>
        </p:txBody>
      </p:sp>
      <p:sp>
        <p:nvSpPr>
          <p:cNvPr id="15" name="مربع نص 14">
            <a:extLst>
              <a:ext uri="{FF2B5EF4-FFF2-40B4-BE49-F238E27FC236}">
                <a16:creationId xmlns:a16="http://schemas.microsoft.com/office/drawing/2014/main" id="{F76396D6-7549-40A5-9C33-00DBF8E2C578}"/>
              </a:ext>
            </a:extLst>
          </p:cNvPr>
          <p:cNvSpPr txBox="1"/>
          <p:nvPr/>
        </p:nvSpPr>
        <p:spPr>
          <a:xfrm>
            <a:off x="3750648" y="4671583"/>
            <a:ext cx="1905569" cy="461665"/>
          </a:xfrm>
          <a:prstGeom prst="rect">
            <a:avLst/>
          </a:prstGeom>
          <a:noFill/>
        </p:spPr>
        <p:txBody>
          <a:bodyPr wrap="square" rtlCol="0">
            <a:spAutoFit/>
          </a:bodyPr>
          <a:lstStyle/>
          <a:p>
            <a:pPr algn="ctr"/>
            <a:r>
              <a:rPr lang="ar-SA" sz="2400" b="1" dirty="0">
                <a:solidFill>
                  <a:schemeClr val="accent1"/>
                </a:solidFill>
              </a:rPr>
              <a:t>المعطف</a:t>
            </a:r>
            <a:endParaRPr lang="en-US" sz="2400" b="1" dirty="0">
              <a:solidFill>
                <a:schemeClr val="accent1"/>
              </a:solidFill>
            </a:endParaRPr>
          </a:p>
        </p:txBody>
      </p:sp>
      <p:sp>
        <p:nvSpPr>
          <p:cNvPr id="16" name="مربع نص 15">
            <a:extLst>
              <a:ext uri="{FF2B5EF4-FFF2-40B4-BE49-F238E27FC236}">
                <a16:creationId xmlns:a16="http://schemas.microsoft.com/office/drawing/2014/main" id="{4AE22987-05C8-4936-92FA-7B48B09BB2C2}"/>
              </a:ext>
            </a:extLst>
          </p:cNvPr>
          <p:cNvSpPr txBox="1"/>
          <p:nvPr/>
        </p:nvSpPr>
        <p:spPr>
          <a:xfrm>
            <a:off x="1098888" y="4671583"/>
            <a:ext cx="1905569" cy="461665"/>
          </a:xfrm>
          <a:prstGeom prst="rect">
            <a:avLst/>
          </a:prstGeom>
          <a:noFill/>
        </p:spPr>
        <p:txBody>
          <a:bodyPr wrap="square" rtlCol="0">
            <a:spAutoFit/>
          </a:bodyPr>
          <a:lstStyle/>
          <a:p>
            <a:r>
              <a:rPr lang="ar-SA" sz="2400" b="1" dirty="0">
                <a:solidFill>
                  <a:schemeClr val="accent1"/>
                </a:solidFill>
              </a:rPr>
              <a:t>الجوارب</a:t>
            </a:r>
            <a:endParaRPr lang="en-US" sz="2400" b="1" dirty="0">
              <a:solidFill>
                <a:schemeClr val="accent1"/>
              </a:solidFill>
            </a:endParaRPr>
          </a:p>
        </p:txBody>
      </p:sp>
    </p:spTree>
    <p:extLst>
      <p:ext uri="{BB962C8B-B14F-4D97-AF65-F5344CB8AC3E}">
        <p14:creationId xmlns:p14="http://schemas.microsoft.com/office/powerpoint/2010/main" val="442300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 calcmode="lin" valueType="num">
                                      <p:cBhvr additive="base">
                                        <p:cTn id="5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ربع نص 10">
            <a:extLst>
              <a:ext uri="{FF2B5EF4-FFF2-40B4-BE49-F238E27FC236}">
                <a16:creationId xmlns:a16="http://schemas.microsoft.com/office/drawing/2014/main" id="{9057BFC8-7103-4288-B7B0-031D7E8E8EEF}"/>
              </a:ext>
            </a:extLst>
          </p:cNvPr>
          <p:cNvSpPr txBox="1"/>
          <p:nvPr/>
        </p:nvSpPr>
        <p:spPr>
          <a:xfrm>
            <a:off x="8758246" y="3993122"/>
            <a:ext cx="1580605" cy="400110"/>
          </a:xfrm>
          <a:prstGeom prst="rect">
            <a:avLst/>
          </a:prstGeom>
          <a:noFill/>
        </p:spPr>
        <p:txBody>
          <a:bodyPr wrap="square" rtlCol="0">
            <a:spAutoFit/>
          </a:bodyPr>
          <a:lstStyle/>
          <a:p>
            <a:r>
              <a:rPr lang="ar-SA" sz="2000" b="1" dirty="0">
                <a:solidFill>
                  <a:schemeClr val="accent1"/>
                </a:solidFill>
              </a:rPr>
              <a:t>المظلة الشمسية</a:t>
            </a:r>
            <a:endParaRPr lang="en-US" sz="2000" b="1" dirty="0">
              <a:solidFill>
                <a:schemeClr val="accent1"/>
              </a:solidFill>
            </a:endParaRPr>
          </a:p>
        </p:txBody>
      </p:sp>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750648" y="246870"/>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محظورات الإحرام ثمانية هي:</a:t>
            </a:r>
            <a:endParaRPr lang="en-US" sz="2800" b="1" dirty="0">
              <a:latin typeface="Calibri" panose="020F0502020204030204" pitchFamily="34" charset="0"/>
              <a:cs typeface="Calibri" panose="020F0502020204030204" pitchFamily="34" charset="0"/>
            </a:endParaRPr>
          </a:p>
        </p:txBody>
      </p:sp>
      <p:pic>
        <p:nvPicPr>
          <p:cNvPr id="5" name="صورة 4">
            <a:extLst>
              <a:ext uri="{FF2B5EF4-FFF2-40B4-BE49-F238E27FC236}">
                <a16:creationId xmlns:a16="http://schemas.microsoft.com/office/drawing/2014/main" id="{1E45D1C2-9F04-4D41-A61C-5C96401000B8}"/>
              </a:ext>
            </a:extLst>
          </p:cNvPr>
          <p:cNvPicPr>
            <a:picLocks noChangeAspect="1"/>
          </p:cNvPicPr>
          <p:nvPr/>
        </p:nvPicPr>
        <p:blipFill>
          <a:blip r:embed="rId4"/>
          <a:stretch>
            <a:fillRect/>
          </a:stretch>
        </p:blipFill>
        <p:spPr>
          <a:xfrm>
            <a:off x="1332411" y="1567543"/>
            <a:ext cx="9888583" cy="3500846"/>
          </a:xfrm>
          <a:prstGeom prst="rect">
            <a:avLst/>
          </a:prstGeom>
          <a:ln>
            <a:noFill/>
          </a:ln>
          <a:effectLst>
            <a:softEdge rad="112500"/>
          </a:effectLst>
        </p:spPr>
      </p:pic>
    </p:spTree>
    <p:extLst>
      <p:ext uri="{BB962C8B-B14F-4D97-AF65-F5344CB8AC3E}">
        <p14:creationId xmlns:p14="http://schemas.microsoft.com/office/powerpoint/2010/main" val="1455655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4695027" y="319848"/>
            <a:ext cx="6970103"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المرأة كالرجل في الإحرام إلا إنها تختص بما يلي:</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1092927" y="1449593"/>
            <a:ext cx="10794272" cy="3704284"/>
          </a:xfrm>
          <a:prstGeom prst="rect">
            <a:avLst/>
          </a:prstGeom>
          <a:noFill/>
        </p:spPr>
        <p:txBody>
          <a:bodyPr wrap="square" rtlCol="0">
            <a:spAutoFit/>
          </a:bodyPr>
          <a:lstStyle/>
          <a:p>
            <a:pPr>
              <a:lnSpc>
                <a:spcPct val="150000"/>
              </a:lnSpc>
            </a:pPr>
            <a:r>
              <a:rPr lang="ar-SA" sz="3200" b="1" dirty="0"/>
              <a:t>1- تحرم المرأة فيما شاءت من الثياب، غير أنها تستر جميع بدنها ما عدا الوجه والكفّين ، ولا تتبرج في لباسها.</a:t>
            </a:r>
          </a:p>
          <a:p>
            <a:pPr>
              <a:lnSpc>
                <a:spcPct val="150000"/>
              </a:lnSpc>
            </a:pPr>
            <a:r>
              <a:rPr lang="ar-SA" sz="3200" b="1" dirty="0"/>
              <a:t>2- لا يجوز أن تلبس النقاب أو القفازين على يديها، ويدل عليه حديث عبد الله بن عمر (</a:t>
            </a:r>
            <a:r>
              <a:rPr lang="ar-SA" sz="3200" b="1" dirty="0">
                <a:latin typeface="Aldhabi" panose="01000000000000000000" pitchFamily="2" charset="-78"/>
                <a:cs typeface="Aldhabi" panose="01000000000000000000" pitchFamily="2" charset="-78"/>
              </a:rPr>
              <a:t>رضي الله عنهما</a:t>
            </a:r>
            <a:r>
              <a:rPr lang="ar-SA" sz="3200" b="1" dirty="0"/>
              <a:t>) أن النبي قال: «لا تَنْتَقِبُ المرأة المحرمة ولا تلبس القُفَّازَيْنِ »، ولم ينهها عن سوى ذلك.</a:t>
            </a:r>
            <a:endParaRPr lang="en-US" sz="3200" b="1" dirty="0"/>
          </a:p>
        </p:txBody>
      </p:sp>
    </p:spTree>
    <p:extLst>
      <p:ext uri="{BB962C8B-B14F-4D97-AF65-F5344CB8AC3E}">
        <p14:creationId xmlns:p14="http://schemas.microsoft.com/office/powerpoint/2010/main" val="2041999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مربع نص 1">
            <a:extLst>
              <a:ext uri="{FF2B5EF4-FFF2-40B4-BE49-F238E27FC236}">
                <a16:creationId xmlns:a16="http://schemas.microsoft.com/office/drawing/2014/main" id="{B39D7364-FDBA-4CDA-9F52-B3ED8E82A1C8}"/>
              </a:ext>
            </a:extLst>
          </p:cNvPr>
          <p:cNvSpPr txBox="1"/>
          <p:nvPr/>
        </p:nvSpPr>
        <p:spPr>
          <a:xfrm>
            <a:off x="1092927" y="1736976"/>
            <a:ext cx="10363199" cy="2967479"/>
          </a:xfrm>
          <a:prstGeom prst="rect">
            <a:avLst/>
          </a:prstGeom>
          <a:noFill/>
        </p:spPr>
        <p:txBody>
          <a:bodyPr wrap="square" rtlCol="0">
            <a:spAutoFit/>
          </a:bodyPr>
          <a:lstStyle/>
          <a:p>
            <a:pPr algn="ctr">
              <a:lnSpc>
                <a:spcPct val="150000"/>
              </a:lnSpc>
            </a:pPr>
            <a:r>
              <a:rPr lang="ar-SA" sz="3200" b="1" dirty="0"/>
              <a:t>اذا وصل المُحْرِمُ إلى مكةَ فالسنَّةُ له أن يبادر بالذهاب إلى المسجد الحرام لأداء نُسكه، فإذا دخل المسجد قال الدعاء المشروع عند دخول المسجد: </a:t>
            </a:r>
          </a:p>
          <a:p>
            <a:pPr algn="ctr">
              <a:lnSpc>
                <a:spcPct val="150000"/>
              </a:lnSpc>
            </a:pPr>
            <a:r>
              <a:rPr lang="ar-SA" sz="3200" b="1" dirty="0"/>
              <a:t>« </a:t>
            </a:r>
            <a:r>
              <a:rPr lang="ar-SA" sz="3200" b="1" dirty="0">
                <a:solidFill>
                  <a:schemeClr val="accent1"/>
                </a:solidFill>
              </a:rPr>
              <a:t>أعوذ بالله العظيم، وبوجهه الكريم، و سلطانه القديم، من الشيطان الرجيم</a:t>
            </a:r>
            <a:r>
              <a:rPr lang="ar-SA" sz="3200" b="1" dirty="0"/>
              <a:t>، » </a:t>
            </a:r>
          </a:p>
          <a:p>
            <a:pPr algn="ctr">
              <a:lnSpc>
                <a:spcPct val="150000"/>
              </a:lnSpc>
            </a:pPr>
            <a:r>
              <a:rPr lang="ar-SA" sz="3200" b="1" dirty="0"/>
              <a:t>( </a:t>
            </a:r>
            <a:r>
              <a:rPr lang="ar-SA" sz="3200" b="1" dirty="0">
                <a:solidFill>
                  <a:schemeClr val="accent1"/>
                </a:solidFill>
              </a:rPr>
              <a:t>بسم الله والصلاة والسلام على رسول الله، اللهم افتح لي أبواب رحمتك</a:t>
            </a:r>
            <a:r>
              <a:rPr lang="ar-SA" sz="3200" b="1" dirty="0"/>
              <a:t>)</a:t>
            </a:r>
            <a:endParaRPr lang="en-US" sz="3200" b="1" dirty="0"/>
          </a:p>
        </p:txBody>
      </p:sp>
    </p:spTree>
    <p:extLst>
      <p:ext uri="{BB962C8B-B14F-4D97-AF65-F5344CB8AC3E}">
        <p14:creationId xmlns:p14="http://schemas.microsoft.com/office/powerpoint/2010/main" val="2208967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صورة 3">
            <a:extLst>
              <a:ext uri="{FF2B5EF4-FFF2-40B4-BE49-F238E27FC236}">
                <a16:creationId xmlns:a16="http://schemas.microsoft.com/office/drawing/2014/main" id="{0D063EE0-6C55-4A3C-87BC-8793F9C4C6C5}"/>
              </a:ext>
            </a:extLst>
          </p:cNvPr>
          <p:cNvPicPr>
            <a:picLocks noChangeAspect="1"/>
          </p:cNvPicPr>
          <p:nvPr/>
        </p:nvPicPr>
        <p:blipFill>
          <a:blip r:embed="rId3"/>
          <a:stretch>
            <a:fillRect/>
          </a:stretch>
        </p:blipFill>
        <p:spPr>
          <a:xfrm>
            <a:off x="1058091" y="274320"/>
            <a:ext cx="10358846" cy="6244045"/>
          </a:xfrm>
          <a:prstGeom prst="rect">
            <a:avLst/>
          </a:prstGeom>
          <a:ln>
            <a:noFill/>
          </a:ln>
          <a:effectLst>
            <a:softEdge rad="112500"/>
          </a:effectLst>
        </p:spPr>
      </p:pic>
    </p:spTree>
    <p:extLst>
      <p:ext uri="{BB962C8B-B14F-4D97-AF65-F5344CB8AC3E}">
        <p14:creationId xmlns:p14="http://schemas.microsoft.com/office/powerpoint/2010/main" val="2614394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صورة 2">
            <a:extLst>
              <a:ext uri="{FF2B5EF4-FFF2-40B4-BE49-F238E27FC236}">
                <a16:creationId xmlns:a16="http://schemas.microsoft.com/office/drawing/2014/main" id="{522F02F4-4244-4623-8872-BB16F3F5CA3D}"/>
              </a:ext>
            </a:extLst>
          </p:cNvPr>
          <p:cNvPicPr>
            <a:picLocks noChangeAspect="1"/>
          </p:cNvPicPr>
          <p:nvPr/>
        </p:nvPicPr>
        <p:blipFill>
          <a:blip r:embed="rId3"/>
          <a:stretch>
            <a:fillRect/>
          </a:stretch>
        </p:blipFill>
        <p:spPr>
          <a:xfrm>
            <a:off x="1606731" y="600891"/>
            <a:ext cx="9196252" cy="5747658"/>
          </a:xfrm>
          <a:prstGeom prst="rect">
            <a:avLst/>
          </a:prstGeom>
          <a:ln>
            <a:noFill/>
          </a:ln>
          <a:effectLst>
            <a:softEdge rad="112500"/>
          </a:effectLst>
        </p:spPr>
      </p:pic>
    </p:spTree>
    <p:extLst>
      <p:ext uri="{BB962C8B-B14F-4D97-AF65-F5344CB8AC3E}">
        <p14:creationId xmlns:p14="http://schemas.microsoft.com/office/powerpoint/2010/main" val="669608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4917096" y="136968"/>
            <a:ext cx="6970103"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ثالثاً : السعي بين الصفا والمروة</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1092927" y="946865"/>
            <a:ext cx="10794272" cy="751488"/>
          </a:xfrm>
          <a:prstGeom prst="rect">
            <a:avLst/>
          </a:prstGeom>
          <a:noFill/>
        </p:spPr>
        <p:txBody>
          <a:bodyPr wrap="square" rtlCol="0">
            <a:spAutoFit/>
          </a:bodyPr>
          <a:lstStyle/>
          <a:p>
            <a:pPr>
              <a:lnSpc>
                <a:spcPct val="150000"/>
              </a:lnSpc>
            </a:pPr>
            <a:r>
              <a:rPr lang="ar-SA" sz="3200" b="1" dirty="0"/>
              <a:t>اذا انتهى من الطواف وركعتيه اتجه إلى المسعى، وصفة السعي كما يلي:</a:t>
            </a:r>
            <a:endParaRPr lang="en-US" sz="3200" b="1" dirty="0"/>
          </a:p>
        </p:txBody>
      </p:sp>
      <p:pic>
        <p:nvPicPr>
          <p:cNvPr id="5" name="صورة 4">
            <a:extLst>
              <a:ext uri="{FF2B5EF4-FFF2-40B4-BE49-F238E27FC236}">
                <a16:creationId xmlns:a16="http://schemas.microsoft.com/office/drawing/2014/main" id="{76DB4AB8-DFF1-4314-9ED5-41C2C78EEFAA}"/>
              </a:ext>
            </a:extLst>
          </p:cNvPr>
          <p:cNvPicPr>
            <a:picLocks noChangeAspect="1"/>
          </p:cNvPicPr>
          <p:nvPr/>
        </p:nvPicPr>
        <p:blipFill>
          <a:blip r:embed="rId4"/>
          <a:stretch>
            <a:fillRect/>
          </a:stretch>
        </p:blipFill>
        <p:spPr>
          <a:xfrm>
            <a:off x="2377440" y="1756762"/>
            <a:ext cx="9509759" cy="1273821"/>
          </a:xfrm>
          <a:prstGeom prst="rect">
            <a:avLst/>
          </a:prstGeom>
        </p:spPr>
      </p:pic>
      <p:pic>
        <p:nvPicPr>
          <p:cNvPr id="7" name="صورة 6">
            <a:extLst>
              <a:ext uri="{FF2B5EF4-FFF2-40B4-BE49-F238E27FC236}">
                <a16:creationId xmlns:a16="http://schemas.microsoft.com/office/drawing/2014/main" id="{E9CB3EA3-6F8B-4208-B1CC-447AD2951256}"/>
              </a:ext>
            </a:extLst>
          </p:cNvPr>
          <p:cNvPicPr>
            <a:picLocks noChangeAspect="1"/>
          </p:cNvPicPr>
          <p:nvPr/>
        </p:nvPicPr>
        <p:blipFill>
          <a:blip r:embed="rId5"/>
          <a:stretch>
            <a:fillRect/>
          </a:stretch>
        </p:blipFill>
        <p:spPr>
          <a:xfrm>
            <a:off x="2377440" y="3272342"/>
            <a:ext cx="9509759" cy="3246024"/>
          </a:xfrm>
          <a:prstGeom prst="rect">
            <a:avLst/>
          </a:prstGeom>
        </p:spPr>
      </p:pic>
    </p:spTree>
    <p:extLst>
      <p:ext uri="{BB962C8B-B14F-4D97-AF65-F5344CB8AC3E}">
        <p14:creationId xmlns:p14="http://schemas.microsoft.com/office/powerpoint/2010/main" val="2357588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400ACFF-BA0A-4568-838A-7A22A868A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5" name="مستطيل: زوايا مستديرة 4">
            <a:extLst>
              <a:ext uri="{FF2B5EF4-FFF2-40B4-BE49-F238E27FC236}">
                <a16:creationId xmlns:a16="http://schemas.microsoft.com/office/drawing/2014/main" id="{53789C4B-A07B-4DB6-B6B0-05A002E46C55}"/>
              </a:ext>
            </a:extLst>
          </p:cNvPr>
          <p:cNvSpPr/>
          <p:nvPr/>
        </p:nvSpPr>
        <p:spPr>
          <a:xfrm>
            <a:off x="3173381" y="188553"/>
            <a:ext cx="6361017" cy="11177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5400" b="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rPr>
              <a:t>مخطط يوضح صفة الحج و العمرة إجمالا</a:t>
            </a:r>
            <a:endParaRPr lang="en-US" sz="5400" b="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endParaRPr>
          </a:p>
        </p:txBody>
      </p:sp>
      <p:sp>
        <p:nvSpPr>
          <p:cNvPr id="2" name="مستطيل: زوايا مستديرة 1">
            <a:extLst>
              <a:ext uri="{FF2B5EF4-FFF2-40B4-BE49-F238E27FC236}">
                <a16:creationId xmlns:a16="http://schemas.microsoft.com/office/drawing/2014/main" id="{8CB54F4A-0F41-4E54-89ED-46E88605BA6B}"/>
              </a:ext>
            </a:extLst>
          </p:cNvPr>
          <p:cNvSpPr/>
          <p:nvPr/>
        </p:nvSpPr>
        <p:spPr>
          <a:xfrm>
            <a:off x="5185955" y="1494839"/>
            <a:ext cx="2547257" cy="914400"/>
          </a:xfrm>
          <a:prstGeom prst="roundRect">
            <a:avLst/>
          </a:prstGeom>
          <a:solidFill>
            <a:srgbClr val="E6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7030A0"/>
                </a:solidFill>
              </a:rPr>
              <a:t>صفة العمرة</a:t>
            </a:r>
            <a:endParaRPr lang="en-US" sz="2800" b="1" dirty="0">
              <a:solidFill>
                <a:srgbClr val="7030A0"/>
              </a:solidFill>
            </a:endParaRPr>
          </a:p>
        </p:txBody>
      </p:sp>
      <p:sp>
        <p:nvSpPr>
          <p:cNvPr id="3" name="شكل بيضاوي 2">
            <a:extLst>
              <a:ext uri="{FF2B5EF4-FFF2-40B4-BE49-F238E27FC236}">
                <a16:creationId xmlns:a16="http://schemas.microsoft.com/office/drawing/2014/main" id="{51C1B6BA-38BE-4F73-B345-50A1CFC17756}"/>
              </a:ext>
            </a:extLst>
          </p:cNvPr>
          <p:cNvSpPr/>
          <p:nvPr/>
        </p:nvSpPr>
        <p:spPr>
          <a:xfrm>
            <a:off x="9313817" y="2847703"/>
            <a:ext cx="2129246" cy="1031966"/>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tx1"/>
                </a:solidFill>
              </a:rPr>
              <a:t>الإحرام</a:t>
            </a:r>
            <a:endParaRPr lang="en-US" sz="2800" b="1" dirty="0">
              <a:solidFill>
                <a:schemeClr val="tx1"/>
              </a:solidFill>
            </a:endParaRPr>
          </a:p>
        </p:txBody>
      </p:sp>
      <p:sp>
        <p:nvSpPr>
          <p:cNvPr id="6" name="شكل بيضاوي 5">
            <a:extLst>
              <a:ext uri="{FF2B5EF4-FFF2-40B4-BE49-F238E27FC236}">
                <a16:creationId xmlns:a16="http://schemas.microsoft.com/office/drawing/2014/main" id="{084D0806-E271-4971-B1D6-436ABFEF3BC4}"/>
              </a:ext>
            </a:extLst>
          </p:cNvPr>
          <p:cNvSpPr/>
          <p:nvPr/>
        </p:nvSpPr>
        <p:spPr>
          <a:xfrm>
            <a:off x="6727371" y="2847703"/>
            <a:ext cx="2129246" cy="1031966"/>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tx1"/>
                </a:solidFill>
              </a:rPr>
              <a:t>الطواف</a:t>
            </a:r>
            <a:endParaRPr lang="en-US" sz="2800" b="1" dirty="0">
              <a:solidFill>
                <a:schemeClr val="tx1"/>
              </a:solidFill>
            </a:endParaRPr>
          </a:p>
        </p:txBody>
      </p:sp>
      <p:sp>
        <p:nvSpPr>
          <p:cNvPr id="7" name="شكل بيضاوي 6">
            <a:extLst>
              <a:ext uri="{FF2B5EF4-FFF2-40B4-BE49-F238E27FC236}">
                <a16:creationId xmlns:a16="http://schemas.microsoft.com/office/drawing/2014/main" id="{98D5878B-BE63-43F6-BD5E-F1AA9E9F4405}"/>
              </a:ext>
            </a:extLst>
          </p:cNvPr>
          <p:cNvSpPr/>
          <p:nvPr/>
        </p:nvSpPr>
        <p:spPr>
          <a:xfrm>
            <a:off x="3966754" y="2847704"/>
            <a:ext cx="2129246" cy="1031966"/>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tx1"/>
                </a:solidFill>
              </a:rPr>
              <a:t>السعي</a:t>
            </a:r>
            <a:endParaRPr lang="en-US" sz="2800" b="1" dirty="0">
              <a:solidFill>
                <a:schemeClr val="tx1"/>
              </a:solidFill>
            </a:endParaRPr>
          </a:p>
        </p:txBody>
      </p:sp>
      <p:sp>
        <p:nvSpPr>
          <p:cNvPr id="8" name="شكل بيضاوي 7">
            <a:extLst>
              <a:ext uri="{FF2B5EF4-FFF2-40B4-BE49-F238E27FC236}">
                <a16:creationId xmlns:a16="http://schemas.microsoft.com/office/drawing/2014/main" id="{25E444AA-F56F-4BC1-8788-AC68D42A5032}"/>
              </a:ext>
            </a:extLst>
          </p:cNvPr>
          <p:cNvSpPr/>
          <p:nvPr/>
        </p:nvSpPr>
        <p:spPr>
          <a:xfrm>
            <a:off x="300446" y="2847703"/>
            <a:ext cx="3209107" cy="1117733"/>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tx1"/>
                </a:solidFill>
              </a:rPr>
              <a:t>الحلق او التقصير </a:t>
            </a:r>
            <a:endParaRPr lang="en-US" sz="2800" b="1" dirty="0">
              <a:solidFill>
                <a:schemeClr val="tx1"/>
              </a:solidFill>
            </a:endParaRPr>
          </a:p>
        </p:txBody>
      </p:sp>
    </p:spTree>
    <p:extLst>
      <p:ext uri="{BB962C8B-B14F-4D97-AF65-F5344CB8AC3E}">
        <p14:creationId xmlns:p14="http://schemas.microsoft.com/office/powerpoint/2010/main" val="3396187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4917096" y="136968"/>
            <a:ext cx="6970103"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ثالثاً : السعي بين الصفا والمروة</a:t>
            </a:r>
            <a:endParaRPr lang="en-US" sz="2800" b="1" dirty="0">
              <a:latin typeface="Calibri" panose="020F0502020204030204" pitchFamily="34" charset="0"/>
              <a:cs typeface="Calibri" panose="020F0502020204030204" pitchFamily="34" charset="0"/>
            </a:endParaRPr>
          </a:p>
        </p:txBody>
      </p:sp>
      <p:pic>
        <p:nvPicPr>
          <p:cNvPr id="6" name="صورة 5">
            <a:extLst>
              <a:ext uri="{FF2B5EF4-FFF2-40B4-BE49-F238E27FC236}">
                <a16:creationId xmlns:a16="http://schemas.microsoft.com/office/drawing/2014/main" id="{834B2FF4-B360-4B6D-B99F-AA9E58D11395}"/>
              </a:ext>
            </a:extLst>
          </p:cNvPr>
          <p:cNvPicPr>
            <a:picLocks noChangeAspect="1"/>
          </p:cNvPicPr>
          <p:nvPr/>
        </p:nvPicPr>
        <p:blipFill>
          <a:blip r:embed="rId4"/>
          <a:stretch>
            <a:fillRect/>
          </a:stretch>
        </p:blipFill>
        <p:spPr>
          <a:xfrm>
            <a:off x="1227910" y="1319348"/>
            <a:ext cx="10659290" cy="2769325"/>
          </a:xfrm>
          <a:prstGeom prst="rect">
            <a:avLst/>
          </a:prstGeom>
        </p:spPr>
      </p:pic>
      <p:pic>
        <p:nvPicPr>
          <p:cNvPr id="10" name="صورة 9">
            <a:extLst>
              <a:ext uri="{FF2B5EF4-FFF2-40B4-BE49-F238E27FC236}">
                <a16:creationId xmlns:a16="http://schemas.microsoft.com/office/drawing/2014/main" id="{2C47D946-D2B3-4AA8-818E-5AD9CCB2E11A}"/>
              </a:ext>
            </a:extLst>
          </p:cNvPr>
          <p:cNvPicPr>
            <a:picLocks noChangeAspect="1"/>
          </p:cNvPicPr>
          <p:nvPr/>
        </p:nvPicPr>
        <p:blipFill>
          <a:blip r:embed="rId5"/>
          <a:stretch>
            <a:fillRect/>
          </a:stretch>
        </p:blipFill>
        <p:spPr>
          <a:xfrm>
            <a:off x="1227909" y="4377886"/>
            <a:ext cx="10659290" cy="1422023"/>
          </a:xfrm>
          <a:prstGeom prst="rect">
            <a:avLst/>
          </a:prstGeom>
        </p:spPr>
      </p:pic>
    </p:spTree>
    <p:extLst>
      <p:ext uri="{BB962C8B-B14F-4D97-AF65-F5344CB8AC3E}">
        <p14:creationId xmlns:p14="http://schemas.microsoft.com/office/powerpoint/2010/main" val="1880608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4917096" y="136968"/>
            <a:ext cx="6970103"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ثالثاً : السعي بين الصفا والمروة</a:t>
            </a:r>
            <a:endParaRPr lang="en-US" sz="2800" b="1" dirty="0">
              <a:latin typeface="Calibri" panose="020F0502020204030204" pitchFamily="34" charset="0"/>
              <a:cs typeface="Calibri" panose="020F0502020204030204" pitchFamily="34" charset="0"/>
            </a:endParaRPr>
          </a:p>
        </p:txBody>
      </p:sp>
      <p:pic>
        <p:nvPicPr>
          <p:cNvPr id="3" name="صورة 2">
            <a:extLst>
              <a:ext uri="{FF2B5EF4-FFF2-40B4-BE49-F238E27FC236}">
                <a16:creationId xmlns:a16="http://schemas.microsoft.com/office/drawing/2014/main" id="{B667793D-0066-4F4C-A7F4-65E348D1E5C9}"/>
              </a:ext>
            </a:extLst>
          </p:cNvPr>
          <p:cNvPicPr>
            <a:picLocks noChangeAspect="1"/>
          </p:cNvPicPr>
          <p:nvPr/>
        </p:nvPicPr>
        <p:blipFill>
          <a:blip r:embed="rId4"/>
          <a:stretch>
            <a:fillRect/>
          </a:stretch>
        </p:blipFill>
        <p:spPr>
          <a:xfrm>
            <a:off x="1619793" y="1227909"/>
            <a:ext cx="10267406" cy="1462705"/>
          </a:xfrm>
          <a:prstGeom prst="rect">
            <a:avLst/>
          </a:prstGeom>
        </p:spPr>
      </p:pic>
      <p:pic>
        <p:nvPicPr>
          <p:cNvPr id="7" name="صورة 6">
            <a:extLst>
              <a:ext uri="{FF2B5EF4-FFF2-40B4-BE49-F238E27FC236}">
                <a16:creationId xmlns:a16="http://schemas.microsoft.com/office/drawing/2014/main" id="{4541D782-788B-40F7-AE95-78A7971A29C2}"/>
              </a:ext>
            </a:extLst>
          </p:cNvPr>
          <p:cNvPicPr>
            <a:picLocks noChangeAspect="1"/>
          </p:cNvPicPr>
          <p:nvPr/>
        </p:nvPicPr>
        <p:blipFill>
          <a:blip r:embed="rId5"/>
          <a:stretch>
            <a:fillRect/>
          </a:stretch>
        </p:blipFill>
        <p:spPr>
          <a:xfrm>
            <a:off x="1619793" y="2990788"/>
            <a:ext cx="10267406" cy="1306891"/>
          </a:xfrm>
          <a:prstGeom prst="rect">
            <a:avLst/>
          </a:prstGeom>
        </p:spPr>
      </p:pic>
      <p:pic>
        <p:nvPicPr>
          <p:cNvPr id="11" name="صورة 10">
            <a:extLst>
              <a:ext uri="{FF2B5EF4-FFF2-40B4-BE49-F238E27FC236}">
                <a16:creationId xmlns:a16="http://schemas.microsoft.com/office/drawing/2014/main" id="{BB34F46B-DDF5-49BC-812B-E55219B28735}"/>
              </a:ext>
            </a:extLst>
          </p:cNvPr>
          <p:cNvPicPr>
            <a:picLocks noChangeAspect="1"/>
          </p:cNvPicPr>
          <p:nvPr/>
        </p:nvPicPr>
        <p:blipFill>
          <a:blip r:embed="rId6"/>
          <a:stretch>
            <a:fillRect/>
          </a:stretch>
        </p:blipFill>
        <p:spPr>
          <a:xfrm>
            <a:off x="9326880" y="4690697"/>
            <a:ext cx="2560319" cy="1657852"/>
          </a:xfrm>
          <a:prstGeom prst="rect">
            <a:avLst/>
          </a:prstGeom>
        </p:spPr>
      </p:pic>
      <p:pic>
        <p:nvPicPr>
          <p:cNvPr id="13" name="صورة 12">
            <a:extLst>
              <a:ext uri="{FF2B5EF4-FFF2-40B4-BE49-F238E27FC236}">
                <a16:creationId xmlns:a16="http://schemas.microsoft.com/office/drawing/2014/main" id="{FEA7C608-BF36-4A1A-8F44-C4FE966C9949}"/>
              </a:ext>
            </a:extLst>
          </p:cNvPr>
          <p:cNvPicPr>
            <a:picLocks noChangeAspect="1"/>
          </p:cNvPicPr>
          <p:nvPr/>
        </p:nvPicPr>
        <p:blipFill>
          <a:blip r:embed="rId7"/>
          <a:stretch>
            <a:fillRect/>
          </a:stretch>
        </p:blipFill>
        <p:spPr>
          <a:xfrm>
            <a:off x="6096000" y="4690697"/>
            <a:ext cx="2818885" cy="1657852"/>
          </a:xfrm>
          <a:prstGeom prst="rect">
            <a:avLst/>
          </a:prstGeom>
        </p:spPr>
      </p:pic>
      <p:pic>
        <p:nvPicPr>
          <p:cNvPr id="15" name="صورة 14">
            <a:extLst>
              <a:ext uri="{FF2B5EF4-FFF2-40B4-BE49-F238E27FC236}">
                <a16:creationId xmlns:a16="http://schemas.microsoft.com/office/drawing/2014/main" id="{93FB90C2-DF20-4808-A33C-3E2F30447CFD}"/>
              </a:ext>
            </a:extLst>
          </p:cNvPr>
          <p:cNvPicPr>
            <a:picLocks noChangeAspect="1"/>
          </p:cNvPicPr>
          <p:nvPr/>
        </p:nvPicPr>
        <p:blipFill>
          <a:blip r:embed="rId8"/>
          <a:stretch>
            <a:fillRect/>
          </a:stretch>
        </p:blipFill>
        <p:spPr>
          <a:xfrm>
            <a:off x="2756264" y="4690697"/>
            <a:ext cx="2927742" cy="1657852"/>
          </a:xfrm>
          <a:prstGeom prst="rect">
            <a:avLst/>
          </a:prstGeom>
        </p:spPr>
      </p:pic>
    </p:spTree>
    <p:extLst>
      <p:ext uri="{BB962C8B-B14F-4D97-AF65-F5344CB8AC3E}">
        <p14:creationId xmlns:p14="http://schemas.microsoft.com/office/powerpoint/2010/main" val="141159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7576457" y="136968"/>
            <a:ext cx="4310742"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رابعاً: الحلق أو التقصير</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A00E765C-2AEF-4D7C-BBA3-595068123274}"/>
              </a:ext>
            </a:extLst>
          </p:cNvPr>
          <p:cNvSpPr txBox="1"/>
          <p:nvPr/>
        </p:nvSpPr>
        <p:spPr>
          <a:xfrm>
            <a:off x="3069771" y="1175657"/>
            <a:ext cx="8778240" cy="3356688"/>
          </a:xfrm>
          <a:prstGeom prst="rect">
            <a:avLst/>
          </a:prstGeom>
          <a:noFill/>
        </p:spPr>
        <p:txBody>
          <a:bodyPr wrap="square" rtlCol="0">
            <a:spAutoFit/>
          </a:bodyPr>
          <a:lstStyle/>
          <a:p>
            <a:pPr>
              <a:lnSpc>
                <a:spcPct val="150000"/>
              </a:lnSpc>
            </a:pPr>
            <a:r>
              <a:rPr lang="ar-SA" sz="2400" dirty="0"/>
              <a:t>اذا أتم السعي خرج من المسعى وحلق رأسه، أو قصر من جميع الشعر، والحلق</a:t>
            </a:r>
          </a:p>
          <a:p>
            <a:pPr>
              <a:lnSpc>
                <a:spcPct val="150000"/>
              </a:lnSpc>
            </a:pPr>
            <a:r>
              <a:rPr lang="ar-SA" sz="2400" dirty="0"/>
              <a:t>أفضل من التقصير لحديث أبي هريرة (</a:t>
            </a:r>
            <a:r>
              <a:rPr lang="ar-SA" sz="2400" dirty="0">
                <a:latin typeface="Aldhabi" panose="01000000000000000000" pitchFamily="2" charset="-78"/>
                <a:cs typeface="Aldhabi" panose="01000000000000000000" pitchFamily="2" charset="-78"/>
              </a:rPr>
              <a:t>رضي الله عنه</a:t>
            </a:r>
            <a:r>
              <a:rPr lang="ar-SA" sz="2400" dirty="0"/>
              <a:t>)قال: قال رسول الله : «</a:t>
            </a:r>
            <a:r>
              <a:rPr lang="ar-SA" sz="2400" dirty="0">
                <a:solidFill>
                  <a:schemeClr val="accent1"/>
                </a:solidFill>
              </a:rPr>
              <a:t>اللهم اغفر</a:t>
            </a:r>
          </a:p>
          <a:p>
            <a:pPr>
              <a:lnSpc>
                <a:spcPct val="150000"/>
              </a:lnSpc>
            </a:pPr>
            <a:r>
              <a:rPr lang="ar-SA" sz="2400" dirty="0">
                <a:solidFill>
                  <a:schemeClr val="accent1"/>
                </a:solidFill>
              </a:rPr>
              <a:t>للمحلقين</a:t>
            </a:r>
            <a:r>
              <a:rPr lang="ar-SA" sz="2400" dirty="0"/>
              <a:t> » قالوا : وللمقصرين. قال: «</a:t>
            </a:r>
            <a:r>
              <a:rPr lang="ar-SA" sz="2400" dirty="0">
                <a:solidFill>
                  <a:schemeClr val="accent1"/>
                </a:solidFill>
              </a:rPr>
              <a:t>اللهم اغفر للمحلقين </a:t>
            </a:r>
            <a:r>
              <a:rPr lang="ar-SA" sz="2400" dirty="0"/>
              <a:t>»،قالوا: وللمقصرين.</a:t>
            </a:r>
          </a:p>
          <a:p>
            <a:pPr>
              <a:lnSpc>
                <a:spcPct val="150000"/>
              </a:lnSpc>
            </a:pPr>
            <a:r>
              <a:rPr lang="ar-SA" sz="2400" dirty="0"/>
              <a:t>قالها ثلاثا، ثم قال: «</a:t>
            </a:r>
            <a:r>
              <a:rPr lang="ar-SA" sz="2400" dirty="0">
                <a:solidFill>
                  <a:schemeClr val="accent1"/>
                </a:solidFill>
              </a:rPr>
              <a:t>وللمقصرين</a:t>
            </a:r>
            <a:r>
              <a:rPr lang="ar-SA" sz="2400" dirty="0"/>
              <a:t>»</a:t>
            </a:r>
          </a:p>
          <a:p>
            <a:pPr>
              <a:lnSpc>
                <a:spcPct val="150000"/>
              </a:lnSpc>
            </a:pPr>
            <a:r>
              <a:rPr lang="ar-SA" sz="2400" dirty="0"/>
              <a:t>و إذا كان الحاج متمتعاً بالعمرة إلى الحج فإن التقصير أفضل، ويترك الحلق للحج.</a:t>
            </a:r>
          </a:p>
          <a:p>
            <a:pPr>
              <a:lnSpc>
                <a:spcPct val="150000"/>
              </a:lnSpc>
            </a:pPr>
            <a:r>
              <a:rPr lang="ar-SA" sz="2400" dirty="0"/>
              <a:t>وبهذا يكون قد انتهت عمرته وحل منها التحلل الكامل.</a:t>
            </a:r>
            <a:endParaRPr lang="en-US" sz="2400" dirty="0"/>
          </a:p>
        </p:txBody>
      </p:sp>
      <p:pic>
        <p:nvPicPr>
          <p:cNvPr id="6" name="صورة 5">
            <a:extLst>
              <a:ext uri="{FF2B5EF4-FFF2-40B4-BE49-F238E27FC236}">
                <a16:creationId xmlns:a16="http://schemas.microsoft.com/office/drawing/2014/main" id="{F0DECAC8-E0A2-445B-BE6C-EC754A96439D}"/>
              </a:ext>
            </a:extLst>
          </p:cNvPr>
          <p:cNvPicPr>
            <a:picLocks noChangeAspect="1"/>
          </p:cNvPicPr>
          <p:nvPr/>
        </p:nvPicPr>
        <p:blipFill>
          <a:blip r:embed="rId4"/>
          <a:stretch>
            <a:fillRect/>
          </a:stretch>
        </p:blipFill>
        <p:spPr>
          <a:xfrm>
            <a:off x="914400" y="1276815"/>
            <a:ext cx="2155371" cy="1388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صورة 9">
            <a:extLst>
              <a:ext uri="{FF2B5EF4-FFF2-40B4-BE49-F238E27FC236}">
                <a16:creationId xmlns:a16="http://schemas.microsoft.com/office/drawing/2014/main" id="{D2E64141-EFE6-4F51-B514-B40F9F3DBF7C}"/>
              </a:ext>
            </a:extLst>
          </p:cNvPr>
          <p:cNvPicPr>
            <a:picLocks noChangeAspect="1"/>
          </p:cNvPicPr>
          <p:nvPr/>
        </p:nvPicPr>
        <p:blipFill>
          <a:blip r:embed="rId5"/>
          <a:stretch>
            <a:fillRect/>
          </a:stretch>
        </p:blipFill>
        <p:spPr>
          <a:xfrm>
            <a:off x="914400" y="3079398"/>
            <a:ext cx="2155371" cy="1244407"/>
          </a:xfrm>
          <a:prstGeom prst="rect">
            <a:avLst/>
          </a:prstGeom>
        </p:spPr>
      </p:pic>
    </p:spTree>
    <p:extLst>
      <p:ext uri="{BB962C8B-B14F-4D97-AF65-F5344CB8AC3E}">
        <p14:creationId xmlns:p14="http://schemas.microsoft.com/office/powerpoint/2010/main" val="2234299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7563394" y="403287"/>
            <a:ext cx="4421223"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ما تختص به المرأة في العمرة :</a:t>
            </a:r>
            <a:endParaRPr lang="en-US" sz="2800" b="1" dirty="0">
              <a:latin typeface="Calibri" panose="020F0502020204030204" pitchFamily="34" charset="0"/>
              <a:cs typeface="Calibri" panose="020F0502020204030204" pitchFamily="34" charset="0"/>
            </a:endParaRPr>
          </a:p>
        </p:txBody>
      </p:sp>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7720149" y="1498380"/>
            <a:ext cx="4264468"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تطوف مستترة غير متبرجة.</a:t>
            </a:r>
            <a:endParaRPr lang="en-US" sz="3200" b="1" dirty="0">
              <a:solidFill>
                <a:schemeClr val="accent1"/>
              </a:solidFill>
            </a:endParaRPr>
          </a:p>
        </p:txBody>
      </p:sp>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7354389" y="2571196"/>
            <a:ext cx="4630228"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المرأة لا</a:t>
            </a:r>
            <a:r>
              <a:rPr lang="en-US" sz="2800" b="1" dirty="0">
                <a:solidFill>
                  <a:schemeClr val="accent1"/>
                </a:solidFill>
              </a:rPr>
              <a:t> </a:t>
            </a:r>
            <a:r>
              <a:rPr lang="ar-SA" sz="2800" b="1" dirty="0">
                <a:solidFill>
                  <a:schemeClr val="accent1"/>
                </a:solidFill>
              </a:rPr>
              <a:t>يشرع لها الرمل في الطواف.</a:t>
            </a:r>
            <a:endParaRPr lang="en-US" sz="2800" b="1" dirty="0">
              <a:solidFill>
                <a:schemeClr val="accent1"/>
              </a:solidFill>
            </a:endParaRPr>
          </a:p>
        </p:txBody>
      </p:sp>
      <p:sp>
        <p:nvSpPr>
          <p:cNvPr id="10" name="مستطيل: زوايا مستديرة 9">
            <a:extLst>
              <a:ext uri="{FF2B5EF4-FFF2-40B4-BE49-F238E27FC236}">
                <a16:creationId xmlns:a16="http://schemas.microsoft.com/office/drawing/2014/main" id="{0E936B87-834B-4B18-B54E-2E89190E5B2D}"/>
              </a:ext>
            </a:extLst>
          </p:cNvPr>
          <p:cNvSpPr/>
          <p:nvPr/>
        </p:nvSpPr>
        <p:spPr>
          <a:xfrm>
            <a:off x="1058091" y="3666290"/>
            <a:ext cx="10926526" cy="918774"/>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ar-SA" sz="2400" b="1" dirty="0">
                <a:solidFill>
                  <a:schemeClr val="accent1"/>
                </a:solidFill>
              </a:rPr>
              <a:t>يحرم عليها مزاحمة الرجال للوصول إلى الحجر الأسود أو الملتزم</a:t>
            </a:r>
            <a:r>
              <a:rPr lang="en-US" sz="2400" b="1" dirty="0">
                <a:solidFill>
                  <a:schemeClr val="accent1"/>
                </a:solidFill>
              </a:rPr>
              <a:t> </a:t>
            </a:r>
            <a:r>
              <a:rPr lang="ar-SA" sz="2400" b="1" dirty="0">
                <a:solidFill>
                  <a:schemeClr val="accent1"/>
                </a:solidFill>
              </a:rPr>
              <a:t>،</a:t>
            </a:r>
            <a:r>
              <a:rPr lang="en-US" sz="2400" b="1" dirty="0">
                <a:solidFill>
                  <a:schemeClr val="accent1"/>
                </a:solidFill>
              </a:rPr>
              <a:t> </a:t>
            </a:r>
            <a:r>
              <a:rPr lang="ar-SA" sz="2400" b="1" dirty="0">
                <a:solidFill>
                  <a:schemeClr val="accent1"/>
                </a:solidFill>
              </a:rPr>
              <a:t>كما يحرم على وليها تمكينها من ذلك.</a:t>
            </a:r>
            <a:endParaRPr lang="en-US" sz="2400" b="1" dirty="0">
              <a:solidFill>
                <a:schemeClr val="accent1"/>
              </a:solidFill>
            </a:endParaRPr>
          </a:p>
        </p:txBody>
      </p:sp>
      <p:sp>
        <p:nvSpPr>
          <p:cNvPr id="2" name="مستطيل: زوايا مستديرة 1">
            <a:extLst>
              <a:ext uri="{FF2B5EF4-FFF2-40B4-BE49-F238E27FC236}">
                <a16:creationId xmlns:a16="http://schemas.microsoft.com/office/drawing/2014/main" id="{DB700424-3E09-426F-8740-31834D7104A7}"/>
              </a:ext>
            </a:extLst>
          </p:cNvPr>
          <p:cNvSpPr/>
          <p:nvPr/>
        </p:nvSpPr>
        <p:spPr>
          <a:xfrm>
            <a:off x="7132319" y="4879473"/>
            <a:ext cx="4852297"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accent1"/>
                </a:solidFill>
              </a:rPr>
              <a:t>لا تشتد في السعي بين العلامتين الخضراوين.</a:t>
            </a:r>
            <a:endParaRPr lang="en-US" sz="2400" b="1" dirty="0">
              <a:solidFill>
                <a:schemeClr val="accent1"/>
              </a:solidFill>
            </a:endParaRPr>
          </a:p>
        </p:txBody>
      </p:sp>
      <p:sp>
        <p:nvSpPr>
          <p:cNvPr id="5" name="مستطيل: زوايا مستديرة 4">
            <a:extLst>
              <a:ext uri="{FF2B5EF4-FFF2-40B4-BE49-F238E27FC236}">
                <a16:creationId xmlns:a16="http://schemas.microsoft.com/office/drawing/2014/main" id="{D9DED9CA-4DD8-4BBE-A622-086A24A9B3F5}"/>
              </a:ext>
            </a:extLst>
          </p:cNvPr>
          <p:cNvSpPr/>
          <p:nvPr/>
        </p:nvSpPr>
        <p:spPr>
          <a:xfrm>
            <a:off x="5120640" y="5952289"/>
            <a:ext cx="6863976"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accent1"/>
                </a:solidFill>
              </a:rPr>
              <a:t>لا تحلق شعرها وتكتفي بالتقصير منه قدر أُنملة وهي رأس الإصبع.</a:t>
            </a:r>
            <a:endParaRPr lang="en-US" sz="2400" b="1" dirty="0">
              <a:solidFill>
                <a:schemeClr val="accent1"/>
              </a:solidFill>
            </a:endParaRPr>
          </a:p>
        </p:txBody>
      </p:sp>
    </p:spTree>
    <p:extLst>
      <p:ext uri="{BB962C8B-B14F-4D97-AF65-F5344CB8AC3E}">
        <p14:creationId xmlns:p14="http://schemas.microsoft.com/office/powerpoint/2010/main" val="3060626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80">
                                          <p:stCondLst>
                                            <p:cond delay="0"/>
                                          </p:stCondLst>
                                        </p:cTn>
                                        <p:tgtEl>
                                          <p:spTgt spid="10"/>
                                        </p:tgtEl>
                                      </p:cBhvr>
                                    </p:animEffect>
                                    <p:anim calcmode="lin" valueType="num">
                                      <p:cBhvr>
                                        <p:cTn id="6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gtEl>
                                      </p:cBhvr>
                                      <p:to x="100000" y="60000"/>
                                    </p:animScale>
                                    <p:animScale>
                                      <p:cBhvr>
                                        <p:cTn id="68" dur="166" decel="50000">
                                          <p:stCondLst>
                                            <p:cond delay="676"/>
                                          </p:stCondLst>
                                        </p:cTn>
                                        <p:tgtEl>
                                          <p:spTgt spid="10"/>
                                        </p:tgtEl>
                                      </p:cBhvr>
                                      <p:to x="100000" y="100000"/>
                                    </p:animScale>
                                    <p:animScale>
                                      <p:cBhvr>
                                        <p:cTn id="69" dur="26">
                                          <p:stCondLst>
                                            <p:cond delay="1312"/>
                                          </p:stCondLst>
                                        </p:cTn>
                                        <p:tgtEl>
                                          <p:spTgt spid="10"/>
                                        </p:tgtEl>
                                      </p:cBhvr>
                                      <p:to x="100000" y="80000"/>
                                    </p:animScale>
                                    <p:animScale>
                                      <p:cBhvr>
                                        <p:cTn id="70" dur="166" decel="50000">
                                          <p:stCondLst>
                                            <p:cond delay="1338"/>
                                          </p:stCondLst>
                                        </p:cTn>
                                        <p:tgtEl>
                                          <p:spTgt spid="10"/>
                                        </p:tgtEl>
                                      </p:cBhvr>
                                      <p:to x="100000" y="100000"/>
                                    </p:animScale>
                                    <p:animScale>
                                      <p:cBhvr>
                                        <p:cTn id="71" dur="26">
                                          <p:stCondLst>
                                            <p:cond delay="1642"/>
                                          </p:stCondLst>
                                        </p:cTn>
                                        <p:tgtEl>
                                          <p:spTgt spid="10"/>
                                        </p:tgtEl>
                                      </p:cBhvr>
                                      <p:to x="100000" y="90000"/>
                                    </p:animScale>
                                    <p:animScale>
                                      <p:cBhvr>
                                        <p:cTn id="72" dur="166" decel="50000">
                                          <p:stCondLst>
                                            <p:cond delay="1668"/>
                                          </p:stCondLst>
                                        </p:cTn>
                                        <p:tgtEl>
                                          <p:spTgt spid="10"/>
                                        </p:tgtEl>
                                      </p:cBhvr>
                                      <p:to x="100000" y="100000"/>
                                    </p:animScale>
                                    <p:animScale>
                                      <p:cBhvr>
                                        <p:cTn id="73" dur="26">
                                          <p:stCondLst>
                                            <p:cond delay="1808"/>
                                          </p:stCondLst>
                                        </p:cTn>
                                        <p:tgtEl>
                                          <p:spTgt spid="10"/>
                                        </p:tgtEl>
                                      </p:cBhvr>
                                      <p:to x="100000" y="95000"/>
                                    </p:animScale>
                                    <p:animScale>
                                      <p:cBhvr>
                                        <p:cTn id="74" dur="166" decel="50000">
                                          <p:stCondLst>
                                            <p:cond delay="1834"/>
                                          </p:stCondLst>
                                        </p:cTn>
                                        <p:tgtEl>
                                          <p:spTgt spid="10"/>
                                        </p:tgtEl>
                                      </p:cBhvr>
                                      <p:to x="100000" y="100000"/>
                                    </p:animScale>
                                  </p:childTnLst>
                                  <p:subTnLst>
                                    <p:audio>
                                      <p:cMediaNode>
                                        <p:cTn display="0" masterRel="sameClick">
                                          <p:stCondLst>
                                            <p:cond evt="begin" delay="0">
                                              <p:tn val="59"/>
                                            </p:cond>
                                          </p:stCondLst>
                                          <p:endCondLst>
                                            <p:cond evt="onStopAudio" delay="0">
                                              <p:tgtEl>
                                                <p:sldTgt/>
                                              </p:tgtEl>
                                            </p:cond>
                                          </p:endCondLst>
                                        </p:cTn>
                                        <p:tgtEl>
                                          <p:sndTgt r:embed="rId2"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wipe(down)">
                                      <p:cBhvr>
                                        <p:cTn id="79" dur="580">
                                          <p:stCondLst>
                                            <p:cond delay="0"/>
                                          </p:stCondLst>
                                        </p:cTn>
                                        <p:tgtEl>
                                          <p:spTgt spid="2"/>
                                        </p:tgtEl>
                                      </p:cBhvr>
                                    </p:animEffect>
                                    <p:anim calcmode="lin" valueType="num">
                                      <p:cBhvr>
                                        <p:cTn id="8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85" dur="26">
                                          <p:stCondLst>
                                            <p:cond delay="650"/>
                                          </p:stCondLst>
                                        </p:cTn>
                                        <p:tgtEl>
                                          <p:spTgt spid="2"/>
                                        </p:tgtEl>
                                      </p:cBhvr>
                                      <p:to x="100000" y="60000"/>
                                    </p:animScale>
                                    <p:animScale>
                                      <p:cBhvr>
                                        <p:cTn id="86" dur="166" decel="50000">
                                          <p:stCondLst>
                                            <p:cond delay="676"/>
                                          </p:stCondLst>
                                        </p:cTn>
                                        <p:tgtEl>
                                          <p:spTgt spid="2"/>
                                        </p:tgtEl>
                                      </p:cBhvr>
                                      <p:to x="100000" y="100000"/>
                                    </p:animScale>
                                    <p:animScale>
                                      <p:cBhvr>
                                        <p:cTn id="87" dur="26">
                                          <p:stCondLst>
                                            <p:cond delay="1312"/>
                                          </p:stCondLst>
                                        </p:cTn>
                                        <p:tgtEl>
                                          <p:spTgt spid="2"/>
                                        </p:tgtEl>
                                      </p:cBhvr>
                                      <p:to x="100000" y="80000"/>
                                    </p:animScale>
                                    <p:animScale>
                                      <p:cBhvr>
                                        <p:cTn id="88" dur="166" decel="50000">
                                          <p:stCondLst>
                                            <p:cond delay="1338"/>
                                          </p:stCondLst>
                                        </p:cTn>
                                        <p:tgtEl>
                                          <p:spTgt spid="2"/>
                                        </p:tgtEl>
                                      </p:cBhvr>
                                      <p:to x="100000" y="100000"/>
                                    </p:animScale>
                                    <p:animScale>
                                      <p:cBhvr>
                                        <p:cTn id="89" dur="26">
                                          <p:stCondLst>
                                            <p:cond delay="1642"/>
                                          </p:stCondLst>
                                        </p:cTn>
                                        <p:tgtEl>
                                          <p:spTgt spid="2"/>
                                        </p:tgtEl>
                                      </p:cBhvr>
                                      <p:to x="100000" y="90000"/>
                                    </p:animScale>
                                    <p:animScale>
                                      <p:cBhvr>
                                        <p:cTn id="90" dur="166" decel="50000">
                                          <p:stCondLst>
                                            <p:cond delay="1668"/>
                                          </p:stCondLst>
                                        </p:cTn>
                                        <p:tgtEl>
                                          <p:spTgt spid="2"/>
                                        </p:tgtEl>
                                      </p:cBhvr>
                                      <p:to x="100000" y="100000"/>
                                    </p:animScale>
                                    <p:animScale>
                                      <p:cBhvr>
                                        <p:cTn id="91" dur="26">
                                          <p:stCondLst>
                                            <p:cond delay="1808"/>
                                          </p:stCondLst>
                                        </p:cTn>
                                        <p:tgtEl>
                                          <p:spTgt spid="2"/>
                                        </p:tgtEl>
                                      </p:cBhvr>
                                      <p:to x="100000" y="95000"/>
                                    </p:animScale>
                                    <p:animScale>
                                      <p:cBhvr>
                                        <p:cTn id="92" dur="166" decel="50000">
                                          <p:stCondLst>
                                            <p:cond delay="1834"/>
                                          </p:stCondLst>
                                        </p:cTn>
                                        <p:tgtEl>
                                          <p:spTgt spid="2"/>
                                        </p:tgtEl>
                                      </p:cBhvr>
                                      <p:to x="100000" y="100000"/>
                                    </p:animScale>
                                  </p:childTnLst>
                                  <p:subTnLst>
                                    <p:audio>
                                      <p:cMediaNode>
                                        <p:cTn display="0" masterRel="sameClick">
                                          <p:stCondLst>
                                            <p:cond evt="begin" delay="0">
                                              <p:tn val="77"/>
                                            </p:cond>
                                          </p:stCondLst>
                                          <p:endCondLst>
                                            <p:cond evt="onStopAudio" delay="0">
                                              <p:tgtEl>
                                                <p:sldTgt/>
                                              </p:tgtEl>
                                            </p:cond>
                                          </p:endCondLst>
                                        </p:cTn>
                                        <p:tgtEl>
                                          <p:sndTgt r:embed="rId2"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wipe(down)">
                                      <p:cBhvr>
                                        <p:cTn id="97" dur="580">
                                          <p:stCondLst>
                                            <p:cond delay="0"/>
                                          </p:stCondLst>
                                        </p:cTn>
                                        <p:tgtEl>
                                          <p:spTgt spid="5"/>
                                        </p:tgtEl>
                                      </p:cBhvr>
                                    </p:animEffect>
                                    <p:anim calcmode="lin" valueType="num">
                                      <p:cBhvr>
                                        <p:cTn id="9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03" dur="26">
                                          <p:stCondLst>
                                            <p:cond delay="650"/>
                                          </p:stCondLst>
                                        </p:cTn>
                                        <p:tgtEl>
                                          <p:spTgt spid="5"/>
                                        </p:tgtEl>
                                      </p:cBhvr>
                                      <p:to x="100000" y="60000"/>
                                    </p:animScale>
                                    <p:animScale>
                                      <p:cBhvr>
                                        <p:cTn id="104" dur="166" decel="50000">
                                          <p:stCondLst>
                                            <p:cond delay="676"/>
                                          </p:stCondLst>
                                        </p:cTn>
                                        <p:tgtEl>
                                          <p:spTgt spid="5"/>
                                        </p:tgtEl>
                                      </p:cBhvr>
                                      <p:to x="100000" y="100000"/>
                                    </p:animScale>
                                    <p:animScale>
                                      <p:cBhvr>
                                        <p:cTn id="105" dur="26">
                                          <p:stCondLst>
                                            <p:cond delay="1312"/>
                                          </p:stCondLst>
                                        </p:cTn>
                                        <p:tgtEl>
                                          <p:spTgt spid="5"/>
                                        </p:tgtEl>
                                      </p:cBhvr>
                                      <p:to x="100000" y="80000"/>
                                    </p:animScale>
                                    <p:animScale>
                                      <p:cBhvr>
                                        <p:cTn id="106" dur="166" decel="50000">
                                          <p:stCondLst>
                                            <p:cond delay="1338"/>
                                          </p:stCondLst>
                                        </p:cTn>
                                        <p:tgtEl>
                                          <p:spTgt spid="5"/>
                                        </p:tgtEl>
                                      </p:cBhvr>
                                      <p:to x="100000" y="100000"/>
                                    </p:animScale>
                                    <p:animScale>
                                      <p:cBhvr>
                                        <p:cTn id="107" dur="26">
                                          <p:stCondLst>
                                            <p:cond delay="1642"/>
                                          </p:stCondLst>
                                        </p:cTn>
                                        <p:tgtEl>
                                          <p:spTgt spid="5"/>
                                        </p:tgtEl>
                                      </p:cBhvr>
                                      <p:to x="100000" y="90000"/>
                                    </p:animScale>
                                    <p:animScale>
                                      <p:cBhvr>
                                        <p:cTn id="108" dur="166" decel="50000">
                                          <p:stCondLst>
                                            <p:cond delay="1668"/>
                                          </p:stCondLst>
                                        </p:cTn>
                                        <p:tgtEl>
                                          <p:spTgt spid="5"/>
                                        </p:tgtEl>
                                      </p:cBhvr>
                                      <p:to x="100000" y="100000"/>
                                    </p:animScale>
                                    <p:animScale>
                                      <p:cBhvr>
                                        <p:cTn id="109" dur="26">
                                          <p:stCondLst>
                                            <p:cond delay="1808"/>
                                          </p:stCondLst>
                                        </p:cTn>
                                        <p:tgtEl>
                                          <p:spTgt spid="5"/>
                                        </p:tgtEl>
                                      </p:cBhvr>
                                      <p:to x="100000" y="95000"/>
                                    </p:animScale>
                                    <p:animScale>
                                      <p:cBhvr>
                                        <p:cTn id="110" dur="166" decel="50000">
                                          <p:stCondLst>
                                            <p:cond delay="1834"/>
                                          </p:stCondLst>
                                        </p:cTn>
                                        <p:tgtEl>
                                          <p:spTgt spid="5"/>
                                        </p:tgtEl>
                                      </p:cBhvr>
                                      <p:to x="100000" y="100000"/>
                                    </p:animScale>
                                  </p:childTnLst>
                                  <p:subTnLst>
                                    <p:audio>
                                      <p:cMediaNode>
                                        <p:cTn display="0" masterRel="sameClick">
                                          <p:stCondLst>
                                            <p:cond evt="begin" delay="0">
                                              <p:tn val="9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2"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8C569A7A-6322-40CB-A053-32C1CC352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9475027" y="189509"/>
            <a:ext cx="2294608" cy="1018620"/>
          </a:xfrm>
          <a:prstGeom prst="roundRect">
            <a:avLst/>
          </a:prstGeom>
          <a:solidFill>
            <a:srgbClr val="FFEAD5"/>
          </a:solidFill>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ar-SA" sz="2800" b="1" dirty="0">
                <a:latin typeface="Calibri" panose="020F0502020204030204" pitchFamily="34" charset="0"/>
                <a:cs typeface="Calibri" panose="020F0502020204030204" pitchFamily="34" charset="0"/>
              </a:rPr>
              <a:t>أركان العمرة</a:t>
            </a:r>
          </a:p>
        </p:txBody>
      </p:sp>
      <p:sp>
        <p:nvSpPr>
          <p:cNvPr id="2" name="مستطيل: زوايا مستديرة 1">
            <a:extLst>
              <a:ext uri="{FF2B5EF4-FFF2-40B4-BE49-F238E27FC236}">
                <a16:creationId xmlns:a16="http://schemas.microsoft.com/office/drawing/2014/main" id="{EA77257C-F1D1-4DA9-99AE-95FED82DCB7E}"/>
              </a:ext>
            </a:extLst>
          </p:cNvPr>
          <p:cNvSpPr/>
          <p:nvPr/>
        </p:nvSpPr>
        <p:spPr>
          <a:xfrm>
            <a:off x="3918857" y="1423851"/>
            <a:ext cx="4937760" cy="862149"/>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أركان العمرة ثلاثة:</a:t>
            </a:r>
            <a:endParaRPr lang="en-US" sz="3200" b="1" dirty="0">
              <a:solidFill>
                <a:schemeClr val="accent1"/>
              </a:solidFill>
            </a:endParaRPr>
          </a:p>
        </p:txBody>
      </p:sp>
      <p:sp>
        <p:nvSpPr>
          <p:cNvPr id="7" name="شكل بيضاوي 6">
            <a:extLst>
              <a:ext uri="{FF2B5EF4-FFF2-40B4-BE49-F238E27FC236}">
                <a16:creationId xmlns:a16="http://schemas.microsoft.com/office/drawing/2014/main" id="{99C3163E-E6D5-48E4-898C-C264C47AB981}"/>
              </a:ext>
            </a:extLst>
          </p:cNvPr>
          <p:cNvSpPr/>
          <p:nvPr/>
        </p:nvSpPr>
        <p:spPr>
          <a:xfrm>
            <a:off x="8112033" y="3135086"/>
            <a:ext cx="2899955" cy="1828800"/>
          </a:xfrm>
          <a:prstGeom prst="ellipse">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tx1"/>
                </a:solidFill>
              </a:rPr>
              <a:t>الركن الأول :</a:t>
            </a:r>
          </a:p>
          <a:p>
            <a:pPr algn="ctr"/>
            <a:r>
              <a:rPr lang="ar-SA" sz="3200" dirty="0">
                <a:solidFill>
                  <a:schemeClr val="accent1"/>
                </a:solidFill>
              </a:rPr>
              <a:t>الإحرام</a:t>
            </a:r>
            <a:endParaRPr lang="en-US" sz="3200" dirty="0">
              <a:solidFill>
                <a:schemeClr val="accent1"/>
              </a:solidFill>
            </a:endParaRPr>
          </a:p>
        </p:txBody>
      </p:sp>
      <p:sp>
        <p:nvSpPr>
          <p:cNvPr id="10" name="شكل بيضاوي 9">
            <a:extLst>
              <a:ext uri="{FF2B5EF4-FFF2-40B4-BE49-F238E27FC236}">
                <a16:creationId xmlns:a16="http://schemas.microsoft.com/office/drawing/2014/main" id="{414BCFE0-C055-4B75-B000-7B4F887307B8}"/>
              </a:ext>
            </a:extLst>
          </p:cNvPr>
          <p:cNvSpPr/>
          <p:nvPr/>
        </p:nvSpPr>
        <p:spPr>
          <a:xfrm>
            <a:off x="4558937" y="3069771"/>
            <a:ext cx="2952206" cy="1907178"/>
          </a:xfrm>
          <a:prstGeom prst="ellipse">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tx1"/>
                </a:solidFill>
              </a:rPr>
              <a:t>الركن الثاني:</a:t>
            </a:r>
          </a:p>
          <a:p>
            <a:pPr algn="ctr"/>
            <a:r>
              <a:rPr lang="ar-SA" sz="3200" dirty="0">
                <a:solidFill>
                  <a:schemeClr val="accent1"/>
                </a:solidFill>
              </a:rPr>
              <a:t>الطواف</a:t>
            </a:r>
            <a:endParaRPr lang="en-US" sz="3200" dirty="0">
              <a:solidFill>
                <a:schemeClr val="accent1"/>
              </a:solidFill>
            </a:endParaRPr>
          </a:p>
        </p:txBody>
      </p:sp>
      <p:sp>
        <p:nvSpPr>
          <p:cNvPr id="11" name="شكل بيضاوي 10">
            <a:extLst>
              <a:ext uri="{FF2B5EF4-FFF2-40B4-BE49-F238E27FC236}">
                <a16:creationId xmlns:a16="http://schemas.microsoft.com/office/drawing/2014/main" id="{22D48B1A-B087-45AD-8057-2C2014B2ACBD}"/>
              </a:ext>
            </a:extLst>
          </p:cNvPr>
          <p:cNvSpPr/>
          <p:nvPr/>
        </p:nvSpPr>
        <p:spPr>
          <a:xfrm>
            <a:off x="966651" y="3135086"/>
            <a:ext cx="3252652" cy="1841863"/>
          </a:xfrm>
          <a:prstGeom prst="ellipse">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tx1"/>
                </a:solidFill>
              </a:rPr>
              <a:t>الركن الثالث: </a:t>
            </a:r>
          </a:p>
          <a:p>
            <a:pPr algn="ctr"/>
            <a:r>
              <a:rPr lang="ar-SA" sz="2800" dirty="0">
                <a:solidFill>
                  <a:schemeClr val="accent1"/>
                </a:solidFill>
              </a:rPr>
              <a:t>السعي</a:t>
            </a:r>
            <a:endParaRPr lang="en-US" sz="2800" dirty="0">
              <a:solidFill>
                <a:schemeClr val="accent1"/>
              </a:solidFill>
            </a:endParaRPr>
          </a:p>
        </p:txBody>
      </p:sp>
    </p:spTree>
    <p:extLst>
      <p:ext uri="{BB962C8B-B14F-4D97-AF65-F5344CB8AC3E}">
        <p14:creationId xmlns:p14="http://schemas.microsoft.com/office/powerpoint/2010/main" val="1237511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4357017" y="903080"/>
            <a:ext cx="4421223"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حكم من ترك أحد الأركان</a:t>
            </a:r>
            <a:endParaRPr lang="en-US" sz="2800" b="1" dirty="0">
              <a:latin typeface="Calibri" panose="020F0502020204030204" pitchFamily="34" charset="0"/>
              <a:cs typeface="Calibri" panose="020F0502020204030204" pitchFamily="34" charset="0"/>
            </a:endParaRPr>
          </a:p>
        </p:txBody>
      </p:sp>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985840" y="2344367"/>
            <a:ext cx="10507701" cy="2526335"/>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ar-SA" sz="3200" b="1" dirty="0">
                <a:solidFill>
                  <a:schemeClr val="tx1"/>
                </a:solidFill>
              </a:rPr>
              <a:t>من ترك الإحرام لم تنعقد عمرته أصلاً، ومن ترك الطواف أو بعضه، أو ترك السعي أو بعضه، لم تتم عمرته ولا يتحلل حتى يأتي به، قال الله تعالى:</a:t>
            </a:r>
          </a:p>
          <a:p>
            <a:pPr algn="ctr">
              <a:lnSpc>
                <a:spcPct val="150000"/>
              </a:lnSpc>
            </a:pPr>
            <a:r>
              <a:rPr lang="ar-SA" sz="3200" b="1" dirty="0">
                <a:solidFill>
                  <a:schemeClr val="accent1"/>
                </a:solidFill>
              </a:rPr>
              <a:t>(وَأَتِمُّوا الْحَجَّ وَالْعُمْرَةَ لِلَّهِ ۚ)</a:t>
            </a:r>
            <a:endParaRPr lang="en-US" sz="3200" b="1" dirty="0">
              <a:solidFill>
                <a:schemeClr val="accent1"/>
              </a:solidFill>
            </a:endParaRPr>
          </a:p>
        </p:txBody>
      </p:sp>
    </p:spTree>
    <p:extLst>
      <p:ext uri="{BB962C8B-B14F-4D97-AF65-F5344CB8AC3E}">
        <p14:creationId xmlns:p14="http://schemas.microsoft.com/office/powerpoint/2010/main" val="4148346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4428864" y="477918"/>
            <a:ext cx="4630228" cy="655330"/>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2"/>
                </a:solidFill>
              </a:rPr>
              <a:t>واجبات العمرة</a:t>
            </a:r>
            <a:endParaRPr lang="en-US" sz="2800" b="1" dirty="0">
              <a:solidFill>
                <a:schemeClr val="accent2"/>
              </a:solidFill>
            </a:endParaRPr>
          </a:p>
        </p:txBody>
      </p:sp>
      <p:sp>
        <p:nvSpPr>
          <p:cNvPr id="10" name="مستطيل: زوايا مستديرة 9">
            <a:extLst>
              <a:ext uri="{FF2B5EF4-FFF2-40B4-BE49-F238E27FC236}">
                <a16:creationId xmlns:a16="http://schemas.microsoft.com/office/drawing/2014/main" id="{0E936B87-834B-4B18-B54E-2E89190E5B2D}"/>
              </a:ext>
            </a:extLst>
          </p:cNvPr>
          <p:cNvSpPr/>
          <p:nvPr/>
        </p:nvSpPr>
        <p:spPr>
          <a:xfrm>
            <a:off x="9059092" y="1510918"/>
            <a:ext cx="2925524"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ar-SA" sz="2400" b="1" dirty="0">
                <a:solidFill>
                  <a:schemeClr val="accent1"/>
                </a:solidFill>
              </a:rPr>
              <a:t>واجبات العمرة اثنان:</a:t>
            </a:r>
            <a:endParaRPr lang="en-US" sz="2400" b="1" dirty="0">
              <a:solidFill>
                <a:schemeClr val="accent1"/>
              </a:solidFill>
            </a:endParaRPr>
          </a:p>
        </p:txBody>
      </p:sp>
      <p:sp>
        <p:nvSpPr>
          <p:cNvPr id="2" name="مستطيل: زوايا مستديرة 1">
            <a:extLst>
              <a:ext uri="{FF2B5EF4-FFF2-40B4-BE49-F238E27FC236}">
                <a16:creationId xmlns:a16="http://schemas.microsoft.com/office/drawing/2014/main" id="{DB700424-3E09-426F-8740-31834D7104A7}"/>
              </a:ext>
            </a:extLst>
          </p:cNvPr>
          <p:cNvSpPr/>
          <p:nvPr/>
        </p:nvSpPr>
        <p:spPr>
          <a:xfrm>
            <a:off x="3357155" y="2662695"/>
            <a:ext cx="8627462" cy="1021031"/>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rgbClr val="C00000"/>
                </a:solidFill>
              </a:rPr>
              <a:t>الواجب الأول: </a:t>
            </a:r>
            <a:r>
              <a:rPr lang="ar-SA" sz="2400" b="1" dirty="0">
                <a:solidFill>
                  <a:schemeClr val="accent1"/>
                </a:solidFill>
              </a:rPr>
              <a:t>الإحرام من الميقات، فمن تجاوز ميقاته وهو مريد للحج أو العمرة وجب عليه الرجوع إلى الميقات للإحرام منه.</a:t>
            </a:r>
            <a:endParaRPr lang="en-US" sz="2400" b="1" dirty="0">
              <a:solidFill>
                <a:schemeClr val="accent1"/>
              </a:solidFill>
            </a:endParaRPr>
          </a:p>
        </p:txBody>
      </p:sp>
      <p:sp>
        <p:nvSpPr>
          <p:cNvPr id="5" name="مستطيل: زوايا مستديرة 4">
            <a:extLst>
              <a:ext uri="{FF2B5EF4-FFF2-40B4-BE49-F238E27FC236}">
                <a16:creationId xmlns:a16="http://schemas.microsoft.com/office/drawing/2014/main" id="{D9DED9CA-4DD8-4BBE-A622-086A24A9B3F5}"/>
              </a:ext>
            </a:extLst>
          </p:cNvPr>
          <p:cNvSpPr/>
          <p:nvPr/>
        </p:nvSpPr>
        <p:spPr>
          <a:xfrm>
            <a:off x="3357154" y="3950450"/>
            <a:ext cx="8627462" cy="124856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rgbClr val="C00000"/>
                </a:solidFill>
              </a:rPr>
              <a:t>الواجب الثاني: </a:t>
            </a:r>
            <a:r>
              <a:rPr lang="ar-SA" sz="2400" b="1" dirty="0">
                <a:solidFill>
                  <a:schemeClr val="accent1"/>
                </a:solidFill>
              </a:rPr>
              <a:t>الحلق أو التقصير، فمن نسيه وجب عليه إذا تذكَّر أن يعيد ملابس الإحرام، ثم يحلق أو يُق</a:t>
            </a:r>
            <a:r>
              <a:rPr lang="en-US" sz="2400" b="1" dirty="0" err="1">
                <a:solidFill>
                  <a:schemeClr val="accent1"/>
                </a:solidFill>
              </a:rPr>
              <a:t>ِّ</a:t>
            </a:r>
            <a:r>
              <a:rPr lang="ar-SA" sz="2400" b="1" dirty="0">
                <a:solidFill>
                  <a:schemeClr val="accent1"/>
                </a:solidFill>
              </a:rPr>
              <a:t>ص.</a:t>
            </a:r>
            <a:endParaRPr lang="en-US" sz="2400" b="1" dirty="0">
              <a:solidFill>
                <a:schemeClr val="accent1"/>
              </a:solidFill>
            </a:endParaRPr>
          </a:p>
        </p:txBody>
      </p:sp>
      <p:sp>
        <p:nvSpPr>
          <p:cNvPr id="3" name="مربع نص 2">
            <a:extLst>
              <a:ext uri="{FF2B5EF4-FFF2-40B4-BE49-F238E27FC236}">
                <a16:creationId xmlns:a16="http://schemas.microsoft.com/office/drawing/2014/main" id="{8AE348A0-90B7-420C-AB9B-005237F15AC4}"/>
              </a:ext>
            </a:extLst>
          </p:cNvPr>
          <p:cNvSpPr txBox="1"/>
          <p:nvPr/>
        </p:nvSpPr>
        <p:spPr>
          <a:xfrm>
            <a:off x="3595829" y="5673622"/>
            <a:ext cx="6296297" cy="461665"/>
          </a:xfrm>
          <a:prstGeom prst="rect">
            <a:avLst/>
          </a:prstGeom>
          <a:noFill/>
        </p:spPr>
        <p:txBody>
          <a:bodyPr wrap="square" rtlCol="0">
            <a:spAutoFit/>
          </a:bodyPr>
          <a:lstStyle/>
          <a:p>
            <a:r>
              <a:rPr lang="ar-SA" sz="2400" b="1" dirty="0"/>
              <a:t>ومن ترك أحد هذين الواجبين فعليه دمٌ.</a:t>
            </a:r>
            <a:endParaRPr lang="en-US" sz="2400" b="1" dirty="0"/>
          </a:p>
        </p:txBody>
      </p:sp>
    </p:spTree>
    <p:extLst>
      <p:ext uri="{BB962C8B-B14F-4D97-AF65-F5344CB8AC3E}">
        <p14:creationId xmlns:p14="http://schemas.microsoft.com/office/powerpoint/2010/main" val="2431992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additive="base">
                                        <p:cTn id="3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061857" y="110836"/>
            <a:ext cx="8948886" cy="1019830"/>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في ضوء فَهْمِي لأركان العمرة وواجباتها: </a:t>
            </a:r>
          </a:p>
          <a:p>
            <a:pPr algn="ctr"/>
            <a:r>
              <a:rPr lang="ar-SA" sz="2800" b="1" dirty="0">
                <a:latin typeface="Calibri" panose="020F0502020204030204" pitchFamily="34" charset="0"/>
                <a:cs typeface="Calibri" panose="020F0502020204030204" pitchFamily="34" charset="0"/>
              </a:rPr>
              <a:t>أُبَيِّنُ الحكم في الحالات التالية مع ذكر السبب:</a:t>
            </a:r>
            <a:endParaRPr lang="en-US" sz="2800" b="1" dirty="0">
              <a:latin typeface="Calibri" panose="020F0502020204030204" pitchFamily="34" charset="0"/>
              <a:cs typeface="Calibri" panose="020F0502020204030204" pitchFamily="34" charset="0"/>
            </a:endParaRPr>
          </a:p>
        </p:txBody>
      </p:sp>
      <p:sp>
        <p:nvSpPr>
          <p:cNvPr id="3" name="فقاعة التفكير: على شكل سحابة 2">
            <a:extLst>
              <a:ext uri="{FF2B5EF4-FFF2-40B4-BE49-F238E27FC236}">
                <a16:creationId xmlns:a16="http://schemas.microsoft.com/office/drawing/2014/main" id="{36B97425-A11D-4C94-BBA6-1326741C3A3C}"/>
              </a:ext>
            </a:extLst>
          </p:cNvPr>
          <p:cNvSpPr/>
          <p:nvPr/>
        </p:nvSpPr>
        <p:spPr>
          <a:xfrm>
            <a:off x="361367" y="496004"/>
            <a:ext cx="2631215" cy="1334124"/>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5400" b="1" dirty="0">
                <a:ln w="22225">
                  <a:solidFill>
                    <a:schemeClr val="accent2"/>
                  </a:solidFill>
                  <a:prstDash val="solid"/>
                </a:ln>
                <a:solidFill>
                  <a:schemeClr val="accent2">
                    <a:lumMod val="40000"/>
                    <a:lumOff val="60000"/>
                  </a:schemeClr>
                </a:solidFill>
              </a:rPr>
              <a:t>تمرين </a:t>
            </a:r>
            <a:endParaRPr lang="en-US" sz="5400" b="1" dirty="0">
              <a:ln w="22225">
                <a:solidFill>
                  <a:schemeClr val="accent2"/>
                </a:solidFill>
                <a:prstDash val="solid"/>
              </a:ln>
              <a:solidFill>
                <a:schemeClr val="accent2">
                  <a:lumMod val="40000"/>
                  <a:lumOff val="60000"/>
                </a:schemeClr>
              </a:solidFill>
            </a:endParaRPr>
          </a:p>
        </p:txBody>
      </p:sp>
      <p:pic>
        <p:nvPicPr>
          <p:cNvPr id="5" name="صورة 4">
            <a:extLst>
              <a:ext uri="{FF2B5EF4-FFF2-40B4-BE49-F238E27FC236}">
                <a16:creationId xmlns:a16="http://schemas.microsoft.com/office/drawing/2014/main" id="{390028EA-9052-4120-942A-A3DB0C44A904}"/>
              </a:ext>
            </a:extLst>
          </p:cNvPr>
          <p:cNvPicPr>
            <a:picLocks noChangeAspect="1"/>
          </p:cNvPicPr>
          <p:nvPr/>
        </p:nvPicPr>
        <p:blipFill>
          <a:blip r:embed="rId4"/>
          <a:stretch>
            <a:fillRect/>
          </a:stretch>
        </p:blipFill>
        <p:spPr>
          <a:xfrm>
            <a:off x="-69273" y="1830128"/>
            <a:ext cx="2737341" cy="4328535"/>
          </a:xfrm>
          <a:prstGeom prst="rect">
            <a:avLst/>
          </a:prstGeom>
        </p:spPr>
      </p:pic>
      <p:graphicFrame>
        <p:nvGraphicFramePr>
          <p:cNvPr id="15" name="جدول 15">
            <a:extLst>
              <a:ext uri="{FF2B5EF4-FFF2-40B4-BE49-F238E27FC236}">
                <a16:creationId xmlns:a16="http://schemas.microsoft.com/office/drawing/2014/main" id="{330A3C6E-C872-4409-B88E-318DE60A0803}"/>
              </a:ext>
            </a:extLst>
          </p:cNvPr>
          <p:cNvGraphicFramePr>
            <a:graphicFrameLocks noGrp="1"/>
          </p:cNvGraphicFramePr>
          <p:nvPr>
            <p:extLst>
              <p:ext uri="{D42A27DB-BD31-4B8C-83A1-F6EECF244321}">
                <p14:modId xmlns:p14="http://schemas.microsoft.com/office/powerpoint/2010/main" val="3480343923"/>
              </p:ext>
            </p:extLst>
          </p:nvPr>
        </p:nvGraphicFramePr>
        <p:xfrm>
          <a:off x="3061856" y="1359745"/>
          <a:ext cx="8768778" cy="4704987"/>
        </p:xfrm>
        <a:graphic>
          <a:graphicData uri="http://schemas.openxmlformats.org/drawingml/2006/table">
            <a:tbl>
              <a:tblPr firstRow="1" bandRow="1">
                <a:tableStyleId>{21E4AEA4-8DFA-4A89-87EB-49C32662AFE0}</a:tableStyleId>
              </a:tblPr>
              <a:tblGrid>
                <a:gridCol w="2922926">
                  <a:extLst>
                    <a:ext uri="{9D8B030D-6E8A-4147-A177-3AD203B41FA5}">
                      <a16:colId xmlns:a16="http://schemas.microsoft.com/office/drawing/2014/main" val="3238489089"/>
                    </a:ext>
                  </a:extLst>
                </a:gridCol>
                <a:gridCol w="2922926">
                  <a:extLst>
                    <a:ext uri="{9D8B030D-6E8A-4147-A177-3AD203B41FA5}">
                      <a16:colId xmlns:a16="http://schemas.microsoft.com/office/drawing/2014/main" val="25267541"/>
                    </a:ext>
                  </a:extLst>
                </a:gridCol>
                <a:gridCol w="2922926">
                  <a:extLst>
                    <a:ext uri="{9D8B030D-6E8A-4147-A177-3AD203B41FA5}">
                      <a16:colId xmlns:a16="http://schemas.microsoft.com/office/drawing/2014/main" val="754233750"/>
                    </a:ext>
                  </a:extLst>
                </a:gridCol>
              </a:tblGrid>
              <a:tr h="1172089">
                <a:tc>
                  <a:txBody>
                    <a:bodyPr/>
                    <a:lstStyle/>
                    <a:p>
                      <a:pPr algn="ctr"/>
                      <a:endParaRPr lang="ar-SA" sz="2400" dirty="0"/>
                    </a:p>
                    <a:p>
                      <a:pPr algn="ctr"/>
                      <a:r>
                        <a:rPr lang="ar-SA" sz="2400" dirty="0"/>
                        <a:t>السبب</a:t>
                      </a:r>
                      <a:endParaRPr lang="en-US" sz="2400" dirty="0"/>
                    </a:p>
                  </a:txBody>
                  <a:tcPr/>
                </a:tc>
                <a:tc>
                  <a:txBody>
                    <a:bodyPr/>
                    <a:lstStyle/>
                    <a:p>
                      <a:pPr algn="ctr"/>
                      <a:endParaRPr lang="ar-SA" sz="2400" dirty="0"/>
                    </a:p>
                    <a:p>
                      <a:pPr algn="ctr"/>
                      <a:r>
                        <a:rPr lang="ar-SA" sz="2400" dirty="0"/>
                        <a:t>الحكم</a:t>
                      </a:r>
                      <a:endParaRPr lang="en-US" sz="2400" dirty="0"/>
                    </a:p>
                  </a:txBody>
                  <a:tcPr/>
                </a:tc>
                <a:tc>
                  <a:txBody>
                    <a:bodyPr/>
                    <a:lstStyle/>
                    <a:p>
                      <a:pPr algn="ctr"/>
                      <a:endParaRPr lang="ar-SA" sz="2400" dirty="0"/>
                    </a:p>
                    <a:p>
                      <a:pPr algn="ctr"/>
                      <a:r>
                        <a:rPr lang="ar-SA" sz="2400" dirty="0"/>
                        <a:t>الحالة</a:t>
                      </a:r>
                      <a:endParaRPr lang="en-US" sz="2400" dirty="0"/>
                    </a:p>
                  </a:txBody>
                  <a:tcPr/>
                </a:tc>
                <a:extLst>
                  <a:ext uri="{0D108BD9-81ED-4DB2-BD59-A6C34878D82A}">
                    <a16:rowId xmlns:a16="http://schemas.microsoft.com/office/drawing/2014/main" val="3167149456"/>
                  </a:ext>
                </a:extLst>
              </a:tr>
              <a:tr h="1172089">
                <a:tc>
                  <a:txBody>
                    <a:bodyPr/>
                    <a:lstStyle/>
                    <a:p>
                      <a:endParaRPr lang="en-US" dirty="0"/>
                    </a:p>
                  </a:txBody>
                  <a:tcPr/>
                </a:tc>
                <a:tc>
                  <a:txBody>
                    <a:bodyPr/>
                    <a:lstStyle/>
                    <a:p>
                      <a:endParaRPr lang="en-US" dirty="0"/>
                    </a:p>
                  </a:txBody>
                  <a:tcPr/>
                </a:tc>
                <a:tc>
                  <a:txBody>
                    <a:bodyPr/>
                    <a:lstStyle/>
                    <a:p>
                      <a:pPr algn="ctr"/>
                      <a:endParaRPr lang="ar-SA" dirty="0"/>
                    </a:p>
                    <a:p>
                      <a:pPr algn="ctr"/>
                      <a:r>
                        <a:rPr lang="ar-SA" sz="2000" dirty="0"/>
                        <a:t>معتمر نسي شوطين من طواف</a:t>
                      </a:r>
                    </a:p>
                    <a:p>
                      <a:pPr algn="ctr"/>
                      <a:r>
                        <a:rPr lang="ar-SA" sz="2000" dirty="0"/>
                        <a:t>العمرة ورجع إلى بلده.</a:t>
                      </a:r>
                      <a:endParaRPr lang="en-US" sz="2000" dirty="0"/>
                    </a:p>
                  </a:txBody>
                  <a:tcPr/>
                </a:tc>
                <a:extLst>
                  <a:ext uri="{0D108BD9-81ED-4DB2-BD59-A6C34878D82A}">
                    <a16:rowId xmlns:a16="http://schemas.microsoft.com/office/drawing/2014/main" val="3654067454"/>
                  </a:ext>
                </a:extLst>
              </a:tr>
              <a:tr h="1172089">
                <a:tc>
                  <a:txBody>
                    <a:bodyPr/>
                    <a:lstStyle/>
                    <a:p>
                      <a:endParaRPr lang="en-US" dirty="0"/>
                    </a:p>
                  </a:txBody>
                  <a:tcPr/>
                </a:tc>
                <a:tc>
                  <a:txBody>
                    <a:bodyPr/>
                    <a:lstStyle/>
                    <a:p>
                      <a:endParaRPr lang="en-US" dirty="0"/>
                    </a:p>
                  </a:txBody>
                  <a:tcPr/>
                </a:tc>
                <a:tc>
                  <a:txBody>
                    <a:bodyPr/>
                    <a:lstStyle/>
                    <a:p>
                      <a:pPr algn="ctr"/>
                      <a:endParaRPr lang="ar-SA" dirty="0"/>
                    </a:p>
                    <a:p>
                      <a:pPr algn="ctr"/>
                      <a:r>
                        <a:rPr lang="ar-SA" sz="2400" dirty="0"/>
                        <a:t>معتمر طاف وق</a:t>
                      </a:r>
                      <a:r>
                        <a:rPr lang="en-US" sz="2400" dirty="0" err="1"/>
                        <a:t>َّ</a:t>
                      </a:r>
                      <a:r>
                        <a:rPr lang="ar-SA" sz="2400" dirty="0"/>
                        <a:t>ص ولم ي</a:t>
                      </a:r>
                      <a:r>
                        <a:rPr lang="en-US" sz="2400" dirty="0"/>
                        <a:t>ْ</a:t>
                      </a:r>
                      <a:r>
                        <a:rPr lang="ar-SA" sz="2400" dirty="0"/>
                        <a:t>سعَ.</a:t>
                      </a:r>
                      <a:endParaRPr lang="en-US" sz="2400" dirty="0"/>
                    </a:p>
                  </a:txBody>
                  <a:tcPr/>
                </a:tc>
                <a:extLst>
                  <a:ext uri="{0D108BD9-81ED-4DB2-BD59-A6C34878D82A}">
                    <a16:rowId xmlns:a16="http://schemas.microsoft.com/office/drawing/2014/main" val="3310213072"/>
                  </a:ext>
                </a:extLst>
              </a:tr>
              <a:tr h="1172089">
                <a:tc>
                  <a:txBody>
                    <a:bodyPr/>
                    <a:lstStyle/>
                    <a:p>
                      <a:endParaRPr lang="en-US" dirty="0"/>
                    </a:p>
                  </a:txBody>
                  <a:tcPr/>
                </a:tc>
                <a:tc>
                  <a:txBody>
                    <a:bodyPr/>
                    <a:lstStyle/>
                    <a:p>
                      <a:endParaRPr lang="en-US" dirty="0"/>
                    </a:p>
                  </a:txBody>
                  <a:tcPr/>
                </a:tc>
                <a:tc>
                  <a:txBody>
                    <a:bodyPr/>
                    <a:lstStyle/>
                    <a:p>
                      <a:pPr algn="ctr"/>
                      <a:r>
                        <a:rPr lang="ar-SA" sz="2400" dirty="0"/>
                        <a:t>معتمر طاف و سعى ونسي الحلق أو التقصير ولم يذكره حتى لبس ملابسه.</a:t>
                      </a:r>
                      <a:endParaRPr lang="en-US" sz="2400" dirty="0"/>
                    </a:p>
                  </a:txBody>
                  <a:tcPr/>
                </a:tc>
                <a:extLst>
                  <a:ext uri="{0D108BD9-81ED-4DB2-BD59-A6C34878D82A}">
                    <a16:rowId xmlns:a16="http://schemas.microsoft.com/office/drawing/2014/main" val="3001582194"/>
                  </a:ext>
                </a:extLst>
              </a:tr>
            </a:tbl>
          </a:graphicData>
        </a:graphic>
      </p:graphicFrame>
      <p:sp>
        <p:nvSpPr>
          <p:cNvPr id="16" name="مربع نص 15">
            <a:extLst>
              <a:ext uri="{FF2B5EF4-FFF2-40B4-BE49-F238E27FC236}">
                <a16:creationId xmlns:a16="http://schemas.microsoft.com/office/drawing/2014/main" id="{106D9160-918B-40EB-849D-B3F2625DFAD4}"/>
              </a:ext>
            </a:extLst>
          </p:cNvPr>
          <p:cNvSpPr txBox="1"/>
          <p:nvPr/>
        </p:nvSpPr>
        <p:spPr>
          <a:xfrm>
            <a:off x="5995851" y="2534194"/>
            <a:ext cx="2886892" cy="1200329"/>
          </a:xfrm>
          <a:prstGeom prst="rect">
            <a:avLst/>
          </a:prstGeom>
          <a:noFill/>
        </p:spPr>
        <p:txBody>
          <a:bodyPr wrap="square" rtlCol="0">
            <a:spAutoFit/>
          </a:bodyPr>
          <a:lstStyle/>
          <a:p>
            <a:pPr algn="ctr"/>
            <a:r>
              <a:rPr lang="ar-SA" sz="2400" b="1" dirty="0">
                <a:solidFill>
                  <a:schemeClr val="accent1"/>
                </a:solidFill>
              </a:rPr>
              <a:t>يجب عليه الرجوع ليأتي بالطواف كاملاً و لا يحل منه حتى يتم عمرته</a:t>
            </a:r>
            <a:endParaRPr lang="en-US" sz="2400" b="1" dirty="0">
              <a:solidFill>
                <a:schemeClr val="accent1"/>
              </a:solidFill>
            </a:endParaRPr>
          </a:p>
        </p:txBody>
      </p:sp>
      <p:sp>
        <p:nvSpPr>
          <p:cNvPr id="17" name="مربع نص 16">
            <a:extLst>
              <a:ext uri="{FF2B5EF4-FFF2-40B4-BE49-F238E27FC236}">
                <a16:creationId xmlns:a16="http://schemas.microsoft.com/office/drawing/2014/main" id="{4CD77BA5-BAA3-4184-B196-CCEA00E81834}"/>
              </a:ext>
            </a:extLst>
          </p:cNvPr>
          <p:cNvSpPr txBox="1"/>
          <p:nvPr/>
        </p:nvSpPr>
        <p:spPr>
          <a:xfrm>
            <a:off x="3061856" y="2719490"/>
            <a:ext cx="2886892" cy="830997"/>
          </a:xfrm>
          <a:prstGeom prst="rect">
            <a:avLst/>
          </a:prstGeom>
          <a:noFill/>
        </p:spPr>
        <p:txBody>
          <a:bodyPr wrap="square" rtlCol="0">
            <a:spAutoFit/>
          </a:bodyPr>
          <a:lstStyle/>
          <a:p>
            <a:pPr algn="ctr"/>
            <a:r>
              <a:rPr lang="ar-SA" sz="2400" b="1" dirty="0">
                <a:solidFill>
                  <a:schemeClr val="accent1"/>
                </a:solidFill>
              </a:rPr>
              <a:t>لأنه ترك ركناً من أركان العمرة </a:t>
            </a:r>
            <a:endParaRPr lang="en-US" sz="2400" b="1" dirty="0">
              <a:solidFill>
                <a:schemeClr val="accent1"/>
              </a:solidFill>
            </a:endParaRPr>
          </a:p>
        </p:txBody>
      </p:sp>
      <p:sp>
        <p:nvSpPr>
          <p:cNvPr id="18" name="مربع نص 17">
            <a:extLst>
              <a:ext uri="{FF2B5EF4-FFF2-40B4-BE49-F238E27FC236}">
                <a16:creationId xmlns:a16="http://schemas.microsoft.com/office/drawing/2014/main" id="{4F6709B0-E763-488D-8DC1-69D33EFF39A5}"/>
              </a:ext>
            </a:extLst>
          </p:cNvPr>
          <p:cNvSpPr txBox="1"/>
          <p:nvPr/>
        </p:nvSpPr>
        <p:spPr>
          <a:xfrm>
            <a:off x="5948748" y="3734523"/>
            <a:ext cx="2933995" cy="1200329"/>
          </a:xfrm>
          <a:prstGeom prst="rect">
            <a:avLst/>
          </a:prstGeom>
          <a:noFill/>
        </p:spPr>
        <p:txBody>
          <a:bodyPr wrap="square" rtlCol="0">
            <a:spAutoFit/>
          </a:bodyPr>
          <a:lstStyle/>
          <a:p>
            <a:r>
              <a:rPr lang="ar-SA" sz="2400" b="1" dirty="0">
                <a:solidFill>
                  <a:schemeClr val="accent1"/>
                </a:solidFill>
              </a:rPr>
              <a:t>يجب عليه أن يأتي بالسعي و يبقى على احرامه لا يتحلل منه حتى يتم عمرته</a:t>
            </a:r>
            <a:endParaRPr lang="en-US" sz="2400" b="1" dirty="0">
              <a:solidFill>
                <a:schemeClr val="accent1"/>
              </a:solidFill>
            </a:endParaRPr>
          </a:p>
        </p:txBody>
      </p:sp>
      <p:sp>
        <p:nvSpPr>
          <p:cNvPr id="20" name="مربع نص 19">
            <a:extLst>
              <a:ext uri="{FF2B5EF4-FFF2-40B4-BE49-F238E27FC236}">
                <a16:creationId xmlns:a16="http://schemas.microsoft.com/office/drawing/2014/main" id="{9653BCB0-0468-48BB-A174-7C5CB22A9BA0}"/>
              </a:ext>
            </a:extLst>
          </p:cNvPr>
          <p:cNvSpPr txBox="1"/>
          <p:nvPr/>
        </p:nvSpPr>
        <p:spPr>
          <a:xfrm>
            <a:off x="3059953" y="3734523"/>
            <a:ext cx="2888795" cy="954107"/>
          </a:xfrm>
          <a:prstGeom prst="rect">
            <a:avLst/>
          </a:prstGeom>
          <a:noFill/>
        </p:spPr>
        <p:txBody>
          <a:bodyPr wrap="square" rtlCol="0">
            <a:spAutoFit/>
          </a:bodyPr>
          <a:lstStyle/>
          <a:p>
            <a:pPr algn="ctr"/>
            <a:r>
              <a:rPr lang="ar-SA" sz="2800" b="1" dirty="0">
                <a:solidFill>
                  <a:schemeClr val="accent1"/>
                </a:solidFill>
              </a:rPr>
              <a:t>لأنه ترك ركناً من أركان العمرة </a:t>
            </a:r>
            <a:endParaRPr lang="en-US" sz="2800" b="1" dirty="0">
              <a:solidFill>
                <a:schemeClr val="accent1"/>
              </a:solidFill>
            </a:endParaRPr>
          </a:p>
        </p:txBody>
      </p:sp>
      <p:sp>
        <p:nvSpPr>
          <p:cNvPr id="21" name="مربع نص 20">
            <a:extLst>
              <a:ext uri="{FF2B5EF4-FFF2-40B4-BE49-F238E27FC236}">
                <a16:creationId xmlns:a16="http://schemas.microsoft.com/office/drawing/2014/main" id="{E6340722-F9CC-4D55-B56B-F92A4DE5C7CE}"/>
              </a:ext>
            </a:extLst>
          </p:cNvPr>
          <p:cNvSpPr txBox="1"/>
          <p:nvPr/>
        </p:nvSpPr>
        <p:spPr>
          <a:xfrm>
            <a:off x="5995851" y="4934852"/>
            <a:ext cx="2886892" cy="1200329"/>
          </a:xfrm>
          <a:prstGeom prst="rect">
            <a:avLst/>
          </a:prstGeom>
          <a:noFill/>
        </p:spPr>
        <p:txBody>
          <a:bodyPr wrap="square" rtlCol="0">
            <a:spAutoFit/>
          </a:bodyPr>
          <a:lstStyle/>
          <a:p>
            <a:r>
              <a:rPr lang="ar-SA" sz="2400" b="1" dirty="0">
                <a:solidFill>
                  <a:schemeClr val="accent1"/>
                </a:solidFill>
              </a:rPr>
              <a:t>يجب عليه ان يخلع ملابسه و يلبس ملابس الاحرام ثم يحلق او يقصر </a:t>
            </a:r>
            <a:endParaRPr lang="en-US" sz="2400" b="1" dirty="0">
              <a:solidFill>
                <a:schemeClr val="accent1"/>
              </a:solidFill>
            </a:endParaRPr>
          </a:p>
        </p:txBody>
      </p:sp>
      <p:sp>
        <p:nvSpPr>
          <p:cNvPr id="22" name="مربع نص 21">
            <a:extLst>
              <a:ext uri="{FF2B5EF4-FFF2-40B4-BE49-F238E27FC236}">
                <a16:creationId xmlns:a16="http://schemas.microsoft.com/office/drawing/2014/main" id="{DA4BAC5A-40B4-4451-8315-C58210837CBF}"/>
              </a:ext>
            </a:extLst>
          </p:cNvPr>
          <p:cNvSpPr txBox="1"/>
          <p:nvPr/>
        </p:nvSpPr>
        <p:spPr>
          <a:xfrm>
            <a:off x="3072419" y="5056324"/>
            <a:ext cx="2888795" cy="830997"/>
          </a:xfrm>
          <a:prstGeom prst="rect">
            <a:avLst/>
          </a:prstGeom>
          <a:noFill/>
        </p:spPr>
        <p:txBody>
          <a:bodyPr wrap="square" rtlCol="0">
            <a:spAutoFit/>
          </a:bodyPr>
          <a:lstStyle/>
          <a:p>
            <a:r>
              <a:rPr lang="ar-SA" sz="2400" b="1" dirty="0">
                <a:solidFill>
                  <a:schemeClr val="accent1"/>
                </a:solidFill>
              </a:rPr>
              <a:t>لأن الحلق او التقصير واجب من واجبات العمرة </a:t>
            </a:r>
            <a:endParaRPr lang="en-US" sz="2400" b="1" dirty="0">
              <a:solidFill>
                <a:schemeClr val="accent1"/>
              </a:solidFill>
            </a:endParaRPr>
          </a:p>
        </p:txBody>
      </p:sp>
    </p:spTree>
    <p:extLst>
      <p:ext uri="{BB962C8B-B14F-4D97-AF65-F5344CB8AC3E}">
        <p14:creationId xmlns:p14="http://schemas.microsoft.com/office/powerpoint/2010/main" val="3232024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80">
                                          <p:stCondLst>
                                            <p:cond delay="0"/>
                                          </p:stCondLst>
                                        </p:cTn>
                                        <p:tgtEl>
                                          <p:spTgt spid="4"/>
                                        </p:tgtEl>
                                      </p:cBhvr>
                                    </p:animEffect>
                                    <p:anim calcmode="lin" valueType="num">
                                      <p:cBhvr>
                                        <p:cTn id="3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gtEl>
                                      </p:cBhvr>
                                      <p:to x="100000" y="60000"/>
                                    </p:animScale>
                                    <p:animScale>
                                      <p:cBhvr>
                                        <p:cTn id="37" dur="166" decel="50000">
                                          <p:stCondLst>
                                            <p:cond delay="676"/>
                                          </p:stCondLst>
                                        </p:cTn>
                                        <p:tgtEl>
                                          <p:spTgt spid="4"/>
                                        </p:tgtEl>
                                      </p:cBhvr>
                                      <p:to x="100000" y="100000"/>
                                    </p:animScale>
                                    <p:animScale>
                                      <p:cBhvr>
                                        <p:cTn id="38" dur="26">
                                          <p:stCondLst>
                                            <p:cond delay="1312"/>
                                          </p:stCondLst>
                                        </p:cTn>
                                        <p:tgtEl>
                                          <p:spTgt spid="4"/>
                                        </p:tgtEl>
                                      </p:cBhvr>
                                      <p:to x="100000" y="80000"/>
                                    </p:animScale>
                                    <p:animScale>
                                      <p:cBhvr>
                                        <p:cTn id="39" dur="166" decel="50000">
                                          <p:stCondLst>
                                            <p:cond delay="1338"/>
                                          </p:stCondLst>
                                        </p:cTn>
                                        <p:tgtEl>
                                          <p:spTgt spid="4"/>
                                        </p:tgtEl>
                                      </p:cBhvr>
                                      <p:to x="100000" y="100000"/>
                                    </p:animScale>
                                    <p:animScale>
                                      <p:cBhvr>
                                        <p:cTn id="40" dur="26">
                                          <p:stCondLst>
                                            <p:cond delay="1642"/>
                                          </p:stCondLst>
                                        </p:cTn>
                                        <p:tgtEl>
                                          <p:spTgt spid="4"/>
                                        </p:tgtEl>
                                      </p:cBhvr>
                                      <p:to x="100000" y="90000"/>
                                    </p:animScale>
                                    <p:animScale>
                                      <p:cBhvr>
                                        <p:cTn id="41" dur="166" decel="50000">
                                          <p:stCondLst>
                                            <p:cond delay="1668"/>
                                          </p:stCondLst>
                                        </p:cTn>
                                        <p:tgtEl>
                                          <p:spTgt spid="4"/>
                                        </p:tgtEl>
                                      </p:cBhvr>
                                      <p:to x="100000" y="100000"/>
                                    </p:animScale>
                                    <p:animScale>
                                      <p:cBhvr>
                                        <p:cTn id="42" dur="26">
                                          <p:stCondLst>
                                            <p:cond delay="1808"/>
                                          </p:stCondLst>
                                        </p:cTn>
                                        <p:tgtEl>
                                          <p:spTgt spid="4"/>
                                        </p:tgtEl>
                                      </p:cBhvr>
                                      <p:to x="100000" y="95000"/>
                                    </p:animScale>
                                    <p:animScale>
                                      <p:cBhvr>
                                        <p:cTn id="43" dur="166" decel="50000">
                                          <p:stCondLst>
                                            <p:cond delay="1834"/>
                                          </p:stCondLst>
                                        </p:cTn>
                                        <p:tgtEl>
                                          <p:spTgt spid="4"/>
                                        </p:tgtEl>
                                      </p:cBhvr>
                                      <p:to x="100000" y="100000"/>
                                    </p:animScale>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heel(1)">
                                      <p:cBhvr>
                                        <p:cTn id="53" dur="20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heel(1)">
                                      <p:cBhvr>
                                        <p:cTn id="58" dur="2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nodeType="clickEffect">
                                  <p:stCondLst>
                                    <p:cond delay="0"/>
                                  </p:stCondLst>
                                  <p:childTnLst>
                                    <p:set>
                                      <p:cBhvr>
                                        <p:cTn id="62" dur="1" fill="hold">
                                          <p:stCondLst>
                                            <p:cond delay="0"/>
                                          </p:stCondLst>
                                        </p:cTn>
                                        <p:tgtEl>
                                          <p:spTgt spid="18">
                                            <p:txEl>
                                              <p:pRg st="0" end="0"/>
                                            </p:txEl>
                                          </p:spTgt>
                                        </p:tgtEl>
                                        <p:attrNameLst>
                                          <p:attrName>style.visibility</p:attrName>
                                        </p:attrNameLst>
                                      </p:cBhvr>
                                      <p:to>
                                        <p:strVal val="visible"/>
                                      </p:to>
                                    </p:set>
                                    <p:animEffect transition="in" filter="wheel(1)">
                                      <p:cBhvr>
                                        <p:cTn id="63" dur="2000"/>
                                        <p:tgtEl>
                                          <p:spTgt spid="18">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nodeType="clickEffect">
                                  <p:stCondLst>
                                    <p:cond delay="0"/>
                                  </p:stCondLst>
                                  <p:childTnLst>
                                    <p:set>
                                      <p:cBhvr>
                                        <p:cTn id="67" dur="1" fill="hold">
                                          <p:stCondLst>
                                            <p:cond delay="0"/>
                                          </p:stCondLst>
                                        </p:cTn>
                                        <p:tgtEl>
                                          <p:spTgt spid="20">
                                            <p:txEl>
                                              <p:pRg st="0" end="0"/>
                                            </p:txEl>
                                          </p:spTgt>
                                        </p:tgtEl>
                                        <p:attrNameLst>
                                          <p:attrName>style.visibility</p:attrName>
                                        </p:attrNameLst>
                                      </p:cBhvr>
                                      <p:to>
                                        <p:strVal val="visible"/>
                                      </p:to>
                                    </p:set>
                                    <p:animEffect transition="in" filter="wheel(1)">
                                      <p:cBhvr>
                                        <p:cTn id="68" dur="2000"/>
                                        <p:tgtEl>
                                          <p:spTgt spid="20">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heel(1)">
                                      <p:cBhvr>
                                        <p:cTn id="73" dur="20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nodeType="clickEffect">
                                  <p:stCondLst>
                                    <p:cond delay="0"/>
                                  </p:stCondLst>
                                  <p:childTnLst>
                                    <p:set>
                                      <p:cBhvr>
                                        <p:cTn id="77" dur="1" fill="hold">
                                          <p:stCondLst>
                                            <p:cond delay="0"/>
                                          </p:stCondLst>
                                        </p:cTn>
                                        <p:tgtEl>
                                          <p:spTgt spid="22">
                                            <p:txEl>
                                              <p:pRg st="0" end="0"/>
                                            </p:txEl>
                                          </p:spTgt>
                                        </p:tgtEl>
                                        <p:attrNameLst>
                                          <p:attrName>style.visibility</p:attrName>
                                        </p:attrNameLst>
                                      </p:cBhvr>
                                      <p:to>
                                        <p:strVal val="visible"/>
                                      </p:to>
                                    </p:set>
                                    <p:animEffect transition="in" filter="wheel(1)">
                                      <p:cBhvr>
                                        <p:cTn id="78" dur="2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6" grpId="0"/>
      <p:bldP spid="17"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0BD5F315-378C-473C-BC80-48EA106A9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صورة 1">
            <a:extLst>
              <a:ext uri="{FF2B5EF4-FFF2-40B4-BE49-F238E27FC236}">
                <a16:creationId xmlns:a16="http://schemas.microsoft.com/office/drawing/2014/main" id="{807080D5-9576-48E0-9278-79016BE7347A}"/>
              </a:ext>
            </a:extLst>
          </p:cNvPr>
          <p:cNvPicPr>
            <a:picLocks noChangeAspect="1"/>
          </p:cNvPicPr>
          <p:nvPr/>
        </p:nvPicPr>
        <p:blipFill>
          <a:blip r:embed="rId3"/>
          <a:stretch>
            <a:fillRect/>
          </a:stretch>
        </p:blipFill>
        <p:spPr>
          <a:xfrm>
            <a:off x="638655" y="1382298"/>
            <a:ext cx="2737341" cy="4328535"/>
          </a:xfrm>
          <a:prstGeom prst="rect">
            <a:avLst/>
          </a:prstGeom>
        </p:spPr>
      </p:pic>
      <p:sp>
        <p:nvSpPr>
          <p:cNvPr id="5" name="سحابة 4">
            <a:extLst>
              <a:ext uri="{FF2B5EF4-FFF2-40B4-BE49-F238E27FC236}">
                <a16:creationId xmlns:a16="http://schemas.microsoft.com/office/drawing/2014/main" id="{CE82948C-4F3E-4D08-B91C-EEB446105843}"/>
              </a:ext>
            </a:extLst>
          </p:cNvPr>
          <p:cNvSpPr/>
          <p:nvPr/>
        </p:nvSpPr>
        <p:spPr>
          <a:xfrm>
            <a:off x="1908760" y="94221"/>
            <a:ext cx="2105891" cy="2105891"/>
          </a:xfrm>
          <a:prstGeom prst="cloud">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b="1" i="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rPr>
              <a:t>فكر</a:t>
            </a:r>
            <a:endParaRPr lang="en-US" sz="6600" b="1" i="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endParaRPr>
          </a:p>
        </p:txBody>
      </p:sp>
      <p:sp>
        <p:nvSpPr>
          <p:cNvPr id="6" name="موجة 5">
            <a:extLst>
              <a:ext uri="{FF2B5EF4-FFF2-40B4-BE49-F238E27FC236}">
                <a16:creationId xmlns:a16="http://schemas.microsoft.com/office/drawing/2014/main" id="{A9456FBC-4D67-4280-9243-E61F845AC371}"/>
              </a:ext>
            </a:extLst>
          </p:cNvPr>
          <p:cNvSpPr/>
          <p:nvPr/>
        </p:nvSpPr>
        <p:spPr>
          <a:xfrm>
            <a:off x="4397155" y="94221"/>
            <a:ext cx="7462849" cy="2105891"/>
          </a:xfrm>
          <a:prstGeom prst="wav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2800" b="1" dirty="0">
                <a:solidFill>
                  <a:schemeClr val="accent1"/>
                </a:solidFill>
              </a:rPr>
              <a:t>ما الفرق بين قولنا في أركان العمرة: الإحرام، وقولنا في واجباتها: الإحرام من</a:t>
            </a:r>
            <a:r>
              <a:rPr lang="en-US" sz="2800" b="1" dirty="0">
                <a:solidFill>
                  <a:schemeClr val="accent1"/>
                </a:solidFill>
              </a:rPr>
              <a:t> </a:t>
            </a:r>
            <a:r>
              <a:rPr lang="ar-SA" sz="2800" b="1" dirty="0">
                <a:solidFill>
                  <a:schemeClr val="accent1"/>
                </a:solidFill>
              </a:rPr>
              <a:t>الميقات؟</a:t>
            </a:r>
            <a:endParaRPr lang="en-US" sz="2800" b="1" dirty="0">
              <a:solidFill>
                <a:schemeClr val="accent1"/>
              </a:solidFill>
            </a:endParaRPr>
          </a:p>
        </p:txBody>
      </p:sp>
      <p:sp>
        <p:nvSpPr>
          <p:cNvPr id="7" name="مربع نص 6">
            <a:extLst>
              <a:ext uri="{FF2B5EF4-FFF2-40B4-BE49-F238E27FC236}">
                <a16:creationId xmlns:a16="http://schemas.microsoft.com/office/drawing/2014/main" id="{DF2FEADC-EE86-42ED-8AB9-444A32E959BF}"/>
              </a:ext>
            </a:extLst>
          </p:cNvPr>
          <p:cNvSpPr txBox="1"/>
          <p:nvPr/>
        </p:nvSpPr>
        <p:spPr>
          <a:xfrm>
            <a:off x="3631474" y="2420616"/>
            <a:ext cx="8405197" cy="3903504"/>
          </a:xfrm>
          <a:prstGeom prst="rect">
            <a:avLst/>
          </a:prstGeom>
          <a:noFill/>
        </p:spPr>
        <p:txBody>
          <a:bodyPr wrap="square" rtlCol="0">
            <a:spAutoFit/>
          </a:bodyPr>
          <a:lstStyle/>
          <a:p>
            <a:pPr algn="ctr">
              <a:lnSpc>
                <a:spcPct val="150000"/>
              </a:lnSpc>
            </a:pPr>
            <a:r>
              <a:rPr lang="ar-SA" sz="2800" b="1" dirty="0"/>
              <a:t>الاحرام : هو نية الدخول في النسك و هو ركن من اركان الحج و العمرة  فلو أحرم في أي مكان صح إحرامه</a:t>
            </a:r>
          </a:p>
          <a:p>
            <a:pPr algn="ctr">
              <a:lnSpc>
                <a:spcPct val="150000"/>
              </a:lnSpc>
            </a:pPr>
            <a:r>
              <a:rPr lang="ar-SA" sz="2800" b="1" dirty="0"/>
              <a:t>و أما الاحرام من الميقات: فالمراد به انه لا يجوز لمريد الحج أو العمرة أن يحرم من أحد المواقيت المحددة فمن أحرم من غير الميقات صح إحرامه و عليه دم لترك الواجب الذي هو الاحرام : </a:t>
            </a:r>
          </a:p>
          <a:p>
            <a:pPr algn="ctr">
              <a:lnSpc>
                <a:spcPct val="150000"/>
              </a:lnSpc>
            </a:pPr>
            <a:r>
              <a:rPr lang="ar-SA" sz="2800" b="1" dirty="0"/>
              <a:t>الاحرام من الميقات.</a:t>
            </a:r>
            <a:endParaRPr lang="en-US" sz="2800" b="1" dirty="0"/>
          </a:p>
        </p:txBody>
      </p:sp>
    </p:spTree>
    <p:extLst>
      <p:ext uri="{BB962C8B-B14F-4D97-AF65-F5344CB8AC3E}">
        <p14:creationId xmlns:p14="http://schemas.microsoft.com/office/powerpoint/2010/main" val="1994510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4428863" y="581821"/>
            <a:ext cx="4630228" cy="655330"/>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2"/>
                </a:solidFill>
              </a:rPr>
              <a:t>صفة الحج</a:t>
            </a:r>
            <a:endParaRPr lang="en-US" sz="2800" b="1" dirty="0">
              <a:solidFill>
                <a:schemeClr val="accent2"/>
              </a:solidFill>
            </a:endParaRPr>
          </a:p>
        </p:txBody>
      </p:sp>
      <p:sp>
        <p:nvSpPr>
          <p:cNvPr id="3" name="مربع نص 2">
            <a:extLst>
              <a:ext uri="{FF2B5EF4-FFF2-40B4-BE49-F238E27FC236}">
                <a16:creationId xmlns:a16="http://schemas.microsoft.com/office/drawing/2014/main" id="{8AE348A0-90B7-420C-AB9B-005237F15AC4}"/>
              </a:ext>
            </a:extLst>
          </p:cNvPr>
          <p:cNvSpPr txBox="1"/>
          <p:nvPr/>
        </p:nvSpPr>
        <p:spPr>
          <a:xfrm>
            <a:off x="1724297" y="1818972"/>
            <a:ext cx="9293668" cy="2608086"/>
          </a:xfrm>
          <a:prstGeom prst="rect">
            <a:avLst/>
          </a:prstGeom>
          <a:noFill/>
        </p:spPr>
        <p:txBody>
          <a:bodyPr wrap="square" rtlCol="0">
            <a:spAutoFit/>
          </a:bodyPr>
          <a:lstStyle/>
          <a:p>
            <a:pPr>
              <a:lnSpc>
                <a:spcPct val="150000"/>
              </a:lnSpc>
            </a:pPr>
            <a:r>
              <a:rPr lang="ar-SA" sz="2800" b="1" dirty="0"/>
              <a:t>من جاء قاصداً الحج فهو إما مُتَمَتِّعٌ أو قارن أو مُفرد ، فالمتمتع قد حَلَّ من إحرامه بعد عمرته، والقارن والمُفرد مستمران في إحرامهما.</a:t>
            </a:r>
          </a:p>
          <a:p>
            <a:pPr>
              <a:lnSpc>
                <a:spcPct val="150000"/>
              </a:lnSpc>
            </a:pPr>
            <a:r>
              <a:rPr lang="ar-SA" sz="2800" b="1" dirty="0"/>
              <a:t>وتبدأ أعمال الحج من اليوم الثامن من ذي الحجة ، وتنتهي في اليوم الثالث عشر، وهذا بيانها حسب الأيام:</a:t>
            </a:r>
            <a:endParaRPr lang="en-US" sz="2800" b="1" dirty="0"/>
          </a:p>
        </p:txBody>
      </p:sp>
    </p:spTree>
    <p:extLst>
      <p:ext uri="{BB962C8B-B14F-4D97-AF65-F5344CB8AC3E}">
        <p14:creationId xmlns:p14="http://schemas.microsoft.com/office/powerpoint/2010/main" val="2119403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400ACFF-BA0A-4568-838A-7A22A868A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5" name="مستطيل: زوايا مستديرة 4">
            <a:extLst>
              <a:ext uri="{FF2B5EF4-FFF2-40B4-BE49-F238E27FC236}">
                <a16:creationId xmlns:a16="http://schemas.microsoft.com/office/drawing/2014/main" id="{53789C4B-A07B-4DB6-B6B0-05A002E46C55}"/>
              </a:ext>
            </a:extLst>
          </p:cNvPr>
          <p:cNvSpPr/>
          <p:nvPr/>
        </p:nvSpPr>
        <p:spPr>
          <a:xfrm>
            <a:off x="1815736" y="1236417"/>
            <a:ext cx="8921932" cy="914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2800" b="1" dirty="0">
                <a:ln w="0"/>
                <a:solidFill>
                  <a:schemeClr val="accent1"/>
                </a:solidFill>
                <a:effectLst>
                  <a:outerShdw blurRad="38100" dist="25400" dir="5400000" algn="ctr" rotWithShape="0">
                    <a:srgbClr val="6E747A">
                      <a:alpha val="43000"/>
                    </a:srgbClr>
                  </a:outerShdw>
                </a:effectLst>
                <a:latin typeface="Aldhabi" panose="01000000000000000000" pitchFamily="2" charset="-78"/>
              </a:rPr>
              <a:t>الحج خمسة أيام للمتعجل و ستة أيام للمتأخر بيانها إجمالا فيما يلي:</a:t>
            </a:r>
            <a:endParaRPr lang="en-US" sz="2800" b="1" dirty="0">
              <a:ln w="0"/>
              <a:solidFill>
                <a:schemeClr val="accent1"/>
              </a:solidFill>
              <a:effectLst>
                <a:outerShdw blurRad="38100" dist="25400" dir="5400000" algn="ctr" rotWithShape="0">
                  <a:srgbClr val="6E747A">
                    <a:alpha val="43000"/>
                  </a:srgbClr>
                </a:outerShdw>
              </a:effectLst>
              <a:latin typeface="Aldhabi" panose="01000000000000000000" pitchFamily="2" charset="-78"/>
            </a:endParaRPr>
          </a:p>
        </p:txBody>
      </p:sp>
      <p:sp>
        <p:nvSpPr>
          <p:cNvPr id="2" name="مستطيل: زوايا مستديرة 1">
            <a:extLst>
              <a:ext uri="{FF2B5EF4-FFF2-40B4-BE49-F238E27FC236}">
                <a16:creationId xmlns:a16="http://schemas.microsoft.com/office/drawing/2014/main" id="{8CB54F4A-0F41-4E54-89ED-46E88605BA6B}"/>
              </a:ext>
            </a:extLst>
          </p:cNvPr>
          <p:cNvSpPr/>
          <p:nvPr/>
        </p:nvSpPr>
        <p:spPr>
          <a:xfrm>
            <a:off x="5003074" y="143691"/>
            <a:ext cx="2547257" cy="914400"/>
          </a:xfrm>
          <a:prstGeom prst="roundRect">
            <a:avLst/>
          </a:prstGeom>
          <a:solidFill>
            <a:srgbClr val="E6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7030A0"/>
                </a:solidFill>
              </a:rPr>
              <a:t>صفة الحج</a:t>
            </a:r>
            <a:endParaRPr lang="en-US" sz="2800" b="1" dirty="0">
              <a:solidFill>
                <a:srgbClr val="7030A0"/>
              </a:solidFill>
            </a:endParaRPr>
          </a:p>
        </p:txBody>
      </p:sp>
      <p:graphicFrame>
        <p:nvGraphicFramePr>
          <p:cNvPr id="9" name="جدول 9">
            <a:extLst>
              <a:ext uri="{FF2B5EF4-FFF2-40B4-BE49-F238E27FC236}">
                <a16:creationId xmlns:a16="http://schemas.microsoft.com/office/drawing/2014/main" id="{4644C30B-7A88-445B-BBAD-B0CCEA392D49}"/>
              </a:ext>
            </a:extLst>
          </p:cNvPr>
          <p:cNvGraphicFramePr>
            <a:graphicFrameLocks noGrp="1"/>
          </p:cNvGraphicFramePr>
          <p:nvPr>
            <p:extLst>
              <p:ext uri="{D42A27DB-BD31-4B8C-83A1-F6EECF244321}">
                <p14:modId xmlns:p14="http://schemas.microsoft.com/office/powerpoint/2010/main" val="3753096705"/>
              </p:ext>
            </p:extLst>
          </p:nvPr>
        </p:nvGraphicFramePr>
        <p:xfrm>
          <a:off x="894804" y="2329143"/>
          <a:ext cx="10763795" cy="4425031"/>
        </p:xfrm>
        <a:graphic>
          <a:graphicData uri="http://schemas.openxmlformats.org/drawingml/2006/table">
            <a:tbl>
              <a:tblPr firstRow="1" bandRow="1">
                <a:tableStyleId>{5C22544A-7EE6-4342-B048-85BDC9FD1C3A}</a:tableStyleId>
              </a:tblPr>
              <a:tblGrid>
                <a:gridCol w="3004456">
                  <a:extLst>
                    <a:ext uri="{9D8B030D-6E8A-4147-A177-3AD203B41FA5}">
                      <a16:colId xmlns:a16="http://schemas.microsoft.com/office/drawing/2014/main" val="923405275"/>
                    </a:ext>
                  </a:extLst>
                </a:gridCol>
                <a:gridCol w="3357155">
                  <a:extLst>
                    <a:ext uri="{9D8B030D-6E8A-4147-A177-3AD203B41FA5}">
                      <a16:colId xmlns:a16="http://schemas.microsoft.com/office/drawing/2014/main" val="262529938"/>
                    </a:ext>
                  </a:extLst>
                </a:gridCol>
                <a:gridCol w="1397725">
                  <a:extLst>
                    <a:ext uri="{9D8B030D-6E8A-4147-A177-3AD203B41FA5}">
                      <a16:colId xmlns:a16="http://schemas.microsoft.com/office/drawing/2014/main" val="2583164241"/>
                    </a:ext>
                  </a:extLst>
                </a:gridCol>
                <a:gridCol w="1685109">
                  <a:extLst>
                    <a:ext uri="{9D8B030D-6E8A-4147-A177-3AD203B41FA5}">
                      <a16:colId xmlns:a16="http://schemas.microsoft.com/office/drawing/2014/main" val="1379623442"/>
                    </a:ext>
                  </a:extLst>
                </a:gridCol>
                <a:gridCol w="1319350">
                  <a:extLst>
                    <a:ext uri="{9D8B030D-6E8A-4147-A177-3AD203B41FA5}">
                      <a16:colId xmlns:a16="http://schemas.microsoft.com/office/drawing/2014/main" val="391926408"/>
                    </a:ext>
                  </a:extLst>
                </a:gridCol>
              </a:tblGrid>
              <a:tr h="1182403">
                <a:tc>
                  <a:txBody>
                    <a:bodyPr/>
                    <a:lstStyle/>
                    <a:p>
                      <a:pPr algn="ctr">
                        <a:lnSpc>
                          <a:spcPct val="150000"/>
                        </a:lnSpc>
                      </a:pPr>
                      <a:endParaRPr lang="ar-SA" sz="2000" b="1" dirty="0"/>
                    </a:p>
                    <a:p>
                      <a:pPr algn="ctr">
                        <a:lnSpc>
                          <a:spcPct val="150000"/>
                        </a:lnSpc>
                      </a:pPr>
                      <a:r>
                        <a:rPr lang="ar-SA" sz="2000" b="1" dirty="0"/>
                        <a:t>أيام التشريق</a:t>
                      </a:r>
                      <a:endParaRPr lang="en-US" sz="2000" b="1" dirty="0"/>
                    </a:p>
                  </a:txBody>
                  <a:tcPr/>
                </a:tc>
                <a:tc>
                  <a:txBody>
                    <a:bodyPr/>
                    <a:lstStyle/>
                    <a:p>
                      <a:pPr algn="ctr">
                        <a:lnSpc>
                          <a:spcPct val="150000"/>
                        </a:lnSpc>
                      </a:pPr>
                      <a:endParaRPr lang="ar-SA" sz="2000" b="1" dirty="0"/>
                    </a:p>
                    <a:p>
                      <a:pPr algn="ctr">
                        <a:lnSpc>
                          <a:spcPct val="150000"/>
                        </a:lnSpc>
                      </a:pPr>
                      <a:r>
                        <a:rPr lang="ar-SA" sz="2000" b="1" dirty="0"/>
                        <a:t>اليوم العاشر </a:t>
                      </a:r>
                      <a:endParaRPr lang="en-US" sz="2000" b="1" dirty="0"/>
                    </a:p>
                  </a:txBody>
                  <a:tcPr/>
                </a:tc>
                <a:tc>
                  <a:txBody>
                    <a:bodyPr/>
                    <a:lstStyle/>
                    <a:p>
                      <a:pPr algn="ctr">
                        <a:lnSpc>
                          <a:spcPct val="150000"/>
                        </a:lnSpc>
                      </a:pPr>
                      <a:endParaRPr lang="ar-SA" sz="2000" b="1" dirty="0"/>
                    </a:p>
                    <a:p>
                      <a:pPr algn="ctr">
                        <a:lnSpc>
                          <a:spcPct val="150000"/>
                        </a:lnSpc>
                      </a:pPr>
                      <a:r>
                        <a:rPr lang="ar-SA" sz="2000" b="1" dirty="0"/>
                        <a:t>ليلة العاشر</a:t>
                      </a:r>
                      <a:endParaRPr lang="en-US" sz="2000" b="1" dirty="0"/>
                    </a:p>
                  </a:txBody>
                  <a:tcPr/>
                </a:tc>
                <a:tc>
                  <a:txBody>
                    <a:bodyPr/>
                    <a:lstStyle/>
                    <a:p>
                      <a:pPr algn="ctr">
                        <a:lnSpc>
                          <a:spcPct val="150000"/>
                        </a:lnSpc>
                      </a:pPr>
                      <a:endParaRPr lang="ar-SA" sz="2000" b="1" dirty="0"/>
                    </a:p>
                    <a:p>
                      <a:pPr algn="ctr">
                        <a:lnSpc>
                          <a:spcPct val="150000"/>
                        </a:lnSpc>
                      </a:pPr>
                      <a:r>
                        <a:rPr lang="ar-SA" sz="2000" b="1" dirty="0"/>
                        <a:t>اليوم التاسع </a:t>
                      </a:r>
                      <a:endParaRPr lang="en-US" sz="2000" b="1" dirty="0"/>
                    </a:p>
                  </a:txBody>
                  <a:tcPr/>
                </a:tc>
                <a:tc>
                  <a:txBody>
                    <a:bodyPr/>
                    <a:lstStyle/>
                    <a:p>
                      <a:pPr algn="ctr">
                        <a:lnSpc>
                          <a:spcPct val="150000"/>
                        </a:lnSpc>
                      </a:pPr>
                      <a:endParaRPr lang="ar-SA" sz="2000" b="1" dirty="0"/>
                    </a:p>
                    <a:p>
                      <a:pPr algn="ctr">
                        <a:lnSpc>
                          <a:spcPct val="150000"/>
                        </a:lnSpc>
                      </a:pPr>
                      <a:r>
                        <a:rPr lang="ar-SA" sz="2000" b="1" dirty="0"/>
                        <a:t>اليوم الثامن </a:t>
                      </a:r>
                      <a:endParaRPr lang="en-US" sz="2000" b="1" dirty="0"/>
                    </a:p>
                  </a:txBody>
                  <a:tcPr/>
                </a:tc>
                <a:extLst>
                  <a:ext uri="{0D108BD9-81ED-4DB2-BD59-A6C34878D82A}">
                    <a16:rowId xmlns:a16="http://schemas.microsoft.com/office/drawing/2014/main" val="1800216127"/>
                  </a:ext>
                </a:extLst>
              </a:tr>
              <a:tr h="2367234">
                <a:tc>
                  <a:txBody>
                    <a:bodyPr/>
                    <a:lstStyle/>
                    <a:p>
                      <a:pPr marL="285750" indent="-285750" algn="ctr">
                        <a:lnSpc>
                          <a:spcPct val="150000"/>
                        </a:lnSpc>
                        <a:buFontTx/>
                        <a:buChar char="-"/>
                      </a:pPr>
                      <a:r>
                        <a:rPr lang="ar-SA" sz="2000" b="1" dirty="0"/>
                        <a:t>المبيت </a:t>
                      </a:r>
                      <a:r>
                        <a:rPr lang="ar-SA" sz="2000" b="1" dirty="0" err="1"/>
                        <a:t>بمنى</a:t>
                      </a:r>
                      <a:r>
                        <a:rPr lang="ar-SA" sz="2000" b="1" dirty="0"/>
                        <a:t> ليالي أيام التشريق</a:t>
                      </a:r>
                    </a:p>
                    <a:p>
                      <a:pPr marL="285750" indent="-285750" algn="ctr">
                        <a:lnSpc>
                          <a:spcPct val="150000"/>
                        </a:lnSpc>
                        <a:buFontTx/>
                        <a:buChar char="-"/>
                      </a:pPr>
                      <a:r>
                        <a:rPr lang="ar-SA" sz="2000" b="1" dirty="0"/>
                        <a:t>و رمي الجمار الثلاث كل واحدة بسبع حصيات.</a:t>
                      </a:r>
                    </a:p>
                    <a:p>
                      <a:pPr marL="285750" indent="-285750" algn="ctr">
                        <a:lnSpc>
                          <a:spcPct val="150000"/>
                        </a:lnSpc>
                        <a:buFontTx/>
                        <a:buChar char="-"/>
                      </a:pPr>
                      <a:r>
                        <a:rPr lang="ar-SA" sz="2000" b="1" dirty="0"/>
                        <a:t>طواف الوداع قبل الخروج من مكة .</a:t>
                      </a:r>
                      <a:endParaRPr lang="en-US" sz="2000" b="1" dirty="0"/>
                    </a:p>
                  </a:txBody>
                  <a:tcPr/>
                </a:tc>
                <a:tc>
                  <a:txBody>
                    <a:bodyPr/>
                    <a:lstStyle/>
                    <a:p>
                      <a:pPr algn="r">
                        <a:lnSpc>
                          <a:spcPct val="150000"/>
                        </a:lnSpc>
                      </a:pPr>
                      <a:r>
                        <a:rPr lang="ar-SA" sz="2000" b="1" dirty="0"/>
                        <a:t>الذهاب الى منى و القيام بأعمال يوم النحر:</a:t>
                      </a:r>
                    </a:p>
                    <a:p>
                      <a:pPr algn="r">
                        <a:lnSpc>
                          <a:spcPct val="150000"/>
                        </a:lnSpc>
                      </a:pPr>
                      <a:r>
                        <a:rPr lang="ar-SA" sz="2000" b="1" dirty="0"/>
                        <a:t>1- رمي جمرة العقبة.</a:t>
                      </a:r>
                    </a:p>
                    <a:p>
                      <a:pPr algn="r">
                        <a:lnSpc>
                          <a:spcPct val="150000"/>
                        </a:lnSpc>
                      </a:pPr>
                      <a:r>
                        <a:rPr lang="ar-SA" sz="2000" b="1" dirty="0"/>
                        <a:t>2- ذبح الهدي.</a:t>
                      </a:r>
                    </a:p>
                    <a:p>
                      <a:pPr algn="r">
                        <a:lnSpc>
                          <a:spcPct val="150000"/>
                        </a:lnSpc>
                      </a:pPr>
                      <a:r>
                        <a:rPr lang="ar-SA" sz="2000" b="1" dirty="0"/>
                        <a:t>3- الحلق او التقصير.</a:t>
                      </a:r>
                    </a:p>
                    <a:p>
                      <a:pPr algn="r">
                        <a:lnSpc>
                          <a:spcPct val="150000"/>
                        </a:lnSpc>
                      </a:pPr>
                      <a:r>
                        <a:rPr lang="ar-SA" sz="2000" b="1" dirty="0"/>
                        <a:t>4- طواف الإفاضة.</a:t>
                      </a:r>
                    </a:p>
                    <a:p>
                      <a:pPr algn="r">
                        <a:lnSpc>
                          <a:spcPct val="150000"/>
                        </a:lnSpc>
                      </a:pPr>
                      <a:r>
                        <a:rPr lang="ar-SA" sz="2000" b="1" dirty="0"/>
                        <a:t>5- السعي.</a:t>
                      </a:r>
                      <a:endParaRPr lang="en-US" sz="2000" b="1" dirty="0"/>
                    </a:p>
                  </a:txBody>
                  <a:tcPr/>
                </a:tc>
                <a:tc>
                  <a:txBody>
                    <a:bodyPr/>
                    <a:lstStyle/>
                    <a:p>
                      <a:pPr algn="ctr">
                        <a:lnSpc>
                          <a:spcPct val="150000"/>
                        </a:lnSpc>
                      </a:pPr>
                      <a:r>
                        <a:rPr lang="ar-SA" sz="2000" b="1" dirty="0"/>
                        <a:t>المبيت بمزدلفة</a:t>
                      </a:r>
                      <a:endParaRPr lang="en-US" sz="2000" b="1" dirty="0"/>
                    </a:p>
                  </a:txBody>
                  <a:tcPr/>
                </a:tc>
                <a:tc>
                  <a:txBody>
                    <a:bodyPr/>
                    <a:lstStyle/>
                    <a:p>
                      <a:pPr algn="ctr">
                        <a:lnSpc>
                          <a:spcPct val="150000"/>
                        </a:lnSpc>
                      </a:pPr>
                      <a:r>
                        <a:rPr lang="ar-SA" sz="2000" b="1" dirty="0"/>
                        <a:t>الوقوف بعرفة إلى غروب الشمس.</a:t>
                      </a:r>
                      <a:endParaRPr lang="en-US" sz="2000" b="1" dirty="0"/>
                    </a:p>
                  </a:txBody>
                  <a:tcPr/>
                </a:tc>
                <a:tc>
                  <a:txBody>
                    <a:bodyPr/>
                    <a:lstStyle/>
                    <a:p>
                      <a:pPr algn="ctr">
                        <a:lnSpc>
                          <a:spcPct val="150000"/>
                        </a:lnSpc>
                      </a:pPr>
                      <a:r>
                        <a:rPr lang="ar-SA" sz="2000" b="1" dirty="0"/>
                        <a:t>الإحرام بالحج ضحى, و  البقاء في منى.</a:t>
                      </a:r>
                      <a:endParaRPr lang="en-US" sz="2000" b="1" dirty="0"/>
                    </a:p>
                  </a:txBody>
                  <a:tcPr/>
                </a:tc>
                <a:extLst>
                  <a:ext uri="{0D108BD9-81ED-4DB2-BD59-A6C34878D82A}">
                    <a16:rowId xmlns:a16="http://schemas.microsoft.com/office/drawing/2014/main" val="1627347361"/>
                  </a:ext>
                </a:extLst>
              </a:tr>
            </a:tbl>
          </a:graphicData>
        </a:graphic>
      </p:graphicFrame>
    </p:spTree>
    <p:extLst>
      <p:ext uri="{BB962C8B-B14F-4D97-AF65-F5344CB8AC3E}">
        <p14:creationId xmlns:p14="http://schemas.microsoft.com/office/powerpoint/2010/main" val="1787905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3579224" y="178461"/>
            <a:ext cx="5910942" cy="655330"/>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2"/>
                </a:solidFill>
              </a:rPr>
              <a:t>أعمال اليوم الثامن من ذي الحجة (يوم التروية)</a:t>
            </a:r>
            <a:endParaRPr lang="en-US" sz="2800" b="1" dirty="0">
              <a:solidFill>
                <a:schemeClr val="accent2"/>
              </a:solidFill>
            </a:endParaRPr>
          </a:p>
        </p:txBody>
      </p:sp>
      <p:sp>
        <p:nvSpPr>
          <p:cNvPr id="10" name="مستطيل: زوايا مستديرة 9">
            <a:extLst>
              <a:ext uri="{FF2B5EF4-FFF2-40B4-BE49-F238E27FC236}">
                <a16:creationId xmlns:a16="http://schemas.microsoft.com/office/drawing/2014/main" id="{0E936B87-834B-4B18-B54E-2E89190E5B2D}"/>
              </a:ext>
            </a:extLst>
          </p:cNvPr>
          <p:cNvSpPr/>
          <p:nvPr/>
        </p:nvSpPr>
        <p:spPr>
          <a:xfrm>
            <a:off x="6727371" y="5515334"/>
            <a:ext cx="5113554"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ar-SA" sz="2400" b="1" dirty="0">
                <a:solidFill>
                  <a:schemeClr val="accent1"/>
                </a:solidFill>
              </a:rPr>
              <a:t>يسن في هذا اليوم: الإكثارُ من التلبية.</a:t>
            </a:r>
            <a:endParaRPr lang="en-US" sz="2400" b="1" dirty="0">
              <a:solidFill>
                <a:schemeClr val="accent1"/>
              </a:solidFill>
            </a:endParaRPr>
          </a:p>
        </p:txBody>
      </p:sp>
      <p:sp>
        <p:nvSpPr>
          <p:cNvPr id="2" name="مستطيل: زوايا مستديرة 1">
            <a:extLst>
              <a:ext uri="{FF2B5EF4-FFF2-40B4-BE49-F238E27FC236}">
                <a16:creationId xmlns:a16="http://schemas.microsoft.com/office/drawing/2014/main" id="{DB700424-3E09-426F-8740-31834D7104A7}"/>
              </a:ext>
            </a:extLst>
          </p:cNvPr>
          <p:cNvSpPr/>
          <p:nvPr/>
        </p:nvSpPr>
        <p:spPr>
          <a:xfrm>
            <a:off x="3213463" y="1828904"/>
            <a:ext cx="8627462" cy="2092134"/>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accent1"/>
                </a:solidFill>
              </a:rPr>
              <a:t>السنة للمُحِلِّين ولمن يريد الحج من أهل مكة أن يحرم بالحج من مكانه في هذا</a:t>
            </a:r>
          </a:p>
          <a:p>
            <a:pPr algn="ctr"/>
            <a:r>
              <a:rPr lang="ar-SA" sz="2400" b="1" dirty="0">
                <a:solidFill>
                  <a:schemeClr val="accent1"/>
                </a:solidFill>
              </a:rPr>
              <a:t>اليوم قبل الظهر، ويقول في إحرامه: )لبيك حَجًّا .</a:t>
            </a:r>
          </a:p>
          <a:p>
            <a:pPr algn="ctr"/>
            <a:r>
              <a:rPr lang="ar-SA" sz="2400" b="1" dirty="0">
                <a:solidFill>
                  <a:schemeClr val="accent1"/>
                </a:solidFill>
              </a:rPr>
              <a:t>فإن كان بمكة أحرم منها، و إن كان في غيرها أحرم من الميقات الخاص به، و إن</a:t>
            </a:r>
          </a:p>
          <a:p>
            <a:pPr algn="ctr"/>
            <a:r>
              <a:rPr lang="ar-SA" sz="2400" b="1" dirty="0">
                <a:solidFill>
                  <a:schemeClr val="accent1"/>
                </a:solidFill>
              </a:rPr>
              <a:t>كان دون الميقات أحرم من بيته.</a:t>
            </a:r>
            <a:endParaRPr lang="en-US" sz="2400" b="1" dirty="0">
              <a:solidFill>
                <a:schemeClr val="accent1"/>
              </a:solidFill>
            </a:endParaRPr>
          </a:p>
        </p:txBody>
      </p:sp>
      <p:sp>
        <p:nvSpPr>
          <p:cNvPr id="5" name="مستطيل: زوايا مستديرة 4">
            <a:extLst>
              <a:ext uri="{FF2B5EF4-FFF2-40B4-BE49-F238E27FC236}">
                <a16:creationId xmlns:a16="http://schemas.microsoft.com/office/drawing/2014/main" id="{D9DED9CA-4DD8-4BBE-A622-086A24A9B3F5}"/>
              </a:ext>
            </a:extLst>
          </p:cNvPr>
          <p:cNvSpPr/>
          <p:nvPr/>
        </p:nvSpPr>
        <p:spPr>
          <a:xfrm>
            <a:off x="3213463" y="4187762"/>
            <a:ext cx="8627462" cy="1032115"/>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accent1"/>
                </a:solidFill>
              </a:rPr>
              <a:t>يسن للحجاج أن يصلُّوا ظهر هذا اليوم </a:t>
            </a:r>
            <a:r>
              <a:rPr lang="ar-SA" sz="2400" b="1" dirty="0" err="1">
                <a:solidFill>
                  <a:schemeClr val="accent1"/>
                </a:solidFill>
              </a:rPr>
              <a:t>بمِنى</a:t>
            </a:r>
            <a:r>
              <a:rPr lang="ar-SA" sz="2400" b="1" dirty="0">
                <a:solidFill>
                  <a:schemeClr val="accent1"/>
                </a:solidFill>
              </a:rPr>
              <a:t>، ويَبْقَوا فيها إلى صباح اليوم التاسع.</a:t>
            </a:r>
            <a:endParaRPr lang="en-US" sz="2400" b="1" dirty="0">
              <a:solidFill>
                <a:schemeClr val="accent1"/>
              </a:solidFill>
            </a:endParaRPr>
          </a:p>
        </p:txBody>
      </p:sp>
      <p:sp>
        <p:nvSpPr>
          <p:cNvPr id="3" name="مربع نص 2">
            <a:extLst>
              <a:ext uri="{FF2B5EF4-FFF2-40B4-BE49-F238E27FC236}">
                <a16:creationId xmlns:a16="http://schemas.microsoft.com/office/drawing/2014/main" id="{8AE348A0-90B7-420C-AB9B-005237F15AC4}"/>
              </a:ext>
            </a:extLst>
          </p:cNvPr>
          <p:cNvSpPr txBox="1"/>
          <p:nvPr/>
        </p:nvSpPr>
        <p:spPr>
          <a:xfrm>
            <a:off x="6962503" y="1100515"/>
            <a:ext cx="5022114" cy="461665"/>
          </a:xfrm>
          <a:prstGeom prst="rect">
            <a:avLst/>
          </a:prstGeom>
          <a:noFill/>
        </p:spPr>
        <p:txBody>
          <a:bodyPr wrap="square" rtlCol="0">
            <a:spAutoFit/>
          </a:bodyPr>
          <a:lstStyle/>
          <a:p>
            <a:r>
              <a:rPr lang="ar-SA" sz="2400" b="1" dirty="0"/>
              <a:t>هذا اليوم هو أول أيام الحج، ويشرع فيه ما يأتي:</a:t>
            </a:r>
            <a:endParaRPr lang="en-US" sz="2400" b="1" dirty="0"/>
          </a:p>
        </p:txBody>
      </p:sp>
      <p:pic>
        <p:nvPicPr>
          <p:cNvPr id="6" name="صورة 5">
            <a:extLst>
              <a:ext uri="{FF2B5EF4-FFF2-40B4-BE49-F238E27FC236}">
                <a16:creationId xmlns:a16="http://schemas.microsoft.com/office/drawing/2014/main" id="{64271DB6-F914-431C-94CA-71E7A9660582}"/>
              </a:ext>
            </a:extLst>
          </p:cNvPr>
          <p:cNvPicPr>
            <a:picLocks noChangeAspect="1"/>
          </p:cNvPicPr>
          <p:nvPr/>
        </p:nvPicPr>
        <p:blipFill>
          <a:blip r:embed="rId3"/>
          <a:stretch>
            <a:fillRect/>
          </a:stretch>
        </p:blipFill>
        <p:spPr>
          <a:xfrm>
            <a:off x="757646" y="1946366"/>
            <a:ext cx="2104743" cy="1645920"/>
          </a:xfrm>
          <a:prstGeom prst="rect">
            <a:avLst/>
          </a:prstGeom>
        </p:spPr>
      </p:pic>
      <p:pic>
        <p:nvPicPr>
          <p:cNvPr id="11" name="صورة 10">
            <a:extLst>
              <a:ext uri="{FF2B5EF4-FFF2-40B4-BE49-F238E27FC236}">
                <a16:creationId xmlns:a16="http://schemas.microsoft.com/office/drawing/2014/main" id="{776B9B18-6A1C-4A5E-842B-B59D7C763ED5}"/>
              </a:ext>
            </a:extLst>
          </p:cNvPr>
          <p:cNvPicPr>
            <a:picLocks noChangeAspect="1"/>
          </p:cNvPicPr>
          <p:nvPr/>
        </p:nvPicPr>
        <p:blipFill>
          <a:blip r:embed="rId4"/>
          <a:stretch>
            <a:fillRect/>
          </a:stretch>
        </p:blipFill>
        <p:spPr>
          <a:xfrm>
            <a:off x="757646" y="4115916"/>
            <a:ext cx="2104743" cy="1645920"/>
          </a:xfrm>
          <a:prstGeom prst="rect">
            <a:avLst/>
          </a:prstGeom>
        </p:spPr>
      </p:pic>
    </p:spTree>
    <p:extLst>
      <p:ext uri="{BB962C8B-B14F-4D97-AF65-F5344CB8AC3E}">
        <p14:creationId xmlns:p14="http://schemas.microsoft.com/office/powerpoint/2010/main" val="1011877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3448594" y="425067"/>
            <a:ext cx="6054634" cy="655330"/>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2"/>
                </a:solidFill>
              </a:rPr>
              <a:t>أعمال اليوم التاسع من ذي الحجة (يوم عرفة)</a:t>
            </a:r>
            <a:endParaRPr lang="en-US" sz="2800" b="1" dirty="0">
              <a:solidFill>
                <a:schemeClr val="accent2"/>
              </a:solidFill>
            </a:endParaRPr>
          </a:p>
        </p:txBody>
      </p:sp>
      <p:sp>
        <p:nvSpPr>
          <p:cNvPr id="3" name="مربع نص 2">
            <a:extLst>
              <a:ext uri="{FF2B5EF4-FFF2-40B4-BE49-F238E27FC236}">
                <a16:creationId xmlns:a16="http://schemas.microsoft.com/office/drawing/2014/main" id="{8AE348A0-90B7-420C-AB9B-005237F15AC4}"/>
              </a:ext>
            </a:extLst>
          </p:cNvPr>
          <p:cNvSpPr txBox="1"/>
          <p:nvPr/>
        </p:nvSpPr>
        <p:spPr>
          <a:xfrm>
            <a:off x="1724297" y="1818972"/>
            <a:ext cx="9293668" cy="2606419"/>
          </a:xfrm>
          <a:prstGeom prst="rect">
            <a:avLst/>
          </a:prstGeom>
          <a:noFill/>
        </p:spPr>
        <p:txBody>
          <a:bodyPr wrap="square" rtlCol="0">
            <a:spAutoFit/>
          </a:bodyPr>
          <a:lstStyle/>
          <a:p>
            <a:pPr algn="ctr">
              <a:lnSpc>
                <a:spcPct val="150000"/>
              </a:lnSpc>
            </a:pPr>
            <a:r>
              <a:rPr lang="ar-SA" sz="2800" b="1" dirty="0"/>
              <a:t>اذا طلعت الشمسُ من اليوم التاسع فالسنَّةُ للحجاج أن يتوجهوا إلى عَرَفَةَ </a:t>
            </a:r>
            <a:r>
              <a:rPr lang="ar-SA" sz="2800" b="1" dirty="0" err="1"/>
              <a:t>مُلبِّين</a:t>
            </a:r>
            <a:r>
              <a:rPr lang="ar-SA" sz="2800" b="1" dirty="0"/>
              <a:t>، وي</a:t>
            </a:r>
            <a:r>
              <a:rPr lang="en-US" sz="2800" b="1" dirty="0"/>
              <a:t>َ</a:t>
            </a:r>
            <a:r>
              <a:rPr lang="ar-SA" sz="2800" b="1" dirty="0"/>
              <a:t>سنُّ أن يخطب الإمام قبل صلاة الظهر خُطبة واحدة تناسب الحال، يُذَكّر الناس فيها بأصول الدين ويقرر التوحيد، ويُعَلِّمُهُم المناسك، ثم يصلون الظهر والعصر جمعًا وقصرًا بأذان و إقامتين.</a:t>
            </a:r>
            <a:endParaRPr lang="en-US" sz="2800" b="1" dirty="0"/>
          </a:p>
        </p:txBody>
      </p:sp>
    </p:spTree>
    <p:extLst>
      <p:ext uri="{BB962C8B-B14F-4D97-AF65-F5344CB8AC3E}">
        <p14:creationId xmlns:p14="http://schemas.microsoft.com/office/powerpoint/2010/main" val="4126538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3579224" y="178461"/>
            <a:ext cx="5910942" cy="655330"/>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2"/>
                </a:solidFill>
              </a:rPr>
              <a:t>أحكام الوقوف بعرفة</a:t>
            </a:r>
            <a:endParaRPr lang="en-US" sz="2800" b="1" dirty="0">
              <a:solidFill>
                <a:schemeClr val="accent2"/>
              </a:solidFill>
            </a:endParaRPr>
          </a:p>
        </p:txBody>
      </p:sp>
      <p:sp>
        <p:nvSpPr>
          <p:cNvPr id="10" name="مستطيل: زوايا مستديرة 9">
            <a:extLst>
              <a:ext uri="{FF2B5EF4-FFF2-40B4-BE49-F238E27FC236}">
                <a16:creationId xmlns:a16="http://schemas.microsoft.com/office/drawing/2014/main" id="{0E936B87-834B-4B18-B54E-2E89190E5B2D}"/>
              </a:ext>
            </a:extLst>
          </p:cNvPr>
          <p:cNvSpPr/>
          <p:nvPr/>
        </p:nvSpPr>
        <p:spPr>
          <a:xfrm>
            <a:off x="8151223" y="942270"/>
            <a:ext cx="3598262"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ar-SA" sz="2400" b="1" dirty="0">
                <a:solidFill>
                  <a:schemeClr val="accent1"/>
                </a:solidFill>
              </a:rPr>
              <a:t>اولاً : معناه</a:t>
            </a:r>
            <a:endParaRPr lang="en-US" sz="2400" b="1" dirty="0">
              <a:solidFill>
                <a:schemeClr val="accent1"/>
              </a:solidFill>
            </a:endParaRPr>
          </a:p>
        </p:txBody>
      </p:sp>
      <p:sp>
        <p:nvSpPr>
          <p:cNvPr id="2" name="مستطيل: زوايا مستديرة 1">
            <a:extLst>
              <a:ext uri="{FF2B5EF4-FFF2-40B4-BE49-F238E27FC236}">
                <a16:creationId xmlns:a16="http://schemas.microsoft.com/office/drawing/2014/main" id="{DB700424-3E09-426F-8740-31834D7104A7}"/>
              </a:ext>
            </a:extLst>
          </p:cNvPr>
          <p:cNvSpPr/>
          <p:nvPr/>
        </p:nvSpPr>
        <p:spPr>
          <a:xfrm>
            <a:off x="3213463" y="2070567"/>
            <a:ext cx="8627462" cy="1440482"/>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rgbClr val="C00000"/>
                </a:solidFill>
              </a:rPr>
              <a:t>معنى الوقوف بعرفة: </a:t>
            </a:r>
            <a:r>
              <a:rPr lang="ar-SA" sz="2400" b="1" dirty="0">
                <a:solidFill>
                  <a:schemeClr val="tx1"/>
                </a:solidFill>
              </a:rPr>
              <a:t>هو بقاء الحاج فيها هذا اليوم، سواء أكان قائمًا أم جالسا أم</a:t>
            </a:r>
          </a:p>
          <a:p>
            <a:pPr algn="ctr"/>
            <a:r>
              <a:rPr lang="ar-SA" sz="2400" b="1" dirty="0">
                <a:solidFill>
                  <a:schemeClr val="tx1"/>
                </a:solidFill>
              </a:rPr>
              <a:t>مضطجعًا، راكبًا أم سائرًا على قدميه.</a:t>
            </a:r>
            <a:endParaRPr lang="en-US" sz="2400" b="1" dirty="0">
              <a:solidFill>
                <a:schemeClr val="tx1"/>
              </a:solidFill>
            </a:endParaRPr>
          </a:p>
        </p:txBody>
      </p:sp>
      <p:sp>
        <p:nvSpPr>
          <p:cNvPr id="5" name="مستطيل: زوايا مستديرة 4">
            <a:extLst>
              <a:ext uri="{FF2B5EF4-FFF2-40B4-BE49-F238E27FC236}">
                <a16:creationId xmlns:a16="http://schemas.microsoft.com/office/drawing/2014/main" id="{D9DED9CA-4DD8-4BBE-A622-086A24A9B3F5}"/>
              </a:ext>
            </a:extLst>
          </p:cNvPr>
          <p:cNvSpPr/>
          <p:nvPr/>
        </p:nvSpPr>
        <p:spPr>
          <a:xfrm>
            <a:off x="9037321" y="3721322"/>
            <a:ext cx="2810136" cy="78918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accent1"/>
                </a:solidFill>
              </a:rPr>
              <a:t>ثانياً :حكمه</a:t>
            </a:r>
            <a:endParaRPr lang="en-US" sz="2400" b="1" dirty="0">
              <a:solidFill>
                <a:schemeClr val="accent1"/>
              </a:solidFill>
            </a:endParaRPr>
          </a:p>
        </p:txBody>
      </p:sp>
      <p:sp>
        <p:nvSpPr>
          <p:cNvPr id="3" name="مربع نص 2">
            <a:extLst>
              <a:ext uri="{FF2B5EF4-FFF2-40B4-BE49-F238E27FC236}">
                <a16:creationId xmlns:a16="http://schemas.microsoft.com/office/drawing/2014/main" id="{8AE348A0-90B7-420C-AB9B-005237F15AC4}"/>
              </a:ext>
            </a:extLst>
          </p:cNvPr>
          <p:cNvSpPr txBox="1"/>
          <p:nvPr/>
        </p:nvSpPr>
        <p:spPr>
          <a:xfrm>
            <a:off x="3161211" y="4689748"/>
            <a:ext cx="8731965" cy="1694695"/>
          </a:xfrm>
          <a:prstGeom prst="rect">
            <a:avLst/>
          </a:prstGeom>
          <a:noFill/>
        </p:spPr>
        <p:txBody>
          <a:bodyPr wrap="square" rtlCol="0">
            <a:spAutoFit/>
          </a:bodyPr>
          <a:lstStyle/>
          <a:p>
            <a:pPr algn="ctr">
              <a:lnSpc>
                <a:spcPct val="150000"/>
              </a:lnSpc>
            </a:pPr>
            <a:r>
              <a:rPr lang="ar-SA" sz="2400" b="1" dirty="0"/>
              <a:t>الوقوف بعرفة ركن من أركان الحج، لا يصح الحج بدونه، فمن فاته الوقوف بعرفة فاته الحج، لحديث عبدالرحمن بن يَعْمَر الدِّيلي (</a:t>
            </a:r>
            <a:r>
              <a:rPr lang="ar-SA" sz="2400" b="1" dirty="0">
                <a:latin typeface="Aldhabi" panose="01000000000000000000" pitchFamily="2" charset="-78"/>
                <a:cs typeface="Aldhabi" panose="01000000000000000000" pitchFamily="2" charset="-78"/>
              </a:rPr>
              <a:t>رضي الله عنه</a:t>
            </a:r>
            <a:r>
              <a:rPr lang="ar-SA" sz="2400" b="1" dirty="0"/>
              <a:t>)أن النبي قال: « الحج عرفة، فمن جاء قبل صلاة الفجر من ليلة جمع فقد تم حجه »</a:t>
            </a:r>
            <a:endParaRPr lang="en-US" sz="2400" b="1" dirty="0"/>
          </a:p>
        </p:txBody>
      </p:sp>
      <p:pic>
        <p:nvPicPr>
          <p:cNvPr id="7" name="صورة 6">
            <a:extLst>
              <a:ext uri="{FF2B5EF4-FFF2-40B4-BE49-F238E27FC236}">
                <a16:creationId xmlns:a16="http://schemas.microsoft.com/office/drawing/2014/main" id="{0A84821F-9FB0-4076-9D82-0AF95A98738B}"/>
              </a:ext>
            </a:extLst>
          </p:cNvPr>
          <p:cNvPicPr>
            <a:picLocks noChangeAspect="1"/>
          </p:cNvPicPr>
          <p:nvPr/>
        </p:nvPicPr>
        <p:blipFill>
          <a:blip r:embed="rId3"/>
          <a:stretch>
            <a:fillRect/>
          </a:stretch>
        </p:blipFill>
        <p:spPr>
          <a:xfrm>
            <a:off x="757647" y="2099023"/>
            <a:ext cx="2104742" cy="1412026"/>
          </a:xfrm>
          <a:prstGeom prst="rect">
            <a:avLst/>
          </a:prstGeom>
        </p:spPr>
      </p:pic>
      <p:pic>
        <p:nvPicPr>
          <p:cNvPr id="13" name="صورة 12">
            <a:extLst>
              <a:ext uri="{FF2B5EF4-FFF2-40B4-BE49-F238E27FC236}">
                <a16:creationId xmlns:a16="http://schemas.microsoft.com/office/drawing/2014/main" id="{E9C462F6-8497-409D-B88C-F38255EAB548}"/>
              </a:ext>
            </a:extLst>
          </p:cNvPr>
          <p:cNvPicPr>
            <a:picLocks noChangeAspect="1"/>
          </p:cNvPicPr>
          <p:nvPr/>
        </p:nvPicPr>
        <p:blipFill>
          <a:blip r:embed="rId4"/>
          <a:stretch>
            <a:fillRect/>
          </a:stretch>
        </p:blipFill>
        <p:spPr>
          <a:xfrm>
            <a:off x="711927" y="4226147"/>
            <a:ext cx="2104742" cy="1412026"/>
          </a:xfrm>
          <a:prstGeom prst="rect">
            <a:avLst/>
          </a:prstGeom>
        </p:spPr>
      </p:pic>
    </p:spTree>
    <p:extLst>
      <p:ext uri="{BB962C8B-B14F-4D97-AF65-F5344CB8AC3E}">
        <p14:creationId xmlns:p14="http://schemas.microsoft.com/office/powerpoint/2010/main" val="2792606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 grpId="0" animBg="1"/>
      <p:bldP spid="5" grpId="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3448594" y="425067"/>
            <a:ext cx="6054634" cy="655330"/>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2"/>
                </a:solidFill>
              </a:rPr>
              <a:t>ثالثاً: وقته</a:t>
            </a:r>
            <a:endParaRPr lang="en-US" sz="2800" b="1" dirty="0">
              <a:solidFill>
                <a:schemeClr val="accent2"/>
              </a:solidFill>
            </a:endParaRPr>
          </a:p>
        </p:txBody>
      </p:sp>
      <p:sp>
        <p:nvSpPr>
          <p:cNvPr id="3" name="مربع نص 2">
            <a:extLst>
              <a:ext uri="{FF2B5EF4-FFF2-40B4-BE49-F238E27FC236}">
                <a16:creationId xmlns:a16="http://schemas.microsoft.com/office/drawing/2014/main" id="{8AE348A0-90B7-420C-AB9B-005237F15AC4}"/>
              </a:ext>
            </a:extLst>
          </p:cNvPr>
          <p:cNvSpPr txBox="1"/>
          <p:nvPr/>
        </p:nvSpPr>
        <p:spPr>
          <a:xfrm>
            <a:off x="1829077" y="1218080"/>
            <a:ext cx="9293668" cy="5193409"/>
          </a:xfrm>
          <a:prstGeom prst="rect">
            <a:avLst/>
          </a:prstGeom>
          <a:noFill/>
        </p:spPr>
        <p:txBody>
          <a:bodyPr wrap="square" rtlCol="0">
            <a:spAutoFit/>
          </a:bodyPr>
          <a:lstStyle/>
          <a:p>
            <a:pPr algn="ctr">
              <a:lnSpc>
                <a:spcPct val="150000"/>
              </a:lnSpc>
            </a:pPr>
            <a:r>
              <a:rPr lang="ar-SA" sz="2800" b="1" dirty="0">
                <a:solidFill>
                  <a:srgbClr val="FF0000"/>
                </a:solidFill>
              </a:rPr>
              <a:t>الوقت المجزئ للوقوف: </a:t>
            </a:r>
            <a:r>
              <a:rPr lang="ar-SA" sz="2800" b="1" dirty="0"/>
              <a:t>يبدأ وقت الوقوف بعرفة من طلوع فجر اليوم التاسع إلى طلوع الفجر من اليوم العاشر، فمن وقف بعرفة في هذا الوقت مُحْرِمًا - ولو لحظة - فقد صح حجه، ومن فاته الوقوف في هذا الوقت فقد فاته الحج.</a:t>
            </a:r>
          </a:p>
          <a:p>
            <a:pPr algn="ctr">
              <a:lnSpc>
                <a:spcPct val="150000"/>
              </a:lnSpc>
            </a:pPr>
            <a:r>
              <a:rPr lang="ar-SA" sz="2800" b="1" dirty="0">
                <a:solidFill>
                  <a:srgbClr val="FF0000"/>
                </a:solidFill>
              </a:rPr>
              <a:t>الوقت المستحب للوقوف: </a:t>
            </a:r>
            <a:r>
              <a:rPr lang="ar-SA" sz="2800" b="1" dirty="0"/>
              <a:t>السنة الوقوف بها من بعد صلاتي الظهر والعصر، إلى غروب الشمس.</a:t>
            </a:r>
          </a:p>
          <a:p>
            <a:pPr algn="ctr">
              <a:lnSpc>
                <a:spcPct val="150000"/>
              </a:lnSpc>
            </a:pPr>
            <a:r>
              <a:rPr lang="ar-SA" sz="2800" b="1" dirty="0">
                <a:solidFill>
                  <a:srgbClr val="FF0000"/>
                </a:solidFill>
              </a:rPr>
              <a:t>والدليل على هذا: </a:t>
            </a:r>
            <a:r>
              <a:rPr lang="ar-SA" sz="2800" b="1" dirty="0"/>
              <a:t>حديث عروة بن مضرِّس (</a:t>
            </a:r>
            <a:r>
              <a:rPr lang="ar-SA" sz="2800" b="1" dirty="0">
                <a:latin typeface="Aldhabi" panose="01000000000000000000" pitchFamily="2" charset="-78"/>
                <a:cs typeface="Aldhabi" panose="01000000000000000000" pitchFamily="2" charset="-78"/>
              </a:rPr>
              <a:t>رضي الله عنهما</a:t>
            </a:r>
            <a:r>
              <a:rPr lang="ar-SA" sz="2800" b="1" dirty="0"/>
              <a:t>)أن رسول الله قال: </a:t>
            </a:r>
          </a:p>
          <a:p>
            <a:pPr algn="ctr">
              <a:lnSpc>
                <a:spcPct val="150000"/>
              </a:lnSpc>
            </a:pPr>
            <a:r>
              <a:rPr lang="ar-SA" sz="2800" b="1" dirty="0"/>
              <a:t>«</a:t>
            </a:r>
            <a:r>
              <a:rPr lang="ar-SA" sz="2800" b="1" dirty="0">
                <a:solidFill>
                  <a:schemeClr val="accent1"/>
                </a:solidFill>
              </a:rPr>
              <a:t>من صلى معنا صلاة الغداة بجَمْعٍ، ووقف معنا حتى نُفيض، وقد أفاض قبل ذلك من عرفات ليلاً أو نهارًا فقد تم حجه وقضى تَفَثَهُ</a:t>
            </a:r>
            <a:r>
              <a:rPr lang="ar-SA" sz="2800" b="1" dirty="0"/>
              <a:t>»</a:t>
            </a:r>
            <a:endParaRPr lang="en-US" sz="2800" b="1" dirty="0"/>
          </a:p>
        </p:txBody>
      </p:sp>
    </p:spTree>
    <p:extLst>
      <p:ext uri="{BB962C8B-B14F-4D97-AF65-F5344CB8AC3E}">
        <p14:creationId xmlns:p14="http://schemas.microsoft.com/office/powerpoint/2010/main" val="1030512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3448594" y="425067"/>
            <a:ext cx="6054634" cy="655330"/>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2"/>
                </a:solidFill>
              </a:rPr>
              <a:t>رابعاً</a:t>
            </a:r>
            <a:r>
              <a:rPr lang="en-US" sz="2800" b="1" dirty="0">
                <a:solidFill>
                  <a:schemeClr val="accent2"/>
                </a:solidFill>
              </a:rPr>
              <a:t> </a:t>
            </a:r>
            <a:r>
              <a:rPr lang="ar-SA" sz="2800" b="1" dirty="0">
                <a:solidFill>
                  <a:schemeClr val="accent2"/>
                </a:solidFill>
              </a:rPr>
              <a:t>:</a:t>
            </a:r>
            <a:r>
              <a:rPr lang="en-US" sz="2800" b="1" dirty="0">
                <a:solidFill>
                  <a:schemeClr val="accent2"/>
                </a:solidFill>
              </a:rPr>
              <a:t> </a:t>
            </a:r>
            <a:r>
              <a:rPr lang="ar-SA" sz="2800" b="1" dirty="0">
                <a:solidFill>
                  <a:schemeClr val="accent2"/>
                </a:solidFill>
              </a:rPr>
              <a:t>مكان الوقوف</a:t>
            </a:r>
            <a:endParaRPr lang="en-US" sz="2800" b="1" dirty="0">
              <a:solidFill>
                <a:schemeClr val="accent2"/>
              </a:solidFill>
            </a:endParaRPr>
          </a:p>
        </p:txBody>
      </p:sp>
      <p:sp>
        <p:nvSpPr>
          <p:cNvPr id="3" name="مربع نص 2">
            <a:extLst>
              <a:ext uri="{FF2B5EF4-FFF2-40B4-BE49-F238E27FC236}">
                <a16:creationId xmlns:a16="http://schemas.microsoft.com/office/drawing/2014/main" id="{8AE348A0-90B7-420C-AB9B-005237F15AC4}"/>
              </a:ext>
            </a:extLst>
          </p:cNvPr>
          <p:cNvSpPr txBox="1"/>
          <p:nvPr/>
        </p:nvSpPr>
        <p:spPr>
          <a:xfrm>
            <a:off x="1829077" y="1801791"/>
            <a:ext cx="9293668" cy="3254417"/>
          </a:xfrm>
          <a:prstGeom prst="rect">
            <a:avLst/>
          </a:prstGeom>
          <a:noFill/>
        </p:spPr>
        <p:txBody>
          <a:bodyPr wrap="square" rtlCol="0">
            <a:spAutoFit/>
          </a:bodyPr>
          <a:lstStyle/>
          <a:p>
            <a:pPr algn="ctr">
              <a:lnSpc>
                <a:spcPct val="150000"/>
              </a:lnSpc>
            </a:pPr>
            <a:r>
              <a:rPr lang="ar-SA" sz="2800" b="1" dirty="0"/>
              <a:t>عرفةُ كلُّها موقف، لحديث جابر(</a:t>
            </a:r>
            <a:r>
              <a:rPr lang="ar-SA" sz="2800" b="1" dirty="0">
                <a:latin typeface="Aldhabi" panose="01000000000000000000" pitchFamily="2" charset="-78"/>
                <a:cs typeface="Aldhabi" panose="01000000000000000000" pitchFamily="2" charset="-78"/>
              </a:rPr>
              <a:t>رضي الله عنه</a:t>
            </a:r>
            <a:r>
              <a:rPr lang="ar-SA" sz="2800" b="1" dirty="0"/>
              <a:t>) أن رسول الله قال: </a:t>
            </a:r>
          </a:p>
          <a:p>
            <a:pPr algn="ctr">
              <a:lnSpc>
                <a:spcPct val="150000"/>
              </a:lnSpc>
            </a:pPr>
            <a:r>
              <a:rPr lang="ar-SA" sz="2800" b="1" dirty="0"/>
              <a:t>«</a:t>
            </a:r>
            <a:r>
              <a:rPr lang="ar-SA" sz="2800" b="1" dirty="0">
                <a:solidFill>
                  <a:schemeClr val="accent1"/>
                </a:solidFill>
              </a:rPr>
              <a:t>وقفت ها هنا وعرفة كلها موقف</a:t>
            </a:r>
            <a:r>
              <a:rPr lang="ar-SA" sz="2800" b="1" dirty="0"/>
              <a:t>»</a:t>
            </a:r>
          </a:p>
          <a:p>
            <a:pPr algn="ctr">
              <a:lnSpc>
                <a:spcPct val="150000"/>
              </a:lnSpc>
            </a:pPr>
            <a:r>
              <a:rPr lang="ar-SA" sz="2800" b="1" dirty="0"/>
              <a:t>ولا يصح الوقوف بالوادي الذي قبيل عرفة، واسمه : وادي عُرَنة.</a:t>
            </a:r>
          </a:p>
          <a:p>
            <a:pPr algn="ctr">
              <a:lnSpc>
                <a:spcPct val="150000"/>
              </a:lnSpc>
            </a:pPr>
            <a:r>
              <a:rPr lang="ar-SA" sz="2800" b="1" dirty="0"/>
              <a:t>والآن قد وضعت حكومة المملكة العربية السعودية -وفقها الله تعالى- علاماتٍ واضحةً تبيّ حدود عرفة من جميع الجهات.</a:t>
            </a:r>
            <a:endParaRPr lang="en-US" sz="2800" b="1" dirty="0"/>
          </a:p>
        </p:txBody>
      </p:sp>
    </p:spTree>
    <p:extLst>
      <p:ext uri="{BB962C8B-B14F-4D97-AF65-F5344CB8AC3E}">
        <p14:creationId xmlns:p14="http://schemas.microsoft.com/office/powerpoint/2010/main" val="4130861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3448594" y="425067"/>
            <a:ext cx="6054634" cy="655330"/>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2"/>
                </a:solidFill>
              </a:rPr>
              <a:t>رابعاً</a:t>
            </a:r>
            <a:r>
              <a:rPr lang="en-US" sz="2800" b="1" dirty="0">
                <a:solidFill>
                  <a:schemeClr val="accent2"/>
                </a:solidFill>
              </a:rPr>
              <a:t> </a:t>
            </a:r>
            <a:r>
              <a:rPr lang="ar-SA" sz="2800" b="1" dirty="0">
                <a:solidFill>
                  <a:schemeClr val="accent2"/>
                </a:solidFill>
              </a:rPr>
              <a:t>:</a:t>
            </a:r>
            <a:r>
              <a:rPr lang="en-US" sz="2800" b="1" dirty="0">
                <a:solidFill>
                  <a:schemeClr val="accent2"/>
                </a:solidFill>
              </a:rPr>
              <a:t> </a:t>
            </a:r>
            <a:r>
              <a:rPr lang="ar-SA" sz="2800" b="1" dirty="0">
                <a:solidFill>
                  <a:schemeClr val="accent2"/>
                </a:solidFill>
              </a:rPr>
              <a:t>مكان الوقوف</a:t>
            </a:r>
            <a:endParaRPr lang="en-US" sz="2800" b="1" dirty="0">
              <a:solidFill>
                <a:schemeClr val="accent2"/>
              </a:solidFill>
            </a:endParaRPr>
          </a:p>
        </p:txBody>
      </p:sp>
      <p:sp>
        <p:nvSpPr>
          <p:cNvPr id="3" name="مربع نص 2">
            <a:extLst>
              <a:ext uri="{FF2B5EF4-FFF2-40B4-BE49-F238E27FC236}">
                <a16:creationId xmlns:a16="http://schemas.microsoft.com/office/drawing/2014/main" id="{8AE348A0-90B7-420C-AB9B-005237F15AC4}"/>
              </a:ext>
            </a:extLst>
          </p:cNvPr>
          <p:cNvSpPr txBox="1"/>
          <p:nvPr/>
        </p:nvSpPr>
        <p:spPr>
          <a:xfrm>
            <a:off x="535576" y="1406968"/>
            <a:ext cx="11482251" cy="5193409"/>
          </a:xfrm>
          <a:prstGeom prst="rect">
            <a:avLst/>
          </a:prstGeom>
          <a:noFill/>
        </p:spPr>
        <p:txBody>
          <a:bodyPr wrap="square" rtlCol="0">
            <a:spAutoFit/>
          </a:bodyPr>
          <a:lstStyle/>
          <a:p>
            <a:pPr>
              <a:lnSpc>
                <a:spcPct val="150000"/>
              </a:lnSpc>
            </a:pPr>
            <a:r>
              <a:rPr lang="ar-SA" sz="2800" b="1" dirty="0"/>
              <a:t>1- يستحب للحاج أن يصلي الظهر والعصر في هذا اليوم جمعًا وقصرًا.</a:t>
            </a:r>
          </a:p>
          <a:p>
            <a:pPr>
              <a:lnSpc>
                <a:spcPct val="150000"/>
              </a:lnSpc>
            </a:pPr>
            <a:r>
              <a:rPr lang="ar-SA" sz="2800" b="1" dirty="0"/>
              <a:t>2- يستحب للحاج أن يستقبل القبلة، ويكثر من الدعاء رافعا يديه ويجتهد فيه، ويظهر الخضوع والتضرع والافتقار إلى الله تعالى، ويسأله من خيري الدنيا والآخرة لنفسه و أهله و أمته، ويلح في الدعاء ويكرره، ويكثر من قول: «</a:t>
            </a:r>
            <a:r>
              <a:rPr lang="ar-SA" sz="2800" b="1" dirty="0">
                <a:solidFill>
                  <a:schemeClr val="accent1"/>
                </a:solidFill>
              </a:rPr>
              <a:t>لا إله إلا الله وحده لا شريك له، له الملك وله الحمد وهو على كل شيء قدير </a:t>
            </a:r>
            <a:r>
              <a:rPr lang="ar-SA" sz="2800" b="1" dirty="0"/>
              <a:t>.»</a:t>
            </a:r>
          </a:p>
          <a:p>
            <a:pPr>
              <a:lnSpc>
                <a:spcPct val="150000"/>
              </a:lnSpc>
            </a:pPr>
            <a:r>
              <a:rPr lang="ar-SA" sz="2800" b="1" dirty="0"/>
              <a:t>3- يستحب أن يهلل ويكبر، ويلبي؛ «لأن النبي لم يزل يلبي حتى رمى جمرة العقبة .»</a:t>
            </a:r>
          </a:p>
          <a:p>
            <a:pPr>
              <a:lnSpc>
                <a:spcPct val="150000"/>
              </a:lnSpc>
            </a:pPr>
            <a:r>
              <a:rPr lang="ar-SA" sz="2800" b="1" dirty="0"/>
              <a:t>4- يبقى الحاجُّ في ذكر ودعاء حتى تغرب الشمس، وينبغي له أن يحرص على الأدعية المأثورة الجامعة.</a:t>
            </a:r>
            <a:endParaRPr lang="en-US" sz="2800" b="1" dirty="0"/>
          </a:p>
        </p:txBody>
      </p:sp>
    </p:spTree>
    <p:extLst>
      <p:ext uri="{BB962C8B-B14F-4D97-AF65-F5344CB8AC3E}">
        <p14:creationId xmlns:p14="http://schemas.microsoft.com/office/powerpoint/2010/main" val="2989977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5669280" y="268313"/>
            <a:ext cx="6119948" cy="655330"/>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2"/>
                </a:solidFill>
              </a:rPr>
              <a:t>أستخرجُ من الحديثين الآتيين فضائل يوم عرفة:</a:t>
            </a:r>
            <a:endParaRPr lang="en-US" sz="2800" b="1" dirty="0">
              <a:solidFill>
                <a:schemeClr val="accent2"/>
              </a:solidFill>
            </a:endParaRPr>
          </a:p>
        </p:txBody>
      </p:sp>
      <p:graphicFrame>
        <p:nvGraphicFramePr>
          <p:cNvPr id="2" name="جدول 3">
            <a:extLst>
              <a:ext uri="{FF2B5EF4-FFF2-40B4-BE49-F238E27FC236}">
                <a16:creationId xmlns:a16="http://schemas.microsoft.com/office/drawing/2014/main" id="{96DF7A5B-E477-4156-805A-3272EB8E9DA1}"/>
              </a:ext>
            </a:extLst>
          </p:cNvPr>
          <p:cNvGraphicFramePr>
            <a:graphicFrameLocks noGrp="1"/>
          </p:cNvGraphicFramePr>
          <p:nvPr>
            <p:extLst>
              <p:ext uri="{D42A27DB-BD31-4B8C-83A1-F6EECF244321}">
                <p14:modId xmlns:p14="http://schemas.microsoft.com/office/powerpoint/2010/main" val="952045553"/>
              </p:ext>
            </p:extLst>
          </p:nvPr>
        </p:nvGraphicFramePr>
        <p:xfrm>
          <a:off x="1515291" y="1191956"/>
          <a:ext cx="9781178" cy="4046250"/>
        </p:xfrm>
        <a:graphic>
          <a:graphicData uri="http://schemas.openxmlformats.org/drawingml/2006/table">
            <a:tbl>
              <a:tblPr firstRow="1" bandRow="1">
                <a:tableStyleId>{21E4AEA4-8DFA-4A89-87EB-49C32662AFE0}</a:tableStyleId>
              </a:tblPr>
              <a:tblGrid>
                <a:gridCol w="4890589">
                  <a:extLst>
                    <a:ext uri="{9D8B030D-6E8A-4147-A177-3AD203B41FA5}">
                      <a16:colId xmlns:a16="http://schemas.microsoft.com/office/drawing/2014/main" val="3628034315"/>
                    </a:ext>
                  </a:extLst>
                </a:gridCol>
                <a:gridCol w="4890589">
                  <a:extLst>
                    <a:ext uri="{9D8B030D-6E8A-4147-A177-3AD203B41FA5}">
                      <a16:colId xmlns:a16="http://schemas.microsoft.com/office/drawing/2014/main" val="2280464282"/>
                    </a:ext>
                  </a:extLst>
                </a:gridCol>
              </a:tblGrid>
              <a:tr h="636455">
                <a:tc>
                  <a:txBody>
                    <a:bodyPr/>
                    <a:lstStyle/>
                    <a:p>
                      <a:pPr algn="ctr"/>
                      <a:r>
                        <a:rPr lang="ar-SA" sz="2800" b="1" dirty="0"/>
                        <a:t>الفضل</a:t>
                      </a:r>
                      <a:endParaRPr lang="en-US" sz="2800" b="1" dirty="0"/>
                    </a:p>
                  </a:txBody>
                  <a:tcPr/>
                </a:tc>
                <a:tc>
                  <a:txBody>
                    <a:bodyPr/>
                    <a:lstStyle/>
                    <a:p>
                      <a:pPr algn="ctr"/>
                      <a:r>
                        <a:rPr lang="ar-SA" sz="2800" b="1" dirty="0"/>
                        <a:t>الحديث </a:t>
                      </a:r>
                      <a:endParaRPr lang="en-US" sz="2800" b="1" dirty="0"/>
                    </a:p>
                  </a:txBody>
                  <a:tcPr/>
                </a:tc>
                <a:extLst>
                  <a:ext uri="{0D108BD9-81ED-4DB2-BD59-A6C34878D82A}">
                    <a16:rowId xmlns:a16="http://schemas.microsoft.com/office/drawing/2014/main" val="4277458838"/>
                  </a:ext>
                </a:extLst>
              </a:tr>
              <a:tr h="3409795">
                <a:tc>
                  <a:txBody>
                    <a:bodyPr/>
                    <a:lstStyle/>
                    <a:p>
                      <a:endParaRPr lang="en-US" dirty="0"/>
                    </a:p>
                  </a:txBody>
                  <a:tcPr/>
                </a:tc>
                <a:tc>
                  <a:txBody>
                    <a:bodyPr/>
                    <a:lstStyle/>
                    <a:p>
                      <a:pPr>
                        <a:lnSpc>
                          <a:spcPct val="150000"/>
                        </a:lnSpc>
                      </a:pPr>
                      <a:r>
                        <a:rPr lang="ar-SA" sz="2400" dirty="0">
                          <a:cs typeface="+mj-cs"/>
                        </a:rPr>
                        <a:t>جابر رضي الله عنه، (ما من يوم أفضل عند الله من يوم عرفة، ينـزل الله تعالى إلى سماء الدنيا، فيباهي بأهل الأرض أهل السماء، فيقول: انظروا إلى عبادي، </a:t>
                      </a:r>
                      <a:r>
                        <a:rPr lang="ar-SA" sz="2400" dirty="0" err="1">
                          <a:cs typeface="+mj-cs"/>
                        </a:rPr>
                        <a:t>جاؤوني</a:t>
                      </a:r>
                      <a:r>
                        <a:rPr lang="ar-SA" sz="2400" dirty="0">
                          <a:cs typeface="+mj-cs"/>
                        </a:rPr>
                        <a:t> شعثًا غبرًا </a:t>
                      </a:r>
                      <a:r>
                        <a:rPr lang="ar-SA" sz="2400" dirty="0" err="1">
                          <a:cs typeface="+mj-cs"/>
                        </a:rPr>
                        <a:t>ضاجِّين</a:t>
                      </a:r>
                      <a:r>
                        <a:rPr lang="ar-SA" sz="2400" dirty="0">
                          <a:cs typeface="+mj-cs"/>
                        </a:rPr>
                        <a:t>، جاؤوا من كل فج عميق)</a:t>
                      </a:r>
                      <a:endParaRPr lang="en-US" sz="2400" dirty="0">
                        <a:cs typeface="+mj-cs"/>
                      </a:endParaRPr>
                    </a:p>
                  </a:txBody>
                  <a:tcPr/>
                </a:tc>
                <a:extLst>
                  <a:ext uri="{0D108BD9-81ED-4DB2-BD59-A6C34878D82A}">
                    <a16:rowId xmlns:a16="http://schemas.microsoft.com/office/drawing/2014/main" val="3688764619"/>
                  </a:ext>
                </a:extLst>
              </a:tr>
            </a:tbl>
          </a:graphicData>
        </a:graphic>
      </p:graphicFrame>
    </p:spTree>
    <p:extLst>
      <p:ext uri="{BB962C8B-B14F-4D97-AF65-F5344CB8AC3E}">
        <p14:creationId xmlns:p14="http://schemas.microsoft.com/office/powerpoint/2010/main" val="2469837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5747656" y="257623"/>
            <a:ext cx="6165669" cy="655330"/>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2"/>
                </a:solidFill>
              </a:rPr>
              <a:t>أعمال ليلة العاشر من ذي الحجة (ليلة مزدلفة)</a:t>
            </a:r>
            <a:endParaRPr lang="en-US" sz="2800" b="1" dirty="0">
              <a:solidFill>
                <a:schemeClr val="accent2"/>
              </a:solidFill>
            </a:endParaRPr>
          </a:p>
        </p:txBody>
      </p:sp>
      <p:sp>
        <p:nvSpPr>
          <p:cNvPr id="3" name="مربع نص 2">
            <a:extLst>
              <a:ext uri="{FF2B5EF4-FFF2-40B4-BE49-F238E27FC236}">
                <a16:creationId xmlns:a16="http://schemas.microsoft.com/office/drawing/2014/main" id="{8AE348A0-90B7-420C-AB9B-005237F15AC4}"/>
              </a:ext>
            </a:extLst>
          </p:cNvPr>
          <p:cNvSpPr txBox="1"/>
          <p:nvPr/>
        </p:nvSpPr>
        <p:spPr>
          <a:xfrm>
            <a:off x="457199" y="1041208"/>
            <a:ext cx="11482251" cy="5021055"/>
          </a:xfrm>
          <a:prstGeom prst="rect">
            <a:avLst/>
          </a:prstGeom>
          <a:noFill/>
        </p:spPr>
        <p:txBody>
          <a:bodyPr wrap="square" rtlCol="0">
            <a:spAutoFit/>
          </a:bodyPr>
          <a:lstStyle/>
          <a:p>
            <a:pPr>
              <a:lnSpc>
                <a:spcPct val="150000"/>
              </a:lnSpc>
            </a:pPr>
            <a:r>
              <a:rPr lang="ar-SA" sz="2400" b="1" dirty="0">
                <a:solidFill>
                  <a:schemeClr val="accent1"/>
                </a:solidFill>
              </a:rPr>
              <a:t>اذا غربت الشمس يومَ عَرَفَةَ انصرف الحاج إلى مُزدلفة، ولا يجوز الانصراف من عرفة قبل غروب الشمس لمن وقف بها نهارًا، فمن فعل لزمه الرجوع ليقف بعرفة جزءًا من الليل ولو يسيراً.</a:t>
            </a:r>
          </a:p>
          <a:p>
            <a:pPr>
              <a:lnSpc>
                <a:spcPct val="150000"/>
              </a:lnSpc>
            </a:pPr>
            <a:r>
              <a:rPr lang="ar-SA" sz="2400" b="1" dirty="0"/>
              <a:t>1- يسن للحاج في انصرافه من عرفة أن يكون مُلَبِّياً ذاكراً لله جل وعلا.</a:t>
            </a:r>
          </a:p>
          <a:p>
            <a:pPr>
              <a:lnSpc>
                <a:spcPct val="150000"/>
              </a:lnSpc>
            </a:pPr>
            <a:r>
              <a:rPr lang="ar-SA" sz="2400" b="1" dirty="0"/>
              <a:t>2- يسن للحاج أن يمشي بسكِينَةٍ ووَقَارٍ.</a:t>
            </a:r>
          </a:p>
          <a:p>
            <a:pPr>
              <a:lnSpc>
                <a:spcPct val="150000"/>
              </a:lnSpc>
            </a:pPr>
            <a:r>
              <a:rPr lang="ar-SA" sz="2400" b="1" dirty="0"/>
              <a:t>3- اذا وصل الحاج إلى مُزدلفة بادر بصلاة المغرب والعشاء، جمعاً وقصراً للعشاء بأذان و إقامتين.</a:t>
            </a:r>
          </a:p>
          <a:p>
            <a:pPr>
              <a:lnSpc>
                <a:spcPct val="150000"/>
              </a:lnSpc>
            </a:pPr>
            <a:r>
              <a:rPr lang="ar-SA" sz="2400" b="1" dirty="0"/>
              <a:t>4- يبيت ليلته هذه في مُزدلفة، ويبقى بها إلى صلاة الفجر.</a:t>
            </a:r>
          </a:p>
          <a:p>
            <a:pPr>
              <a:lnSpc>
                <a:spcPct val="150000"/>
              </a:lnSpc>
            </a:pPr>
            <a:r>
              <a:rPr lang="ar-SA" sz="2400" b="1" dirty="0"/>
              <a:t>5- يصلي الفجر مبكراً إذا دخل وقتها، ثم يبقى في ذكر ودعاء مستقبلاً القبلة إلى أن يُسفِرَ جدًّا.</a:t>
            </a:r>
          </a:p>
          <a:p>
            <a:pPr>
              <a:lnSpc>
                <a:spcPct val="150000"/>
              </a:lnSpc>
            </a:pPr>
            <a:r>
              <a:rPr lang="ar-SA" sz="2400" b="1" dirty="0"/>
              <a:t>6- يجوز للحاج أن يدفع من مزدلفة بعد نصف الليل، والأولى لمن ليس معه ضعفة الانتظار إلى طلوع الفجر.</a:t>
            </a:r>
          </a:p>
          <a:p>
            <a:pPr>
              <a:lnSpc>
                <a:spcPct val="150000"/>
              </a:lnSpc>
            </a:pPr>
            <a:r>
              <a:rPr lang="ar-SA" sz="2400" b="1" dirty="0"/>
              <a:t>7- مُزدلفة كلُّها موقف؛ لحديث جابر (</a:t>
            </a:r>
            <a:r>
              <a:rPr lang="ar-SA" sz="2400" b="1" dirty="0">
                <a:latin typeface="Aldhabi" panose="01000000000000000000" pitchFamily="2" charset="-78"/>
                <a:cs typeface="Aldhabi" panose="01000000000000000000" pitchFamily="2" charset="-78"/>
              </a:rPr>
              <a:t>رضي الله عنه</a:t>
            </a:r>
            <a:r>
              <a:rPr lang="ar-SA" sz="2400" b="1" dirty="0"/>
              <a:t>)أن رسول الله قال: (</a:t>
            </a:r>
            <a:r>
              <a:rPr lang="ar-SA" sz="2400" b="1" dirty="0">
                <a:solidFill>
                  <a:schemeClr val="accent1"/>
                </a:solidFill>
              </a:rPr>
              <a:t>وقفتُ هَا هُنا وجَمْعٌ كلُّها موقف</a:t>
            </a:r>
            <a:r>
              <a:rPr lang="ar-SA" sz="2400" b="1" dirty="0"/>
              <a:t>)</a:t>
            </a:r>
            <a:endParaRPr lang="en-US" sz="2400" b="1" dirty="0"/>
          </a:p>
        </p:txBody>
      </p:sp>
    </p:spTree>
    <p:extLst>
      <p:ext uri="{BB962C8B-B14F-4D97-AF65-F5344CB8AC3E}">
        <p14:creationId xmlns:p14="http://schemas.microsoft.com/office/powerpoint/2010/main" val="2678744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4285843" y="452841"/>
            <a:ext cx="7608560"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أعمال اليوم العاشر من ذي الحجة (يوم العيد- يوم النحر)</a:t>
            </a:r>
            <a:endParaRPr lang="en-US" sz="2800" b="1" dirty="0">
              <a:latin typeface="Calibri" panose="020F0502020204030204" pitchFamily="34" charset="0"/>
              <a:cs typeface="Calibri" panose="020F0502020204030204" pitchFamily="34" charset="0"/>
            </a:endParaRPr>
          </a:p>
        </p:txBody>
      </p:sp>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8696389" y="3655422"/>
            <a:ext cx="2695163"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رَمْيُ جمرةِ العقبة</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862149" y="1475692"/>
            <a:ext cx="11042328" cy="1569660"/>
          </a:xfrm>
          <a:prstGeom prst="rect">
            <a:avLst/>
          </a:prstGeom>
          <a:noFill/>
        </p:spPr>
        <p:txBody>
          <a:bodyPr wrap="square" rtlCol="0">
            <a:spAutoFit/>
          </a:bodyPr>
          <a:lstStyle/>
          <a:p>
            <a:r>
              <a:rPr lang="ar-SA" sz="3200" b="1" dirty="0"/>
              <a:t>السنة أن ينصرف الحاج من مُزدلفة إلى مِنى إذا صلى الفجر و أسفر الصبحُ، وقبل شروق الشمس من هذا اليوم، ويسن أن يلَبِّيَ في طريقه.</a:t>
            </a:r>
          </a:p>
          <a:p>
            <a:r>
              <a:rPr lang="ar-SA" sz="3200" b="1" dirty="0">
                <a:solidFill>
                  <a:schemeClr val="accent1"/>
                </a:solidFill>
              </a:rPr>
              <a:t>فإذا و صل إلى مِنى قام بالأعمال المشروعة في يوم العيد، وهي خمسة:</a:t>
            </a:r>
            <a:endParaRPr lang="en-US" sz="3200" b="1" dirty="0">
              <a:solidFill>
                <a:schemeClr val="accent1"/>
              </a:solidFill>
            </a:endParaRPr>
          </a:p>
        </p:txBody>
      </p:sp>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5842638" y="3655421"/>
            <a:ext cx="1952342"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النَّحْرُ</a:t>
            </a:r>
            <a:endParaRPr lang="en-US" sz="2800" b="1" dirty="0">
              <a:solidFill>
                <a:schemeClr val="accent1"/>
              </a:solidFill>
            </a:endParaRPr>
          </a:p>
        </p:txBody>
      </p:sp>
      <p:sp>
        <p:nvSpPr>
          <p:cNvPr id="10" name="مستطيل: زوايا مستديرة 9">
            <a:extLst>
              <a:ext uri="{FF2B5EF4-FFF2-40B4-BE49-F238E27FC236}">
                <a16:creationId xmlns:a16="http://schemas.microsoft.com/office/drawing/2014/main" id="{0E936B87-834B-4B18-B54E-2E89190E5B2D}"/>
              </a:ext>
            </a:extLst>
          </p:cNvPr>
          <p:cNvSpPr/>
          <p:nvPr/>
        </p:nvSpPr>
        <p:spPr>
          <a:xfrm>
            <a:off x="2350569" y="3629061"/>
            <a:ext cx="2590660"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accent1"/>
                </a:solidFill>
              </a:rPr>
              <a:t>الحلقُ أو التقصيرُ</a:t>
            </a:r>
            <a:endParaRPr lang="en-US" sz="2400" b="1" dirty="0">
              <a:solidFill>
                <a:schemeClr val="accent1"/>
              </a:solidFill>
            </a:endParaRPr>
          </a:p>
        </p:txBody>
      </p:sp>
      <p:sp>
        <p:nvSpPr>
          <p:cNvPr id="11" name="مستطيل: زوايا مستديرة 10">
            <a:extLst>
              <a:ext uri="{FF2B5EF4-FFF2-40B4-BE49-F238E27FC236}">
                <a16:creationId xmlns:a16="http://schemas.microsoft.com/office/drawing/2014/main" id="{E43E9109-AEA7-4C8B-97F6-32DB13C58A02}"/>
              </a:ext>
            </a:extLst>
          </p:cNvPr>
          <p:cNvSpPr/>
          <p:nvPr/>
        </p:nvSpPr>
        <p:spPr>
          <a:xfrm>
            <a:off x="8546653" y="5320869"/>
            <a:ext cx="1952342"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accent1"/>
                </a:solidFill>
              </a:rPr>
              <a:t>طوافُ الإفاضة</a:t>
            </a:r>
            <a:endParaRPr lang="en-US" sz="2400" b="1" dirty="0">
              <a:solidFill>
                <a:schemeClr val="accent1"/>
              </a:solidFill>
            </a:endParaRPr>
          </a:p>
        </p:txBody>
      </p:sp>
      <p:sp>
        <p:nvSpPr>
          <p:cNvPr id="14" name="مستطيل: زوايا مستديرة 13">
            <a:extLst>
              <a:ext uri="{FF2B5EF4-FFF2-40B4-BE49-F238E27FC236}">
                <a16:creationId xmlns:a16="http://schemas.microsoft.com/office/drawing/2014/main" id="{3681C881-D807-4C72-A338-7178DA8EF815}"/>
              </a:ext>
            </a:extLst>
          </p:cNvPr>
          <p:cNvSpPr/>
          <p:nvPr/>
        </p:nvSpPr>
        <p:spPr>
          <a:xfrm>
            <a:off x="3696788" y="5320869"/>
            <a:ext cx="2103120"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accent1"/>
                </a:solidFill>
              </a:rPr>
              <a:t>السعيُ</a:t>
            </a:r>
            <a:endParaRPr lang="en-US" sz="2400" b="1" dirty="0">
              <a:solidFill>
                <a:schemeClr val="accent1"/>
              </a:solidFill>
            </a:endParaRPr>
          </a:p>
        </p:txBody>
      </p:sp>
      <p:sp>
        <p:nvSpPr>
          <p:cNvPr id="15" name="مخطط انسيابي: رابط 14">
            <a:extLst>
              <a:ext uri="{FF2B5EF4-FFF2-40B4-BE49-F238E27FC236}">
                <a16:creationId xmlns:a16="http://schemas.microsoft.com/office/drawing/2014/main" id="{813D5BB4-DE40-4072-B6F1-937EBB60DDB3}"/>
              </a:ext>
            </a:extLst>
          </p:cNvPr>
          <p:cNvSpPr/>
          <p:nvPr/>
        </p:nvSpPr>
        <p:spPr>
          <a:xfrm>
            <a:off x="11169483" y="3442063"/>
            <a:ext cx="444137" cy="491837"/>
          </a:xfrm>
          <a:prstGeom prst="flowChartConnector">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tx1"/>
                </a:solidFill>
              </a:rPr>
              <a:t>1</a:t>
            </a:r>
            <a:endParaRPr lang="en-US" sz="2800" b="1" dirty="0">
              <a:solidFill>
                <a:schemeClr val="tx1"/>
              </a:solidFill>
            </a:endParaRPr>
          </a:p>
        </p:txBody>
      </p:sp>
      <p:sp>
        <p:nvSpPr>
          <p:cNvPr id="16" name="مخطط انسيابي: رابط 15">
            <a:extLst>
              <a:ext uri="{FF2B5EF4-FFF2-40B4-BE49-F238E27FC236}">
                <a16:creationId xmlns:a16="http://schemas.microsoft.com/office/drawing/2014/main" id="{24D63662-4F2E-408E-94C0-626CE1870877}"/>
              </a:ext>
            </a:extLst>
          </p:cNvPr>
          <p:cNvSpPr/>
          <p:nvPr/>
        </p:nvSpPr>
        <p:spPr>
          <a:xfrm>
            <a:off x="7528998" y="3377799"/>
            <a:ext cx="444137" cy="555243"/>
          </a:xfrm>
          <a:prstGeom prst="flowChartConnector">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tx1"/>
                </a:solidFill>
              </a:rPr>
              <a:t>2</a:t>
            </a:r>
            <a:endParaRPr lang="en-US" sz="2400" b="1" dirty="0">
              <a:solidFill>
                <a:schemeClr val="tx1"/>
              </a:solidFill>
            </a:endParaRPr>
          </a:p>
        </p:txBody>
      </p:sp>
      <p:sp>
        <p:nvSpPr>
          <p:cNvPr id="17" name="مخطط انسيابي: رابط 16">
            <a:extLst>
              <a:ext uri="{FF2B5EF4-FFF2-40B4-BE49-F238E27FC236}">
                <a16:creationId xmlns:a16="http://schemas.microsoft.com/office/drawing/2014/main" id="{5FB77492-BBF7-4391-9D28-A78BADF7BA41}"/>
              </a:ext>
            </a:extLst>
          </p:cNvPr>
          <p:cNvSpPr/>
          <p:nvPr/>
        </p:nvSpPr>
        <p:spPr>
          <a:xfrm>
            <a:off x="4617501" y="3377799"/>
            <a:ext cx="476238" cy="491837"/>
          </a:xfrm>
          <a:prstGeom prst="flowChartConnector">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tx1"/>
                </a:solidFill>
              </a:rPr>
              <a:t>3</a:t>
            </a:r>
            <a:endParaRPr lang="en-US" sz="2400" b="1" dirty="0">
              <a:solidFill>
                <a:schemeClr val="tx1"/>
              </a:solidFill>
            </a:endParaRPr>
          </a:p>
        </p:txBody>
      </p:sp>
      <p:sp>
        <p:nvSpPr>
          <p:cNvPr id="18" name="مخطط انسيابي: رابط 17">
            <a:extLst>
              <a:ext uri="{FF2B5EF4-FFF2-40B4-BE49-F238E27FC236}">
                <a16:creationId xmlns:a16="http://schemas.microsoft.com/office/drawing/2014/main" id="{01949923-6124-479D-9C95-093A4B88B4D1}"/>
              </a:ext>
            </a:extLst>
          </p:cNvPr>
          <p:cNvSpPr/>
          <p:nvPr/>
        </p:nvSpPr>
        <p:spPr>
          <a:xfrm>
            <a:off x="10289989" y="5030213"/>
            <a:ext cx="418011" cy="581312"/>
          </a:xfrm>
          <a:prstGeom prst="flowChartConnector">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tx1"/>
                </a:solidFill>
              </a:rPr>
              <a:t>4</a:t>
            </a:r>
            <a:endParaRPr lang="en-US" sz="2400" b="1" dirty="0">
              <a:solidFill>
                <a:schemeClr val="tx1"/>
              </a:solidFill>
            </a:endParaRPr>
          </a:p>
        </p:txBody>
      </p:sp>
      <p:sp>
        <p:nvSpPr>
          <p:cNvPr id="19" name="مخطط انسيابي: رابط 18">
            <a:extLst>
              <a:ext uri="{FF2B5EF4-FFF2-40B4-BE49-F238E27FC236}">
                <a16:creationId xmlns:a16="http://schemas.microsoft.com/office/drawing/2014/main" id="{CE60AB6D-AED8-46EC-9B7B-D0FD83B5334A}"/>
              </a:ext>
            </a:extLst>
          </p:cNvPr>
          <p:cNvSpPr/>
          <p:nvPr/>
        </p:nvSpPr>
        <p:spPr>
          <a:xfrm>
            <a:off x="5590902" y="5007680"/>
            <a:ext cx="418011" cy="581312"/>
          </a:xfrm>
          <a:prstGeom prst="flowChartConnector">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tx1"/>
                </a:solidFill>
              </a:rPr>
              <a:t>5</a:t>
            </a:r>
            <a:endParaRPr lang="en-US" sz="2400" b="1" dirty="0">
              <a:solidFill>
                <a:schemeClr val="tx1"/>
              </a:solidFill>
            </a:endParaRPr>
          </a:p>
        </p:txBody>
      </p:sp>
    </p:spTree>
    <p:extLst>
      <p:ext uri="{BB962C8B-B14F-4D97-AF65-F5344CB8AC3E}">
        <p14:creationId xmlns:p14="http://schemas.microsoft.com/office/powerpoint/2010/main" val="616945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1)">
                                      <p:cBhvr>
                                        <p:cTn id="31" dur="2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80">
                                          <p:stCondLst>
                                            <p:cond delay="0"/>
                                          </p:stCondLst>
                                        </p:cTn>
                                        <p:tgtEl>
                                          <p:spTgt spid="6"/>
                                        </p:tgtEl>
                                      </p:cBhvr>
                                    </p:animEffect>
                                    <p:anim calcmode="lin" valueType="num">
                                      <p:cBhvr>
                                        <p:cTn id="3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2" dur="26">
                                          <p:stCondLst>
                                            <p:cond delay="650"/>
                                          </p:stCondLst>
                                        </p:cTn>
                                        <p:tgtEl>
                                          <p:spTgt spid="6"/>
                                        </p:tgtEl>
                                      </p:cBhvr>
                                      <p:to x="100000" y="60000"/>
                                    </p:animScale>
                                    <p:animScale>
                                      <p:cBhvr>
                                        <p:cTn id="43" dur="166" decel="50000">
                                          <p:stCondLst>
                                            <p:cond delay="676"/>
                                          </p:stCondLst>
                                        </p:cTn>
                                        <p:tgtEl>
                                          <p:spTgt spid="6"/>
                                        </p:tgtEl>
                                      </p:cBhvr>
                                      <p:to x="100000" y="100000"/>
                                    </p:animScale>
                                    <p:animScale>
                                      <p:cBhvr>
                                        <p:cTn id="44" dur="26">
                                          <p:stCondLst>
                                            <p:cond delay="1312"/>
                                          </p:stCondLst>
                                        </p:cTn>
                                        <p:tgtEl>
                                          <p:spTgt spid="6"/>
                                        </p:tgtEl>
                                      </p:cBhvr>
                                      <p:to x="100000" y="80000"/>
                                    </p:animScale>
                                    <p:animScale>
                                      <p:cBhvr>
                                        <p:cTn id="45" dur="166" decel="50000">
                                          <p:stCondLst>
                                            <p:cond delay="1338"/>
                                          </p:stCondLst>
                                        </p:cTn>
                                        <p:tgtEl>
                                          <p:spTgt spid="6"/>
                                        </p:tgtEl>
                                      </p:cBhvr>
                                      <p:to x="100000" y="100000"/>
                                    </p:animScale>
                                    <p:animScale>
                                      <p:cBhvr>
                                        <p:cTn id="46" dur="26">
                                          <p:stCondLst>
                                            <p:cond delay="1642"/>
                                          </p:stCondLst>
                                        </p:cTn>
                                        <p:tgtEl>
                                          <p:spTgt spid="6"/>
                                        </p:tgtEl>
                                      </p:cBhvr>
                                      <p:to x="100000" y="90000"/>
                                    </p:animScale>
                                    <p:animScale>
                                      <p:cBhvr>
                                        <p:cTn id="47" dur="166" decel="50000">
                                          <p:stCondLst>
                                            <p:cond delay="1668"/>
                                          </p:stCondLst>
                                        </p:cTn>
                                        <p:tgtEl>
                                          <p:spTgt spid="6"/>
                                        </p:tgtEl>
                                      </p:cBhvr>
                                      <p:to x="100000" y="100000"/>
                                    </p:animScale>
                                    <p:animScale>
                                      <p:cBhvr>
                                        <p:cTn id="48" dur="26">
                                          <p:stCondLst>
                                            <p:cond delay="1808"/>
                                          </p:stCondLst>
                                        </p:cTn>
                                        <p:tgtEl>
                                          <p:spTgt spid="6"/>
                                        </p:tgtEl>
                                      </p:cBhvr>
                                      <p:to x="100000" y="95000"/>
                                    </p:animScale>
                                    <p:animScale>
                                      <p:cBhvr>
                                        <p:cTn id="49" dur="166" decel="50000">
                                          <p:stCondLst>
                                            <p:cond delay="1834"/>
                                          </p:stCondLst>
                                        </p:cTn>
                                        <p:tgtEl>
                                          <p:spTgt spid="6"/>
                                        </p:tgtEl>
                                      </p:cBhvr>
                                      <p:to x="100000" y="100000"/>
                                    </p:animScale>
                                  </p:childTnLst>
                                  <p:subTnLst>
                                    <p:audio>
                                      <p:cMediaNode>
                                        <p:cTn display="0" masterRel="sameClick">
                                          <p:stCondLst>
                                            <p:cond evt="begin" delay="0">
                                              <p:tn val="34"/>
                                            </p:cond>
                                          </p:stCondLst>
                                          <p:endCondLst>
                                            <p:cond evt="onStopAudio" delay="0">
                                              <p:tgtEl>
                                                <p:sldTgt/>
                                              </p:tgtEl>
                                            </p:cond>
                                          </p:endCondLst>
                                        </p:cTn>
                                        <p:tgtEl>
                                          <p:sndTgt r:embed="rId2" name="chimes.wav"/>
                                        </p:tgtEl>
                                      </p:cMediaNode>
                                    </p:audio>
                                  </p:sub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heel(1)">
                                      <p:cBhvr>
                                        <p:cTn id="54" dur="2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down)">
                                      <p:cBhvr>
                                        <p:cTn id="59" dur="580">
                                          <p:stCondLst>
                                            <p:cond delay="0"/>
                                          </p:stCondLst>
                                        </p:cTn>
                                        <p:tgtEl>
                                          <p:spTgt spid="8"/>
                                        </p:tgtEl>
                                      </p:cBhvr>
                                    </p:animEffect>
                                    <p:anim calcmode="lin" valueType="num">
                                      <p:cBhvr>
                                        <p:cTn id="6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5" dur="26">
                                          <p:stCondLst>
                                            <p:cond delay="650"/>
                                          </p:stCondLst>
                                        </p:cTn>
                                        <p:tgtEl>
                                          <p:spTgt spid="8"/>
                                        </p:tgtEl>
                                      </p:cBhvr>
                                      <p:to x="100000" y="60000"/>
                                    </p:animScale>
                                    <p:animScale>
                                      <p:cBhvr>
                                        <p:cTn id="66" dur="166" decel="50000">
                                          <p:stCondLst>
                                            <p:cond delay="676"/>
                                          </p:stCondLst>
                                        </p:cTn>
                                        <p:tgtEl>
                                          <p:spTgt spid="8"/>
                                        </p:tgtEl>
                                      </p:cBhvr>
                                      <p:to x="100000" y="100000"/>
                                    </p:animScale>
                                    <p:animScale>
                                      <p:cBhvr>
                                        <p:cTn id="67" dur="26">
                                          <p:stCondLst>
                                            <p:cond delay="1312"/>
                                          </p:stCondLst>
                                        </p:cTn>
                                        <p:tgtEl>
                                          <p:spTgt spid="8"/>
                                        </p:tgtEl>
                                      </p:cBhvr>
                                      <p:to x="100000" y="80000"/>
                                    </p:animScale>
                                    <p:animScale>
                                      <p:cBhvr>
                                        <p:cTn id="68" dur="166" decel="50000">
                                          <p:stCondLst>
                                            <p:cond delay="1338"/>
                                          </p:stCondLst>
                                        </p:cTn>
                                        <p:tgtEl>
                                          <p:spTgt spid="8"/>
                                        </p:tgtEl>
                                      </p:cBhvr>
                                      <p:to x="100000" y="100000"/>
                                    </p:animScale>
                                    <p:animScale>
                                      <p:cBhvr>
                                        <p:cTn id="69" dur="26">
                                          <p:stCondLst>
                                            <p:cond delay="1642"/>
                                          </p:stCondLst>
                                        </p:cTn>
                                        <p:tgtEl>
                                          <p:spTgt spid="8"/>
                                        </p:tgtEl>
                                      </p:cBhvr>
                                      <p:to x="100000" y="90000"/>
                                    </p:animScale>
                                    <p:animScale>
                                      <p:cBhvr>
                                        <p:cTn id="70" dur="166" decel="50000">
                                          <p:stCondLst>
                                            <p:cond delay="1668"/>
                                          </p:stCondLst>
                                        </p:cTn>
                                        <p:tgtEl>
                                          <p:spTgt spid="8"/>
                                        </p:tgtEl>
                                      </p:cBhvr>
                                      <p:to x="100000" y="100000"/>
                                    </p:animScale>
                                    <p:animScale>
                                      <p:cBhvr>
                                        <p:cTn id="71" dur="26">
                                          <p:stCondLst>
                                            <p:cond delay="1808"/>
                                          </p:stCondLst>
                                        </p:cTn>
                                        <p:tgtEl>
                                          <p:spTgt spid="8"/>
                                        </p:tgtEl>
                                      </p:cBhvr>
                                      <p:to x="100000" y="95000"/>
                                    </p:animScale>
                                    <p:animScale>
                                      <p:cBhvr>
                                        <p:cTn id="72" dur="166" decel="50000">
                                          <p:stCondLst>
                                            <p:cond delay="1834"/>
                                          </p:stCondLst>
                                        </p:cTn>
                                        <p:tgtEl>
                                          <p:spTgt spid="8"/>
                                        </p:tgtEl>
                                      </p:cBhvr>
                                      <p:to x="100000" y="100000"/>
                                    </p:animScale>
                                  </p:childTnLst>
                                  <p:subTnLst>
                                    <p:audio>
                                      <p:cMediaNode>
                                        <p:cTn display="0" masterRel="sameClick">
                                          <p:stCondLst>
                                            <p:cond evt="begin" delay="0">
                                              <p:tn val="57"/>
                                            </p:cond>
                                          </p:stCondLst>
                                          <p:endCondLst>
                                            <p:cond evt="onStopAudio" delay="0">
                                              <p:tgtEl>
                                                <p:sldTgt/>
                                              </p:tgtEl>
                                            </p:cond>
                                          </p:endCondLst>
                                        </p:cTn>
                                        <p:tgtEl>
                                          <p:sndTgt r:embed="rId2" name="chimes.wav"/>
                                        </p:tgtEl>
                                      </p:cMediaNode>
                                    </p:audio>
                                  </p:sub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heel(1)">
                                      <p:cBhvr>
                                        <p:cTn id="77" dur="20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down)">
                                      <p:cBhvr>
                                        <p:cTn id="82" dur="580">
                                          <p:stCondLst>
                                            <p:cond delay="0"/>
                                          </p:stCondLst>
                                        </p:cTn>
                                        <p:tgtEl>
                                          <p:spTgt spid="10"/>
                                        </p:tgtEl>
                                      </p:cBhvr>
                                    </p:animEffect>
                                    <p:anim calcmode="lin" valueType="num">
                                      <p:cBhvr>
                                        <p:cTn id="8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8" dur="26">
                                          <p:stCondLst>
                                            <p:cond delay="650"/>
                                          </p:stCondLst>
                                        </p:cTn>
                                        <p:tgtEl>
                                          <p:spTgt spid="10"/>
                                        </p:tgtEl>
                                      </p:cBhvr>
                                      <p:to x="100000" y="60000"/>
                                    </p:animScale>
                                    <p:animScale>
                                      <p:cBhvr>
                                        <p:cTn id="89" dur="166" decel="50000">
                                          <p:stCondLst>
                                            <p:cond delay="676"/>
                                          </p:stCondLst>
                                        </p:cTn>
                                        <p:tgtEl>
                                          <p:spTgt spid="10"/>
                                        </p:tgtEl>
                                      </p:cBhvr>
                                      <p:to x="100000" y="100000"/>
                                    </p:animScale>
                                    <p:animScale>
                                      <p:cBhvr>
                                        <p:cTn id="90" dur="26">
                                          <p:stCondLst>
                                            <p:cond delay="1312"/>
                                          </p:stCondLst>
                                        </p:cTn>
                                        <p:tgtEl>
                                          <p:spTgt spid="10"/>
                                        </p:tgtEl>
                                      </p:cBhvr>
                                      <p:to x="100000" y="80000"/>
                                    </p:animScale>
                                    <p:animScale>
                                      <p:cBhvr>
                                        <p:cTn id="91" dur="166" decel="50000">
                                          <p:stCondLst>
                                            <p:cond delay="1338"/>
                                          </p:stCondLst>
                                        </p:cTn>
                                        <p:tgtEl>
                                          <p:spTgt spid="10"/>
                                        </p:tgtEl>
                                      </p:cBhvr>
                                      <p:to x="100000" y="100000"/>
                                    </p:animScale>
                                    <p:animScale>
                                      <p:cBhvr>
                                        <p:cTn id="92" dur="26">
                                          <p:stCondLst>
                                            <p:cond delay="1642"/>
                                          </p:stCondLst>
                                        </p:cTn>
                                        <p:tgtEl>
                                          <p:spTgt spid="10"/>
                                        </p:tgtEl>
                                      </p:cBhvr>
                                      <p:to x="100000" y="90000"/>
                                    </p:animScale>
                                    <p:animScale>
                                      <p:cBhvr>
                                        <p:cTn id="93" dur="166" decel="50000">
                                          <p:stCondLst>
                                            <p:cond delay="1668"/>
                                          </p:stCondLst>
                                        </p:cTn>
                                        <p:tgtEl>
                                          <p:spTgt spid="10"/>
                                        </p:tgtEl>
                                      </p:cBhvr>
                                      <p:to x="100000" y="100000"/>
                                    </p:animScale>
                                    <p:animScale>
                                      <p:cBhvr>
                                        <p:cTn id="94" dur="26">
                                          <p:stCondLst>
                                            <p:cond delay="1808"/>
                                          </p:stCondLst>
                                        </p:cTn>
                                        <p:tgtEl>
                                          <p:spTgt spid="10"/>
                                        </p:tgtEl>
                                      </p:cBhvr>
                                      <p:to x="100000" y="95000"/>
                                    </p:animScale>
                                    <p:animScale>
                                      <p:cBhvr>
                                        <p:cTn id="95" dur="166" decel="50000">
                                          <p:stCondLst>
                                            <p:cond delay="1834"/>
                                          </p:stCondLst>
                                        </p:cTn>
                                        <p:tgtEl>
                                          <p:spTgt spid="10"/>
                                        </p:tgtEl>
                                      </p:cBhvr>
                                      <p:to x="100000" y="100000"/>
                                    </p:animScale>
                                  </p:childTnLst>
                                  <p:subTnLst>
                                    <p:audio>
                                      <p:cMediaNode>
                                        <p:cTn display="0" masterRel="sameClick">
                                          <p:stCondLst>
                                            <p:cond evt="begin" delay="0">
                                              <p:tn val="80"/>
                                            </p:cond>
                                          </p:stCondLst>
                                          <p:endCondLst>
                                            <p:cond evt="onStopAudio" delay="0">
                                              <p:tgtEl>
                                                <p:sldTgt/>
                                              </p:tgtEl>
                                            </p:cond>
                                          </p:endCondLst>
                                        </p:cTn>
                                        <p:tgtEl>
                                          <p:sndTgt r:embed="rId2" name="chimes.wav"/>
                                        </p:tgtEl>
                                      </p:cMediaNode>
                                    </p:audio>
                                  </p:subTnLst>
                                </p:cTn>
                              </p:par>
                            </p:childTnLst>
                          </p:cTn>
                        </p:par>
                      </p:childTnLst>
                    </p:cTn>
                  </p:par>
                  <p:par>
                    <p:cTn id="96" fill="hold">
                      <p:stCondLst>
                        <p:cond delay="indefinite"/>
                      </p:stCondLst>
                      <p:childTnLst>
                        <p:par>
                          <p:cTn id="97" fill="hold">
                            <p:stCondLst>
                              <p:cond delay="0"/>
                            </p:stCondLst>
                            <p:childTnLst>
                              <p:par>
                                <p:cTn id="98" presetID="21" presetClass="entr" presetSubtype="1" fill="hold" grpId="0" nodeType="click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wheel(1)">
                                      <p:cBhvr>
                                        <p:cTn id="100" dur="2000"/>
                                        <p:tgtEl>
                                          <p:spTgt spid="18"/>
                                        </p:tgtEl>
                                      </p:cBhvr>
                                    </p:animEffect>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down)">
                                      <p:cBhvr>
                                        <p:cTn id="105" dur="580">
                                          <p:stCondLst>
                                            <p:cond delay="0"/>
                                          </p:stCondLst>
                                        </p:cTn>
                                        <p:tgtEl>
                                          <p:spTgt spid="11"/>
                                        </p:tgtEl>
                                      </p:cBhvr>
                                    </p:animEffect>
                                    <p:anim calcmode="lin" valueType="num">
                                      <p:cBhvr>
                                        <p:cTn id="10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11" dur="26">
                                          <p:stCondLst>
                                            <p:cond delay="650"/>
                                          </p:stCondLst>
                                        </p:cTn>
                                        <p:tgtEl>
                                          <p:spTgt spid="11"/>
                                        </p:tgtEl>
                                      </p:cBhvr>
                                      <p:to x="100000" y="60000"/>
                                    </p:animScale>
                                    <p:animScale>
                                      <p:cBhvr>
                                        <p:cTn id="112" dur="166" decel="50000">
                                          <p:stCondLst>
                                            <p:cond delay="676"/>
                                          </p:stCondLst>
                                        </p:cTn>
                                        <p:tgtEl>
                                          <p:spTgt spid="11"/>
                                        </p:tgtEl>
                                      </p:cBhvr>
                                      <p:to x="100000" y="100000"/>
                                    </p:animScale>
                                    <p:animScale>
                                      <p:cBhvr>
                                        <p:cTn id="113" dur="26">
                                          <p:stCondLst>
                                            <p:cond delay="1312"/>
                                          </p:stCondLst>
                                        </p:cTn>
                                        <p:tgtEl>
                                          <p:spTgt spid="11"/>
                                        </p:tgtEl>
                                      </p:cBhvr>
                                      <p:to x="100000" y="80000"/>
                                    </p:animScale>
                                    <p:animScale>
                                      <p:cBhvr>
                                        <p:cTn id="114" dur="166" decel="50000">
                                          <p:stCondLst>
                                            <p:cond delay="1338"/>
                                          </p:stCondLst>
                                        </p:cTn>
                                        <p:tgtEl>
                                          <p:spTgt spid="11"/>
                                        </p:tgtEl>
                                      </p:cBhvr>
                                      <p:to x="100000" y="100000"/>
                                    </p:animScale>
                                    <p:animScale>
                                      <p:cBhvr>
                                        <p:cTn id="115" dur="26">
                                          <p:stCondLst>
                                            <p:cond delay="1642"/>
                                          </p:stCondLst>
                                        </p:cTn>
                                        <p:tgtEl>
                                          <p:spTgt spid="11"/>
                                        </p:tgtEl>
                                      </p:cBhvr>
                                      <p:to x="100000" y="90000"/>
                                    </p:animScale>
                                    <p:animScale>
                                      <p:cBhvr>
                                        <p:cTn id="116" dur="166" decel="50000">
                                          <p:stCondLst>
                                            <p:cond delay="1668"/>
                                          </p:stCondLst>
                                        </p:cTn>
                                        <p:tgtEl>
                                          <p:spTgt spid="11"/>
                                        </p:tgtEl>
                                      </p:cBhvr>
                                      <p:to x="100000" y="100000"/>
                                    </p:animScale>
                                    <p:animScale>
                                      <p:cBhvr>
                                        <p:cTn id="117" dur="26">
                                          <p:stCondLst>
                                            <p:cond delay="1808"/>
                                          </p:stCondLst>
                                        </p:cTn>
                                        <p:tgtEl>
                                          <p:spTgt spid="11"/>
                                        </p:tgtEl>
                                      </p:cBhvr>
                                      <p:to x="100000" y="95000"/>
                                    </p:animScale>
                                    <p:animScale>
                                      <p:cBhvr>
                                        <p:cTn id="118" dur="166" decel="50000">
                                          <p:stCondLst>
                                            <p:cond delay="1834"/>
                                          </p:stCondLst>
                                        </p:cTn>
                                        <p:tgtEl>
                                          <p:spTgt spid="11"/>
                                        </p:tgtEl>
                                      </p:cBhvr>
                                      <p:to x="100000" y="100000"/>
                                    </p:animScale>
                                  </p:childTnLst>
                                  <p:subTnLst>
                                    <p:audio>
                                      <p:cMediaNode>
                                        <p:cTn display="0" masterRel="sameClick">
                                          <p:stCondLst>
                                            <p:cond evt="begin" delay="0">
                                              <p:tn val="103"/>
                                            </p:cond>
                                          </p:stCondLst>
                                          <p:endCondLst>
                                            <p:cond evt="onStopAudio" delay="0">
                                              <p:tgtEl>
                                                <p:sldTgt/>
                                              </p:tgtEl>
                                            </p:cond>
                                          </p:endCondLst>
                                        </p:cTn>
                                        <p:tgtEl>
                                          <p:sndTgt r:embed="rId2" name="chimes.wav"/>
                                        </p:tgtEl>
                                      </p:cMediaNode>
                                    </p:audio>
                                  </p:subTnLst>
                                </p:cTn>
                              </p:par>
                            </p:childTnLst>
                          </p:cTn>
                        </p:par>
                      </p:childTnLst>
                    </p:cTn>
                  </p:par>
                  <p:par>
                    <p:cTn id="119" fill="hold">
                      <p:stCondLst>
                        <p:cond delay="indefinite"/>
                      </p:stCondLst>
                      <p:childTnLst>
                        <p:par>
                          <p:cTn id="120" fill="hold">
                            <p:stCondLst>
                              <p:cond delay="0"/>
                            </p:stCondLst>
                            <p:childTnLst>
                              <p:par>
                                <p:cTn id="121" presetID="21" presetClass="entr" presetSubtype="1" fill="hold" grpId="0" nodeType="click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wheel(1)">
                                      <p:cBhvr>
                                        <p:cTn id="123" dur="2000"/>
                                        <p:tgtEl>
                                          <p:spTgt spid="19"/>
                                        </p:tgtEl>
                                      </p:cBhvr>
                                    </p:animEffect>
                                  </p:childTnLst>
                                </p:cTn>
                              </p:par>
                            </p:childTnLst>
                          </p:cTn>
                        </p:par>
                      </p:childTnLst>
                    </p:cTn>
                  </p:par>
                  <p:par>
                    <p:cTn id="124" fill="hold">
                      <p:stCondLst>
                        <p:cond delay="indefinite"/>
                      </p:stCondLst>
                      <p:childTnLst>
                        <p:par>
                          <p:cTn id="125" fill="hold">
                            <p:stCondLst>
                              <p:cond delay="0"/>
                            </p:stCondLst>
                            <p:childTnLst>
                              <p:par>
                                <p:cTn id="126" presetID="26" presetClass="entr" presetSubtype="0" fill="hold" grpId="0" nodeType="clickEffect">
                                  <p:stCondLst>
                                    <p:cond delay="0"/>
                                  </p:stCondLst>
                                  <p:childTnLst>
                                    <p:set>
                                      <p:cBhvr>
                                        <p:cTn id="127" dur="1" fill="hold">
                                          <p:stCondLst>
                                            <p:cond delay="0"/>
                                          </p:stCondLst>
                                        </p:cTn>
                                        <p:tgtEl>
                                          <p:spTgt spid="14"/>
                                        </p:tgtEl>
                                        <p:attrNameLst>
                                          <p:attrName>style.visibility</p:attrName>
                                        </p:attrNameLst>
                                      </p:cBhvr>
                                      <p:to>
                                        <p:strVal val="visible"/>
                                      </p:to>
                                    </p:set>
                                    <p:animEffect transition="in" filter="wipe(down)">
                                      <p:cBhvr>
                                        <p:cTn id="128" dur="580">
                                          <p:stCondLst>
                                            <p:cond delay="0"/>
                                          </p:stCondLst>
                                        </p:cTn>
                                        <p:tgtEl>
                                          <p:spTgt spid="14"/>
                                        </p:tgtEl>
                                      </p:cBhvr>
                                    </p:animEffect>
                                    <p:anim calcmode="lin" valueType="num">
                                      <p:cBhvr>
                                        <p:cTn id="12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4" dur="26">
                                          <p:stCondLst>
                                            <p:cond delay="650"/>
                                          </p:stCondLst>
                                        </p:cTn>
                                        <p:tgtEl>
                                          <p:spTgt spid="14"/>
                                        </p:tgtEl>
                                      </p:cBhvr>
                                      <p:to x="100000" y="60000"/>
                                    </p:animScale>
                                    <p:animScale>
                                      <p:cBhvr>
                                        <p:cTn id="135" dur="166" decel="50000">
                                          <p:stCondLst>
                                            <p:cond delay="676"/>
                                          </p:stCondLst>
                                        </p:cTn>
                                        <p:tgtEl>
                                          <p:spTgt spid="14"/>
                                        </p:tgtEl>
                                      </p:cBhvr>
                                      <p:to x="100000" y="100000"/>
                                    </p:animScale>
                                    <p:animScale>
                                      <p:cBhvr>
                                        <p:cTn id="136" dur="26">
                                          <p:stCondLst>
                                            <p:cond delay="1312"/>
                                          </p:stCondLst>
                                        </p:cTn>
                                        <p:tgtEl>
                                          <p:spTgt spid="14"/>
                                        </p:tgtEl>
                                      </p:cBhvr>
                                      <p:to x="100000" y="80000"/>
                                    </p:animScale>
                                    <p:animScale>
                                      <p:cBhvr>
                                        <p:cTn id="137" dur="166" decel="50000">
                                          <p:stCondLst>
                                            <p:cond delay="1338"/>
                                          </p:stCondLst>
                                        </p:cTn>
                                        <p:tgtEl>
                                          <p:spTgt spid="14"/>
                                        </p:tgtEl>
                                      </p:cBhvr>
                                      <p:to x="100000" y="100000"/>
                                    </p:animScale>
                                    <p:animScale>
                                      <p:cBhvr>
                                        <p:cTn id="138" dur="26">
                                          <p:stCondLst>
                                            <p:cond delay="1642"/>
                                          </p:stCondLst>
                                        </p:cTn>
                                        <p:tgtEl>
                                          <p:spTgt spid="14"/>
                                        </p:tgtEl>
                                      </p:cBhvr>
                                      <p:to x="100000" y="90000"/>
                                    </p:animScale>
                                    <p:animScale>
                                      <p:cBhvr>
                                        <p:cTn id="139" dur="166" decel="50000">
                                          <p:stCondLst>
                                            <p:cond delay="1668"/>
                                          </p:stCondLst>
                                        </p:cTn>
                                        <p:tgtEl>
                                          <p:spTgt spid="14"/>
                                        </p:tgtEl>
                                      </p:cBhvr>
                                      <p:to x="100000" y="100000"/>
                                    </p:animScale>
                                    <p:animScale>
                                      <p:cBhvr>
                                        <p:cTn id="140" dur="26">
                                          <p:stCondLst>
                                            <p:cond delay="1808"/>
                                          </p:stCondLst>
                                        </p:cTn>
                                        <p:tgtEl>
                                          <p:spTgt spid="14"/>
                                        </p:tgtEl>
                                      </p:cBhvr>
                                      <p:to x="100000" y="95000"/>
                                    </p:animScale>
                                    <p:animScale>
                                      <p:cBhvr>
                                        <p:cTn id="141" dur="166" decel="50000">
                                          <p:stCondLst>
                                            <p:cond delay="1834"/>
                                          </p:stCondLst>
                                        </p:cTn>
                                        <p:tgtEl>
                                          <p:spTgt spid="14"/>
                                        </p:tgtEl>
                                      </p:cBhvr>
                                      <p:to x="100000" y="100000"/>
                                    </p:animScale>
                                  </p:childTnLst>
                                  <p:subTnLst>
                                    <p:audio>
                                      <p:cMediaNode>
                                        <p:cTn display="0" masterRel="sameClick">
                                          <p:stCondLst>
                                            <p:cond evt="begin" delay="0">
                                              <p:tn val="1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animBg="1"/>
      <p:bldP spid="10" grpId="0" animBg="1"/>
      <p:bldP spid="11" grpId="0" animBg="1"/>
      <p:bldP spid="14" grpId="0" animBg="1"/>
      <p:bldP spid="15" grpId="0" animBg="1"/>
      <p:bldP spid="16" grpId="0" animBg="1"/>
      <p:bldP spid="17" grpId="0" animBg="1"/>
      <p:bldP spid="18" grpId="0" animBg="1"/>
      <p:bldP spid="1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8033657" y="257623"/>
            <a:ext cx="3879668" cy="655330"/>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2"/>
                </a:solidFill>
              </a:rPr>
              <a:t>أولاً: رمي جمرة العقبة</a:t>
            </a:r>
            <a:endParaRPr lang="en-US" sz="2800" b="1" dirty="0">
              <a:solidFill>
                <a:schemeClr val="accent2"/>
              </a:solidFill>
            </a:endParaRPr>
          </a:p>
        </p:txBody>
      </p:sp>
      <p:sp>
        <p:nvSpPr>
          <p:cNvPr id="3" name="مربع نص 2">
            <a:extLst>
              <a:ext uri="{FF2B5EF4-FFF2-40B4-BE49-F238E27FC236}">
                <a16:creationId xmlns:a16="http://schemas.microsoft.com/office/drawing/2014/main" id="{8AE348A0-90B7-420C-AB9B-005237F15AC4}"/>
              </a:ext>
            </a:extLst>
          </p:cNvPr>
          <p:cNvSpPr txBox="1"/>
          <p:nvPr/>
        </p:nvSpPr>
        <p:spPr>
          <a:xfrm>
            <a:off x="248195" y="1041208"/>
            <a:ext cx="11691256" cy="5572679"/>
          </a:xfrm>
          <a:prstGeom prst="rect">
            <a:avLst/>
          </a:prstGeom>
          <a:noFill/>
        </p:spPr>
        <p:txBody>
          <a:bodyPr wrap="square" rtlCol="0">
            <a:spAutoFit/>
          </a:bodyPr>
          <a:lstStyle/>
          <a:p>
            <a:pPr>
              <a:lnSpc>
                <a:spcPct val="150000"/>
              </a:lnSpc>
            </a:pPr>
            <a:r>
              <a:rPr lang="ar-SA" sz="2400" b="1" dirty="0">
                <a:solidFill>
                  <a:schemeClr val="accent1"/>
                </a:solidFill>
              </a:rPr>
              <a:t>وهو أول الأعمال في هذا اليوم، فإذا وصل الحاج إلى مِنى اتجه إلى جمرة العقبة وتسمى: الجمرة الكبرى،</a:t>
            </a:r>
          </a:p>
          <a:p>
            <a:pPr>
              <a:lnSpc>
                <a:spcPct val="150000"/>
              </a:lnSpc>
            </a:pPr>
            <a:r>
              <a:rPr lang="ar-SA" sz="2400" b="1" dirty="0">
                <a:solidFill>
                  <a:schemeClr val="accent1"/>
                </a:solidFill>
              </a:rPr>
              <a:t>وهي آخر الجَمَراتِ الثلاث من جهة مكة ؛ وبيان رميها و أحكامها فيما يلي:</a:t>
            </a:r>
          </a:p>
          <a:p>
            <a:pPr>
              <a:lnSpc>
                <a:spcPct val="150000"/>
              </a:lnSpc>
            </a:pPr>
            <a:r>
              <a:rPr lang="ar-SA" sz="2400" b="1" dirty="0"/>
              <a:t>1- اذا وصل الحاج إلى جمرة العقبة قطع التلبية.</a:t>
            </a:r>
          </a:p>
          <a:p>
            <a:pPr>
              <a:lnSpc>
                <a:spcPct val="150000"/>
              </a:lnSpc>
            </a:pPr>
            <a:r>
              <a:rPr lang="ar-SA" sz="2400" b="1" dirty="0"/>
              <a:t>2- يرمى الجمرةَ -بيده اليمنى- بسبع حصيات واحدة </a:t>
            </a:r>
            <a:r>
              <a:rPr lang="ar-SA" sz="2400" b="1" dirty="0" err="1"/>
              <a:t>واحدة</a:t>
            </a:r>
            <a:r>
              <a:rPr lang="ar-SA" sz="2400" b="1" dirty="0"/>
              <a:t>، يرفع بذلك يده، ويكبر مع كل حصاة.</a:t>
            </a:r>
          </a:p>
          <a:p>
            <a:pPr>
              <a:lnSpc>
                <a:spcPct val="150000"/>
              </a:lnSpc>
            </a:pPr>
            <a:r>
              <a:rPr lang="ar-SA" sz="2400" b="1" dirty="0"/>
              <a:t>3- الواجب أن تسقط الجمرات في الحوض المخصص للرمي، وليس المراد أن يرمي الجدار الشاخص.</a:t>
            </a:r>
          </a:p>
          <a:p>
            <a:pPr>
              <a:lnSpc>
                <a:spcPct val="150000"/>
              </a:lnSpc>
            </a:pPr>
            <a:r>
              <a:rPr lang="ar-SA" sz="2400" b="1" dirty="0"/>
              <a:t>4- من أي جهة رمى أجزأه، فإن تيسر له أن يستقبل الجمرة، ويجعلَ منى عن يمينه، ومكة عن يساره فهو أفضل؛ لأنه موقف النبي ﷺ.</a:t>
            </a:r>
          </a:p>
          <a:p>
            <a:pPr>
              <a:lnSpc>
                <a:spcPct val="150000"/>
              </a:lnSpc>
            </a:pPr>
            <a:r>
              <a:rPr lang="ar-SA" sz="2400" b="1" dirty="0"/>
              <a:t>5- ينبغي للحاج أن يستشعر أن الرمي عبادةٌ، و إقامةٌ لذكر الله تعالى، واتباعٌ لسنة </a:t>
            </a:r>
            <a:r>
              <a:rPr lang="ar-SA" sz="2400" b="1" dirty="0" err="1"/>
              <a:t>النبيﷺ</a:t>
            </a:r>
            <a:r>
              <a:rPr lang="ar-SA" sz="2400" b="1" dirty="0"/>
              <a:t> .</a:t>
            </a:r>
          </a:p>
          <a:p>
            <a:pPr>
              <a:lnSpc>
                <a:spcPct val="150000"/>
              </a:lnSpc>
            </a:pPr>
            <a:r>
              <a:rPr lang="ar-SA" sz="2400" b="1" dirty="0"/>
              <a:t>6- يجوز تأخير الرمي إلى المساء أو الليل حتى يخف الزحام.</a:t>
            </a:r>
          </a:p>
          <a:p>
            <a:pPr>
              <a:lnSpc>
                <a:spcPct val="150000"/>
              </a:lnSpc>
            </a:pPr>
            <a:r>
              <a:rPr lang="ar-SA" sz="2400" b="1" dirty="0"/>
              <a:t>7- يكون حصى الجمار في حجم حصى الخَذْف، أكبر من حبة الحمّص قليلاً.</a:t>
            </a:r>
            <a:endParaRPr lang="en-US" sz="2400" b="1" dirty="0"/>
          </a:p>
        </p:txBody>
      </p:sp>
      <p:pic>
        <p:nvPicPr>
          <p:cNvPr id="4" name="صورة 3">
            <a:extLst>
              <a:ext uri="{FF2B5EF4-FFF2-40B4-BE49-F238E27FC236}">
                <a16:creationId xmlns:a16="http://schemas.microsoft.com/office/drawing/2014/main" id="{46CAC22C-2E3A-4D73-BD4C-5691CB7E03A6}"/>
              </a:ext>
            </a:extLst>
          </p:cNvPr>
          <p:cNvPicPr>
            <a:picLocks noChangeAspect="1"/>
          </p:cNvPicPr>
          <p:nvPr/>
        </p:nvPicPr>
        <p:blipFill>
          <a:blip r:embed="rId3"/>
          <a:stretch>
            <a:fillRect/>
          </a:stretch>
        </p:blipFill>
        <p:spPr>
          <a:xfrm>
            <a:off x="583999" y="4794070"/>
            <a:ext cx="2219635" cy="1685282"/>
          </a:xfrm>
          <a:prstGeom prst="rect">
            <a:avLst/>
          </a:prstGeom>
        </p:spPr>
      </p:pic>
    </p:spTree>
    <p:extLst>
      <p:ext uri="{BB962C8B-B14F-4D97-AF65-F5344CB8AC3E}">
        <p14:creationId xmlns:p14="http://schemas.microsoft.com/office/powerpoint/2010/main" val="1446798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400ACFF-BA0A-4568-838A-7A22A868A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12"/>
            <a:ext cx="12191999" cy="6858000"/>
          </a:xfrm>
          <a:prstGeom prst="rect">
            <a:avLst/>
          </a:prstGeom>
        </p:spPr>
      </p:pic>
      <p:sp>
        <p:nvSpPr>
          <p:cNvPr id="6" name="مستطيل: زوايا مستديرة 5">
            <a:extLst>
              <a:ext uri="{FF2B5EF4-FFF2-40B4-BE49-F238E27FC236}">
                <a16:creationId xmlns:a16="http://schemas.microsoft.com/office/drawing/2014/main" id="{B637A62B-5301-4ED4-8060-28741677461D}"/>
              </a:ext>
            </a:extLst>
          </p:cNvPr>
          <p:cNvSpPr/>
          <p:nvPr/>
        </p:nvSpPr>
        <p:spPr>
          <a:xfrm>
            <a:off x="4257304" y="1922020"/>
            <a:ext cx="4872445" cy="1018903"/>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b="1" dirty="0">
                <a:ln w="0"/>
                <a:solidFill>
                  <a:schemeClr val="tx1"/>
                </a:solidFill>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rPr>
              <a:t>أحكام الحج و العمرة</a:t>
            </a:r>
          </a:p>
        </p:txBody>
      </p:sp>
      <p:sp>
        <p:nvSpPr>
          <p:cNvPr id="5" name="مستطيل: زوايا مستديرة 4">
            <a:extLst>
              <a:ext uri="{FF2B5EF4-FFF2-40B4-BE49-F238E27FC236}">
                <a16:creationId xmlns:a16="http://schemas.microsoft.com/office/drawing/2014/main" id="{53789C4B-A07B-4DB6-B6B0-05A002E46C55}"/>
              </a:ext>
            </a:extLst>
          </p:cNvPr>
          <p:cNvSpPr/>
          <p:nvPr/>
        </p:nvSpPr>
        <p:spPr>
          <a:xfrm>
            <a:off x="3426724" y="3429000"/>
            <a:ext cx="6533604" cy="145836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4000" b="1" dirty="0">
                <a:ln w="0"/>
                <a:solidFill>
                  <a:schemeClr val="accent1"/>
                </a:solidFill>
                <a:effectLst>
                  <a:outerShdw blurRad="38100" dist="25400" dir="5400000" algn="ctr" rotWithShape="0">
                    <a:srgbClr val="6E747A">
                      <a:alpha val="43000"/>
                    </a:srgbClr>
                  </a:outerShdw>
                </a:effectLst>
              </a:rPr>
              <a:t>الإحرام و المواقيت</a:t>
            </a:r>
            <a:endParaRPr lang="en-US" sz="4000"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499299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مربع نص 1">
            <a:extLst>
              <a:ext uri="{FF2B5EF4-FFF2-40B4-BE49-F238E27FC236}">
                <a16:creationId xmlns:a16="http://schemas.microsoft.com/office/drawing/2014/main" id="{81E329AF-03C6-4A96-9CEC-ABDB9C3E4C2B}"/>
              </a:ext>
            </a:extLst>
          </p:cNvPr>
          <p:cNvSpPr txBox="1"/>
          <p:nvPr/>
        </p:nvSpPr>
        <p:spPr>
          <a:xfrm>
            <a:off x="2076994" y="4930605"/>
            <a:ext cx="9827483" cy="954107"/>
          </a:xfrm>
          <a:prstGeom prst="rect">
            <a:avLst/>
          </a:prstGeom>
          <a:noFill/>
        </p:spPr>
        <p:txBody>
          <a:bodyPr wrap="square" rtlCol="0">
            <a:spAutoFit/>
          </a:bodyPr>
          <a:lstStyle/>
          <a:p>
            <a:r>
              <a:rPr lang="ar-SA" sz="2800" b="1" dirty="0"/>
              <a:t>بعد ذلك يحلق الرجل رأسه أو يقصر من جميعه، والحلق أفضل، و أما المرأة فتقصر من شعر رأسها قدر أنملة.</a:t>
            </a:r>
          </a:p>
        </p:txBody>
      </p:sp>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8760752" y="805468"/>
            <a:ext cx="3152363"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ثانياً: نحر الهدي</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927463" y="2208185"/>
            <a:ext cx="10985652" cy="1384995"/>
          </a:xfrm>
          <a:prstGeom prst="rect">
            <a:avLst/>
          </a:prstGeom>
          <a:noFill/>
        </p:spPr>
        <p:txBody>
          <a:bodyPr wrap="square" rtlCol="0">
            <a:spAutoFit/>
          </a:bodyPr>
          <a:lstStyle/>
          <a:p>
            <a:r>
              <a:rPr lang="ar-SA" sz="2800" b="1" dirty="0"/>
              <a:t>اذا رمى الجمرة فإنه ينحر الهدي واجبا كان أو تطوعا، ويأكل منه ويطعم المساكين ، و إن كان وكّل البنك الإسلامي للتنمية أو غيره من الجهات المصرح لها بذلك تحت إشراف حكومة المملكة العربية السعودية ، كفاه ذلك.</a:t>
            </a:r>
            <a:endParaRPr lang="en-US" sz="2800" b="1" dirty="0"/>
          </a:p>
        </p:txBody>
      </p:sp>
      <p:sp>
        <p:nvSpPr>
          <p:cNvPr id="10" name="مستطيل: زوايا مستديرة 9">
            <a:extLst>
              <a:ext uri="{FF2B5EF4-FFF2-40B4-BE49-F238E27FC236}">
                <a16:creationId xmlns:a16="http://schemas.microsoft.com/office/drawing/2014/main" id="{0E936B87-834B-4B18-B54E-2E89190E5B2D}"/>
              </a:ext>
            </a:extLst>
          </p:cNvPr>
          <p:cNvSpPr/>
          <p:nvPr/>
        </p:nvSpPr>
        <p:spPr>
          <a:xfrm>
            <a:off x="8934994" y="3957317"/>
            <a:ext cx="2969483" cy="691374"/>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accent1"/>
                </a:solidFill>
              </a:rPr>
              <a:t>ثالثاً: الحلق أو التقصير</a:t>
            </a:r>
            <a:endParaRPr lang="en-US" sz="2400" b="1" dirty="0">
              <a:solidFill>
                <a:schemeClr val="accent1"/>
              </a:solidFill>
            </a:endParaRPr>
          </a:p>
        </p:txBody>
      </p:sp>
    </p:spTree>
    <p:extLst>
      <p:ext uri="{BB962C8B-B14F-4D97-AF65-F5344CB8AC3E}">
        <p14:creationId xmlns:p14="http://schemas.microsoft.com/office/powerpoint/2010/main" val="180057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80">
                                          <p:stCondLst>
                                            <p:cond delay="0"/>
                                          </p:stCondLst>
                                        </p:cTn>
                                        <p:tgtEl>
                                          <p:spTgt spid="10"/>
                                        </p:tgtEl>
                                      </p:cBhvr>
                                    </p:animEffect>
                                    <p:anim calcmode="lin" valueType="num">
                                      <p:cBhvr>
                                        <p:cTn id="3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7" dur="26">
                                          <p:stCondLst>
                                            <p:cond delay="650"/>
                                          </p:stCondLst>
                                        </p:cTn>
                                        <p:tgtEl>
                                          <p:spTgt spid="10"/>
                                        </p:tgtEl>
                                      </p:cBhvr>
                                      <p:to x="100000" y="60000"/>
                                    </p:animScale>
                                    <p:animScale>
                                      <p:cBhvr>
                                        <p:cTn id="38" dur="166" decel="50000">
                                          <p:stCondLst>
                                            <p:cond delay="676"/>
                                          </p:stCondLst>
                                        </p:cTn>
                                        <p:tgtEl>
                                          <p:spTgt spid="10"/>
                                        </p:tgtEl>
                                      </p:cBhvr>
                                      <p:to x="100000" y="100000"/>
                                    </p:animScale>
                                    <p:animScale>
                                      <p:cBhvr>
                                        <p:cTn id="39" dur="26">
                                          <p:stCondLst>
                                            <p:cond delay="1312"/>
                                          </p:stCondLst>
                                        </p:cTn>
                                        <p:tgtEl>
                                          <p:spTgt spid="10"/>
                                        </p:tgtEl>
                                      </p:cBhvr>
                                      <p:to x="100000" y="80000"/>
                                    </p:animScale>
                                    <p:animScale>
                                      <p:cBhvr>
                                        <p:cTn id="40" dur="166" decel="50000">
                                          <p:stCondLst>
                                            <p:cond delay="1338"/>
                                          </p:stCondLst>
                                        </p:cTn>
                                        <p:tgtEl>
                                          <p:spTgt spid="10"/>
                                        </p:tgtEl>
                                      </p:cBhvr>
                                      <p:to x="100000" y="100000"/>
                                    </p:animScale>
                                    <p:animScale>
                                      <p:cBhvr>
                                        <p:cTn id="41" dur="26">
                                          <p:stCondLst>
                                            <p:cond delay="1642"/>
                                          </p:stCondLst>
                                        </p:cTn>
                                        <p:tgtEl>
                                          <p:spTgt spid="10"/>
                                        </p:tgtEl>
                                      </p:cBhvr>
                                      <p:to x="100000" y="90000"/>
                                    </p:animScale>
                                    <p:animScale>
                                      <p:cBhvr>
                                        <p:cTn id="42" dur="166" decel="50000">
                                          <p:stCondLst>
                                            <p:cond delay="1668"/>
                                          </p:stCondLst>
                                        </p:cTn>
                                        <p:tgtEl>
                                          <p:spTgt spid="10"/>
                                        </p:tgtEl>
                                      </p:cBhvr>
                                      <p:to x="100000" y="100000"/>
                                    </p:animScale>
                                    <p:animScale>
                                      <p:cBhvr>
                                        <p:cTn id="43" dur="26">
                                          <p:stCondLst>
                                            <p:cond delay="1808"/>
                                          </p:stCondLst>
                                        </p:cTn>
                                        <p:tgtEl>
                                          <p:spTgt spid="10"/>
                                        </p:tgtEl>
                                      </p:cBhvr>
                                      <p:to x="100000" y="95000"/>
                                    </p:animScale>
                                    <p:animScale>
                                      <p:cBhvr>
                                        <p:cTn id="44" dur="166" decel="50000">
                                          <p:stCondLst>
                                            <p:cond delay="1834"/>
                                          </p:stCondLst>
                                        </p:cTn>
                                        <p:tgtEl>
                                          <p:spTgt spid="10"/>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3344091" y="938428"/>
            <a:ext cx="6054634" cy="655330"/>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2"/>
                </a:solidFill>
              </a:rPr>
              <a:t>رابعاً</a:t>
            </a:r>
            <a:r>
              <a:rPr lang="en-US" sz="2800" b="1" dirty="0">
                <a:solidFill>
                  <a:schemeClr val="accent2"/>
                </a:solidFill>
              </a:rPr>
              <a:t> </a:t>
            </a:r>
            <a:r>
              <a:rPr lang="ar-SA" sz="2800" b="1" dirty="0">
                <a:solidFill>
                  <a:schemeClr val="accent2"/>
                </a:solidFill>
              </a:rPr>
              <a:t>:</a:t>
            </a:r>
            <a:r>
              <a:rPr lang="en-US" sz="2800" b="1" dirty="0">
                <a:solidFill>
                  <a:schemeClr val="accent2"/>
                </a:solidFill>
              </a:rPr>
              <a:t> </a:t>
            </a:r>
            <a:r>
              <a:rPr lang="ar-SA" sz="2800" b="1" dirty="0">
                <a:solidFill>
                  <a:schemeClr val="accent2"/>
                </a:solidFill>
              </a:rPr>
              <a:t>طواف الإفاضة</a:t>
            </a:r>
            <a:endParaRPr lang="en-US" sz="2800" b="1" dirty="0">
              <a:solidFill>
                <a:schemeClr val="accent2"/>
              </a:solidFill>
            </a:endParaRPr>
          </a:p>
        </p:txBody>
      </p:sp>
      <p:sp>
        <p:nvSpPr>
          <p:cNvPr id="3" name="مربع نص 2">
            <a:extLst>
              <a:ext uri="{FF2B5EF4-FFF2-40B4-BE49-F238E27FC236}">
                <a16:creationId xmlns:a16="http://schemas.microsoft.com/office/drawing/2014/main" id="{8AE348A0-90B7-420C-AB9B-005237F15AC4}"/>
              </a:ext>
            </a:extLst>
          </p:cNvPr>
          <p:cNvSpPr txBox="1"/>
          <p:nvPr/>
        </p:nvSpPr>
        <p:spPr>
          <a:xfrm>
            <a:off x="496389" y="2018824"/>
            <a:ext cx="10998926" cy="3900748"/>
          </a:xfrm>
          <a:prstGeom prst="rect">
            <a:avLst/>
          </a:prstGeom>
          <a:noFill/>
        </p:spPr>
        <p:txBody>
          <a:bodyPr wrap="square" rtlCol="0">
            <a:spAutoFit/>
          </a:bodyPr>
          <a:lstStyle/>
          <a:p>
            <a:pPr algn="ctr">
              <a:lnSpc>
                <a:spcPct val="150000"/>
              </a:lnSpc>
            </a:pPr>
            <a:r>
              <a:rPr lang="ar-SA" sz="2800" b="1" dirty="0"/>
              <a:t>بعد الحلق أو التقصير يتحلل الحاج التحلل الأول، ويسن له أن يخلع ملابس</a:t>
            </a:r>
          </a:p>
          <a:p>
            <a:pPr algn="ctr">
              <a:lnSpc>
                <a:spcPct val="150000"/>
              </a:lnSpc>
            </a:pPr>
            <a:r>
              <a:rPr lang="ar-SA" sz="2800" b="1" dirty="0"/>
              <a:t>الإحرام ويلبس ثيابه المعتادة ويتنظف ويتطيب؛ لقول عائشة (</a:t>
            </a:r>
            <a:r>
              <a:rPr lang="ar-SA" sz="2800" b="1" dirty="0">
                <a:latin typeface="Aldhabi" panose="01000000000000000000" pitchFamily="2" charset="-78"/>
                <a:cs typeface="Aldhabi" panose="01000000000000000000" pitchFamily="2" charset="-78"/>
              </a:rPr>
              <a:t>رضي الله عنها </a:t>
            </a:r>
            <a:r>
              <a:rPr lang="ar-SA" sz="2800" b="1" dirty="0"/>
              <a:t>) : «كنت</a:t>
            </a:r>
          </a:p>
          <a:p>
            <a:pPr algn="ctr">
              <a:lnSpc>
                <a:spcPct val="150000"/>
              </a:lnSpc>
            </a:pPr>
            <a:r>
              <a:rPr lang="ar-SA" sz="2800" b="1" dirty="0"/>
              <a:t>أُطيّب رسول الله ﷺ لإحرامه قبل أن يحرم، ولحله قبل أن يطوف بالبيت »، ثم يخرج إلى المسجد الحرام لطواف الإفاضة، وهو طواف الحج، ويسمى طواف الزيارة، ويطوف بالصفة السابقة في الطواف، إلا أنه ليس فيه رمَلٌ ولا اضطباع، ثم يصلي ركعتين ،عند مقام إبراهيم (</a:t>
            </a:r>
            <a:r>
              <a:rPr lang="ar-SA" sz="2800" b="1" dirty="0">
                <a:latin typeface="Aldhabi" panose="01000000000000000000" pitchFamily="2" charset="-78"/>
                <a:cs typeface="Aldhabi" panose="01000000000000000000" pitchFamily="2" charset="-78"/>
              </a:rPr>
              <a:t>عليه السلام </a:t>
            </a:r>
            <a:r>
              <a:rPr lang="ar-SA" sz="2800" b="1" dirty="0"/>
              <a:t>)  إن تيسر و إلا ففي أي ناحية من المسجد.</a:t>
            </a:r>
            <a:endParaRPr lang="en-US" sz="2800" b="1" dirty="0"/>
          </a:p>
        </p:txBody>
      </p:sp>
    </p:spTree>
    <p:extLst>
      <p:ext uri="{BB962C8B-B14F-4D97-AF65-F5344CB8AC3E}">
        <p14:creationId xmlns:p14="http://schemas.microsoft.com/office/powerpoint/2010/main" val="3146023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a:solidFill>
            <a:srgbClr val="FFCCCC"/>
          </a:solidFill>
        </p:spPr>
      </p:pic>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8275322" y="314478"/>
            <a:ext cx="3428999" cy="655330"/>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2"/>
                </a:solidFill>
              </a:rPr>
              <a:t>خامساً : السعي</a:t>
            </a:r>
            <a:endParaRPr lang="en-US" sz="2800" b="1" dirty="0">
              <a:solidFill>
                <a:schemeClr val="accent2"/>
              </a:solidFill>
            </a:endParaRPr>
          </a:p>
        </p:txBody>
      </p:sp>
      <p:sp>
        <p:nvSpPr>
          <p:cNvPr id="3" name="مربع نص 2">
            <a:extLst>
              <a:ext uri="{FF2B5EF4-FFF2-40B4-BE49-F238E27FC236}">
                <a16:creationId xmlns:a16="http://schemas.microsoft.com/office/drawing/2014/main" id="{8AE348A0-90B7-420C-AB9B-005237F15AC4}"/>
              </a:ext>
            </a:extLst>
          </p:cNvPr>
          <p:cNvSpPr txBox="1"/>
          <p:nvPr/>
        </p:nvSpPr>
        <p:spPr>
          <a:xfrm>
            <a:off x="705395" y="969808"/>
            <a:ext cx="10998926" cy="3254417"/>
          </a:xfrm>
          <a:prstGeom prst="rect">
            <a:avLst/>
          </a:prstGeom>
          <a:noFill/>
        </p:spPr>
        <p:txBody>
          <a:bodyPr wrap="square" rtlCol="0">
            <a:spAutoFit/>
          </a:bodyPr>
          <a:lstStyle/>
          <a:p>
            <a:pPr>
              <a:lnSpc>
                <a:spcPct val="150000"/>
              </a:lnSpc>
            </a:pPr>
            <a:r>
              <a:rPr lang="ar-SA" sz="2800" b="1" dirty="0"/>
              <a:t>بعد الطواف يتجه الحاج للمسعى فيسعى سعي الحج، وهو لازم في حق المتمتع، أما القارن والمفرد فإن كان قد سعى بعد طواف القدوم) فلا يلزمه سعي آخر بعد طواف الإفاضة.</a:t>
            </a:r>
          </a:p>
          <a:p>
            <a:pPr>
              <a:lnSpc>
                <a:spcPct val="150000"/>
              </a:lnSpc>
            </a:pPr>
            <a:r>
              <a:rPr lang="ar-SA" sz="2800" b="1" dirty="0">
                <a:solidFill>
                  <a:srgbClr val="C00000"/>
                </a:solidFill>
              </a:rPr>
              <a:t>- فإذا انتهى من طواف الإفاضة والسعي فقد انتهت أعمال يوم العيد، وعليه الرجوع إلى مِنى ليبيت بها ليلة الحادي عشر.</a:t>
            </a:r>
          </a:p>
          <a:p>
            <a:pPr>
              <a:lnSpc>
                <a:spcPct val="150000"/>
              </a:lnSpc>
            </a:pPr>
            <a:r>
              <a:rPr lang="ar-SA" sz="2800" b="1" dirty="0">
                <a:solidFill>
                  <a:srgbClr val="C00000"/>
                </a:solidFill>
              </a:rPr>
              <a:t>- للحاج أن يؤخر الطواف والسعي عن يوم العيد خشية الزحام وطلباً لليُسْر.</a:t>
            </a:r>
            <a:endParaRPr lang="en-US" sz="2800" b="1" dirty="0">
              <a:solidFill>
                <a:srgbClr val="C00000"/>
              </a:solidFill>
            </a:endParaRPr>
          </a:p>
        </p:txBody>
      </p:sp>
      <p:sp>
        <p:nvSpPr>
          <p:cNvPr id="2" name="مستطيل: زوايا مستديرة 1">
            <a:extLst>
              <a:ext uri="{FF2B5EF4-FFF2-40B4-BE49-F238E27FC236}">
                <a16:creationId xmlns:a16="http://schemas.microsoft.com/office/drawing/2014/main" id="{97BD291F-0CB1-4AD1-817C-45A9CAD0B3FD}"/>
              </a:ext>
            </a:extLst>
          </p:cNvPr>
          <p:cNvSpPr/>
          <p:nvPr/>
        </p:nvSpPr>
        <p:spPr>
          <a:xfrm>
            <a:off x="8423564" y="4294909"/>
            <a:ext cx="3131127" cy="540327"/>
          </a:xfrm>
          <a:prstGeom prst="roundRect">
            <a:avLst/>
          </a:prstGeom>
          <a:solidFill>
            <a:srgbClr val="FFD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2"/>
                </a:solidFill>
              </a:rPr>
              <a:t>ترتيب أعمال يوم العيد</a:t>
            </a:r>
            <a:endParaRPr lang="en-US" sz="2800" b="1" dirty="0">
              <a:solidFill>
                <a:schemeClr val="accent2"/>
              </a:solidFill>
            </a:endParaRPr>
          </a:p>
        </p:txBody>
      </p:sp>
      <p:sp>
        <p:nvSpPr>
          <p:cNvPr id="4" name="مربع نص 3">
            <a:extLst>
              <a:ext uri="{FF2B5EF4-FFF2-40B4-BE49-F238E27FC236}">
                <a16:creationId xmlns:a16="http://schemas.microsoft.com/office/drawing/2014/main" id="{67916C2D-E01D-4FBE-AA56-E01462027C08}"/>
              </a:ext>
            </a:extLst>
          </p:cNvPr>
          <p:cNvSpPr txBox="1"/>
          <p:nvPr/>
        </p:nvSpPr>
        <p:spPr>
          <a:xfrm>
            <a:off x="581891" y="4932218"/>
            <a:ext cx="11122430" cy="1694695"/>
          </a:xfrm>
          <a:prstGeom prst="rect">
            <a:avLst/>
          </a:prstGeom>
          <a:noFill/>
        </p:spPr>
        <p:txBody>
          <a:bodyPr wrap="square" rtlCol="0">
            <a:spAutoFit/>
          </a:bodyPr>
          <a:lstStyle/>
          <a:p>
            <a:pPr>
              <a:lnSpc>
                <a:spcPct val="150000"/>
              </a:lnSpc>
            </a:pPr>
            <a:r>
              <a:rPr lang="ar-SA" sz="2400" b="1" dirty="0"/>
              <a:t>السنة ترتيب أعمال يوم العيد على النحو السابق ذكره؛ فإن قَدَّمَ بعضها على بعض فلا بأس بذلك؛ لحديث</a:t>
            </a:r>
          </a:p>
          <a:p>
            <a:pPr>
              <a:lnSpc>
                <a:spcPct val="150000"/>
              </a:lnSpc>
            </a:pPr>
            <a:r>
              <a:rPr lang="ar-SA" sz="2400" b="1" dirty="0"/>
              <a:t>عبدالله بن عمرو بن العاص(</a:t>
            </a:r>
            <a:r>
              <a:rPr lang="ar-SA" sz="2400" b="1" dirty="0">
                <a:latin typeface="Aldhabi" panose="01000000000000000000" pitchFamily="2" charset="-78"/>
                <a:cs typeface="Aldhabi" panose="01000000000000000000" pitchFamily="2" charset="-78"/>
              </a:rPr>
              <a:t>رضي الله عنه</a:t>
            </a:r>
            <a:r>
              <a:rPr lang="ar-SA" sz="2400" b="1" dirty="0"/>
              <a:t>) « أن النبي ما سئل عن شيء قُدِّم ولا أُخِّر في هذا اليوم إلا قال:</a:t>
            </a:r>
          </a:p>
          <a:p>
            <a:pPr>
              <a:lnSpc>
                <a:spcPct val="150000"/>
              </a:lnSpc>
            </a:pPr>
            <a:r>
              <a:rPr lang="ar-SA" sz="2400" b="1" dirty="0"/>
              <a:t>افعل ولا حرج ).</a:t>
            </a:r>
            <a:endParaRPr lang="en-US" sz="2400" b="1" dirty="0"/>
          </a:p>
        </p:txBody>
      </p:sp>
    </p:spTree>
    <p:extLst>
      <p:ext uri="{BB962C8B-B14F-4D97-AF65-F5344CB8AC3E}">
        <p14:creationId xmlns:p14="http://schemas.microsoft.com/office/powerpoint/2010/main" val="1091896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2" grpId="0" animBg="1"/>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8793677" y="133248"/>
            <a:ext cx="3152363"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التحلل من الحج</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110837" y="1076392"/>
            <a:ext cx="12191999" cy="5193409"/>
          </a:xfrm>
          <a:prstGeom prst="rect">
            <a:avLst/>
          </a:prstGeom>
          <a:noFill/>
        </p:spPr>
        <p:txBody>
          <a:bodyPr wrap="square" rtlCol="0">
            <a:spAutoFit/>
          </a:bodyPr>
          <a:lstStyle/>
          <a:p>
            <a:pPr>
              <a:lnSpc>
                <a:spcPct val="150000"/>
              </a:lnSpc>
            </a:pPr>
            <a:r>
              <a:rPr lang="ar-SA" sz="2800" b="1" dirty="0">
                <a:solidFill>
                  <a:schemeClr val="accent1"/>
                </a:solidFill>
              </a:rPr>
              <a:t>للحج تَحَلُّلان هُما:</a:t>
            </a:r>
          </a:p>
          <a:p>
            <a:pPr>
              <a:lnSpc>
                <a:spcPct val="150000"/>
              </a:lnSpc>
            </a:pPr>
            <a:r>
              <a:rPr lang="ar-SA" sz="2800" b="1" dirty="0">
                <a:solidFill>
                  <a:schemeClr val="accent2"/>
                </a:solidFill>
              </a:rPr>
              <a:t>التحلُّلُ الأول: </a:t>
            </a:r>
            <a:r>
              <a:rPr lang="ar-SA" sz="2800" b="1" dirty="0"/>
              <a:t>وهو إباحة جميع المحظورات إلا الجماع ودواعيه، ويحصل هذا التحلل بفعل اثنين مما يلي:</a:t>
            </a:r>
          </a:p>
          <a:p>
            <a:pPr>
              <a:lnSpc>
                <a:spcPct val="150000"/>
              </a:lnSpc>
            </a:pPr>
            <a:r>
              <a:rPr lang="ar-SA" sz="2800" b="1" dirty="0"/>
              <a:t>1- رمي جمرة العقبة. </a:t>
            </a:r>
          </a:p>
          <a:p>
            <a:pPr>
              <a:lnSpc>
                <a:spcPct val="150000"/>
              </a:lnSpc>
            </a:pPr>
            <a:r>
              <a:rPr lang="ar-SA" sz="2800" b="1" dirty="0"/>
              <a:t>2- الحلق أو التقصير . </a:t>
            </a:r>
          </a:p>
          <a:p>
            <a:pPr>
              <a:lnSpc>
                <a:spcPct val="150000"/>
              </a:lnSpc>
            </a:pPr>
            <a:r>
              <a:rPr lang="ar-SA" sz="2800" b="1" dirty="0"/>
              <a:t>3- طواف الإفاضة مع السعي ، لمن كان عليه سعي.</a:t>
            </a:r>
          </a:p>
          <a:p>
            <a:pPr>
              <a:lnSpc>
                <a:spcPct val="150000"/>
              </a:lnSpc>
            </a:pPr>
            <a:r>
              <a:rPr lang="ar-SA" sz="2800" b="1" dirty="0">
                <a:solidFill>
                  <a:schemeClr val="accent2"/>
                </a:solidFill>
              </a:rPr>
              <a:t>التحلُّلُ الثاني: </a:t>
            </a:r>
            <a:r>
              <a:rPr lang="ar-SA" sz="2800" b="1" dirty="0"/>
              <a:t>وهو إباحة جميع المحظورات على الحاج، ويحصل بفعل جميع الأمور الثلاثة السابقة.</a:t>
            </a:r>
          </a:p>
          <a:p>
            <a:pPr>
              <a:lnSpc>
                <a:spcPct val="150000"/>
              </a:lnSpc>
            </a:pPr>
            <a:r>
              <a:rPr lang="ar-SA" sz="2800" b="1" dirty="0"/>
              <a:t>ولا عَلاقة لنحر الهدي بالتحلل، فلو أخر النحر إلى اليوم الحادي عشر أو الثاني عشر أو الثالث عشر وعَمِل أعمال يوم العيد الأخرى، فإنه يتحلل ولو لم ينحر.</a:t>
            </a:r>
            <a:endParaRPr lang="en-US" sz="2800" b="1" dirty="0"/>
          </a:p>
        </p:txBody>
      </p:sp>
    </p:spTree>
    <p:extLst>
      <p:ext uri="{BB962C8B-B14F-4D97-AF65-F5344CB8AC3E}">
        <p14:creationId xmlns:p14="http://schemas.microsoft.com/office/powerpoint/2010/main" val="2482957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2161309" y="1171306"/>
            <a:ext cx="9784732"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اعمال اليوم الحادي عشر من ذي الحجة (اليوم الأول من أيام التشريق)</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349788" y="2392574"/>
            <a:ext cx="11596253" cy="3244158"/>
          </a:xfrm>
          <a:prstGeom prst="rect">
            <a:avLst/>
          </a:prstGeom>
          <a:noFill/>
        </p:spPr>
        <p:txBody>
          <a:bodyPr wrap="square" rtlCol="0">
            <a:spAutoFit/>
          </a:bodyPr>
          <a:lstStyle/>
          <a:p>
            <a:pPr>
              <a:lnSpc>
                <a:spcPct val="150000"/>
              </a:lnSpc>
            </a:pPr>
            <a:r>
              <a:rPr lang="ar-SA" sz="2800" b="1" dirty="0"/>
              <a:t>- يجب على الحاج أن يبيت </a:t>
            </a:r>
            <a:r>
              <a:rPr lang="ar-SA" sz="2800" b="1" dirty="0" err="1"/>
              <a:t>بمنى</a:t>
            </a:r>
            <a:r>
              <a:rPr lang="ar-SA" sz="2800" b="1" dirty="0"/>
              <a:t> ليلة الحادي عشر، ومعنى البيات أن يبقى بها أكثر الليل.</a:t>
            </a:r>
          </a:p>
          <a:p>
            <a:pPr>
              <a:lnSpc>
                <a:spcPct val="150000"/>
              </a:lnSpc>
            </a:pPr>
            <a:r>
              <a:rPr lang="ar-SA" sz="2800" b="1" dirty="0"/>
              <a:t>- يستحب للحاج في اليوم الحادي عشر-وما بعده من أيام التشريق الثلاثة- كثرةُ ذكر الله تعالى بالتسبيح والتحميد والتهليل والتكبير؛ لقوله تعالى:(</a:t>
            </a:r>
            <a:r>
              <a:rPr lang="ar-SA" sz="2800" b="1" dirty="0">
                <a:solidFill>
                  <a:schemeClr val="accent1"/>
                </a:solidFill>
              </a:rPr>
              <a:t>وَاذْكُرُوا اللَّهَ فِي أَيَّامٍ مَّعْدُودَاتٍ</a:t>
            </a:r>
            <a:r>
              <a:rPr lang="ar-SA" sz="2800" b="1" dirty="0"/>
              <a:t>)</a:t>
            </a:r>
          </a:p>
          <a:p>
            <a:pPr>
              <a:lnSpc>
                <a:spcPct val="150000"/>
              </a:lnSpc>
            </a:pPr>
            <a:r>
              <a:rPr lang="ar-SA" sz="2800" b="1" dirty="0"/>
              <a:t>ولحديث نُبَيشة الهذلي (</a:t>
            </a:r>
            <a:r>
              <a:rPr lang="ar-SA" sz="2800" b="1" dirty="0">
                <a:latin typeface="Aldhabi" panose="01000000000000000000" pitchFamily="2" charset="-78"/>
                <a:cs typeface="Aldhabi" panose="01000000000000000000" pitchFamily="2" charset="-78"/>
              </a:rPr>
              <a:t>رضي الله عنه </a:t>
            </a:r>
            <a:r>
              <a:rPr lang="ar-SA" sz="2800" b="1" dirty="0"/>
              <a:t>)أن النبي ﷺ قال : « </a:t>
            </a:r>
            <a:r>
              <a:rPr lang="ar-SA" sz="2800" b="1" dirty="0">
                <a:solidFill>
                  <a:schemeClr val="accent1"/>
                </a:solidFill>
              </a:rPr>
              <a:t>أيام التشريق أيام أكل وشرب وذكر لله </a:t>
            </a:r>
            <a:r>
              <a:rPr lang="ar-SA" sz="2800" b="1" dirty="0"/>
              <a:t>.</a:t>
            </a:r>
          </a:p>
          <a:p>
            <a:pPr>
              <a:lnSpc>
                <a:spcPct val="150000"/>
              </a:lnSpc>
            </a:pPr>
            <a:r>
              <a:rPr lang="ar-SA" sz="2800" b="1" dirty="0"/>
              <a:t>- ويرمي الجمار الثلاث بعد الزوال، وله أن يؤخر الرمي إلى الليل.</a:t>
            </a:r>
          </a:p>
        </p:txBody>
      </p:sp>
    </p:spTree>
    <p:extLst>
      <p:ext uri="{BB962C8B-B14F-4D97-AF65-F5344CB8AC3E}">
        <p14:creationId xmlns:p14="http://schemas.microsoft.com/office/powerpoint/2010/main" val="4232640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581"/>
            <a:ext cx="12191999" cy="6858000"/>
          </a:xfrm>
          <a:prstGeom prst="rect">
            <a:avLst/>
          </a:prstGeom>
        </p:spPr>
      </p:pic>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8922327" y="87581"/>
            <a:ext cx="3023714"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صفة الرمي :</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3366655" y="1068881"/>
            <a:ext cx="8579386" cy="5563831"/>
          </a:xfrm>
          <a:prstGeom prst="rect">
            <a:avLst/>
          </a:prstGeom>
          <a:noFill/>
        </p:spPr>
        <p:txBody>
          <a:bodyPr wrap="square" rtlCol="0">
            <a:spAutoFit/>
          </a:bodyPr>
          <a:lstStyle/>
          <a:p>
            <a:pPr>
              <a:lnSpc>
                <a:spcPct val="150000"/>
              </a:lnSpc>
            </a:pPr>
            <a:r>
              <a:rPr lang="ar-SA" sz="2400" b="1" dirty="0"/>
              <a:t>بيان صفته كما يلي:</a:t>
            </a:r>
          </a:p>
          <a:p>
            <a:pPr>
              <a:lnSpc>
                <a:spcPct val="150000"/>
              </a:lnSpc>
            </a:pPr>
            <a:r>
              <a:rPr lang="ar-SA" sz="2400" b="1" dirty="0"/>
              <a:t>1- يبدأ بالجمرة الصغرى وهي الأولى، فيرميها بسبع حصيات متتابعات، رافعًا يده </a:t>
            </a:r>
          </a:p>
          <a:p>
            <a:pPr>
              <a:lnSpc>
                <a:spcPct val="150000"/>
              </a:lnSpc>
            </a:pPr>
            <a:r>
              <a:rPr lang="ar-SA" sz="2400" b="1" dirty="0"/>
              <a:t>مع كل حصاة قائلاً: الله أكبر، ثم يتقدم قليلاً، ويأخذ جهة اليمينة ثم يقف مستقبلاً القبلة</a:t>
            </a:r>
          </a:p>
          <a:p>
            <a:pPr>
              <a:lnSpc>
                <a:spcPct val="150000"/>
              </a:lnSpc>
            </a:pPr>
            <a:r>
              <a:rPr lang="ar-SA" sz="2400" b="1" dirty="0"/>
              <a:t> ويدعو رافعًا يديه، ويطيل الدعاء.</a:t>
            </a:r>
          </a:p>
          <a:p>
            <a:pPr>
              <a:lnSpc>
                <a:spcPct val="150000"/>
              </a:lnSpc>
            </a:pPr>
            <a:r>
              <a:rPr lang="ar-SA" sz="2400" b="1" dirty="0"/>
              <a:t>2- ثم يرمي الجمرة الوسطى بسبع حصيات متتابعات، رافعًا يده مع كل حصاة قائلاً:</a:t>
            </a:r>
          </a:p>
          <a:p>
            <a:pPr>
              <a:lnSpc>
                <a:spcPct val="150000"/>
              </a:lnSpc>
            </a:pPr>
            <a:r>
              <a:rPr lang="ar-SA" sz="2400" b="1" dirty="0"/>
              <a:t> الله أكبر، ثم يتقدم قليلاً، ويأخذ جهة اليسار، ثم يقف مستقبلاً القبلة ويدعو رافعاً يديه، </a:t>
            </a:r>
          </a:p>
          <a:p>
            <a:pPr>
              <a:lnSpc>
                <a:spcPct val="150000"/>
              </a:lnSpc>
            </a:pPr>
            <a:r>
              <a:rPr lang="ar-SA" sz="2400" b="1" dirty="0"/>
              <a:t>ويطيل الدعاء.</a:t>
            </a:r>
          </a:p>
          <a:p>
            <a:pPr>
              <a:lnSpc>
                <a:spcPct val="150000"/>
              </a:lnSpc>
            </a:pPr>
            <a:r>
              <a:rPr lang="ar-SA" sz="2400" b="1" dirty="0"/>
              <a:t>3- ثم يرمي الجمرة الكبرى بسبع حصيات - كما تقدم - وهي جمرة</a:t>
            </a:r>
          </a:p>
          <a:p>
            <a:pPr>
              <a:lnSpc>
                <a:spcPct val="150000"/>
              </a:lnSpc>
            </a:pPr>
            <a:r>
              <a:rPr lang="ar-SA" sz="2400" b="1" dirty="0"/>
              <a:t>العقبة، والسنة أن يستقبل الجمرة ويجعل منى عن يمينه ومكة عن يساره،</a:t>
            </a:r>
          </a:p>
          <a:p>
            <a:pPr>
              <a:lnSpc>
                <a:spcPct val="150000"/>
              </a:lnSpc>
            </a:pPr>
            <a:r>
              <a:rPr lang="ar-SA" sz="2400" b="1" dirty="0"/>
              <a:t>ولا يقف بعدها للدعاء.</a:t>
            </a:r>
          </a:p>
        </p:txBody>
      </p:sp>
      <p:pic>
        <p:nvPicPr>
          <p:cNvPr id="3" name="صورة 2">
            <a:extLst>
              <a:ext uri="{FF2B5EF4-FFF2-40B4-BE49-F238E27FC236}">
                <a16:creationId xmlns:a16="http://schemas.microsoft.com/office/drawing/2014/main" id="{3E5A8998-B9C8-456E-9D4C-28C814A364D1}"/>
              </a:ext>
            </a:extLst>
          </p:cNvPr>
          <p:cNvPicPr>
            <a:picLocks noChangeAspect="1"/>
          </p:cNvPicPr>
          <p:nvPr/>
        </p:nvPicPr>
        <p:blipFill>
          <a:blip r:embed="rId4"/>
          <a:stretch>
            <a:fillRect/>
          </a:stretch>
        </p:blipFill>
        <p:spPr>
          <a:xfrm>
            <a:off x="358507" y="404949"/>
            <a:ext cx="2649642" cy="1939637"/>
          </a:xfrm>
          <a:prstGeom prst="rect">
            <a:avLst/>
          </a:prstGeom>
        </p:spPr>
      </p:pic>
      <p:pic>
        <p:nvPicPr>
          <p:cNvPr id="5" name="صورة 4">
            <a:extLst>
              <a:ext uri="{FF2B5EF4-FFF2-40B4-BE49-F238E27FC236}">
                <a16:creationId xmlns:a16="http://schemas.microsoft.com/office/drawing/2014/main" id="{A20A9A34-EE08-4415-A4EB-34894395505D}"/>
              </a:ext>
            </a:extLst>
          </p:cNvPr>
          <p:cNvPicPr>
            <a:picLocks noChangeAspect="1"/>
          </p:cNvPicPr>
          <p:nvPr/>
        </p:nvPicPr>
        <p:blipFill>
          <a:blip r:embed="rId5"/>
          <a:stretch>
            <a:fillRect/>
          </a:stretch>
        </p:blipFill>
        <p:spPr>
          <a:xfrm>
            <a:off x="358507" y="2573778"/>
            <a:ext cx="2649642" cy="1939637"/>
          </a:xfrm>
          <a:prstGeom prst="rect">
            <a:avLst/>
          </a:prstGeom>
        </p:spPr>
      </p:pic>
      <p:pic>
        <p:nvPicPr>
          <p:cNvPr id="10" name="صورة 9">
            <a:extLst>
              <a:ext uri="{FF2B5EF4-FFF2-40B4-BE49-F238E27FC236}">
                <a16:creationId xmlns:a16="http://schemas.microsoft.com/office/drawing/2014/main" id="{F6EA7E1F-CBBE-4F14-BB6F-D883373BF3CB}"/>
              </a:ext>
            </a:extLst>
          </p:cNvPr>
          <p:cNvPicPr>
            <a:picLocks noChangeAspect="1"/>
          </p:cNvPicPr>
          <p:nvPr/>
        </p:nvPicPr>
        <p:blipFill>
          <a:blip r:embed="rId6"/>
          <a:stretch>
            <a:fillRect/>
          </a:stretch>
        </p:blipFill>
        <p:spPr>
          <a:xfrm>
            <a:off x="358507" y="4698723"/>
            <a:ext cx="2649642" cy="1754328"/>
          </a:xfrm>
          <a:prstGeom prst="rect">
            <a:avLst/>
          </a:prstGeom>
        </p:spPr>
      </p:pic>
    </p:spTree>
    <p:extLst>
      <p:ext uri="{BB962C8B-B14F-4D97-AF65-F5344CB8AC3E}">
        <p14:creationId xmlns:p14="http://schemas.microsoft.com/office/powerpoint/2010/main" val="2321983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2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ircle(in)">
                                      <p:cBhvr>
                                        <p:cTn id="36" dur="2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1579418" y="133248"/>
            <a:ext cx="10366622"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اعمال اليوم الثاني عشر من ذي الحجة (اليوم الثاني من أيام التشريق - يوم النفر الأول)</a:t>
            </a:r>
            <a:endParaRPr lang="en-US" sz="28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110837" y="1076392"/>
            <a:ext cx="12191999" cy="5191742"/>
          </a:xfrm>
          <a:prstGeom prst="rect">
            <a:avLst/>
          </a:prstGeom>
          <a:noFill/>
        </p:spPr>
        <p:txBody>
          <a:bodyPr wrap="square" rtlCol="0">
            <a:spAutoFit/>
          </a:bodyPr>
          <a:lstStyle/>
          <a:p>
            <a:pPr>
              <a:lnSpc>
                <a:spcPct val="150000"/>
              </a:lnSpc>
            </a:pPr>
            <a:r>
              <a:rPr lang="ar-SA" sz="2800" b="1" dirty="0"/>
              <a:t>- يجب على الحاج أن يبيت </a:t>
            </a:r>
            <a:r>
              <a:rPr lang="ar-SA" sz="2800" b="1" dirty="0" err="1"/>
              <a:t>بمنى</a:t>
            </a:r>
            <a:r>
              <a:rPr lang="ar-SA" sz="2800" b="1" dirty="0"/>
              <a:t> ليلة الثاني عشر.</a:t>
            </a:r>
          </a:p>
          <a:p>
            <a:pPr>
              <a:lnSpc>
                <a:spcPct val="150000"/>
              </a:lnSpc>
            </a:pPr>
            <a:r>
              <a:rPr lang="ar-SA" sz="2800" b="1" dirty="0"/>
              <a:t>- اذا زالت الشمس رمى الجمار الثلاث.</a:t>
            </a:r>
          </a:p>
          <a:p>
            <a:pPr marL="457200" indent="-457200">
              <a:lnSpc>
                <a:spcPct val="150000"/>
              </a:lnSpc>
              <a:buFontTx/>
              <a:buChar char="-"/>
            </a:pPr>
            <a:r>
              <a:rPr lang="ar-SA" sz="2800" b="1" dirty="0"/>
              <a:t>اذا أراد الحاج التعجل فإنه بعد أن يرمي الجمار لليوم الثاني عشر يخرج من منى قبل غروب الشمس، فإن بقي في منى إلى غروب الشمس فلا يجوز له التعجل، إِلا إِن كان قد نواه وتجهز له ومنعه الزحام فله الخروج، ولو بعد غروب الشمس.</a:t>
            </a:r>
          </a:p>
          <a:p>
            <a:pPr>
              <a:lnSpc>
                <a:spcPct val="150000"/>
              </a:lnSpc>
            </a:pPr>
            <a:r>
              <a:rPr lang="ar-SA" sz="2800" b="1" dirty="0"/>
              <a:t>قال الله تعالى: (</a:t>
            </a:r>
            <a:r>
              <a:rPr lang="ar-SA" sz="2800" b="1" dirty="0">
                <a:solidFill>
                  <a:schemeClr val="accent6"/>
                </a:solidFill>
              </a:rPr>
              <a:t>فَمَن تَعَجَّلَ فِي يَوْمَيْنِ فَلَا إِثْمَ عَلَيْهِ وَمَن تَأَخَّرَ فَلَا إِثْمَ عَلَيْهِ ۚ لِمَنِ </a:t>
            </a:r>
            <a:r>
              <a:rPr lang="ar-SA" sz="2800" b="1" dirty="0" err="1">
                <a:solidFill>
                  <a:schemeClr val="accent6"/>
                </a:solidFill>
              </a:rPr>
              <a:t>اتَّقَىٰ</a:t>
            </a:r>
            <a:r>
              <a:rPr lang="ar-SA" sz="2800" b="1" dirty="0"/>
              <a:t>) </a:t>
            </a:r>
          </a:p>
          <a:p>
            <a:pPr>
              <a:lnSpc>
                <a:spcPct val="150000"/>
              </a:lnSpc>
            </a:pPr>
            <a:r>
              <a:rPr lang="ar-SA" sz="2800" b="1" dirty="0">
                <a:solidFill>
                  <a:srgbClr val="C00000"/>
                </a:solidFill>
              </a:rPr>
              <a:t>والمراد باليومين: </a:t>
            </a:r>
            <a:r>
              <a:rPr lang="ar-SA" sz="2800" b="1" dirty="0"/>
              <a:t>اليوم الحادي عشر والثاني عشر من أيام التشريق، والمتأخر هو من يبقى إلى اليوم الثالث عشر.</a:t>
            </a:r>
          </a:p>
        </p:txBody>
      </p:sp>
    </p:spTree>
    <p:extLst>
      <p:ext uri="{BB962C8B-B14F-4D97-AF65-F5344CB8AC3E}">
        <p14:creationId xmlns:p14="http://schemas.microsoft.com/office/powerpoint/2010/main" val="982853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1177635" y="1227757"/>
            <a:ext cx="10754549"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اعمال اليوم الثالث عشر من ذي الحجة (اليوم الثالث من أيام التشريق - يوم النفر الثاني)</a:t>
            </a:r>
            <a:endParaRPr lang="en-US" sz="28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519545" y="2600392"/>
            <a:ext cx="11152907" cy="1951496"/>
          </a:xfrm>
          <a:prstGeom prst="rect">
            <a:avLst/>
          </a:prstGeom>
          <a:noFill/>
        </p:spPr>
        <p:txBody>
          <a:bodyPr wrap="square" rtlCol="0">
            <a:spAutoFit/>
          </a:bodyPr>
          <a:lstStyle/>
          <a:p>
            <a:pPr>
              <a:lnSpc>
                <a:spcPct val="150000"/>
              </a:lnSpc>
            </a:pPr>
            <a:r>
              <a:rPr lang="ar-SA" sz="2800" b="1" dirty="0"/>
              <a:t>- من أراد التأخر إلى هذا اليوم فهو أفضل، فيبيت في مِنى ليلة الثالث عشر من ذي الحجة.</a:t>
            </a:r>
          </a:p>
          <a:p>
            <a:pPr>
              <a:lnSpc>
                <a:spcPct val="150000"/>
              </a:lnSpc>
            </a:pPr>
            <a:r>
              <a:rPr lang="ar-SA" sz="2800" b="1" dirty="0"/>
              <a:t>- يبقى في مِنى حتى إذا زالت الشمس رمى الجمرات الثلاث، ولا يؤخر الرمي في هذا اليوم إلى غروب الشمس.</a:t>
            </a:r>
          </a:p>
        </p:txBody>
      </p:sp>
    </p:spTree>
    <p:extLst>
      <p:ext uri="{BB962C8B-B14F-4D97-AF65-F5344CB8AC3E}">
        <p14:creationId xmlns:p14="http://schemas.microsoft.com/office/powerpoint/2010/main" val="871754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9462655" y="490299"/>
            <a:ext cx="2566511"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طواف الوداع</a:t>
            </a:r>
            <a:endParaRPr lang="en-US" sz="28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152401" y="1477504"/>
            <a:ext cx="11658598" cy="3900748"/>
          </a:xfrm>
          <a:prstGeom prst="rect">
            <a:avLst/>
          </a:prstGeom>
          <a:noFill/>
        </p:spPr>
        <p:txBody>
          <a:bodyPr wrap="square" rtlCol="0">
            <a:spAutoFit/>
          </a:bodyPr>
          <a:lstStyle/>
          <a:p>
            <a:pPr marL="457200" indent="-457200">
              <a:lnSpc>
                <a:spcPct val="150000"/>
              </a:lnSpc>
              <a:buFontTx/>
              <a:buChar char="-"/>
            </a:pPr>
            <a:r>
              <a:rPr lang="ar-SA" sz="2800" b="1" dirty="0"/>
              <a:t>اذا خرج الحاج من منى في اليوم الثاني عشر أو الثالث عشر لم يبق عليه من أعمال الحاج إلا طواف الوداع، إذا كان قد طاف للإفاضة و سعى، وطواف الوداع واجب إذا أراد الخروج من مكة.</a:t>
            </a:r>
          </a:p>
          <a:p>
            <a:pPr marL="457200" indent="-457200">
              <a:lnSpc>
                <a:spcPct val="150000"/>
              </a:lnSpc>
              <a:buFontTx/>
              <a:buChar char="-"/>
            </a:pPr>
            <a:r>
              <a:rPr lang="ar-SA" sz="2800" b="1" dirty="0"/>
              <a:t>يصلي بعده ركعتين خلف المقام.</a:t>
            </a:r>
          </a:p>
          <a:p>
            <a:pPr marL="457200" indent="-457200">
              <a:lnSpc>
                <a:spcPct val="150000"/>
              </a:lnSpc>
              <a:buFontTx/>
              <a:buChar char="-"/>
            </a:pPr>
            <a:r>
              <a:rPr lang="ar-SA" sz="2800" b="1" dirty="0"/>
              <a:t>لا يجب طواف الوداع على المرأة الحائض والنفساء ، وكذا أهل مكة.</a:t>
            </a:r>
          </a:p>
          <a:p>
            <a:pPr marL="457200" indent="-457200">
              <a:lnSpc>
                <a:spcPct val="150000"/>
              </a:lnSpc>
              <a:buFontTx/>
              <a:buChar char="-"/>
            </a:pPr>
            <a:r>
              <a:rPr lang="ar-SA" sz="2800" b="1" dirty="0"/>
              <a:t>اذا أخَّر الحاج طواف الإفاضة و أتى به بعد الرمي الأخير، ثم خرج من مكة، فإنه يجزئه عن طواف الوداع ولو سعى بعده سعي الحج.</a:t>
            </a:r>
          </a:p>
        </p:txBody>
      </p:sp>
    </p:spTree>
    <p:extLst>
      <p:ext uri="{BB962C8B-B14F-4D97-AF65-F5344CB8AC3E}">
        <p14:creationId xmlns:p14="http://schemas.microsoft.com/office/powerpoint/2010/main" val="3441084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5339217" y="245150"/>
            <a:ext cx="2566511"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أركان الحج</a:t>
            </a:r>
            <a:endParaRPr lang="en-US" sz="2800" b="1" dirty="0">
              <a:solidFill>
                <a:schemeClr val="accent1"/>
              </a:solidFill>
            </a:endParaRPr>
          </a:p>
        </p:txBody>
      </p:sp>
      <p:pic>
        <p:nvPicPr>
          <p:cNvPr id="3" name="صورة 2">
            <a:extLst>
              <a:ext uri="{FF2B5EF4-FFF2-40B4-BE49-F238E27FC236}">
                <a16:creationId xmlns:a16="http://schemas.microsoft.com/office/drawing/2014/main" id="{777F6EE0-4785-4C8F-9F9C-EDEF8540CB8D}"/>
              </a:ext>
            </a:extLst>
          </p:cNvPr>
          <p:cNvPicPr>
            <a:picLocks noChangeAspect="1"/>
          </p:cNvPicPr>
          <p:nvPr/>
        </p:nvPicPr>
        <p:blipFill>
          <a:blip r:embed="rId4"/>
          <a:stretch>
            <a:fillRect/>
          </a:stretch>
        </p:blipFill>
        <p:spPr>
          <a:xfrm>
            <a:off x="1385455" y="1300196"/>
            <a:ext cx="10474036" cy="4740386"/>
          </a:xfrm>
          <a:prstGeom prst="rect">
            <a:avLst/>
          </a:prstGeom>
        </p:spPr>
      </p:pic>
    </p:spTree>
    <p:extLst>
      <p:ext uri="{BB962C8B-B14F-4D97-AF65-F5344CB8AC3E}">
        <p14:creationId xmlns:p14="http://schemas.microsoft.com/office/powerpoint/2010/main" val="2831221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0BD5F315-378C-473C-BC80-48EA106A9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صورة 1">
            <a:extLst>
              <a:ext uri="{FF2B5EF4-FFF2-40B4-BE49-F238E27FC236}">
                <a16:creationId xmlns:a16="http://schemas.microsoft.com/office/drawing/2014/main" id="{807080D5-9576-48E0-9278-79016BE7347A}"/>
              </a:ext>
            </a:extLst>
          </p:cNvPr>
          <p:cNvPicPr>
            <a:picLocks noChangeAspect="1"/>
          </p:cNvPicPr>
          <p:nvPr/>
        </p:nvPicPr>
        <p:blipFill>
          <a:blip r:embed="rId3"/>
          <a:stretch>
            <a:fillRect/>
          </a:stretch>
        </p:blipFill>
        <p:spPr>
          <a:xfrm>
            <a:off x="638655" y="1382298"/>
            <a:ext cx="2737341" cy="4328535"/>
          </a:xfrm>
          <a:prstGeom prst="rect">
            <a:avLst/>
          </a:prstGeom>
        </p:spPr>
      </p:pic>
      <p:sp>
        <p:nvSpPr>
          <p:cNvPr id="5" name="سحابة 4">
            <a:extLst>
              <a:ext uri="{FF2B5EF4-FFF2-40B4-BE49-F238E27FC236}">
                <a16:creationId xmlns:a16="http://schemas.microsoft.com/office/drawing/2014/main" id="{CE82948C-4F3E-4D08-B91C-EEB446105843}"/>
              </a:ext>
            </a:extLst>
          </p:cNvPr>
          <p:cNvSpPr/>
          <p:nvPr/>
        </p:nvSpPr>
        <p:spPr>
          <a:xfrm>
            <a:off x="2186761" y="94221"/>
            <a:ext cx="2105891" cy="2105891"/>
          </a:xfrm>
          <a:prstGeom prst="cloud">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b="1" i="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rPr>
              <a:t>فكر</a:t>
            </a:r>
            <a:endParaRPr lang="en-US" sz="6600" b="1" i="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endParaRPr>
          </a:p>
        </p:txBody>
      </p:sp>
      <p:sp>
        <p:nvSpPr>
          <p:cNvPr id="6" name="موجة 5">
            <a:extLst>
              <a:ext uri="{FF2B5EF4-FFF2-40B4-BE49-F238E27FC236}">
                <a16:creationId xmlns:a16="http://schemas.microsoft.com/office/drawing/2014/main" id="{A9456FBC-4D67-4280-9243-E61F845AC371}"/>
              </a:ext>
            </a:extLst>
          </p:cNvPr>
          <p:cNvSpPr/>
          <p:nvPr/>
        </p:nvSpPr>
        <p:spPr>
          <a:xfrm>
            <a:off x="4493623" y="535577"/>
            <a:ext cx="7462849" cy="3814353"/>
          </a:xfrm>
          <a:prstGeom prst="wav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2800" b="1" dirty="0">
                <a:solidFill>
                  <a:schemeClr val="accent1"/>
                </a:solidFill>
              </a:rPr>
              <a:t>عن عمر بن الخطاب(</a:t>
            </a:r>
            <a:r>
              <a:rPr lang="ar-SA" sz="2800" b="1" dirty="0">
                <a:solidFill>
                  <a:schemeClr val="accent1"/>
                </a:solidFill>
                <a:latin typeface="Aldhabi" panose="01000000000000000000" pitchFamily="2" charset="-78"/>
                <a:cs typeface="Aldhabi" panose="01000000000000000000" pitchFamily="2" charset="-78"/>
              </a:rPr>
              <a:t>رضي الله عنه</a:t>
            </a:r>
            <a:r>
              <a:rPr lang="ar-SA" sz="2800" b="1" dirty="0">
                <a:solidFill>
                  <a:schemeClr val="accent1"/>
                </a:solidFill>
              </a:rPr>
              <a:t>) أن النبي قال:</a:t>
            </a:r>
          </a:p>
          <a:p>
            <a:pPr algn="ctr"/>
            <a:r>
              <a:rPr lang="ar-SA" sz="2800" b="1" dirty="0">
                <a:solidFill>
                  <a:schemeClr val="accent1"/>
                </a:solidFill>
              </a:rPr>
              <a:t> « إنما الأعمال بالنيات و إنما لكل امرئ ما نوى»</a:t>
            </a:r>
          </a:p>
          <a:p>
            <a:pPr algn="ctr"/>
            <a:r>
              <a:rPr lang="ar-SA" sz="2800" b="1" dirty="0">
                <a:solidFill>
                  <a:schemeClr val="accent1"/>
                </a:solidFill>
              </a:rPr>
              <a:t> يفيدنا هذا الحديث أن جميع العبادات لا بد لها من أمر، فما هو؟</a:t>
            </a:r>
            <a:endParaRPr lang="en-US" sz="2800" b="1" dirty="0">
              <a:solidFill>
                <a:schemeClr val="accent1"/>
              </a:solidFill>
            </a:endParaRPr>
          </a:p>
        </p:txBody>
      </p:sp>
      <p:sp>
        <p:nvSpPr>
          <p:cNvPr id="7" name="مربع نص 6">
            <a:extLst>
              <a:ext uri="{FF2B5EF4-FFF2-40B4-BE49-F238E27FC236}">
                <a16:creationId xmlns:a16="http://schemas.microsoft.com/office/drawing/2014/main" id="{DF2FEADC-EE86-42ED-8AB9-444A32E959BF}"/>
              </a:ext>
            </a:extLst>
          </p:cNvPr>
          <p:cNvSpPr txBox="1"/>
          <p:nvPr/>
        </p:nvSpPr>
        <p:spPr>
          <a:xfrm>
            <a:off x="3241963" y="4657889"/>
            <a:ext cx="8714509" cy="669094"/>
          </a:xfrm>
          <a:prstGeom prst="rect">
            <a:avLst/>
          </a:prstGeom>
          <a:noFill/>
        </p:spPr>
        <p:txBody>
          <a:bodyPr wrap="square" rtlCol="0">
            <a:spAutoFit/>
          </a:bodyPr>
          <a:lstStyle/>
          <a:p>
            <a:pPr algn="ctr">
              <a:lnSpc>
                <a:spcPct val="150000"/>
              </a:lnSpc>
            </a:pPr>
            <a:r>
              <a:rPr lang="ar-SA" sz="2800" b="1" dirty="0"/>
              <a:t>النية</a:t>
            </a:r>
            <a:endParaRPr lang="en-US" sz="2800" b="1" dirty="0"/>
          </a:p>
        </p:txBody>
      </p:sp>
    </p:spTree>
    <p:extLst>
      <p:ext uri="{BB962C8B-B14F-4D97-AF65-F5344CB8AC3E}">
        <p14:creationId xmlns:p14="http://schemas.microsoft.com/office/powerpoint/2010/main" val="3599457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7917912" y="1068095"/>
            <a:ext cx="3979675"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حكم من ترك أحد الأركان:</a:t>
            </a:r>
            <a:endParaRPr lang="en-US" sz="28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1094509" y="2308777"/>
            <a:ext cx="10803078" cy="2608086"/>
          </a:xfrm>
          <a:prstGeom prst="rect">
            <a:avLst/>
          </a:prstGeom>
          <a:noFill/>
        </p:spPr>
        <p:txBody>
          <a:bodyPr wrap="square" rtlCol="0">
            <a:spAutoFit/>
          </a:bodyPr>
          <a:lstStyle/>
          <a:p>
            <a:pPr>
              <a:lnSpc>
                <a:spcPct val="150000"/>
              </a:lnSpc>
            </a:pPr>
            <a:r>
              <a:rPr lang="ar-SA" sz="2800" b="1" dirty="0"/>
              <a:t>1- من ترك الإحرام لم ينعقد حجه أصلا.</a:t>
            </a:r>
          </a:p>
          <a:p>
            <a:pPr>
              <a:lnSpc>
                <a:spcPct val="150000"/>
              </a:lnSpc>
            </a:pPr>
            <a:r>
              <a:rPr lang="ar-SA" sz="2800" b="1" dirty="0"/>
              <a:t>2- من ترك الوقوف بعرفة فقد فاته الحج، ويلزمه أن يتحلل بعمرة.</a:t>
            </a:r>
          </a:p>
          <a:p>
            <a:pPr>
              <a:lnSpc>
                <a:spcPct val="150000"/>
              </a:lnSpc>
            </a:pPr>
            <a:r>
              <a:rPr lang="ar-SA" sz="2800" b="1" dirty="0"/>
              <a:t>3- من ترك الطواف أو بعضه، أو ترك السعي أو بعضه؛ لم يتم حجه حتى يأتي به، ولو تأخر، فالواجب عليه المبادرة لإتمام نسكه، كما قال تعالى</a:t>
            </a:r>
            <a:r>
              <a:rPr lang="ar-SA" sz="2800" b="1" dirty="0">
                <a:sym typeface="Wingdings" panose="05000000000000000000" pitchFamily="2" charset="2"/>
              </a:rPr>
              <a:t> : (</a:t>
            </a:r>
            <a:r>
              <a:rPr lang="ar-SA" sz="2800" b="1" dirty="0">
                <a:solidFill>
                  <a:schemeClr val="accent6"/>
                </a:solidFill>
                <a:sym typeface="Wingdings" panose="05000000000000000000" pitchFamily="2" charset="2"/>
              </a:rPr>
              <a:t>وَأَتِمُّوا الْحَجَّ وَالْعُمْرَةَ لِلَّهِ</a:t>
            </a:r>
            <a:r>
              <a:rPr lang="ar-SA" sz="2800" b="1" dirty="0">
                <a:sym typeface="Wingdings" panose="05000000000000000000" pitchFamily="2" charset="2"/>
              </a:rPr>
              <a:t>)</a:t>
            </a:r>
            <a:endParaRPr lang="ar-SA" sz="2800" b="1" dirty="0"/>
          </a:p>
        </p:txBody>
      </p:sp>
    </p:spTree>
    <p:extLst>
      <p:ext uri="{BB962C8B-B14F-4D97-AF65-F5344CB8AC3E}">
        <p14:creationId xmlns:p14="http://schemas.microsoft.com/office/powerpoint/2010/main" val="3252063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9130145" y="110836"/>
            <a:ext cx="288059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واجبات الحج</a:t>
            </a:r>
            <a:endParaRPr lang="en-US" sz="2800" b="1" dirty="0">
              <a:latin typeface="Calibri" panose="020F0502020204030204" pitchFamily="34" charset="0"/>
              <a:cs typeface="Calibri" panose="020F0502020204030204" pitchFamily="34" charset="0"/>
            </a:endParaRPr>
          </a:p>
        </p:txBody>
      </p:sp>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6927273" y="1871448"/>
            <a:ext cx="4977204"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الواجب الأول: الإحرام من الميقات.</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8617527" y="1138146"/>
            <a:ext cx="3286950" cy="584775"/>
          </a:xfrm>
          <a:prstGeom prst="rect">
            <a:avLst/>
          </a:prstGeom>
          <a:noFill/>
        </p:spPr>
        <p:txBody>
          <a:bodyPr wrap="square" rtlCol="0">
            <a:spAutoFit/>
          </a:bodyPr>
          <a:lstStyle/>
          <a:p>
            <a:r>
              <a:rPr lang="ar-SA" sz="3200" b="1" dirty="0">
                <a:solidFill>
                  <a:srgbClr val="C00000"/>
                </a:solidFill>
              </a:rPr>
              <a:t>واجبات الحج سبعة:</a:t>
            </a:r>
            <a:endParaRPr lang="en-US" sz="3200" b="1" dirty="0">
              <a:solidFill>
                <a:srgbClr val="C00000"/>
              </a:solidFill>
            </a:endParaRPr>
          </a:p>
        </p:txBody>
      </p:sp>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3553096" y="2969474"/>
            <a:ext cx="8351381"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الواجب الثاني: الوقوف بعرفة إلى غروب الشمس، لمن وقف بها نهاراً.</a:t>
            </a:r>
            <a:endParaRPr lang="en-US" sz="2800" b="1" dirty="0">
              <a:solidFill>
                <a:schemeClr val="accent1"/>
              </a:solidFill>
            </a:endParaRPr>
          </a:p>
        </p:txBody>
      </p:sp>
      <p:sp>
        <p:nvSpPr>
          <p:cNvPr id="10" name="مستطيل: زوايا مستديرة 9">
            <a:extLst>
              <a:ext uri="{FF2B5EF4-FFF2-40B4-BE49-F238E27FC236}">
                <a16:creationId xmlns:a16="http://schemas.microsoft.com/office/drawing/2014/main" id="{0E936B87-834B-4B18-B54E-2E89190E5B2D}"/>
              </a:ext>
            </a:extLst>
          </p:cNvPr>
          <p:cNvSpPr/>
          <p:nvPr/>
        </p:nvSpPr>
        <p:spPr>
          <a:xfrm>
            <a:off x="3020292" y="4103840"/>
            <a:ext cx="8884186"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الواجب الثالث: المبيت بمزدلفة ليلة العاشر من ذي الحجة إلى نصف الليل.</a:t>
            </a:r>
            <a:endParaRPr lang="en-US" sz="2800" b="1" dirty="0">
              <a:solidFill>
                <a:schemeClr val="accent1"/>
              </a:solidFill>
            </a:endParaRPr>
          </a:p>
        </p:txBody>
      </p:sp>
      <p:sp>
        <p:nvSpPr>
          <p:cNvPr id="11" name="مستطيل: زوايا مستديرة 10">
            <a:extLst>
              <a:ext uri="{FF2B5EF4-FFF2-40B4-BE49-F238E27FC236}">
                <a16:creationId xmlns:a16="http://schemas.microsoft.com/office/drawing/2014/main" id="{E43E9109-AEA7-4C8B-97F6-32DB13C58A02}"/>
              </a:ext>
            </a:extLst>
          </p:cNvPr>
          <p:cNvSpPr/>
          <p:nvPr/>
        </p:nvSpPr>
        <p:spPr>
          <a:xfrm>
            <a:off x="6927273" y="5250018"/>
            <a:ext cx="5083470"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accent1"/>
                </a:solidFill>
              </a:rPr>
              <a:t>الواجب الرابع: المبيت </a:t>
            </a:r>
            <a:r>
              <a:rPr lang="ar-SA" sz="2400" b="1" dirty="0" err="1">
                <a:solidFill>
                  <a:schemeClr val="accent1"/>
                </a:solidFill>
              </a:rPr>
              <a:t>بمنى</a:t>
            </a:r>
            <a:r>
              <a:rPr lang="ar-SA" sz="2400" b="1" dirty="0">
                <a:solidFill>
                  <a:schemeClr val="accent1"/>
                </a:solidFill>
              </a:rPr>
              <a:t> ليالي أيام التشريق.</a:t>
            </a:r>
            <a:endParaRPr lang="en-US" sz="2400" b="1" dirty="0">
              <a:solidFill>
                <a:schemeClr val="accent1"/>
              </a:solidFill>
            </a:endParaRPr>
          </a:p>
        </p:txBody>
      </p:sp>
    </p:spTree>
    <p:extLst>
      <p:ext uri="{BB962C8B-B14F-4D97-AF65-F5344CB8AC3E}">
        <p14:creationId xmlns:p14="http://schemas.microsoft.com/office/powerpoint/2010/main" val="1365936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80">
                                          <p:stCondLst>
                                            <p:cond delay="0"/>
                                          </p:stCondLst>
                                        </p:cTn>
                                        <p:tgtEl>
                                          <p:spTgt spid="8"/>
                                        </p:tgtEl>
                                      </p:cBhvr>
                                    </p:animEffect>
                                    <p:anim calcmode="lin" valueType="num">
                                      <p:cBhvr>
                                        <p:cTn id="5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5" dur="26">
                                          <p:stCondLst>
                                            <p:cond delay="650"/>
                                          </p:stCondLst>
                                        </p:cTn>
                                        <p:tgtEl>
                                          <p:spTgt spid="8"/>
                                        </p:tgtEl>
                                      </p:cBhvr>
                                      <p:to x="100000" y="60000"/>
                                    </p:animScale>
                                    <p:animScale>
                                      <p:cBhvr>
                                        <p:cTn id="56" dur="166" decel="50000">
                                          <p:stCondLst>
                                            <p:cond delay="676"/>
                                          </p:stCondLst>
                                        </p:cTn>
                                        <p:tgtEl>
                                          <p:spTgt spid="8"/>
                                        </p:tgtEl>
                                      </p:cBhvr>
                                      <p:to x="100000" y="100000"/>
                                    </p:animScale>
                                    <p:animScale>
                                      <p:cBhvr>
                                        <p:cTn id="57" dur="26">
                                          <p:stCondLst>
                                            <p:cond delay="1312"/>
                                          </p:stCondLst>
                                        </p:cTn>
                                        <p:tgtEl>
                                          <p:spTgt spid="8"/>
                                        </p:tgtEl>
                                      </p:cBhvr>
                                      <p:to x="100000" y="80000"/>
                                    </p:animScale>
                                    <p:animScale>
                                      <p:cBhvr>
                                        <p:cTn id="58" dur="166" decel="50000">
                                          <p:stCondLst>
                                            <p:cond delay="1338"/>
                                          </p:stCondLst>
                                        </p:cTn>
                                        <p:tgtEl>
                                          <p:spTgt spid="8"/>
                                        </p:tgtEl>
                                      </p:cBhvr>
                                      <p:to x="100000" y="100000"/>
                                    </p:animScale>
                                    <p:animScale>
                                      <p:cBhvr>
                                        <p:cTn id="59" dur="26">
                                          <p:stCondLst>
                                            <p:cond delay="1642"/>
                                          </p:stCondLst>
                                        </p:cTn>
                                        <p:tgtEl>
                                          <p:spTgt spid="8"/>
                                        </p:tgtEl>
                                      </p:cBhvr>
                                      <p:to x="100000" y="90000"/>
                                    </p:animScale>
                                    <p:animScale>
                                      <p:cBhvr>
                                        <p:cTn id="60" dur="166" decel="50000">
                                          <p:stCondLst>
                                            <p:cond delay="1668"/>
                                          </p:stCondLst>
                                        </p:cTn>
                                        <p:tgtEl>
                                          <p:spTgt spid="8"/>
                                        </p:tgtEl>
                                      </p:cBhvr>
                                      <p:to x="100000" y="100000"/>
                                    </p:animScale>
                                    <p:animScale>
                                      <p:cBhvr>
                                        <p:cTn id="61" dur="26">
                                          <p:stCondLst>
                                            <p:cond delay="1808"/>
                                          </p:stCondLst>
                                        </p:cTn>
                                        <p:tgtEl>
                                          <p:spTgt spid="8"/>
                                        </p:tgtEl>
                                      </p:cBhvr>
                                      <p:to x="100000" y="95000"/>
                                    </p:animScale>
                                    <p:animScale>
                                      <p:cBhvr>
                                        <p:cTn id="62" dur="166" decel="50000">
                                          <p:stCondLst>
                                            <p:cond delay="1834"/>
                                          </p:stCondLst>
                                        </p:cTn>
                                        <p:tgtEl>
                                          <p:spTgt spid="8"/>
                                        </p:tgtEl>
                                      </p:cBhvr>
                                      <p:to x="100000" y="100000"/>
                                    </p:animScale>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down)">
                                      <p:cBhvr>
                                        <p:cTn id="67" dur="580">
                                          <p:stCondLst>
                                            <p:cond delay="0"/>
                                          </p:stCondLst>
                                        </p:cTn>
                                        <p:tgtEl>
                                          <p:spTgt spid="10"/>
                                        </p:tgtEl>
                                      </p:cBhvr>
                                    </p:animEffect>
                                    <p:anim calcmode="lin" valueType="num">
                                      <p:cBhvr>
                                        <p:cTn id="6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3" dur="26">
                                          <p:stCondLst>
                                            <p:cond delay="650"/>
                                          </p:stCondLst>
                                        </p:cTn>
                                        <p:tgtEl>
                                          <p:spTgt spid="10"/>
                                        </p:tgtEl>
                                      </p:cBhvr>
                                      <p:to x="100000" y="60000"/>
                                    </p:animScale>
                                    <p:animScale>
                                      <p:cBhvr>
                                        <p:cTn id="74" dur="166" decel="50000">
                                          <p:stCondLst>
                                            <p:cond delay="676"/>
                                          </p:stCondLst>
                                        </p:cTn>
                                        <p:tgtEl>
                                          <p:spTgt spid="10"/>
                                        </p:tgtEl>
                                      </p:cBhvr>
                                      <p:to x="100000" y="100000"/>
                                    </p:animScale>
                                    <p:animScale>
                                      <p:cBhvr>
                                        <p:cTn id="75" dur="26">
                                          <p:stCondLst>
                                            <p:cond delay="1312"/>
                                          </p:stCondLst>
                                        </p:cTn>
                                        <p:tgtEl>
                                          <p:spTgt spid="10"/>
                                        </p:tgtEl>
                                      </p:cBhvr>
                                      <p:to x="100000" y="80000"/>
                                    </p:animScale>
                                    <p:animScale>
                                      <p:cBhvr>
                                        <p:cTn id="76" dur="166" decel="50000">
                                          <p:stCondLst>
                                            <p:cond delay="1338"/>
                                          </p:stCondLst>
                                        </p:cTn>
                                        <p:tgtEl>
                                          <p:spTgt spid="10"/>
                                        </p:tgtEl>
                                      </p:cBhvr>
                                      <p:to x="100000" y="100000"/>
                                    </p:animScale>
                                    <p:animScale>
                                      <p:cBhvr>
                                        <p:cTn id="77" dur="26">
                                          <p:stCondLst>
                                            <p:cond delay="1642"/>
                                          </p:stCondLst>
                                        </p:cTn>
                                        <p:tgtEl>
                                          <p:spTgt spid="10"/>
                                        </p:tgtEl>
                                      </p:cBhvr>
                                      <p:to x="100000" y="90000"/>
                                    </p:animScale>
                                    <p:animScale>
                                      <p:cBhvr>
                                        <p:cTn id="78" dur="166" decel="50000">
                                          <p:stCondLst>
                                            <p:cond delay="1668"/>
                                          </p:stCondLst>
                                        </p:cTn>
                                        <p:tgtEl>
                                          <p:spTgt spid="10"/>
                                        </p:tgtEl>
                                      </p:cBhvr>
                                      <p:to x="100000" y="100000"/>
                                    </p:animScale>
                                    <p:animScale>
                                      <p:cBhvr>
                                        <p:cTn id="79" dur="26">
                                          <p:stCondLst>
                                            <p:cond delay="1808"/>
                                          </p:stCondLst>
                                        </p:cTn>
                                        <p:tgtEl>
                                          <p:spTgt spid="10"/>
                                        </p:tgtEl>
                                      </p:cBhvr>
                                      <p:to x="100000" y="95000"/>
                                    </p:animScale>
                                    <p:animScale>
                                      <p:cBhvr>
                                        <p:cTn id="80" dur="166" decel="50000">
                                          <p:stCondLst>
                                            <p:cond delay="1834"/>
                                          </p:stCondLst>
                                        </p:cTn>
                                        <p:tgtEl>
                                          <p:spTgt spid="10"/>
                                        </p:tgtEl>
                                      </p:cBhvr>
                                      <p:to x="100000" y="100000"/>
                                    </p:animScale>
                                  </p:childTnLst>
                                  <p:subTnLst>
                                    <p:audio>
                                      <p:cMediaNode>
                                        <p:cTn display="0" masterRel="sameClick">
                                          <p:stCondLst>
                                            <p:cond evt="begin" delay="0">
                                              <p:tn val="65"/>
                                            </p:cond>
                                          </p:stCondLst>
                                          <p:endCondLst>
                                            <p:cond evt="onStopAudio" delay="0">
                                              <p:tgtEl>
                                                <p:sldTgt/>
                                              </p:tgtEl>
                                            </p:cond>
                                          </p:endCondLst>
                                        </p:cTn>
                                        <p:tgtEl>
                                          <p:sndTgt r:embed="rId2"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down)">
                                      <p:cBhvr>
                                        <p:cTn id="85" dur="580">
                                          <p:stCondLst>
                                            <p:cond delay="0"/>
                                          </p:stCondLst>
                                        </p:cTn>
                                        <p:tgtEl>
                                          <p:spTgt spid="11"/>
                                        </p:tgtEl>
                                      </p:cBhvr>
                                    </p:animEffect>
                                    <p:anim calcmode="lin" valueType="num">
                                      <p:cBhvr>
                                        <p:cTn id="8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1" dur="26">
                                          <p:stCondLst>
                                            <p:cond delay="650"/>
                                          </p:stCondLst>
                                        </p:cTn>
                                        <p:tgtEl>
                                          <p:spTgt spid="11"/>
                                        </p:tgtEl>
                                      </p:cBhvr>
                                      <p:to x="100000" y="60000"/>
                                    </p:animScale>
                                    <p:animScale>
                                      <p:cBhvr>
                                        <p:cTn id="92" dur="166" decel="50000">
                                          <p:stCondLst>
                                            <p:cond delay="676"/>
                                          </p:stCondLst>
                                        </p:cTn>
                                        <p:tgtEl>
                                          <p:spTgt spid="11"/>
                                        </p:tgtEl>
                                      </p:cBhvr>
                                      <p:to x="100000" y="100000"/>
                                    </p:animScale>
                                    <p:animScale>
                                      <p:cBhvr>
                                        <p:cTn id="93" dur="26">
                                          <p:stCondLst>
                                            <p:cond delay="1312"/>
                                          </p:stCondLst>
                                        </p:cTn>
                                        <p:tgtEl>
                                          <p:spTgt spid="11"/>
                                        </p:tgtEl>
                                      </p:cBhvr>
                                      <p:to x="100000" y="80000"/>
                                    </p:animScale>
                                    <p:animScale>
                                      <p:cBhvr>
                                        <p:cTn id="94" dur="166" decel="50000">
                                          <p:stCondLst>
                                            <p:cond delay="1338"/>
                                          </p:stCondLst>
                                        </p:cTn>
                                        <p:tgtEl>
                                          <p:spTgt spid="11"/>
                                        </p:tgtEl>
                                      </p:cBhvr>
                                      <p:to x="100000" y="100000"/>
                                    </p:animScale>
                                    <p:animScale>
                                      <p:cBhvr>
                                        <p:cTn id="95" dur="26">
                                          <p:stCondLst>
                                            <p:cond delay="1642"/>
                                          </p:stCondLst>
                                        </p:cTn>
                                        <p:tgtEl>
                                          <p:spTgt spid="11"/>
                                        </p:tgtEl>
                                      </p:cBhvr>
                                      <p:to x="100000" y="90000"/>
                                    </p:animScale>
                                    <p:animScale>
                                      <p:cBhvr>
                                        <p:cTn id="96" dur="166" decel="50000">
                                          <p:stCondLst>
                                            <p:cond delay="1668"/>
                                          </p:stCondLst>
                                        </p:cTn>
                                        <p:tgtEl>
                                          <p:spTgt spid="11"/>
                                        </p:tgtEl>
                                      </p:cBhvr>
                                      <p:to x="100000" y="100000"/>
                                    </p:animScale>
                                    <p:animScale>
                                      <p:cBhvr>
                                        <p:cTn id="97" dur="26">
                                          <p:stCondLst>
                                            <p:cond delay="1808"/>
                                          </p:stCondLst>
                                        </p:cTn>
                                        <p:tgtEl>
                                          <p:spTgt spid="11"/>
                                        </p:tgtEl>
                                      </p:cBhvr>
                                      <p:to x="100000" y="95000"/>
                                    </p:animScale>
                                    <p:animScale>
                                      <p:cBhvr>
                                        <p:cTn id="98" dur="166" decel="50000">
                                          <p:stCondLst>
                                            <p:cond delay="1834"/>
                                          </p:stCondLst>
                                        </p:cTn>
                                        <p:tgtEl>
                                          <p:spTgt spid="11"/>
                                        </p:tgtEl>
                                      </p:cBhvr>
                                      <p:to x="100000" y="100000"/>
                                    </p:animScale>
                                  </p:childTnLst>
                                  <p:subTnLst>
                                    <p:audio>
                                      <p:cMediaNode>
                                        <p:cTn display="0" masterRel="sameClick">
                                          <p:stCondLst>
                                            <p:cond evt="begin" delay="0">
                                              <p:tn val="8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animBg="1"/>
      <p:bldP spid="10" grpId="0" animBg="1"/>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8148757" y="344416"/>
            <a:ext cx="288059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واجبات الحج</a:t>
            </a:r>
            <a:endParaRPr lang="en-US" sz="2800" b="1" dirty="0">
              <a:latin typeface="Calibri" panose="020F0502020204030204" pitchFamily="34" charset="0"/>
              <a:cs typeface="Calibri" panose="020F0502020204030204" pitchFamily="34" charset="0"/>
            </a:endParaRPr>
          </a:p>
        </p:txBody>
      </p:sp>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7135090" y="1885155"/>
            <a:ext cx="4395313"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الواجب الخامس: رمي الجمار.</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7742405" y="1154313"/>
            <a:ext cx="3286950" cy="584775"/>
          </a:xfrm>
          <a:prstGeom prst="rect">
            <a:avLst/>
          </a:prstGeom>
          <a:noFill/>
        </p:spPr>
        <p:txBody>
          <a:bodyPr wrap="square" rtlCol="0">
            <a:spAutoFit/>
          </a:bodyPr>
          <a:lstStyle/>
          <a:p>
            <a:r>
              <a:rPr lang="ar-SA" sz="3200" b="1" dirty="0">
                <a:solidFill>
                  <a:srgbClr val="C00000"/>
                </a:solidFill>
              </a:rPr>
              <a:t>واجبات الحج سبعة:</a:t>
            </a:r>
            <a:endParaRPr lang="en-US" sz="3200" b="1" dirty="0">
              <a:solidFill>
                <a:srgbClr val="C00000"/>
              </a:solidFill>
            </a:endParaRPr>
          </a:p>
        </p:txBody>
      </p:sp>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7135090" y="3001810"/>
            <a:ext cx="4395314"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الواجب السادس: الحلق أو التقصير.</a:t>
            </a:r>
            <a:endParaRPr lang="en-US" sz="2800" b="1" dirty="0">
              <a:solidFill>
                <a:schemeClr val="accent1"/>
              </a:solidFill>
            </a:endParaRPr>
          </a:p>
        </p:txBody>
      </p:sp>
      <p:sp>
        <p:nvSpPr>
          <p:cNvPr id="11" name="مستطيل: زوايا مستديرة 10">
            <a:extLst>
              <a:ext uri="{FF2B5EF4-FFF2-40B4-BE49-F238E27FC236}">
                <a16:creationId xmlns:a16="http://schemas.microsoft.com/office/drawing/2014/main" id="{E43E9109-AEA7-4C8B-97F6-32DB13C58A02}"/>
              </a:ext>
            </a:extLst>
          </p:cNvPr>
          <p:cNvSpPr/>
          <p:nvPr/>
        </p:nvSpPr>
        <p:spPr>
          <a:xfrm>
            <a:off x="7135090" y="4103840"/>
            <a:ext cx="4501580"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الواجب السابع: طواف الوداع.</a:t>
            </a:r>
            <a:endParaRPr lang="en-US" sz="2800" b="1" dirty="0">
              <a:solidFill>
                <a:schemeClr val="accent1"/>
              </a:solidFill>
            </a:endParaRPr>
          </a:p>
        </p:txBody>
      </p:sp>
      <p:sp>
        <p:nvSpPr>
          <p:cNvPr id="2" name="مستطيل: زوايا مستديرة 1">
            <a:extLst>
              <a:ext uri="{FF2B5EF4-FFF2-40B4-BE49-F238E27FC236}">
                <a16:creationId xmlns:a16="http://schemas.microsoft.com/office/drawing/2014/main" id="{B2B53B7C-A605-4638-A3B6-EF1F73F84C08}"/>
              </a:ext>
            </a:extLst>
          </p:cNvPr>
          <p:cNvSpPr/>
          <p:nvPr/>
        </p:nvSpPr>
        <p:spPr>
          <a:xfrm>
            <a:off x="942109" y="387927"/>
            <a:ext cx="4017818" cy="1025237"/>
          </a:xfrm>
          <a:prstGeom prst="roundRect">
            <a:avLst/>
          </a:prstGeom>
          <a:solidFill>
            <a:srgbClr val="FFD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rgbClr val="C00000"/>
                </a:solidFill>
              </a:rPr>
              <a:t>حكم من ترك شيئاً من الواجبات:</a:t>
            </a:r>
            <a:endParaRPr lang="en-US" sz="2400" b="1" dirty="0">
              <a:solidFill>
                <a:srgbClr val="C00000"/>
              </a:solidFill>
            </a:endParaRPr>
          </a:p>
        </p:txBody>
      </p:sp>
      <p:sp>
        <p:nvSpPr>
          <p:cNvPr id="3" name="مربع نص 2">
            <a:extLst>
              <a:ext uri="{FF2B5EF4-FFF2-40B4-BE49-F238E27FC236}">
                <a16:creationId xmlns:a16="http://schemas.microsoft.com/office/drawing/2014/main" id="{150BE1AB-B50B-4360-A030-A3239CC08D30}"/>
              </a:ext>
            </a:extLst>
          </p:cNvPr>
          <p:cNvSpPr txBox="1"/>
          <p:nvPr/>
        </p:nvSpPr>
        <p:spPr>
          <a:xfrm>
            <a:off x="401782" y="1722921"/>
            <a:ext cx="4752109" cy="2247282"/>
          </a:xfrm>
          <a:prstGeom prst="rect">
            <a:avLst/>
          </a:prstGeom>
          <a:noFill/>
        </p:spPr>
        <p:txBody>
          <a:bodyPr wrap="square" rtlCol="0">
            <a:spAutoFit/>
          </a:bodyPr>
          <a:lstStyle/>
          <a:p>
            <a:pPr>
              <a:lnSpc>
                <a:spcPct val="150000"/>
              </a:lnSpc>
            </a:pPr>
            <a:r>
              <a:rPr lang="ar-SA" sz="2400" b="1" dirty="0"/>
              <a:t>من ترك واجباً من هذه الواجبات وجب عليه دم يجبر به هذا النقص ، وهو: شاة يذبحها ويوزعها على فقراء الحرم ، فإن عجز عن ذلك صام عشرة أيام.</a:t>
            </a:r>
            <a:endParaRPr lang="en-US" sz="2400" b="1" dirty="0"/>
          </a:p>
        </p:txBody>
      </p:sp>
    </p:spTree>
    <p:extLst>
      <p:ext uri="{BB962C8B-B14F-4D97-AF65-F5344CB8AC3E}">
        <p14:creationId xmlns:p14="http://schemas.microsoft.com/office/powerpoint/2010/main" val="2037509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80">
                                          <p:stCondLst>
                                            <p:cond delay="0"/>
                                          </p:stCondLst>
                                        </p:cTn>
                                        <p:tgtEl>
                                          <p:spTgt spid="8"/>
                                        </p:tgtEl>
                                      </p:cBhvr>
                                    </p:animEffect>
                                    <p:anim calcmode="lin" valueType="num">
                                      <p:cBhvr>
                                        <p:cTn id="5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5" dur="26">
                                          <p:stCondLst>
                                            <p:cond delay="650"/>
                                          </p:stCondLst>
                                        </p:cTn>
                                        <p:tgtEl>
                                          <p:spTgt spid="8"/>
                                        </p:tgtEl>
                                      </p:cBhvr>
                                      <p:to x="100000" y="60000"/>
                                    </p:animScale>
                                    <p:animScale>
                                      <p:cBhvr>
                                        <p:cTn id="56" dur="166" decel="50000">
                                          <p:stCondLst>
                                            <p:cond delay="676"/>
                                          </p:stCondLst>
                                        </p:cTn>
                                        <p:tgtEl>
                                          <p:spTgt spid="8"/>
                                        </p:tgtEl>
                                      </p:cBhvr>
                                      <p:to x="100000" y="100000"/>
                                    </p:animScale>
                                    <p:animScale>
                                      <p:cBhvr>
                                        <p:cTn id="57" dur="26">
                                          <p:stCondLst>
                                            <p:cond delay="1312"/>
                                          </p:stCondLst>
                                        </p:cTn>
                                        <p:tgtEl>
                                          <p:spTgt spid="8"/>
                                        </p:tgtEl>
                                      </p:cBhvr>
                                      <p:to x="100000" y="80000"/>
                                    </p:animScale>
                                    <p:animScale>
                                      <p:cBhvr>
                                        <p:cTn id="58" dur="166" decel="50000">
                                          <p:stCondLst>
                                            <p:cond delay="1338"/>
                                          </p:stCondLst>
                                        </p:cTn>
                                        <p:tgtEl>
                                          <p:spTgt spid="8"/>
                                        </p:tgtEl>
                                      </p:cBhvr>
                                      <p:to x="100000" y="100000"/>
                                    </p:animScale>
                                    <p:animScale>
                                      <p:cBhvr>
                                        <p:cTn id="59" dur="26">
                                          <p:stCondLst>
                                            <p:cond delay="1642"/>
                                          </p:stCondLst>
                                        </p:cTn>
                                        <p:tgtEl>
                                          <p:spTgt spid="8"/>
                                        </p:tgtEl>
                                      </p:cBhvr>
                                      <p:to x="100000" y="90000"/>
                                    </p:animScale>
                                    <p:animScale>
                                      <p:cBhvr>
                                        <p:cTn id="60" dur="166" decel="50000">
                                          <p:stCondLst>
                                            <p:cond delay="1668"/>
                                          </p:stCondLst>
                                        </p:cTn>
                                        <p:tgtEl>
                                          <p:spTgt spid="8"/>
                                        </p:tgtEl>
                                      </p:cBhvr>
                                      <p:to x="100000" y="100000"/>
                                    </p:animScale>
                                    <p:animScale>
                                      <p:cBhvr>
                                        <p:cTn id="61" dur="26">
                                          <p:stCondLst>
                                            <p:cond delay="1808"/>
                                          </p:stCondLst>
                                        </p:cTn>
                                        <p:tgtEl>
                                          <p:spTgt spid="8"/>
                                        </p:tgtEl>
                                      </p:cBhvr>
                                      <p:to x="100000" y="95000"/>
                                    </p:animScale>
                                    <p:animScale>
                                      <p:cBhvr>
                                        <p:cTn id="62" dur="166" decel="50000">
                                          <p:stCondLst>
                                            <p:cond delay="1834"/>
                                          </p:stCondLst>
                                        </p:cTn>
                                        <p:tgtEl>
                                          <p:spTgt spid="8"/>
                                        </p:tgtEl>
                                      </p:cBhvr>
                                      <p:to x="100000" y="100000"/>
                                    </p:animScale>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580">
                                          <p:stCondLst>
                                            <p:cond delay="0"/>
                                          </p:stCondLst>
                                        </p:cTn>
                                        <p:tgtEl>
                                          <p:spTgt spid="11"/>
                                        </p:tgtEl>
                                      </p:cBhvr>
                                    </p:animEffect>
                                    <p:anim calcmode="lin" valueType="num">
                                      <p:cBhvr>
                                        <p:cTn id="6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3" dur="26">
                                          <p:stCondLst>
                                            <p:cond delay="650"/>
                                          </p:stCondLst>
                                        </p:cTn>
                                        <p:tgtEl>
                                          <p:spTgt spid="11"/>
                                        </p:tgtEl>
                                      </p:cBhvr>
                                      <p:to x="100000" y="60000"/>
                                    </p:animScale>
                                    <p:animScale>
                                      <p:cBhvr>
                                        <p:cTn id="74" dur="166" decel="50000">
                                          <p:stCondLst>
                                            <p:cond delay="676"/>
                                          </p:stCondLst>
                                        </p:cTn>
                                        <p:tgtEl>
                                          <p:spTgt spid="11"/>
                                        </p:tgtEl>
                                      </p:cBhvr>
                                      <p:to x="100000" y="100000"/>
                                    </p:animScale>
                                    <p:animScale>
                                      <p:cBhvr>
                                        <p:cTn id="75" dur="26">
                                          <p:stCondLst>
                                            <p:cond delay="1312"/>
                                          </p:stCondLst>
                                        </p:cTn>
                                        <p:tgtEl>
                                          <p:spTgt spid="11"/>
                                        </p:tgtEl>
                                      </p:cBhvr>
                                      <p:to x="100000" y="80000"/>
                                    </p:animScale>
                                    <p:animScale>
                                      <p:cBhvr>
                                        <p:cTn id="76" dur="166" decel="50000">
                                          <p:stCondLst>
                                            <p:cond delay="1338"/>
                                          </p:stCondLst>
                                        </p:cTn>
                                        <p:tgtEl>
                                          <p:spTgt spid="11"/>
                                        </p:tgtEl>
                                      </p:cBhvr>
                                      <p:to x="100000" y="100000"/>
                                    </p:animScale>
                                    <p:animScale>
                                      <p:cBhvr>
                                        <p:cTn id="77" dur="26">
                                          <p:stCondLst>
                                            <p:cond delay="1642"/>
                                          </p:stCondLst>
                                        </p:cTn>
                                        <p:tgtEl>
                                          <p:spTgt spid="11"/>
                                        </p:tgtEl>
                                      </p:cBhvr>
                                      <p:to x="100000" y="90000"/>
                                    </p:animScale>
                                    <p:animScale>
                                      <p:cBhvr>
                                        <p:cTn id="78" dur="166" decel="50000">
                                          <p:stCondLst>
                                            <p:cond delay="1668"/>
                                          </p:stCondLst>
                                        </p:cTn>
                                        <p:tgtEl>
                                          <p:spTgt spid="11"/>
                                        </p:tgtEl>
                                      </p:cBhvr>
                                      <p:to x="100000" y="100000"/>
                                    </p:animScale>
                                    <p:animScale>
                                      <p:cBhvr>
                                        <p:cTn id="79" dur="26">
                                          <p:stCondLst>
                                            <p:cond delay="1808"/>
                                          </p:stCondLst>
                                        </p:cTn>
                                        <p:tgtEl>
                                          <p:spTgt spid="11"/>
                                        </p:tgtEl>
                                      </p:cBhvr>
                                      <p:to x="100000" y="95000"/>
                                    </p:animScale>
                                    <p:animScale>
                                      <p:cBhvr>
                                        <p:cTn id="80" dur="166" decel="50000">
                                          <p:stCondLst>
                                            <p:cond delay="1834"/>
                                          </p:stCondLst>
                                        </p:cTn>
                                        <p:tgtEl>
                                          <p:spTgt spid="11"/>
                                        </p:tgtEl>
                                      </p:cBhvr>
                                      <p:to x="100000" y="100000"/>
                                    </p:animScale>
                                  </p:childTnLst>
                                  <p:subTnLst>
                                    <p:audio>
                                      <p:cMediaNode>
                                        <p:cTn display="0" masterRel="sameClick">
                                          <p:stCondLst>
                                            <p:cond evt="begin" delay="0">
                                              <p:tn val="65"/>
                                            </p:cond>
                                          </p:stCondLst>
                                          <p:endCondLst>
                                            <p:cond evt="onStopAudio" delay="0">
                                              <p:tgtEl>
                                                <p:sldTgt/>
                                              </p:tgtEl>
                                            </p:cond>
                                          </p:endCondLst>
                                        </p:cTn>
                                        <p:tgtEl>
                                          <p:sndTgt r:embed="rId2"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2"/>
                                        </p:tgtEl>
                                        <p:attrNameLst>
                                          <p:attrName>style.visibility</p:attrName>
                                        </p:attrNameLst>
                                      </p:cBhvr>
                                      <p:to>
                                        <p:strVal val="visible"/>
                                      </p:to>
                                    </p:set>
                                    <p:animEffect transition="in" filter="wipe(down)">
                                      <p:cBhvr>
                                        <p:cTn id="85" dur="580">
                                          <p:stCondLst>
                                            <p:cond delay="0"/>
                                          </p:stCondLst>
                                        </p:cTn>
                                        <p:tgtEl>
                                          <p:spTgt spid="2"/>
                                        </p:tgtEl>
                                      </p:cBhvr>
                                    </p:animEffect>
                                    <p:anim calcmode="lin" valueType="num">
                                      <p:cBhvr>
                                        <p:cTn id="8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91" dur="26">
                                          <p:stCondLst>
                                            <p:cond delay="650"/>
                                          </p:stCondLst>
                                        </p:cTn>
                                        <p:tgtEl>
                                          <p:spTgt spid="2"/>
                                        </p:tgtEl>
                                      </p:cBhvr>
                                      <p:to x="100000" y="60000"/>
                                    </p:animScale>
                                    <p:animScale>
                                      <p:cBhvr>
                                        <p:cTn id="92" dur="166" decel="50000">
                                          <p:stCondLst>
                                            <p:cond delay="676"/>
                                          </p:stCondLst>
                                        </p:cTn>
                                        <p:tgtEl>
                                          <p:spTgt spid="2"/>
                                        </p:tgtEl>
                                      </p:cBhvr>
                                      <p:to x="100000" y="100000"/>
                                    </p:animScale>
                                    <p:animScale>
                                      <p:cBhvr>
                                        <p:cTn id="93" dur="26">
                                          <p:stCondLst>
                                            <p:cond delay="1312"/>
                                          </p:stCondLst>
                                        </p:cTn>
                                        <p:tgtEl>
                                          <p:spTgt spid="2"/>
                                        </p:tgtEl>
                                      </p:cBhvr>
                                      <p:to x="100000" y="80000"/>
                                    </p:animScale>
                                    <p:animScale>
                                      <p:cBhvr>
                                        <p:cTn id="94" dur="166" decel="50000">
                                          <p:stCondLst>
                                            <p:cond delay="1338"/>
                                          </p:stCondLst>
                                        </p:cTn>
                                        <p:tgtEl>
                                          <p:spTgt spid="2"/>
                                        </p:tgtEl>
                                      </p:cBhvr>
                                      <p:to x="100000" y="100000"/>
                                    </p:animScale>
                                    <p:animScale>
                                      <p:cBhvr>
                                        <p:cTn id="95" dur="26">
                                          <p:stCondLst>
                                            <p:cond delay="1642"/>
                                          </p:stCondLst>
                                        </p:cTn>
                                        <p:tgtEl>
                                          <p:spTgt spid="2"/>
                                        </p:tgtEl>
                                      </p:cBhvr>
                                      <p:to x="100000" y="90000"/>
                                    </p:animScale>
                                    <p:animScale>
                                      <p:cBhvr>
                                        <p:cTn id="96" dur="166" decel="50000">
                                          <p:stCondLst>
                                            <p:cond delay="1668"/>
                                          </p:stCondLst>
                                        </p:cTn>
                                        <p:tgtEl>
                                          <p:spTgt spid="2"/>
                                        </p:tgtEl>
                                      </p:cBhvr>
                                      <p:to x="100000" y="100000"/>
                                    </p:animScale>
                                    <p:animScale>
                                      <p:cBhvr>
                                        <p:cTn id="97" dur="26">
                                          <p:stCondLst>
                                            <p:cond delay="1808"/>
                                          </p:stCondLst>
                                        </p:cTn>
                                        <p:tgtEl>
                                          <p:spTgt spid="2"/>
                                        </p:tgtEl>
                                      </p:cBhvr>
                                      <p:to x="100000" y="95000"/>
                                    </p:animScale>
                                    <p:animScale>
                                      <p:cBhvr>
                                        <p:cTn id="98" dur="166" decel="50000">
                                          <p:stCondLst>
                                            <p:cond delay="1834"/>
                                          </p:stCondLst>
                                        </p:cTn>
                                        <p:tgtEl>
                                          <p:spTgt spid="2"/>
                                        </p:tgtEl>
                                      </p:cBhvr>
                                      <p:to x="100000" y="100000"/>
                                    </p:animScale>
                                  </p:childTnLst>
                                  <p:subTnLst>
                                    <p:audio>
                                      <p:cMediaNode>
                                        <p:cTn display="0" masterRel="sameClick">
                                          <p:stCondLst>
                                            <p:cond evt="begin" delay="0">
                                              <p:tn val="83"/>
                                            </p:cond>
                                          </p:stCondLst>
                                          <p:endCondLst>
                                            <p:cond evt="onStopAudio" delay="0">
                                              <p:tgtEl>
                                                <p:sldTgt/>
                                              </p:tgtEl>
                                            </p:cond>
                                          </p:endCondLst>
                                        </p:cTn>
                                        <p:tgtEl>
                                          <p:sndTgt r:embed="rId2" name="chimes.wav"/>
                                        </p:tgtEl>
                                      </p:cMediaNode>
                                    </p:audio>
                                  </p:sub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3"/>
                                        </p:tgtEl>
                                        <p:attrNameLst>
                                          <p:attrName>style.visibility</p:attrName>
                                        </p:attrNameLst>
                                      </p:cBhvr>
                                      <p:to>
                                        <p:strVal val="visible"/>
                                      </p:to>
                                    </p:set>
                                    <p:animEffect transition="in" filter="barn(inVertical)">
                                      <p:cBhvr>
                                        <p:cTn id="10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animBg="1"/>
      <p:bldP spid="11" grpId="0" animBg="1"/>
      <p:bldP spid="2" grpId="0" animBg="1"/>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061857" y="110836"/>
            <a:ext cx="8948886" cy="1019830"/>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أُبيِّنُ الحكم في الحالات التالية مع ذكر السبب:</a:t>
            </a:r>
            <a:endParaRPr lang="en-US" sz="2800" b="1" dirty="0">
              <a:latin typeface="Calibri" panose="020F0502020204030204" pitchFamily="34" charset="0"/>
              <a:cs typeface="Calibri" panose="020F0502020204030204" pitchFamily="34" charset="0"/>
            </a:endParaRPr>
          </a:p>
        </p:txBody>
      </p:sp>
      <p:sp>
        <p:nvSpPr>
          <p:cNvPr id="3" name="فقاعة التفكير: على شكل سحابة 2">
            <a:extLst>
              <a:ext uri="{FF2B5EF4-FFF2-40B4-BE49-F238E27FC236}">
                <a16:creationId xmlns:a16="http://schemas.microsoft.com/office/drawing/2014/main" id="{36B97425-A11D-4C94-BBA6-1326741C3A3C}"/>
              </a:ext>
            </a:extLst>
          </p:cNvPr>
          <p:cNvSpPr/>
          <p:nvPr/>
        </p:nvSpPr>
        <p:spPr>
          <a:xfrm>
            <a:off x="361367" y="496004"/>
            <a:ext cx="2631215" cy="1334124"/>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5400" b="1" dirty="0">
                <a:ln w="22225">
                  <a:solidFill>
                    <a:schemeClr val="accent2"/>
                  </a:solidFill>
                  <a:prstDash val="solid"/>
                </a:ln>
                <a:solidFill>
                  <a:schemeClr val="accent2">
                    <a:lumMod val="40000"/>
                    <a:lumOff val="60000"/>
                  </a:schemeClr>
                </a:solidFill>
              </a:rPr>
              <a:t>فكر </a:t>
            </a:r>
            <a:endParaRPr lang="en-US" sz="5400" b="1" dirty="0">
              <a:ln w="22225">
                <a:solidFill>
                  <a:schemeClr val="accent2"/>
                </a:solidFill>
                <a:prstDash val="solid"/>
              </a:ln>
              <a:solidFill>
                <a:schemeClr val="accent2">
                  <a:lumMod val="40000"/>
                  <a:lumOff val="60000"/>
                </a:schemeClr>
              </a:solidFill>
            </a:endParaRPr>
          </a:p>
        </p:txBody>
      </p:sp>
      <p:pic>
        <p:nvPicPr>
          <p:cNvPr id="5" name="صورة 4">
            <a:extLst>
              <a:ext uri="{FF2B5EF4-FFF2-40B4-BE49-F238E27FC236}">
                <a16:creationId xmlns:a16="http://schemas.microsoft.com/office/drawing/2014/main" id="{390028EA-9052-4120-942A-A3DB0C44A904}"/>
              </a:ext>
            </a:extLst>
          </p:cNvPr>
          <p:cNvPicPr>
            <a:picLocks noChangeAspect="1"/>
          </p:cNvPicPr>
          <p:nvPr/>
        </p:nvPicPr>
        <p:blipFill>
          <a:blip r:embed="rId4"/>
          <a:stretch>
            <a:fillRect/>
          </a:stretch>
        </p:blipFill>
        <p:spPr>
          <a:xfrm>
            <a:off x="-69273" y="1830128"/>
            <a:ext cx="2737341" cy="4328535"/>
          </a:xfrm>
          <a:prstGeom prst="rect">
            <a:avLst/>
          </a:prstGeom>
        </p:spPr>
      </p:pic>
      <p:graphicFrame>
        <p:nvGraphicFramePr>
          <p:cNvPr id="15" name="جدول 15">
            <a:extLst>
              <a:ext uri="{FF2B5EF4-FFF2-40B4-BE49-F238E27FC236}">
                <a16:creationId xmlns:a16="http://schemas.microsoft.com/office/drawing/2014/main" id="{330A3C6E-C872-4409-B88E-318DE60A0803}"/>
              </a:ext>
            </a:extLst>
          </p:cNvPr>
          <p:cNvGraphicFramePr>
            <a:graphicFrameLocks noGrp="1"/>
          </p:cNvGraphicFramePr>
          <p:nvPr>
            <p:extLst>
              <p:ext uri="{D42A27DB-BD31-4B8C-83A1-F6EECF244321}">
                <p14:modId xmlns:p14="http://schemas.microsoft.com/office/powerpoint/2010/main" val="2309839436"/>
              </p:ext>
            </p:extLst>
          </p:nvPr>
        </p:nvGraphicFramePr>
        <p:xfrm>
          <a:off x="2668068" y="1359745"/>
          <a:ext cx="9162567" cy="4688356"/>
        </p:xfrm>
        <a:graphic>
          <a:graphicData uri="http://schemas.openxmlformats.org/drawingml/2006/table">
            <a:tbl>
              <a:tblPr firstRow="1" bandRow="1">
                <a:tableStyleId>{21E4AEA4-8DFA-4A89-87EB-49C32662AFE0}</a:tableStyleId>
              </a:tblPr>
              <a:tblGrid>
                <a:gridCol w="3054189">
                  <a:extLst>
                    <a:ext uri="{9D8B030D-6E8A-4147-A177-3AD203B41FA5}">
                      <a16:colId xmlns:a16="http://schemas.microsoft.com/office/drawing/2014/main" val="3238489089"/>
                    </a:ext>
                  </a:extLst>
                </a:gridCol>
                <a:gridCol w="3054189">
                  <a:extLst>
                    <a:ext uri="{9D8B030D-6E8A-4147-A177-3AD203B41FA5}">
                      <a16:colId xmlns:a16="http://schemas.microsoft.com/office/drawing/2014/main" val="25267541"/>
                    </a:ext>
                  </a:extLst>
                </a:gridCol>
                <a:gridCol w="3054189">
                  <a:extLst>
                    <a:ext uri="{9D8B030D-6E8A-4147-A177-3AD203B41FA5}">
                      <a16:colId xmlns:a16="http://schemas.microsoft.com/office/drawing/2014/main" val="754233750"/>
                    </a:ext>
                  </a:extLst>
                </a:gridCol>
              </a:tblGrid>
              <a:tr h="1172089">
                <a:tc>
                  <a:txBody>
                    <a:bodyPr/>
                    <a:lstStyle/>
                    <a:p>
                      <a:pPr algn="ctr"/>
                      <a:endParaRPr lang="ar-SA" sz="2400" dirty="0"/>
                    </a:p>
                    <a:p>
                      <a:pPr algn="ctr"/>
                      <a:r>
                        <a:rPr lang="ar-SA" sz="2400" dirty="0"/>
                        <a:t>السبب</a:t>
                      </a:r>
                      <a:endParaRPr lang="en-US" sz="2400" dirty="0"/>
                    </a:p>
                  </a:txBody>
                  <a:tcPr/>
                </a:tc>
                <a:tc>
                  <a:txBody>
                    <a:bodyPr/>
                    <a:lstStyle/>
                    <a:p>
                      <a:pPr algn="ctr"/>
                      <a:endParaRPr lang="ar-SA" sz="2400" dirty="0"/>
                    </a:p>
                    <a:p>
                      <a:pPr algn="ctr"/>
                      <a:r>
                        <a:rPr lang="ar-SA" sz="2400" dirty="0"/>
                        <a:t>الحكم</a:t>
                      </a:r>
                      <a:endParaRPr lang="en-US" sz="2400" dirty="0"/>
                    </a:p>
                  </a:txBody>
                  <a:tcPr/>
                </a:tc>
                <a:tc>
                  <a:txBody>
                    <a:bodyPr/>
                    <a:lstStyle/>
                    <a:p>
                      <a:pPr algn="ctr"/>
                      <a:endParaRPr lang="ar-SA" sz="2400" dirty="0"/>
                    </a:p>
                    <a:p>
                      <a:pPr algn="ctr"/>
                      <a:r>
                        <a:rPr lang="ar-SA" sz="2400" dirty="0"/>
                        <a:t>الحالة</a:t>
                      </a:r>
                      <a:endParaRPr lang="en-US" sz="2400" dirty="0"/>
                    </a:p>
                  </a:txBody>
                  <a:tcPr/>
                </a:tc>
                <a:extLst>
                  <a:ext uri="{0D108BD9-81ED-4DB2-BD59-A6C34878D82A}">
                    <a16:rowId xmlns:a16="http://schemas.microsoft.com/office/drawing/2014/main" val="3167149456"/>
                  </a:ext>
                </a:extLst>
              </a:tr>
              <a:tr h="1172089">
                <a:tc>
                  <a:txBody>
                    <a:bodyPr/>
                    <a:lstStyle/>
                    <a:p>
                      <a:endParaRPr lang="en-US" dirty="0"/>
                    </a:p>
                  </a:txBody>
                  <a:tcPr/>
                </a:tc>
                <a:tc>
                  <a:txBody>
                    <a:bodyPr/>
                    <a:lstStyle/>
                    <a:p>
                      <a:endParaRPr lang="en-US" dirty="0"/>
                    </a:p>
                  </a:txBody>
                  <a:tcPr/>
                </a:tc>
                <a:tc>
                  <a:txBody>
                    <a:bodyPr/>
                    <a:lstStyle/>
                    <a:p>
                      <a:pPr algn="ctr"/>
                      <a:endParaRPr lang="ar-SA" dirty="0"/>
                    </a:p>
                    <a:p>
                      <a:pPr algn="ctr"/>
                      <a:r>
                        <a:rPr lang="ar-SA" sz="2000" dirty="0"/>
                        <a:t>حاج ترك المبيت </a:t>
                      </a:r>
                      <a:r>
                        <a:rPr lang="ar-SA" sz="2000" dirty="0" err="1"/>
                        <a:t>بمنى</a:t>
                      </a:r>
                      <a:r>
                        <a:rPr lang="ar-SA" sz="2000" dirty="0"/>
                        <a:t> ليالي أيام</a:t>
                      </a:r>
                    </a:p>
                    <a:p>
                      <a:pPr algn="ctr"/>
                      <a:r>
                        <a:rPr lang="ar-SA" sz="2000" dirty="0"/>
                        <a:t>التشريق من غير عذر</a:t>
                      </a:r>
                      <a:endParaRPr lang="en-US" sz="2000" dirty="0"/>
                    </a:p>
                  </a:txBody>
                  <a:tcPr/>
                </a:tc>
                <a:extLst>
                  <a:ext uri="{0D108BD9-81ED-4DB2-BD59-A6C34878D82A}">
                    <a16:rowId xmlns:a16="http://schemas.microsoft.com/office/drawing/2014/main" val="3654067454"/>
                  </a:ext>
                </a:extLst>
              </a:tr>
              <a:tr h="1172089">
                <a:tc>
                  <a:txBody>
                    <a:bodyPr/>
                    <a:lstStyle/>
                    <a:p>
                      <a:endParaRPr lang="en-US" dirty="0"/>
                    </a:p>
                  </a:txBody>
                  <a:tcPr/>
                </a:tc>
                <a:tc>
                  <a:txBody>
                    <a:bodyPr/>
                    <a:lstStyle/>
                    <a:p>
                      <a:endParaRPr lang="en-US" dirty="0"/>
                    </a:p>
                  </a:txBody>
                  <a:tcPr/>
                </a:tc>
                <a:tc>
                  <a:txBody>
                    <a:bodyPr/>
                    <a:lstStyle/>
                    <a:p>
                      <a:pPr algn="ctr"/>
                      <a:endParaRPr lang="ar-SA" dirty="0"/>
                    </a:p>
                    <a:p>
                      <a:pPr algn="ctr"/>
                      <a:r>
                        <a:rPr lang="ar-SA" sz="2400" dirty="0"/>
                        <a:t>حاج ترك الوقوف بعرفة</a:t>
                      </a:r>
                      <a:endParaRPr lang="en-US" sz="2400" dirty="0"/>
                    </a:p>
                  </a:txBody>
                  <a:tcPr/>
                </a:tc>
                <a:extLst>
                  <a:ext uri="{0D108BD9-81ED-4DB2-BD59-A6C34878D82A}">
                    <a16:rowId xmlns:a16="http://schemas.microsoft.com/office/drawing/2014/main" val="3310213072"/>
                  </a:ext>
                </a:extLst>
              </a:tr>
              <a:tr h="1172089">
                <a:tc>
                  <a:txBody>
                    <a:bodyPr/>
                    <a:lstStyle/>
                    <a:p>
                      <a:endParaRPr lang="en-US" dirty="0"/>
                    </a:p>
                  </a:txBody>
                  <a:tcPr/>
                </a:tc>
                <a:tc>
                  <a:txBody>
                    <a:bodyPr/>
                    <a:lstStyle/>
                    <a:p>
                      <a:endParaRPr lang="en-US" dirty="0"/>
                    </a:p>
                  </a:txBody>
                  <a:tcPr/>
                </a:tc>
                <a:tc>
                  <a:txBody>
                    <a:bodyPr/>
                    <a:lstStyle/>
                    <a:p>
                      <a:pPr algn="ctr"/>
                      <a:r>
                        <a:rPr lang="ar-SA" sz="2400" dirty="0"/>
                        <a:t>حاج خرج من مكة إلى بلده ونسي طواف الوداع</a:t>
                      </a:r>
                      <a:endParaRPr lang="en-US" sz="2400" dirty="0"/>
                    </a:p>
                  </a:txBody>
                  <a:tcPr/>
                </a:tc>
                <a:extLst>
                  <a:ext uri="{0D108BD9-81ED-4DB2-BD59-A6C34878D82A}">
                    <a16:rowId xmlns:a16="http://schemas.microsoft.com/office/drawing/2014/main" val="3001582194"/>
                  </a:ext>
                </a:extLst>
              </a:tr>
            </a:tbl>
          </a:graphicData>
        </a:graphic>
      </p:graphicFrame>
      <p:sp>
        <p:nvSpPr>
          <p:cNvPr id="16" name="مربع نص 15">
            <a:extLst>
              <a:ext uri="{FF2B5EF4-FFF2-40B4-BE49-F238E27FC236}">
                <a16:creationId xmlns:a16="http://schemas.microsoft.com/office/drawing/2014/main" id="{106D9160-918B-40EB-849D-B3F2625DFAD4}"/>
              </a:ext>
            </a:extLst>
          </p:cNvPr>
          <p:cNvSpPr txBox="1"/>
          <p:nvPr/>
        </p:nvSpPr>
        <p:spPr>
          <a:xfrm>
            <a:off x="5805905" y="2534194"/>
            <a:ext cx="2886892" cy="1200329"/>
          </a:xfrm>
          <a:prstGeom prst="rect">
            <a:avLst/>
          </a:prstGeom>
          <a:noFill/>
        </p:spPr>
        <p:txBody>
          <a:bodyPr wrap="square" rtlCol="0">
            <a:spAutoFit/>
          </a:bodyPr>
          <a:lstStyle/>
          <a:p>
            <a:pPr algn="ctr"/>
            <a:r>
              <a:rPr lang="ar-SA" sz="2400" b="1" dirty="0">
                <a:solidFill>
                  <a:schemeClr val="accent1"/>
                </a:solidFill>
              </a:rPr>
              <a:t>يجب  عليه دم وهو شاة يذبحها ويوزعها على فقراء الحرم  </a:t>
            </a:r>
            <a:endParaRPr lang="en-US" sz="2400" b="1" dirty="0">
              <a:solidFill>
                <a:schemeClr val="accent1"/>
              </a:solidFill>
            </a:endParaRPr>
          </a:p>
        </p:txBody>
      </p:sp>
      <p:sp>
        <p:nvSpPr>
          <p:cNvPr id="17" name="مربع نص 16">
            <a:extLst>
              <a:ext uri="{FF2B5EF4-FFF2-40B4-BE49-F238E27FC236}">
                <a16:creationId xmlns:a16="http://schemas.microsoft.com/office/drawing/2014/main" id="{4CD77BA5-BAA3-4184-B196-CCEA00E81834}"/>
              </a:ext>
            </a:extLst>
          </p:cNvPr>
          <p:cNvSpPr txBox="1"/>
          <p:nvPr/>
        </p:nvSpPr>
        <p:spPr>
          <a:xfrm>
            <a:off x="2758158" y="2704246"/>
            <a:ext cx="2886892" cy="830997"/>
          </a:xfrm>
          <a:prstGeom prst="rect">
            <a:avLst/>
          </a:prstGeom>
          <a:noFill/>
        </p:spPr>
        <p:txBody>
          <a:bodyPr wrap="square" rtlCol="0">
            <a:spAutoFit/>
          </a:bodyPr>
          <a:lstStyle/>
          <a:p>
            <a:pPr algn="ctr"/>
            <a:r>
              <a:rPr lang="ar-SA" sz="2400" b="1" dirty="0">
                <a:solidFill>
                  <a:schemeClr val="accent1"/>
                </a:solidFill>
              </a:rPr>
              <a:t>لأنه ترك واجباً من واجبات  الحج </a:t>
            </a:r>
            <a:endParaRPr lang="en-US" sz="2400" b="1" dirty="0">
              <a:solidFill>
                <a:schemeClr val="accent1"/>
              </a:solidFill>
            </a:endParaRPr>
          </a:p>
        </p:txBody>
      </p:sp>
      <p:sp>
        <p:nvSpPr>
          <p:cNvPr id="18" name="مربع نص 17">
            <a:extLst>
              <a:ext uri="{FF2B5EF4-FFF2-40B4-BE49-F238E27FC236}">
                <a16:creationId xmlns:a16="http://schemas.microsoft.com/office/drawing/2014/main" id="{4F6709B0-E763-488D-8DC1-69D33EFF39A5}"/>
              </a:ext>
            </a:extLst>
          </p:cNvPr>
          <p:cNvSpPr txBox="1"/>
          <p:nvPr/>
        </p:nvSpPr>
        <p:spPr>
          <a:xfrm>
            <a:off x="5948748" y="3963602"/>
            <a:ext cx="2933995" cy="461665"/>
          </a:xfrm>
          <a:prstGeom prst="rect">
            <a:avLst/>
          </a:prstGeom>
          <a:noFill/>
        </p:spPr>
        <p:txBody>
          <a:bodyPr wrap="square" rtlCol="0">
            <a:spAutoFit/>
          </a:bodyPr>
          <a:lstStyle/>
          <a:p>
            <a:pPr algn="ctr"/>
            <a:r>
              <a:rPr lang="ar-SA" sz="2400" b="1" dirty="0">
                <a:solidFill>
                  <a:schemeClr val="accent1"/>
                </a:solidFill>
              </a:rPr>
              <a:t>لا يصح حجه </a:t>
            </a:r>
            <a:endParaRPr lang="en-US" sz="2400" b="1" dirty="0">
              <a:solidFill>
                <a:schemeClr val="accent1"/>
              </a:solidFill>
            </a:endParaRPr>
          </a:p>
        </p:txBody>
      </p:sp>
      <p:sp>
        <p:nvSpPr>
          <p:cNvPr id="20" name="مربع نص 19">
            <a:extLst>
              <a:ext uri="{FF2B5EF4-FFF2-40B4-BE49-F238E27FC236}">
                <a16:creationId xmlns:a16="http://schemas.microsoft.com/office/drawing/2014/main" id="{9653BCB0-0468-48BB-A174-7C5CB22A9BA0}"/>
              </a:ext>
            </a:extLst>
          </p:cNvPr>
          <p:cNvSpPr txBox="1"/>
          <p:nvPr/>
        </p:nvSpPr>
        <p:spPr>
          <a:xfrm>
            <a:off x="2758158" y="3645805"/>
            <a:ext cx="2876329" cy="1323439"/>
          </a:xfrm>
          <a:prstGeom prst="rect">
            <a:avLst/>
          </a:prstGeom>
          <a:noFill/>
        </p:spPr>
        <p:txBody>
          <a:bodyPr wrap="square" rtlCol="0">
            <a:spAutoFit/>
          </a:bodyPr>
          <a:lstStyle/>
          <a:p>
            <a:r>
              <a:rPr lang="ar-SA" sz="2000" b="1" dirty="0">
                <a:solidFill>
                  <a:schemeClr val="accent1"/>
                </a:solidFill>
              </a:rPr>
              <a:t>لأنه ترك ركناً من أركان الحج و الوقوف بعرفة لا يمكن تداركه اذا فات وجب عليه ان يتحلل من احرامه بعمرة </a:t>
            </a:r>
            <a:endParaRPr lang="en-US" sz="2000" b="1" dirty="0">
              <a:solidFill>
                <a:schemeClr val="accent1"/>
              </a:solidFill>
            </a:endParaRPr>
          </a:p>
        </p:txBody>
      </p:sp>
      <p:sp>
        <p:nvSpPr>
          <p:cNvPr id="21" name="مربع نص 20">
            <a:extLst>
              <a:ext uri="{FF2B5EF4-FFF2-40B4-BE49-F238E27FC236}">
                <a16:creationId xmlns:a16="http://schemas.microsoft.com/office/drawing/2014/main" id="{E6340722-F9CC-4D55-B56B-F92A4DE5C7CE}"/>
              </a:ext>
            </a:extLst>
          </p:cNvPr>
          <p:cNvSpPr txBox="1"/>
          <p:nvPr/>
        </p:nvSpPr>
        <p:spPr>
          <a:xfrm>
            <a:off x="5805905" y="4907490"/>
            <a:ext cx="2886892" cy="1200329"/>
          </a:xfrm>
          <a:prstGeom prst="rect">
            <a:avLst/>
          </a:prstGeom>
          <a:noFill/>
        </p:spPr>
        <p:txBody>
          <a:bodyPr wrap="square" rtlCol="0">
            <a:spAutoFit/>
          </a:bodyPr>
          <a:lstStyle/>
          <a:p>
            <a:pPr algn="ctr"/>
            <a:r>
              <a:rPr lang="ar-SA" sz="2400" b="1" dirty="0">
                <a:solidFill>
                  <a:schemeClr val="accent1"/>
                </a:solidFill>
              </a:rPr>
              <a:t>يجب  عليه دم وهو شاة يذبحها ويوزعها على فقراء الحرم </a:t>
            </a:r>
            <a:endParaRPr lang="en-US" sz="2400" b="1" dirty="0">
              <a:solidFill>
                <a:schemeClr val="accent1"/>
              </a:solidFill>
            </a:endParaRPr>
          </a:p>
        </p:txBody>
      </p:sp>
      <p:sp>
        <p:nvSpPr>
          <p:cNvPr id="22" name="مربع نص 21">
            <a:extLst>
              <a:ext uri="{FF2B5EF4-FFF2-40B4-BE49-F238E27FC236}">
                <a16:creationId xmlns:a16="http://schemas.microsoft.com/office/drawing/2014/main" id="{DA4BAC5A-40B4-4451-8315-C58210837CBF}"/>
              </a:ext>
            </a:extLst>
          </p:cNvPr>
          <p:cNvSpPr txBox="1"/>
          <p:nvPr/>
        </p:nvSpPr>
        <p:spPr>
          <a:xfrm>
            <a:off x="2696765" y="5066173"/>
            <a:ext cx="2888795" cy="830997"/>
          </a:xfrm>
          <a:prstGeom prst="rect">
            <a:avLst/>
          </a:prstGeom>
          <a:noFill/>
        </p:spPr>
        <p:txBody>
          <a:bodyPr wrap="square" rtlCol="0">
            <a:spAutoFit/>
          </a:bodyPr>
          <a:lstStyle/>
          <a:p>
            <a:pPr algn="ctr"/>
            <a:r>
              <a:rPr lang="ar-SA" sz="2400" b="1" dirty="0">
                <a:solidFill>
                  <a:schemeClr val="accent1"/>
                </a:solidFill>
              </a:rPr>
              <a:t>لأنه ترك واجباً من واجبات  الحج </a:t>
            </a:r>
          </a:p>
        </p:txBody>
      </p:sp>
    </p:spTree>
    <p:extLst>
      <p:ext uri="{BB962C8B-B14F-4D97-AF65-F5344CB8AC3E}">
        <p14:creationId xmlns:p14="http://schemas.microsoft.com/office/powerpoint/2010/main" val="901200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80">
                                          <p:stCondLst>
                                            <p:cond delay="0"/>
                                          </p:stCondLst>
                                        </p:cTn>
                                        <p:tgtEl>
                                          <p:spTgt spid="4"/>
                                        </p:tgtEl>
                                      </p:cBhvr>
                                    </p:animEffect>
                                    <p:anim calcmode="lin" valueType="num">
                                      <p:cBhvr>
                                        <p:cTn id="3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gtEl>
                                      </p:cBhvr>
                                      <p:to x="100000" y="60000"/>
                                    </p:animScale>
                                    <p:animScale>
                                      <p:cBhvr>
                                        <p:cTn id="37" dur="166" decel="50000">
                                          <p:stCondLst>
                                            <p:cond delay="676"/>
                                          </p:stCondLst>
                                        </p:cTn>
                                        <p:tgtEl>
                                          <p:spTgt spid="4"/>
                                        </p:tgtEl>
                                      </p:cBhvr>
                                      <p:to x="100000" y="100000"/>
                                    </p:animScale>
                                    <p:animScale>
                                      <p:cBhvr>
                                        <p:cTn id="38" dur="26">
                                          <p:stCondLst>
                                            <p:cond delay="1312"/>
                                          </p:stCondLst>
                                        </p:cTn>
                                        <p:tgtEl>
                                          <p:spTgt spid="4"/>
                                        </p:tgtEl>
                                      </p:cBhvr>
                                      <p:to x="100000" y="80000"/>
                                    </p:animScale>
                                    <p:animScale>
                                      <p:cBhvr>
                                        <p:cTn id="39" dur="166" decel="50000">
                                          <p:stCondLst>
                                            <p:cond delay="1338"/>
                                          </p:stCondLst>
                                        </p:cTn>
                                        <p:tgtEl>
                                          <p:spTgt spid="4"/>
                                        </p:tgtEl>
                                      </p:cBhvr>
                                      <p:to x="100000" y="100000"/>
                                    </p:animScale>
                                    <p:animScale>
                                      <p:cBhvr>
                                        <p:cTn id="40" dur="26">
                                          <p:stCondLst>
                                            <p:cond delay="1642"/>
                                          </p:stCondLst>
                                        </p:cTn>
                                        <p:tgtEl>
                                          <p:spTgt spid="4"/>
                                        </p:tgtEl>
                                      </p:cBhvr>
                                      <p:to x="100000" y="90000"/>
                                    </p:animScale>
                                    <p:animScale>
                                      <p:cBhvr>
                                        <p:cTn id="41" dur="166" decel="50000">
                                          <p:stCondLst>
                                            <p:cond delay="1668"/>
                                          </p:stCondLst>
                                        </p:cTn>
                                        <p:tgtEl>
                                          <p:spTgt spid="4"/>
                                        </p:tgtEl>
                                      </p:cBhvr>
                                      <p:to x="100000" y="100000"/>
                                    </p:animScale>
                                    <p:animScale>
                                      <p:cBhvr>
                                        <p:cTn id="42" dur="26">
                                          <p:stCondLst>
                                            <p:cond delay="1808"/>
                                          </p:stCondLst>
                                        </p:cTn>
                                        <p:tgtEl>
                                          <p:spTgt spid="4"/>
                                        </p:tgtEl>
                                      </p:cBhvr>
                                      <p:to x="100000" y="95000"/>
                                    </p:animScale>
                                    <p:animScale>
                                      <p:cBhvr>
                                        <p:cTn id="43" dur="166" decel="50000">
                                          <p:stCondLst>
                                            <p:cond delay="1834"/>
                                          </p:stCondLst>
                                        </p:cTn>
                                        <p:tgtEl>
                                          <p:spTgt spid="4"/>
                                        </p:tgtEl>
                                      </p:cBhvr>
                                      <p:to x="100000" y="100000"/>
                                    </p:animScale>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down)">
                                      <p:cBhvr>
                                        <p:cTn id="53" dur="580">
                                          <p:stCondLst>
                                            <p:cond delay="0"/>
                                          </p:stCondLst>
                                        </p:cTn>
                                        <p:tgtEl>
                                          <p:spTgt spid="16"/>
                                        </p:tgtEl>
                                      </p:cBhvr>
                                    </p:animEffect>
                                    <p:anim calcmode="lin" valueType="num">
                                      <p:cBhvr>
                                        <p:cTn id="5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9" dur="26">
                                          <p:stCondLst>
                                            <p:cond delay="650"/>
                                          </p:stCondLst>
                                        </p:cTn>
                                        <p:tgtEl>
                                          <p:spTgt spid="16"/>
                                        </p:tgtEl>
                                      </p:cBhvr>
                                      <p:to x="100000" y="60000"/>
                                    </p:animScale>
                                    <p:animScale>
                                      <p:cBhvr>
                                        <p:cTn id="60" dur="166" decel="50000">
                                          <p:stCondLst>
                                            <p:cond delay="676"/>
                                          </p:stCondLst>
                                        </p:cTn>
                                        <p:tgtEl>
                                          <p:spTgt spid="16"/>
                                        </p:tgtEl>
                                      </p:cBhvr>
                                      <p:to x="100000" y="100000"/>
                                    </p:animScale>
                                    <p:animScale>
                                      <p:cBhvr>
                                        <p:cTn id="61" dur="26">
                                          <p:stCondLst>
                                            <p:cond delay="1312"/>
                                          </p:stCondLst>
                                        </p:cTn>
                                        <p:tgtEl>
                                          <p:spTgt spid="16"/>
                                        </p:tgtEl>
                                      </p:cBhvr>
                                      <p:to x="100000" y="80000"/>
                                    </p:animScale>
                                    <p:animScale>
                                      <p:cBhvr>
                                        <p:cTn id="62" dur="166" decel="50000">
                                          <p:stCondLst>
                                            <p:cond delay="1338"/>
                                          </p:stCondLst>
                                        </p:cTn>
                                        <p:tgtEl>
                                          <p:spTgt spid="16"/>
                                        </p:tgtEl>
                                      </p:cBhvr>
                                      <p:to x="100000" y="100000"/>
                                    </p:animScale>
                                    <p:animScale>
                                      <p:cBhvr>
                                        <p:cTn id="63" dur="26">
                                          <p:stCondLst>
                                            <p:cond delay="1642"/>
                                          </p:stCondLst>
                                        </p:cTn>
                                        <p:tgtEl>
                                          <p:spTgt spid="16"/>
                                        </p:tgtEl>
                                      </p:cBhvr>
                                      <p:to x="100000" y="90000"/>
                                    </p:animScale>
                                    <p:animScale>
                                      <p:cBhvr>
                                        <p:cTn id="64" dur="166" decel="50000">
                                          <p:stCondLst>
                                            <p:cond delay="1668"/>
                                          </p:stCondLst>
                                        </p:cTn>
                                        <p:tgtEl>
                                          <p:spTgt spid="16"/>
                                        </p:tgtEl>
                                      </p:cBhvr>
                                      <p:to x="100000" y="100000"/>
                                    </p:animScale>
                                    <p:animScale>
                                      <p:cBhvr>
                                        <p:cTn id="65" dur="26">
                                          <p:stCondLst>
                                            <p:cond delay="1808"/>
                                          </p:stCondLst>
                                        </p:cTn>
                                        <p:tgtEl>
                                          <p:spTgt spid="16"/>
                                        </p:tgtEl>
                                      </p:cBhvr>
                                      <p:to x="100000" y="95000"/>
                                    </p:animScale>
                                    <p:animScale>
                                      <p:cBhvr>
                                        <p:cTn id="66" dur="166" decel="50000">
                                          <p:stCondLst>
                                            <p:cond delay="1834"/>
                                          </p:stCondLst>
                                        </p:cTn>
                                        <p:tgtEl>
                                          <p:spTgt spid="16"/>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80">
                                          <p:stCondLst>
                                            <p:cond delay="0"/>
                                          </p:stCondLst>
                                        </p:cTn>
                                        <p:tgtEl>
                                          <p:spTgt spid="17"/>
                                        </p:tgtEl>
                                      </p:cBhvr>
                                    </p:animEffect>
                                    <p:anim calcmode="lin" valueType="num">
                                      <p:cBhvr>
                                        <p:cTn id="7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7" dur="26">
                                          <p:stCondLst>
                                            <p:cond delay="650"/>
                                          </p:stCondLst>
                                        </p:cTn>
                                        <p:tgtEl>
                                          <p:spTgt spid="17"/>
                                        </p:tgtEl>
                                      </p:cBhvr>
                                      <p:to x="100000" y="60000"/>
                                    </p:animScale>
                                    <p:animScale>
                                      <p:cBhvr>
                                        <p:cTn id="78" dur="166" decel="50000">
                                          <p:stCondLst>
                                            <p:cond delay="676"/>
                                          </p:stCondLst>
                                        </p:cTn>
                                        <p:tgtEl>
                                          <p:spTgt spid="17"/>
                                        </p:tgtEl>
                                      </p:cBhvr>
                                      <p:to x="100000" y="100000"/>
                                    </p:animScale>
                                    <p:animScale>
                                      <p:cBhvr>
                                        <p:cTn id="79" dur="26">
                                          <p:stCondLst>
                                            <p:cond delay="1312"/>
                                          </p:stCondLst>
                                        </p:cTn>
                                        <p:tgtEl>
                                          <p:spTgt spid="17"/>
                                        </p:tgtEl>
                                      </p:cBhvr>
                                      <p:to x="100000" y="80000"/>
                                    </p:animScale>
                                    <p:animScale>
                                      <p:cBhvr>
                                        <p:cTn id="80" dur="166" decel="50000">
                                          <p:stCondLst>
                                            <p:cond delay="1338"/>
                                          </p:stCondLst>
                                        </p:cTn>
                                        <p:tgtEl>
                                          <p:spTgt spid="17"/>
                                        </p:tgtEl>
                                      </p:cBhvr>
                                      <p:to x="100000" y="100000"/>
                                    </p:animScale>
                                    <p:animScale>
                                      <p:cBhvr>
                                        <p:cTn id="81" dur="26">
                                          <p:stCondLst>
                                            <p:cond delay="1642"/>
                                          </p:stCondLst>
                                        </p:cTn>
                                        <p:tgtEl>
                                          <p:spTgt spid="17"/>
                                        </p:tgtEl>
                                      </p:cBhvr>
                                      <p:to x="100000" y="90000"/>
                                    </p:animScale>
                                    <p:animScale>
                                      <p:cBhvr>
                                        <p:cTn id="82" dur="166" decel="50000">
                                          <p:stCondLst>
                                            <p:cond delay="1668"/>
                                          </p:stCondLst>
                                        </p:cTn>
                                        <p:tgtEl>
                                          <p:spTgt spid="17"/>
                                        </p:tgtEl>
                                      </p:cBhvr>
                                      <p:to x="100000" y="100000"/>
                                    </p:animScale>
                                    <p:animScale>
                                      <p:cBhvr>
                                        <p:cTn id="83" dur="26">
                                          <p:stCondLst>
                                            <p:cond delay="1808"/>
                                          </p:stCondLst>
                                        </p:cTn>
                                        <p:tgtEl>
                                          <p:spTgt spid="17"/>
                                        </p:tgtEl>
                                      </p:cBhvr>
                                      <p:to x="100000" y="95000"/>
                                    </p:animScale>
                                    <p:animScale>
                                      <p:cBhvr>
                                        <p:cTn id="84" dur="166" decel="50000">
                                          <p:stCondLst>
                                            <p:cond delay="1834"/>
                                          </p:stCondLst>
                                        </p:cTn>
                                        <p:tgtEl>
                                          <p:spTgt spid="17"/>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ipe(down)">
                                      <p:cBhvr>
                                        <p:cTn id="89" dur="580">
                                          <p:stCondLst>
                                            <p:cond delay="0"/>
                                          </p:stCondLst>
                                        </p:cTn>
                                        <p:tgtEl>
                                          <p:spTgt spid="18"/>
                                        </p:tgtEl>
                                      </p:cBhvr>
                                    </p:animEffect>
                                    <p:anim calcmode="lin" valueType="num">
                                      <p:cBhvr>
                                        <p:cTn id="9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95" dur="26">
                                          <p:stCondLst>
                                            <p:cond delay="650"/>
                                          </p:stCondLst>
                                        </p:cTn>
                                        <p:tgtEl>
                                          <p:spTgt spid="18"/>
                                        </p:tgtEl>
                                      </p:cBhvr>
                                      <p:to x="100000" y="60000"/>
                                    </p:animScale>
                                    <p:animScale>
                                      <p:cBhvr>
                                        <p:cTn id="96" dur="166" decel="50000">
                                          <p:stCondLst>
                                            <p:cond delay="676"/>
                                          </p:stCondLst>
                                        </p:cTn>
                                        <p:tgtEl>
                                          <p:spTgt spid="18"/>
                                        </p:tgtEl>
                                      </p:cBhvr>
                                      <p:to x="100000" y="100000"/>
                                    </p:animScale>
                                    <p:animScale>
                                      <p:cBhvr>
                                        <p:cTn id="97" dur="26">
                                          <p:stCondLst>
                                            <p:cond delay="1312"/>
                                          </p:stCondLst>
                                        </p:cTn>
                                        <p:tgtEl>
                                          <p:spTgt spid="18"/>
                                        </p:tgtEl>
                                      </p:cBhvr>
                                      <p:to x="100000" y="80000"/>
                                    </p:animScale>
                                    <p:animScale>
                                      <p:cBhvr>
                                        <p:cTn id="98" dur="166" decel="50000">
                                          <p:stCondLst>
                                            <p:cond delay="1338"/>
                                          </p:stCondLst>
                                        </p:cTn>
                                        <p:tgtEl>
                                          <p:spTgt spid="18"/>
                                        </p:tgtEl>
                                      </p:cBhvr>
                                      <p:to x="100000" y="100000"/>
                                    </p:animScale>
                                    <p:animScale>
                                      <p:cBhvr>
                                        <p:cTn id="99" dur="26">
                                          <p:stCondLst>
                                            <p:cond delay="1642"/>
                                          </p:stCondLst>
                                        </p:cTn>
                                        <p:tgtEl>
                                          <p:spTgt spid="18"/>
                                        </p:tgtEl>
                                      </p:cBhvr>
                                      <p:to x="100000" y="90000"/>
                                    </p:animScale>
                                    <p:animScale>
                                      <p:cBhvr>
                                        <p:cTn id="100" dur="166" decel="50000">
                                          <p:stCondLst>
                                            <p:cond delay="1668"/>
                                          </p:stCondLst>
                                        </p:cTn>
                                        <p:tgtEl>
                                          <p:spTgt spid="18"/>
                                        </p:tgtEl>
                                      </p:cBhvr>
                                      <p:to x="100000" y="100000"/>
                                    </p:animScale>
                                    <p:animScale>
                                      <p:cBhvr>
                                        <p:cTn id="101" dur="26">
                                          <p:stCondLst>
                                            <p:cond delay="1808"/>
                                          </p:stCondLst>
                                        </p:cTn>
                                        <p:tgtEl>
                                          <p:spTgt spid="18"/>
                                        </p:tgtEl>
                                      </p:cBhvr>
                                      <p:to x="100000" y="95000"/>
                                    </p:animScale>
                                    <p:animScale>
                                      <p:cBhvr>
                                        <p:cTn id="102" dur="166" decel="50000">
                                          <p:stCondLst>
                                            <p:cond delay="1834"/>
                                          </p:stCondLst>
                                        </p:cTn>
                                        <p:tgtEl>
                                          <p:spTgt spid="18"/>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grpId="0" nodeType="click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down)">
                                      <p:cBhvr>
                                        <p:cTn id="107" dur="580">
                                          <p:stCondLst>
                                            <p:cond delay="0"/>
                                          </p:stCondLst>
                                        </p:cTn>
                                        <p:tgtEl>
                                          <p:spTgt spid="20"/>
                                        </p:tgtEl>
                                      </p:cBhvr>
                                    </p:animEffect>
                                    <p:anim calcmode="lin" valueType="num">
                                      <p:cBhvr>
                                        <p:cTn id="10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13" dur="26">
                                          <p:stCondLst>
                                            <p:cond delay="650"/>
                                          </p:stCondLst>
                                        </p:cTn>
                                        <p:tgtEl>
                                          <p:spTgt spid="20"/>
                                        </p:tgtEl>
                                      </p:cBhvr>
                                      <p:to x="100000" y="60000"/>
                                    </p:animScale>
                                    <p:animScale>
                                      <p:cBhvr>
                                        <p:cTn id="114" dur="166" decel="50000">
                                          <p:stCondLst>
                                            <p:cond delay="676"/>
                                          </p:stCondLst>
                                        </p:cTn>
                                        <p:tgtEl>
                                          <p:spTgt spid="20"/>
                                        </p:tgtEl>
                                      </p:cBhvr>
                                      <p:to x="100000" y="100000"/>
                                    </p:animScale>
                                    <p:animScale>
                                      <p:cBhvr>
                                        <p:cTn id="115" dur="26">
                                          <p:stCondLst>
                                            <p:cond delay="1312"/>
                                          </p:stCondLst>
                                        </p:cTn>
                                        <p:tgtEl>
                                          <p:spTgt spid="20"/>
                                        </p:tgtEl>
                                      </p:cBhvr>
                                      <p:to x="100000" y="80000"/>
                                    </p:animScale>
                                    <p:animScale>
                                      <p:cBhvr>
                                        <p:cTn id="116" dur="166" decel="50000">
                                          <p:stCondLst>
                                            <p:cond delay="1338"/>
                                          </p:stCondLst>
                                        </p:cTn>
                                        <p:tgtEl>
                                          <p:spTgt spid="20"/>
                                        </p:tgtEl>
                                      </p:cBhvr>
                                      <p:to x="100000" y="100000"/>
                                    </p:animScale>
                                    <p:animScale>
                                      <p:cBhvr>
                                        <p:cTn id="117" dur="26">
                                          <p:stCondLst>
                                            <p:cond delay="1642"/>
                                          </p:stCondLst>
                                        </p:cTn>
                                        <p:tgtEl>
                                          <p:spTgt spid="20"/>
                                        </p:tgtEl>
                                      </p:cBhvr>
                                      <p:to x="100000" y="90000"/>
                                    </p:animScale>
                                    <p:animScale>
                                      <p:cBhvr>
                                        <p:cTn id="118" dur="166" decel="50000">
                                          <p:stCondLst>
                                            <p:cond delay="1668"/>
                                          </p:stCondLst>
                                        </p:cTn>
                                        <p:tgtEl>
                                          <p:spTgt spid="20"/>
                                        </p:tgtEl>
                                      </p:cBhvr>
                                      <p:to x="100000" y="100000"/>
                                    </p:animScale>
                                    <p:animScale>
                                      <p:cBhvr>
                                        <p:cTn id="119" dur="26">
                                          <p:stCondLst>
                                            <p:cond delay="1808"/>
                                          </p:stCondLst>
                                        </p:cTn>
                                        <p:tgtEl>
                                          <p:spTgt spid="20"/>
                                        </p:tgtEl>
                                      </p:cBhvr>
                                      <p:to x="100000" y="95000"/>
                                    </p:animScale>
                                    <p:animScale>
                                      <p:cBhvr>
                                        <p:cTn id="120" dur="166" decel="50000">
                                          <p:stCondLst>
                                            <p:cond delay="1834"/>
                                          </p:stCondLst>
                                        </p:cTn>
                                        <p:tgtEl>
                                          <p:spTgt spid="20"/>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26" presetClass="entr" presetSubtype="0" fill="hold" grpId="0" nodeType="clickEffect">
                                  <p:stCondLst>
                                    <p:cond delay="0"/>
                                  </p:stCondLst>
                                  <p:childTnLst>
                                    <p:set>
                                      <p:cBhvr>
                                        <p:cTn id="124" dur="1" fill="hold">
                                          <p:stCondLst>
                                            <p:cond delay="0"/>
                                          </p:stCondLst>
                                        </p:cTn>
                                        <p:tgtEl>
                                          <p:spTgt spid="21"/>
                                        </p:tgtEl>
                                        <p:attrNameLst>
                                          <p:attrName>style.visibility</p:attrName>
                                        </p:attrNameLst>
                                      </p:cBhvr>
                                      <p:to>
                                        <p:strVal val="visible"/>
                                      </p:to>
                                    </p:set>
                                    <p:animEffect transition="in" filter="wipe(down)">
                                      <p:cBhvr>
                                        <p:cTn id="125" dur="580">
                                          <p:stCondLst>
                                            <p:cond delay="0"/>
                                          </p:stCondLst>
                                        </p:cTn>
                                        <p:tgtEl>
                                          <p:spTgt spid="21"/>
                                        </p:tgtEl>
                                      </p:cBhvr>
                                    </p:animEffect>
                                    <p:anim calcmode="lin" valueType="num">
                                      <p:cBhvr>
                                        <p:cTn id="12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1" dur="26">
                                          <p:stCondLst>
                                            <p:cond delay="650"/>
                                          </p:stCondLst>
                                        </p:cTn>
                                        <p:tgtEl>
                                          <p:spTgt spid="21"/>
                                        </p:tgtEl>
                                      </p:cBhvr>
                                      <p:to x="100000" y="60000"/>
                                    </p:animScale>
                                    <p:animScale>
                                      <p:cBhvr>
                                        <p:cTn id="132" dur="166" decel="50000">
                                          <p:stCondLst>
                                            <p:cond delay="676"/>
                                          </p:stCondLst>
                                        </p:cTn>
                                        <p:tgtEl>
                                          <p:spTgt spid="21"/>
                                        </p:tgtEl>
                                      </p:cBhvr>
                                      <p:to x="100000" y="100000"/>
                                    </p:animScale>
                                    <p:animScale>
                                      <p:cBhvr>
                                        <p:cTn id="133" dur="26">
                                          <p:stCondLst>
                                            <p:cond delay="1312"/>
                                          </p:stCondLst>
                                        </p:cTn>
                                        <p:tgtEl>
                                          <p:spTgt spid="21"/>
                                        </p:tgtEl>
                                      </p:cBhvr>
                                      <p:to x="100000" y="80000"/>
                                    </p:animScale>
                                    <p:animScale>
                                      <p:cBhvr>
                                        <p:cTn id="134" dur="166" decel="50000">
                                          <p:stCondLst>
                                            <p:cond delay="1338"/>
                                          </p:stCondLst>
                                        </p:cTn>
                                        <p:tgtEl>
                                          <p:spTgt spid="21"/>
                                        </p:tgtEl>
                                      </p:cBhvr>
                                      <p:to x="100000" y="100000"/>
                                    </p:animScale>
                                    <p:animScale>
                                      <p:cBhvr>
                                        <p:cTn id="135" dur="26">
                                          <p:stCondLst>
                                            <p:cond delay="1642"/>
                                          </p:stCondLst>
                                        </p:cTn>
                                        <p:tgtEl>
                                          <p:spTgt spid="21"/>
                                        </p:tgtEl>
                                      </p:cBhvr>
                                      <p:to x="100000" y="90000"/>
                                    </p:animScale>
                                    <p:animScale>
                                      <p:cBhvr>
                                        <p:cTn id="136" dur="166" decel="50000">
                                          <p:stCondLst>
                                            <p:cond delay="1668"/>
                                          </p:stCondLst>
                                        </p:cTn>
                                        <p:tgtEl>
                                          <p:spTgt spid="21"/>
                                        </p:tgtEl>
                                      </p:cBhvr>
                                      <p:to x="100000" y="100000"/>
                                    </p:animScale>
                                    <p:animScale>
                                      <p:cBhvr>
                                        <p:cTn id="137" dur="26">
                                          <p:stCondLst>
                                            <p:cond delay="1808"/>
                                          </p:stCondLst>
                                        </p:cTn>
                                        <p:tgtEl>
                                          <p:spTgt spid="21"/>
                                        </p:tgtEl>
                                      </p:cBhvr>
                                      <p:to x="100000" y="95000"/>
                                    </p:animScale>
                                    <p:animScale>
                                      <p:cBhvr>
                                        <p:cTn id="138" dur="166" decel="50000">
                                          <p:stCondLst>
                                            <p:cond delay="1834"/>
                                          </p:stCondLst>
                                        </p:cTn>
                                        <p:tgtEl>
                                          <p:spTgt spid="21"/>
                                        </p:tgtEl>
                                      </p:cBhvr>
                                      <p:to x="100000" y="100000"/>
                                    </p:animScale>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grpId="0" nodeType="clickEffect">
                                  <p:stCondLst>
                                    <p:cond delay="0"/>
                                  </p:stCondLst>
                                  <p:childTnLst>
                                    <p:set>
                                      <p:cBhvr>
                                        <p:cTn id="142" dur="1" fill="hold">
                                          <p:stCondLst>
                                            <p:cond delay="0"/>
                                          </p:stCondLst>
                                        </p:cTn>
                                        <p:tgtEl>
                                          <p:spTgt spid="22"/>
                                        </p:tgtEl>
                                        <p:attrNameLst>
                                          <p:attrName>style.visibility</p:attrName>
                                        </p:attrNameLst>
                                      </p:cBhvr>
                                      <p:to>
                                        <p:strVal val="visible"/>
                                      </p:to>
                                    </p:set>
                                    <p:animEffect transition="in" filter="wipe(down)">
                                      <p:cBhvr>
                                        <p:cTn id="143" dur="580">
                                          <p:stCondLst>
                                            <p:cond delay="0"/>
                                          </p:stCondLst>
                                        </p:cTn>
                                        <p:tgtEl>
                                          <p:spTgt spid="22"/>
                                        </p:tgtEl>
                                      </p:cBhvr>
                                    </p:animEffect>
                                    <p:anim calcmode="lin" valueType="num">
                                      <p:cBhvr>
                                        <p:cTn id="1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49" dur="26">
                                          <p:stCondLst>
                                            <p:cond delay="650"/>
                                          </p:stCondLst>
                                        </p:cTn>
                                        <p:tgtEl>
                                          <p:spTgt spid="22"/>
                                        </p:tgtEl>
                                      </p:cBhvr>
                                      <p:to x="100000" y="60000"/>
                                    </p:animScale>
                                    <p:animScale>
                                      <p:cBhvr>
                                        <p:cTn id="150" dur="166" decel="50000">
                                          <p:stCondLst>
                                            <p:cond delay="676"/>
                                          </p:stCondLst>
                                        </p:cTn>
                                        <p:tgtEl>
                                          <p:spTgt spid="22"/>
                                        </p:tgtEl>
                                      </p:cBhvr>
                                      <p:to x="100000" y="100000"/>
                                    </p:animScale>
                                    <p:animScale>
                                      <p:cBhvr>
                                        <p:cTn id="151" dur="26">
                                          <p:stCondLst>
                                            <p:cond delay="1312"/>
                                          </p:stCondLst>
                                        </p:cTn>
                                        <p:tgtEl>
                                          <p:spTgt spid="22"/>
                                        </p:tgtEl>
                                      </p:cBhvr>
                                      <p:to x="100000" y="80000"/>
                                    </p:animScale>
                                    <p:animScale>
                                      <p:cBhvr>
                                        <p:cTn id="152" dur="166" decel="50000">
                                          <p:stCondLst>
                                            <p:cond delay="1338"/>
                                          </p:stCondLst>
                                        </p:cTn>
                                        <p:tgtEl>
                                          <p:spTgt spid="22"/>
                                        </p:tgtEl>
                                      </p:cBhvr>
                                      <p:to x="100000" y="100000"/>
                                    </p:animScale>
                                    <p:animScale>
                                      <p:cBhvr>
                                        <p:cTn id="153" dur="26">
                                          <p:stCondLst>
                                            <p:cond delay="1642"/>
                                          </p:stCondLst>
                                        </p:cTn>
                                        <p:tgtEl>
                                          <p:spTgt spid="22"/>
                                        </p:tgtEl>
                                      </p:cBhvr>
                                      <p:to x="100000" y="90000"/>
                                    </p:animScale>
                                    <p:animScale>
                                      <p:cBhvr>
                                        <p:cTn id="154" dur="166" decel="50000">
                                          <p:stCondLst>
                                            <p:cond delay="1668"/>
                                          </p:stCondLst>
                                        </p:cTn>
                                        <p:tgtEl>
                                          <p:spTgt spid="22"/>
                                        </p:tgtEl>
                                      </p:cBhvr>
                                      <p:to x="100000" y="100000"/>
                                    </p:animScale>
                                    <p:animScale>
                                      <p:cBhvr>
                                        <p:cTn id="155" dur="26">
                                          <p:stCondLst>
                                            <p:cond delay="1808"/>
                                          </p:stCondLst>
                                        </p:cTn>
                                        <p:tgtEl>
                                          <p:spTgt spid="22"/>
                                        </p:tgtEl>
                                      </p:cBhvr>
                                      <p:to x="100000" y="95000"/>
                                    </p:animScale>
                                    <p:animScale>
                                      <p:cBhvr>
                                        <p:cTn id="156"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6" grpId="0"/>
      <p:bldP spid="17" grpId="0"/>
      <p:bldP spid="18" grpId="0"/>
      <p:bldP spid="20" grpId="0"/>
      <p:bldP spid="21" grpId="0"/>
      <p:bldP spid="2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9490363" y="208363"/>
            <a:ext cx="2545769"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الفِدْيَةُ</a:t>
            </a:r>
            <a:endParaRPr lang="en-US" sz="28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0" y="1283343"/>
            <a:ext cx="11897587" cy="5009833"/>
          </a:xfrm>
          <a:prstGeom prst="rect">
            <a:avLst/>
          </a:prstGeom>
          <a:noFill/>
        </p:spPr>
        <p:txBody>
          <a:bodyPr wrap="square" rtlCol="0">
            <a:spAutoFit/>
          </a:bodyPr>
          <a:lstStyle/>
          <a:p>
            <a:pPr>
              <a:lnSpc>
                <a:spcPct val="150000"/>
              </a:lnSpc>
            </a:pPr>
            <a:r>
              <a:rPr lang="ar-SA" sz="2400" b="1" dirty="0">
                <a:solidFill>
                  <a:schemeClr val="accent1"/>
                </a:solidFill>
              </a:rPr>
              <a:t>من رحمة الله بعباده أن شرع لهم عند التقصير في عباداتهم و أعمالهم ما يجبر لهم النقص الحاصل بهذا التقصير؛ ولذلك صور كثيرة، هذه بعض أمثلتها:</a:t>
            </a:r>
          </a:p>
          <a:p>
            <a:pPr>
              <a:lnSpc>
                <a:spcPct val="150000"/>
              </a:lnSpc>
            </a:pPr>
            <a:r>
              <a:rPr lang="ar-SA" sz="2400" b="1" dirty="0">
                <a:solidFill>
                  <a:schemeClr val="accent2"/>
                </a:solidFill>
              </a:rPr>
              <a:t>المثال الأول:</a:t>
            </a:r>
          </a:p>
          <a:p>
            <a:pPr>
              <a:lnSpc>
                <a:spcPct val="150000"/>
              </a:lnSpc>
            </a:pPr>
            <a:r>
              <a:rPr lang="ar-SA" sz="2400" b="1" dirty="0"/>
              <a:t>شرع الله تعالى نوافل الصلاة لأسباب، منها: جبر الخلل الحاصل في .....................................</a:t>
            </a:r>
          </a:p>
          <a:p>
            <a:pPr>
              <a:lnSpc>
                <a:spcPct val="150000"/>
              </a:lnSpc>
            </a:pPr>
            <a:r>
              <a:rPr lang="ar-SA" sz="2400" b="1" dirty="0">
                <a:solidFill>
                  <a:schemeClr val="accent2"/>
                </a:solidFill>
              </a:rPr>
              <a:t>المثال الثاني:</a:t>
            </a:r>
          </a:p>
          <a:p>
            <a:pPr>
              <a:lnSpc>
                <a:spcPct val="150000"/>
              </a:lnSpc>
            </a:pPr>
            <a:r>
              <a:rPr lang="ar-SA" sz="2400" b="1" dirty="0"/>
              <a:t>إذا زاد المصلي شيئًا في صلاته أو نقص منها أو شك فيها، فقد شرع الله له .............................</a:t>
            </a:r>
          </a:p>
          <a:p>
            <a:pPr>
              <a:lnSpc>
                <a:spcPct val="150000"/>
              </a:lnSpc>
            </a:pPr>
            <a:r>
              <a:rPr lang="ar-SA" sz="2400" b="1" dirty="0">
                <a:solidFill>
                  <a:schemeClr val="accent2"/>
                </a:solidFill>
              </a:rPr>
              <a:t>المثال الثالث:</a:t>
            </a:r>
          </a:p>
          <a:p>
            <a:pPr>
              <a:lnSpc>
                <a:spcPct val="150000"/>
              </a:lnSpc>
            </a:pPr>
            <a:r>
              <a:rPr lang="ar-SA" sz="2400" b="1" dirty="0"/>
              <a:t>إذا أذنب العبد و أسرف في فعل المعاصي، فقد شرع الله له لتلافي هذا النقص، وتصحيح وضعه وحاله: ..............................</a:t>
            </a:r>
          </a:p>
        </p:txBody>
      </p:sp>
      <p:sp>
        <p:nvSpPr>
          <p:cNvPr id="2" name="مربع نص 1">
            <a:extLst>
              <a:ext uri="{FF2B5EF4-FFF2-40B4-BE49-F238E27FC236}">
                <a16:creationId xmlns:a16="http://schemas.microsoft.com/office/drawing/2014/main" id="{F29CDB08-EBCB-4FDA-A98E-735D268B3181}"/>
              </a:ext>
            </a:extLst>
          </p:cNvPr>
          <p:cNvSpPr txBox="1"/>
          <p:nvPr/>
        </p:nvSpPr>
        <p:spPr>
          <a:xfrm>
            <a:off x="2867890" y="3000054"/>
            <a:ext cx="2382982" cy="461665"/>
          </a:xfrm>
          <a:prstGeom prst="rect">
            <a:avLst/>
          </a:prstGeom>
          <a:noFill/>
        </p:spPr>
        <p:txBody>
          <a:bodyPr wrap="square" rtlCol="0">
            <a:spAutoFit/>
          </a:bodyPr>
          <a:lstStyle/>
          <a:p>
            <a:r>
              <a:rPr lang="ar-SA" sz="2400" b="1" dirty="0">
                <a:solidFill>
                  <a:srgbClr val="C00000"/>
                </a:solidFill>
              </a:rPr>
              <a:t>الفرائض</a:t>
            </a:r>
            <a:endParaRPr lang="en-US" sz="2400" b="1" dirty="0">
              <a:solidFill>
                <a:srgbClr val="C00000"/>
              </a:solidFill>
            </a:endParaRPr>
          </a:p>
        </p:txBody>
      </p:sp>
      <p:sp>
        <p:nvSpPr>
          <p:cNvPr id="3" name="مربع نص 2">
            <a:extLst>
              <a:ext uri="{FF2B5EF4-FFF2-40B4-BE49-F238E27FC236}">
                <a16:creationId xmlns:a16="http://schemas.microsoft.com/office/drawing/2014/main" id="{15A226FE-276F-4018-A434-517BC8D63A31}"/>
              </a:ext>
            </a:extLst>
          </p:cNvPr>
          <p:cNvSpPr txBox="1"/>
          <p:nvPr/>
        </p:nvSpPr>
        <p:spPr>
          <a:xfrm>
            <a:off x="2064326" y="4052335"/>
            <a:ext cx="2382982" cy="461665"/>
          </a:xfrm>
          <a:prstGeom prst="rect">
            <a:avLst/>
          </a:prstGeom>
          <a:noFill/>
        </p:spPr>
        <p:txBody>
          <a:bodyPr wrap="square" rtlCol="0">
            <a:spAutoFit/>
          </a:bodyPr>
          <a:lstStyle/>
          <a:p>
            <a:r>
              <a:rPr lang="ar-SA" sz="2400" b="1" dirty="0">
                <a:solidFill>
                  <a:srgbClr val="C00000"/>
                </a:solidFill>
              </a:rPr>
              <a:t>سجود السهو </a:t>
            </a:r>
            <a:endParaRPr lang="en-US" sz="2400" b="1" dirty="0">
              <a:solidFill>
                <a:srgbClr val="C00000"/>
              </a:solidFill>
            </a:endParaRPr>
          </a:p>
        </p:txBody>
      </p:sp>
      <p:sp>
        <p:nvSpPr>
          <p:cNvPr id="4" name="مربع نص 3">
            <a:extLst>
              <a:ext uri="{FF2B5EF4-FFF2-40B4-BE49-F238E27FC236}">
                <a16:creationId xmlns:a16="http://schemas.microsoft.com/office/drawing/2014/main" id="{1B52E359-8917-48EF-99E3-1E059CDFF02F}"/>
              </a:ext>
            </a:extLst>
          </p:cNvPr>
          <p:cNvSpPr txBox="1"/>
          <p:nvPr/>
        </p:nvSpPr>
        <p:spPr>
          <a:xfrm>
            <a:off x="8530933" y="5727057"/>
            <a:ext cx="2770908" cy="461665"/>
          </a:xfrm>
          <a:prstGeom prst="rect">
            <a:avLst/>
          </a:prstGeom>
          <a:noFill/>
        </p:spPr>
        <p:txBody>
          <a:bodyPr wrap="square" rtlCol="0">
            <a:spAutoFit/>
          </a:bodyPr>
          <a:lstStyle/>
          <a:p>
            <a:r>
              <a:rPr lang="ar-SA" sz="2400" b="1" dirty="0">
                <a:solidFill>
                  <a:srgbClr val="C00000"/>
                </a:solidFill>
              </a:rPr>
              <a:t>التوبة</a:t>
            </a:r>
            <a:endParaRPr lang="en-US" sz="2400" b="1" dirty="0">
              <a:solidFill>
                <a:srgbClr val="C00000"/>
              </a:solidFill>
            </a:endParaRPr>
          </a:p>
        </p:txBody>
      </p:sp>
    </p:spTree>
    <p:extLst>
      <p:ext uri="{BB962C8B-B14F-4D97-AF65-F5344CB8AC3E}">
        <p14:creationId xmlns:p14="http://schemas.microsoft.com/office/powerpoint/2010/main" val="791724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 grpId="0"/>
      <p:bldP spid="3" grpId="0"/>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1482437" y="1700192"/>
            <a:ext cx="10484424"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C00000"/>
                </a:solidFill>
              </a:rPr>
              <a:t>الفدية هي: </a:t>
            </a:r>
            <a:r>
              <a:rPr lang="ar-SA" sz="2800" b="1" dirty="0">
                <a:solidFill>
                  <a:schemeClr val="accent1"/>
                </a:solidFill>
              </a:rPr>
              <a:t>ما يجب على الحاج أو المعتمر بسبب ترك واجب، أو فعل محظور.</a:t>
            </a:r>
            <a:endParaRPr lang="en-US" sz="28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1163782" y="133156"/>
            <a:ext cx="10803078" cy="1305165"/>
          </a:xfrm>
          <a:prstGeom prst="rect">
            <a:avLst/>
          </a:prstGeom>
          <a:noFill/>
        </p:spPr>
        <p:txBody>
          <a:bodyPr wrap="square" rtlCol="0">
            <a:spAutoFit/>
          </a:bodyPr>
          <a:lstStyle/>
          <a:p>
            <a:pPr>
              <a:lnSpc>
                <a:spcPct val="150000"/>
              </a:lnSpc>
            </a:pPr>
            <a:r>
              <a:rPr lang="ar-SA" sz="2800" b="1" dirty="0"/>
              <a:t>وهكذا بالنسبة للحج والعمرة، فلربما وقع المحرم في محظور من المحظورات، أو قَصَ بترك بعض الواجبات؛ فلذلك شُع له لتدارك هذا التقصير ما يُسمَّى بالفدية ، فما هي ؟</a:t>
            </a:r>
          </a:p>
        </p:txBody>
      </p:sp>
      <p:sp>
        <p:nvSpPr>
          <p:cNvPr id="2" name="مستطيل: زوايا مستديرة 1">
            <a:extLst>
              <a:ext uri="{FF2B5EF4-FFF2-40B4-BE49-F238E27FC236}">
                <a16:creationId xmlns:a16="http://schemas.microsoft.com/office/drawing/2014/main" id="{64ECA402-D703-46E0-B664-ED0DDF5FA473}"/>
              </a:ext>
            </a:extLst>
          </p:cNvPr>
          <p:cNvSpPr/>
          <p:nvPr/>
        </p:nvSpPr>
        <p:spPr>
          <a:xfrm>
            <a:off x="7800108" y="2854036"/>
            <a:ext cx="4166751" cy="1011382"/>
          </a:xfrm>
          <a:prstGeom prst="roundRect">
            <a:avLst/>
          </a:prstGeom>
          <a:solidFill>
            <a:srgbClr val="FFD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C00000"/>
                </a:solidFill>
              </a:rPr>
              <a:t>أولاً: فدية ترك الواجب</a:t>
            </a:r>
            <a:endParaRPr lang="en-US" sz="2800" b="1" dirty="0">
              <a:solidFill>
                <a:srgbClr val="C00000"/>
              </a:solidFill>
            </a:endParaRPr>
          </a:p>
        </p:txBody>
      </p:sp>
      <p:sp>
        <p:nvSpPr>
          <p:cNvPr id="3" name="مربع نص 2">
            <a:extLst>
              <a:ext uri="{FF2B5EF4-FFF2-40B4-BE49-F238E27FC236}">
                <a16:creationId xmlns:a16="http://schemas.microsoft.com/office/drawing/2014/main" id="{1DDBF692-DA38-42B7-BA27-6F888B94D1EB}"/>
              </a:ext>
            </a:extLst>
          </p:cNvPr>
          <p:cNvSpPr txBox="1"/>
          <p:nvPr/>
        </p:nvSpPr>
        <p:spPr>
          <a:xfrm>
            <a:off x="1163781" y="4100945"/>
            <a:ext cx="10803078" cy="2248693"/>
          </a:xfrm>
          <a:prstGeom prst="rect">
            <a:avLst/>
          </a:prstGeom>
          <a:noFill/>
        </p:spPr>
        <p:txBody>
          <a:bodyPr wrap="square" rtlCol="0">
            <a:spAutoFit/>
          </a:bodyPr>
          <a:lstStyle/>
          <a:p>
            <a:pPr>
              <a:lnSpc>
                <a:spcPct val="150000"/>
              </a:lnSpc>
            </a:pPr>
            <a:r>
              <a:rPr lang="ar-SA" sz="2400" b="1" dirty="0"/>
              <a:t>من ترك واجباً من واجبات الحج أو العمرة وجبت عليه الفدية، وهي: دمٌ، والدم شاة، أو سبْع بقرة، أو </a:t>
            </a:r>
            <a:r>
              <a:rPr lang="en-US" sz="2400" b="1" dirty="0"/>
              <a:t>ُ</a:t>
            </a:r>
            <a:r>
              <a:rPr lang="ar-SA" sz="2400" b="1" dirty="0"/>
              <a:t>سبْع بدنة ، فإن لم يجد صام عشرة أيام، ثلاثة في الحج، و سبعة إذا رجع إلى أهله.</a:t>
            </a:r>
          </a:p>
          <a:p>
            <a:pPr>
              <a:lnSpc>
                <a:spcPct val="150000"/>
              </a:lnSpc>
            </a:pPr>
            <a:r>
              <a:rPr lang="ar-SA" sz="2400" b="1" dirty="0"/>
              <a:t>ويستدل العلماء على وجوب الدم بترك الواجب بقول ابن عباس (</a:t>
            </a:r>
            <a:r>
              <a:rPr lang="ar-SA" sz="2400" b="1" dirty="0">
                <a:latin typeface="Aldhabi" panose="01000000000000000000" pitchFamily="2" charset="-78"/>
                <a:cs typeface="Aldhabi" panose="01000000000000000000" pitchFamily="2" charset="-78"/>
              </a:rPr>
              <a:t>رضي الله عنهما </a:t>
            </a:r>
            <a:r>
              <a:rPr lang="ar-SA" sz="2400" b="1" dirty="0"/>
              <a:t>)  : «من نسي من نسكه شيئًا، </a:t>
            </a:r>
            <a:r>
              <a:rPr lang="ar-SA" sz="2400" b="1" dirty="0" err="1"/>
              <a:t>أوتركه</a:t>
            </a:r>
            <a:r>
              <a:rPr lang="ar-SA" sz="2400" b="1" dirty="0"/>
              <a:t>، فلْيُهْرِق دمًا).</a:t>
            </a:r>
            <a:endParaRPr lang="en-US" sz="2400" b="1" dirty="0"/>
          </a:p>
        </p:txBody>
      </p:sp>
    </p:spTree>
    <p:extLst>
      <p:ext uri="{BB962C8B-B14F-4D97-AF65-F5344CB8AC3E}">
        <p14:creationId xmlns:p14="http://schemas.microsoft.com/office/powerpoint/2010/main" val="1368840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80">
                                          <p:stCondLst>
                                            <p:cond delay="0"/>
                                          </p:stCondLst>
                                        </p:cTn>
                                        <p:tgtEl>
                                          <p:spTgt spid="2"/>
                                        </p:tgtEl>
                                      </p:cBhvr>
                                    </p:animEffect>
                                    <p:anim calcmode="lin" valueType="num">
                                      <p:cBhvr>
                                        <p:cTn id="3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7" dur="26">
                                          <p:stCondLst>
                                            <p:cond delay="650"/>
                                          </p:stCondLst>
                                        </p:cTn>
                                        <p:tgtEl>
                                          <p:spTgt spid="2"/>
                                        </p:tgtEl>
                                      </p:cBhvr>
                                      <p:to x="100000" y="60000"/>
                                    </p:animScale>
                                    <p:animScale>
                                      <p:cBhvr>
                                        <p:cTn id="38" dur="166" decel="50000">
                                          <p:stCondLst>
                                            <p:cond delay="676"/>
                                          </p:stCondLst>
                                        </p:cTn>
                                        <p:tgtEl>
                                          <p:spTgt spid="2"/>
                                        </p:tgtEl>
                                      </p:cBhvr>
                                      <p:to x="100000" y="100000"/>
                                    </p:animScale>
                                    <p:animScale>
                                      <p:cBhvr>
                                        <p:cTn id="39" dur="26">
                                          <p:stCondLst>
                                            <p:cond delay="1312"/>
                                          </p:stCondLst>
                                        </p:cTn>
                                        <p:tgtEl>
                                          <p:spTgt spid="2"/>
                                        </p:tgtEl>
                                      </p:cBhvr>
                                      <p:to x="100000" y="80000"/>
                                    </p:animScale>
                                    <p:animScale>
                                      <p:cBhvr>
                                        <p:cTn id="40" dur="166" decel="50000">
                                          <p:stCondLst>
                                            <p:cond delay="1338"/>
                                          </p:stCondLst>
                                        </p:cTn>
                                        <p:tgtEl>
                                          <p:spTgt spid="2"/>
                                        </p:tgtEl>
                                      </p:cBhvr>
                                      <p:to x="100000" y="100000"/>
                                    </p:animScale>
                                    <p:animScale>
                                      <p:cBhvr>
                                        <p:cTn id="41" dur="26">
                                          <p:stCondLst>
                                            <p:cond delay="1642"/>
                                          </p:stCondLst>
                                        </p:cTn>
                                        <p:tgtEl>
                                          <p:spTgt spid="2"/>
                                        </p:tgtEl>
                                      </p:cBhvr>
                                      <p:to x="100000" y="90000"/>
                                    </p:animScale>
                                    <p:animScale>
                                      <p:cBhvr>
                                        <p:cTn id="42" dur="166" decel="50000">
                                          <p:stCondLst>
                                            <p:cond delay="1668"/>
                                          </p:stCondLst>
                                        </p:cTn>
                                        <p:tgtEl>
                                          <p:spTgt spid="2"/>
                                        </p:tgtEl>
                                      </p:cBhvr>
                                      <p:to x="100000" y="100000"/>
                                    </p:animScale>
                                    <p:animScale>
                                      <p:cBhvr>
                                        <p:cTn id="43" dur="26">
                                          <p:stCondLst>
                                            <p:cond delay="1808"/>
                                          </p:stCondLst>
                                        </p:cTn>
                                        <p:tgtEl>
                                          <p:spTgt spid="2"/>
                                        </p:tgtEl>
                                      </p:cBhvr>
                                      <p:to x="100000" y="95000"/>
                                    </p:animScale>
                                    <p:animScale>
                                      <p:cBhvr>
                                        <p:cTn id="44" dur="166" decel="50000">
                                          <p:stCondLst>
                                            <p:cond delay="1834"/>
                                          </p:stCondLst>
                                        </p:cTn>
                                        <p:tgtEl>
                                          <p:spTgt spid="2"/>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 grpId="0" animBg="1"/>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0BD5F315-378C-473C-BC80-48EA106A9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صورة 1">
            <a:extLst>
              <a:ext uri="{FF2B5EF4-FFF2-40B4-BE49-F238E27FC236}">
                <a16:creationId xmlns:a16="http://schemas.microsoft.com/office/drawing/2014/main" id="{807080D5-9576-48E0-9278-79016BE7347A}"/>
              </a:ext>
            </a:extLst>
          </p:cNvPr>
          <p:cNvPicPr>
            <a:picLocks noChangeAspect="1"/>
          </p:cNvPicPr>
          <p:nvPr/>
        </p:nvPicPr>
        <p:blipFill>
          <a:blip r:embed="rId3"/>
          <a:stretch>
            <a:fillRect/>
          </a:stretch>
        </p:blipFill>
        <p:spPr>
          <a:xfrm>
            <a:off x="638655" y="1382298"/>
            <a:ext cx="2737341" cy="4328535"/>
          </a:xfrm>
          <a:prstGeom prst="rect">
            <a:avLst/>
          </a:prstGeom>
        </p:spPr>
      </p:pic>
      <p:sp>
        <p:nvSpPr>
          <p:cNvPr id="5" name="سحابة 4">
            <a:extLst>
              <a:ext uri="{FF2B5EF4-FFF2-40B4-BE49-F238E27FC236}">
                <a16:creationId xmlns:a16="http://schemas.microsoft.com/office/drawing/2014/main" id="{CE82948C-4F3E-4D08-B91C-EEB446105843}"/>
              </a:ext>
            </a:extLst>
          </p:cNvPr>
          <p:cNvSpPr/>
          <p:nvPr/>
        </p:nvSpPr>
        <p:spPr>
          <a:xfrm>
            <a:off x="1908760" y="94221"/>
            <a:ext cx="2105891" cy="2105891"/>
          </a:xfrm>
          <a:prstGeom prst="cloud">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b="1" i="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rPr>
              <a:t>فكر</a:t>
            </a:r>
            <a:endParaRPr lang="en-US" sz="6600" b="1" i="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endParaRPr>
          </a:p>
        </p:txBody>
      </p:sp>
      <p:sp>
        <p:nvSpPr>
          <p:cNvPr id="6" name="موجة 5">
            <a:extLst>
              <a:ext uri="{FF2B5EF4-FFF2-40B4-BE49-F238E27FC236}">
                <a16:creationId xmlns:a16="http://schemas.microsoft.com/office/drawing/2014/main" id="{A9456FBC-4D67-4280-9243-E61F845AC371}"/>
              </a:ext>
            </a:extLst>
          </p:cNvPr>
          <p:cNvSpPr/>
          <p:nvPr/>
        </p:nvSpPr>
        <p:spPr>
          <a:xfrm>
            <a:off x="4397155" y="94221"/>
            <a:ext cx="7462849" cy="2105891"/>
          </a:xfrm>
          <a:prstGeom prst="wav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2800" b="1" dirty="0">
                <a:solidFill>
                  <a:schemeClr val="accent1"/>
                </a:solidFill>
              </a:rPr>
              <a:t>أذكر مثالين يجب فيهما على الحاج أو المعتمر دم لترك بعض الواجبات</a:t>
            </a:r>
            <a:endParaRPr lang="en-US" sz="2800" b="1" dirty="0">
              <a:solidFill>
                <a:schemeClr val="accent1"/>
              </a:solidFill>
            </a:endParaRPr>
          </a:p>
        </p:txBody>
      </p:sp>
      <p:sp>
        <p:nvSpPr>
          <p:cNvPr id="7" name="مربع نص 6">
            <a:extLst>
              <a:ext uri="{FF2B5EF4-FFF2-40B4-BE49-F238E27FC236}">
                <a16:creationId xmlns:a16="http://schemas.microsoft.com/office/drawing/2014/main" id="{DF2FEADC-EE86-42ED-8AB9-444A32E959BF}"/>
              </a:ext>
            </a:extLst>
          </p:cNvPr>
          <p:cNvSpPr txBox="1"/>
          <p:nvPr/>
        </p:nvSpPr>
        <p:spPr>
          <a:xfrm>
            <a:off x="3631474" y="2420616"/>
            <a:ext cx="8405197" cy="1315425"/>
          </a:xfrm>
          <a:prstGeom prst="rect">
            <a:avLst/>
          </a:prstGeom>
          <a:noFill/>
        </p:spPr>
        <p:txBody>
          <a:bodyPr wrap="square" rtlCol="0">
            <a:spAutoFit/>
          </a:bodyPr>
          <a:lstStyle/>
          <a:p>
            <a:pPr>
              <a:lnSpc>
                <a:spcPct val="150000"/>
              </a:lnSpc>
            </a:pPr>
            <a:r>
              <a:rPr lang="ar-SA" sz="2800" b="1" dirty="0">
                <a:solidFill>
                  <a:srgbClr val="C00000"/>
                </a:solidFill>
              </a:rPr>
              <a:t>المثال الأول : </a:t>
            </a:r>
            <a:r>
              <a:rPr lang="ar-SA" sz="2800" b="1" dirty="0"/>
              <a:t>من ترك المبيت بمزدلفة </a:t>
            </a:r>
          </a:p>
          <a:p>
            <a:pPr>
              <a:lnSpc>
                <a:spcPct val="150000"/>
              </a:lnSpc>
            </a:pPr>
            <a:r>
              <a:rPr lang="ar-SA" sz="2800" b="1" dirty="0">
                <a:solidFill>
                  <a:srgbClr val="C00000"/>
                </a:solidFill>
              </a:rPr>
              <a:t>المثال الثاني: </a:t>
            </a:r>
            <a:r>
              <a:rPr lang="ar-SA" sz="2800" b="1" dirty="0"/>
              <a:t>من ترك البقاء في عرفة إلى غروب الشمس</a:t>
            </a:r>
            <a:endParaRPr lang="en-US" sz="2800" b="1" dirty="0"/>
          </a:p>
        </p:txBody>
      </p:sp>
    </p:spTree>
    <p:extLst>
      <p:ext uri="{BB962C8B-B14F-4D97-AF65-F5344CB8AC3E}">
        <p14:creationId xmlns:p14="http://schemas.microsoft.com/office/powerpoint/2010/main" val="912248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8077199" y="236723"/>
            <a:ext cx="2545769"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ثانيًا: فدية الأذى</a:t>
            </a:r>
            <a:endParaRPr lang="en-US" sz="28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5791199" y="1283343"/>
            <a:ext cx="6106387" cy="3909275"/>
          </a:xfrm>
          <a:prstGeom prst="rect">
            <a:avLst/>
          </a:prstGeom>
          <a:noFill/>
        </p:spPr>
        <p:txBody>
          <a:bodyPr wrap="square" rtlCol="0">
            <a:spAutoFit/>
          </a:bodyPr>
          <a:lstStyle/>
          <a:p>
            <a:pPr>
              <a:lnSpc>
                <a:spcPct val="150000"/>
              </a:lnSpc>
            </a:pPr>
            <a:r>
              <a:rPr lang="ar-SA" sz="2400" b="1" dirty="0">
                <a:solidFill>
                  <a:schemeClr val="accent1"/>
                </a:solidFill>
              </a:rPr>
              <a:t>وهي الفدية المشروعة لفعل واحد من المحظورات الآتية:</a:t>
            </a:r>
          </a:p>
          <a:p>
            <a:pPr>
              <a:lnSpc>
                <a:spcPct val="150000"/>
              </a:lnSpc>
            </a:pPr>
            <a:r>
              <a:rPr lang="ar-SA" sz="2400" b="1" dirty="0"/>
              <a:t>1- حلق الشعر.</a:t>
            </a:r>
          </a:p>
          <a:p>
            <a:pPr>
              <a:lnSpc>
                <a:spcPct val="150000"/>
              </a:lnSpc>
            </a:pPr>
            <a:r>
              <a:rPr lang="ar-SA" sz="2400" b="1" dirty="0"/>
              <a:t>2- لبس المخيط.</a:t>
            </a:r>
          </a:p>
          <a:p>
            <a:pPr>
              <a:lnSpc>
                <a:spcPct val="150000"/>
              </a:lnSpc>
            </a:pPr>
            <a:r>
              <a:rPr lang="ar-SA" sz="2400" b="1" dirty="0"/>
              <a:t>3- تغطية الرأس.</a:t>
            </a:r>
          </a:p>
          <a:p>
            <a:pPr>
              <a:lnSpc>
                <a:spcPct val="150000"/>
              </a:lnSpc>
            </a:pPr>
            <a:r>
              <a:rPr lang="ar-SA" sz="2400" b="1" dirty="0"/>
              <a:t>4- التطيب.</a:t>
            </a:r>
          </a:p>
          <a:p>
            <a:pPr>
              <a:lnSpc>
                <a:spcPct val="150000"/>
              </a:lnSpc>
            </a:pPr>
            <a:r>
              <a:rPr lang="ar-SA" sz="2400" b="1" dirty="0"/>
              <a:t>5- تقليم الأظافر.</a:t>
            </a:r>
          </a:p>
          <a:p>
            <a:pPr>
              <a:lnSpc>
                <a:spcPct val="150000"/>
              </a:lnSpc>
            </a:pPr>
            <a:r>
              <a:rPr lang="ar-SA" sz="2400" b="1" dirty="0"/>
              <a:t>6- مباشرة المرأة لشهوة.</a:t>
            </a:r>
          </a:p>
        </p:txBody>
      </p:sp>
      <p:sp>
        <p:nvSpPr>
          <p:cNvPr id="5" name="مستطيل: زوايا مستديرة 4">
            <a:extLst>
              <a:ext uri="{FF2B5EF4-FFF2-40B4-BE49-F238E27FC236}">
                <a16:creationId xmlns:a16="http://schemas.microsoft.com/office/drawing/2014/main" id="{0B39E2C4-4064-4949-86D5-E881DB79436B}"/>
              </a:ext>
            </a:extLst>
          </p:cNvPr>
          <p:cNvSpPr/>
          <p:nvPr/>
        </p:nvSpPr>
        <p:spPr>
          <a:xfrm>
            <a:off x="512618" y="236722"/>
            <a:ext cx="4682837" cy="1592077"/>
          </a:xfrm>
          <a:prstGeom prst="roundRect">
            <a:avLst/>
          </a:prstGeom>
          <a:solidFill>
            <a:srgbClr val="FFD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tx1"/>
                </a:solidFill>
              </a:rPr>
              <a:t>فمن كان محرماً وفعل أحد هذه الخمسة، عامداً عالماً بالتحريم مختاراً، وجبت عليه فدية الأذى، وهي أن يفعل واحداً من ثلاثة أشياء:</a:t>
            </a:r>
            <a:endParaRPr lang="en-US" sz="2400" b="1" dirty="0">
              <a:solidFill>
                <a:schemeClr val="tx1"/>
              </a:solidFill>
            </a:endParaRPr>
          </a:p>
        </p:txBody>
      </p:sp>
      <p:sp>
        <p:nvSpPr>
          <p:cNvPr id="8" name="مربع نص 7">
            <a:extLst>
              <a:ext uri="{FF2B5EF4-FFF2-40B4-BE49-F238E27FC236}">
                <a16:creationId xmlns:a16="http://schemas.microsoft.com/office/drawing/2014/main" id="{0A7AF2C6-6EA0-4657-BBEA-92D5E61FD57A}"/>
              </a:ext>
            </a:extLst>
          </p:cNvPr>
          <p:cNvSpPr txBox="1"/>
          <p:nvPr/>
        </p:nvSpPr>
        <p:spPr>
          <a:xfrm>
            <a:off x="294414" y="2161309"/>
            <a:ext cx="4914895" cy="3910686"/>
          </a:xfrm>
          <a:prstGeom prst="rect">
            <a:avLst/>
          </a:prstGeom>
          <a:noFill/>
        </p:spPr>
        <p:txBody>
          <a:bodyPr wrap="square" rtlCol="0">
            <a:spAutoFit/>
          </a:bodyPr>
          <a:lstStyle/>
          <a:p>
            <a:pPr>
              <a:lnSpc>
                <a:spcPct val="150000"/>
              </a:lnSpc>
            </a:pPr>
            <a:r>
              <a:rPr lang="ar-SA" sz="2000" b="1" dirty="0"/>
              <a:t>1- صيام ثلاثة أيام، ولا يشترط فيها التتابع ، ويجزئ صيامها في أي مكان.</a:t>
            </a:r>
          </a:p>
          <a:p>
            <a:pPr>
              <a:lnSpc>
                <a:spcPct val="150000"/>
              </a:lnSpc>
            </a:pPr>
            <a:r>
              <a:rPr lang="ar-SA" sz="2000" b="1" dirty="0"/>
              <a:t>2- إطعام ستة مساكين، لكل مسكين نصف صاع من طعام، كالأرز أو البر، ويساوي بالكيلو: ( كيلو ونصف تقريبًا) .</a:t>
            </a:r>
          </a:p>
          <a:p>
            <a:pPr>
              <a:lnSpc>
                <a:spcPct val="150000"/>
              </a:lnSpc>
            </a:pPr>
            <a:r>
              <a:rPr lang="ar-SA" sz="2000" b="1" dirty="0"/>
              <a:t>3- ذبح شاة، و إطعامها للفقراء في مكة.</a:t>
            </a:r>
          </a:p>
          <a:p>
            <a:pPr>
              <a:lnSpc>
                <a:spcPct val="150000"/>
              </a:lnSpc>
            </a:pPr>
            <a:r>
              <a:rPr lang="ar-SA" sz="2000" b="1" dirty="0"/>
              <a:t>والدليل على ذلك:</a:t>
            </a:r>
          </a:p>
          <a:p>
            <a:pPr>
              <a:lnSpc>
                <a:spcPct val="150000"/>
              </a:lnSpc>
            </a:pPr>
            <a:r>
              <a:rPr lang="ar-SA" sz="2400" b="1" dirty="0"/>
              <a:t>فقال تعالى (</a:t>
            </a:r>
            <a:r>
              <a:rPr lang="ar-SA" sz="2400" b="1" dirty="0">
                <a:solidFill>
                  <a:schemeClr val="accent6"/>
                </a:solidFill>
              </a:rPr>
              <a:t>مَن كَانَ مِنكُم مَّرِيضًا أَوْ بِهِ أَذًى مِّن رَّأْسِهِ فَفِدْيَةٌ مِّن صِيَامٍ أَوْ صَدَقَةٍ أَوْ نُسُكٍ ۚ</a:t>
            </a:r>
            <a:r>
              <a:rPr lang="ar-SA" sz="2400" b="1" dirty="0"/>
              <a:t>)</a:t>
            </a:r>
            <a:endParaRPr lang="en-US" sz="2400" b="1" dirty="0"/>
          </a:p>
        </p:txBody>
      </p:sp>
    </p:spTree>
    <p:extLst>
      <p:ext uri="{BB962C8B-B14F-4D97-AF65-F5344CB8AC3E}">
        <p14:creationId xmlns:p14="http://schemas.microsoft.com/office/powerpoint/2010/main" val="83026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animBg="1"/>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
        <p:nvSpPr>
          <p:cNvPr id="7" name="مربع نص 6">
            <a:extLst>
              <a:ext uri="{FF2B5EF4-FFF2-40B4-BE49-F238E27FC236}">
                <a16:creationId xmlns:a16="http://schemas.microsoft.com/office/drawing/2014/main" id="{FDD7B1C0-4029-49ED-9EA2-DBC02D4DFD24}"/>
              </a:ext>
            </a:extLst>
          </p:cNvPr>
          <p:cNvSpPr txBox="1"/>
          <p:nvPr/>
        </p:nvSpPr>
        <p:spPr>
          <a:xfrm>
            <a:off x="1163782" y="133156"/>
            <a:ext cx="10803078" cy="1685846"/>
          </a:xfrm>
          <a:prstGeom prst="rect">
            <a:avLst/>
          </a:prstGeom>
          <a:noFill/>
        </p:spPr>
        <p:txBody>
          <a:bodyPr wrap="square" rtlCol="0">
            <a:spAutoFit/>
          </a:bodyPr>
          <a:lstStyle/>
          <a:p>
            <a:pPr>
              <a:lnSpc>
                <a:spcPct val="150000"/>
              </a:lnSpc>
            </a:pPr>
            <a:r>
              <a:rPr lang="ar-SA" sz="2400" b="1" dirty="0"/>
              <a:t>عن كعب بن عجرة (</a:t>
            </a:r>
            <a:r>
              <a:rPr lang="ar-SA" sz="2400" b="1" dirty="0">
                <a:latin typeface="Aldhabi" panose="01000000000000000000" pitchFamily="2" charset="-78"/>
                <a:cs typeface="Aldhabi" panose="01000000000000000000" pitchFamily="2" charset="-78"/>
              </a:rPr>
              <a:t>رضي الله عنه </a:t>
            </a:r>
            <a:r>
              <a:rPr lang="ar-SA" sz="2400" b="1" dirty="0"/>
              <a:t>) أنَّ رسولَ اللَّهِ صلَّى اللَّهُ علَيهِ وسلَّمَ مرَّ بِهِ زمنَ الحُدَيْبيةِ فقالَ: قَد آذاكَ هَوامُّ رأسِكَ قالَ: نعَم، فقالَ النَّبيُّ صلَّى اللَّهُ علَيهِ وسلَّمَ: احلِق، ثمَّ اذبَحْ شاةً نسُكًا، أو صُم ثلاثةَ أيَّامٍ، أو أطعِم ثلاثةَ </a:t>
            </a:r>
            <a:r>
              <a:rPr lang="ar-SA" sz="2400" b="1" dirty="0" err="1"/>
              <a:t>آصُعٍ</a:t>
            </a:r>
            <a:r>
              <a:rPr lang="ar-SA" sz="2400" b="1" dirty="0"/>
              <a:t> من تَمرٍ علَى ستَّةِ مساكينَ))</a:t>
            </a:r>
          </a:p>
        </p:txBody>
      </p:sp>
      <p:sp>
        <p:nvSpPr>
          <p:cNvPr id="2" name="مستطيل: زوايا مستديرة 1">
            <a:extLst>
              <a:ext uri="{FF2B5EF4-FFF2-40B4-BE49-F238E27FC236}">
                <a16:creationId xmlns:a16="http://schemas.microsoft.com/office/drawing/2014/main" id="{64ECA402-D703-46E0-B664-ED0DDF5FA473}"/>
              </a:ext>
            </a:extLst>
          </p:cNvPr>
          <p:cNvSpPr/>
          <p:nvPr/>
        </p:nvSpPr>
        <p:spPr>
          <a:xfrm>
            <a:off x="7800109" y="2015876"/>
            <a:ext cx="4166751" cy="678416"/>
          </a:xfrm>
          <a:prstGeom prst="roundRect">
            <a:avLst/>
          </a:prstGeom>
          <a:solidFill>
            <a:srgbClr val="FFD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C00000"/>
                </a:solidFill>
              </a:rPr>
              <a:t>فدية الجماع:</a:t>
            </a:r>
            <a:endParaRPr lang="en-US" sz="2800" b="1" dirty="0">
              <a:solidFill>
                <a:srgbClr val="C00000"/>
              </a:solidFill>
            </a:endParaRPr>
          </a:p>
        </p:txBody>
      </p:sp>
      <p:sp>
        <p:nvSpPr>
          <p:cNvPr id="3" name="مربع نص 2">
            <a:extLst>
              <a:ext uri="{FF2B5EF4-FFF2-40B4-BE49-F238E27FC236}">
                <a16:creationId xmlns:a16="http://schemas.microsoft.com/office/drawing/2014/main" id="{1DDBF692-DA38-42B7-BA27-6F888B94D1EB}"/>
              </a:ext>
            </a:extLst>
          </p:cNvPr>
          <p:cNvSpPr txBox="1"/>
          <p:nvPr/>
        </p:nvSpPr>
        <p:spPr>
          <a:xfrm>
            <a:off x="1163782" y="2790306"/>
            <a:ext cx="10803078" cy="2248693"/>
          </a:xfrm>
          <a:prstGeom prst="rect">
            <a:avLst/>
          </a:prstGeom>
          <a:noFill/>
        </p:spPr>
        <p:txBody>
          <a:bodyPr wrap="square" rtlCol="0">
            <a:spAutoFit/>
          </a:bodyPr>
          <a:lstStyle/>
          <a:p>
            <a:pPr>
              <a:lnSpc>
                <a:spcPct val="150000"/>
              </a:lnSpc>
            </a:pPr>
            <a:r>
              <a:rPr lang="ar-SA" sz="2400" b="1" dirty="0">
                <a:solidFill>
                  <a:srgbClr val="C00000"/>
                </a:solidFill>
              </a:rPr>
              <a:t>أولاً: </a:t>
            </a:r>
            <a:r>
              <a:rPr lang="ar-SA" sz="2400" b="1" dirty="0"/>
              <a:t>فدية الجماع في الحج: إذا كان الجماع قبل التحلل الأول فعليه بدنه يذبحها، ويقسمها على</a:t>
            </a:r>
          </a:p>
          <a:p>
            <a:pPr>
              <a:lnSpc>
                <a:spcPct val="150000"/>
              </a:lnSpc>
            </a:pPr>
            <a:r>
              <a:rPr lang="ar-SA" sz="2400" b="1" dirty="0"/>
              <a:t>فقراء الحرم، فإن لم يجد صام عشرة أيام، ثلاثة في الحج، وسبعة إذا رجع إلى أهله، وإذا كان الجماع</a:t>
            </a:r>
          </a:p>
          <a:p>
            <a:pPr>
              <a:lnSpc>
                <a:spcPct val="150000"/>
              </a:lnSpc>
            </a:pPr>
            <a:r>
              <a:rPr lang="ar-SA" sz="2400" b="1" dirty="0"/>
              <a:t>بعد التحلل الأول فعليه شاة.</a:t>
            </a:r>
          </a:p>
          <a:p>
            <a:pPr>
              <a:lnSpc>
                <a:spcPct val="150000"/>
              </a:lnSpc>
            </a:pPr>
            <a:r>
              <a:rPr lang="ar-SA" sz="2400" b="1" dirty="0">
                <a:solidFill>
                  <a:srgbClr val="C00000"/>
                </a:solidFill>
              </a:rPr>
              <a:t>ثانيًا: </a:t>
            </a:r>
            <a:r>
              <a:rPr lang="ar-SA" sz="2400" b="1" dirty="0"/>
              <a:t>فدية الجماع في العمرة: شاة.</a:t>
            </a:r>
            <a:endParaRPr lang="en-US" sz="2400" b="1" dirty="0"/>
          </a:p>
        </p:txBody>
      </p:sp>
      <p:sp>
        <p:nvSpPr>
          <p:cNvPr id="4" name="مستطيل: زوايا مستديرة 3">
            <a:extLst>
              <a:ext uri="{FF2B5EF4-FFF2-40B4-BE49-F238E27FC236}">
                <a16:creationId xmlns:a16="http://schemas.microsoft.com/office/drawing/2014/main" id="{4F12225F-CAC5-42A5-97AE-4F7D761AB2A5}"/>
              </a:ext>
            </a:extLst>
          </p:cNvPr>
          <p:cNvSpPr/>
          <p:nvPr/>
        </p:nvSpPr>
        <p:spPr>
          <a:xfrm>
            <a:off x="7853793" y="5038999"/>
            <a:ext cx="4059382" cy="738346"/>
          </a:xfrm>
          <a:prstGeom prst="roundRect">
            <a:avLst/>
          </a:prstGeom>
          <a:solidFill>
            <a:srgbClr val="FFD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C00000"/>
                </a:solidFill>
              </a:rPr>
              <a:t>وقت الفدية:</a:t>
            </a:r>
            <a:endParaRPr lang="en-US" sz="2800" b="1" dirty="0">
              <a:solidFill>
                <a:srgbClr val="C00000"/>
              </a:solidFill>
            </a:endParaRPr>
          </a:p>
        </p:txBody>
      </p:sp>
      <p:sp>
        <p:nvSpPr>
          <p:cNvPr id="5" name="مربع نص 4">
            <a:extLst>
              <a:ext uri="{FF2B5EF4-FFF2-40B4-BE49-F238E27FC236}">
                <a16:creationId xmlns:a16="http://schemas.microsoft.com/office/drawing/2014/main" id="{E229D6F8-DA6E-4CBD-A371-DACA7661DCEB}"/>
              </a:ext>
            </a:extLst>
          </p:cNvPr>
          <p:cNvSpPr txBox="1"/>
          <p:nvPr/>
        </p:nvSpPr>
        <p:spPr>
          <a:xfrm>
            <a:off x="1163782" y="5902174"/>
            <a:ext cx="10803078" cy="830997"/>
          </a:xfrm>
          <a:prstGeom prst="rect">
            <a:avLst/>
          </a:prstGeom>
          <a:noFill/>
        </p:spPr>
        <p:txBody>
          <a:bodyPr wrap="square" rtlCol="0">
            <a:spAutoFit/>
          </a:bodyPr>
          <a:lstStyle/>
          <a:p>
            <a:r>
              <a:rPr lang="ar-SA" sz="2400" b="1" dirty="0"/>
              <a:t>يجب فعل الفدية إذا وجد سببها، فإذا كان سببها ترك واجب فتجب بعد تركه، و إذا كان سببها فعل محظور فتجب بعد فعله.</a:t>
            </a:r>
          </a:p>
        </p:txBody>
      </p:sp>
    </p:spTree>
    <p:extLst>
      <p:ext uri="{BB962C8B-B14F-4D97-AF65-F5344CB8AC3E}">
        <p14:creationId xmlns:p14="http://schemas.microsoft.com/office/powerpoint/2010/main" val="4078626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4" grpId="0" animBg="1"/>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3602182" y="236723"/>
            <a:ext cx="6314205"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زيارة المدينة فضلُها و أحكامها</a:t>
            </a:r>
            <a:endParaRPr lang="en-US" sz="28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623455" y="2059255"/>
            <a:ext cx="11421335" cy="3901837"/>
          </a:xfrm>
          <a:prstGeom prst="rect">
            <a:avLst/>
          </a:prstGeom>
          <a:noFill/>
        </p:spPr>
        <p:txBody>
          <a:bodyPr wrap="square" rtlCol="0">
            <a:spAutoFit/>
          </a:bodyPr>
          <a:lstStyle/>
          <a:p>
            <a:pPr>
              <a:lnSpc>
                <a:spcPct val="150000"/>
              </a:lnSpc>
            </a:pPr>
            <a:r>
              <a:rPr lang="ar-SA" sz="2400" b="1" dirty="0">
                <a:solidFill>
                  <a:schemeClr val="accent1"/>
                </a:solidFill>
              </a:rPr>
              <a:t>للمدينة أسماء من أهمها:</a:t>
            </a:r>
            <a:endParaRPr lang="en-US" sz="2400" b="1" dirty="0">
              <a:solidFill>
                <a:schemeClr val="accent1"/>
              </a:solidFill>
            </a:endParaRPr>
          </a:p>
          <a:p>
            <a:pPr>
              <a:lnSpc>
                <a:spcPct val="150000"/>
              </a:lnSpc>
            </a:pPr>
            <a:r>
              <a:rPr lang="ar-SA" sz="2400" b="1" dirty="0"/>
              <a:t>1- </a:t>
            </a:r>
            <a:r>
              <a:rPr lang="ar-SA" sz="2400" b="1" dirty="0">
                <a:solidFill>
                  <a:srgbClr val="C00000"/>
                </a:solidFill>
              </a:rPr>
              <a:t>المدينة</a:t>
            </a:r>
            <a:r>
              <a:rPr lang="ar-SA" sz="2400" b="1" dirty="0"/>
              <a:t>، قال تعالى: </a:t>
            </a:r>
          </a:p>
          <a:p>
            <a:pPr>
              <a:lnSpc>
                <a:spcPct val="150000"/>
              </a:lnSpc>
            </a:pPr>
            <a:r>
              <a:rPr lang="ar-SA" sz="2400" b="1" dirty="0"/>
              <a:t>(</a:t>
            </a:r>
            <a:r>
              <a:rPr lang="ar-SA" sz="2400" b="1" dirty="0">
                <a:solidFill>
                  <a:schemeClr val="accent6"/>
                </a:solidFill>
              </a:rPr>
              <a:t>يَقُولُونَ لَئِن رَّجَعْنَا إِلَى الْمَدِينَةِ لَيُخْرِجَنَّ الْأَعَزُّ مِنْهَا الْأَذَلَّ ۚ وَلِلَّهِ الْعِزَّةُ وَلِرَسُولِهِ وَلِلْمُؤْمِنِينَ </a:t>
            </a:r>
            <a:r>
              <a:rPr lang="ar-SA" sz="2400" b="1" dirty="0" err="1">
                <a:solidFill>
                  <a:schemeClr val="accent6"/>
                </a:solidFill>
              </a:rPr>
              <a:t>وَلَٰكِنَّ</a:t>
            </a:r>
            <a:r>
              <a:rPr lang="ar-SA" sz="2400" b="1" dirty="0">
                <a:solidFill>
                  <a:schemeClr val="accent6"/>
                </a:solidFill>
              </a:rPr>
              <a:t> الْمُنَافِقِينَ لَا يَعْلَمُونَ</a:t>
            </a:r>
            <a:r>
              <a:rPr lang="ar-SA" sz="2400" b="1" dirty="0"/>
              <a:t>)</a:t>
            </a:r>
          </a:p>
          <a:p>
            <a:pPr>
              <a:lnSpc>
                <a:spcPct val="150000"/>
              </a:lnSpc>
            </a:pPr>
            <a:r>
              <a:rPr lang="ar-SA" sz="2400" b="1" dirty="0"/>
              <a:t>2- </a:t>
            </a:r>
            <a:r>
              <a:rPr lang="ar-SA" sz="2400" b="1" dirty="0">
                <a:solidFill>
                  <a:srgbClr val="C00000"/>
                </a:solidFill>
              </a:rPr>
              <a:t>طَابة</a:t>
            </a:r>
            <a:r>
              <a:rPr lang="ar-SA" sz="2400" b="1" dirty="0"/>
              <a:t>، عن جابر بن سمرة (</a:t>
            </a:r>
            <a:r>
              <a:rPr lang="ar-SA" sz="2400" b="1" dirty="0">
                <a:latin typeface="Aldhabi" panose="01000000000000000000" pitchFamily="2" charset="-78"/>
                <a:cs typeface="Aldhabi" panose="01000000000000000000" pitchFamily="2" charset="-78"/>
              </a:rPr>
              <a:t>رضي الله عنه</a:t>
            </a:r>
            <a:r>
              <a:rPr lang="ar-SA" sz="2400" b="1" dirty="0"/>
              <a:t>)  قال: سمعت رسول الله ﷺ يقول: </a:t>
            </a:r>
          </a:p>
          <a:p>
            <a:pPr>
              <a:lnSpc>
                <a:spcPct val="150000"/>
              </a:lnSpc>
            </a:pPr>
            <a:r>
              <a:rPr lang="ar-SA" sz="2400" b="1" dirty="0"/>
              <a:t>(( </a:t>
            </a:r>
            <a:r>
              <a:rPr lang="ar-SA" sz="2400" b="1" dirty="0">
                <a:solidFill>
                  <a:schemeClr val="accent1"/>
                </a:solidFill>
              </a:rPr>
              <a:t>إن الله تعالى سمى المدينة طابة</a:t>
            </a:r>
            <a:r>
              <a:rPr lang="ar-SA" sz="2400" b="1" dirty="0"/>
              <a:t>))</a:t>
            </a:r>
          </a:p>
          <a:p>
            <a:pPr>
              <a:lnSpc>
                <a:spcPct val="150000"/>
              </a:lnSpc>
            </a:pPr>
            <a:r>
              <a:rPr lang="ar-SA" sz="2400" b="1" dirty="0"/>
              <a:t>3- </a:t>
            </a:r>
            <a:r>
              <a:rPr lang="ar-SA" sz="2400" b="1" dirty="0">
                <a:solidFill>
                  <a:srgbClr val="C00000"/>
                </a:solidFill>
              </a:rPr>
              <a:t>طَيبة</a:t>
            </a:r>
            <a:r>
              <a:rPr lang="ar-SA" sz="2400" b="1" dirty="0"/>
              <a:t>، عن زيد بن ثابت</a:t>
            </a:r>
            <a:r>
              <a:rPr lang="ar-SA" sz="2400" b="1" dirty="0">
                <a:solidFill>
                  <a:prstClr val="black"/>
                </a:solidFill>
              </a:rPr>
              <a:t> (</a:t>
            </a:r>
            <a:r>
              <a:rPr lang="ar-SA" sz="2400" b="1" dirty="0">
                <a:solidFill>
                  <a:prstClr val="black"/>
                </a:solidFill>
                <a:latin typeface="Aldhabi" panose="01000000000000000000" pitchFamily="2" charset="-78"/>
                <a:cs typeface="Aldhabi" panose="01000000000000000000" pitchFamily="2" charset="-78"/>
              </a:rPr>
              <a:t>رضي الله عنه</a:t>
            </a:r>
            <a:r>
              <a:rPr lang="ar-SA" sz="2400" b="1" dirty="0">
                <a:solidFill>
                  <a:prstClr val="black"/>
                </a:solidFill>
              </a:rPr>
              <a:t>)</a:t>
            </a:r>
            <a:r>
              <a:rPr lang="ar-SA" sz="2400" b="1" dirty="0"/>
              <a:t> عن النبي ﷺ قال: </a:t>
            </a:r>
          </a:p>
          <a:p>
            <a:pPr>
              <a:lnSpc>
                <a:spcPct val="150000"/>
              </a:lnSpc>
            </a:pPr>
            <a:r>
              <a:rPr lang="ar-SA" sz="2400" b="1" dirty="0"/>
              <a:t>(( </a:t>
            </a:r>
            <a:r>
              <a:rPr lang="ar-SA" sz="2400" b="1" dirty="0">
                <a:solidFill>
                  <a:schemeClr val="accent1"/>
                </a:solidFill>
              </a:rPr>
              <a:t>إنها طَيبة  يعني المدينة  و إنها تنفي الخبث كما تنفي النارُ خبث الفضة</a:t>
            </a:r>
            <a:r>
              <a:rPr lang="ar-SA" sz="2400" b="1" dirty="0"/>
              <a:t>))</a:t>
            </a:r>
          </a:p>
        </p:txBody>
      </p:sp>
      <p:sp>
        <p:nvSpPr>
          <p:cNvPr id="5" name="مستطيل: زوايا مستديرة 4">
            <a:extLst>
              <a:ext uri="{FF2B5EF4-FFF2-40B4-BE49-F238E27FC236}">
                <a16:creationId xmlns:a16="http://schemas.microsoft.com/office/drawing/2014/main" id="{C0DB339F-81B1-476B-A996-D0E8FCBE1360}"/>
              </a:ext>
            </a:extLst>
          </p:cNvPr>
          <p:cNvSpPr/>
          <p:nvPr/>
        </p:nvSpPr>
        <p:spPr>
          <a:xfrm>
            <a:off x="8865164" y="1164664"/>
            <a:ext cx="3120740" cy="809897"/>
          </a:xfrm>
          <a:prstGeom prst="roundRect">
            <a:avLst/>
          </a:prstGeom>
          <a:solidFill>
            <a:srgbClr val="FFD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rgbClr val="C00000"/>
                </a:solidFill>
              </a:rPr>
              <a:t>أسماء المدينة النبوية</a:t>
            </a:r>
            <a:endParaRPr lang="en-US" sz="2400" b="1" dirty="0">
              <a:solidFill>
                <a:srgbClr val="C00000"/>
              </a:solidFill>
            </a:endParaRPr>
          </a:p>
        </p:txBody>
      </p:sp>
    </p:spTree>
    <p:extLst>
      <p:ext uri="{BB962C8B-B14F-4D97-AF65-F5344CB8AC3E}">
        <p14:creationId xmlns:p14="http://schemas.microsoft.com/office/powerpoint/2010/main" val="1241851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مربع نص 1">
            <a:extLst>
              <a:ext uri="{FF2B5EF4-FFF2-40B4-BE49-F238E27FC236}">
                <a16:creationId xmlns:a16="http://schemas.microsoft.com/office/drawing/2014/main" id="{81E329AF-03C6-4A96-9CEC-ABDB9C3E4C2B}"/>
              </a:ext>
            </a:extLst>
          </p:cNvPr>
          <p:cNvSpPr txBox="1"/>
          <p:nvPr/>
        </p:nvSpPr>
        <p:spPr>
          <a:xfrm>
            <a:off x="1515292" y="4378972"/>
            <a:ext cx="10389186" cy="2217082"/>
          </a:xfrm>
          <a:prstGeom prst="rect">
            <a:avLst/>
          </a:prstGeom>
          <a:noFill/>
        </p:spPr>
        <p:txBody>
          <a:bodyPr wrap="square" rtlCol="0">
            <a:spAutoFit/>
          </a:bodyPr>
          <a:lstStyle/>
          <a:p>
            <a:pPr>
              <a:lnSpc>
                <a:spcPct val="150000"/>
              </a:lnSpc>
            </a:pPr>
            <a:r>
              <a:rPr lang="ar-SA" sz="3200" b="1" dirty="0"/>
              <a:t>من أراد الحج والعمرة فلا بد أن يحرم بهما من أماكن مخصوصة حدَّدَهَا النبيُّ ﷺ ليحرم الناس منها، وتسمى: )المواقيت المكانية ، فلا يجوز لمن أراد الحج أو العمرة تجاوز الميقات الذي حدَّدَهُ النبيُّ ﷺ إلا مُحْرِماً.</a:t>
            </a:r>
          </a:p>
        </p:txBody>
      </p:sp>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6786154" y="304959"/>
            <a:ext cx="5242420" cy="952449"/>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الاحرام</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1371600" y="1639532"/>
            <a:ext cx="10532877" cy="1077218"/>
          </a:xfrm>
          <a:prstGeom prst="rect">
            <a:avLst/>
          </a:prstGeom>
          <a:noFill/>
        </p:spPr>
        <p:txBody>
          <a:bodyPr wrap="square" rtlCol="0">
            <a:spAutoFit/>
          </a:bodyPr>
          <a:lstStyle/>
          <a:p>
            <a:r>
              <a:rPr lang="ar-SA" sz="3200" b="1" dirty="0">
                <a:solidFill>
                  <a:schemeClr val="accent2"/>
                </a:solidFill>
              </a:rPr>
              <a:t>الإحرام هو: </a:t>
            </a:r>
            <a:r>
              <a:rPr lang="ar-SA" sz="3200" b="1" dirty="0"/>
              <a:t>نية الدخول في النسك، ففي العمرة هو نية الدخول في العمرة، وفي الحج هو نية الدخول في الحج.</a:t>
            </a:r>
            <a:endParaRPr lang="en-US" sz="3200" b="1" dirty="0"/>
          </a:p>
        </p:txBody>
      </p:sp>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6910251" y="3098874"/>
            <a:ext cx="4994226" cy="897974"/>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الاحرام من الميقات</a:t>
            </a:r>
            <a:endParaRPr lang="en-US" sz="2800" b="1" dirty="0">
              <a:solidFill>
                <a:schemeClr val="accent1"/>
              </a:solidFill>
            </a:endParaRPr>
          </a:p>
        </p:txBody>
      </p:sp>
    </p:spTree>
    <p:extLst>
      <p:ext uri="{BB962C8B-B14F-4D97-AF65-F5344CB8AC3E}">
        <p14:creationId xmlns:p14="http://schemas.microsoft.com/office/powerpoint/2010/main" val="2382707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80">
                                          <p:stCondLst>
                                            <p:cond delay="0"/>
                                          </p:stCondLst>
                                        </p:cTn>
                                        <p:tgtEl>
                                          <p:spTgt spid="8"/>
                                        </p:tgtEl>
                                      </p:cBhvr>
                                    </p:animEffect>
                                    <p:anim calcmode="lin" valueType="num">
                                      <p:cBhvr>
                                        <p:cTn id="3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7" dur="26">
                                          <p:stCondLst>
                                            <p:cond delay="650"/>
                                          </p:stCondLst>
                                        </p:cTn>
                                        <p:tgtEl>
                                          <p:spTgt spid="8"/>
                                        </p:tgtEl>
                                      </p:cBhvr>
                                      <p:to x="100000" y="60000"/>
                                    </p:animScale>
                                    <p:animScale>
                                      <p:cBhvr>
                                        <p:cTn id="38" dur="166" decel="50000">
                                          <p:stCondLst>
                                            <p:cond delay="676"/>
                                          </p:stCondLst>
                                        </p:cTn>
                                        <p:tgtEl>
                                          <p:spTgt spid="8"/>
                                        </p:tgtEl>
                                      </p:cBhvr>
                                      <p:to x="100000" y="100000"/>
                                    </p:animScale>
                                    <p:animScale>
                                      <p:cBhvr>
                                        <p:cTn id="39" dur="26">
                                          <p:stCondLst>
                                            <p:cond delay="1312"/>
                                          </p:stCondLst>
                                        </p:cTn>
                                        <p:tgtEl>
                                          <p:spTgt spid="8"/>
                                        </p:tgtEl>
                                      </p:cBhvr>
                                      <p:to x="100000" y="80000"/>
                                    </p:animScale>
                                    <p:animScale>
                                      <p:cBhvr>
                                        <p:cTn id="40" dur="166" decel="50000">
                                          <p:stCondLst>
                                            <p:cond delay="1338"/>
                                          </p:stCondLst>
                                        </p:cTn>
                                        <p:tgtEl>
                                          <p:spTgt spid="8"/>
                                        </p:tgtEl>
                                      </p:cBhvr>
                                      <p:to x="100000" y="100000"/>
                                    </p:animScale>
                                    <p:animScale>
                                      <p:cBhvr>
                                        <p:cTn id="41" dur="26">
                                          <p:stCondLst>
                                            <p:cond delay="1642"/>
                                          </p:stCondLst>
                                        </p:cTn>
                                        <p:tgtEl>
                                          <p:spTgt spid="8"/>
                                        </p:tgtEl>
                                      </p:cBhvr>
                                      <p:to x="100000" y="90000"/>
                                    </p:animScale>
                                    <p:animScale>
                                      <p:cBhvr>
                                        <p:cTn id="42" dur="166" decel="50000">
                                          <p:stCondLst>
                                            <p:cond delay="1668"/>
                                          </p:stCondLst>
                                        </p:cTn>
                                        <p:tgtEl>
                                          <p:spTgt spid="8"/>
                                        </p:tgtEl>
                                      </p:cBhvr>
                                      <p:to x="100000" y="100000"/>
                                    </p:animScale>
                                    <p:animScale>
                                      <p:cBhvr>
                                        <p:cTn id="43" dur="26">
                                          <p:stCondLst>
                                            <p:cond delay="1808"/>
                                          </p:stCondLst>
                                        </p:cTn>
                                        <p:tgtEl>
                                          <p:spTgt spid="8"/>
                                        </p:tgtEl>
                                      </p:cBhvr>
                                      <p:to x="100000" y="95000"/>
                                    </p:animScale>
                                    <p:animScale>
                                      <p:cBhvr>
                                        <p:cTn id="44" dur="166" decel="50000">
                                          <p:stCondLst>
                                            <p:cond delay="1834"/>
                                          </p:stCondLst>
                                        </p:cTn>
                                        <p:tgtEl>
                                          <p:spTgt spid="8"/>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3602182" y="236723"/>
            <a:ext cx="6314205"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حكم زيارة مسجد النبي ﷺ</a:t>
            </a:r>
            <a:endParaRPr lang="en-US" sz="28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831273" y="1283343"/>
            <a:ext cx="10784026" cy="4455835"/>
          </a:xfrm>
          <a:prstGeom prst="rect">
            <a:avLst/>
          </a:prstGeom>
          <a:noFill/>
        </p:spPr>
        <p:txBody>
          <a:bodyPr wrap="square" rtlCol="0">
            <a:spAutoFit/>
          </a:bodyPr>
          <a:lstStyle/>
          <a:p>
            <a:pPr>
              <a:lnSpc>
                <a:spcPct val="150000"/>
              </a:lnSpc>
            </a:pPr>
            <a:r>
              <a:rPr lang="ar-SA" sz="2400" b="1" dirty="0"/>
              <a:t>تسن زيارة مسجد النبي ﷺ في أي زمن وليس لها وقت محدَّد، وليس من شروط الحج ولا أركانه ولا واجباته.</a:t>
            </a:r>
          </a:p>
          <a:p>
            <a:pPr>
              <a:lnSpc>
                <a:spcPct val="150000"/>
              </a:lnSpc>
            </a:pPr>
            <a:r>
              <a:rPr lang="ar-SA" sz="2400" b="1" dirty="0"/>
              <a:t>ويجب أن يكون قصده لشد الرحل لصلاة في المسجد، ف إذا جاء المسجد زار قبر النبي ﷺ ،وعن أبي هريرة (</a:t>
            </a:r>
            <a:r>
              <a:rPr lang="ar-SA" sz="2400" b="1" dirty="0">
                <a:latin typeface="Aldhabi" panose="01000000000000000000" pitchFamily="2" charset="-78"/>
                <a:cs typeface="Aldhabi" panose="01000000000000000000" pitchFamily="2" charset="-78"/>
              </a:rPr>
              <a:t>رضي الله عنه</a:t>
            </a:r>
            <a:r>
              <a:rPr lang="ar-SA" sz="2400" b="1" dirty="0"/>
              <a:t>)عن النبي ﷺ قال: (لا تُشدُّ الرحال إلا إلى ثلاثة مساجد: المسجدِ الحرام، ومسجدي هذا، والمسجدِ الأقصى)</a:t>
            </a:r>
          </a:p>
          <a:p>
            <a:pPr>
              <a:lnSpc>
                <a:spcPct val="150000"/>
              </a:lnSpc>
            </a:pPr>
            <a:r>
              <a:rPr lang="ar-SA" sz="2400" b="1" dirty="0"/>
              <a:t>قال شيخ الإسلام ابن تيمية « : إذا كان قصده بالسفر زيارة قبر النبي ﷺ دون الصلاة في مسجده.. فالذي عليه الأئمة و أكثر العلماء أن هذا غير مشروع ولا مأمور به)</a:t>
            </a:r>
          </a:p>
          <a:p>
            <a:pPr>
              <a:lnSpc>
                <a:spcPct val="150000"/>
              </a:lnSpc>
            </a:pPr>
            <a:r>
              <a:rPr lang="ar-SA" sz="2400" b="1" dirty="0"/>
              <a:t> وقال أيضاً: «والأحاديث في زيارة قبر النبي ﷺ كلها ضعيفة باتفاق أهل العلم بالحديث، بل هي موضوعة لم يَرْوِ أحد من أهل السنن المعتمدة شيئاً منها، ولم يحتجَّ أحد من الأئمة بشيء منها .</a:t>
            </a:r>
          </a:p>
        </p:txBody>
      </p:sp>
    </p:spTree>
    <p:extLst>
      <p:ext uri="{BB962C8B-B14F-4D97-AF65-F5344CB8AC3E}">
        <p14:creationId xmlns:p14="http://schemas.microsoft.com/office/powerpoint/2010/main" val="2598229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3574473" y="915596"/>
            <a:ext cx="6314205"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فضل المدينة النبوية</a:t>
            </a:r>
            <a:endParaRPr lang="en-US" sz="28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1625311" y="2309078"/>
            <a:ext cx="8941372" cy="2239844"/>
          </a:xfrm>
          <a:prstGeom prst="rect">
            <a:avLst/>
          </a:prstGeom>
          <a:noFill/>
        </p:spPr>
        <p:txBody>
          <a:bodyPr wrap="square" rtlCol="0">
            <a:spAutoFit/>
          </a:bodyPr>
          <a:lstStyle/>
          <a:p>
            <a:pPr>
              <a:lnSpc>
                <a:spcPct val="150000"/>
              </a:lnSpc>
            </a:pPr>
            <a:r>
              <a:rPr lang="ar-SA" sz="2400" b="1" dirty="0"/>
              <a:t>وعن سعد - رضي الله عنه قال : قال رسول الله - صلى الله عليه وسلم : " إني أحرم ما بين لابتي المدينة : أن يقطع </a:t>
            </a:r>
            <a:r>
              <a:rPr lang="ar-SA" sz="2400" b="1" dirty="0" err="1"/>
              <a:t>عضاهها</a:t>
            </a:r>
            <a:r>
              <a:rPr lang="ar-SA" sz="2400" b="1" dirty="0"/>
              <a:t> ، أو يقتل صيدها " وقال : " المدينة خير لهم لو كانوا يعلمون ، ولا يدعها أحد رغبة عنها إلا أبدل الله بها من هو خير منه ، ولا يثبت أحد على </a:t>
            </a:r>
            <a:r>
              <a:rPr lang="ar-SA" sz="2400" b="1" dirty="0" err="1"/>
              <a:t>لأوائها</a:t>
            </a:r>
            <a:r>
              <a:rPr lang="ar-SA" sz="2400" b="1" dirty="0"/>
              <a:t> وجهدها إلا كنت له شفيعا أو شهيدا يوم القيامة " </a:t>
            </a:r>
          </a:p>
        </p:txBody>
      </p:sp>
    </p:spTree>
    <p:extLst>
      <p:ext uri="{BB962C8B-B14F-4D97-AF65-F5344CB8AC3E}">
        <p14:creationId xmlns:p14="http://schemas.microsoft.com/office/powerpoint/2010/main" val="519772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4114800" y="344642"/>
            <a:ext cx="4956460"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من خصائص المدينة النبوية</a:t>
            </a:r>
            <a:endParaRPr lang="en-US" sz="28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1625311" y="1394678"/>
            <a:ext cx="8941372" cy="3901837"/>
          </a:xfrm>
          <a:prstGeom prst="rect">
            <a:avLst/>
          </a:prstGeom>
          <a:noFill/>
        </p:spPr>
        <p:txBody>
          <a:bodyPr wrap="square" rtlCol="0">
            <a:spAutoFit/>
          </a:bodyPr>
          <a:lstStyle/>
          <a:p>
            <a:pPr>
              <a:lnSpc>
                <a:spcPct val="150000"/>
              </a:lnSpc>
            </a:pPr>
            <a:r>
              <a:rPr lang="ar-SA" sz="2400" b="1" dirty="0"/>
              <a:t>خصت المدينة بعد مكة المكرمة بخصائص وميزات عن غيرها من المدن، فمنها:</a:t>
            </a:r>
          </a:p>
          <a:p>
            <a:pPr>
              <a:lnSpc>
                <a:spcPct val="150000"/>
              </a:lnSpc>
            </a:pPr>
            <a:r>
              <a:rPr lang="ar-SA" sz="2400" b="1" dirty="0"/>
              <a:t>١ -أنها حرم آمن فيما بين عَيْ وثَوْر  وهما جبلان  فلا يقطع شجرها، ولا يصاد صيدها، و لا يقطع نباتها، قال رسول الله ﷺ : </a:t>
            </a:r>
          </a:p>
          <a:p>
            <a:pPr>
              <a:lnSpc>
                <a:spcPct val="150000"/>
              </a:lnSpc>
            </a:pPr>
            <a:r>
              <a:rPr lang="ar-SA" sz="2400" b="1" dirty="0"/>
              <a:t>«</a:t>
            </a:r>
            <a:r>
              <a:rPr lang="ar-SA" sz="2400" b="1" dirty="0">
                <a:solidFill>
                  <a:schemeClr val="accent1"/>
                </a:solidFill>
              </a:rPr>
              <a:t>المدينة حَرَمٌ ما بين عَير إلى ثور، فمن أحدث فيها حدثاً أو آوى محدثاً، فعليه لعنة الله والملائكة والناس أجمعين، لا يقبل الله منه يوم القيامة صرفاً ولا عدلاً </a:t>
            </a:r>
            <a:r>
              <a:rPr lang="ar-SA" sz="2400" b="1" dirty="0"/>
              <a:t>.</a:t>
            </a:r>
          </a:p>
          <a:p>
            <a:pPr>
              <a:lnSpc>
                <a:spcPct val="150000"/>
              </a:lnSpc>
            </a:pPr>
            <a:r>
              <a:rPr lang="ar-SA" sz="2400" b="1" dirty="0"/>
              <a:t>ولقد حرمها رسول الله كما حرم إبراهيم (</a:t>
            </a:r>
            <a:r>
              <a:rPr lang="ar-SA" sz="2400" b="1" dirty="0">
                <a:latin typeface="Aldhabi" panose="01000000000000000000" pitchFamily="2" charset="-78"/>
                <a:cs typeface="Aldhabi" panose="01000000000000000000" pitchFamily="2" charset="-78"/>
              </a:rPr>
              <a:t>عليه السلام </a:t>
            </a:r>
            <a:r>
              <a:rPr lang="ar-SA" sz="2400" b="1" dirty="0"/>
              <a:t>) مكة المكرمة، قال رسول الله ﷺ : </a:t>
            </a:r>
          </a:p>
          <a:p>
            <a:pPr>
              <a:lnSpc>
                <a:spcPct val="150000"/>
              </a:lnSpc>
            </a:pPr>
            <a:r>
              <a:rPr lang="ar-SA" sz="2400" b="1" dirty="0"/>
              <a:t>( </a:t>
            </a:r>
            <a:r>
              <a:rPr lang="ar-SA" sz="2400" b="1" dirty="0">
                <a:solidFill>
                  <a:schemeClr val="accent1"/>
                </a:solidFill>
              </a:rPr>
              <a:t>إن إبراهيم حرّم مكة، و إني أحرم ما بين لابَتَيْها - يريد المدينة - </a:t>
            </a:r>
            <a:r>
              <a:rPr lang="ar-SA" sz="2400" b="1" dirty="0"/>
              <a:t>).</a:t>
            </a:r>
          </a:p>
        </p:txBody>
      </p:sp>
    </p:spTree>
    <p:extLst>
      <p:ext uri="{BB962C8B-B14F-4D97-AF65-F5344CB8AC3E}">
        <p14:creationId xmlns:p14="http://schemas.microsoft.com/office/powerpoint/2010/main" val="2124335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5874328" y="574112"/>
            <a:ext cx="4956460"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الفرق بين حرم مكة وحرم المدينة:</a:t>
            </a:r>
            <a:endParaRPr lang="en-US" sz="28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3298644" y="1870630"/>
            <a:ext cx="8941372" cy="3901837"/>
          </a:xfrm>
          <a:prstGeom prst="rect">
            <a:avLst/>
          </a:prstGeom>
          <a:noFill/>
        </p:spPr>
        <p:txBody>
          <a:bodyPr wrap="square" rtlCol="0">
            <a:spAutoFit/>
          </a:bodyPr>
          <a:lstStyle/>
          <a:p>
            <a:pPr>
              <a:lnSpc>
                <a:spcPct val="150000"/>
              </a:lnSpc>
            </a:pPr>
            <a:r>
              <a:rPr lang="ar-SA" sz="2400" b="1" dirty="0"/>
              <a:t>ا - أن صيد مكة فيه الإثم والجزاء، وصيد المدينة فيه الإثم دون الجزاء.</a:t>
            </a:r>
          </a:p>
          <a:p>
            <a:pPr>
              <a:lnSpc>
                <a:spcPct val="150000"/>
              </a:lnSpc>
            </a:pPr>
            <a:r>
              <a:rPr lang="ar-SA" sz="2400" b="1" dirty="0"/>
              <a:t>ب- إن الإثم المترتب على صيد مكة أعظم من الإثم المترتب على صيد المدينة.</a:t>
            </a:r>
          </a:p>
          <a:p>
            <a:pPr>
              <a:lnSpc>
                <a:spcPct val="150000"/>
              </a:lnSpc>
            </a:pPr>
            <a:r>
              <a:rPr lang="ar-SA" sz="2400" b="1" dirty="0"/>
              <a:t>2- أن الصلاة فيها مضاعفة، قال ﷺ :( </a:t>
            </a:r>
            <a:r>
              <a:rPr lang="ar-SA" sz="2400" b="1" dirty="0">
                <a:solidFill>
                  <a:schemeClr val="accent1"/>
                </a:solidFill>
              </a:rPr>
              <a:t>صلاة في مسجدي هذا خير من ألف صلاة فيما سواه إلا المسجد الحرام، و صلاة في المسجد الحرام أفضل من مئة صلاة في مسجدي هذا</a:t>
            </a:r>
            <a:r>
              <a:rPr lang="ar-SA" sz="2400" b="1" dirty="0"/>
              <a:t>)</a:t>
            </a:r>
          </a:p>
          <a:p>
            <a:pPr>
              <a:lnSpc>
                <a:spcPct val="150000"/>
              </a:lnSpc>
            </a:pPr>
            <a:r>
              <a:rPr lang="ar-SA" sz="2400" b="1" dirty="0"/>
              <a:t>3- أن فيها روضة من رياض الجنة يسن الصلاة فيها، عن أبي هريرة (</a:t>
            </a:r>
            <a:r>
              <a:rPr lang="ar-SA" sz="2400" b="1" dirty="0">
                <a:latin typeface="Aldhabi" panose="01000000000000000000" pitchFamily="2" charset="-78"/>
                <a:cs typeface="Aldhabi" panose="01000000000000000000" pitchFamily="2" charset="-78"/>
              </a:rPr>
              <a:t>رضي الله عنه</a:t>
            </a:r>
            <a:r>
              <a:rPr lang="ar-SA" sz="2400" b="1" dirty="0"/>
              <a:t>) : أنَّ رسول الله ﷺ قال: (</a:t>
            </a:r>
            <a:r>
              <a:rPr lang="ar-SA" sz="2400" b="1" dirty="0">
                <a:solidFill>
                  <a:schemeClr val="accent1"/>
                </a:solidFill>
              </a:rPr>
              <a:t>ما بين بيتي ومنبري روضة من رياض الجنة، ومنبري على حوضي</a:t>
            </a:r>
            <a:r>
              <a:rPr lang="ar-SA" sz="2400" b="1" dirty="0"/>
              <a:t>)</a:t>
            </a:r>
          </a:p>
          <a:p>
            <a:pPr>
              <a:lnSpc>
                <a:spcPct val="150000"/>
              </a:lnSpc>
            </a:pPr>
            <a:endParaRPr lang="ar-SA" sz="2400" b="1" dirty="0"/>
          </a:p>
        </p:txBody>
      </p:sp>
      <p:pic>
        <p:nvPicPr>
          <p:cNvPr id="3" name="صورة 2">
            <a:extLst>
              <a:ext uri="{FF2B5EF4-FFF2-40B4-BE49-F238E27FC236}">
                <a16:creationId xmlns:a16="http://schemas.microsoft.com/office/drawing/2014/main" id="{F2C92D44-4116-4B50-8532-51E7FEFFE3B5}"/>
              </a:ext>
            </a:extLst>
          </p:cNvPr>
          <p:cNvPicPr>
            <a:picLocks noChangeAspect="1"/>
          </p:cNvPicPr>
          <p:nvPr/>
        </p:nvPicPr>
        <p:blipFill>
          <a:blip r:embed="rId4"/>
          <a:stretch>
            <a:fillRect/>
          </a:stretch>
        </p:blipFill>
        <p:spPr>
          <a:xfrm>
            <a:off x="181801" y="979060"/>
            <a:ext cx="3067721" cy="5048955"/>
          </a:xfrm>
          <a:prstGeom prst="rect">
            <a:avLst/>
          </a:prstGeom>
        </p:spPr>
      </p:pic>
    </p:spTree>
    <p:extLst>
      <p:ext uri="{BB962C8B-B14F-4D97-AF65-F5344CB8AC3E}">
        <p14:creationId xmlns:p14="http://schemas.microsoft.com/office/powerpoint/2010/main" val="2605893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5957455" y="113348"/>
            <a:ext cx="4956460"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الفرق بين حرم مكة وحرم المدينة:</a:t>
            </a:r>
            <a:endParaRPr lang="en-US" sz="28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3685310" y="1166842"/>
            <a:ext cx="8324890" cy="5563831"/>
          </a:xfrm>
          <a:prstGeom prst="rect">
            <a:avLst/>
          </a:prstGeom>
          <a:noFill/>
        </p:spPr>
        <p:txBody>
          <a:bodyPr wrap="square" rtlCol="0">
            <a:spAutoFit/>
          </a:bodyPr>
          <a:lstStyle/>
          <a:p>
            <a:pPr>
              <a:lnSpc>
                <a:spcPct val="150000"/>
              </a:lnSpc>
            </a:pPr>
            <a:r>
              <a:rPr lang="ar-SA" sz="2400" b="1" dirty="0">
                <a:solidFill>
                  <a:srgbClr val="DA0000"/>
                </a:solidFill>
                <a:latin typeface="AXtTRaditionalBold"/>
              </a:rPr>
              <a:t>4- يسن </a:t>
            </a:r>
            <a:r>
              <a:rPr lang="ar-SA" sz="2400" dirty="0">
                <a:solidFill>
                  <a:srgbClr val="000000"/>
                </a:solidFill>
                <a:latin typeface="AXtTRaditionalLight"/>
              </a:rPr>
              <a:t>لزائر المسجد النبوي أن يصلي الصلوات الخمس في مسجد النبي ﷺ، ويكثر فيه من ذكر الله ودعائه وصلاة النافلة وبخاصة في الروضة الشريفة.</a:t>
            </a:r>
          </a:p>
          <a:p>
            <a:pPr>
              <a:lnSpc>
                <a:spcPct val="150000"/>
              </a:lnSpc>
            </a:pPr>
            <a:r>
              <a:rPr lang="ar-SA" sz="2400" dirty="0">
                <a:solidFill>
                  <a:srgbClr val="000000"/>
                </a:solidFill>
                <a:latin typeface="AXtTRaditionalLight"/>
              </a:rPr>
              <a:t> </a:t>
            </a:r>
            <a:r>
              <a:rPr lang="ar-SA" sz="2400" dirty="0">
                <a:solidFill>
                  <a:srgbClr val="C00000"/>
                </a:solidFill>
                <a:latin typeface="AXtTRaditionalLight"/>
              </a:rPr>
              <a:t>5- </a:t>
            </a:r>
            <a:r>
              <a:rPr lang="ar-SA" sz="2400" b="1" dirty="0">
                <a:solidFill>
                  <a:srgbClr val="C00000"/>
                </a:solidFill>
                <a:latin typeface="AXtTRaditionalBold"/>
              </a:rPr>
              <a:t>يسن </a:t>
            </a:r>
            <a:r>
              <a:rPr lang="ar-SA" sz="2400" dirty="0">
                <a:solidFill>
                  <a:srgbClr val="000000"/>
                </a:solidFill>
                <a:latin typeface="AXtTRaditionalLight"/>
              </a:rPr>
              <a:t>أن يزور مسجد قُباء للصلاة فيه و إن كانت الزيارة يوم السبت فهي أفضل، لحديث ابن عمر( </a:t>
            </a:r>
            <a:r>
              <a:rPr lang="ar-SA" sz="2400" dirty="0">
                <a:solidFill>
                  <a:srgbClr val="000000"/>
                </a:solidFill>
                <a:latin typeface="Aldhabi" panose="01000000000000000000" pitchFamily="2" charset="-78"/>
              </a:rPr>
              <a:t>رضي الله عنهما</a:t>
            </a:r>
            <a:r>
              <a:rPr lang="ar-SA" sz="2400" dirty="0">
                <a:solidFill>
                  <a:srgbClr val="000000"/>
                </a:solidFill>
                <a:latin typeface="AXtTRaditionalLight"/>
              </a:rPr>
              <a:t>)  قال: </a:t>
            </a:r>
            <a:r>
              <a:rPr lang="ar-SA" sz="2400" b="1" dirty="0">
                <a:solidFill>
                  <a:srgbClr val="000000"/>
                </a:solidFill>
                <a:latin typeface="AXtTRaditionalBold"/>
              </a:rPr>
              <a:t>«كان رسول الله ﷺ يأتي مسجد قُباء راكباً وماشياً فيصلي فيه ركعتين » وفي لفظ: «كان يأتي قُباء كلَّ سبت »</a:t>
            </a:r>
            <a:r>
              <a:rPr lang="ar-SA" sz="2400" dirty="0">
                <a:solidFill>
                  <a:srgbClr val="000000"/>
                </a:solidFill>
                <a:latin typeface="AXtTRaditionalLight"/>
              </a:rPr>
              <a:t> وعن سهل بن حنيف(</a:t>
            </a:r>
            <a:r>
              <a:rPr lang="ar-SA" sz="2400" dirty="0">
                <a:solidFill>
                  <a:srgbClr val="000000"/>
                </a:solidFill>
                <a:latin typeface="Aldhabi" panose="01000000000000000000" pitchFamily="2" charset="-78"/>
              </a:rPr>
              <a:t>رضي الله عنه</a:t>
            </a:r>
            <a:r>
              <a:rPr lang="ar-SA" sz="2400" dirty="0">
                <a:solidFill>
                  <a:srgbClr val="000000"/>
                </a:solidFill>
                <a:latin typeface="AXtTRaditionalLight"/>
              </a:rPr>
              <a:t>)  قال: قال رسول الله  ﷺ : </a:t>
            </a:r>
            <a:r>
              <a:rPr lang="ar-SA" sz="2400" b="1" dirty="0">
                <a:solidFill>
                  <a:srgbClr val="000000"/>
                </a:solidFill>
                <a:latin typeface="AXtTRaditionalBold"/>
              </a:rPr>
              <a:t>«</a:t>
            </a:r>
            <a:r>
              <a:rPr lang="ar-SA" sz="2400" b="1" dirty="0">
                <a:solidFill>
                  <a:srgbClr val="004DFF"/>
                </a:solidFill>
                <a:latin typeface="AXtTRaditionalBold"/>
              </a:rPr>
              <a:t>من تطهَّر في بيته، ثم أتى مسجد قباء، فصلى فيه صلاة، كان له كأجر عمرة</a:t>
            </a:r>
            <a:r>
              <a:rPr lang="ar-SA" sz="2400" b="1" dirty="0">
                <a:solidFill>
                  <a:srgbClr val="000000"/>
                </a:solidFill>
                <a:latin typeface="AXtTRaditionalBold"/>
              </a:rPr>
              <a:t>»</a:t>
            </a:r>
          </a:p>
          <a:p>
            <a:pPr>
              <a:lnSpc>
                <a:spcPct val="150000"/>
              </a:lnSpc>
            </a:pPr>
            <a:r>
              <a:rPr lang="ar-SA" sz="2400" dirty="0">
                <a:solidFill>
                  <a:srgbClr val="C00000"/>
                </a:solidFill>
                <a:latin typeface="AXtTRaditionalLight"/>
              </a:rPr>
              <a:t>6 -</a:t>
            </a:r>
            <a:r>
              <a:rPr lang="ar-SA" sz="2400" b="1" dirty="0">
                <a:solidFill>
                  <a:srgbClr val="C00000"/>
                </a:solidFill>
                <a:latin typeface="AXtTRaditionalBold"/>
              </a:rPr>
              <a:t>يسن </a:t>
            </a:r>
            <a:r>
              <a:rPr lang="ar-SA" sz="2400" dirty="0">
                <a:solidFill>
                  <a:srgbClr val="000000"/>
                </a:solidFill>
                <a:latin typeface="AXtTRaditionalLight"/>
              </a:rPr>
              <a:t>للرجل زيارة قبور البقيع والشهداء وقبر حمزة (</a:t>
            </a:r>
            <a:r>
              <a:rPr lang="ar-SA" sz="2400" dirty="0">
                <a:solidFill>
                  <a:srgbClr val="000000"/>
                </a:solidFill>
                <a:latin typeface="Aldhabi" panose="01000000000000000000" pitchFamily="2" charset="-78"/>
              </a:rPr>
              <a:t>رضي الله عنه</a:t>
            </a:r>
            <a:r>
              <a:rPr lang="ar-SA" sz="2400" dirty="0">
                <a:solidFill>
                  <a:srgbClr val="000000"/>
                </a:solidFill>
                <a:latin typeface="AXtTRaditionalLight"/>
              </a:rPr>
              <a:t>)لأن النبي ﷺ  كان يزورهم ويدعو لهم ويقول: ((</a:t>
            </a:r>
            <a:r>
              <a:rPr lang="ar-SA" sz="2400" b="1" dirty="0">
                <a:solidFill>
                  <a:srgbClr val="004DFF"/>
                </a:solidFill>
                <a:latin typeface="AXtTRaditionalBold"/>
              </a:rPr>
              <a:t>السلام عليكم أهل الديار من المؤمنين والمسلمين، و إنا إن شاء الله بكم </a:t>
            </a:r>
            <a:r>
              <a:rPr lang="ar-SA" sz="2400" b="1" dirty="0" err="1">
                <a:solidFill>
                  <a:srgbClr val="004DFF"/>
                </a:solidFill>
                <a:latin typeface="AXtTRaditionalBold"/>
              </a:rPr>
              <a:t>لَلَحقون</a:t>
            </a:r>
            <a:r>
              <a:rPr lang="ar-SA" sz="2400" b="1" dirty="0">
                <a:solidFill>
                  <a:srgbClr val="004DFF"/>
                </a:solidFill>
                <a:latin typeface="AXtTRaditionalBold"/>
              </a:rPr>
              <a:t>، أسأل الله لنا ولكم العافية</a:t>
            </a:r>
            <a:r>
              <a:rPr lang="ar-SA" sz="2400" b="1" dirty="0">
                <a:latin typeface="AXtTRaditionalBold"/>
              </a:rPr>
              <a:t>))</a:t>
            </a:r>
            <a:endParaRPr lang="ar-SA" sz="2400" b="1" dirty="0"/>
          </a:p>
        </p:txBody>
      </p:sp>
      <p:pic>
        <p:nvPicPr>
          <p:cNvPr id="4" name="صورة 3">
            <a:extLst>
              <a:ext uri="{FF2B5EF4-FFF2-40B4-BE49-F238E27FC236}">
                <a16:creationId xmlns:a16="http://schemas.microsoft.com/office/drawing/2014/main" id="{ED3C3085-22DA-4EBF-82B9-D98B437DBB2E}"/>
              </a:ext>
            </a:extLst>
          </p:cNvPr>
          <p:cNvPicPr>
            <a:picLocks noChangeAspect="1"/>
          </p:cNvPicPr>
          <p:nvPr/>
        </p:nvPicPr>
        <p:blipFill>
          <a:blip r:embed="rId4"/>
          <a:stretch>
            <a:fillRect/>
          </a:stretch>
        </p:blipFill>
        <p:spPr>
          <a:xfrm>
            <a:off x="181800" y="1313242"/>
            <a:ext cx="3410426" cy="4896533"/>
          </a:xfrm>
          <a:prstGeom prst="rect">
            <a:avLst/>
          </a:prstGeom>
        </p:spPr>
      </p:pic>
    </p:spTree>
    <p:extLst>
      <p:ext uri="{BB962C8B-B14F-4D97-AF65-F5344CB8AC3E}">
        <p14:creationId xmlns:p14="http://schemas.microsoft.com/office/powerpoint/2010/main" val="357254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6761018" y="649442"/>
            <a:ext cx="4956460"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أخطاء وتنبيهات في الزيارة</a:t>
            </a:r>
            <a:endParaRPr lang="en-US" sz="28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1272884" y="1755080"/>
            <a:ext cx="10640291" cy="3347840"/>
          </a:xfrm>
          <a:prstGeom prst="rect">
            <a:avLst/>
          </a:prstGeom>
          <a:noFill/>
        </p:spPr>
        <p:txBody>
          <a:bodyPr wrap="square" rtlCol="0">
            <a:spAutoFit/>
          </a:bodyPr>
          <a:lstStyle/>
          <a:p>
            <a:pPr>
              <a:lnSpc>
                <a:spcPct val="150000"/>
              </a:lnSpc>
            </a:pPr>
            <a:r>
              <a:rPr lang="ar-SA" sz="2400" b="1" dirty="0">
                <a:solidFill>
                  <a:schemeClr val="accent1"/>
                </a:solidFill>
              </a:rPr>
              <a:t>خصت يقع بعض الذين يقصدون مسجد النبي في بعض المحاذير الشرعية، منها:</a:t>
            </a:r>
          </a:p>
          <a:p>
            <a:pPr>
              <a:lnSpc>
                <a:spcPct val="150000"/>
              </a:lnSpc>
            </a:pPr>
            <a:r>
              <a:rPr lang="ar-SA" sz="2400" b="1" dirty="0"/>
              <a:t>١ - استقبال القبر عند الدعاء. </a:t>
            </a:r>
          </a:p>
          <a:p>
            <a:pPr>
              <a:lnSpc>
                <a:spcPct val="150000"/>
              </a:lnSpc>
            </a:pPr>
            <a:r>
              <a:rPr lang="ar-SA" sz="2400" b="1" dirty="0"/>
              <a:t>2 - دعاءُ النبي ﷺ وطلب الحوائج منه من دون الله عز وجل، وهذا من الشرك الأكبر.</a:t>
            </a:r>
          </a:p>
          <a:p>
            <a:pPr>
              <a:lnSpc>
                <a:spcPct val="150000"/>
              </a:lnSpc>
            </a:pPr>
            <a:r>
              <a:rPr lang="ar-SA" sz="2400" b="1" dirty="0"/>
              <a:t> 3- التمسح بجدران الحجرة وقُضبانها بقصد البركة، وهو من البدع المحرمة، ومن وسائل الشرك.</a:t>
            </a:r>
          </a:p>
          <a:p>
            <a:pPr>
              <a:lnSpc>
                <a:spcPct val="150000"/>
              </a:lnSpc>
            </a:pPr>
            <a:r>
              <a:rPr lang="ar-SA" sz="2400" b="1" dirty="0"/>
              <a:t>4 -رفع الصوت عند قبر النبي ﷺ ، وطول القيام، وتكرار السلام من بعيد كلما دخل، و وضع اليد اليمنى على اليسرى فوق الصدر أثناء السلام كهيئة الصلاة.</a:t>
            </a:r>
          </a:p>
        </p:txBody>
      </p:sp>
    </p:spTree>
    <p:extLst>
      <p:ext uri="{BB962C8B-B14F-4D97-AF65-F5344CB8AC3E}">
        <p14:creationId xmlns:p14="http://schemas.microsoft.com/office/powerpoint/2010/main" val="21780860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6497781" y="97810"/>
            <a:ext cx="5509397"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قارن بذكر أوجه الشبه والاختلاف في الآتي:</a:t>
            </a:r>
            <a:endParaRPr lang="en-US" sz="2800" b="1" dirty="0">
              <a:latin typeface="Calibri" panose="020F0502020204030204" pitchFamily="34" charset="0"/>
              <a:cs typeface="Calibri" panose="020F0502020204030204" pitchFamily="34" charset="0"/>
            </a:endParaRPr>
          </a:p>
        </p:txBody>
      </p:sp>
      <p:sp>
        <p:nvSpPr>
          <p:cNvPr id="3" name="فقاعة التفكير: على شكل سحابة 2">
            <a:extLst>
              <a:ext uri="{FF2B5EF4-FFF2-40B4-BE49-F238E27FC236}">
                <a16:creationId xmlns:a16="http://schemas.microsoft.com/office/drawing/2014/main" id="{36B97425-A11D-4C94-BBA6-1326741C3A3C}"/>
              </a:ext>
            </a:extLst>
          </p:cNvPr>
          <p:cNvSpPr/>
          <p:nvPr/>
        </p:nvSpPr>
        <p:spPr>
          <a:xfrm>
            <a:off x="361367" y="496004"/>
            <a:ext cx="2631215" cy="1334124"/>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5400" b="1" dirty="0">
                <a:ln w="22225">
                  <a:solidFill>
                    <a:schemeClr val="accent2"/>
                  </a:solidFill>
                  <a:prstDash val="solid"/>
                </a:ln>
                <a:solidFill>
                  <a:schemeClr val="accent2">
                    <a:lumMod val="40000"/>
                    <a:lumOff val="60000"/>
                  </a:schemeClr>
                </a:solidFill>
              </a:rPr>
              <a:t>تمارين </a:t>
            </a:r>
            <a:endParaRPr lang="en-US" sz="5400" b="1" dirty="0">
              <a:ln w="22225">
                <a:solidFill>
                  <a:schemeClr val="accent2"/>
                </a:solidFill>
                <a:prstDash val="solid"/>
              </a:ln>
              <a:solidFill>
                <a:schemeClr val="accent2">
                  <a:lumMod val="40000"/>
                  <a:lumOff val="60000"/>
                </a:schemeClr>
              </a:solidFill>
            </a:endParaRPr>
          </a:p>
        </p:txBody>
      </p:sp>
      <p:pic>
        <p:nvPicPr>
          <p:cNvPr id="5" name="صورة 4">
            <a:extLst>
              <a:ext uri="{FF2B5EF4-FFF2-40B4-BE49-F238E27FC236}">
                <a16:creationId xmlns:a16="http://schemas.microsoft.com/office/drawing/2014/main" id="{390028EA-9052-4120-942A-A3DB0C44A904}"/>
              </a:ext>
            </a:extLst>
          </p:cNvPr>
          <p:cNvPicPr>
            <a:picLocks noChangeAspect="1"/>
          </p:cNvPicPr>
          <p:nvPr/>
        </p:nvPicPr>
        <p:blipFill>
          <a:blip r:embed="rId4"/>
          <a:stretch>
            <a:fillRect/>
          </a:stretch>
        </p:blipFill>
        <p:spPr>
          <a:xfrm>
            <a:off x="-69273" y="1830128"/>
            <a:ext cx="2737341" cy="4328535"/>
          </a:xfrm>
          <a:prstGeom prst="rect">
            <a:avLst/>
          </a:prstGeom>
        </p:spPr>
      </p:pic>
      <p:sp>
        <p:nvSpPr>
          <p:cNvPr id="11" name="مستطيل: زوايا مستديرة 10">
            <a:extLst>
              <a:ext uri="{FF2B5EF4-FFF2-40B4-BE49-F238E27FC236}">
                <a16:creationId xmlns:a16="http://schemas.microsoft.com/office/drawing/2014/main" id="{E43E9109-AEA7-4C8B-97F6-32DB13C58A02}"/>
              </a:ext>
            </a:extLst>
          </p:cNvPr>
          <p:cNvSpPr/>
          <p:nvPr/>
        </p:nvSpPr>
        <p:spPr>
          <a:xfrm>
            <a:off x="2992582" y="4791684"/>
            <a:ext cx="8840267"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accent1"/>
                </a:solidFill>
              </a:rPr>
              <a:t>بالرجوع إلى مصادر التعلم المختلفة: بين معنى قوله : </a:t>
            </a:r>
          </a:p>
          <a:p>
            <a:pPr algn="ctr"/>
            <a:r>
              <a:rPr lang="ar-SA" sz="2400" b="1" dirty="0">
                <a:solidFill>
                  <a:schemeClr val="accent1"/>
                </a:solidFill>
              </a:rPr>
              <a:t>(ما بين بيتي ومنبري روضة من رياض الجنة ومنبري على حوضي)</a:t>
            </a:r>
            <a:endParaRPr lang="en-US" sz="2400" b="1" dirty="0">
              <a:solidFill>
                <a:schemeClr val="accent1"/>
              </a:solidFill>
            </a:endParaRPr>
          </a:p>
        </p:txBody>
      </p:sp>
      <p:sp>
        <p:nvSpPr>
          <p:cNvPr id="13" name="مربع نص 12">
            <a:extLst>
              <a:ext uri="{FF2B5EF4-FFF2-40B4-BE49-F238E27FC236}">
                <a16:creationId xmlns:a16="http://schemas.microsoft.com/office/drawing/2014/main" id="{9B7EA92C-98A9-47B1-959F-683556B07F68}"/>
              </a:ext>
            </a:extLst>
          </p:cNvPr>
          <p:cNvSpPr txBox="1"/>
          <p:nvPr/>
        </p:nvSpPr>
        <p:spPr>
          <a:xfrm>
            <a:off x="2992582" y="5869282"/>
            <a:ext cx="8840267" cy="830997"/>
          </a:xfrm>
          <a:prstGeom prst="rect">
            <a:avLst/>
          </a:prstGeom>
          <a:noFill/>
        </p:spPr>
        <p:txBody>
          <a:bodyPr wrap="square" rtlCol="0">
            <a:spAutoFit/>
          </a:bodyPr>
          <a:lstStyle/>
          <a:p>
            <a:pPr algn="ctr"/>
            <a:r>
              <a:rPr lang="ar-SA" sz="2400" b="1" dirty="0"/>
              <a:t>معنى هذا الحديث ان هذه البقعة لها شرف و فضيلة فمن صلى فيها فكأنه يتبوأ روضة من رياض الجنة فيفيد كثرة الأجر لمن صلى في هذه البقعة </a:t>
            </a:r>
            <a:endParaRPr lang="en-US" sz="2400" b="1" dirty="0"/>
          </a:p>
        </p:txBody>
      </p:sp>
      <p:graphicFrame>
        <p:nvGraphicFramePr>
          <p:cNvPr id="14" name="جدول 14">
            <a:extLst>
              <a:ext uri="{FF2B5EF4-FFF2-40B4-BE49-F238E27FC236}">
                <a16:creationId xmlns:a16="http://schemas.microsoft.com/office/drawing/2014/main" id="{A3F31AC4-C355-40DC-ACEE-DDD1D76F7880}"/>
              </a:ext>
            </a:extLst>
          </p:cNvPr>
          <p:cNvGraphicFramePr>
            <a:graphicFrameLocks noGrp="1"/>
          </p:cNvGraphicFramePr>
          <p:nvPr>
            <p:extLst>
              <p:ext uri="{D42A27DB-BD31-4B8C-83A1-F6EECF244321}">
                <p14:modId xmlns:p14="http://schemas.microsoft.com/office/powerpoint/2010/main" val="4237284194"/>
              </p:ext>
            </p:extLst>
          </p:nvPr>
        </p:nvGraphicFramePr>
        <p:xfrm>
          <a:off x="3186546" y="1145257"/>
          <a:ext cx="8646303" cy="3399033"/>
        </p:xfrm>
        <a:graphic>
          <a:graphicData uri="http://schemas.openxmlformats.org/drawingml/2006/table">
            <a:tbl>
              <a:tblPr firstRow="1" bandRow="1">
                <a:tableStyleId>{21E4AEA4-8DFA-4A89-87EB-49C32662AFE0}</a:tableStyleId>
              </a:tblPr>
              <a:tblGrid>
                <a:gridCol w="2882101">
                  <a:extLst>
                    <a:ext uri="{9D8B030D-6E8A-4147-A177-3AD203B41FA5}">
                      <a16:colId xmlns:a16="http://schemas.microsoft.com/office/drawing/2014/main" val="2959079347"/>
                    </a:ext>
                  </a:extLst>
                </a:gridCol>
                <a:gridCol w="2882101">
                  <a:extLst>
                    <a:ext uri="{9D8B030D-6E8A-4147-A177-3AD203B41FA5}">
                      <a16:colId xmlns:a16="http://schemas.microsoft.com/office/drawing/2014/main" val="2871163515"/>
                    </a:ext>
                  </a:extLst>
                </a:gridCol>
                <a:gridCol w="2882101">
                  <a:extLst>
                    <a:ext uri="{9D8B030D-6E8A-4147-A177-3AD203B41FA5}">
                      <a16:colId xmlns:a16="http://schemas.microsoft.com/office/drawing/2014/main" val="3946127460"/>
                    </a:ext>
                  </a:extLst>
                </a:gridCol>
              </a:tblGrid>
              <a:tr h="1133011">
                <a:tc>
                  <a:txBody>
                    <a:bodyPr/>
                    <a:lstStyle/>
                    <a:p>
                      <a:pPr algn="ctr"/>
                      <a:r>
                        <a:rPr lang="ar-SA" sz="2800" b="1" dirty="0"/>
                        <a:t>أوجه الاختلاف</a:t>
                      </a:r>
                      <a:endParaRPr lang="en-US" sz="2800" b="1" dirty="0"/>
                    </a:p>
                  </a:txBody>
                  <a:tcPr/>
                </a:tc>
                <a:tc>
                  <a:txBody>
                    <a:bodyPr/>
                    <a:lstStyle/>
                    <a:p>
                      <a:pPr algn="ctr"/>
                      <a:r>
                        <a:rPr lang="ar-SA" sz="2800" b="1" dirty="0"/>
                        <a:t>أوجه الشبه</a:t>
                      </a:r>
                      <a:endParaRPr lang="en-US" sz="2800" b="1" dirty="0"/>
                    </a:p>
                  </a:txBody>
                  <a:tcPr/>
                </a:tc>
                <a:tc>
                  <a:txBody>
                    <a:bodyPr/>
                    <a:lstStyle/>
                    <a:p>
                      <a:pPr algn="ctr"/>
                      <a:endParaRPr lang="en-US" sz="2800" b="1" dirty="0"/>
                    </a:p>
                  </a:txBody>
                  <a:tcPr/>
                </a:tc>
                <a:extLst>
                  <a:ext uri="{0D108BD9-81ED-4DB2-BD59-A6C34878D82A}">
                    <a16:rowId xmlns:a16="http://schemas.microsoft.com/office/drawing/2014/main" val="2696546426"/>
                  </a:ext>
                </a:extLst>
              </a:tr>
              <a:tr h="1133011">
                <a:tc>
                  <a:txBody>
                    <a:bodyPr/>
                    <a:lstStyle/>
                    <a:p>
                      <a:pPr algn="ctr"/>
                      <a:endParaRPr lang="en-US" sz="2800" b="1"/>
                    </a:p>
                  </a:txBody>
                  <a:tcPr/>
                </a:tc>
                <a:tc>
                  <a:txBody>
                    <a:bodyPr/>
                    <a:lstStyle/>
                    <a:p>
                      <a:pPr algn="ctr"/>
                      <a:endParaRPr lang="en-US" sz="2800" b="1"/>
                    </a:p>
                  </a:txBody>
                  <a:tcPr/>
                </a:tc>
                <a:tc>
                  <a:txBody>
                    <a:bodyPr/>
                    <a:lstStyle/>
                    <a:p>
                      <a:pPr algn="ctr"/>
                      <a:r>
                        <a:rPr lang="ar-SA" sz="2800" b="1" dirty="0"/>
                        <a:t>المسجد الحرام:</a:t>
                      </a:r>
                      <a:endParaRPr lang="en-US" sz="2800" b="1" dirty="0"/>
                    </a:p>
                  </a:txBody>
                  <a:tcPr/>
                </a:tc>
                <a:extLst>
                  <a:ext uri="{0D108BD9-81ED-4DB2-BD59-A6C34878D82A}">
                    <a16:rowId xmlns:a16="http://schemas.microsoft.com/office/drawing/2014/main" val="2346848283"/>
                  </a:ext>
                </a:extLst>
              </a:tr>
              <a:tr h="1133011">
                <a:tc>
                  <a:txBody>
                    <a:bodyPr/>
                    <a:lstStyle/>
                    <a:p>
                      <a:pPr algn="ctr"/>
                      <a:endParaRPr lang="en-US" sz="2800" b="1"/>
                    </a:p>
                  </a:txBody>
                  <a:tcPr/>
                </a:tc>
                <a:tc>
                  <a:txBody>
                    <a:bodyPr/>
                    <a:lstStyle/>
                    <a:p>
                      <a:pPr algn="ctr"/>
                      <a:endParaRPr lang="en-US" sz="2800" b="1"/>
                    </a:p>
                  </a:txBody>
                  <a:tcPr/>
                </a:tc>
                <a:tc>
                  <a:txBody>
                    <a:bodyPr/>
                    <a:lstStyle/>
                    <a:p>
                      <a:pPr algn="ctr"/>
                      <a:r>
                        <a:rPr lang="ar-SA" sz="2800" b="1" dirty="0"/>
                        <a:t>المسجد النبوي</a:t>
                      </a:r>
                      <a:endParaRPr lang="en-US" sz="2800" b="1" dirty="0"/>
                    </a:p>
                  </a:txBody>
                  <a:tcPr/>
                </a:tc>
                <a:extLst>
                  <a:ext uri="{0D108BD9-81ED-4DB2-BD59-A6C34878D82A}">
                    <a16:rowId xmlns:a16="http://schemas.microsoft.com/office/drawing/2014/main" val="3971860144"/>
                  </a:ext>
                </a:extLst>
              </a:tr>
            </a:tbl>
          </a:graphicData>
        </a:graphic>
      </p:graphicFrame>
      <p:sp>
        <p:nvSpPr>
          <p:cNvPr id="15" name="مربع نص 14">
            <a:extLst>
              <a:ext uri="{FF2B5EF4-FFF2-40B4-BE49-F238E27FC236}">
                <a16:creationId xmlns:a16="http://schemas.microsoft.com/office/drawing/2014/main" id="{AC4F6DD6-36EF-48D1-9940-EF049962B01F}"/>
              </a:ext>
            </a:extLst>
          </p:cNvPr>
          <p:cNvSpPr txBox="1"/>
          <p:nvPr/>
        </p:nvSpPr>
        <p:spPr>
          <a:xfrm>
            <a:off x="6096000" y="2470249"/>
            <a:ext cx="2865593" cy="830997"/>
          </a:xfrm>
          <a:prstGeom prst="rect">
            <a:avLst/>
          </a:prstGeom>
          <a:noFill/>
        </p:spPr>
        <p:txBody>
          <a:bodyPr wrap="square" rtlCol="0">
            <a:spAutoFit/>
          </a:bodyPr>
          <a:lstStyle/>
          <a:p>
            <a:pPr algn="ctr"/>
            <a:r>
              <a:rPr lang="ar-SA" sz="2400" b="1" dirty="0">
                <a:solidFill>
                  <a:schemeClr val="accent1"/>
                </a:solidFill>
              </a:rPr>
              <a:t>ان الصلاة فيها مضاعفة </a:t>
            </a:r>
          </a:p>
          <a:p>
            <a:pPr algn="ctr"/>
            <a:r>
              <a:rPr lang="ar-SA" sz="2400" b="1" dirty="0">
                <a:solidFill>
                  <a:schemeClr val="accent1"/>
                </a:solidFill>
              </a:rPr>
              <a:t>يحرم صيدها</a:t>
            </a:r>
            <a:endParaRPr lang="en-US" sz="2400" b="1" dirty="0">
              <a:solidFill>
                <a:schemeClr val="accent1"/>
              </a:solidFill>
            </a:endParaRPr>
          </a:p>
        </p:txBody>
      </p:sp>
      <p:sp>
        <p:nvSpPr>
          <p:cNvPr id="16" name="مربع نص 15">
            <a:extLst>
              <a:ext uri="{FF2B5EF4-FFF2-40B4-BE49-F238E27FC236}">
                <a16:creationId xmlns:a16="http://schemas.microsoft.com/office/drawing/2014/main" id="{F586247F-83C1-4710-BFA1-840C692DC83B}"/>
              </a:ext>
            </a:extLst>
          </p:cNvPr>
          <p:cNvSpPr txBox="1"/>
          <p:nvPr/>
        </p:nvSpPr>
        <p:spPr>
          <a:xfrm>
            <a:off x="6418690" y="3549233"/>
            <a:ext cx="2542903" cy="830997"/>
          </a:xfrm>
          <a:prstGeom prst="rect">
            <a:avLst/>
          </a:prstGeom>
          <a:noFill/>
        </p:spPr>
        <p:txBody>
          <a:bodyPr wrap="square" rtlCol="0">
            <a:spAutoFit/>
          </a:bodyPr>
          <a:lstStyle/>
          <a:p>
            <a:pPr algn="ctr"/>
            <a:r>
              <a:rPr lang="ar-SA" sz="2400" b="1" dirty="0">
                <a:solidFill>
                  <a:schemeClr val="accent1"/>
                </a:solidFill>
              </a:rPr>
              <a:t>لا يدخلهما المسيح الدجال في اخر الزمان </a:t>
            </a:r>
            <a:endParaRPr lang="en-US" sz="2400" b="1" dirty="0">
              <a:solidFill>
                <a:schemeClr val="accent1"/>
              </a:solidFill>
            </a:endParaRPr>
          </a:p>
        </p:txBody>
      </p:sp>
      <p:sp>
        <p:nvSpPr>
          <p:cNvPr id="17" name="مربع نص 16">
            <a:extLst>
              <a:ext uri="{FF2B5EF4-FFF2-40B4-BE49-F238E27FC236}">
                <a16:creationId xmlns:a16="http://schemas.microsoft.com/office/drawing/2014/main" id="{DE3D3A25-0D2A-4132-8AB1-0290AAF69D00}"/>
              </a:ext>
            </a:extLst>
          </p:cNvPr>
          <p:cNvSpPr txBox="1"/>
          <p:nvPr/>
        </p:nvSpPr>
        <p:spPr>
          <a:xfrm>
            <a:off x="3186546" y="2273861"/>
            <a:ext cx="2909454" cy="1015663"/>
          </a:xfrm>
          <a:prstGeom prst="rect">
            <a:avLst/>
          </a:prstGeom>
          <a:noFill/>
        </p:spPr>
        <p:txBody>
          <a:bodyPr wrap="square" rtlCol="0">
            <a:spAutoFit/>
          </a:bodyPr>
          <a:lstStyle/>
          <a:p>
            <a:pPr algn="ctr"/>
            <a:r>
              <a:rPr lang="ar-SA" sz="2000" b="1" dirty="0">
                <a:solidFill>
                  <a:schemeClr val="accent1"/>
                </a:solidFill>
              </a:rPr>
              <a:t>حرم مكة ثابت بالنص و الاجماع و حرم المدينة مختلف فيه و الصحيح انه حرم </a:t>
            </a:r>
            <a:endParaRPr lang="en-US" sz="2000" b="1" dirty="0">
              <a:solidFill>
                <a:schemeClr val="accent1"/>
              </a:solidFill>
            </a:endParaRPr>
          </a:p>
        </p:txBody>
      </p:sp>
      <p:sp>
        <p:nvSpPr>
          <p:cNvPr id="18" name="مربع نص 17">
            <a:extLst>
              <a:ext uri="{FF2B5EF4-FFF2-40B4-BE49-F238E27FC236}">
                <a16:creationId xmlns:a16="http://schemas.microsoft.com/office/drawing/2014/main" id="{16A941E2-9A7A-434F-A349-D024D31675FF}"/>
              </a:ext>
            </a:extLst>
          </p:cNvPr>
          <p:cNvSpPr txBox="1"/>
          <p:nvPr/>
        </p:nvSpPr>
        <p:spPr>
          <a:xfrm>
            <a:off x="3330594" y="3508550"/>
            <a:ext cx="2621357" cy="830997"/>
          </a:xfrm>
          <a:prstGeom prst="rect">
            <a:avLst/>
          </a:prstGeom>
          <a:noFill/>
        </p:spPr>
        <p:txBody>
          <a:bodyPr wrap="square" rtlCol="0">
            <a:spAutoFit/>
          </a:bodyPr>
          <a:lstStyle/>
          <a:p>
            <a:pPr algn="ctr"/>
            <a:r>
              <a:rPr lang="ar-SA" sz="2400" b="1" dirty="0">
                <a:solidFill>
                  <a:schemeClr val="accent1"/>
                </a:solidFill>
              </a:rPr>
              <a:t>ان صيد مكة فيه الإثم دون الجزاء</a:t>
            </a:r>
            <a:endParaRPr lang="en-US" sz="2400" b="1" dirty="0">
              <a:solidFill>
                <a:schemeClr val="accent1"/>
              </a:solidFill>
            </a:endParaRPr>
          </a:p>
        </p:txBody>
      </p:sp>
    </p:spTree>
    <p:extLst>
      <p:ext uri="{BB962C8B-B14F-4D97-AF65-F5344CB8AC3E}">
        <p14:creationId xmlns:p14="http://schemas.microsoft.com/office/powerpoint/2010/main" val="149293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80">
                                          <p:stCondLst>
                                            <p:cond delay="0"/>
                                          </p:stCondLst>
                                        </p:cTn>
                                        <p:tgtEl>
                                          <p:spTgt spid="4"/>
                                        </p:tgtEl>
                                      </p:cBhvr>
                                    </p:animEffect>
                                    <p:anim calcmode="lin" valueType="num">
                                      <p:cBhvr>
                                        <p:cTn id="3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gtEl>
                                      </p:cBhvr>
                                      <p:to x="100000" y="60000"/>
                                    </p:animScale>
                                    <p:animScale>
                                      <p:cBhvr>
                                        <p:cTn id="37" dur="166" decel="50000">
                                          <p:stCondLst>
                                            <p:cond delay="676"/>
                                          </p:stCondLst>
                                        </p:cTn>
                                        <p:tgtEl>
                                          <p:spTgt spid="4"/>
                                        </p:tgtEl>
                                      </p:cBhvr>
                                      <p:to x="100000" y="100000"/>
                                    </p:animScale>
                                    <p:animScale>
                                      <p:cBhvr>
                                        <p:cTn id="38" dur="26">
                                          <p:stCondLst>
                                            <p:cond delay="1312"/>
                                          </p:stCondLst>
                                        </p:cTn>
                                        <p:tgtEl>
                                          <p:spTgt spid="4"/>
                                        </p:tgtEl>
                                      </p:cBhvr>
                                      <p:to x="100000" y="80000"/>
                                    </p:animScale>
                                    <p:animScale>
                                      <p:cBhvr>
                                        <p:cTn id="39" dur="166" decel="50000">
                                          <p:stCondLst>
                                            <p:cond delay="1338"/>
                                          </p:stCondLst>
                                        </p:cTn>
                                        <p:tgtEl>
                                          <p:spTgt spid="4"/>
                                        </p:tgtEl>
                                      </p:cBhvr>
                                      <p:to x="100000" y="100000"/>
                                    </p:animScale>
                                    <p:animScale>
                                      <p:cBhvr>
                                        <p:cTn id="40" dur="26">
                                          <p:stCondLst>
                                            <p:cond delay="1642"/>
                                          </p:stCondLst>
                                        </p:cTn>
                                        <p:tgtEl>
                                          <p:spTgt spid="4"/>
                                        </p:tgtEl>
                                      </p:cBhvr>
                                      <p:to x="100000" y="90000"/>
                                    </p:animScale>
                                    <p:animScale>
                                      <p:cBhvr>
                                        <p:cTn id="41" dur="166" decel="50000">
                                          <p:stCondLst>
                                            <p:cond delay="1668"/>
                                          </p:stCondLst>
                                        </p:cTn>
                                        <p:tgtEl>
                                          <p:spTgt spid="4"/>
                                        </p:tgtEl>
                                      </p:cBhvr>
                                      <p:to x="100000" y="100000"/>
                                    </p:animScale>
                                    <p:animScale>
                                      <p:cBhvr>
                                        <p:cTn id="42" dur="26">
                                          <p:stCondLst>
                                            <p:cond delay="1808"/>
                                          </p:stCondLst>
                                        </p:cTn>
                                        <p:tgtEl>
                                          <p:spTgt spid="4"/>
                                        </p:tgtEl>
                                      </p:cBhvr>
                                      <p:to x="100000" y="95000"/>
                                    </p:animScale>
                                    <p:animScale>
                                      <p:cBhvr>
                                        <p:cTn id="43" dur="166" decel="50000">
                                          <p:stCondLst>
                                            <p:cond delay="1834"/>
                                          </p:stCondLst>
                                        </p:cTn>
                                        <p:tgtEl>
                                          <p:spTgt spid="4"/>
                                        </p:tgtEl>
                                      </p:cBhvr>
                                      <p:to x="100000" y="100000"/>
                                    </p:animScale>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80">
                                          <p:stCondLst>
                                            <p:cond delay="0"/>
                                          </p:stCondLst>
                                        </p:cTn>
                                        <p:tgtEl>
                                          <p:spTgt spid="15"/>
                                        </p:tgtEl>
                                      </p:cBhvr>
                                    </p:animEffect>
                                    <p:anim calcmode="lin" valueType="num">
                                      <p:cBhvr>
                                        <p:cTn id="5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9" dur="26">
                                          <p:stCondLst>
                                            <p:cond delay="650"/>
                                          </p:stCondLst>
                                        </p:cTn>
                                        <p:tgtEl>
                                          <p:spTgt spid="15"/>
                                        </p:tgtEl>
                                      </p:cBhvr>
                                      <p:to x="100000" y="60000"/>
                                    </p:animScale>
                                    <p:animScale>
                                      <p:cBhvr>
                                        <p:cTn id="60" dur="166" decel="50000">
                                          <p:stCondLst>
                                            <p:cond delay="676"/>
                                          </p:stCondLst>
                                        </p:cTn>
                                        <p:tgtEl>
                                          <p:spTgt spid="15"/>
                                        </p:tgtEl>
                                      </p:cBhvr>
                                      <p:to x="100000" y="100000"/>
                                    </p:animScale>
                                    <p:animScale>
                                      <p:cBhvr>
                                        <p:cTn id="61" dur="26">
                                          <p:stCondLst>
                                            <p:cond delay="1312"/>
                                          </p:stCondLst>
                                        </p:cTn>
                                        <p:tgtEl>
                                          <p:spTgt spid="15"/>
                                        </p:tgtEl>
                                      </p:cBhvr>
                                      <p:to x="100000" y="80000"/>
                                    </p:animScale>
                                    <p:animScale>
                                      <p:cBhvr>
                                        <p:cTn id="62" dur="166" decel="50000">
                                          <p:stCondLst>
                                            <p:cond delay="1338"/>
                                          </p:stCondLst>
                                        </p:cTn>
                                        <p:tgtEl>
                                          <p:spTgt spid="15"/>
                                        </p:tgtEl>
                                      </p:cBhvr>
                                      <p:to x="100000" y="100000"/>
                                    </p:animScale>
                                    <p:animScale>
                                      <p:cBhvr>
                                        <p:cTn id="63" dur="26">
                                          <p:stCondLst>
                                            <p:cond delay="1642"/>
                                          </p:stCondLst>
                                        </p:cTn>
                                        <p:tgtEl>
                                          <p:spTgt spid="15"/>
                                        </p:tgtEl>
                                      </p:cBhvr>
                                      <p:to x="100000" y="90000"/>
                                    </p:animScale>
                                    <p:animScale>
                                      <p:cBhvr>
                                        <p:cTn id="64" dur="166" decel="50000">
                                          <p:stCondLst>
                                            <p:cond delay="1668"/>
                                          </p:stCondLst>
                                        </p:cTn>
                                        <p:tgtEl>
                                          <p:spTgt spid="15"/>
                                        </p:tgtEl>
                                      </p:cBhvr>
                                      <p:to x="100000" y="100000"/>
                                    </p:animScale>
                                    <p:animScale>
                                      <p:cBhvr>
                                        <p:cTn id="65" dur="26">
                                          <p:stCondLst>
                                            <p:cond delay="1808"/>
                                          </p:stCondLst>
                                        </p:cTn>
                                        <p:tgtEl>
                                          <p:spTgt spid="15"/>
                                        </p:tgtEl>
                                      </p:cBhvr>
                                      <p:to x="100000" y="95000"/>
                                    </p:animScale>
                                    <p:animScale>
                                      <p:cBhvr>
                                        <p:cTn id="66" dur="166" decel="50000">
                                          <p:stCondLst>
                                            <p:cond delay="1834"/>
                                          </p:stCondLst>
                                        </p:cTn>
                                        <p:tgtEl>
                                          <p:spTgt spid="15"/>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80">
                                          <p:stCondLst>
                                            <p:cond delay="0"/>
                                          </p:stCondLst>
                                        </p:cTn>
                                        <p:tgtEl>
                                          <p:spTgt spid="17"/>
                                        </p:tgtEl>
                                      </p:cBhvr>
                                    </p:animEffect>
                                    <p:anim calcmode="lin" valueType="num">
                                      <p:cBhvr>
                                        <p:cTn id="7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7" dur="26">
                                          <p:stCondLst>
                                            <p:cond delay="650"/>
                                          </p:stCondLst>
                                        </p:cTn>
                                        <p:tgtEl>
                                          <p:spTgt spid="17"/>
                                        </p:tgtEl>
                                      </p:cBhvr>
                                      <p:to x="100000" y="60000"/>
                                    </p:animScale>
                                    <p:animScale>
                                      <p:cBhvr>
                                        <p:cTn id="78" dur="166" decel="50000">
                                          <p:stCondLst>
                                            <p:cond delay="676"/>
                                          </p:stCondLst>
                                        </p:cTn>
                                        <p:tgtEl>
                                          <p:spTgt spid="17"/>
                                        </p:tgtEl>
                                      </p:cBhvr>
                                      <p:to x="100000" y="100000"/>
                                    </p:animScale>
                                    <p:animScale>
                                      <p:cBhvr>
                                        <p:cTn id="79" dur="26">
                                          <p:stCondLst>
                                            <p:cond delay="1312"/>
                                          </p:stCondLst>
                                        </p:cTn>
                                        <p:tgtEl>
                                          <p:spTgt spid="17"/>
                                        </p:tgtEl>
                                      </p:cBhvr>
                                      <p:to x="100000" y="80000"/>
                                    </p:animScale>
                                    <p:animScale>
                                      <p:cBhvr>
                                        <p:cTn id="80" dur="166" decel="50000">
                                          <p:stCondLst>
                                            <p:cond delay="1338"/>
                                          </p:stCondLst>
                                        </p:cTn>
                                        <p:tgtEl>
                                          <p:spTgt spid="17"/>
                                        </p:tgtEl>
                                      </p:cBhvr>
                                      <p:to x="100000" y="100000"/>
                                    </p:animScale>
                                    <p:animScale>
                                      <p:cBhvr>
                                        <p:cTn id="81" dur="26">
                                          <p:stCondLst>
                                            <p:cond delay="1642"/>
                                          </p:stCondLst>
                                        </p:cTn>
                                        <p:tgtEl>
                                          <p:spTgt spid="17"/>
                                        </p:tgtEl>
                                      </p:cBhvr>
                                      <p:to x="100000" y="90000"/>
                                    </p:animScale>
                                    <p:animScale>
                                      <p:cBhvr>
                                        <p:cTn id="82" dur="166" decel="50000">
                                          <p:stCondLst>
                                            <p:cond delay="1668"/>
                                          </p:stCondLst>
                                        </p:cTn>
                                        <p:tgtEl>
                                          <p:spTgt spid="17"/>
                                        </p:tgtEl>
                                      </p:cBhvr>
                                      <p:to x="100000" y="100000"/>
                                    </p:animScale>
                                    <p:animScale>
                                      <p:cBhvr>
                                        <p:cTn id="83" dur="26">
                                          <p:stCondLst>
                                            <p:cond delay="1808"/>
                                          </p:stCondLst>
                                        </p:cTn>
                                        <p:tgtEl>
                                          <p:spTgt spid="17"/>
                                        </p:tgtEl>
                                      </p:cBhvr>
                                      <p:to x="100000" y="95000"/>
                                    </p:animScale>
                                    <p:animScale>
                                      <p:cBhvr>
                                        <p:cTn id="84" dur="166" decel="50000">
                                          <p:stCondLst>
                                            <p:cond delay="1834"/>
                                          </p:stCondLst>
                                        </p:cTn>
                                        <p:tgtEl>
                                          <p:spTgt spid="17"/>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wipe(down)">
                                      <p:cBhvr>
                                        <p:cTn id="89" dur="580">
                                          <p:stCondLst>
                                            <p:cond delay="0"/>
                                          </p:stCondLst>
                                        </p:cTn>
                                        <p:tgtEl>
                                          <p:spTgt spid="16"/>
                                        </p:tgtEl>
                                      </p:cBhvr>
                                    </p:animEffect>
                                    <p:anim calcmode="lin" valueType="num">
                                      <p:cBhvr>
                                        <p:cTn id="9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95" dur="26">
                                          <p:stCondLst>
                                            <p:cond delay="650"/>
                                          </p:stCondLst>
                                        </p:cTn>
                                        <p:tgtEl>
                                          <p:spTgt spid="16"/>
                                        </p:tgtEl>
                                      </p:cBhvr>
                                      <p:to x="100000" y="60000"/>
                                    </p:animScale>
                                    <p:animScale>
                                      <p:cBhvr>
                                        <p:cTn id="96" dur="166" decel="50000">
                                          <p:stCondLst>
                                            <p:cond delay="676"/>
                                          </p:stCondLst>
                                        </p:cTn>
                                        <p:tgtEl>
                                          <p:spTgt spid="16"/>
                                        </p:tgtEl>
                                      </p:cBhvr>
                                      <p:to x="100000" y="100000"/>
                                    </p:animScale>
                                    <p:animScale>
                                      <p:cBhvr>
                                        <p:cTn id="97" dur="26">
                                          <p:stCondLst>
                                            <p:cond delay="1312"/>
                                          </p:stCondLst>
                                        </p:cTn>
                                        <p:tgtEl>
                                          <p:spTgt spid="16"/>
                                        </p:tgtEl>
                                      </p:cBhvr>
                                      <p:to x="100000" y="80000"/>
                                    </p:animScale>
                                    <p:animScale>
                                      <p:cBhvr>
                                        <p:cTn id="98" dur="166" decel="50000">
                                          <p:stCondLst>
                                            <p:cond delay="1338"/>
                                          </p:stCondLst>
                                        </p:cTn>
                                        <p:tgtEl>
                                          <p:spTgt spid="16"/>
                                        </p:tgtEl>
                                      </p:cBhvr>
                                      <p:to x="100000" y="100000"/>
                                    </p:animScale>
                                    <p:animScale>
                                      <p:cBhvr>
                                        <p:cTn id="99" dur="26">
                                          <p:stCondLst>
                                            <p:cond delay="1642"/>
                                          </p:stCondLst>
                                        </p:cTn>
                                        <p:tgtEl>
                                          <p:spTgt spid="16"/>
                                        </p:tgtEl>
                                      </p:cBhvr>
                                      <p:to x="100000" y="90000"/>
                                    </p:animScale>
                                    <p:animScale>
                                      <p:cBhvr>
                                        <p:cTn id="100" dur="166" decel="50000">
                                          <p:stCondLst>
                                            <p:cond delay="1668"/>
                                          </p:stCondLst>
                                        </p:cTn>
                                        <p:tgtEl>
                                          <p:spTgt spid="16"/>
                                        </p:tgtEl>
                                      </p:cBhvr>
                                      <p:to x="100000" y="100000"/>
                                    </p:animScale>
                                    <p:animScale>
                                      <p:cBhvr>
                                        <p:cTn id="101" dur="26">
                                          <p:stCondLst>
                                            <p:cond delay="1808"/>
                                          </p:stCondLst>
                                        </p:cTn>
                                        <p:tgtEl>
                                          <p:spTgt spid="16"/>
                                        </p:tgtEl>
                                      </p:cBhvr>
                                      <p:to x="100000" y="95000"/>
                                    </p:animScale>
                                    <p:animScale>
                                      <p:cBhvr>
                                        <p:cTn id="102" dur="166" decel="50000">
                                          <p:stCondLst>
                                            <p:cond delay="1834"/>
                                          </p:stCondLst>
                                        </p:cTn>
                                        <p:tgtEl>
                                          <p:spTgt spid="16"/>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grpId="0" nodeType="click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wipe(down)">
                                      <p:cBhvr>
                                        <p:cTn id="107" dur="580">
                                          <p:stCondLst>
                                            <p:cond delay="0"/>
                                          </p:stCondLst>
                                        </p:cTn>
                                        <p:tgtEl>
                                          <p:spTgt spid="18"/>
                                        </p:tgtEl>
                                      </p:cBhvr>
                                    </p:animEffect>
                                    <p:anim calcmode="lin" valueType="num">
                                      <p:cBhvr>
                                        <p:cTn id="10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3" dur="26">
                                          <p:stCondLst>
                                            <p:cond delay="650"/>
                                          </p:stCondLst>
                                        </p:cTn>
                                        <p:tgtEl>
                                          <p:spTgt spid="18"/>
                                        </p:tgtEl>
                                      </p:cBhvr>
                                      <p:to x="100000" y="60000"/>
                                    </p:animScale>
                                    <p:animScale>
                                      <p:cBhvr>
                                        <p:cTn id="114" dur="166" decel="50000">
                                          <p:stCondLst>
                                            <p:cond delay="676"/>
                                          </p:stCondLst>
                                        </p:cTn>
                                        <p:tgtEl>
                                          <p:spTgt spid="18"/>
                                        </p:tgtEl>
                                      </p:cBhvr>
                                      <p:to x="100000" y="100000"/>
                                    </p:animScale>
                                    <p:animScale>
                                      <p:cBhvr>
                                        <p:cTn id="115" dur="26">
                                          <p:stCondLst>
                                            <p:cond delay="1312"/>
                                          </p:stCondLst>
                                        </p:cTn>
                                        <p:tgtEl>
                                          <p:spTgt spid="18"/>
                                        </p:tgtEl>
                                      </p:cBhvr>
                                      <p:to x="100000" y="80000"/>
                                    </p:animScale>
                                    <p:animScale>
                                      <p:cBhvr>
                                        <p:cTn id="116" dur="166" decel="50000">
                                          <p:stCondLst>
                                            <p:cond delay="1338"/>
                                          </p:stCondLst>
                                        </p:cTn>
                                        <p:tgtEl>
                                          <p:spTgt spid="18"/>
                                        </p:tgtEl>
                                      </p:cBhvr>
                                      <p:to x="100000" y="100000"/>
                                    </p:animScale>
                                    <p:animScale>
                                      <p:cBhvr>
                                        <p:cTn id="117" dur="26">
                                          <p:stCondLst>
                                            <p:cond delay="1642"/>
                                          </p:stCondLst>
                                        </p:cTn>
                                        <p:tgtEl>
                                          <p:spTgt spid="18"/>
                                        </p:tgtEl>
                                      </p:cBhvr>
                                      <p:to x="100000" y="90000"/>
                                    </p:animScale>
                                    <p:animScale>
                                      <p:cBhvr>
                                        <p:cTn id="118" dur="166" decel="50000">
                                          <p:stCondLst>
                                            <p:cond delay="1668"/>
                                          </p:stCondLst>
                                        </p:cTn>
                                        <p:tgtEl>
                                          <p:spTgt spid="18"/>
                                        </p:tgtEl>
                                      </p:cBhvr>
                                      <p:to x="100000" y="100000"/>
                                    </p:animScale>
                                    <p:animScale>
                                      <p:cBhvr>
                                        <p:cTn id="119" dur="26">
                                          <p:stCondLst>
                                            <p:cond delay="1808"/>
                                          </p:stCondLst>
                                        </p:cTn>
                                        <p:tgtEl>
                                          <p:spTgt spid="18"/>
                                        </p:tgtEl>
                                      </p:cBhvr>
                                      <p:to x="100000" y="95000"/>
                                    </p:animScale>
                                    <p:animScale>
                                      <p:cBhvr>
                                        <p:cTn id="120" dur="166" decel="50000">
                                          <p:stCondLst>
                                            <p:cond delay="1834"/>
                                          </p:stCondLst>
                                        </p:cTn>
                                        <p:tgtEl>
                                          <p:spTgt spid="18"/>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26" presetClass="entr" presetSubtype="0" fill="hold" grpId="0" nodeType="clickEffect">
                                  <p:stCondLst>
                                    <p:cond delay="0"/>
                                  </p:stCondLst>
                                  <p:childTnLst>
                                    <p:set>
                                      <p:cBhvr>
                                        <p:cTn id="124" dur="1" fill="hold">
                                          <p:stCondLst>
                                            <p:cond delay="0"/>
                                          </p:stCondLst>
                                        </p:cTn>
                                        <p:tgtEl>
                                          <p:spTgt spid="11"/>
                                        </p:tgtEl>
                                        <p:attrNameLst>
                                          <p:attrName>style.visibility</p:attrName>
                                        </p:attrNameLst>
                                      </p:cBhvr>
                                      <p:to>
                                        <p:strVal val="visible"/>
                                      </p:to>
                                    </p:set>
                                    <p:animEffect transition="in" filter="wipe(down)">
                                      <p:cBhvr>
                                        <p:cTn id="125" dur="580">
                                          <p:stCondLst>
                                            <p:cond delay="0"/>
                                          </p:stCondLst>
                                        </p:cTn>
                                        <p:tgtEl>
                                          <p:spTgt spid="11"/>
                                        </p:tgtEl>
                                      </p:cBhvr>
                                    </p:animEffect>
                                    <p:anim calcmode="lin" valueType="num">
                                      <p:cBhvr>
                                        <p:cTn id="1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1" dur="26">
                                          <p:stCondLst>
                                            <p:cond delay="650"/>
                                          </p:stCondLst>
                                        </p:cTn>
                                        <p:tgtEl>
                                          <p:spTgt spid="11"/>
                                        </p:tgtEl>
                                      </p:cBhvr>
                                      <p:to x="100000" y="60000"/>
                                    </p:animScale>
                                    <p:animScale>
                                      <p:cBhvr>
                                        <p:cTn id="132" dur="166" decel="50000">
                                          <p:stCondLst>
                                            <p:cond delay="676"/>
                                          </p:stCondLst>
                                        </p:cTn>
                                        <p:tgtEl>
                                          <p:spTgt spid="11"/>
                                        </p:tgtEl>
                                      </p:cBhvr>
                                      <p:to x="100000" y="100000"/>
                                    </p:animScale>
                                    <p:animScale>
                                      <p:cBhvr>
                                        <p:cTn id="133" dur="26">
                                          <p:stCondLst>
                                            <p:cond delay="1312"/>
                                          </p:stCondLst>
                                        </p:cTn>
                                        <p:tgtEl>
                                          <p:spTgt spid="11"/>
                                        </p:tgtEl>
                                      </p:cBhvr>
                                      <p:to x="100000" y="80000"/>
                                    </p:animScale>
                                    <p:animScale>
                                      <p:cBhvr>
                                        <p:cTn id="134" dur="166" decel="50000">
                                          <p:stCondLst>
                                            <p:cond delay="1338"/>
                                          </p:stCondLst>
                                        </p:cTn>
                                        <p:tgtEl>
                                          <p:spTgt spid="11"/>
                                        </p:tgtEl>
                                      </p:cBhvr>
                                      <p:to x="100000" y="100000"/>
                                    </p:animScale>
                                    <p:animScale>
                                      <p:cBhvr>
                                        <p:cTn id="135" dur="26">
                                          <p:stCondLst>
                                            <p:cond delay="1642"/>
                                          </p:stCondLst>
                                        </p:cTn>
                                        <p:tgtEl>
                                          <p:spTgt spid="11"/>
                                        </p:tgtEl>
                                      </p:cBhvr>
                                      <p:to x="100000" y="90000"/>
                                    </p:animScale>
                                    <p:animScale>
                                      <p:cBhvr>
                                        <p:cTn id="136" dur="166" decel="50000">
                                          <p:stCondLst>
                                            <p:cond delay="1668"/>
                                          </p:stCondLst>
                                        </p:cTn>
                                        <p:tgtEl>
                                          <p:spTgt spid="11"/>
                                        </p:tgtEl>
                                      </p:cBhvr>
                                      <p:to x="100000" y="100000"/>
                                    </p:animScale>
                                    <p:animScale>
                                      <p:cBhvr>
                                        <p:cTn id="137" dur="26">
                                          <p:stCondLst>
                                            <p:cond delay="1808"/>
                                          </p:stCondLst>
                                        </p:cTn>
                                        <p:tgtEl>
                                          <p:spTgt spid="11"/>
                                        </p:tgtEl>
                                      </p:cBhvr>
                                      <p:to x="100000" y="95000"/>
                                    </p:animScale>
                                    <p:animScale>
                                      <p:cBhvr>
                                        <p:cTn id="138" dur="166" decel="50000">
                                          <p:stCondLst>
                                            <p:cond delay="1834"/>
                                          </p:stCondLst>
                                        </p:cTn>
                                        <p:tgtEl>
                                          <p:spTgt spid="11"/>
                                        </p:tgtEl>
                                      </p:cBhvr>
                                      <p:to x="100000" y="100000"/>
                                    </p:animScale>
                                  </p:childTnLst>
                                  <p:subTnLst>
                                    <p:audio>
                                      <p:cMediaNode>
                                        <p:cTn display="0" masterRel="sameClick">
                                          <p:stCondLst>
                                            <p:cond evt="begin" delay="0">
                                              <p:tn val="123"/>
                                            </p:cond>
                                          </p:stCondLst>
                                          <p:endCondLst>
                                            <p:cond evt="onStopAudio" delay="0">
                                              <p:tgtEl>
                                                <p:sldTgt/>
                                              </p:tgtEl>
                                            </p:cond>
                                          </p:endCondLst>
                                        </p:cTn>
                                        <p:tgtEl>
                                          <p:sndTgt r:embed="rId2" name="chimes.wav"/>
                                        </p:tgtEl>
                                      </p:cMediaNode>
                                    </p:audio>
                                  </p:subTnLst>
                                </p:cTn>
                              </p:par>
                            </p:childTnLst>
                          </p:cTn>
                        </p:par>
                      </p:childTnLst>
                    </p:cTn>
                  </p:par>
                  <p:par>
                    <p:cTn id="139" fill="hold">
                      <p:stCondLst>
                        <p:cond delay="indefinite"/>
                      </p:stCondLst>
                      <p:childTnLst>
                        <p:par>
                          <p:cTn id="140" fill="hold">
                            <p:stCondLst>
                              <p:cond delay="0"/>
                            </p:stCondLst>
                            <p:childTnLst>
                              <p:par>
                                <p:cTn id="141" presetID="16" presetClass="entr" presetSubtype="21" fill="hold" grpId="0" nodeType="clickEffect">
                                  <p:stCondLst>
                                    <p:cond delay="0"/>
                                  </p:stCondLst>
                                  <p:childTnLst>
                                    <p:set>
                                      <p:cBhvr>
                                        <p:cTn id="142" dur="1" fill="hold">
                                          <p:stCondLst>
                                            <p:cond delay="0"/>
                                          </p:stCondLst>
                                        </p:cTn>
                                        <p:tgtEl>
                                          <p:spTgt spid="13"/>
                                        </p:tgtEl>
                                        <p:attrNameLst>
                                          <p:attrName>style.visibility</p:attrName>
                                        </p:attrNameLst>
                                      </p:cBhvr>
                                      <p:to>
                                        <p:strVal val="visible"/>
                                      </p:to>
                                    </p:set>
                                    <p:animEffect transition="in" filter="barn(inVertical)">
                                      <p:cBhvr>
                                        <p:cTn id="1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1" grpId="0" animBg="1"/>
      <p:bldP spid="13" grpId="0"/>
      <p:bldP spid="15" grpId="0"/>
      <p:bldP spid="16" grpId="0"/>
      <p:bldP spid="17" grpId="0"/>
      <p:bldP spid="1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0836"/>
            <a:ext cx="12191999" cy="6858000"/>
          </a:xfrm>
          <a:prstGeom prst="rect">
            <a:avLst/>
          </a:prstGeom>
        </p:spPr>
      </p:pic>
      <p:sp>
        <p:nvSpPr>
          <p:cNvPr id="2" name="مربع نص 1">
            <a:extLst>
              <a:ext uri="{FF2B5EF4-FFF2-40B4-BE49-F238E27FC236}">
                <a16:creationId xmlns:a16="http://schemas.microsoft.com/office/drawing/2014/main" id="{81E329AF-03C6-4A96-9CEC-ABDB9C3E4C2B}"/>
              </a:ext>
            </a:extLst>
          </p:cNvPr>
          <p:cNvSpPr txBox="1"/>
          <p:nvPr/>
        </p:nvSpPr>
        <p:spPr>
          <a:xfrm>
            <a:off x="104503" y="332903"/>
            <a:ext cx="11671108" cy="2608086"/>
          </a:xfrm>
          <a:prstGeom prst="rect">
            <a:avLst/>
          </a:prstGeom>
          <a:noFill/>
        </p:spPr>
        <p:txBody>
          <a:bodyPr wrap="square" rtlCol="0">
            <a:spAutoFit/>
          </a:bodyPr>
          <a:lstStyle/>
          <a:p>
            <a:pPr algn="ctr">
              <a:lnSpc>
                <a:spcPct val="150000"/>
              </a:lnSpc>
            </a:pPr>
            <a:r>
              <a:rPr lang="ar-SA" sz="2800" b="1" dirty="0">
                <a:solidFill>
                  <a:schemeClr val="tx2"/>
                </a:solidFill>
              </a:rPr>
              <a:t>ولوجوب الحج والعمرة على المرأة شرط خامس وهو: وجود محرم لها.</a:t>
            </a:r>
          </a:p>
          <a:p>
            <a:pPr algn="ctr">
              <a:lnSpc>
                <a:spcPct val="150000"/>
              </a:lnSpc>
            </a:pPr>
            <a:r>
              <a:rPr lang="ar-SA" sz="2800" b="1" dirty="0"/>
              <a:t> لما روى ابن عباس </a:t>
            </a:r>
            <a:r>
              <a:rPr lang="ar-SA" sz="2800" b="1" dirty="0">
                <a:latin typeface="Aldhabi" panose="01000000000000000000" pitchFamily="2" charset="-78"/>
                <a:cs typeface="Aldhabi" panose="01000000000000000000" pitchFamily="2" charset="-78"/>
              </a:rPr>
              <a:t>رضي الله عنهما </a:t>
            </a:r>
            <a:r>
              <a:rPr lang="ar-SA" sz="2800" b="1" dirty="0"/>
              <a:t>أنه سمع النبي ﷺ يقول: </a:t>
            </a:r>
          </a:p>
          <a:p>
            <a:pPr algn="ctr">
              <a:lnSpc>
                <a:spcPct val="150000"/>
              </a:lnSpc>
            </a:pPr>
            <a:r>
              <a:rPr lang="ar-SA" sz="2800" b="1" dirty="0">
                <a:solidFill>
                  <a:schemeClr val="accent1"/>
                </a:solidFill>
              </a:rPr>
              <a:t>(لا يَخْلُوَنَّ رَجُلٌ بامْرَأَةٍ، ولا تُسافِرَنَّ امْرَأَةٌ إلَّا ومعها مَحْرَمٌ</a:t>
            </a:r>
            <a:r>
              <a:rPr lang="ar-SA" sz="2800" b="1" dirty="0"/>
              <a:t>، فَقامَ رَجُلٌ فقالَ: يا رَسولَ اللَّهِ، اكْتُتِبْتُ في غَزْوَةِ كَذا وكَذا، وخَرَجَتِ امْرَأَتي حاجَّةً، قالَ: </a:t>
            </a:r>
            <a:r>
              <a:rPr lang="ar-SA" sz="2800" b="1" dirty="0">
                <a:solidFill>
                  <a:schemeClr val="accent1"/>
                </a:solidFill>
              </a:rPr>
              <a:t>اذْهَبْ فَحُجَّ مع امْرَأَتِكَ)</a:t>
            </a:r>
            <a:endParaRPr lang="en-US" sz="28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888275" y="3413501"/>
            <a:ext cx="10887336" cy="2955746"/>
          </a:xfrm>
          <a:prstGeom prst="rect">
            <a:avLst/>
          </a:prstGeom>
          <a:noFill/>
        </p:spPr>
        <p:txBody>
          <a:bodyPr wrap="square" rtlCol="0">
            <a:spAutoFit/>
          </a:bodyPr>
          <a:lstStyle/>
          <a:p>
            <a:pPr algn="ctr">
              <a:lnSpc>
                <a:spcPct val="150000"/>
              </a:lnSpc>
            </a:pPr>
            <a:r>
              <a:rPr lang="ar-SA" sz="3200" b="1" dirty="0"/>
              <a:t>فمن توفَّرت فيه هذه الشروط وجب عليه المبادرة إلى الحج فوراً في أقرب حجٍّ إليه؛ وذلك لأن الله تعالى أمر بالحج عند الاستطاعة، وتنفيذ أمره تعالى واجب فوراً، وقد روى ابن عباس قال: </a:t>
            </a:r>
            <a:r>
              <a:rPr lang="ar-SA" sz="3200" b="1" dirty="0">
                <a:latin typeface="Aldhabi" panose="01000000000000000000" pitchFamily="2" charset="-78"/>
                <a:cs typeface="Aldhabi" panose="01000000000000000000" pitchFamily="2" charset="-78"/>
              </a:rPr>
              <a:t>رضي الله عنهما </a:t>
            </a:r>
            <a:r>
              <a:rPr lang="ar-SA" sz="3200" b="1" dirty="0"/>
              <a:t>قال رسول الله : ((تعجَّلُوا إلى الحج - يعنى الفريضة- فإن أحدكم لا يدري ما يعرض له)) .</a:t>
            </a:r>
          </a:p>
        </p:txBody>
      </p:sp>
    </p:spTree>
    <p:extLst>
      <p:ext uri="{BB962C8B-B14F-4D97-AF65-F5344CB8AC3E}">
        <p14:creationId xmlns:p14="http://schemas.microsoft.com/office/powerpoint/2010/main" val="4206072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0836"/>
            <a:ext cx="12191999" cy="6858000"/>
          </a:xfrm>
          <a:prstGeom prst="rect">
            <a:avLst/>
          </a:prstGeom>
        </p:spPr>
      </p:pic>
      <p:sp>
        <p:nvSpPr>
          <p:cNvPr id="3" name="تمرير: أفقي 2">
            <a:extLst>
              <a:ext uri="{FF2B5EF4-FFF2-40B4-BE49-F238E27FC236}">
                <a16:creationId xmlns:a16="http://schemas.microsoft.com/office/drawing/2014/main" id="{DD462BE8-3BD2-49F0-81B4-9AC68081BB8A}"/>
              </a:ext>
            </a:extLst>
          </p:cNvPr>
          <p:cNvSpPr/>
          <p:nvPr/>
        </p:nvSpPr>
        <p:spPr>
          <a:xfrm>
            <a:off x="4062549" y="46077"/>
            <a:ext cx="4140925" cy="1045028"/>
          </a:xfrm>
          <a:prstGeom prst="horizontalScroll">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tx2"/>
                </a:solidFill>
              </a:rPr>
              <a:t>تفسير المصطلحات</a:t>
            </a:r>
            <a:endParaRPr lang="en-US" sz="2800" b="1" dirty="0">
              <a:solidFill>
                <a:schemeClr val="tx2"/>
              </a:solidFill>
            </a:endParaRPr>
          </a:p>
        </p:txBody>
      </p:sp>
      <p:graphicFrame>
        <p:nvGraphicFramePr>
          <p:cNvPr id="5" name="جدول 5">
            <a:extLst>
              <a:ext uri="{FF2B5EF4-FFF2-40B4-BE49-F238E27FC236}">
                <a16:creationId xmlns:a16="http://schemas.microsoft.com/office/drawing/2014/main" id="{F80F0837-7875-40BE-8ED6-6F51DC32B147}"/>
              </a:ext>
            </a:extLst>
          </p:cNvPr>
          <p:cNvGraphicFramePr>
            <a:graphicFrameLocks noGrp="1"/>
          </p:cNvGraphicFramePr>
          <p:nvPr>
            <p:extLst>
              <p:ext uri="{D42A27DB-BD31-4B8C-83A1-F6EECF244321}">
                <p14:modId xmlns:p14="http://schemas.microsoft.com/office/powerpoint/2010/main" val="651189715"/>
              </p:ext>
            </p:extLst>
          </p:nvPr>
        </p:nvGraphicFramePr>
        <p:xfrm>
          <a:off x="640080" y="1091105"/>
          <a:ext cx="10865393" cy="5620068"/>
        </p:xfrm>
        <a:graphic>
          <a:graphicData uri="http://schemas.openxmlformats.org/drawingml/2006/table">
            <a:tbl>
              <a:tblPr firstRow="1" bandRow="1">
                <a:tableStyleId>{21E4AEA4-8DFA-4A89-87EB-49C32662AFE0}</a:tableStyleId>
              </a:tblPr>
              <a:tblGrid>
                <a:gridCol w="4402183">
                  <a:extLst>
                    <a:ext uri="{9D8B030D-6E8A-4147-A177-3AD203B41FA5}">
                      <a16:colId xmlns:a16="http://schemas.microsoft.com/office/drawing/2014/main" val="1357133831"/>
                    </a:ext>
                  </a:extLst>
                </a:gridCol>
                <a:gridCol w="4354161">
                  <a:extLst>
                    <a:ext uri="{9D8B030D-6E8A-4147-A177-3AD203B41FA5}">
                      <a16:colId xmlns:a16="http://schemas.microsoft.com/office/drawing/2014/main" val="3590477936"/>
                    </a:ext>
                  </a:extLst>
                </a:gridCol>
                <a:gridCol w="2109049">
                  <a:extLst>
                    <a:ext uri="{9D8B030D-6E8A-4147-A177-3AD203B41FA5}">
                      <a16:colId xmlns:a16="http://schemas.microsoft.com/office/drawing/2014/main" val="1648163611"/>
                    </a:ext>
                  </a:extLst>
                </a:gridCol>
              </a:tblGrid>
              <a:tr h="370840">
                <a:tc>
                  <a:txBody>
                    <a:bodyPr/>
                    <a:lstStyle/>
                    <a:p>
                      <a:pPr algn="ctr"/>
                      <a:r>
                        <a:rPr lang="ar-SA" sz="2400" dirty="0"/>
                        <a:t>امثلة</a:t>
                      </a:r>
                      <a:endParaRPr lang="en-US" sz="2400" dirty="0"/>
                    </a:p>
                  </a:txBody>
                  <a:tcPr/>
                </a:tc>
                <a:tc>
                  <a:txBody>
                    <a:bodyPr/>
                    <a:lstStyle/>
                    <a:p>
                      <a:pPr algn="ctr"/>
                      <a:r>
                        <a:rPr lang="ar-SA" sz="2400" dirty="0"/>
                        <a:t>معناه</a:t>
                      </a:r>
                      <a:endParaRPr lang="en-US" sz="2400" dirty="0"/>
                    </a:p>
                  </a:txBody>
                  <a:tcPr/>
                </a:tc>
                <a:tc>
                  <a:txBody>
                    <a:bodyPr/>
                    <a:lstStyle/>
                    <a:p>
                      <a:pPr algn="ctr"/>
                      <a:r>
                        <a:rPr lang="ar-SA" sz="2400" dirty="0"/>
                        <a:t>المصطلح</a:t>
                      </a:r>
                      <a:endParaRPr lang="en-US" sz="2400" dirty="0"/>
                    </a:p>
                  </a:txBody>
                  <a:tcPr/>
                </a:tc>
                <a:extLst>
                  <a:ext uri="{0D108BD9-81ED-4DB2-BD59-A6C34878D82A}">
                    <a16:rowId xmlns:a16="http://schemas.microsoft.com/office/drawing/2014/main" val="2640625036"/>
                  </a:ext>
                </a:extLst>
              </a:tr>
              <a:tr h="370840">
                <a:tc>
                  <a:txBody>
                    <a:bodyPr/>
                    <a:lstStyle/>
                    <a:p>
                      <a:pPr algn="r"/>
                      <a:r>
                        <a:rPr lang="ar-SA" sz="2400" dirty="0"/>
                        <a:t>أمثلة على عدم الاستطاعة:</a:t>
                      </a:r>
                    </a:p>
                    <a:p>
                      <a:pPr algn="r"/>
                      <a:r>
                        <a:rPr lang="ar-SA" sz="2400" dirty="0"/>
                        <a:t>المثال الأول:</a:t>
                      </a:r>
                    </a:p>
                    <a:p>
                      <a:pPr algn="r"/>
                      <a:r>
                        <a:rPr lang="ar-SA" sz="2400" dirty="0"/>
                        <a:t>................................. </a:t>
                      </a:r>
                    </a:p>
                    <a:p>
                      <a:pPr algn="r"/>
                      <a:r>
                        <a:rPr lang="ar-SA" sz="2400" dirty="0"/>
                        <a:t>المثال الثاني:.</a:t>
                      </a:r>
                    </a:p>
                    <a:p>
                      <a:pPr algn="r"/>
                      <a:r>
                        <a:rPr lang="ar-SA" sz="2400" dirty="0"/>
                        <a:t>................................</a:t>
                      </a:r>
                      <a:endParaRPr lang="en-US" sz="2400" dirty="0"/>
                    </a:p>
                  </a:txBody>
                  <a:tcPr/>
                </a:tc>
                <a:tc>
                  <a:txBody>
                    <a:bodyPr/>
                    <a:lstStyle/>
                    <a:p>
                      <a:pPr algn="r">
                        <a:lnSpc>
                          <a:spcPct val="150000"/>
                        </a:lnSpc>
                      </a:pPr>
                      <a:r>
                        <a:rPr lang="ar-SA" sz="2400" dirty="0"/>
                        <a:t>الاستطاعة تتضمن أمرين:</a:t>
                      </a:r>
                    </a:p>
                    <a:p>
                      <a:pPr algn="r">
                        <a:lnSpc>
                          <a:spcPct val="150000"/>
                        </a:lnSpc>
                      </a:pPr>
                      <a:r>
                        <a:rPr lang="ar-SA" sz="2400" dirty="0"/>
                        <a:t>الأول: القدرة على الذهاب إلى مكة.</a:t>
                      </a:r>
                    </a:p>
                    <a:p>
                      <a:pPr algn="r">
                        <a:lnSpc>
                          <a:spcPct val="150000"/>
                        </a:lnSpc>
                      </a:pPr>
                      <a:r>
                        <a:rPr lang="ar-SA" sz="2400" dirty="0"/>
                        <a:t>الثاني: القدرة على أداء المناسك.</a:t>
                      </a:r>
                      <a:endParaRPr lang="en-US" sz="2400" dirty="0"/>
                    </a:p>
                  </a:txBody>
                  <a:tcPr/>
                </a:tc>
                <a:tc>
                  <a:txBody>
                    <a:bodyPr/>
                    <a:lstStyle/>
                    <a:p>
                      <a:pPr algn="ctr"/>
                      <a:endParaRPr lang="ar-SA" sz="2400" b="1" dirty="0"/>
                    </a:p>
                    <a:p>
                      <a:pPr algn="ctr"/>
                      <a:endParaRPr lang="ar-SA" sz="2400" b="1" dirty="0"/>
                    </a:p>
                    <a:p>
                      <a:pPr algn="ctr"/>
                      <a:endParaRPr lang="ar-SA" sz="2400" b="1" dirty="0"/>
                    </a:p>
                    <a:p>
                      <a:pPr algn="ctr"/>
                      <a:r>
                        <a:rPr lang="ar-SA" sz="2400" b="1" dirty="0"/>
                        <a:t>الاستطاعة</a:t>
                      </a:r>
                      <a:endParaRPr lang="en-US" sz="2400" b="1" dirty="0"/>
                    </a:p>
                  </a:txBody>
                  <a:tcPr/>
                </a:tc>
                <a:extLst>
                  <a:ext uri="{0D108BD9-81ED-4DB2-BD59-A6C34878D82A}">
                    <a16:rowId xmlns:a16="http://schemas.microsoft.com/office/drawing/2014/main" val="1505008212"/>
                  </a:ext>
                </a:extLst>
              </a:tr>
              <a:tr h="370840">
                <a:tc>
                  <a:txBody>
                    <a:bodyPr/>
                    <a:lstStyle/>
                    <a:p>
                      <a:r>
                        <a:rPr lang="ar-SA" sz="2400" dirty="0"/>
                        <a:t>أمثلة على من ليس بمحرم للمرأة:</a:t>
                      </a:r>
                    </a:p>
                    <a:p>
                      <a:r>
                        <a:rPr lang="ar-SA" sz="2400" dirty="0"/>
                        <a:t>المثال الأول:</a:t>
                      </a:r>
                    </a:p>
                    <a:p>
                      <a:r>
                        <a:rPr lang="ar-SA" sz="2400" dirty="0"/>
                        <a:t>.....................................</a:t>
                      </a:r>
                    </a:p>
                    <a:p>
                      <a:r>
                        <a:rPr lang="ar-SA" sz="2400" dirty="0"/>
                        <a:t>المثال الثاني:</a:t>
                      </a:r>
                    </a:p>
                    <a:p>
                      <a:r>
                        <a:rPr lang="ar-SA" sz="2400" dirty="0"/>
                        <a:t>.....................................</a:t>
                      </a:r>
                    </a:p>
                    <a:p>
                      <a:r>
                        <a:rPr lang="ar-SA" sz="2400" dirty="0"/>
                        <a:t>المثال الثالث:</a:t>
                      </a:r>
                    </a:p>
                    <a:p>
                      <a:r>
                        <a:rPr lang="ar-SA" sz="2400" dirty="0"/>
                        <a:t>.....................................</a:t>
                      </a:r>
                      <a:endParaRPr lang="en-US" sz="2400" dirty="0"/>
                    </a:p>
                  </a:txBody>
                  <a:tcPr/>
                </a:tc>
                <a:tc>
                  <a:txBody>
                    <a:bodyPr/>
                    <a:lstStyle/>
                    <a:p>
                      <a:pPr>
                        <a:lnSpc>
                          <a:spcPct val="150000"/>
                        </a:lnSpc>
                      </a:pPr>
                      <a:r>
                        <a:rPr lang="ar-SA" sz="2000" b="1" dirty="0">
                          <a:solidFill>
                            <a:schemeClr val="accent1"/>
                          </a:solidFill>
                        </a:rPr>
                        <a:t>المَحْرَمُ واحد من هؤلاء:</a:t>
                      </a:r>
                    </a:p>
                    <a:p>
                      <a:pPr>
                        <a:lnSpc>
                          <a:spcPct val="150000"/>
                        </a:lnSpc>
                      </a:pPr>
                      <a:r>
                        <a:rPr lang="ar-SA" sz="2000" b="1" dirty="0"/>
                        <a:t>1 - الزوج.</a:t>
                      </a:r>
                    </a:p>
                    <a:p>
                      <a:pPr>
                        <a:lnSpc>
                          <a:spcPct val="150000"/>
                        </a:lnSpc>
                      </a:pPr>
                      <a:r>
                        <a:rPr lang="ar-SA" sz="2000" b="1" dirty="0"/>
                        <a:t>2- مَنْ يحرم عليه الزواج بالمرأة حُرمة أبديةً</a:t>
                      </a:r>
                    </a:p>
                    <a:p>
                      <a:pPr>
                        <a:lnSpc>
                          <a:spcPct val="150000"/>
                        </a:lnSpc>
                      </a:pPr>
                      <a:r>
                        <a:rPr lang="ar-SA" sz="2000" b="1" dirty="0">
                          <a:solidFill>
                            <a:schemeClr val="accent1"/>
                          </a:solidFill>
                        </a:rPr>
                        <a:t>بأحد الأسباب الآتية:</a:t>
                      </a:r>
                    </a:p>
                    <a:p>
                      <a:pPr>
                        <a:lnSpc>
                          <a:spcPct val="150000"/>
                        </a:lnSpc>
                      </a:pPr>
                      <a:r>
                        <a:rPr lang="ar-SA" sz="2000" b="1" dirty="0"/>
                        <a:t>أ- القرابة، مثل: الأب والأخ والعم والخال.</a:t>
                      </a:r>
                    </a:p>
                    <a:p>
                      <a:pPr>
                        <a:lnSpc>
                          <a:spcPct val="150000"/>
                        </a:lnSpc>
                      </a:pPr>
                      <a:r>
                        <a:rPr lang="ar-SA" sz="2000" b="1" dirty="0"/>
                        <a:t>ب- المصاهرة، مثل: زوج البنت، و أب الزوج.</a:t>
                      </a:r>
                    </a:p>
                    <a:p>
                      <a:pPr>
                        <a:lnSpc>
                          <a:spcPct val="150000"/>
                        </a:lnSpc>
                      </a:pPr>
                      <a:r>
                        <a:rPr lang="ar-SA" sz="2000" b="1" dirty="0"/>
                        <a:t>ج- الرَّضاع، مثل : الأخ من الرضاع.</a:t>
                      </a:r>
                      <a:endParaRPr lang="en-US" sz="2000" b="1" dirty="0"/>
                    </a:p>
                  </a:txBody>
                  <a:tcPr/>
                </a:tc>
                <a:tc>
                  <a:txBody>
                    <a:bodyPr/>
                    <a:lstStyle/>
                    <a:p>
                      <a:pPr algn="ctr"/>
                      <a:endParaRPr lang="ar-SA" sz="2800" b="1" dirty="0"/>
                    </a:p>
                    <a:p>
                      <a:pPr algn="ctr"/>
                      <a:endParaRPr lang="ar-SA" sz="2800" b="1" dirty="0"/>
                    </a:p>
                    <a:p>
                      <a:pPr algn="ctr"/>
                      <a:r>
                        <a:rPr lang="ar-SA" sz="2800" b="1" dirty="0"/>
                        <a:t>المَحْرَمُ</a:t>
                      </a:r>
                      <a:endParaRPr lang="en-US" sz="2800" b="1" dirty="0"/>
                    </a:p>
                  </a:txBody>
                  <a:tcPr/>
                </a:tc>
                <a:extLst>
                  <a:ext uri="{0D108BD9-81ED-4DB2-BD59-A6C34878D82A}">
                    <a16:rowId xmlns:a16="http://schemas.microsoft.com/office/drawing/2014/main" val="3444833423"/>
                  </a:ext>
                </a:extLst>
              </a:tr>
            </a:tbl>
          </a:graphicData>
        </a:graphic>
      </p:graphicFrame>
      <p:sp>
        <p:nvSpPr>
          <p:cNvPr id="6" name="مربع نص 5">
            <a:extLst>
              <a:ext uri="{FF2B5EF4-FFF2-40B4-BE49-F238E27FC236}">
                <a16:creationId xmlns:a16="http://schemas.microsoft.com/office/drawing/2014/main" id="{448A4FBB-8CAF-4D3E-BEF5-37254303A43D}"/>
              </a:ext>
            </a:extLst>
          </p:cNvPr>
          <p:cNvSpPr txBox="1"/>
          <p:nvPr/>
        </p:nvSpPr>
        <p:spPr>
          <a:xfrm>
            <a:off x="2952206" y="2293046"/>
            <a:ext cx="2024742" cy="400110"/>
          </a:xfrm>
          <a:prstGeom prst="rect">
            <a:avLst/>
          </a:prstGeom>
          <a:noFill/>
        </p:spPr>
        <p:txBody>
          <a:bodyPr wrap="square" rtlCol="0">
            <a:spAutoFit/>
          </a:bodyPr>
          <a:lstStyle/>
          <a:p>
            <a:r>
              <a:rPr lang="ar-SA" sz="2000" b="1" dirty="0">
                <a:solidFill>
                  <a:schemeClr val="accent1"/>
                </a:solidFill>
              </a:rPr>
              <a:t>الفقر عدم امتلاك المال </a:t>
            </a:r>
            <a:endParaRPr lang="en-US" sz="2000" b="1" dirty="0">
              <a:solidFill>
                <a:schemeClr val="accent1"/>
              </a:solidFill>
            </a:endParaRPr>
          </a:p>
        </p:txBody>
      </p:sp>
      <p:sp>
        <p:nvSpPr>
          <p:cNvPr id="8" name="مربع نص 7">
            <a:extLst>
              <a:ext uri="{FF2B5EF4-FFF2-40B4-BE49-F238E27FC236}">
                <a16:creationId xmlns:a16="http://schemas.microsoft.com/office/drawing/2014/main" id="{6D3F79CE-5DC5-4557-B556-B3580B354139}"/>
              </a:ext>
            </a:extLst>
          </p:cNvPr>
          <p:cNvSpPr txBox="1"/>
          <p:nvPr/>
        </p:nvSpPr>
        <p:spPr>
          <a:xfrm>
            <a:off x="2103119" y="3028890"/>
            <a:ext cx="2873829" cy="400110"/>
          </a:xfrm>
          <a:prstGeom prst="rect">
            <a:avLst/>
          </a:prstGeom>
          <a:noFill/>
        </p:spPr>
        <p:txBody>
          <a:bodyPr wrap="square" rtlCol="0">
            <a:spAutoFit/>
          </a:bodyPr>
          <a:lstStyle/>
          <a:p>
            <a:r>
              <a:rPr lang="ar-SA" sz="2000" b="1" dirty="0">
                <a:solidFill>
                  <a:schemeClr val="accent1"/>
                </a:solidFill>
              </a:rPr>
              <a:t>المرض و الضعف و الشيخوخة </a:t>
            </a:r>
            <a:endParaRPr lang="en-US" sz="2000" b="1" dirty="0">
              <a:solidFill>
                <a:schemeClr val="accent1"/>
              </a:solidFill>
            </a:endParaRPr>
          </a:p>
        </p:txBody>
      </p:sp>
      <p:sp>
        <p:nvSpPr>
          <p:cNvPr id="10" name="مربع نص 9">
            <a:extLst>
              <a:ext uri="{FF2B5EF4-FFF2-40B4-BE49-F238E27FC236}">
                <a16:creationId xmlns:a16="http://schemas.microsoft.com/office/drawing/2014/main" id="{B355A386-4C24-4386-B915-D37AFA5483AB}"/>
              </a:ext>
            </a:extLst>
          </p:cNvPr>
          <p:cNvSpPr txBox="1"/>
          <p:nvPr/>
        </p:nvSpPr>
        <p:spPr>
          <a:xfrm>
            <a:off x="2315029" y="4169276"/>
            <a:ext cx="2661919" cy="461665"/>
          </a:xfrm>
          <a:prstGeom prst="rect">
            <a:avLst/>
          </a:prstGeom>
          <a:noFill/>
        </p:spPr>
        <p:txBody>
          <a:bodyPr wrap="square" rtlCol="0">
            <a:spAutoFit/>
          </a:bodyPr>
          <a:lstStyle/>
          <a:p>
            <a:r>
              <a:rPr lang="ar-SA" sz="2400" b="1" dirty="0">
                <a:solidFill>
                  <a:schemeClr val="accent1"/>
                </a:solidFill>
              </a:rPr>
              <a:t>ابن العم </a:t>
            </a:r>
            <a:endParaRPr lang="en-US" sz="2400" b="1" dirty="0">
              <a:solidFill>
                <a:schemeClr val="accent1"/>
              </a:solidFill>
            </a:endParaRPr>
          </a:p>
        </p:txBody>
      </p:sp>
      <p:sp>
        <p:nvSpPr>
          <p:cNvPr id="11" name="مربع نص 10">
            <a:extLst>
              <a:ext uri="{FF2B5EF4-FFF2-40B4-BE49-F238E27FC236}">
                <a16:creationId xmlns:a16="http://schemas.microsoft.com/office/drawing/2014/main" id="{7FC44E43-F782-4D26-8A0F-CA29B48E6D01}"/>
              </a:ext>
            </a:extLst>
          </p:cNvPr>
          <p:cNvSpPr txBox="1"/>
          <p:nvPr/>
        </p:nvSpPr>
        <p:spPr>
          <a:xfrm>
            <a:off x="2235199" y="4905120"/>
            <a:ext cx="2821577" cy="461665"/>
          </a:xfrm>
          <a:prstGeom prst="rect">
            <a:avLst/>
          </a:prstGeom>
          <a:noFill/>
        </p:spPr>
        <p:txBody>
          <a:bodyPr wrap="square" rtlCol="0">
            <a:spAutoFit/>
          </a:bodyPr>
          <a:lstStyle/>
          <a:p>
            <a:r>
              <a:rPr lang="ar-SA" sz="2400" b="1" dirty="0">
                <a:solidFill>
                  <a:schemeClr val="accent1"/>
                </a:solidFill>
              </a:rPr>
              <a:t>زوج الاخت</a:t>
            </a:r>
            <a:endParaRPr lang="en-US" sz="2400" b="1" dirty="0">
              <a:solidFill>
                <a:schemeClr val="accent1"/>
              </a:solidFill>
            </a:endParaRPr>
          </a:p>
        </p:txBody>
      </p:sp>
      <p:sp>
        <p:nvSpPr>
          <p:cNvPr id="12" name="مربع نص 11">
            <a:extLst>
              <a:ext uri="{FF2B5EF4-FFF2-40B4-BE49-F238E27FC236}">
                <a16:creationId xmlns:a16="http://schemas.microsoft.com/office/drawing/2014/main" id="{FB649706-60EA-41B1-B8AE-B4EAE867F15E}"/>
              </a:ext>
            </a:extLst>
          </p:cNvPr>
          <p:cNvSpPr txBox="1"/>
          <p:nvPr/>
        </p:nvSpPr>
        <p:spPr>
          <a:xfrm>
            <a:off x="3108960" y="5602049"/>
            <a:ext cx="1907177" cy="461665"/>
          </a:xfrm>
          <a:prstGeom prst="rect">
            <a:avLst/>
          </a:prstGeom>
          <a:noFill/>
        </p:spPr>
        <p:txBody>
          <a:bodyPr wrap="square" rtlCol="0">
            <a:spAutoFit/>
          </a:bodyPr>
          <a:lstStyle/>
          <a:p>
            <a:r>
              <a:rPr lang="ar-SA" sz="2400" b="1" dirty="0">
                <a:solidFill>
                  <a:schemeClr val="accent1"/>
                </a:solidFill>
              </a:rPr>
              <a:t>أخو الزوج</a:t>
            </a:r>
            <a:endParaRPr lang="en-US" sz="2400" b="1" dirty="0">
              <a:solidFill>
                <a:schemeClr val="accent1"/>
              </a:solidFill>
            </a:endParaRPr>
          </a:p>
        </p:txBody>
      </p:sp>
    </p:spTree>
    <p:extLst>
      <p:ext uri="{BB962C8B-B14F-4D97-AF65-F5344CB8AC3E}">
        <p14:creationId xmlns:p14="http://schemas.microsoft.com/office/powerpoint/2010/main" val="1502566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p:bldP spid="10" grpId="0"/>
      <p:bldP spid="11" grpId="0"/>
      <p:bldP spid="1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مربع نص 1">
            <a:extLst>
              <a:ext uri="{FF2B5EF4-FFF2-40B4-BE49-F238E27FC236}">
                <a16:creationId xmlns:a16="http://schemas.microsoft.com/office/drawing/2014/main" id="{81E329AF-03C6-4A96-9CEC-ABDB9C3E4C2B}"/>
              </a:ext>
            </a:extLst>
          </p:cNvPr>
          <p:cNvSpPr txBox="1"/>
          <p:nvPr/>
        </p:nvSpPr>
        <p:spPr>
          <a:xfrm>
            <a:off x="595745" y="4150935"/>
            <a:ext cx="11308732" cy="1951496"/>
          </a:xfrm>
          <a:prstGeom prst="rect">
            <a:avLst/>
          </a:prstGeom>
          <a:noFill/>
        </p:spPr>
        <p:txBody>
          <a:bodyPr wrap="square" rtlCol="0">
            <a:spAutoFit/>
          </a:bodyPr>
          <a:lstStyle/>
          <a:p>
            <a:pPr>
              <a:lnSpc>
                <a:spcPct val="150000"/>
              </a:lnSpc>
            </a:pPr>
            <a:r>
              <a:rPr lang="ar-SA" sz="2800" b="1" dirty="0"/>
              <a:t>ا- استقبال القبر عند الدعاء</a:t>
            </a:r>
          </a:p>
          <a:p>
            <a:pPr>
              <a:lnSpc>
                <a:spcPct val="150000"/>
              </a:lnSpc>
            </a:pPr>
            <a:r>
              <a:rPr lang="ar-SA" sz="2800" b="1" dirty="0"/>
              <a:t>ب-التمسح بجدران الحجرة و قضبانها بقصد البركة و هو من البدع  المحرمة و من وسائل الشرك </a:t>
            </a:r>
          </a:p>
          <a:p>
            <a:pPr>
              <a:lnSpc>
                <a:spcPct val="150000"/>
              </a:lnSpc>
            </a:pPr>
            <a:r>
              <a:rPr lang="ar-SA" sz="2800" b="1" dirty="0"/>
              <a:t>ج- الحرص على صلاة الفريضة في الروضة الشريفة </a:t>
            </a:r>
          </a:p>
        </p:txBody>
      </p:sp>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595745" y="433712"/>
            <a:ext cx="11308732" cy="1226804"/>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في سورة (التوبة) آية تدل على فضل المسجد الذي أسس على التقوى وهو مسجد قُباء، اذكرها.</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692727" y="2094227"/>
            <a:ext cx="11308732" cy="461665"/>
          </a:xfrm>
          <a:prstGeom prst="rect">
            <a:avLst/>
          </a:prstGeom>
          <a:noFill/>
        </p:spPr>
        <p:txBody>
          <a:bodyPr wrap="square" rtlCol="0">
            <a:spAutoFit/>
          </a:bodyPr>
          <a:lstStyle/>
          <a:p>
            <a:r>
              <a:rPr lang="ar-SA" sz="2400" b="1" dirty="0"/>
              <a:t>( لَّمَسْجِدٌ أُسِّسَ عَلَى </a:t>
            </a:r>
            <a:r>
              <a:rPr lang="ar-SA" sz="2400" b="1" dirty="0" err="1"/>
              <a:t>التَّقْوَىٰ</a:t>
            </a:r>
            <a:r>
              <a:rPr lang="ar-SA" sz="2400" b="1" dirty="0"/>
              <a:t> مِنْ أَوَّلِ يَوْمٍ أَحَقُّ أَن تَقُومَ فِيهِ ۚ فِيهِ رِجَالٌ يُحِبُّونَ أَن يَتَطَهَّرُوا ۚ وَاللَّهُ يُحِبُّ الْمُطَّهِّرِينَ)</a:t>
            </a:r>
            <a:endParaRPr lang="en-US" sz="2400" b="1" dirty="0"/>
          </a:p>
        </p:txBody>
      </p:sp>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595745" y="3080629"/>
            <a:ext cx="11308732"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اثناء زيارتك للمسجد النبوي اكتب ثلاثاً من المخالفات الشرعية التي رأيتها:</a:t>
            </a:r>
            <a:endParaRPr lang="en-US" sz="2800" b="1" dirty="0">
              <a:solidFill>
                <a:schemeClr val="accent1"/>
              </a:solidFill>
            </a:endParaRPr>
          </a:p>
        </p:txBody>
      </p:sp>
    </p:spTree>
    <p:extLst>
      <p:ext uri="{BB962C8B-B14F-4D97-AF65-F5344CB8AC3E}">
        <p14:creationId xmlns:p14="http://schemas.microsoft.com/office/powerpoint/2010/main" val="632577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80">
                                          <p:stCondLst>
                                            <p:cond delay="0"/>
                                          </p:stCondLst>
                                        </p:cTn>
                                        <p:tgtEl>
                                          <p:spTgt spid="8"/>
                                        </p:tgtEl>
                                      </p:cBhvr>
                                    </p:animEffect>
                                    <p:anim calcmode="lin" valueType="num">
                                      <p:cBhvr>
                                        <p:cTn id="3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7" dur="26">
                                          <p:stCondLst>
                                            <p:cond delay="650"/>
                                          </p:stCondLst>
                                        </p:cTn>
                                        <p:tgtEl>
                                          <p:spTgt spid="8"/>
                                        </p:tgtEl>
                                      </p:cBhvr>
                                      <p:to x="100000" y="60000"/>
                                    </p:animScale>
                                    <p:animScale>
                                      <p:cBhvr>
                                        <p:cTn id="38" dur="166" decel="50000">
                                          <p:stCondLst>
                                            <p:cond delay="676"/>
                                          </p:stCondLst>
                                        </p:cTn>
                                        <p:tgtEl>
                                          <p:spTgt spid="8"/>
                                        </p:tgtEl>
                                      </p:cBhvr>
                                      <p:to x="100000" y="100000"/>
                                    </p:animScale>
                                    <p:animScale>
                                      <p:cBhvr>
                                        <p:cTn id="39" dur="26">
                                          <p:stCondLst>
                                            <p:cond delay="1312"/>
                                          </p:stCondLst>
                                        </p:cTn>
                                        <p:tgtEl>
                                          <p:spTgt spid="8"/>
                                        </p:tgtEl>
                                      </p:cBhvr>
                                      <p:to x="100000" y="80000"/>
                                    </p:animScale>
                                    <p:animScale>
                                      <p:cBhvr>
                                        <p:cTn id="40" dur="166" decel="50000">
                                          <p:stCondLst>
                                            <p:cond delay="1338"/>
                                          </p:stCondLst>
                                        </p:cTn>
                                        <p:tgtEl>
                                          <p:spTgt spid="8"/>
                                        </p:tgtEl>
                                      </p:cBhvr>
                                      <p:to x="100000" y="100000"/>
                                    </p:animScale>
                                    <p:animScale>
                                      <p:cBhvr>
                                        <p:cTn id="41" dur="26">
                                          <p:stCondLst>
                                            <p:cond delay="1642"/>
                                          </p:stCondLst>
                                        </p:cTn>
                                        <p:tgtEl>
                                          <p:spTgt spid="8"/>
                                        </p:tgtEl>
                                      </p:cBhvr>
                                      <p:to x="100000" y="90000"/>
                                    </p:animScale>
                                    <p:animScale>
                                      <p:cBhvr>
                                        <p:cTn id="42" dur="166" decel="50000">
                                          <p:stCondLst>
                                            <p:cond delay="1668"/>
                                          </p:stCondLst>
                                        </p:cTn>
                                        <p:tgtEl>
                                          <p:spTgt spid="8"/>
                                        </p:tgtEl>
                                      </p:cBhvr>
                                      <p:to x="100000" y="100000"/>
                                    </p:animScale>
                                    <p:animScale>
                                      <p:cBhvr>
                                        <p:cTn id="43" dur="26">
                                          <p:stCondLst>
                                            <p:cond delay="1808"/>
                                          </p:stCondLst>
                                        </p:cTn>
                                        <p:tgtEl>
                                          <p:spTgt spid="8"/>
                                        </p:tgtEl>
                                      </p:cBhvr>
                                      <p:to x="100000" y="95000"/>
                                    </p:animScale>
                                    <p:animScale>
                                      <p:cBhvr>
                                        <p:cTn id="44" dur="166" decel="50000">
                                          <p:stCondLst>
                                            <p:cond delay="1834"/>
                                          </p:stCondLst>
                                        </p:cTn>
                                        <p:tgtEl>
                                          <p:spTgt spid="8"/>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0BD5F315-378C-473C-BC80-48EA106A9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صورة 1">
            <a:extLst>
              <a:ext uri="{FF2B5EF4-FFF2-40B4-BE49-F238E27FC236}">
                <a16:creationId xmlns:a16="http://schemas.microsoft.com/office/drawing/2014/main" id="{807080D5-9576-48E0-9278-79016BE7347A}"/>
              </a:ext>
            </a:extLst>
          </p:cNvPr>
          <p:cNvPicPr>
            <a:picLocks noChangeAspect="1"/>
          </p:cNvPicPr>
          <p:nvPr/>
        </p:nvPicPr>
        <p:blipFill>
          <a:blip r:embed="rId3"/>
          <a:stretch>
            <a:fillRect/>
          </a:stretch>
        </p:blipFill>
        <p:spPr>
          <a:xfrm>
            <a:off x="638655" y="1382298"/>
            <a:ext cx="2737341" cy="4328535"/>
          </a:xfrm>
          <a:prstGeom prst="rect">
            <a:avLst/>
          </a:prstGeom>
        </p:spPr>
      </p:pic>
      <p:sp>
        <p:nvSpPr>
          <p:cNvPr id="5" name="سحابة 4">
            <a:extLst>
              <a:ext uri="{FF2B5EF4-FFF2-40B4-BE49-F238E27FC236}">
                <a16:creationId xmlns:a16="http://schemas.microsoft.com/office/drawing/2014/main" id="{CE82948C-4F3E-4D08-B91C-EEB446105843}"/>
              </a:ext>
            </a:extLst>
          </p:cNvPr>
          <p:cNvSpPr/>
          <p:nvPr/>
        </p:nvSpPr>
        <p:spPr>
          <a:xfrm>
            <a:off x="2186761" y="94221"/>
            <a:ext cx="2105891" cy="2105891"/>
          </a:xfrm>
          <a:prstGeom prst="cloud">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b="1" i="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rPr>
              <a:t>فكر</a:t>
            </a:r>
            <a:endParaRPr lang="en-US" sz="6600" b="1" i="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endParaRPr>
          </a:p>
        </p:txBody>
      </p:sp>
      <p:sp>
        <p:nvSpPr>
          <p:cNvPr id="6" name="موجة 5">
            <a:extLst>
              <a:ext uri="{FF2B5EF4-FFF2-40B4-BE49-F238E27FC236}">
                <a16:creationId xmlns:a16="http://schemas.microsoft.com/office/drawing/2014/main" id="{A9456FBC-4D67-4280-9243-E61F845AC371}"/>
              </a:ext>
            </a:extLst>
          </p:cNvPr>
          <p:cNvSpPr/>
          <p:nvPr/>
        </p:nvSpPr>
        <p:spPr>
          <a:xfrm>
            <a:off x="4412988" y="1436688"/>
            <a:ext cx="7462849" cy="2105891"/>
          </a:xfrm>
          <a:prstGeom prst="wav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2800" b="1" dirty="0">
                <a:solidFill>
                  <a:schemeClr val="accent1"/>
                </a:solidFill>
              </a:rPr>
              <a:t>مستفيداً مما سبق: أَكتب تعريفاً لمواقيت الحج والعمرة المكانية:</a:t>
            </a:r>
            <a:endParaRPr lang="en-US" sz="2800" b="1" dirty="0">
              <a:solidFill>
                <a:schemeClr val="accent1"/>
              </a:solidFill>
            </a:endParaRPr>
          </a:p>
        </p:txBody>
      </p:sp>
      <p:sp>
        <p:nvSpPr>
          <p:cNvPr id="7" name="مربع نص 6">
            <a:extLst>
              <a:ext uri="{FF2B5EF4-FFF2-40B4-BE49-F238E27FC236}">
                <a16:creationId xmlns:a16="http://schemas.microsoft.com/office/drawing/2014/main" id="{DF2FEADC-EE86-42ED-8AB9-444A32E959BF}"/>
              </a:ext>
            </a:extLst>
          </p:cNvPr>
          <p:cNvSpPr txBox="1"/>
          <p:nvPr/>
        </p:nvSpPr>
        <p:spPr>
          <a:xfrm>
            <a:off x="4412989" y="3812797"/>
            <a:ext cx="7462849" cy="669094"/>
          </a:xfrm>
          <a:prstGeom prst="rect">
            <a:avLst/>
          </a:prstGeom>
          <a:noFill/>
        </p:spPr>
        <p:txBody>
          <a:bodyPr wrap="square" rtlCol="0">
            <a:spAutoFit/>
          </a:bodyPr>
          <a:lstStyle/>
          <a:p>
            <a:pPr algn="ctr">
              <a:lnSpc>
                <a:spcPct val="150000"/>
              </a:lnSpc>
            </a:pPr>
            <a:r>
              <a:rPr lang="ar-SA" sz="2800" b="1" dirty="0"/>
              <a:t>المواضع التي يحرم منها من أراد الحج أو العمرة</a:t>
            </a:r>
            <a:endParaRPr lang="en-US" sz="2800" b="1" dirty="0"/>
          </a:p>
        </p:txBody>
      </p:sp>
    </p:spTree>
    <p:extLst>
      <p:ext uri="{BB962C8B-B14F-4D97-AF65-F5344CB8AC3E}">
        <p14:creationId xmlns:p14="http://schemas.microsoft.com/office/powerpoint/2010/main" val="145329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4655127" y="110836"/>
            <a:ext cx="7355616"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 أُجيبُ بصح أو خطأ مع تصحيح الخطأ إن وجد فيما يلي:</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81E329AF-03C6-4A96-9CEC-ABDB9C3E4C2B}"/>
              </a:ext>
            </a:extLst>
          </p:cNvPr>
          <p:cNvSpPr txBox="1"/>
          <p:nvPr/>
        </p:nvSpPr>
        <p:spPr>
          <a:xfrm>
            <a:off x="734292" y="1328172"/>
            <a:ext cx="11276451" cy="3910686"/>
          </a:xfrm>
          <a:prstGeom prst="rect">
            <a:avLst/>
          </a:prstGeom>
          <a:noFill/>
        </p:spPr>
        <p:txBody>
          <a:bodyPr wrap="square" rtlCol="0">
            <a:spAutoFit/>
          </a:bodyPr>
          <a:lstStyle/>
          <a:p>
            <a:pPr>
              <a:lnSpc>
                <a:spcPct val="150000"/>
              </a:lnSpc>
            </a:pPr>
            <a:r>
              <a:rPr lang="ar-SA" sz="2400" b="1" dirty="0"/>
              <a:t>أ- العمرة واجبة في العمر مرة واحدة . </a:t>
            </a:r>
            <a:r>
              <a:rPr lang="en-US" sz="2400" b="1" dirty="0"/>
              <a:t>          )                                                             </a:t>
            </a:r>
            <a:r>
              <a:rPr lang="ar-SA" sz="2400" b="1" dirty="0"/>
              <a:t>)</a:t>
            </a:r>
          </a:p>
          <a:p>
            <a:pPr>
              <a:lnSpc>
                <a:spcPct val="150000"/>
              </a:lnSpc>
            </a:pPr>
            <a:r>
              <a:rPr lang="ar-SA" sz="2400" b="1" dirty="0"/>
              <a:t>ب- الإحرام من الميقات من مستحبات الحج . </a:t>
            </a:r>
            <a:r>
              <a:rPr lang="en-US" sz="2400" b="1" dirty="0"/>
              <a:t>          )                                                     </a:t>
            </a:r>
            <a:r>
              <a:rPr lang="ar-SA" sz="2400" b="1" dirty="0"/>
              <a:t>)</a:t>
            </a:r>
          </a:p>
          <a:p>
            <a:pPr>
              <a:lnSpc>
                <a:spcPct val="150000"/>
              </a:lnSpc>
            </a:pPr>
            <a:r>
              <a:rPr lang="ar-SA" sz="2400" b="1" dirty="0"/>
              <a:t>ج- من سافر بالطائرة وهو يريد العمرة وجب عليه الإحرام إذا حاذى الميقات.</a:t>
            </a:r>
            <a:r>
              <a:rPr lang="en-US" sz="2400" b="1" dirty="0"/>
              <a:t>         )        </a:t>
            </a:r>
            <a:r>
              <a:rPr lang="ar-SA" sz="2400" b="1" dirty="0"/>
              <a:t> )</a:t>
            </a:r>
          </a:p>
          <a:p>
            <a:pPr>
              <a:lnSpc>
                <a:spcPct val="150000"/>
              </a:lnSpc>
            </a:pPr>
            <a:r>
              <a:rPr lang="ar-SA" sz="2400" b="1" dirty="0"/>
              <a:t>د- يجب على المرأة أن تحرم في ثوب أخضر. </a:t>
            </a:r>
            <a:r>
              <a:rPr lang="en-US" sz="2400" b="1" dirty="0"/>
              <a:t>          )                                                     </a:t>
            </a:r>
            <a:r>
              <a:rPr lang="ar-SA" sz="2400" b="1" dirty="0"/>
              <a:t>)</a:t>
            </a:r>
          </a:p>
          <a:p>
            <a:pPr>
              <a:lnSpc>
                <a:spcPct val="150000"/>
              </a:lnSpc>
            </a:pPr>
            <a:r>
              <a:rPr lang="ar-SA" sz="2400" b="1" dirty="0"/>
              <a:t>ه- يجوز للمحرم</a:t>
            </a:r>
            <a:r>
              <a:rPr lang="en-US" sz="2400" b="1" dirty="0"/>
              <a:t> </a:t>
            </a:r>
            <a:r>
              <a:rPr lang="ar-SA" sz="2400" b="1" dirty="0"/>
              <a:t>صيد البحر . </a:t>
            </a:r>
            <a:r>
              <a:rPr lang="en-US" sz="2400" b="1" dirty="0"/>
              <a:t>          )                                                                            </a:t>
            </a:r>
            <a:r>
              <a:rPr lang="ar-SA" sz="2400" b="1" dirty="0"/>
              <a:t>)</a:t>
            </a:r>
          </a:p>
          <a:p>
            <a:pPr>
              <a:lnSpc>
                <a:spcPct val="150000"/>
              </a:lnSpc>
            </a:pPr>
            <a:r>
              <a:rPr lang="ar-SA" sz="2400" b="1" dirty="0"/>
              <a:t>و- يستحب عند الإحرام تطييب الثوب دون البدن.</a:t>
            </a:r>
            <a:r>
              <a:rPr lang="en-US" sz="2400" b="1" dirty="0"/>
              <a:t>         )                                                  </a:t>
            </a:r>
            <a:r>
              <a:rPr lang="ar-SA" sz="2400" b="1" dirty="0"/>
              <a:t> )</a:t>
            </a:r>
          </a:p>
          <a:p>
            <a:pPr>
              <a:lnSpc>
                <a:spcPct val="150000"/>
              </a:lnSpc>
            </a:pPr>
            <a:r>
              <a:rPr lang="ar-SA" sz="2400" b="1" dirty="0"/>
              <a:t>ز- يسن للحاج أن يضطبع ويرمُل في طواف الإفاضة.</a:t>
            </a:r>
            <a:r>
              <a:rPr lang="en-US" sz="2400" b="1" dirty="0"/>
              <a:t>        )                                            </a:t>
            </a:r>
            <a:r>
              <a:rPr lang="ar-SA" sz="2400" b="1" dirty="0"/>
              <a:t> )</a:t>
            </a:r>
          </a:p>
        </p:txBody>
      </p:sp>
      <p:sp>
        <p:nvSpPr>
          <p:cNvPr id="16" name="مربع نص 15">
            <a:extLst>
              <a:ext uri="{FF2B5EF4-FFF2-40B4-BE49-F238E27FC236}">
                <a16:creationId xmlns:a16="http://schemas.microsoft.com/office/drawing/2014/main" id="{02C7CF73-3FEF-4B24-9752-2E0C230635E7}"/>
              </a:ext>
            </a:extLst>
          </p:cNvPr>
          <p:cNvSpPr txBox="1"/>
          <p:nvPr/>
        </p:nvSpPr>
        <p:spPr>
          <a:xfrm>
            <a:off x="3034145" y="1479295"/>
            <a:ext cx="775855" cy="523220"/>
          </a:xfrm>
          <a:prstGeom prst="rect">
            <a:avLst/>
          </a:prstGeom>
          <a:noFill/>
        </p:spPr>
        <p:txBody>
          <a:bodyPr wrap="square" rtlCol="0">
            <a:spAutoFit/>
          </a:bodyPr>
          <a:lstStyle/>
          <a:p>
            <a:r>
              <a:rPr lang="ar-SA" sz="2800" b="1" dirty="0">
                <a:solidFill>
                  <a:schemeClr val="accent6"/>
                </a:solidFill>
              </a:rPr>
              <a:t>صح</a:t>
            </a:r>
            <a:endParaRPr lang="en-US" sz="2800" b="1" dirty="0">
              <a:solidFill>
                <a:schemeClr val="accent6"/>
              </a:solidFill>
            </a:endParaRPr>
          </a:p>
        </p:txBody>
      </p:sp>
      <p:sp>
        <p:nvSpPr>
          <p:cNvPr id="17" name="مربع نص 16">
            <a:extLst>
              <a:ext uri="{FF2B5EF4-FFF2-40B4-BE49-F238E27FC236}">
                <a16:creationId xmlns:a16="http://schemas.microsoft.com/office/drawing/2014/main" id="{93EC8FC8-CF60-44AA-978B-D6D9E800F09C}"/>
              </a:ext>
            </a:extLst>
          </p:cNvPr>
          <p:cNvSpPr txBox="1"/>
          <p:nvPr/>
        </p:nvSpPr>
        <p:spPr>
          <a:xfrm>
            <a:off x="2812473" y="2010040"/>
            <a:ext cx="997527" cy="461665"/>
          </a:xfrm>
          <a:prstGeom prst="rect">
            <a:avLst/>
          </a:prstGeom>
          <a:noFill/>
        </p:spPr>
        <p:txBody>
          <a:bodyPr wrap="square" rtlCol="0">
            <a:spAutoFit/>
          </a:bodyPr>
          <a:lstStyle/>
          <a:p>
            <a:r>
              <a:rPr lang="ar-SA" sz="2400" b="1" dirty="0">
                <a:solidFill>
                  <a:srgbClr val="C00000"/>
                </a:solidFill>
              </a:rPr>
              <a:t>خطأ</a:t>
            </a:r>
            <a:endParaRPr lang="en-US" sz="2400" b="1" dirty="0">
              <a:solidFill>
                <a:srgbClr val="C00000"/>
              </a:solidFill>
            </a:endParaRPr>
          </a:p>
        </p:txBody>
      </p:sp>
      <p:sp>
        <p:nvSpPr>
          <p:cNvPr id="18" name="مربع نص 17">
            <a:extLst>
              <a:ext uri="{FF2B5EF4-FFF2-40B4-BE49-F238E27FC236}">
                <a16:creationId xmlns:a16="http://schemas.microsoft.com/office/drawing/2014/main" id="{D3626D80-C4ED-437B-8DD6-CC980D08DA8E}"/>
              </a:ext>
            </a:extLst>
          </p:cNvPr>
          <p:cNvSpPr txBox="1"/>
          <p:nvPr/>
        </p:nvSpPr>
        <p:spPr>
          <a:xfrm>
            <a:off x="2660072" y="2524068"/>
            <a:ext cx="1149928" cy="52322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a:ln>
                  <a:noFill/>
                </a:ln>
                <a:solidFill>
                  <a:srgbClr val="70AD47"/>
                </a:solidFill>
                <a:effectLst/>
                <a:uLnTx/>
                <a:uFillTx/>
                <a:latin typeface="Calibri"/>
                <a:ea typeface="+mn-ea"/>
                <a:cs typeface="Arial" panose="020B0604020202020204" pitchFamily="34" charset="0"/>
              </a:rPr>
              <a:t>صح</a:t>
            </a:r>
            <a:endParaRPr kumimoji="0" lang="en-US" sz="2800" b="1" i="0" u="none" strike="noStrike" kern="1200" cap="none" spc="0" normalizeH="0" baseline="0" noProof="0" dirty="0">
              <a:ln>
                <a:noFill/>
              </a:ln>
              <a:solidFill>
                <a:srgbClr val="70AD47"/>
              </a:solidFill>
              <a:effectLst/>
              <a:uLnTx/>
              <a:uFillTx/>
              <a:latin typeface="Calibri"/>
              <a:ea typeface="+mn-ea"/>
              <a:cs typeface="+mn-cs"/>
            </a:endParaRPr>
          </a:p>
        </p:txBody>
      </p:sp>
      <p:sp>
        <p:nvSpPr>
          <p:cNvPr id="19" name="مربع نص 18">
            <a:extLst>
              <a:ext uri="{FF2B5EF4-FFF2-40B4-BE49-F238E27FC236}">
                <a16:creationId xmlns:a16="http://schemas.microsoft.com/office/drawing/2014/main" id="{252BD602-4F75-4475-A6F8-30B725906E5B}"/>
              </a:ext>
            </a:extLst>
          </p:cNvPr>
          <p:cNvSpPr txBox="1"/>
          <p:nvPr/>
        </p:nvSpPr>
        <p:spPr>
          <a:xfrm>
            <a:off x="2798618" y="3172003"/>
            <a:ext cx="872836" cy="46166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a:ln>
                  <a:noFill/>
                </a:ln>
                <a:solidFill>
                  <a:srgbClr val="C00000"/>
                </a:solidFill>
                <a:effectLst/>
                <a:uLnTx/>
                <a:uFillTx/>
                <a:latin typeface="Calibri"/>
                <a:ea typeface="+mn-ea"/>
                <a:cs typeface="Arial" panose="020B0604020202020204" pitchFamily="34" charset="0"/>
              </a:rPr>
              <a:t>خطأ</a:t>
            </a:r>
            <a:endParaRPr kumimoji="0" lang="en-US" sz="2400" b="1" i="0" u="none" strike="noStrike" kern="1200" cap="none" spc="0" normalizeH="0" baseline="0" noProof="0" dirty="0">
              <a:ln>
                <a:noFill/>
              </a:ln>
              <a:solidFill>
                <a:srgbClr val="C00000"/>
              </a:solidFill>
              <a:effectLst/>
              <a:uLnTx/>
              <a:uFillTx/>
              <a:latin typeface="Calibri"/>
              <a:ea typeface="+mn-ea"/>
              <a:cs typeface="+mn-cs"/>
            </a:endParaRPr>
          </a:p>
        </p:txBody>
      </p:sp>
      <p:sp>
        <p:nvSpPr>
          <p:cNvPr id="20" name="مربع نص 19">
            <a:extLst>
              <a:ext uri="{FF2B5EF4-FFF2-40B4-BE49-F238E27FC236}">
                <a16:creationId xmlns:a16="http://schemas.microsoft.com/office/drawing/2014/main" id="{0450FBC2-6E4F-4BA3-A6AF-2D68DCB8719E}"/>
              </a:ext>
            </a:extLst>
          </p:cNvPr>
          <p:cNvSpPr txBox="1"/>
          <p:nvPr/>
        </p:nvSpPr>
        <p:spPr>
          <a:xfrm>
            <a:off x="2923308" y="3658409"/>
            <a:ext cx="775855" cy="52322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a:ln>
                  <a:noFill/>
                </a:ln>
                <a:solidFill>
                  <a:srgbClr val="70AD47"/>
                </a:solidFill>
                <a:effectLst/>
                <a:uLnTx/>
                <a:uFillTx/>
                <a:latin typeface="Calibri"/>
                <a:ea typeface="+mn-ea"/>
                <a:cs typeface="Arial" panose="020B0604020202020204" pitchFamily="34" charset="0"/>
              </a:rPr>
              <a:t>صح</a:t>
            </a:r>
            <a:endParaRPr kumimoji="0" lang="en-US" sz="2800" b="1" i="0" u="none" strike="noStrike" kern="1200" cap="none" spc="0" normalizeH="0" baseline="0" noProof="0" dirty="0">
              <a:ln>
                <a:noFill/>
              </a:ln>
              <a:solidFill>
                <a:srgbClr val="70AD47"/>
              </a:solidFill>
              <a:effectLst/>
              <a:uLnTx/>
              <a:uFillTx/>
              <a:latin typeface="Calibri"/>
              <a:ea typeface="+mn-ea"/>
              <a:cs typeface="+mn-cs"/>
            </a:endParaRPr>
          </a:p>
        </p:txBody>
      </p:sp>
      <p:sp>
        <p:nvSpPr>
          <p:cNvPr id="21" name="مربع نص 20">
            <a:extLst>
              <a:ext uri="{FF2B5EF4-FFF2-40B4-BE49-F238E27FC236}">
                <a16:creationId xmlns:a16="http://schemas.microsoft.com/office/drawing/2014/main" id="{BD4944ED-7844-4FAA-A3E1-ACA86175BA2F}"/>
              </a:ext>
            </a:extLst>
          </p:cNvPr>
          <p:cNvSpPr txBox="1"/>
          <p:nvPr/>
        </p:nvSpPr>
        <p:spPr>
          <a:xfrm>
            <a:off x="2895599" y="4243184"/>
            <a:ext cx="775855" cy="46166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a:ln>
                  <a:noFill/>
                </a:ln>
                <a:solidFill>
                  <a:srgbClr val="C00000"/>
                </a:solidFill>
                <a:effectLst/>
                <a:uLnTx/>
                <a:uFillTx/>
                <a:latin typeface="Calibri"/>
                <a:ea typeface="+mn-ea"/>
                <a:cs typeface="Arial" panose="020B0604020202020204" pitchFamily="34" charset="0"/>
              </a:rPr>
              <a:t>خطأ</a:t>
            </a:r>
            <a:endParaRPr kumimoji="0" lang="en-US" sz="2400" b="1" i="0" u="none" strike="noStrike" kern="1200" cap="none" spc="0" normalizeH="0" baseline="0" noProof="0" dirty="0">
              <a:ln>
                <a:noFill/>
              </a:ln>
              <a:solidFill>
                <a:srgbClr val="C00000"/>
              </a:solidFill>
              <a:effectLst/>
              <a:uLnTx/>
              <a:uFillTx/>
              <a:latin typeface="Calibri"/>
              <a:ea typeface="+mn-ea"/>
              <a:cs typeface="+mn-cs"/>
            </a:endParaRPr>
          </a:p>
        </p:txBody>
      </p:sp>
      <p:sp>
        <p:nvSpPr>
          <p:cNvPr id="22" name="مربع نص 21">
            <a:extLst>
              <a:ext uri="{FF2B5EF4-FFF2-40B4-BE49-F238E27FC236}">
                <a16:creationId xmlns:a16="http://schemas.microsoft.com/office/drawing/2014/main" id="{84D8FAEB-67D8-4F5C-AA8A-58119849A4E9}"/>
              </a:ext>
            </a:extLst>
          </p:cNvPr>
          <p:cNvSpPr txBox="1"/>
          <p:nvPr/>
        </p:nvSpPr>
        <p:spPr>
          <a:xfrm>
            <a:off x="2729345" y="4766404"/>
            <a:ext cx="1011382" cy="46166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a:ln>
                  <a:noFill/>
                </a:ln>
                <a:solidFill>
                  <a:srgbClr val="C00000"/>
                </a:solidFill>
                <a:effectLst/>
                <a:uLnTx/>
                <a:uFillTx/>
                <a:latin typeface="Calibri"/>
                <a:ea typeface="+mn-ea"/>
                <a:cs typeface="Arial" panose="020B0604020202020204" pitchFamily="34" charset="0"/>
              </a:rPr>
              <a:t>خطأ</a:t>
            </a:r>
            <a:endParaRPr kumimoji="0" lang="en-US" sz="2400" b="1" i="0" u="none" strike="noStrike" kern="1200" cap="none" spc="0" normalizeH="0" baseline="0" noProof="0" dirty="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val="3976960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16" grpId="0"/>
      <p:bldP spid="17" grpId="0"/>
      <p:bldP spid="18" grpId="0"/>
      <p:bldP spid="19" grpId="0"/>
      <p:bldP spid="20" grpId="0"/>
      <p:bldP spid="21" grpId="0"/>
      <p:bldP spid="2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8769927" y="110836"/>
            <a:ext cx="3240816"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متى يكون كل مما يلي:</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81E329AF-03C6-4A96-9CEC-ABDB9C3E4C2B}"/>
              </a:ext>
            </a:extLst>
          </p:cNvPr>
          <p:cNvSpPr txBox="1"/>
          <p:nvPr/>
        </p:nvSpPr>
        <p:spPr>
          <a:xfrm>
            <a:off x="928255" y="3956848"/>
            <a:ext cx="10945401" cy="523220"/>
          </a:xfrm>
          <a:prstGeom prst="rect">
            <a:avLst/>
          </a:prstGeom>
          <a:noFill/>
        </p:spPr>
        <p:txBody>
          <a:bodyPr wrap="square" rtlCol="0">
            <a:spAutoFit/>
          </a:bodyPr>
          <a:lstStyle/>
          <a:p>
            <a:r>
              <a:rPr lang="ar-SA" sz="2800" b="1" dirty="0"/>
              <a:t>يحصل بفعل اثنين من هذه ، رمي جمرة العقبة و الحلق أو التقصير و الطواف و السعي</a:t>
            </a:r>
          </a:p>
        </p:txBody>
      </p:sp>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7730836" y="1111721"/>
            <a:ext cx="4121112"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أ- التحلل من العمرة.</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1676400" y="2178734"/>
            <a:ext cx="10228077" cy="584775"/>
          </a:xfrm>
          <a:prstGeom prst="rect">
            <a:avLst/>
          </a:prstGeom>
          <a:noFill/>
        </p:spPr>
        <p:txBody>
          <a:bodyPr wrap="square" rtlCol="0">
            <a:spAutoFit/>
          </a:bodyPr>
          <a:lstStyle/>
          <a:p>
            <a:r>
              <a:rPr lang="ar-SA" sz="3200" b="1" dirty="0"/>
              <a:t>يكون بعد الفراغ من الطواف و السعي و الحلق أو التقصير للرجال و النساء</a:t>
            </a:r>
            <a:endParaRPr lang="en-US" sz="3200" b="1" dirty="0"/>
          </a:p>
        </p:txBody>
      </p:sp>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7841673" y="2941672"/>
            <a:ext cx="4010275"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ب- التحلل الأول من الحج.</a:t>
            </a:r>
            <a:endParaRPr lang="en-US" sz="2800" b="1" dirty="0">
              <a:solidFill>
                <a:schemeClr val="accent1"/>
              </a:solidFill>
            </a:endParaRPr>
          </a:p>
        </p:txBody>
      </p:sp>
      <p:sp>
        <p:nvSpPr>
          <p:cNvPr id="10" name="مستطيل: زوايا مستديرة 9">
            <a:extLst>
              <a:ext uri="{FF2B5EF4-FFF2-40B4-BE49-F238E27FC236}">
                <a16:creationId xmlns:a16="http://schemas.microsoft.com/office/drawing/2014/main" id="{0E936B87-834B-4B18-B54E-2E89190E5B2D}"/>
              </a:ext>
            </a:extLst>
          </p:cNvPr>
          <p:cNvSpPr/>
          <p:nvPr/>
        </p:nvSpPr>
        <p:spPr>
          <a:xfrm>
            <a:off x="7730836" y="4774318"/>
            <a:ext cx="4118223"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ج- التحلل الثاني من الحج.</a:t>
            </a:r>
            <a:endParaRPr lang="en-US" sz="2800" b="1" dirty="0">
              <a:solidFill>
                <a:schemeClr val="accent1"/>
              </a:solidFill>
            </a:endParaRPr>
          </a:p>
        </p:txBody>
      </p:sp>
      <p:sp>
        <p:nvSpPr>
          <p:cNvPr id="12" name="مربع نص 11">
            <a:extLst>
              <a:ext uri="{FF2B5EF4-FFF2-40B4-BE49-F238E27FC236}">
                <a16:creationId xmlns:a16="http://schemas.microsoft.com/office/drawing/2014/main" id="{D69ECD03-6A04-4267-9666-29820D2FA6E3}"/>
              </a:ext>
            </a:extLst>
          </p:cNvPr>
          <p:cNvSpPr txBox="1"/>
          <p:nvPr/>
        </p:nvSpPr>
        <p:spPr>
          <a:xfrm>
            <a:off x="928255" y="5878465"/>
            <a:ext cx="11082488" cy="461665"/>
          </a:xfrm>
          <a:prstGeom prst="rect">
            <a:avLst/>
          </a:prstGeom>
          <a:noFill/>
        </p:spPr>
        <p:txBody>
          <a:bodyPr wrap="square" rtlCol="0">
            <a:spAutoFit/>
          </a:bodyPr>
          <a:lstStyle/>
          <a:p>
            <a:r>
              <a:rPr lang="ar-SA" sz="2400" b="1" dirty="0"/>
              <a:t>للتحلل الثاني بإكمال بقية أعمال يوم النحر و هي رمي جمرة العقبة و الحلق او التقصير و الطواف و السعي </a:t>
            </a:r>
            <a:endParaRPr lang="en-US" sz="2400" b="1" dirty="0"/>
          </a:p>
        </p:txBody>
      </p:sp>
    </p:spTree>
    <p:extLst>
      <p:ext uri="{BB962C8B-B14F-4D97-AF65-F5344CB8AC3E}">
        <p14:creationId xmlns:p14="http://schemas.microsoft.com/office/powerpoint/2010/main" val="2045234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80">
                                          <p:stCondLst>
                                            <p:cond delay="0"/>
                                          </p:stCondLst>
                                        </p:cTn>
                                        <p:tgtEl>
                                          <p:spTgt spid="8"/>
                                        </p:tgtEl>
                                      </p:cBhvr>
                                    </p:animEffect>
                                    <p:anim calcmode="lin" valueType="num">
                                      <p:cBhvr>
                                        <p:cTn id="5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5" dur="26">
                                          <p:stCondLst>
                                            <p:cond delay="650"/>
                                          </p:stCondLst>
                                        </p:cTn>
                                        <p:tgtEl>
                                          <p:spTgt spid="8"/>
                                        </p:tgtEl>
                                      </p:cBhvr>
                                      <p:to x="100000" y="60000"/>
                                    </p:animScale>
                                    <p:animScale>
                                      <p:cBhvr>
                                        <p:cTn id="56" dur="166" decel="50000">
                                          <p:stCondLst>
                                            <p:cond delay="676"/>
                                          </p:stCondLst>
                                        </p:cTn>
                                        <p:tgtEl>
                                          <p:spTgt spid="8"/>
                                        </p:tgtEl>
                                      </p:cBhvr>
                                      <p:to x="100000" y="100000"/>
                                    </p:animScale>
                                    <p:animScale>
                                      <p:cBhvr>
                                        <p:cTn id="57" dur="26">
                                          <p:stCondLst>
                                            <p:cond delay="1312"/>
                                          </p:stCondLst>
                                        </p:cTn>
                                        <p:tgtEl>
                                          <p:spTgt spid="8"/>
                                        </p:tgtEl>
                                      </p:cBhvr>
                                      <p:to x="100000" y="80000"/>
                                    </p:animScale>
                                    <p:animScale>
                                      <p:cBhvr>
                                        <p:cTn id="58" dur="166" decel="50000">
                                          <p:stCondLst>
                                            <p:cond delay="1338"/>
                                          </p:stCondLst>
                                        </p:cTn>
                                        <p:tgtEl>
                                          <p:spTgt spid="8"/>
                                        </p:tgtEl>
                                      </p:cBhvr>
                                      <p:to x="100000" y="100000"/>
                                    </p:animScale>
                                    <p:animScale>
                                      <p:cBhvr>
                                        <p:cTn id="59" dur="26">
                                          <p:stCondLst>
                                            <p:cond delay="1642"/>
                                          </p:stCondLst>
                                        </p:cTn>
                                        <p:tgtEl>
                                          <p:spTgt spid="8"/>
                                        </p:tgtEl>
                                      </p:cBhvr>
                                      <p:to x="100000" y="90000"/>
                                    </p:animScale>
                                    <p:animScale>
                                      <p:cBhvr>
                                        <p:cTn id="60" dur="166" decel="50000">
                                          <p:stCondLst>
                                            <p:cond delay="1668"/>
                                          </p:stCondLst>
                                        </p:cTn>
                                        <p:tgtEl>
                                          <p:spTgt spid="8"/>
                                        </p:tgtEl>
                                      </p:cBhvr>
                                      <p:to x="100000" y="100000"/>
                                    </p:animScale>
                                    <p:animScale>
                                      <p:cBhvr>
                                        <p:cTn id="61" dur="26">
                                          <p:stCondLst>
                                            <p:cond delay="1808"/>
                                          </p:stCondLst>
                                        </p:cTn>
                                        <p:tgtEl>
                                          <p:spTgt spid="8"/>
                                        </p:tgtEl>
                                      </p:cBhvr>
                                      <p:to x="100000" y="95000"/>
                                    </p:animScale>
                                    <p:animScale>
                                      <p:cBhvr>
                                        <p:cTn id="62" dur="166" decel="50000">
                                          <p:stCondLst>
                                            <p:cond delay="1834"/>
                                          </p:stCondLst>
                                        </p:cTn>
                                        <p:tgtEl>
                                          <p:spTgt spid="8"/>
                                        </p:tgtEl>
                                      </p:cBhvr>
                                      <p:to x="100000" y="100000"/>
                                    </p:animScale>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ppt_x"/>
                                          </p:val>
                                        </p:tav>
                                        <p:tav tm="100000">
                                          <p:val>
                                            <p:strVal val="#ppt_x"/>
                                          </p:val>
                                        </p:tav>
                                      </p:tavLst>
                                    </p:anim>
                                    <p:anim calcmode="lin" valueType="num">
                                      <p:cBhvr additive="base">
                                        <p:cTn id="6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580">
                                          <p:stCondLst>
                                            <p:cond delay="0"/>
                                          </p:stCondLst>
                                        </p:cTn>
                                        <p:tgtEl>
                                          <p:spTgt spid="10"/>
                                        </p:tgtEl>
                                      </p:cBhvr>
                                    </p:animEffect>
                                    <p:anim calcmode="lin" valueType="num">
                                      <p:cBhvr>
                                        <p:cTn id="7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9" dur="26">
                                          <p:stCondLst>
                                            <p:cond delay="650"/>
                                          </p:stCondLst>
                                        </p:cTn>
                                        <p:tgtEl>
                                          <p:spTgt spid="10"/>
                                        </p:tgtEl>
                                      </p:cBhvr>
                                      <p:to x="100000" y="60000"/>
                                    </p:animScale>
                                    <p:animScale>
                                      <p:cBhvr>
                                        <p:cTn id="80" dur="166" decel="50000">
                                          <p:stCondLst>
                                            <p:cond delay="676"/>
                                          </p:stCondLst>
                                        </p:cTn>
                                        <p:tgtEl>
                                          <p:spTgt spid="10"/>
                                        </p:tgtEl>
                                      </p:cBhvr>
                                      <p:to x="100000" y="100000"/>
                                    </p:animScale>
                                    <p:animScale>
                                      <p:cBhvr>
                                        <p:cTn id="81" dur="26">
                                          <p:stCondLst>
                                            <p:cond delay="1312"/>
                                          </p:stCondLst>
                                        </p:cTn>
                                        <p:tgtEl>
                                          <p:spTgt spid="10"/>
                                        </p:tgtEl>
                                      </p:cBhvr>
                                      <p:to x="100000" y="80000"/>
                                    </p:animScale>
                                    <p:animScale>
                                      <p:cBhvr>
                                        <p:cTn id="82" dur="166" decel="50000">
                                          <p:stCondLst>
                                            <p:cond delay="1338"/>
                                          </p:stCondLst>
                                        </p:cTn>
                                        <p:tgtEl>
                                          <p:spTgt spid="10"/>
                                        </p:tgtEl>
                                      </p:cBhvr>
                                      <p:to x="100000" y="100000"/>
                                    </p:animScale>
                                    <p:animScale>
                                      <p:cBhvr>
                                        <p:cTn id="83" dur="26">
                                          <p:stCondLst>
                                            <p:cond delay="1642"/>
                                          </p:stCondLst>
                                        </p:cTn>
                                        <p:tgtEl>
                                          <p:spTgt spid="10"/>
                                        </p:tgtEl>
                                      </p:cBhvr>
                                      <p:to x="100000" y="90000"/>
                                    </p:animScale>
                                    <p:animScale>
                                      <p:cBhvr>
                                        <p:cTn id="84" dur="166" decel="50000">
                                          <p:stCondLst>
                                            <p:cond delay="1668"/>
                                          </p:stCondLst>
                                        </p:cTn>
                                        <p:tgtEl>
                                          <p:spTgt spid="10"/>
                                        </p:tgtEl>
                                      </p:cBhvr>
                                      <p:to x="100000" y="100000"/>
                                    </p:animScale>
                                    <p:animScale>
                                      <p:cBhvr>
                                        <p:cTn id="85" dur="26">
                                          <p:stCondLst>
                                            <p:cond delay="1808"/>
                                          </p:stCondLst>
                                        </p:cTn>
                                        <p:tgtEl>
                                          <p:spTgt spid="10"/>
                                        </p:tgtEl>
                                      </p:cBhvr>
                                      <p:to x="100000" y="95000"/>
                                    </p:animScale>
                                    <p:animScale>
                                      <p:cBhvr>
                                        <p:cTn id="86" dur="166" decel="50000">
                                          <p:stCondLst>
                                            <p:cond delay="1834"/>
                                          </p:stCondLst>
                                        </p:cTn>
                                        <p:tgtEl>
                                          <p:spTgt spid="10"/>
                                        </p:tgtEl>
                                      </p:cBhvr>
                                      <p:to x="100000" y="100000"/>
                                    </p:animScale>
                                  </p:childTnLst>
                                  <p:subTnLst>
                                    <p:audio>
                                      <p:cMediaNode>
                                        <p:cTn display="0" masterRel="sameClick">
                                          <p:stCondLst>
                                            <p:cond evt="begin" delay="0">
                                              <p:tn val="71"/>
                                            </p:cond>
                                          </p:stCondLst>
                                          <p:endCondLst>
                                            <p:cond evt="onStopAudio" delay="0">
                                              <p:tgtEl>
                                                <p:sldTgt/>
                                              </p:tgtEl>
                                            </p:cond>
                                          </p:endCondLst>
                                        </p:cTn>
                                        <p:tgtEl>
                                          <p:sndTgt r:embed="rId2"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additive="base">
                                        <p:cTn id="91" dur="500" fill="hold"/>
                                        <p:tgtEl>
                                          <p:spTgt spid="12"/>
                                        </p:tgtEl>
                                        <p:attrNameLst>
                                          <p:attrName>ppt_x</p:attrName>
                                        </p:attrNameLst>
                                      </p:cBhvr>
                                      <p:tavLst>
                                        <p:tav tm="0">
                                          <p:val>
                                            <p:strVal val="#ppt_x"/>
                                          </p:val>
                                        </p:tav>
                                        <p:tav tm="100000">
                                          <p:val>
                                            <p:strVal val="#ppt_x"/>
                                          </p:val>
                                        </p:tav>
                                      </p:tavLst>
                                    </p:anim>
                                    <p:anim calcmode="lin" valueType="num">
                                      <p:cBhvr additive="base">
                                        <p:cTn id="9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animBg="1"/>
      <p:bldP spid="7" grpId="0"/>
      <p:bldP spid="8" grpId="0" animBg="1"/>
      <p:bldP spid="10" grpId="0" animBg="1"/>
      <p:bldP spid="1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9213273" y="110836"/>
            <a:ext cx="2797470"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200" b="1" dirty="0">
                <a:latin typeface="Calibri" panose="020F0502020204030204" pitchFamily="34" charset="0"/>
                <a:cs typeface="Calibri" panose="020F0502020204030204" pitchFamily="34" charset="0"/>
              </a:rPr>
              <a:t>أُعلِّل لما يلي:</a:t>
            </a:r>
            <a:endParaRPr lang="en-US" sz="3200" b="1" dirty="0">
              <a:latin typeface="Calibri" panose="020F0502020204030204" pitchFamily="34" charset="0"/>
              <a:cs typeface="Calibri" panose="020F0502020204030204" pitchFamily="34" charset="0"/>
            </a:endParaRPr>
          </a:p>
        </p:txBody>
      </p:sp>
      <p:sp>
        <p:nvSpPr>
          <p:cNvPr id="3" name="فقاعة التفكير: على شكل سحابة 2">
            <a:extLst>
              <a:ext uri="{FF2B5EF4-FFF2-40B4-BE49-F238E27FC236}">
                <a16:creationId xmlns:a16="http://schemas.microsoft.com/office/drawing/2014/main" id="{36B97425-A11D-4C94-BBA6-1326741C3A3C}"/>
              </a:ext>
            </a:extLst>
          </p:cNvPr>
          <p:cNvSpPr/>
          <p:nvPr/>
        </p:nvSpPr>
        <p:spPr>
          <a:xfrm>
            <a:off x="361367" y="496004"/>
            <a:ext cx="2631215" cy="1334124"/>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5400" b="1" dirty="0">
                <a:ln w="22225">
                  <a:solidFill>
                    <a:schemeClr val="accent2"/>
                  </a:solidFill>
                  <a:prstDash val="solid"/>
                </a:ln>
                <a:solidFill>
                  <a:schemeClr val="accent2">
                    <a:lumMod val="40000"/>
                    <a:lumOff val="60000"/>
                  </a:schemeClr>
                </a:solidFill>
              </a:rPr>
              <a:t>التقويم </a:t>
            </a:r>
            <a:endParaRPr lang="en-US" sz="5400" b="1" dirty="0">
              <a:ln w="22225">
                <a:solidFill>
                  <a:schemeClr val="accent2"/>
                </a:solidFill>
                <a:prstDash val="solid"/>
              </a:ln>
              <a:solidFill>
                <a:schemeClr val="accent2">
                  <a:lumMod val="40000"/>
                  <a:lumOff val="60000"/>
                </a:schemeClr>
              </a:solidFill>
            </a:endParaRPr>
          </a:p>
        </p:txBody>
      </p:sp>
      <p:pic>
        <p:nvPicPr>
          <p:cNvPr id="5" name="صورة 4">
            <a:extLst>
              <a:ext uri="{FF2B5EF4-FFF2-40B4-BE49-F238E27FC236}">
                <a16:creationId xmlns:a16="http://schemas.microsoft.com/office/drawing/2014/main" id="{390028EA-9052-4120-942A-A3DB0C44A904}"/>
              </a:ext>
            </a:extLst>
          </p:cNvPr>
          <p:cNvPicPr>
            <a:picLocks noChangeAspect="1"/>
          </p:cNvPicPr>
          <p:nvPr/>
        </p:nvPicPr>
        <p:blipFill>
          <a:blip r:embed="rId4"/>
          <a:stretch>
            <a:fillRect/>
          </a:stretch>
        </p:blipFill>
        <p:spPr>
          <a:xfrm>
            <a:off x="-69273" y="1830128"/>
            <a:ext cx="2737341" cy="4328535"/>
          </a:xfrm>
          <a:prstGeom prst="rect">
            <a:avLst/>
          </a:prstGeom>
        </p:spPr>
      </p:pic>
      <p:sp>
        <p:nvSpPr>
          <p:cNvPr id="2" name="مربع نص 1">
            <a:extLst>
              <a:ext uri="{FF2B5EF4-FFF2-40B4-BE49-F238E27FC236}">
                <a16:creationId xmlns:a16="http://schemas.microsoft.com/office/drawing/2014/main" id="{81E329AF-03C6-4A96-9CEC-ABDB9C3E4C2B}"/>
              </a:ext>
            </a:extLst>
          </p:cNvPr>
          <p:cNvSpPr txBox="1"/>
          <p:nvPr/>
        </p:nvSpPr>
        <p:spPr>
          <a:xfrm>
            <a:off x="4003964" y="3955840"/>
            <a:ext cx="7875833" cy="523220"/>
          </a:xfrm>
          <a:prstGeom prst="rect">
            <a:avLst/>
          </a:prstGeom>
          <a:noFill/>
        </p:spPr>
        <p:txBody>
          <a:bodyPr wrap="square" rtlCol="0">
            <a:spAutoFit/>
          </a:bodyPr>
          <a:lstStyle/>
          <a:p>
            <a:r>
              <a:rPr lang="ar-SA" sz="2800" b="1" dirty="0"/>
              <a:t>لأن المظلة ليست ملاصقة للرأس بل هي تظليل من الشمس و الحر</a:t>
            </a:r>
          </a:p>
        </p:txBody>
      </p:sp>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6497782" y="1170998"/>
            <a:ext cx="5458650"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1- يجوز للمحرم ذبح الغنم والدجاج.</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4909576" y="2134239"/>
            <a:ext cx="7046856" cy="584775"/>
          </a:xfrm>
          <a:prstGeom prst="rect">
            <a:avLst/>
          </a:prstGeom>
          <a:noFill/>
        </p:spPr>
        <p:txBody>
          <a:bodyPr wrap="square" rtlCol="0">
            <a:spAutoFit/>
          </a:bodyPr>
          <a:lstStyle/>
          <a:p>
            <a:r>
              <a:rPr lang="ar-SA" sz="3200" b="1" dirty="0"/>
              <a:t>لأن لبس من الصيد البري</a:t>
            </a:r>
            <a:endParaRPr lang="en-US" sz="3200" b="1" dirty="0"/>
          </a:p>
        </p:txBody>
      </p:sp>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6705600" y="2919080"/>
            <a:ext cx="5198877"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ب) يجوز للمحرم تغطية رأسه بالمظلة.</a:t>
            </a:r>
            <a:endParaRPr lang="en-US" sz="2800" b="1" dirty="0">
              <a:solidFill>
                <a:schemeClr val="accent1"/>
              </a:solidFill>
            </a:endParaRPr>
          </a:p>
        </p:txBody>
      </p:sp>
      <p:sp>
        <p:nvSpPr>
          <p:cNvPr id="10" name="مستطيل: زوايا مستديرة 9">
            <a:extLst>
              <a:ext uri="{FF2B5EF4-FFF2-40B4-BE49-F238E27FC236}">
                <a16:creationId xmlns:a16="http://schemas.microsoft.com/office/drawing/2014/main" id="{0E936B87-834B-4B18-B54E-2E89190E5B2D}"/>
              </a:ext>
            </a:extLst>
          </p:cNvPr>
          <p:cNvSpPr/>
          <p:nvPr/>
        </p:nvSpPr>
        <p:spPr>
          <a:xfrm>
            <a:off x="4909576" y="4740678"/>
            <a:ext cx="6994901"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accent1"/>
                </a:solidFill>
              </a:rPr>
              <a:t>ج) يجوز تجاوز الميقات من غير إحرام لمن لا يريد الحج أو العمرة.</a:t>
            </a:r>
            <a:endParaRPr lang="en-US" sz="2400" b="1" dirty="0">
              <a:solidFill>
                <a:schemeClr val="accent1"/>
              </a:solidFill>
            </a:endParaRPr>
          </a:p>
        </p:txBody>
      </p:sp>
      <p:sp>
        <p:nvSpPr>
          <p:cNvPr id="12" name="مربع نص 11">
            <a:extLst>
              <a:ext uri="{FF2B5EF4-FFF2-40B4-BE49-F238E27FC236}">
                <a16:creationId xmlns:a16="http://schemas.microsoft.com/office/drawing/2014/main" id="{D69ECD03-6A04-4267-9666-29820D2FA6E3}"/>
              </a:ext>
            </a:extLst>
          </p:cNvPr>
          <p:cNvSpPr txBox="1"/>
          <p:nvPr/>
        </p:nvSpPr>
        <p:spPr>
          <a:xfrm>
            <a:off x="0" y="5905940"/>
            <a:ext cx="12191999" cy="461665"/>
          </a:xfrm>
          <a:prstGeom prst="rect">
            <a:avLst/>
          </a:prstGeom>
          <a:noFill/>
        </p:spPr>
        <p:txBody>
          <a:bodyPr wrap="square" rtlCol="0">
            <a:spAutoFit/>
          </a:bodyPr>
          <a:lstStyle/>
          <a:p>
            <a:r>
              <a:rPr lang="ar-SA" sz="2400" b="1" dirty="0"/>
              <a:t>لأنه لا يحرم من الميقات إلا من يريد الحج أو العمرة و من مر به بدون احرام و هو لا يريد  الحج أو العمرة فلا عليه شيْ </a:t>
            </a:r>
            <a:endParaRPr lang="en-US" sz="2400" b="1" dirty="0"/>
          </a:p>
        </p:txBody>
      </p:sp>
    </p:spTree>
    <p:extLst>
      <p:ext uri="{BB962C8B-B14F-4D97-AF65-F5344CB8AC3E}">
        <p14:creationId xmlns:p14="http://schemas.microsoft.com/office/powerpoint/2010/main" val="2310110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80">
                                          <p:stCondLst>
                                            <p:cond delay="0"/>
                                          </p:stCondLst>
                                        </p:cTn>
                                        <p:tgtEl>
                                          <p:spTgt spid="4"/>
                                        </p:tgtEl>
                                      </p:cBhvr>
                                    </p:animEffect>
                                    <p:anim calcmode="lin" valueType="num">
                                      <p:cBhvr>
                                        <p:cTn id="3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gtEl>
                                      </p:cBhvr>
                                      <p:to x="100000" y="60000"/>
                                    </p:animScale>
                                    <p:animScale>
                                      <p:cBhvr>
                                        <p:cTn id="37" dur="166" decel="50000">
                                          <p:stCondLst>
                                            <p:cond delay="676"/>
                                          </p:stCondLst>
                                        </p:cTn>
                                        <p:tgtEl>
                                          <p:spTgt spid="4"/>
                                        </p:tgtEl>
                                      </p:cBhvr>
                                      <p:to x="100000" y="100000"/>
                                    </p:animScale>
                                    <p:animScale>
                                      <p:cBhvr>
                                        <p:cTn id="38" dur="26">
                                          <p:stCondLst>
                                            <p:cond delay="1312"/>
                                          </p:stCondLst>
                                        </p:cTn>
                                        <p:tgtEl>
                                          <p:spTgt spid="4"/>
                                        </p:tgtEl>
                                      </p:cBhvr>
                                      <p:to x="100000" y="80000"/>
                                    </p:animScale>
                                    <p:animScale>
                                      <p:cBhvr>
                                        <p:cTn id="39" dur="166" decel="50000">
                                          <p:stCondLst>
                                            <p:cond delay="1338"/>
                                          </p:stCondLst>
                                        </p:cTn>
                                        <p:tgtEl>
                                          <p:spTgt spid="4"/>
                                        </p:tgtEl>
                                      </p:cBhvr>
                                      <p:to x="100000" y="100000"/>
                                    </p:animScale>
                                    <p:animScale>
                                      <p:cBhvr>
                                        <p:cTn id="40" dur="26">
                                          <p:stCondLst>
                                            <p:cond delay="1642"/>
                                          </p:stCondLst>
                                        </p:cTn>
                                        <p:tgtEl>
                                          <p:spTgt spid="4"/>
                                        </p:tgtEl>
                                      </p:cBhvr>
                                      <p:to x="100000" y="90000"/>
                                    </p:animScale>
                                    <p:animScale>
                                      <p:cBhvr>
                                        <p:cTn id="41" dur="166" decel="50000">
                                          <p:stCondLst>
                                            <p:cond delay="1668"/>
                                          </p:stCondLst>
                                        </p:cTn>
                                        <p:tgtEl>
                                          <p:spTgt spid="4"/>
                                        </p:tgtEl>
                                      </p:cBhvr>
                                      <p:to x="100000" y="100000"/>
                                    </p:animScale>
                                    <p:animScale>
                                      <p:cBhvr>
                                        <p:cTn id="42" dur="26">
                                          <p:stCondLst>
                                            <p:cond delay="1808"/>
                                          </p:stCondLst>
                                        </p:cTn>
                                        <p:tgtEl>
                                          <p:spTgt spid="4"/>
                                        </p:tgtEl>
                                      </p:cBhvr>
                                      <p:to x="100000" y="95000"/>
                                    </p:animScale>
                                    <p:animScale>
                                      <p:cBhvr>
                                        <p:cTn id="43" dur="166" decel="50000">
                                          <p:stCondLst>
                                            <p:cond delay="1834"/>
                                          </p:stCondLst>
                                        </p:cTn>
                                        <p:tgtEl>
                                          <p:spTgt spid="4"/>
                                        </p:tgtEl>
                                      </p:cBhvr>
                                      <p:to x="100000" y="100000"/>
                                    </p:animScale>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80">
                                          <p:stCondLst>
                                            <p:cond delay="0"/>
                                          </p:stCondLst>
                                        </p:cTn>
                                        <p:tgtEl>
                                          <p:spTgt spid="6"/>
                                        </p:tgtEl>
                                      </p:cBhvr>
                                    </p:animEffect>
                                    <p:anim calcmode="lin" valueType="num">
                                      <p:cBhvr>
                                        <p:cTn id="4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gtEl>
                                      </p:cBhvr>
                                      <p:to x="100000" y="60000"/>
                                    </p:animScale>
                                    <p:animScale>
                                      <p:cBhvr>
                                        <p:cTn id="55" dur="166" decel="50000">
                                          <p:stCondLst>
                                            <p:cond delay="67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childTnLst>
                                  <p:subTnLst>
                                    <p:audio>
                                      <p:cMediaNode>
                                        <p:cTn display="0" masterRel="sameClick">
                                          <p:stCondLst>
                                            <p:cond evt="begin" delay="0">
                                              <p:tn val="46"/>
                                            </p:cond>
                                          </p:stCondLst>
                                          <p:endCondLst>
                                            <p:cond evt="onStopAudio" delay="0">
                                              <p:tgtEl>
                                                <p:sldTgt/>
                                              </p:tgtEl>
                                            </p:cond>
                                          </p:endCondLst>
                                        </p:cTn>
                                        <p:tgtEl>
                                          <p:sndTgt r:embed="rId2" name="chimes.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down)">
                                      <p:cBhvr>
                                        <p:cTn id="72" dur="580">
                                          <p:stCondLst>
                                            <p:cond delay="0"/>
                                          </p:stCondLst>
                                        </p:cTn>
                                        <p:tgtEl>
                                          <p:spTgt spid="8"/>
                                        </p:tgtEl>
                                      </p:cBhvr>
                                    </p:animEffect>
                                    <p:anim calcmode="lin" valueType="num">
                                      <p:cBhvr>
                                        <p:cTn id="7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8" dur="26">
                                          <p:stCondLst>
                                            <p:cond delay="650"/>
                                          </p:stCondLst>
                                        </p:cTn>
                                        <p:tgtEl>
                                          <p:spTgt spid="8"/>
                                        </p:tgtEl>
                                      </p:cBhvr>
                                      <p:to x="100000" y="60000"/>
                                    </p:animScale>
                                    <p:animScale>
                                      <p:cBhvr>
                                        <p:cTn id="79" dur="166" decel="50000">
                                          <p:stCondLst>
                                            <p:cond delay="676"/>
                                          </p:stCondLst>
                                        </p:cTn>
                                        <p:tgtEl>
                                          <p:spTgt spid="8"/>
                                        </p:tgtEl>
                                      </p:cBhvr>
                                      <p:to x="100000" y="100000"/>
                                    </p:animScale>
                                    <p:animScale>
                                      <p:cBhvr>
                                        <p:cTn id="80" dur="26">
                                          <p:stCondLst>
                                            <p:cond delay="1312"/>
                                          </p:stCondLst>
                                        </p:cTn>
                                        <p:tgtEl>
                                          <p:spTgt spid="8"/>
                                        </p:tgtEl>
                                      </p:cBhvr>
                                      <p:to x="100000" y="80000"/>
                                    </p:animScale>
                                    <p:animScale>
                                      <p:cBhvr>
                                        <p:cTn id="81" dur="166" decel="50000">
                                          <p:stCondLst>
                                            <p:cond delay="1338"/>
                                          </p:stCondLst>
                                        </p:cTn>
                                        <p:tgtEl>
                                          <p:spTgt spid="8"/>
                                        </p:tgtEl>
                                      </p:cBhvr>
                                      <p:to x="100000" y="100000"/>
                                    </p:animScale>
                                    <p:animScale>
                                      <p:cBhvr>
                                        <p:cTn id="82" dur="26">
                                          <p:stCondLst>
                                            <p:cond delay="1642"/>
                                          </p:stCondLst>
                                        </p:cTn>
                                        <p:tgtEl>
                                          <p:spTgt spid="8"/>
                                        </p:tgtEl>
                                      </p:cBhvr>
                                      <p:to x="100000" y="90000"/>
                                    </p:animScale>
                                    <p:animScale>
                                      <p:cBhvr>
                                        <p:cTn id="83" dur="166" decel="50000">
                                          <p:stCondLst>
                                            <p:cond delay="1668"/>
                                          </p:stCondLst>
                                        </p:cTn>
                                        <p:tgtEl>
                                          <p:spTgt spid="8"/>
                                        </p:tgtEl>
                                      </p:cBhvr>
                                      <p:to x="100000" y="100000"/>
                                    </p:animScale>
                                    <p:animScale>
                                      <p:cBhvr>
                                        <p:cTn id="84" dur="26">
                                          <p:stCondLst>
                                            <p:cond delay="1808"/>
                                          </p:stCondLst>
                                        </p:cTn>
                                        <p:tgtEl>
                                          <p:spTgt spid="8"/>
                                        </p:tgtEl>
                                      </p:cBhvr>
                                      <p:to x="100000" y="95000"/>
                                    </p:animScale>
                                    <p:animScale>
                                      <p:cBhvr>
                                        <p:cTn id="85" dur="166" decel="50000">
                                          <p:stCondLst>
                                            <p:cond delay="1834"/>
                                          </p:stCondLst>
                                        </p:cTn>
                                        <p:tgtEl>
                                          <p:spTgt spid="8"/>
                                        </p:tgtEl>
                                      </p:cBhvr>
                                      <p:to x="100000" y="100000"/>
                                    </p:animScale>
                                  </p:childTnLst>
                                  <p:subTnLst>
                                    <p:audio>
                                      <p:cMediaNode>
                                        <p:cTn display="0" masterRel="sameClick">
                                          <p:stCondLst>
                                            <p:cond evt="begin" delay="0">
                                              <p:tn val="70"/>
                                            </p:cond>
                                          </p:stCondLst>
                                          <p:endCondLst>
                                            <p:cond evt="onStopAudio" delay="0">
                                              <p:tgtEl>
                                                <p:sldTgt/>
                                              </p:tgtEl>
                                            </p:cond>
                                          </p:endCondLst>
                                        </p:cTn>
                                        <p:tgtEl>
                                          <p:sndTgt r:embed="rId2" name="chimes.wav"/>
                                        </p:tgtEl>
                                      </p:cMediaNode>
                                    </p:audio>
                                  </p:sub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
                                        </p:tgtEl>
                                        <p:attrNameLst>
                                          <p:attrName>style.visibility</p:attrName>
                                        </p:attrNameLst>
                                      </p:cBhvr>
                                      <p:to>
                                        <p:strVal val="visible"/>
                                      </p:to>
                                    </p:set>
                                    <p:anim calcmode="lin" valueType="num">
                                      <p:cBhvr additive="base">
                                        <p:cTn id="90" dur="500" fill="hold"/>
                                        <p:tgtEl>
                                          <p:spTgt spid="2"/>
                                        </p:tgtEl>
                                        <p:attrNameLst>
                                          <p:attrName>ppt_x</p:attrName>
                                        </p:attrNameLst>
                                      </p:cBhvr>
                                      <p:tavLst>
                                        <p:tav tm="0">
                                          <p:val>
                                            <p:strVal val="#ppt_x"/>
                                          </p:val>
                                        </p:tav>
                                        <p:tav tm="100000">
                                          <p:val>
                                            <p:strVal val="#ppt_x"/>
                                          </p:val>
                                        </p:tav>
                                      </p:tavLst>
                                    </p:anim>
                                    <p:anim calcmode="lin" valueType="num">
                                      <p:cBhvr additive="base">
                                        <p:cTn id="9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6" presetClass="entr" presetSubtype="0" fill="hold" grpId="0" nodeType="click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wipe(down)">
                                      <p:cBhvr>
                                        <p:cTn id="96" dur="580">
                                          <p:stCondLst>
                                            <p:cond delay="0"/>
                                          </p:stCondLst>
                                        </p:cTn>
                                        <p:tgtEl>
                                          <p:spTgt spid="10"/>
                                        </p:tgtEl>
                                      </p:cBhvr>
                                    </p:animEffect>
                                    <p:anim calcmode="lin" valueType="num">
                                      <p:cBhvr>
                                        <p:cTn id="9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2" dur="26">
                                          <p:stCondLst>
                                            <p:cond delay="650"/>
                                          </p:stCondLst>
                                        </p:cTn>
                                        <p:tgtEl>
                                          <p:spTgt spid="10"/>
                                        </p:tgtEl>
                                      </p:cBhvr>
                                      <p:to x="100000" y="60000"/>
                                    </p:animScale>
                                    <p:animScale>
                                      <p:cBhvr>
                                        <p:cTn id="103" dur="166" decel="50000">
                                          <p:stCondLst>
                                            <p:cond delay="676"/>
                                          </p:stCondLst>
                                        </p:cTn>
                                        <p:tgtEl>
                                          <p:spTgt spid="10"/>
                                        </p:tgtEl>
                                      </p:cBhvr>
                                      <p:to x="100000" y="100000"/>
                                    </p:animScale>
                                    <p:animScale>
                                      <p:cBhvr>
                                        <p:cTn id="104" dur="26">
                                          <p:stCondLst>
                                            <p:cond delay="1312"/>
                                          </p:stCondLst>
                                        </p:cTn>
                                        <p:tgtEl>
                                          <p:spTgt spid="10"/>
                                        </p:tgtEl>
                                      </p:cBhvr>
                                      <p:to x="100000" y="80000"/>
                                    </p:animScale>
                                    <p:animScale>
                                      <p:cBhvr>
                                        <p:cTn id="105" dur="166" decel="50000">
                                          <p:stCondLst>
                                            <p:cond delay="1338"/>
                                          </p:stCondLst>
                                        </p:cTn>
                                        <p:tgtEl>
                                          <p:spTgt spid="10"/>
                                        </p:tgtEl>
                                      </p:cBhvr>
                                      <p:to x="100000" y="100000"/>
                                    </p:animScale>
                                    <p:animScale>
                                      <p:cBhvr>
                                        <p:cTn id="106" dur="26">
                                          <p:stCondLst>
                                            <p:cond delay="1642"/>
                                          </p:stCondLst>
                                        </p:cTn>
                                        <p:tgtEl>
                                          <p:spTgt spid="10"/>
                                        </p:tgtEl>
                                      </p:cBhvr>
                                      <p:to x="100000" y="90000"/>
                                    </p:animScale>
                                    <p:animScale>
                                      <p:cBhvr>
                                        <p:cTn id="107" dur="166" decel="50000">
                                          <p:stCondLst>
                                            <p:cond delay="1668"/>
                                          </p:stCondLst>
                                        </p:cTn>
                                        <p:tgtEl>
                                          <p:spTgt spid="10"/>
                                        </p:tgtEl>
                                      </p:cBhvr>
                                      <p:to x="100000" y="100000"/>
                                    </p:animScale>
                                    <p:animScale>
                                      <p:cBhvr>
                                        <p:cTn id="108" dur="26">
                                          <p:stCondLst>
                                            <p:cond delay="1808"/>
                                          </p:stCondLst>
                                        </p:cTn>
                                        <p:tgtEl>
                                          <p:spTgt spid="10"/>
                                        </p:tgtEl>
                                      </p:cBhvr>
                                      <p:to x="100000" y="95000"/>
                                    </p:animScale>
                                    <p:animScale>
                                      <p:cBhvr>
                                        <p:cTn id="109" dur="166" decel="50000">
                                          <p:stCondLst>
                                            <p:cond delay="1834"/>
                                          </p:stCondLst>
                                        </p:cTn>
                                        <p:tgtEl>
                                          <p:spTgt spid="10"/>
                                        </p:tgtEl>
                                      </p:cBhvr>
                                      <p:to x="100000" y="100000"/>
                                    </p:animScale>
                                  </p:childTnLst>
                                  <p:subTnLst>
                                    <p:audio>
                                      <p:cMediaNode>
                                        <p:cTn display="0" masterRel="sameClick">
                                          <p:stCondLst>
                                            <p:cond evt="begin" delay="0">
                                              <p:tn val="94"/>
                                            </p:cond>
                                          </p:stCondLst>
                                          <p:endCondLst>
                                            <p:cond evt="onStopAudio" delay="0">
                                              <p:tgtEl>
                                                <p:sldTgt/>
                                              </p:tgtEl>
                                            </p:cond>
                                          </p:endCondLst>
                                        </p:cTn>
                                        <p:tgtEl>
                                          <p:sndTgt r:embed="rId2" name="chimes.wav"/>
                                        </p:tgtEl>
                                      </p:cMediaNode>
                                    </p:audio>
                                  </p:sub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12"/>
                                        </p:tgtEl>
                                        <p:attrNameLst>
                                          <p:attrName>style.visibility</p:attrName>
                                        </p:attrNameLst>
                                      </p:cBhvr>
                                      <p:to>
                                        <p:strVal val="visible"/>
                                      </p:to>
                                    </p:set>
                                    <p:anim calcmode="lin" valueType="num">
                                      <p:cBhvr additive="base">
                                        <p:cTn id="114" dur="500" fill="hold"/>
                                        <p:tgtEl>
                                          <p:spTgt spid="12"/>
                                        </p:tgtEl>
                                        <p:attrNameLst>
                                          <p:attrName>ppt_x</p:attrName>
                                        </p:attrNameLst>
                                      </p:cBhvr>
                                      <p:tavLst>
                                        <p:tav tm="0">
                                          <p:val>
                                            <p:strVal val="#ppt_x"/>
                                          </p:val>
                                        </p:tav>
                                        <p:tav tm="100000">
                                          <p:val>
                                            <p:strVal val="#ppt_x"/>
                                          </p:val>
                                        </p:tav>
                                      </p:tavLst>
                                    </p:anim>
                                    <p:anim calcmode="lin" valueType="num">
                                      <p:cBhvr additive="base">
                                        <p:cTn id="1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p:bldP spid="6" grpId="0" animBg="1"/>
      <p:bldP spid="7" grpId="0"/>
      <p:bldP spid="8" grpId="0" animBg="1"/>
      <p:bldP spid="10" grpId="0" animBg="1"/>
      <p:bldP spid="1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471055" y="1301571"/>
            <a:ext cx="11485377" cy="1750980"/>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بعد أن تعرفتُ على أنواع </a:t>
            </a:r>
            <a:r>
              <a:rPr lang="ar-SA" sz="3200" b="1" dirty="0" err="1">
                <a:solidFill>
                  <a:schemeClr val="accent1"/>
                </a:solidFill>
              </a:rPr>
              <a:t>الأنساك</a:t>
            </a:r>
            <a:r>
              <a:rPr lang="ar-SA" sz="3200" b="1" dirty="0">
                <a:solidFill>
                  <a:schemeClr val="accent1"/>
                </a:solidFill>
              </a:rPr>
              <a:t> الثلاثة، أُلخِّص الأعمال الأساسية التي تضمنها كل منها من أول الإحرام إلى إتمام الحج، مستفيداً من خريطة المفاهيم التي في آخر الوحدة.</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261544" y="3438305"/>
            <a:ext cx="11668909" cy="2228815"/>
          </a:xfrm>
          <a:prstGeom prst="rect">
            <a:avLst/>
          </a:prstGeom>
          <a:noFill/>
        </p:spPr>
        <p:txBody>
          <a:bodyPr wrap="square" rtlCol="0">
            <a:spAutoFit/>
          </a:bodyPr>
          <a:lstStyle/>
          <a:p>
            <a:pPr>
              <a:lnSpc>
                <a:spcPct val="150000"/>
              </a:lnSpc>
            </a:pPr>
            <a:r>
              <a:rPr lang="ar-SA" sz="3200" b="1" dirty="0"/>
              <a:t>التمتع: عمرة في اشهر الحج يقول لبيك عمرة و يتحلل منها ثم يحرم للحج يوم التروية </a:t>
            </a:r>
          </a:p>
          <a:p>
            <a:pPr>
              <a:lnSpc>
                <a:spcPct val="150000"/>
              </a:lnSpc>
            </a:pPr>
            <a:r>
              <a:rPr lang="ar-SA" sz="3200" b="1" dirty="0"/>
              <a:t>القرآن: يحرم بالعمرة و الحج جميعاً فيقول لبيك عمرة و حجا </a:t>
            </a:r>
          </a:p>
          <a:p>
            <a:pPr>
              <a:lnSpc>
                <a:spcPct val="150000"/>
              </a:lnSpc>
            </a:pPr>
            <a:r>
              <a:rPr lang="ar-SA" sz="3200" b="1" dirty="0"/>
              <a:t>الافراد: يحرم بالحج وحده في أشهر الحج فيقول لبيك حجا  </a:t>
            </a:r>
            <a:endParaRPr lang="en-US" sz="3200" b="1" dirty="0"/>
          </a:p>
        </p:txBody>
      </p:sp>
    </p:spTree>
    <p:extLst>
      <p:ext uri="{BB962C8B-B14F-4D97-AF65-F5344CB8AC3E}">
        <p14:creationId xmlns:p14="http://schemas.microsoft.com/office/powerpoint/2010/main" val="3286381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7883236" y="110836"/>
            <a:ext cx="4127507"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200" b="1" dirty="0">
                <a:latin typeface="Calibri" panose="020F0502020204030204" pitchFamily="34" charset="0"/>
                <a:cs typeface="Calibri" panose="020F0502020204030204" pitchFamily="34" charset="0"/>
              </a:rPr>
              <a:t>أذكر دليلاً على كل مما يلي:</a:t>
            </a:r>
            <a:endParaRPr lang="en-US" sz="32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81E329AF-03C6-4A96-9CEC-ABDB9C3E4C2B}"/>
              </a:ext>
            </a:extLst>
          </p:cNvPr>
          <p:cNvSpPr txBox="1"/>
          <p:nvPr/>
        </p:nvSpPr>
        <p:spPr>
          <a:xfrm>
            <a:off x="1" y="4339822"/>
            <a:ext cx="11956432" cy="523220"/>
          </a:xfrm>
          <a:prstGeom prst="rect">
            <a:avLst/>
          </a:prstGeom>
          <a:noFill/>
        </p:spPr>
        <p:txBody>
          <a:bodyPr wrap="square" rtlCol="0">
            <a:spAutoFit/>
          </a:bodyPr>
          <a:lstStyle/>
          <a:p>
            <a:r>
              <a:rPr lang="ar-SA" sz="2800" b="1" dirty="0"/>
              <a:t>عن عائشة رضي الله عنها قالت (كنت اطيب رسول الله لإحرامه حين يحرم و لحله قبل ان يطوف البيت )</a:t>
            </a:r>
          </a:p>
        </p:txBody>
      </p:sp>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6497782" y="1170998"/>
            <a:ext cx="5458650"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1- الحج والعمرة يكفران الذنوب.</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110836" y="2134239"/>
            <a:ext cx="12081162" cy="1077218"/>
          </a:xfrm>
          <a:prstGeom prst="rect">
            <a:avLst/>
          </a:prstGeom>
          <a:noFill/>
        </p:spPr>
        <p:txBody>
          <a:bodyPr wrap="square" rtlCol="0">
            <a:spAutoFit/>
          </a:bodyPr>
          <a:lstStyle/>
          <a:p>
            <a:r>
              <a:rPr lang="ar-SA" sz="3200" b="1" dirty="0"/>
              <a:t>قال ﷺ ( من حج فلم يرفث و لم يفسق رجع كيوم ولدته أمه)</a:t>
            </a:r>
          </a:p>
          <a:p>
            <a:r>
              <a:rPr lang="ar-SA" sz="3200" b="1" dirty="0"/>
              <a:t>و قال ﷺ ( العمرة الى العمرة كفارة لما بينهما و الحج المبرور و ليس له جزاء الا الجنة)  </a:t>
            </a:r>
            <a:endParaRPr lang="en-US" sz="3200" b="1" dirty="0"/>
          </a:p>
        </p:txBody>
      </p:sp>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6811866" y="3275869"/>
            <a:ext cx="5198877"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ب) استحباب التطيب عند الإحرام.</a:t>
            </a:r>
            <a:endParaRPr lang="en-US" sz="2800" b="1" dirty="0">
              <a:solidFill>
                <a:schemeClr val="accent1"/>
              </a:solidFill>
            </a:endParaRPr>
          </a:p>
        </p:txBody>
      </p:sp>
      <p:sp>
        <p:nvSpPr>
          <p:cNvPr id="10" name="مستطيل: زوايا مستديرة 9">
            <a:extLst>
              <a:ext uri="{FF2B5EF4-FFF2-40B4-BE49-F238E27FC236}">
                <a16:creationId xmlns:a16="http://schemas.microsoft.com/office/drawing/2014/main" id="{0E936B87-834B-4B18-B54E-2E89190E5B2D}"/>
              </a:ext>
            </a:extLst>
          </p:cNvPr>
          <p:cNvSpPr/>
          <p:nvPr/>
        </p:nvSpPr>
        <p:spPr>
          <a:xfrm>
            <a:off x="6811866" y="4986278"/>
            <a:ext cx="5144566"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accent1"/>
                </a:solidFill>
              </a:rPr>
              <a:t>ج)  يجوز التقديم والتأخير في أعمال يوم النحر.</a:t>
            </a:r>
            <a:endParaRPr lang="en-US" sz="2400" b="1" dirty="0">
              <a:solidFill>
                <a:schemeClr val="accent1"/>
              </a:solidFill>
            </a:endParaRPr>
          </a:p>
        </p:txBody>
      </p:sp>
      <p:sp>
        <p:nvSpPr>
          <p:cNvPr id="12" name="مربع نص 11">
            <a:extLst>
              <a:ext uri="{FF2B5EF4-FFF2-40B4-BE49-F238E27FC236}">
                <a16:creationId xmlns:a16="http://schemas.microsoft.com/office/drawing/2014/main" id="{D69ECD03-6A04-4267-9666-29820D2FA6E3}"/>
              </a:ext>
            </a:extLst>
          </p:cNvPr>
          <p:cNvSpPr txBox="1"/>
          <p:nvPr/>
        </p:nvSpPr>
        <p:spPr>
          <a:xfrm>
            <a:off x="54311" y="5991996"/>
            <a:ext cx="11956432" cy="461665"/>
          </a:xfrm>
          <a:prstGeom prst="rect">
            <a:avLst/>
          </a:prstGeom>
          <a:noFill/>
        </p:spPr>
        <p:txBody>
          <a:bodyPr wrap="square" rtlCol="0">
            <a:spAutoFit/>
          </a:bodyPr>
          <a:lstStyle/>
          <a:p>
            <a:r>
              <a:rPr lang="ar-SA" sz="2400" b="1" dirty="0"/>
              <a:t>حديث عمرو بن العاص رضي الله عنه (أن النبي ما سئل عن شيء قدم و لا أخر في هذا اليوم إلا قال : افعل و لا حرج )</a:t>
            </a:r>
            <a:endParaRPr lang="en-US" sz="2400" b="1" dirty="0"/>
          </a:p>
        </p:txBody>
      </p:sp>
    </p:spTree>
    <p:extLst>
      <p:ext uri="{BB962C8B-B14F-4D97-AF65-F5344CB8AC3E}">
        <p14:creationId xmlns:p14="http://schemas.microsoft.com/office/powerpoint/2010/main" val="2388821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80">
                                          <p:stCondLst>
                                            <p:cond delay="0"/>
                                          </p:stCondLst>
                                        </p:cTn>
                                        <p:tgtEl>
                                          <p:spTgt spid="8"/>
                                        </p:tgtEl>
                                      </p:cBhvr>
                                    </p:animEffect>
                                    <p:anim calcmode="lin" valueType="num">
                                      <p:cBhvr>
                                        <p:cTn id="5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5" dur="26">
                                          <p:stCondLst>
                                            <p:cond delay="650"/>
                                          </p:stCondLst>
                                        </p:cTn>
                                        <p:tgtEl>
                                          <p:spTgt spid="8"/>
                                        </p:tgtEl>
                                      </p:cBhvr>
                                      <p:to x="100000" y="60000"/>
                                    </p:animScale>
                                    <p:animScale>
                                      <p:cBhvr>
                                        <p:cTn id="56" dur="166" decel="50000">
                                          <p:stCondLst>
                                            <p:cond delay="676"/>
                                          </p:stCondLst>
                                        </p:cTn>
                                        <p:tgtEl>
                                          <p:spTgt spid="8"/>
                                        </p:tgtEl>
                                      </p:cBhvr>
                                      <p:to x="100000" y="100000"/>
                                    </p:animScale>
                                    <p:animScale>
                                      <p:cBhvr>
                                        <p:cTn id="57" dur="26">
                                          <p:stCondLst>
                                            <p:cond delay="1312"/>
                                          </p:stCondLst>
                                        </p:cTn>
                                        <p:tgtEl>
                                          <p:spTgt spid="8"/>
                                        </p:tgtEl>
                                      </p:cBhvr>
                                      <p:to x="100000" y="80000"/>
                                    </p:animScale>
                                    <p:animScale>
                                      <p:cBhvr>
                                        <p:cTn id="58" dur="166" decel="50000">
                                          <p:stCondLst>
                                            <p:cond delay="1338"/>
                                          </p:stCondLst>
                                        </p:cTn>
                                        <p:tgtEl>
                                          <p:spTgt spid="8"/>
                                        </p:tgtEl>
                                      </p:cBhvr>
                                      <p:to x="100000" y="100000"/>
                                    </p:animScale>
                                    <p:animScale>
                                      <p:cBhvr>
                                        <p:cTn id="59" dur="26">
                                          <p:stCondLst>
                                            <p:cond delay="1642"/>
                                          </p:stCondLst>
                                        </p:cTn>
                                        <p:tgtEl>
                                          <p:spTgt spid="8"/>
                                        </p:tgtEl>
                                      </p:cBhvr>
                                      <p:to x="100000" y="90000"/>
                                    </p:animScale>
                                    <p:animScale>
                                      <p:cBhvr>
                                        <p:cTn id="60" dur="166" decel="50000">
                                          <p:stCondLst>
                                            <p:cond delay="1668"/>
                                          </p:stCondLst>
                                        </p:cTn>
                                        <p:tgtEl>
                                          <p:spTgt spid="8"/>
                                        </p:tgtEl>
                                      </p:cBhvr>
                                      <p:to x="100000" y="100000"/>
                                    </p:animScale>
                                    <p:animScale>
                                      <p:cBhvr>
                                        <p:cTn id="61" dur="26">
                                          <p:stCondLst>
                                            <p:cond delay="1808"/>
                                          </p:stCondLst>
                                        </p:cTn>
                                        <p:tgtEl>
                                          <p:spTgt spid="8"/>
                                        </p:tgtEl>
                                      </p:cBhvr>
                                      <p:to x="100000" y="95000"/>
                                    </p:animScale>
                                    <p:animScale>
                                      <p:cBhvr>
                                        <p:cTn id="62" dur="166" decel="50000">
                                          <p:stCondLst>
                                            <p:cond delay="1834"/>
                                          </p:stCondLst>
                                        </p:cTn>
                                        <p:tgtEl>
                                          <p:spTgt spid="8"/>
                                        </p:tgtEl>
                                      </p:cBhvr>
                                      <p:to x="100000" y="100000"/>
                                    </p:animScale>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ppt_x"/>
                                          </p:val>
                                        </p:tav>
                                        <p:tav tm="100000">
                                          <p:val>
                                            <p:strVal val="#ppt_x"/>
                                          </p:val>
                                        </p:tav>
                                      </p:tavLst>
                                    </p:anim>
                                    <p:anim calcmode="lin" valueType="num">
                                      <p:cBhvr additive="base">
                                        <p:cTn id="6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580">
                                          <p:stCondLst>
                                            <p:cond delay="0"/>
                                          </p:stCondLst>
                                        </p:cTn>
                                        <p:tgtEl>
                                          <p:spTgt spid="10"/>
                                        </p:tgtEl>
                                      </p:cBhvr>
                                    </p:animEffect>
                                    <p:anim calcmode="lin" valueType="num">
                                      <p:cBhvr>
                                        <p:cTn id="7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9" dur="26">
                                          <p:stCondLst>
                                            <p:cond delay="650"/>
                                          </p:stCondLst>
                                        </p:cTn>
                                        <p:tgtEl>
                                          <p:spTgt spid="10"/>
                                        </p:tgtEl>
                                      </p:cBhvr>
                                      <p:to x="100000" y="60000"/>
                                    </p:animScale>
                                    <p:animScale>
                                      <p:cBhvr>
                                        <p:cTn id="80" dur="166" decel="50000">
                                          <p:stCondLst>
                                            <p:cond delay="676"/>
                                          </p:stCondLst>
                                        </p:cTn>
                                        <p:tgtEl>
                                          <p:spTgt spid="10"/>
                                        </p:tgtEl>
                                      </p:cBhvr>
                                      <p:to x="100000" y="100000"/>
                                    </p:animScale>
                                    <p:animScale>
                                      <p:cBhvr>
                                        <p:cTn id="81" dur="26">
                                          <p:stCondLst>
                                            <p:cond delay="1312"/>
                                          </p:stCondLst>
                                        </p:cTn>
                                        <p:tgtEl>
                                          <p:spTgt spid="10"/>
                                        </p:tgtEl>
                                      </p:cBhvr>
                                      <p:to x="100000" y="80000"/>
                                    </p:animScale>
                                    <p:animScale>
                                      <p:cBhvr>
                                        <p:cTn id="82" dur="166" decel="50000">
                                          <p:stCondLst>
                                            <p:cond delay="1338"/>
                                          </p:stCondLst>
                                        </p:cTn>
                                        <p:tgtEl>
                                          <p:spTgt spid="10"/>
                                        </p:tgtEl>
                                      </p:cBhvr>
                                      <p:to x="100000" y="100000"/>
                                    </p:animScale>
                                    <p:animScale>
                                      <p:cBhvr>
                                        <p:cTn id="83" dur="26">
                                          <p:stCondLst>
                                            <p:cond delay="1642"/>
                                          </p:stCondLst>
                                        </p:cTn>
                                        <p:tgtEl>
                                          <p:spTgt spid="10"/>
                                        </p:tgtEl>
                                      </p:cBhvr>
                                      <p:to x="100000" y="90000"/>
                                    </p:animScale>
                                    <p:animScale>
                                      <p:cBhvr>
                                        <p:cTn id="84" dur="166" decel="50000">
                                          <p:stCondLst>
                                            <p:cond delay="1668"/>
                                          </p:stCondLst>
                                        </p:cTn>
                                        <p:tgtEl>
                                          <p:spTgt spid="10"/>
                                        </p:tgtEl>
                                      </p:cBhvr>
                                      <p:to x="100000" y="100000"/>
                                    </p:animScale>
                                    <p:animScale>
                                      <p:cBhvr>
                                        <p:cTn id="85" dur="26">
                                          <p:stCondLst>
                                            <p:cond delay="1808"/>
                                          </p:stCondLst>
                                        </p:cTn>
                                        <p:tgtEl>
                                          <p:spTgt spid="10"/>
                                        </p:tgtEl>
                                      </p:cBhvr>
                                      <p:to x="100000" y="95000"/>
                                    </p:animScale>
                                    <p:animScale>
                                      <p:cBhvr>
                                        <p:cTn id="86" dur="166" decel="50000">
                                          <p:stCondLst>
                                            <p:cond delay="1834"/>
                                          </p:stCondLst>
                                        </p:cTn>
                                        <p:tgtEl>
                                          <p:spTgt spid="10"/>
                                        </p:tgtEl>
                                      </p:cBhvr>
                                      <p:to x="100000" y="100000"/>
                                    </p:animScale>
                                  </p:childTnLst>
                                  <p:subTnLst>
                                    <p:audio>
                                      <p:cMediaNode>
                                        <p:cTn display="0" masterRel="sameClick">
                                          <p:stCondLst>
                                            <p:cond evt="begin" delay="0">
                                              <p:tn val="71"/>
                                            </p:cond>
                                          </p:stCondLst>
                                          <p:endCondLst>
                                            <p:cond evt="onStopAudio" delay="0">
                                              <p:tgtEl>
                                                <p:sldTgt/>
                                              </p:tgtEl>
                                            </p:cond>
                                          </p:endCondLst>
                                        </p:cTn>
                                        <p:tgtEl>
                                          <p:sndTgt r:embed="rId2"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additive="base">
                                        <p:cTn id="91" dur="500" fill="hold"/>
                                        <p:tgtEl>
                                          <p:spTgt spid="12"/>
                                        </p:tgtEl>
                                        <p:attrNameLst>
                                          <p:attrName>ppt_x</p:attrName>
                                        </p:attrNameLst>
                                      </p:cBhvr>
                                      <p:tavLst>
                                        <p:tav tm="0">
                                          <p:val>
                                            <p:strVal val="#ppt_x"/>
                                          </p:val>
                                        </p:tav>
                                        <p:tav tm="100000">
                                          <p:val>
                                            <p:strVal val="#ppt_x"/>
                                          </p:val>
                                        </p:tav>
                                      </p:tavLst>
                                    </p:anim>
                                    <p:anim calcmode="lin" valueType="num">
                                      <p:cBhvr additive="base">
                                        <p:cTn id="9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animBg="1"/>
      <p:bldP spid="7" grpId="0"/>
      <p:bldP spid="8" grpId="0" animBg="1"/>
      <p:bldP spid="10" grpId="0" animBg="1"/>
      <p:bldP spid="1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445076" y="708814"/>
            <a:ext cx="11485377" cy="1538611"/>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ما الفرق بين الدم الواجب في ترك شيء من واجبات الحج والعمرة، وبين فدية الأذى</a:t>
            </a:r>
          </a:p>
          <a:p>
            <a:pPr algn="ctr"/>
            <a:r>
              <a:rPr lang="ar-SA" sz="3200" b="1" dirty="0">
                <a:solidFill>
                  <a:schemeClr val="accent1"/>
                </a:solidFill>
              </a:rPr>
              <a:t>الواجبة في فعل شيء من محظورات الإحرام؟</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261544" y="2631540"/>
            <a:ext cx="11668909" cy="2967479"/>
          </a:xfrm>
          <a:prstGeom prst="rect">
            <a:avLst/>
          </a:prstGeom>
          <a:noFill/>
        </p:spPr>
        <p:txBody>
          <a:bodyPr wrap="square" rtlCol="0">
            <a:spAutoFit/>
          </a:bodyPr>
          <a:lstStyle/>
          <a:p>
            <a:pPr>
              <a:lnSpc>
                <a:spcPct val="150000"/>
              </a:lnSpc>
            </a:pPr>
            <a:r>
              <a:rPr lang="ar-SA" sz="3200" b="1" dirty="0"/>
              <a:t>الدم الواجب في ترك شيء من واجبات الحج و الهمرة هو شاه أو سبع بقرة أو سبع بدنة </a:t>
            </a:r>
          </a:p>
          <a:p>
            <a:pPr>
              <a:lnSpc>
                <a:spcPct val="150000"/>
              </a:lnSpc>
            </a:pPr>
            <a:r>
              <a:rPr lang="ar-SA" sz="3200" b="1" dirty="0"/>
              <a:t>و فدية الأذى :هي أن يفعل واحد من ثلاثة أشياء صيام ثلاثة أيام ولا يشترط التتابع اطعام ستة مساكين بمقدار نصف صاع من طعام كالأرز أو البر لكل مسكين , ذبح شاه  و اطعام الفقراء في مكة . </a:t>
            </a:r>
            <a:endParaRPr lang="en-US" sz="3200" b="1" dirty="0"/>
          </a:p>
        </p:txBody>
      </p:sp>
    </p:spTree>
    <p:extLst>
      <p:ext uri="{BB962C8B-B14F-4D97-AF65-F5344CB8AC3E}">
        <p14:creationId xmlns:p14="http://schemas.microsoft.com/office/powerpoint/2010/main" val="668309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6095999" y="110836"/>
            <a:ext cx="5914743" cy="809897"/>
          </a:xfrm>
          <a:prstGeom prst="roundRect">
            <a:avLst/>
          </a:prstGeom>
          <a:solidFill>
            <a:srgbClr val="FFEAD5"/>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solidFill>
                  <a:srgbClr val="C00000"/>
                </a:solidFill>
                <a:latin typeface="Calibri" panose="020F0502020204030204" pitchFamily="34" charset="0"/>
                <a:cs typeface="Calibri" panose="020F0502020204030204" pitchFamily="34" charset="0"/>
              </a:rPr>
              <a:t>عدِّد ثلاثاً من خصائص المسجد النبوي.</a:t>
            </a:r>
            <a:endParaRPr lang="en-US" sz="2800" b="1" dirty="0">
              <a:solidFill>
                <a:srgbClr val="C00000"/>
              </a:solidFill>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81E329AF-03C6-4A96-9CEC-ABDB9C3E4C2B}"/>
              </a:ext>
            </a:extLst>
          </p:cNvPr>
          <p:cNvSpPr txBox="1"/>
          <p:nvPr/>
        </p:nvSpPr>
        <p:spPr>
          <a:xfrm>
            <a:off x="6095999" y="5605232"/>
            <a:ext cx="5382015" cy="523220"/>
          </a:xfrm>
          <a:prstGeom prst="rect">
            <a:avLst/>
          </a:prstGeom>
          <a:solidFill>
            <a:schemeClr val="bg1"/>
          </a:solidFill>
        </p:spPr>
        <p:txBody>
          <a:bodyPr wrap="square" rtlCol="0">
            <a:spAutoFit/>
          </a:bodyPr>
          <a:lstStyle/>
          <a:p>
            <a:endParaRPr lang="ar-SA" sz="2800" b="1" dirty="0"/>
          </a:p>
        </p:txBody>
      </p:sp>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4128655" y="1599813"/>
            <a:ext cx="7882087" cy="1087970"/>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يفعل بعض الزائرين مخالفات شرعية، اذكر اثنتين منها.</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4546270" y="3024911"/>
            <a:ext cx="7046856" cy="584775"/>
          </a:xfrm>
          <a:prstGeom prst="rect">
            <a:avLst/>
          </a:prstGeom>
          <a:solidFill>
            <a:schemeClr val="bg1"/>
          </a:solidFill>
        </p:spPr>
        <p:txBody>
          <a:bodyPr wrap="square" rtlCol="0">
            <a:spAutoFit/>
          </a:bodyPr>
          <a:lstStyle/>
          <a:p>
            <a:endParaRPr lang="en-US" sz="3200" b="1" dirty="0"/>
          </a:p>
        </p:txBody>
      </p:sp>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5070764" y="3954986"/>
            <a:ext cx="6939978" cy="1288895"/>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رتب الأعمال التي يفعلها من زار المسجد النبوي.</a:t>
            </a:r>
            <a:endParaRPr lang="en-US" sz="2800" b="1" dirty="0">
              <a:solidFill>
                <a:schemeClr val="accent1"/>
              </a:solidFill>
            </a:endParaRPr>
          </a:p>
        </p:txBody>
      </p:sp>
      <p:sp>
        <p:nvSpPr>
          <p:cNvPr id="3" name="مربع نص 2">
            <a:extLst>
              <a:ext uri="{FF2B5EF4-FFF2-40B4-BE49-F238E27FC236}">
                <a16:creationId xmlns:a16="http://schemas.microsoft.com/office/drawing/2014/main" id="{C0930886-031B-43DF-B5D0-2B56F69CE02F}"/>
              </a:ext>
            </a:extLst>
          </p:cNvPr>
          <p:cNvSpPr txBox="1"/>
          <p:nvPr/>
        </p:nvSpPr>
        <p:spPr>
          <a:xfrm>
            <a:off x="983673" y="991158"/>
            <a:ext cx="11027069" cy="461665"/>
          </a:xfrm>
          <a:prstGeom prst="rect">
            <a:avLst/>
          </a:prstGeom>
          <a:noFill/>
        </p:spPr>
        <p:txBody>
          <a:bodyPr wrap="square" rtlCol="0">
            <a:spAutoFit/>
          </a:bodyPr>
          <a:lstStyle/>
          <a:p>
            <a:r>
              <a:rPr lang="ar-SA" sz="2400" b="1" dirty="0"/>
              <a:t>أن الصلاة فيها مضاعفة , ان فيها روضة من رياض الجنة يسن الصلاة فيها, أنها لا يدخلها المسيح </a:t>
            </a:r>
            <a:endParaRPr lang="en-US" sz="2400" b="1" dirty="0"/>
          </a:p>
        </p:txBody>
      </p:sp>
    </p:spTree>
    <p:extLst>
      <p:ext uri="{BB962C8B-B14F-4D97-AF65-F5344CB8AC3E}">
        <p14:creationId xmlns:p14="http://schemas.microsoft.com/office/powerpoint/2010/main" val="1132410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nodePh="1">
                                  <p:stCondLst>
                                    <p:cond delay="0"/>
                                  </p:stCondLst>
                                  <p:endCondLst>
                                    <p:cond evt="begin" delay="0">
                                      <p:tn val="47"/>
                                    </p:cond>
                                  </p:end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nodePh="1">
                                  <p:stCondLst>
                                    <p:cond delay="0"/>
                                  </p:stCondLst>
                                  <p:endCondLst>
                                    <p:cond evt="begin" delay="0">
                                      <p:tn val="71"/>
                                    </p:cond>
                                  </p:end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ppt_x"/>
                                          </p:val>
                                        </p:tav>
                                        <p:tav tm="100000">
                                          <p:val>
                                            <p:strVal val="#ppt_x"/>
                                          </p:val>
                                        </p:tav>
                                      </p:tavLst>
                                    </p:anim>
                                    <p:anim calcmode="lin" valueType="num">
                                      <p:cBhvr additive="base">
                                        <p:cTn id="7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animBg="1"/>
      <p:bldP spid="7" grpId="0" animBg="1"/>
      <p:bldP spid="8" grpId="0" animBg="1"/>
      <p:bldP spid="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مربع نص 1">
            <a:extLst>
              <a:ext uri="{FF2B5EF4-FFF2-40B4-BE49-F238E27FC236}">
                <a16:creationId xmlns:a16="http://schemas.microsoft.com/office/drawing/2014/main" id="{81E329AF-03C6-4A96-9CEC-ABDB9C3E4C2B}"/>
              </a:ext>
            </a:extLst>
          </p:cNvPr>
          <p:cNvSpPr txBox="1"/>
          <p:nvPr/>
        </p:nvSpPr>
        <p:spPr>
          <a:xfrm>
            <a:off x="6095999" y="5605232"/>
            <a:ext cx="5382015" cy="523220"/>
          </a:xfrm>
          <a:prstGeom prst="rect">
            <a:avLst/>
          </a:prstGeom>
          <a:solidFill>
            <a:schemeClr val="bg1"/>
          </a:solidFill>
        </p:spPr>
        <p:txBody>
          <a:bodyPr wrap="square" rtlCol="0">
            <a:spAutoFit/>
          </a:bodyPr>
          <a:lstStyle/>
          <a:p>
            <a:endParaRPr lang="ar-SA" sz="2800" b="1" dirty="0"/>
          </a:p>
        </p:txBody>
      </p:sp>
      <p:pic>
        <p:nvPicPr>
          <p:cNvPr id="10" name="صورة 9">
            <a:extLst>
              <a:ext uri="{FF2B5EF4-FFF2-40B4-BE49-F238E27FC236}">
                <a16:creationId xmlns:a16="http://schemas.microsoft.com/office/drawing/2014/main" id="{7BEE254F-8585-4911-B285-8205BD219E1B}"/>
              </a:ext>
            </a:extLst>
          </p:cNvPr>
          <p:cNvPicPr>
            <a:picLocks noChangeAspect="1"/>
          </p:cNvPicPr>
          <p:nvPr/>
        </p:nvPicPr>
        <p:blipFill>
          <a:blip r:embed="rId3"/>
          <a:stretch>
            <a:fillRect/>
          </a:stretch>
        </p:blipFill>
        <p:spPr>
          <a:xfrm rot="16200000">
            <a:off x="2667000" y="-2667004"/>
            <a:ext cx="6858001" cy="12192001"/>
          </a:xfrm>
          <a:prstGeom prst="rect">
            <a:avLst/>
          </a:prstGeom>
        </p:spPr>
      </p:pic>
    </p:spTree>
    <p:extLst>
      <p:ext uri="{BB962C8B-B14F-4D97-AF65-F5344CB8AC3E}">
        <p14:creationId xmlns:p14="http://schemas.microsoft.com/office/powerpoint/2010/main" val="2436086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مربع نص 1">
            <a:extLst>
              <a:ext uri="{FF2B5EF4-FFF2-40B4-BE49-F238E27FC236}">
                <a16:creationId xmlns:a16="http://schemas.microsoft.com/office/drawing/2014/main" id="{81E329AF-03C6-4A96-9CEC-ABDB9C3E4C2B}"/>
              </a:ext>
            </a:extLst>
          </p:cNvPr>
          <p:cNvSpPr txBox="1"/>
          <p:nvPr/>
        </p:nvSpPr>
        <p:spPr>
          <a:xfrm>
            <a:off x="6095999" y="5605232"/>
            <a:ext cx="5382015" cy="523220"/>
          </a:xfrm>
          <a:prstGeom prst="rect">
            <a:avLst/>
          </a:prstGeom>
          <a:solidFill>
            <a:schemeClr val="bg1"/>
          </a:solidFill>
        </p:spPr>
        <p:txBody>
          <a:bodyPr wrap="square" rtlCol="0">
            <a:spAutoFit/>
          </a:bodyPr>
          <a:lstStyle/>
          <a:p>
            <a:endParaRPr lang="ar-SA" sz="2800" b="1" dirty="0"/>
          </a:p>
        </p:txBody>
      </p:sp>
      <p:pic>
        <p:nvPicPr>
          <p:cNvPr id="4" name="صورة 3">
            <a:extLst>
              <a:ext uri="{FF2B5EF4-FFF2-40B4-BE49-F238E27FC236}">
                <a16:creationId xmlns:a16="http://schemas.microsoft.com/office/drawing/2014/main" id="{FDDA7F8D-678A-48B5-A18E-C45858610BC6}"/>
              </a:ext>
            </a:extLst>
          </p:cNvPr>
          <p:cNvPicPr>
            <a:picLocks noChangeAspect="1"/>
          </p:cNvPicPr>
          <p:nvPr/>
        </p:nvPicPr>
        <p:blipFill>
          <a:blip r:embed="rId3"/>
          <a:stretch>
            <a:fillRect/>
          </a:stretch>
        </p:blipFill>
        <p:spPr>
          <a:xfrm rot="16200000">
            <a:off x="2667000" y="-2667001"/>
            <a:ext cx="6858000" cy="12192000"/>
          </a:xfrm>
          <a:prstGeom prst="rect">
            <a:avLst/>
          </a:prstGeom>
        </p:spPr>
      </p:pic>
    </p:spTree>
    <p:extLst>
      <p:ext uri="{BB962C8B-B14F-4D97-AF65-F5344CB8AC3E}">
        <p14:creationId xmlns:p14="http://schemas.microsoft.com/office/powerpoint/2010/main" val="1737907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مربع نص 1">
            <a:extLst>
              <a:ext uri="{FF2B5EF4-FFF2-40B4-BE49-F238E27FC236}">
                <a16:creationId xmlns:a16="http://schemas.microsoft.com/office/drawing/2014/main" id="{81E329AF-03C6-4A96-9CEC-ABDB9C3E4C2B}"/>
              </a:ext>
            </a:extLst>
          </p:cNvPr>
          <p:cNvSpPr txBox="1"/>
          <p:nvPr/>
        </p:nvSpPr>
        <p:spPr>
          <a:xfrm>
            <a:off x="6095999" y="5605232"/>
            <a:ext cx="5382015" cy="523220"/>
          </a:xfrm>
          <a:prstGeom prst="rect">
            <a:avLst/>
          </a:prstGeom>
          <a:solidFill>
            <a:schemeClr val="bg1"/>
          </a:solidFill>
        </p:spPr>
        <p:txBody>
          <a:bodyPr wrap="square" rtlCol="0">
            <a:spAutoFit/>
          </a:bodyPr>
          <a:lstStyle/>
          <a:p>
            <a:endParaRPr lang="ar-SA" sz="2800" b="1" dirty="0"/>
          </a:p>
        </p:txBody>
      </p:sp>
      <p:pic>
        <p:nvPicPr>
          <p:cNvPr id="4" name="صورة 3">
            <a:extLst>
              <a:ext uri="{FF2B5EF4-FFF2-40B4-BE49-F238E27FC236}">
                <a16:creationId xmlns:a16="http://schemas.microsoft.com/office/drawing/2014/main" id="{FDDA7F8D-678A-48B5-A18E-C45858610BC6}"/>
              </a:ext>
            </a:extLst>
          </p:cNvPr>
          <p:cNvPicPr>
            <a:picLocks noChangeAspect="1"/>
          </p:cNvPicPr>
          <p:nvPr/>
        </p:nvPicPr>
        <p:blipFill>
          <a:blip r:embed="rId3"/>
          <a:stretch>
            <a:fillRect/>
          </a:stretch>
        </p:blipFill>
        <p:spPr>
          <a:xfrm rot="16200000">
            <a:off x="2667000" y="-2667001"/>
            <a:ext cx="6858000" cy="12192000"/>
          </a:xfrm>
          <a:prstGeom prst="rect">
            <a:avLst/>
          </a:prstGeom>
        </p:spPr>
      </p:pic>
    </p:spTree>
    <p:extLst>
      <p:ext uri="{BB962C8B-B14F-4D97-AF65-F5344CB8AC3E}">
        <p14:creationId xmlns:p14="http://schemas.microsoft.com/office/powerpoint/2010/main" val="1292107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0BD5F315-378C-473C-BC80-48EA106A9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موجة 5">
            <a:extLst>
              <a:ext uri="{FF2B5EF4-FFF2-40B4-BE49-F238E27FC236}">
                <a16:creationId xmlns:a16="http://schemas.microsoft.com/office/drawing/2014/main" id="{A9456FBC-4D67-4280-9243-E61F845AC371}"/>
              </a:ext>
            </a:extLst>
          </p:cNvPr>
          <p:cNvSpPr/>
          <p:nvPr/>
        </p:nvSpPr>
        <p:spPr>
          <a:xfrm>
            <a:off x="627017" y="160507"/>
            <a:ext cx="11288010" cy="1035516"/>
          </a:xfrm>
          <a:prstGeom prst="wav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2800" b="1" dirty="0">
                <a:solidFill>
                  <a:schemeClr val="accent1"/>
                </a:solidFill>
              </a:rPr>
              <a:t>المواقيت التي يحرم منها الناس اليوم خمسة بيانها فيما يلي:</a:t>
            </a:r>
            <a:endParaRPr lang="en-US" sz="2800" b="1" dirty="0">
              <a:solidFill>
                <a:schemeClr val="accent1"/>
              </a:solidFill>
            </a:endParaRPr>
          </a:p>
        </p:txBody>
      </p:sp>
      <p:pic>
        <p:nvPicPr>
          <p:cNvPr id="4" name="صورة 3">
            <a:extLst>
              <a:ext uri="{FF2B5EF4-FFF2-40B4-BE49-F238E27FC236}">
                <a16:creationId xmlns:a16="http://schemas.microsoft.com/office/drawing/2014/main" id="{BF11ABAD-FC08-4161-A84E-10C26BB4CC8D}"/>
              </a:ext>
            </a:extLst>
          </p:cNvPr>
          <p:cNvPicPr>
            <a:picLocks noChangeAspect="1"/>
          </p:cNvPicPr>
          <p:nvPr/>
        </p:nvPicPr>
        <p:blipFill>
          <a:blip r:embed="rId3"/>
          <a:stretch>
            <a:fillRect/>
          </a:stretch>
        </p:blipFill>
        <p:spPr>
          <a:xfrm>
            <a:off x="1368615" y="1356530"/>
            <a:ext cx="7678222" cy="5372850"/>
          </a:xfrm>
          <a:prstGeom prst="rect">
            <a:avLst/>
          </a:prstGeom>
          <a:ln>
            <a:noFill/>
          </a:ln>
          <a:effectLst>
            <a:softEdge rad="112500"/>
          </a:effectLst>
        </p:spPr>
      </p:pic>
      <p:sp>
        <p:nvSpPr>
          <p:cNvPr id="9" name="سحابة 8">
            <a:extLst>
              <a:ext uri="{FF2B5EF4-FFF2-40B4-BE49-F238E27FC236}">
                <a16:creationId xmlns:a16="http://schemas.microsoft.com/office/drawing/2014/main" id="{928CAFED-2C7D-4F41-8EBA-533B4755CB67}"/>
              </a:ext>
            </a:extLst>
          </p:cNvPr>
          <p:cNvSpPr/>
          <p:nvPr/>
        </p:nvSpPr>
        <p:spPr>
          <a:xfrm>
            <a:off x="9470571" y="1619794"/>
            <a:ext cx="2246812" cy="1809206"/>
          </a:xfrm>
          <a:prstGeom prst="cloud">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ar-SA" sz="2800" b="1" dirty="0">
                <a:solidFill>
                  <a:schemeClr val="tx1"/>
                </a:solidFill>
              </a:rPr>
              <a:t>المواقيت المكانية</a:t>
            </a:r>
            <a:endParaRPr lang="en-US" sz="2800" b="1" dirty="0">
              <a:solidFill>
                <a:schemeClr val="tx1"/>
              </a:solidFill>
            </a:endParaRPr>
          </a:p>
        </p:txBody>
      </p:sp>
    </p:spTree>
    <p:extLst>
      <p:ext uri="{BB962C8B-B14F-4D97-AF65-F5344CB8AC3E}">
        <p14:creationId xmlns:p14="http://schemas.microsoft.com/office/powerpoint/2010/main" val="656780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مربع نص 1">
            <a:extLst>
              <a:ext uri="{FF2B5EF4-FFF2-40B4-BE49-F238E27FC236}">
                <a16:creationId xmlns:a16="http://schemas.microsoft.com/office/drawing/2014/main" id="{81E329AF-03C6-4A96-9CEC-ABDB9C3E4C2B}"/>
              </a:ext>
            </a:extLst>
          </p:cNvPr>
          <p:cNvSpPr txBox="1"/>
          <p:nvPr/>
        </p:nvSpPr>
        <p:spPr>
          <a:xfrm>
            <a:off x="6095999" y="5605232"/>
            <a:ext cx="5382015" cy="523220"/>
          </a:xfrm>
          <a:prstGeom prst="rect">
            <a:avLst/>
          </a:prstGeom>
          <a:solidFill>
            <a:schemeClr val="bg1"/>
          </a:solidFill>
        </p:spPr>
        <p:txBody>
          <a:bodyPr wrap="square" rtlCol="0">
            <a:spAutoFit/>
          </a:bodyPr>
          <a:lstStyle/>
          <a:p>
            <a:endParaRPr lang="ar-SA" sz="2800" b="1" dirty="0"/>
          </a:p>
        </p:txBody>
      </p:sp>
      <p:pic>
        <p:nvPicPr>
          <p:cNvPr id="7" name="صورة 6">
            <a:extLst>
              <a:ext uri="{FF2B5EF4-FFF2-40B4-BE49-F238E27FC236}">
                <a16:creationId xmlns:a16="http://schemas.microsoft.com/office/drawing/2014/main" id="{40ECB452-7440-4B4D-B559-92408F839986}"/>
              </a:ext>
            </a:extLst>
          </p:cNvPr>
          <p:cNvPicPr>
            <a:picLocks noChangeAspect="1"/>
          </p:cNvPicPr>
          <p:nvPr/>
        </p:nvPicPr>
        <p:blipFill>
          <a:blip r:embed="rId3"/>
          <a:stretch>
            <a:fillRect/>
          </a:stretch>
        </p:blipFill>
        <p:spPr>
          <a:xfrm rot="16200000">
            <a:off x="3548949" y="-1461656"/>
            <a:ext cx="5398902" cy="9781310"/>
          </a:xfrm>
          <a:prstGeom prst="rect">
            <a:avLst/>
          </a:prstGeom>
        </p:spPr>
      </p:pic>
    </p:spTree>
    <p:extLst>
      <p:ext uri="{BB962C8B-B14F-4D97-AF65-F5344CB8AC3E}">
        <p14:creationId xmlns:p14="http://schemas.microsoft.com/office/powerpoint/2010/main" val="3657473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5426</TotalTime>
  <Words>6556</Words>
  <Application>Microsoft Office PowerPoint</Application>
  <PresentationFormat>شاشة عريضة</PresentationFormat>
  <Paragraphs>593</Paragraphs>
  <Slides>90</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90</vt:i4>
      </vt:variant>
    </vt:vector>
  </HeadingPairs>
  <TitlesOfParts>
    <vt:vector size="98" baseType="lpstr">
      <vt:lpstr>Adobe Arabic</vt:lpstr>
      <vt:lpstr>AXtTRaditionalBold</vt:lpstr>
      <vt:lpstr>Calibri</vt:lpstr>
      <vt:lpstr>AXtTRaditionalLight</vt:lpstr>
      <vt:lpstr>Calibri Light</vt:lpstr>
      <vt:lpstr>Aldhabi</vt:lpstr>
      <vt:lpstr>Arial</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ادركها بوربوينت</dc:creator>
  <cp:lastModifiedBy>HP</cp:lastModifiedBy>
  <cp:revision>458</cp:revision>
  <dcterms:created xsi:type="dcterms:W3CDTF">2019-10-26T22:01:45Z</dcterms:created>
  <dcterms:modified xsi:type="dcterms:W3CDTF">2021-03-23T05:58:18Z</dcterms:modified>
</cp:coreProperties>
</file>