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62" r:id="rId3"/>
  </p:sldMasterIdLst>
  <p:notesMasterIdLst>
    <p:notesMasterId r:id="rId23"/>
  </p:notesMasterIdLst>
  <p:sldIdLst>
    <p:sldId id="1308" r:id="rId4"/>
    <p:sldId id="1349" r:id="rId5"/>
    <p:sldId id="1315" r:id="rId6"/>
    <p:sldId id="1314" r:id="rId7"/>
    <p:sldId id="1345" r:id="rId8"/>
    <p:sldId id="1317" r:id="rId9"/>
    <p:sldId id="644" r:id="rId10"/>
    <p:sldId id="1328" r:id="rId11"/>
    <p:sldId id="1320" r:id="rId12"/>
    <p:sldId id="1369" r:id="rId13"/>
    <p:sldId id="1323" r:id="rId14"/>
    <p:sldId id="1367" r:id="rId15"/>
    <p:sldId id="1368" r:id="rId16"/>
    <p:sldId id="1370" r:id="rId17"/>
    <p:sldId id="1371" r:id="rId18"/>
    <p:sldId id="1372" r:id="rId19"/>
    <p:sldId id="1359" r:id="rId20"/>
    <p:sldId id="1362" r:id="rId21"/>
    <p:sldId id="1363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D5DEC2"/>
    <a:srgbClr val="EAD5FF"/>
    <a:srgbClr val="FFCCCC"/>
    <a:srgbClr val="F0E1FF"/>
    <a:srgbClr val="E2C5FF"/>
    <a:srgbClr val="FFBDBD"/>
    <a:srgbClr val="CB97FF"/>
    <a:srgbClr val="9933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0D0E32-5F10-482A-BB72-2B6E5DF52C0E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644F15-D45E-4DCA-8841-47B33C34370E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918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32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34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1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55C4A-8195-42F0-9680-80511D25BB15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3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D50256-7B74-4BC7-88FD-352F4CA9B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4EEB92-5C32-4B50-BF26-B3775D846D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F84ED0-995F-4B85-B5F0-76EC8FB9D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DD1A3A-8D99-4E1E-BE5F-78C784E9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4F9CD7-BD4E-40EC-8289-8A75C32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9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9D8344-FE26-4CAE-8848-B86A5165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E658BB4-D9C0-4555-9776-269ED8F2D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FB6F96-62E9-4B79-82CB-AA168169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75F3F4-6ABA-4DB3-9215-4209B166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105AB8-DE46-4B2D-BA7E-954C5322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767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093FE70-0893-45B1-9510-8E6E5E7F6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9199239-5DFC-4F83-B050-411A77437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EAA8DB-0284-4C20-9BE7-348752AD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37113A-E3B1-4915-90FE-1D030FBF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92CBCE-8204-459D-BC41-8D8CDA84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759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B7BC4-FE65-4A38-B5FB-338865431695}" type="datetimeFigureOut">
              <a:rPr lang="ar-SA" smtClean="0"/>
              <a:pPr/>
              <a:t>13/08/1442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48676-6F72-4FB0-8A0F-2F91810B3AC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941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938B-B12F-497F-9CB2-88B058E2523D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83BE1-FE16-43D5-AF6A-957927E2160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29917595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EDAE-5926-4A84-AE49-97CD838A2753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02739-114E-4A30-8565-0AC01A0C14E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94117392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3CBC-009E-410E-A5C2-D15B7E43D94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DF9DE4-8BC5-44F2-9F94-EE0C00784A0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804856259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F523-A605-4786-A181-F1D0817DF78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47A28-760E-4946-ABE0-7D2B02B3B80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58192839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9B7C-3CC2-49BB-9630-6828B8700A6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F698D-50C8-4383-B252-3E2EA72A563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166693974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1C2EE-651F-44BE-9EE0-075B7B46813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2FAAF-598A-4AB8-82D8-3D25130187E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2155432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161C-6340-4F73-8A91-08766BD2D55E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3F9FE-CB5F-4B14-BBE1-B47C2B4D2D9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36401711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675056-B06E-4CBE-9DE8-DE1B79753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1C5099-9DDA-46EE-9833-2C703EA9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85F6E9E-D8CB-44DF-AFC7-4C4CAD74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421C04E-1387-4175-A8E1-A7EAB3A2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EDE000-413B-462C-8D3A-BA36D750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487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8EDE2-4667-4AEE-A9BA-7408FC7E988C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F403C-4795-4366-9981-B97E5917FB59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37169218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44E6-D22D-44B8-9545-ED8ABDD1B27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FBD4C-925D-47BD-B2C4-1449DD981C3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48890739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0289-E4C8-4A3C-9C9D-C2390C3A9C60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9EBD6-058B-4350-A0B1-DB439828634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32419507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B238-DB26-4805-83F6-171BA28696E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57466-FD11-473E-92DC-55FDEB25A2E7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42343240"/>
      </p:ext>
    </p:extLst>
  </p:cSld>
  <p:clrMapOvr>
    <a:masterClrMapping/>
  </p:clrMapOvr>
  <p:transition spd="slow">
    <p:split orient="vert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3FBB0B-69C4-4280-973B-AFE81D0D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29F49F-BCF4-44E1-B89B-AF402A9E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0597CD-F4E4-469E-BEDF-BFECD422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02FB5D-B459-4FED-9E79-D756C2EC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82FA0F-EBC7-4742-8AA8-1F00357B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833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2A743A-55A6-41D6-BD25-5D5B8043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D2F68BF-0E63-483F-B606-4102694BC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E3454B-09E6-44CD-95CD-9A2DF8D32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9D630E-BB6F-426B-9761-4526B60D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E93F7AC-E2D8-4776-BF10-C6E243A6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2F8F8D2-4424-4D34-8E4C-D9E1D74A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3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A42E52-390B-4D35-AF19-E61B4AA31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F180001-370C-45F0-9E75-CAAF8A939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5482088-40F4-45BF-9C05-6D8DAB27F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FC5AC94-A3B0-496B-8F06-A7DDFB2F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D5FE903-9FE8-4CAE-B99D-84BEB2A3C5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6B54AA6-4181-48D7-AF1F-9105445F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814E9D3-A0DB-4F70-95A9-24552A54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D0559FF-7309-4FE5-96A1-7AF79763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84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CCF80E-BFFC-4DC4-A7DA-1C7EEED7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D17CCF-9523-4FF9-91FA-B502FA98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4A45DBB-C95C-4F35-8FE8-7D3D76375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2754E5A-6F2C-49CF-A89A-9FC6D75D0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82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671812C-E19C-44F5-9EE5-9E54B7FB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99BB81B-48AC-4079-9295-224CD9BB6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DD902A7-E5DD-4A21-A274-32A0B206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236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B92F1E-0BF0-4A8D-B7E5-DFBD12AF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8C0658B-6A70-4FA9-BA99-89720D46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D2E3D52-E2A7-4970-88EE-D9AB6B9BE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BC63E1-E9F3-40DA-99D0-60468125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01080D-ADDC-452E-8DD4-401CB1226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40E2610-CE7D-4AE5-9986-CE1967A33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441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D9A4BE-9BC8-43DA-9AB5-8D884A6F5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911686F-830F-4538-ADC0-4E9BCB268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0ED0A20-4FB8-44FF-8B71-A99CAD172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3A20F9-9C35-4A03-A102-603064FBD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813551E-9903-4D39-8F63-737FF3C0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3947E45-33AF-4B3F-A2E1-C5C6E794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228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 t="-2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D04DDC4-67A8-4343-81CB-6C2DE9C1E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3BDF79-FF8C-4219-B560-5FC544A3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21D984-00C8-471B-B366-E2C7BE1C6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32D05-F79F-49E0-A1FE-A0FE5A792497}" type="datetimeFigureOut">
              <a:rPr lang="ar-SA" smtClean="0"/>
              <a:pPr/>
              <a:t>13/08/1442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21065C-9922-460E-AD69-B48CD6011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0A7BFA-B886-4FEB-AE18-8EEDCCDB5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D56E-4900-4E35-B818-A0C78FB45B8D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707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8000"/>
            <a:lum/>
          </a:blip>
          <a:srcRect/>
          <a:stretch>
            <a:fillRect t="-2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B7BC4-FE65-4A38-B5FB-338865431695}" type="datetimeFigureOut">
              <a:rPr lang="ar-SA" smtClean="0"/>
              <a:pPr/>
              <a:t>13/08/1442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48676-6F72-4FB0-8A0F-2F91810B3AC9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6921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38000"/>
            <a:lum/>
          </a:blip>
          <a:srcRect/>
          <a:stretch>
            <a:fillRect t="-25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80F8A6C8-58E4-43F0-9D2F-5A0994CFF1DD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13/08/1442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E27B489F-408D-467A-8431-143D8B328490}" type="slidenum">
              <a:rPr lang="ar-SA" altLang="ar-SA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4074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med">
    <p:split orient="vert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4" descr="سامي البليهد on Twitter: &quot;📍موقع منصة #مدرستي البديل لمنظومة #التعليم  الموحدة والمعتمد من وزارة التعليم في #السعودية 👇🏾👇🏾  https://t.co/NVkfiBN8FJ… https://t.co/Uxbe9wChFq&quot;">
            <a:extLst>
              <a:ext uri="{FF2B5EF4-FFF2-40B4-BE49-F238E27FC236}">
                <a16:creationId xmlns:a16="http://schemas.microsoft.com/office/drawing/2014/main" id="{AED1DC2E-ABB2-42EA-BCF0-1A76EE688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33" y="249777"/>
            <a:ext cx="1508922" cy="89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6" descr="برنامج مايكروسوفت تيمز للدخول منصة مدرستي للطلاب - دخول منصتي مدرستي ١٤٤٢ -  جريدة لحظات نيوز برنامج مايكروسوفت تيمز">
            <a:extLst>
              <a:ext uri="{FF2B5EF4-FFF2-40B4-BE49-F238E27FC236}">
                <a16:creationId xmlns:a16="http://schemas.microsoft.com/office/drawing/2014/main" id="{14F517B9-D2A1-45C7-9DB3-25CA5B762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8" y="319183"/>
            <a:ext cx="1160964" cy="7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 descr="نتيجة بحث الصور عن شعار وزارة التعليم png">
            <a:extLst>
              <a:ext uri="{FF2B5EF4-FFF2-40B4-BE49-F238E27FC236}">
                <a16:creationId xmlns:a16="http://schemas.microsoft.com/office/drawing/2014/main" id="{1B822F0D-D1FB-45B9-A076-7CF98DE0908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34" y="356213"/>
            <a:ext cx="1391036" cy="8063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BA6A08C-C14B-4FC6-8CDC-EF338D498442}"/>
              </a:ext>
            </a:extLst>
          </p:cNvPr>
          <p:cNvSpPr txBox="1"/>
          <p:nvPr/>
        </p:nvSpPr>
        <p:spPr>
          <a:xfrm>
            <a:off x="4507491" y="1502230"/>
            <a:ext cx="2740025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درس </a:t>
            </a:r>
            <a:r>
              <a:rPr lang="ar-SA" sz="2800" b="1" dirty="0">
                <a:solidFill>
                  <a:srgbClr val="C00000"/>
                </a:solidFill>
                <a:latin typeface="Calibri" panose="020F0502020204030204"/>
                <a:cs typeface="Times New Roman" panose="02020603050405020304" pitchFamily="18" charset="0"/>
              </a:rPr>
              <a:t>اليوم بعنوان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الفَهْم القِرَائِي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C81C1B0-4B53-4F09-8634-9FAD45CC2CF7}"/>
              </a:ext>
            </a:extLst>
          </p:cNvPr>
          <p:cNvSpPr txBox="1"/>
          <p:nvPr/>
        </p:nvSpPr>
        <p:spPr>
          <a:xfrm>
            <a:off x="8299216" y="2475212"/>
            <a:ext cx="2507633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المادة: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لغتي الجميلة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الصف: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الخامس الابتدائي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التاريخ: </a:t>
            </a:r>
            <a:r>
              <a:rPr lang="ar-SA" b="1" dirty="0">
                <a:solidFill>
                  <a:srgbClr val="0070C0"/>
                </a:solidFill>
                <a:latin typeface="Calibri" panose="020F0502020204030204"/>
                <a:cs typeface="Times New Roman" panose="02020603050405020304" pitchFamily="18" charset="0"/>
              </a:rPr>
              <a:t>  12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/  8 / 1442 هـ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3FF5B91-19A8-49E7-A9AC-FD47ADD7713A}"/>
              </a:ext>
            </a:extLst>
          </p:cNvPr>
          <p:cNvGrpSpPr/>
          <p:nvPr/>
        </p:nvGrpSpPr>
        <p:grpSpPr>
          <a:xfrm>
            <a:off x="1615359" y="3004457"/>
            <a:ext cx="1624230" cy="1110791"/>
            <a:chOff x="5528349" y="3427977"/>
            <a:chExt cx="1359364" cy="946359"/>
          </a:xfrm>
        </p:grpSpPr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92A8587F-24CE-4194-8E4B-9143BA7BCB80}"/>
                </a:ext>
              </a:extLst>
            </p:cNvPr>
            <p:cNvSpPr txBox="1"/>
            <p:nvPr/>
          </p:nvSpPr>
          <p:spPr>
            <a:xfrm>
              <a:off x="5528349" y="3427977"/>
              <a:ext cx="1359364" cy="307777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Times New Roman" panose="02020603050405020304" pitchFamily="18" charset="0"/>
                </a:rPr>
                <a:t>بالقراءة يرتقي فكري</a:t>
              </a:r>
            </a:p>
          </p:txBody>
        </p:sp>
        <p:pic>
          <p:nvPicPr>
            <p:cNvPr id="21" name="Picture 2" descr="نتيجة بحث الصور عن القراءة متعة للنفس وغذاء للعقل">
              <a:extLst>
                <a:ext uri="{FF2B5EF4-FFF2-40B4-BE49-F238E27FC236}">
                  <a16:creationId xmlns:a16="http://schemas.microsoft.com/office/drawing/2014/main" id="{F7B93A31-30B9-4DF1-AAF6-169253B1A1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41" b="100000" l="2833" r="100000">
                          <a14:foregroundMark x1="73654" y1="37070" x2="60812" y2="32611"/>
                          <a14:foregroundMark x1="73371" y1="33376" x2="58640" y2="30446"/>
                          <a14:foregroundMark x1="37771" y1="32994" x2="20963" y2="40637"/>
                          <a14:foregroundMark x1="71577" y1="55541" x2="31728" y2="56943"/>
                          <a14:foregroundMark x1="27762" y1="54522" x2="35033" y2="51720"/>
                          <a14:foregroundMark x1="24646" y1="84713" x2="11992" y2="85732"/>
                          <a14:foregroundMark x1="11520" y1="83949" x2="9065" y2="82166"/>
                          <a14:foregroundMark x1="95467" y1="83567" x2="95467" y2="83567"/>
                          <a14:foregroundMark x1="96789" y1="85350" x2="93296" y2="94140"/>
                          <a14:foregroundMark x1="93390" y1="83439" x2="90274" y2="89299"/>
                          <a14:foregroundMark x1="93862" y1="80637" x2="88102" y2="87389"/>
                          <a14:foregroundMark x1="6988" y1="91592" x2="6988" y2="91592"/>
                          <a14:foregroundMark x1="7743" y1="95159" x2="3777" y2="82038"/>
                          <a14:foregroundMark x1="11804" y1="90955" x2="5949" y2="78854"/>
                          <a14:foregroundMark x1="79698" y1="61274" x2="79698" y2="612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915" y="3659814"/>
              <a:ext cx="928232" cy="714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87CB8DC6-820A-4F56-994E-4BA6B6FDBE72}"/>
              </a:ext>
            </a:extLst>
          </p:cNvPr>
          <p:cNvSpPr txBox="1"/>
          <p:nvPr/>
        </p:nvSpPr>
        <p:spPr>
          <a:xfrm>
            <a:off x="3905794" y="3017519"/>
            <a:ext cx="3918858" cy="64633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abic Typesetting" panose="03020402040406030203" pitchFamily="66" charset="-78"/>
                <a:ea typeface="+mn-ea"/>
                <a:cs typeface="Mudir MT" pitchFamily="2" charset="-78"/>
              </a:rPr>
              <a:t>اللَّهُمَّ انْفَعْنَا بِمَا عَلَّمْتَنَا, وَعَلِّمْنَا مَا يَنْفَعُنَا, وَزِدْنَا عِلْمًا إِلَى عِلْمِنَا</a:t>
            </a:r>
          </a:p>
        </p:txBody>
      </p:sp>
    </p:spTree>
    <p:extLst>
      <p:ext uri="{BB962C8B-B14F-4D97-AF65-F5344CB8AC3E}">
        <p14:creationId xmlns:p14="http://schemas.microsoft.com/office/powerpoint/2010/main" val="33133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8FC30726-B9AF-4BD3-9DA0-AF3E4FAC275A}"/>
              </a:ext>
            </a:extLst>
          </p:cNvPr>
          <p:cNvSpPr/>
          <p:nvPr/>
        </p:nvSpPr>
        <p:spPr>
          <a:xfrm>
            <a:off x="368060" y="1195442"/>
            <a:ext cx="2421148" cy="366985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cs typeface="+mj-cs"/>
              </a:rPr>
              <a:t>معلومة إثرائية:</a:t>
            </a:r>
          </a:p>
          <a:p>
            <a:pPr algn="ctr"/>
            <a:endParaRPr lang="ar-SA" sz="16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SA" sz="1600" b="1" dirty="0">
                <a:solidFill>
                  <a:srgbClr val="00B050"/>
                </a:solidFill>
                <a:cs typeface="+mj-cs"/>
              </a:rPr>
              <a:t>النص الأدبي:</a:t>
            </a:r>
          </a:p>
          <a:p>
            <a:pPr algn="ctr"/>
            <a:r>
              <a:rPr lang="ar-SA" sz="1600" dirty="0">
                <a:solidFill>
                  <a:schemeClr val="tx1"/>
                </a:solidFill>
                <a:cs typeface="+mj-cs"/>
              </a:rPr>
              <a:t>هو كلام يعبر فيه الأديب عن مشاعره، وما يجول بخاطره مثل: القصة والرواية والشعر والخاطرة والمقال والمسرحية والخطب.</a:t>
            </a:r>
          </a:p>
          <a:p>
            <a:pPr algn="ctr"/>
            <a:endParaRPr lang="ar-SA" sz="1600" b="1" dirty="0">
              <a:solidFill>
                <a:schemeClr val="tx1"/>
              </a:solidFill>
              <a:cs typeface="+mj-cs"/>
            </a:endParaRPr>
          </a:p>
          <a:p>
            <a:pPr algn="ctr"/>
            <a:r>
              <a:rPr lang="ar-SA" sz="1600" b="1" dirty="0">
                <a:solidFill>
                  <a:srgbClr val="00B050"/>
                </a:solidFill>
                <a:cs typeface="+mj-cs"/>
              </a:rPr>
              <a:t>النص المعلوماتي:</a:t>
            </a:r>
          </a:p>
          <a:p>
            <a:pPr algn="ctr"/>
            <a:r>
              <a:rPr lang="ar-SA" sz="1600" dirty="0">
                <a:solidFill>
                  <a:schemeClr val="tx1"/>
                </a:solidFill>
                <a:cs typeface="+mj-cs"/>
              </a:rPr>
              <a:t>هو نص يتمكن الكاتب من خلاله توصيل معلومات إلى القارئ مثل: الأخبار والخطاب الرسمي والتقرير والمذكرة.</a:t>
            </a:r>
          </a:p>
          <a:p>
            <a:pPr algn="ctr"/>
            <a:endParaRPr lang="ar-SA" sz="16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5" name="زاوية مطوية 4"/>
          <p:cNvSpPr/>
          <p:nvPr/>
        </p:nvSpPr>
        <p:spPr>
          <a:xfrm>
            <a:off x="4322619" y="928254"/>
            <a:ext cx="3713018" cy="1177637"/>
          </a:xfrm>
          <a:prstGeom prst="foldedCorner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/>
          </a:p>
          <a:p>
            <a:pPr algn="ctr"/>
            <a:r>
              <a:rPr lang="ar-SA" sz="3600" b="1" dirty="0"/>
              <a:t>ما نوع </a:t>
            </a:r>
            <a:r>
              <a:rPr lang="ar-SA" sz="3600" b="1" dirty="0" err="1"/>
              <a:t>النص ؟</a:t>
            </a:r>
            <a:endParaRPr lang="ar-SA" sz="3600" b="1" dirty="0"/>
          </a:p>
        </p:txBody>
      </p:sp>
      <p:sp>
        <p:nvSpPr>
          <p:cNvPr id="6" name="مستطيل 5"/>
          <p:cNvSpPr/>
          <p:nvPr/>
        </p:nvSpPr>
        <p:spPr>
          <a:xfrm>
            <a:off x="5276602" y="3090045"/>
            <a:ext cx="25123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معلوماتي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/>
          <p:cNvSpPr txBox="1"/>
          <p:nvPr/>
        </p:nvSpPr>
        <p:spPr>
          <a:xfrm>
            <a:off x="4911634" y="324592"/>
            <a:ext cx="399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+mj-cs"/>
              </a:rPr>
              <a:t>اختاري الإجابة الصحيحة لكل مما </a:t>
            </a:r>
            <a:r>
              <a:rPr lang="ar-SA" sz="2400" b="1" dirty="0" err="1">
                <a:solidFill>
                  <a:srgbClr val="C00000"/>
                </a:solidFill>
                <a:cs typeface="+mj-cs"/>
              </a:rPr>
              <a:t>يلي :</a:t>
            </a:r>
            <a:endParaRPr lang="ar-SA" sz="2400" b="1" dirty="0">
              <a:solidFill>
                <a:srgbClr val="C00000"/>
              </a:solidFill>
              <a:cs typeface="+mj-cs"/>
            </a:endParaRPr>
          </a:p>
        </p:txBody>
      </p:sp>
      <p:graphicFrame>
        <p:nvGraphicFramePr>
          <p:cNvPr id="21" name="جدول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10962"/>
              </p:ext>
            </p:extLst>
          </p:nvPr>
        </p:nvGraphicFramePr>
        <p:xfrm>
          <a:off x="3167935" y="1071153"/>
          <a:ext cx="7203972" cy="16134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181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1- السبب المباشر لحدوث الزلازل هو :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25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التشققات الأرضية الداخلية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التقلصات والضغوط الكبيرة</a:t>
                      </a:r>
                      <a:r>
                        <a:rPr lang="ar-SA" sz="1800" b="1" i="0" baseline="0" dirty="0"/>
                        <a:t> في باطن الأرض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الإزاحة العمودية أو الأفقية بين الصخور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الكميات</a:t>
                      </a:r>
                      <a:r>
                        <a:rPr lang="ar-SA" sz="1800" b="1" i="0" baseline="0" dirty="0"/>
                        <a:t> الهائلة من الطاقة المتولدة من باطن الأرض 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صورة 8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84" y="2358404"/>
            <a:ext cx="312033" cy="312033"/>
          </a:xfrm>
          <a:prstGeom prst="rect">
            <a:avLst/>
          </a:prstGeom>
        </p:spPr>
      </p:pic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35771"/>
              </p:ext>
            </p:extLst>
          </p:nvPr>
        </p:nvGraphicFramePr>
        <p:xfrm>
          <a:off x="3201556" y="3588707"/>
          <a:ext cx="7203972" cy="161343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181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2- تأثير الزلازل على الأرض الضعيفة :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25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أقوى بسبب انخفاض معامل مرونتها وصلابتها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أقل بسبب انخفاض معامل مرونتها وصلابتها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أقوى بسبب ارتفاع معامل مرونتها وصلابتها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أقل  بسبب ارتفاع معامل مرونتها وصلابتها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صورة 11" descr="مبتس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3731" y="4758745"/>
            <a:ext cx="436023" cy="4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87522"/>
              </p:ext>
            </p:extLst>
          </p:nvPr>
        </p:nvGraphicFramePr>
        <p:xfrm>
          <a:off x="3131122" y="1680753"/>
          <a:ext cx="7203972" cy="296853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80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711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3- ضد كلمة تعقيد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71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تشديد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تمكين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تعجيل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تسهيل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711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4- ظاهرة  ( التسونامي ) تنشأ بسبب :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71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الانزلاقات الأفقية في صفائح القشرة الأرضية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انزلاق صفائح</a:t>
                      </a:r>
                      <a:r>
                        <a:rPr lang="ar-SA" sz="1800" b="1" i="0" baseline="0" dirty="0"/>
                        <a:t> القشرة الأرضية عموديا بعضها على بعض </a:t>
                      </a:r>
                      <a:endParaRPr lang="ar-SA" sz="18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أمواج الموانئ والخلجان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سرعة</a:t>
                      </a:r>
                      <a:r>
                        <a:rPr lang="ar-SA" sz="1800" b="1" i="0" baseline="0" dirty="0"/>
                        <a:t> الرياح التي تصل إلى 800 كم / ساعة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صورة 10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7346" y="2584649"/>
            <a:ext cx="445721" cy="445721"/>
          </a:xfrm>
          <a:prstGeom prst="rect">
            <a:avLst/>
          </a:prstGeom>
        </p:spPr>
      </p:pic>
      <p:pic>
        <p:nvPicPr>
          <p:cNvPr id="12" name="صورة 11" descr="مبتسم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8471" y="4148225"/>
            <a:ext cx="436023" cy="43602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924697" y="834044"/>
            <a:ext cx="399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+mj-cs"/>
              </a:rPr>
              <a:t>اختاري الإجابة الصحيحة لكل مما </a:t>
            </a:r>
            <a:r>
              <a:rPr lang="ar-SA" sz="2400" b="1" dirty="0" err="1">
                <a:solidFill>
                  <a:srgbClr val="C00000"/>
                </a:solidFill>
                <a:cs typeface="+mj-cs"/>
              </a:rPr>
              <a:t>يلي :</a:t>
            </a:r>
            <a:endParaRPr lang="ar-SA" sz="2400" b="1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67416"/>
              </p:ext>
            </p:extLst>
          </p:nvPr>
        </p:nvGraphicFramePr>
        <p:xfrm>
          <a:off x="3089556" y="1528353"/>
          <a:ext cx="7647716" cy="13832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1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39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5- أثناء الزلازل تحدث حركات عشوائية للقشرة الأرضية على شكل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3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ارتعاش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انفجار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انصهار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لهب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صورة 11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19084" y="2350522"/>
            <a:ext cx="445721" cy="445721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924697" y="834044"/>
            <a:ext cx="399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C00000"/>
                </a:solidFill>
                <a:cs typeface="+mj-cs"/>
              </a:rPr>
              <a:t>اختاري الإجابة الصحيحة لكل مما </a:t>
            </a:r>
            <a:r>
              <a:rPr lang="ar-SA" sz="2400" b="1" dirty="0" err="1">
                <a:solidFill>
                  <a:srgbClr val="C00000"/>
                </a:solidFill>
                <a:cs typeface="+mj-cs"/>
              </a:rPr>
              <a:t>يلي :</a:t>
            </a:r>
            <a:endParaRPr lang="ar-SA" sz="2400" b="1" dirty="0">
              <a:solidFill>
                <a:srgbClr val="C00000"/>
              </a:solidFill>
              <a:cs typeface="+mj-cs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93018"/>
              </p:ext>
            </p:extLst>
          </p:nvPr>
        </p:nvGraphicFramePr>
        <p:xfrm>
          <a:off x="3072534" y="3482020"/>
          <a:ext cx="7647716" cy="13832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1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39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6- توحي كلمة ( حركات عشوائية ) بمعنى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3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الانتظام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التقارب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التباعد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الاضطراب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صورة 7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8976" y="4355168"/>
            <a:ext cx="445721" cy="445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667984"/>
              </p:ext>
            </p:extLst>
          </p:nvPr>
        </p:nvGraphicFramePr>
        <p:xfrm>
          <a:off x="2632356" y="1575245"/>
          <a:ext cx="7647716" cy="16060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1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39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7- جميع ما يلي حقائق عن الزلزال ماعدا ............ فهو رأي 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3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صخور الأرض </a:t>
                      </a:r>
                    </a:p>
                    <a:p>
                      <a:pPr algn="ctr" rtl="1"/>
                      <a:r>
                        <a:rPr lang="ar-SA" sz="1800" b="1" i="0" dirty="0"/>
                        <a:t>تتعرض لتقلصات وضغوط كبيرة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الهزات ظاهرة كونية بالغة التعقيد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يستمتع الناس </a:t>
                      </a:r>
                    </a:p>
                    <a:p>
                      <a:pPr algn="ctr" rtl="1"/>
                      <a:r>
                        <a:rPr lang="ar-SA" sz="1800" b="1" i="0" dirty="0"/>
                        <a:t>بتصوير الهزات</a:t>
                      </a:r>
                      <a:r>
                        <a:rPr lang="ar-SA" sz="1800" b="1" i="0" baseline="0" dirty="0"/>
                        <a:t> الأرضية 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يتعاظم</a:t>
                      </a:r>
                      <a:r>
                        <a:rPr lang="ar-SA" sz="1800" b="1" i="0" baseline="0" dirty="0"/>
                        <a:t> تأثير الهزات</a:t>
                      </a:r>
                    </a:p>
                    <a:p>
                      <a:pPr algn="ctr" rtl="1"/>
                      <a:r>
                        <a:rPr lang="ar-SA" sz="1800" b="1" i="0" baseline="0" dirty="0"/>
                        <a:t> في الأراضي الضعيفة </a:t>
                      </a:r>
                      <a:endParaRPr lang="ar-SA" sz="1800" b="1" i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825551"/>
              </p:ext>
            </p:extLst>
          </p:nvPr>
        </p:nvGraphicFramePr>
        <p:xfrm>
          <a:off x="2632356" y="3509553"/>
          <a:ext cx="7647716" cy="1383278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91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1639">
                <a:tc gridSpan="4">
                  <a:txBody>
                    <a:bodyPr/>
                    <a:lstStyle/>
                    <a:p>
                      <a:pPr rtl="1"/>
                      <a:r>
                        <a:rPr lang="ar-SA" sz="18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8- العنوان المعبر عن الموضوع هو: </a:t>
                      </a:r>
                      <a:r>
                        <a:rPr lang="ar-SA" sz="1800" b="1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:</a:t>
                      </a:r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639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تباعد وتقارب </a:t>
                      </a:r>
                    </a:p>
                    <a:p>
                      <a:pPr algn="ctr" rtl="1"/>
                      <a:r>
                        <a:rPr lang="ar-SA" sz="1800" b="1" i="0" dirty="0"/>
                        <a:t>القارات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أمواج البحار والمحيطات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نشأة الزلازل </a:t>
                      </a:r>
                    </a:p>
                    <a:p>
                      <a:pPr algn="ctr" rtl="1"/>
                      <a:r>
                        <a:rPr lang="ar-SA" sz="1800" b="1" i="0" dirty="0"/>
                        <a:t>وتأثيرها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i="0" dirty="0"/>
                        <a:t>ظواهر التسونامي والموجات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صورة 3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554" y="2729337"/>
            <a:ext cx="338036" cy="338036"/>
          </a:xfrm>
          <a:prstGeom prst="rect">
            <a:avLst/>
          </a:prstGeom>
        </p:spPr>
      </p:pic>
      <p:pic>
        <p:nvPicPr>
          <p:cNvPr id="5" name="صورة 4" descr="مبتسم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554" y="4407670"/>
            <a:ext cx="338036" cy="33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49287"/>
              </p:ext>
            </p:extLst>
          </p:nvPr>
        </p:nvGraphicFramePr>
        <p:xfrm>
          <a:off x="2899327" y="1258722"/>
          <a:ext cx="7647716" cy="1371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647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9001">
                <a:tc>
                  <a:txBody>
                    <a:bodyPr/>
                    <a:lstStyle/>
                    <a:p>
                      <a:pPr rtl="1"/>
                      <a:endParaRPr lang="ar-SA" sz="2400" b="1" i="0" dirty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r>
                        <a:rPr lang="ar-SA" sz="2400" b="1" i="0" dirty="0">
                          <a:solidFill>
                            <a:srgbClr val="FF0000"/>
                          </a:solidFill>
                        </a:rPr>
                        <a:t>9- هل يقتصر حدوث الزلازل على اليابسة ؟ دللي على إجابتك</a:t>
                      </a:r>
                      <a:r>
                        <a:rPr lang="ar-SA" sz="2400" b="1" i="0" baseline="0" dirty="0">
                          <a:solidFill>
                            <a:srgbClr val="FF0000"/>
                          </a:solidFill>
                        </a:rPr>
                        <a:t> من النص:</a:t>
                      </a:r>
                    </a:p>
                    <a:p>
                      <a:pPr rtl="1"/>
                      <a:endParaRPr lang="ar-SA" sz="1800" b="1" i="0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141785" y="3153507"/>
            <a:ext cx="6811108" cy="13950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ar-SA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ar-SA" sz="2800" b="1" dirty="0">
                <a:solidFill>
                  <a:srgbClr val="0070C0"/>
                </a:solidFill>
              </a:rPr>
              <a:t>لا ، بل تقع الزلازل في قاع البحار والمحيطات وتؤدي إلى حدوث أمواج مائية ضخمة جدا تسمى ( التسونامي )</a:t>
            </a:r>
          </a:p>
        </p:txBody>
      </p:sp>
    </p:spTree>
    <p:extLst>
      <p:ext uri="{BB962C8B-B14F-4D97-AF65-F5344CB8AC3E}">
        <p14:creationId xmlns:p14="http://schemas.microsoft.com/office/powerpoint/2010/main" val="419960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44412"/>
              </p:ext>
            </p:extLst>
          </p:nvPr>
        </p:nvGraphicFramePr>
        <p:xfrm>
          <a:off x="2450122" y="1258722"/>
          <a:ext cx="8522677" cy="1371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522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6232">
                <a:tc>
                  <a:txBody>
                    <a:bodyPr/>
                    <a:lstStyle/>
                    <a:p>
                      <a:pPr rtl="1"/>
                      <a:endParaRPr lang="ar-SA" sz="2400" b="1" i="0" dirty="0">
                        <a:solidFill>
                          <a:srgbClr val="FF0000"/>
                        </a:solidFill>
                      </a:endParaRPr>
                    </a:p>
                    <a:p>
                      <a:pPr rtl="1"/>
                      <a:r>
                        <a:rPr lang="ar-SA" sz="2400" b="1" i="0" dirty="0">
                          <a:solidFill>
                            <a:srgbClr val="FF0000"/>
                          </a:solidFill>
                        </a:rPr>
                        <a:t>10-</a:t>
                      </a:r>
                      <a:r>
                        <a:rPr lang="ar-SA" sz="2400" b="1" i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400" b="1" i="0" dirty="0">
                          <a:solidFill>
                            <a:srgbClr val="FF0000"/>
                          </a:solidFill>
                        </a:rPr>
                        <a:t> بعد</a:t>
                      </a:r>
                      <a:r>
                        <a:rPr lang="ar-SA" sz="2400" b="1" i="0" baseline="0" dirty="0">
                          <a:solidFill>
                            <a:srgbClr val="FF0000"/>
                          </a:solidFill>
                        </a:rPr>
                        <a:t> قراءة النص استنتجي الأضرار التي تحدثها الزلازل .   ( يكتفى بثلاثة ):</a:t>
                      </a:r>
                    </a:p>
                    <a:p>
                      <a:pPr rtl="1"/>
                      <a:endParaRPr lang="ar-SA" sz="1800" b="1" i="0" baseline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rtl="1"/>
                      <a:endParaRPr lang="ar-SA" sz="1800" b="1" i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2"/>
          <p:cNvSpPr/>
          <p:nvPr/>
        </p:nvSpPr>
        <p:spPr>
          <a:xfrm>
            <a:off x="3259014" y="3071447"/>
            <a:ext cx="6224955" cy="20398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dirty="0"/>
          </a:p>
          <a:p>
            <a:pPr algn="ctr"/>
            <a:r>
              <a:rPr lang="ar-SA" dirty="0"/>
              <a:t>1- هبوط الأرض وتساقط الصخور من قمم الجبال .</a:t>
            </a:r>
          </a:p>
          <a:p>
            <a:pPr algn="ctr"/>
            <a:r>
              <a:rPr lang="ar-SA" dirty="0"/>
              <a:t>2 - تدمير المباني والمنشآت والطرق وسكك الحديد ومدرجات الطائرات.</a:t>
            </a:r>
          </a:p>
          <a:p>
            <a:pPr algn="ctr"/>
            <a:r>
              <a:rPr lang="ar-SA" dirty="0"/>
              <a:t>3 - حدوث أمواج عالية مثل التسونامي إذا كان الزلزال في البحر .</a:t>
            </a:r>
          </a:p>
          <a:p>
            <a:pPr algn="ctr"/>
            <a:r>
              <a:rPr lang="ar-SA" dirty="0"/>
              <a:t>4 - غرق بعض الجزر والمدن الساحلية .</a:t>
            </a:r>
          </a:p>
          <a:p>
            <a:pPr algn="ctr"/>
            <a:r>
              <a:rPr lang="ar-SA" dirty="0"/>
              <a:t>5 - قتل الناس .</a:t>
            </a:r>
          </a:p>
          <a:p>
            <a:pPr algn="ctr"/>
            <a:r>
              <a:rPr lang="ar-SA" dirty="0"/>
              <a:t>6 - اندلاع الحرائق 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1696DEA8-F7A8-435C-976A-48F0F7B084B2}"/>
              </a:ext>
            </a:extLst>
          </p:cNvPr>
          <p:cNvSpPr txBox="1"/>
          <p:nvPr/>
        </p:nvSpPr>
        <p:spPr>
          <a:xfrm>
            <a:off x="3930428" y="1827868"/>
            <a:ext cx="4060950" cy="523220"/>
          </a:xfrm>
          <a:prstGeom prst="rect">
            <a:avLst/>
          </a:prstGeom>
          <a:solidFill>
            <a:srgbClr val="FBE5D6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ما القيمة الواردة فِي النَّص.</a:t>
            </a:r>
          </a:p>
        </p:txBody>
      </p:sp>
    </p:spTree>
    <p:extLst>
      <p:ext uri="{BB962C8B-B14F-4D97-AF65-F5344CB8AC3E}">
        <p14:creationId xmlns:p14="http://schemas.microsoft.com/office/powerpoint/2010/main" val="5610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4740C0C8-426F-4266-9B81-9838D4896E84}"/>
              </a:ext>
            </a:extLst>
          </p:cNvPr>
          <p:cNvSpPr/>
          <p:nvPr/>
        </p:nvSpPr>
        <p:spPr>
          <a:xfrm flipH="1">
            <a:off x="7309590" y="0"/>
            <a:ext cx="4882410" cy="814287"/>
          </a:xfrm>
          <a:prstGeom prst="homePlat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5- مستوى الفهم الإبداعي.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02E9826-5229-4B0A-B97F-269DF7453068}"/>
              </a:ext>
            </a:extLst>
          </p:cNvPr>
          <p:cNvSpPr txBox="1"/>
          <p:nvPr/>
        </p:nvSpPr>
        <p:spPr>
          <a:xfrm>
            <a:off x="6510067" y="1270958"/>
            <a:ext cx="5267865" cy="954107"/>
          </a:xfrm>
          <a:prstGeom prst="rect">
            <a:avLst/>
          </a:prstGeom>
          <a:solidFill>
            <a:srgbClr val="FBE5D6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طَالِبَتِي المُبْدِعَة: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ما هو شعوركِ بعد قِرَاءَة النَّص ؟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8D7E0C9E-83A4-4120-A7ED-58533A767767}"/>
              </a:ext>
            </a:extLst>
          </p:cNvPr>
          <p:cNvSpPr txBox="1"/>
          <p:nvPr/>
        </p:nvSpPr>
        <p:spPr>
          <a:xfrm>
            <a:off x="2681986" y="136714"/>
            <a:ext cx="45102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خريطة معرفية للفهم القرائي.</a:t>
            </a:r>
          </a:p>
        </p:txBody>
      </p:sp>
      <p:pic>
        <p:nvPicPr>
          <p:cNvPr id="1026" name="Picture 2" descr="◅التقييم▻ - رحلة معرفية في الفصول الاربعة">
            <a:extLst>
              <a:ext uri="{FF2B5EF4-FFF2-40B4-BE49-F238E27FC236}">
                <a16:creationId xmlns:a16="http://schemas.microsoft.com/office/drawing/2014/main" id="{7A8B628E-04F1-4D40-B1D0-60DCAA2DD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875" y="2400958"/>
            <a:ext cx="4447966" cy="189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0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ABF2CAD-F495-4E11-9159-7F6AB37FAC40}"/>
              </a:ext>
            </a:extLst>
          </p:cNvPr>
          <p:cNvSpPr txBox="1"/>
          <p:nvPr/>
        </p:nvSpPr>
        <p:spPr>
          <a:xfrm>
            <a:off x="2940637" y="1524244"/>
            <a:ext cx="6332079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طالبتي الرائعة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إِنَّ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القراءةَ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هي رياضة للعقل،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فبالقراءة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نُحافظ على قوة وصحة العقل كما نحافظ بالرياضة على قوة الجسم ولياقته،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فالقراءة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تساهم بتعزيز قدرة الدماغ.</a:t>
            </a:r>
          </a:p>
        </p:txBody>
      </p:sp>
    </p:spTree>
    <p:extLst>
      <p:ext uri="{BB962C8B-B14F-4D97-AF65-F5344CB8AC3E}">
        <p14:creationId xmlns:p14="http://schemas.microsoft.com/office/powerpoint/2010/main" val="13974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2">
            <a:extLst>
              <a:ext uri="{FF2B5EF4-FFF2-40B4-BE49-F238E27FC236}">
                <a16:creationId xmlns:a16="http://schemas.microsoft.com/office/drawing/2014/main" id="{ADF9D71A-149D-438E-8AEA-6448973E967E}"/>
              </a:ext>
            </a:extLst>
          </p:cNvPr>
          <p:cNvSpPr/>
          <p:nvPr/>
        </p:nvSpPr>
        <p:spPr>
          <a:xfrm>
            <a:off x="6406441" y="1973780"/>
            <a:ext cx="1032939" cy="1543297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إغلاق مكبّر الصوت و عدم فتحه إلا بإذن المعلم.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225B5D3E-626F-42C2-B0E3-1741C3FEF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39133" r="70314" b="43143"/>
          <a:stretch/>
        </p:blipFill>
        <p:spPr bwMode="auto">
          <a:xfrm rot="16200000">
            <a:off x="7738537" y="1006605"/>
            <a:ext cx="995191" cy="77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1C6FCE49-2E00-412B-AA63-8898F66C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891" y="927246"/>
            <a:ext cx="869938" cy="84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54C884A-B7D5-4C37-B9B5-3A65BA6CB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7" t="27541" r="48117" b="20693"/>
          <a:stretch/>
        </p:blipFill>
        <p:spPr bwMode="auto">
          <a:xfrm>
            <a:off x="5343449" y="959851"/>
            <a:ext cx="918248" cy="81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ABEFB41A-08B0-4FAE-A569-1635635A4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9" t="37826" r="60874" b="40159"/>
          <a:stretch/>
        </p:blipFill>
        <p:spPr bwMode="auto">
          <a:xfrm>
            <a:off x="9195812" y="895992"/>
            <a:ext cx="758086" cy="80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مستطيل: زوايا مستديرة 2">
            <a:extLst>
              <a:ext uri="{FF2B5EF4-FFF2-40B4-BE49-F238E27FC236}">
                <a16:creationId xmlns:a16="http://schemas.microsoft.com/office/drawing/2014/main" id="{1C0BF6BC-5D98-4185-85DF-D89D7492AE36}"/>
              </a:ext>
            </a:extLst>
          </p:cNvPr>
          <p:cNvSpPr/>
          <p:nvPr/>
        </p:nvSpPr>
        <p:spPr>
          <a:xfrm>
            <a:off x="7667015" y="1947569"/>
            <a:ext cx="1109452" cy="1543297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رفع اليد عند المشاركة وانتظار الموافقة.</a:t>
            </a:r>
          </a:p>
        </p:txBody>
      </p:sp>
      <p:sp>
        <p:nvSpPr>
          <p:cNvPr id="22" name="مستطيل: زوايا مستديرة 2">
            <a:extLst>
              <a:ext uri="{FF2B5EF4-FFF2-40B4-BE49-F238E27FC236}">
                <a16:creationId xmlns:a16="http://schemas.microsoft.com/office/drawing/2014/main" id="{686B7701-CE3A-4C86-9B8C-B1517640118B}"/>
              </a:ext>
            </a:extLst>
          </p:cNvPr>
          <p:cNvSpPr/>
          <p:nvPr/>
        </p:nvSpPr>
        <p:spPr>
          <a:xfrm>
            <a:off x="8955042" y="1847960"/>
            <a:ext cx="1273175" cy="1543297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الحضور قبل الحصة الدراسية و عدم المغادرة إلا بعد انتهائها.</a:t>
            </a:r>
          </a:p>
        </p:txBody>
      </p:sp>
      <p:sp>
        <p:nvSpPr>
          <p:cNvPr id="23" name="مستطيل: زوايا مستديرة 2">
            <a:extLst>
              <a:ext uri="{FF2B5EF4-FFF2-40B4-BE49-F238E27FC236}">
                <a16:creationId xmlns:a16="http://schemas.microsoft.com/office/drawing/2014/main" id="{943C49C0-C14B-4015-BAF2-FD9CFD7A694E}"/>
              </a:ext>
            </a:extLst>
          </p:cNvPr>
          <p:cNvSpPr/>
          <p:nvPr/>
        </p:nvSpPr>
        <p:spPr>
          <a:xfrm>
            <a:off x="5239171" y="1895403"/>
            <a:ext cx="1032939" cy="1540128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عدم الكتابة في دردشة الاجتماع إلا بإذن المعلم</a:t>
            </a:r>
          </a:p>
        </p:txBody>
      </p:sp>
      <p:sp>
        <p:nvSpPr>
          <p:cNvPr id="24" name="مستطيل: زوايا مستديرة 2">
            <a:extLst>
              <a:ext uri="{FF2B5EF4-FFF2-40B4-BE49-F238E27FC236}">
                <a16:creationId xmlns:a16="http://schemas.microsoft.com/office/drawing/2014/main" id="{3442BAF5-1C1F-4D49-A3CE-90A09E053760}"/>
              </a:ext>
            </a:extLst>
          </p:cNvPr>
          <p:cNvSpPr/>
          <p:nvPr/>
        </p:nvSpPr>
        <p:spPr>
          <a:xfrm>
            <a:off x="4150277" y="1803879"/>
            <a:ext cx="1032939" cy="1540128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المراجعة اليومية للدروس السابقة.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85C14D9D-1F97-4706-BECA-F14B853005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4" t="22528" r="41364" b="48368"/>
          <a:stretch/>
        </p:blipFill>
        <p:spPr bwMode="auto">
          <a:xfrm>
            <a:off x="4218731" y="975440"/>
            <a:ext cx="912168" cy="66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مستطيل: زوايا مستديرة 2">
            <a:extLst>
              <a:ext uri="{FF2B5EF4-FFF2-40B4-BE49-F238E27FC236}">
                <a16:creationId xmlns:a16="http://schemas.microsoft.com/office/drawing/2014/main" id="{4BC939F0-7092-44E9-99E6-5A5ED4F712BC}"/>
              </a:ext>
            </a:extLst>
          </p:cNvPr>
          <p:cNvSpPr/>
          <p:nvPr/>
        </p:nvSpPr>
        <p:spPr>
          <a:xfrm>
            <a:off x="2956881" y="1816941"/>
            <a:ext cx="1032939" cy="1543296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المشاركة و التفاعل أثناء الحصة.</a:t>
            </a:r>
          </a:p>
        </p:txBody>
      </p:sp>
      <p:sp>
        <p:nvSpPr>
          <p:cNvPr id="27" name="مستطيل: زوايا مستديرة 2">
            <a:extLst>
              <a:ext uri="{FF2B5EF4-FFF2-40B4-BE49-F238E27FC236}">
                <a16:creationId xmlns:a16="http://schemas.microsoft.com/office/drawing/2014/main" id="{3787A334-98C0-4F5F-B86E-31B63326C377}"/>
              </a:ext>
            </a:extLst>
          </p:cNvPr>
          <p:cNvSpPr/>
          <p:nvPr/>
        </p:nvSpPr>
        <p:spPr>
          <a:xfrm>
            <a:off x="1881051" y="1790814"/>
            <a:ext cx="1032939" cy="1543296"/>
          </a:xfrm>
          <a:prstGeom prst="round2DiagRect">
            <a:avLst/>
          </a:prstGeom>
          <a:solidFill>
            <a:srgbClr val="F0ECF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حل الواجبات و إرسالها في الموعد المحدد.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D5A9EC43-0E02-45F6-A89E-D5D9749B3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 t="46082" r="51548" b="25373"/>
          <a:stretch/>
        </p:blipFill>
        <p:spPr bwMode="auto">
          <a:xfrm>
            <a:off x="3239588" y="923208"/>
            <a:ext cx="768048" cy="7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>
            <a:extLst>
              <a:ext uri="{FF2B5EF4-FFF2-40B4-BE49-F238E27FC236}">
                <a16:creationId xmlns:a16="http://schemas.microsoft.com/office/drawing/2014/main" id="{9A4F7716-0F22-4B2C-A1EA-A6564FFEF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2" t="29804" r="45350" b="9561"/>
          <a:stretch/>
        </p:blipFill>
        <p:spPr bwMode="auto">
          <a:xfrm>
            <a:off x="2194561" y="865936"/>
            <a:ext cx="690852" cy="78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3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A04A81A-B74B-4233-8499-9758D164F503}"/>
              </a:ext>
            </a:extLst>
          </p:cNvPr>
          <p:cNvSpPr txBox="1"/>
          <p:nvPr/>
        </p:nvSpPr>
        <p:spPr>
          <a:xfrm>
            <a:off x="8588626" y="361155"/>
            <a:ext cx="1828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لماذا نقرأ ؟</a:t>
            </a:r>
          </a:p>
        </p:txBody>
      </p:sp>
      <p:sp>
        <p:nvSpPr>
          <p:cNvPr id="5" name="سهم: لليسار 4">
            <a:extLst>
              <a:ext uri="{FF2B5EF4-FFF2-40B4-BE49-F238E27FC236}">
                <a16:creationId xmlns:a16="http://schemas.microsoft.com/office/drawing/2014/main" id="{77FC9DA1-8695-4B18-9CD7-5B2DA3371058}"/>
              </a:ext>
            </a:extLst>
          </p:cNvPr>
          <p:cNvSpPr/>
          <p:nvPr/>
        </p:nvSpPr>
        <p:spPr>
          <a:xfrm>
            <a:off x="10625925" y="246831"/>
            <a:ext cx="1318307" cy="81342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32" name="Picture 8" descr="لماذا نقرأ؟ | لينا الزغول">
            <a:extLst>
              <a:ext uri="{FF2B5EF4-FFF2-40B4-BE49-F238E27FC236}">
                <a16:creationId xmlns:a16="http://schemas.microsoft.com/office/drawing/2014/main" id="{0A381181-70F9-49B1-9F48-CAC95253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39" y="0"/>
            <a:ext cx="3064361" cy="30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باوربوينت درس استيراتيجية كتابة مادة لغتي ثالث متوسط الفصل الدراسي الاول  عام 1442هـ">
            <a:extLst>
              <a:ext uri="{FF2B5EF4-FFF2-40B4-BE49-F238E27FC236}">
                <a16:creationId xmlns:a16="http://schemas.microsoft.com/office/drawing/2014/main" id="{196EDBF2-3261-476E-B837-AD3E7F0D6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8835"/>
            <a:ext cx="7852961" cy="1489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74F57F5-8ECB-4E06-942C-270A8D9CACE7}"/>
              </a:ext>
            </a:extLst>
          </p:cNvPr>
          <p:cNvSpPr txBox="1"/>
          <p:nvPr/>
        </p:nvSpPr>
        <p:spPr>
          <a:xfrm>
            <a:off x="6210066" y="1466289"/>
            <a:ext cx="4207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كيف يجب أن تكون قراءتنا ؟</a:t>
            </a:r>
          </a:p>
        </p:txBody>
      </p:sp>
      <p:sp>
        <p:nvSpPr>
          <p:cNvPr id="34" name="سهم: لليسار 33">
            <a:extLst>
              <a:ext uri="{FF2B5EF4-FFF2-40B4-BE49-F238E27FC236}">
                <a16:creationId xmlns:a16="http://schemas.microsoft.com/office/drawing/2014/main" id="{9399464D-B9A3-42C9-9E3B-D6872B12F422}"/>
              </a:ext>
            </a:extLst>
          </p:cNvPr>
          <p:cNvSpPr/>
          <p:nvPr/>
        </p:nvSpPr>
        <p:spPr>
          <a:xfrm>
            <a:off x="10625925" y="1351965"/>
            <a:ext cx="1318307" cy="81342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DC03543-15E4-4719-9CDF-DEF86907F44A}"/>
              </a:ext>
            </a:extLst>
          </p:cNvPr>
          <p:cNvSpPr txBox="1"/>
          <p:nvPr/>
        </p:nvSpPr>
        <p:spPr>
          <a:xfrm>
            <a:off x="6210066" y="2571423"/>
            <a:ext cx="42073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cs typeface="+mj-cs"/>
              </a:rPr>
              <a:t>ما أنواع القراءة ؟</a:t>
            </a:r>
          </a:p>
        </p:txBody>
      </p:sp>
      <p:sp>
        <p:nvSpPr>
          <p:cNvPr id="36" name="سهم: لليسار 35">
            <a:extLst>
              <a:ext uri="{FF2B5EF4-FFF2-40B4-BE49-F238E27FC236}">
                <a16:creationId xmlns:a16="http://schemas.microsoft.com/office/drawing/2014/main" id="{FADCF4ED-03E6-44C2-987B-E04801E22BAC}"/>
              </a:ext>
            </a:extLst>
          </p:cNvPr>
          <p:cNvSpPr/>
          <p:nvPr/>
        </p:nvSpPr>
        <p:spPr>
          <a:xfrm>
            <a:off x="10625925" y="2457099"/>
            <a:ext cx="1318307" cy="813424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75B236B7-6BBC-4FBE-81D7-BF5608D23225}"/>
              </a:ext>
            </a:extLst>
          </p:cNvPr>
          <p:cNvGrpSpPr/>
          <p:nvPr/>
        </p:nvGrpSpPr>
        <p:grpSpPr>
          <a:xfrm>
            <a:off x="3292966" y="2694163"/>
            <a:ext cx="4257847" cy="1914148"/>
            <a:chOff x="4560784" y="3764187"/>
            <a:chExt cx="4257847" cy="1914148"/>
          </a:xfrm>
        </p:grpSpPr>
        <p:grpSp>
          <p:nvGrpSpPr>
            <p:cNvPr id="38" name="مجموعة 37">
              <a:extLst>
                <a:ext uri="{FF2B5EF4-FFF2-40B4-BE49-F238E27FC236}">
                  <a16:creationId xmlns:a16="http://schemas.microsoft.com/office/drawing/2014/main" id="{E27C73FE-7BB5-4C19-BFE2-61524B390B00}"/>
                </a:ext>
              </a:extLst>
            </p:cNvPr>
            <p:cNvGrpSpPr/>
            <p:nvPr/>
          </p:nvGrpSpPr>
          <p:grpSpPr>
            <a:xfrm>
              <a:off x="4560784" y="3764187"/>
              <a:ext cx="4257847" cy="1654895"/>
              <a:chOff x="4560784" y="3764187"/>
              <a:chExt cx="4257847" cy="1654895"/>
            </a:xfrm>
          </p:grpSpPr>
          <p:grpSp>
            <p:nvGrpSpPr>
              <p:cNvPr id="43" name="مجموعة 42">
                <a:extLst>
                  <a:ext uri="{FF2B5EF4-FFF2-40B4-BE49-F238E27FC236}">
                    <a16:creationId xmlns:a16="http://schemas.microsoft.com/office/drawing/2014/main" id="{DB4F46CC-4D71-4E22-B799-DE173692D9DE}"/>
                  </a:ext>
                </a:extLst>
              </p:cNvPr>
              <p:cNvGrpSpPr/>
              <p:nvPr/>
            </p:nvGrpSpPr>
            <p:grpSpPr>
              <a:xfrm>
                <a:off x="7825693" y="3764187"/>
                <a:ext cx="992938" cy="560981"/>
                <a:chOff x="7825693" y="3764187"/>
                <a:chExt cx="992938" cy="560981"/>
              </a:xfrm>
            </p:grpSpPr>
            <p:cxnSp>
              <p:nvCxnSpPr>
                <p:cNvPr id="53" name="رابط مستقيم 52">
                  <a:extLst>
                    <a:ext uri="{FF2B5EF4-FFF2-40B4-BE49-F238E27FC236}">
                      <a16:creationId xmlns:a16="http://schemas.microsoft.com/office/drawing/2014/main" id="{66081A0E-82E9-47BC-A4E5-D631CFE31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4187"/>
                  <a:ext cx="0" cy="560981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رابط مستقيم 53">
                  <a:extLst>
                    <a:ext uri="{FF2B5EF4-FFF2-40B4-BE49-F238E27FC236}">
                      <a16:creationId xmlns:a16="http://schemas.microsoft.com/office/drawing/2014/main" id="{749B1C3B-2427-4E24-9760-D200ECD75B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9797"/>
                  <a:ext cx="992938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مجموعة 43">
                <a:extLst>
                  <a:ext uri="{FF2B5EF4-FFF2-40B4-BE49-F238E27FC236}">
                    <a16:creationId xmlns:a16="http://schemas.microsoft.com/office/drawing/2014/main" id="{578FB007-0CAD-4859-B4B7-24A6DEA193FB}"/>
                  </a:ext>
                </a:extLst>
              </p:cNvPr>
              <p:cNvGrpSpPr/>
              <p:nvPr/>
            </p:nvGrpSpPr>
            <p:grpSpPr>
              <a:xfrm>
                <a:off x="6737389" y="4100776"/>
                <a:ext cx="992938" cy="560981"/>
                <a:chOff x="7825693" y="3764187"/>
                <a:chExt cx="992938" cy="560981"/>
              </a:xfrm>
            </p:grpSpPr>
            <p:cxnSp>
              <p:nvCxnSpPr>
                <p:cNvPr id="51" name="رابط مستقيم 50">
                  <a:extLst>
                    <a:ext uri="{FF2B5EF4-FFF2-40B4-BE49-F238E27FC236}">
                      <a16:creationId xmlns:a16="http://schemas.microsoft.com/office/drawing/2014/main" id="{AD4A76EB-6CFF-40B9-9E29-536A851127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4187"/>
                  <a:ext cx="0" cy="560981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رابط مستقيم 51">
                  <a:extLst>
                    <a:ext uri="{FF2B5EF4-FFF2-40B4-BE49-F238E27FC236}">
                      <a16:creationId xmlns:a16="http://schemas.microsoft.com/office/drawing/2014/main" id="{3A24C301-1BB1-4F6E-8AE7-444926930A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9797"/>
                  <a:ext cx="992938" cy="0"/>
                </a:xfrm>
                <a:prstGeom prst="line">
                  <a:avLst/>
                </a:prstGeom>
                <a:ln w="571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مجموعة 44">
                <a:extLst>
                  <a:ext uri="{FF2B5EF4-FFF2-40B4-BE49-F238E27FC236}">
                    <a16:creationId xmlns:a16="http://schemas.microsoft.com/office/drawing/2014/main" id="{B50F668F-EE8C-482A-AE99-2FCC610D65CF}"/>
                  </a:ext>
                </a:extLst>
              </p:cNvPr>
              <p:cNvGrpSpPr/>
              <p:nvPr/>
            </p:nvGrpSpPr>
            <p:grpSpPr>
              <a:xfrm>
                <a:off x="5649086" y="4471023"/>
                <a:ext cx="992938" cy="560981"/>
                <a:chOff x="7825693" y="3764187"/>
                <a:chExt cx="992938" cy="560981"/>
              </a:xfrm>
            </p:grpSpPr>
            <p:cxnSp>
              <p:nvCxnSpPr>
                <p:cNvPr id="49" name="رابط مستقيم 48">
                  <a:extLst>
                    <a:ext uri="{FF2B5EF4-FFF2-40B4-BE49-F238E27FC236}">
                      <a16:creationId xmlns:a16="http://schemas.microsoft.com/office/drawing/2014/main" id="{AFD2522E-1A8A-494C-A823-47470092BC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4187"/>
                  <a:ext cx="0" cy="560981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رابط مستقيم 49">
                  <a:extLst>
                    <a:ext uri="{FF2B5EF4-FFF2-40B4-BE49-F238E27FC236}">
                      <a16:creationId xmlns:a16="http://schemas.microsoft.com/office/drawing/2014/main" id="{47C20F30-DEDF-489F-8348-27FBC3BE0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9797"/>
                  <a:ext cx="992938" cy="0"/>
                </a:xfrm>
                <a:prstGeom prst="line">
                  <a:avLst/>
                </a:prstGeom>
                <a:ln w="571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مجموعة 45">
                <a:extLst>
                  <a:ext uri="{FF2B5EF4-FFF2-40B4-BE49-F238E27FC236}">
                    <a16:creationId xmlns:a16="http://schemas.microsoft.com/office/drawing/2014/main" id="{97A314DC-961F-4645-A21D-AAE40FF32D92}"/>
                  </a:ext>
                </a:extLst>
              </p:cNvPr>
              <p:cNvGrpSpPr/>
              <p:nvPr/>
            </p:nvGrpSpPr>
            <p:grpSpPr>
              <a:xfrm>
                <a:off x="4560784" y="4858101"/>
                <a:ext cx="992938" cy="560981"/>
                <a:chOff x="7825693" y="3764187"/>
                <a:chExt cx="992938" cy="560981"/>
              </a:xfrm>
            </p:grpSpPr>
            <p:cxnSp>
              <p:nvCxnSpPr>
                <p:cNvPr id="47" name="رابط مستقيم 46">
                  <a:extLst>
                    <a:ext uri="{FF2B5EF4-FFF2-40B4-BE49-F238E27FC236}">
                      <a16:creationId xmlns:a16="http://schemas.microsoft.com/office/drawing/2014/main" id="{B226CD6D-74F0-419C-9A9D-BC5326ED5D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4187"/>
                  <a:ext cx="0" cy="560981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رابط مستقيم 47">
                  <a:extLst>
                    <a:ext uri="{FF2B5EF4-FFF2-40B4-BE49-F238E27FC236}">
                      <a16:creationId xmlns:a16="http://schemas.microsoft.com/office/drawing/2014/main" id="{B1C8E8DF-B91C-498F-A786-5FBB6F1DEB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5693" y="3769797"/>
                  <a:ext cx="992938" cy="0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4F697C62-0188-4D68-8C77-EB002D766E52}"/>
                </a:ext>
              </a:extLst>
            </p:cNvPr>
            <p:cNvSpPr txBox="1"/>
            <p:nvPr/>
          </p:nvSpPr>
          <p:spPr>
            <a:xfrm>
              <a:off x="4695416" y="5032004"/>
              <a:ext cx="813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cs typeface="+mj-cs"/>
                </a:rPr>
                <a:t>قراءة </a:t>
              </a:r>
            </a:p>
            <a:p>
              <a:pPr algn="ctr"/>
              <a:r>
                <a:rPr lang="ar-SA" b="1" dirty="0">
                  <a:cs typeface="+mj-cs"/>
                </a:rPr>
                <a:t>حرفية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7F37F390-E316-435F-AA93-4B27FD862B65}"/>
                </a:ext>
              </a:extLst>
            </p:cNvPr>
            <p:cNvSpPr txBox="1"/>
            <p:nvPr/>
          </p:nvSpPr>
          <p:spPr>
            <a:xfrm>
              <a:off x="5783717" y="4661757"/>
              <a:ext cx="813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cs typeface="+mj-cs"/>
                </a:rPr>
                <a:t>قراءة </a:t>
              </a:r>
            </a:p>
            <a:p>
              <a:pPr algn="ctr"/>
              <a:r>
                <a:rPr lang="ar-SA" b="1" dirty="0">
                  <a:cs typeface="+mj-cs"/>
                </a:rPr>
                <a:t>تحليلية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6110D878-E0C3-47B8-948A-D5D5FB009DA4}"/>
                </a:ext>
              </a:extLst>
            </p:cNvPr>
            <p:cNvSpPr txBox="1"/>
            <p:nvPr/>
          </p:nvSpPr>
          <p:spPr>
            <a:xfrm>
              <a:off x="6872054" y="4325168"/>
              <a:ext cx="813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cs typeface="+mj-cs"/>
                </a:rPr>
                <a:t>قراءة </a:t>
              </a:r>
            </a:p>
            <a:p>
              <a:pPr algn="ctr"/>
              <a:r>
                <a:rPr lang="ar-SA" b="1" dirty="0">
                  <a:cs typeface="+mj-cs"/>
                </a:rPr>
                <a:t>ناقدة</a:t>
              </a: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7CEF21F5-D86E-477A-9B50-5FAFEC662A1E}"/>
                </a:ext>
              </a:extLst>
            </p:cNvPr>
            <p:cNvSpPr txBox="1"/>
            <p:nvPr/>
          </p:nvSpPr>
          <p:spPr>
            <a:xfrm>
              <a:off x="7960357" y="3992986"/>
              <a:ext cx="81340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cs typeface="+mj-cs"/>
                </a:rPr>
                <a:t>قراءة </a:t>
              </a:r>
            </a:p>
            <a:p>
              <a:pPr algn="ctr"/>
              <a:r>
                <a:rPr lang="ar-SA" b="1" dirty="0">
                  <a:cs typeface="+mj-cs"/>
                </a:rPr>
                <a:t>إبداعية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07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33" grpId="0"/>
      <p:bldP spid="34" grpId="0" animBg="1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3642140-281D-4688-A3FD-999FCD05E41A}"/>
              </a:ext>
            </a:extLst>
          </p:cNvPr>
          <p:cNvSpPr txBox="1"/>
          <p:nvPr/>
        </p:nvSpPr>
        <p:spPr>
          <a:xfrm>
            <a:off x="7736975" y="1475771"/>
            <a:ext cx="288905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>
                <a:cs typeface="+mj-cs"/>
              </a:rPr>
              <a:t>أهداف الفهم القرائي: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0840BAD-30F9-4394-8FA2-94DF4B50871A}"/>
              </a:ext>
            </a:extLst>
          </p:cNvPr>
          <p:cNvSpPr txBox="1"/>
          <p:nvPr/>
        </p:nvSpPr>
        <p:spPr>
          <a:xfrm>
            <a:off x="4435627" y="3404196"/>
            <a:ext cx="5236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3- تكوين ثروة هائلة من المصطلحات اللُّغوية المميزة.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3CABBCF-6466-402D-B698-2D7A33D57BA0}"/>
              </a:ext>
            </a:extLst>
          </p:cNvPr>
          <p:cNvSpPr txBox="1"/>
          <p:nvPr/>
        </p:nvSpPr>
        <p:spPr>
          <a:xfrm>
            <a:off x="3540035" y="2450989"/>
            <a:ext cx="613241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1- القراءة السليمة وفهم المقروء واستيعاب جوانبه واستثمارها.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F1E318B-1903-4A4F-BE63-10C7F293B9FB}"/>
              </a:ext>
            </a:extLst>
          </p:cNvPr>
          <p:cNvSpPr txBox="1"/>
          <p:nvPr/>
        </p:nvSpPr>
        <p:spPr>
          <a:xfrm>
            <a:off x="4435627" y="2928926"/>
            <a:ext cx="5236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2- اكتساب مهارة القراءة الصامتة.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4937EC2-2410-4C31-9729-1F16EF160E82}"/>
              </a:ext>
            </a:extLst>
          </p:cNvPr>
          <p:cNvSpPr txBox="1"/>
          <p:nvPr/>
        </p:nvSpPr>
        <p:spPr>
          <a:xfrm>
            <a:off x="4435625" y="4354736"/>
            <a:ext cx="5236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5- تنمية روح الخيال والإبداع.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B5F0661-A21D-4563-B68F-3CCA1F6FB6B2}"/>
              </a:ext>
            </a:extLst>
          </p:cNvPr>
          <p:cNvSpPr txBox="1"/>
          <p:nvPr/>
        </p:nvSpPr>
        <p:spPr>
          <a:xfrm>
            <a:off x="4435626" y="3879466"/>
            <a:ext cx="523682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C00000"/>
                </a:solidFill>
                <a:cs typeface="+mj-cs"/>
              </a:rPr>
              <a:t>4- تنمية القدرة على التفكير السليم.</a:t>
            </a:r>
          </a:p>
        </p:txBody>
      </p:sp>
    </p:spTree>
    <p:extLst>
      <p:ext uri="{BB962C8B-B14F-4D97-AF65-F5344CB8AC3E}">
        <p14:creationId xmlns:p14="http://schemas.microsoft.com/office/powerpoint/2010/main" val="2270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at design teachers day concept Free Vector">
            <a:extLst>
              <a:ext uri="{FF2B5EF4-FFF2-40B4-BE49-F238E27FC236}">
                <a16:creationId xmlns:a16="http://schemas.microsoft.com/office/drawing/2014/main" id="{88C91C8A-BF17-4C5B-91B5-1CB1C3123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/>
          <a:stretch/>
        </p:blipFill>
        <p:spPr bwMode="auto">
          <a:xfrm>
            <a:off x="0" y="2701960"/>
            <a:ext cx="4528749" cy="41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سهم: خماسي 6">
            <a:extLst>
              <a:ext uri="{FF2B5EF4-FFF2-40B4-BE49-F238E27FC236}">
                <a16:creationId xmlns:a16="http://schemas.microsoft.com/office/drawing/2014/main" id="{733CBF3C-187F-494C-A1F4-B82BA1A00E04}"/>
              </a:ext>
            </a:extLst>
          </p:cNvPr>
          <p:cNvSpPr/>
          <p:nvPr/>
        </p:nvSpPr>
        <p:spPr>
          <a:xfrm flipH="1">
            <a:off x="10099221" y="695428"/>
            <a:ext cx="2092162" cy="502855"/>
          </a:xfrm>
          <a:prstGeom prst="homePlat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1" anchor="ctr"/>
          <a:lstStyle/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المرآة المعكوسة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C3210494-7B19-41E0-926F-4DB7257F1B3D}"/>
              </a:ext>
            </a:extLst>
          </p:cNvPr>
          <p:cNvSpPr/>
          <p:nvPr/>
        </p:nvSpPr>
        <p:spPr>
          <a:xfrm>
            <a:off x="10870949" y="376206"/>
            <a:ext cx="1433074" cy="461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3399"/>
                </a:highlight>
                <a:uLnTx/>
                <a:uFillTx/>
                <a:latin typeface="Arial" panose="020B0604020202020204" pitchFamily="34" charset="0"/>
                <a:ea typeface="Amsdam" pitchFamily="2" charset="-128"/>
                <a:cs typeface="Arial" panose="020B0604020202020204" pitchFamily="34" charset="0"/>
              </a:rPr>
              <a:t> استراتيجية </a:t>
            </a:r>
          </a:p>
        </p:txBody>
      </p:sp>
      <p:pic>
        <p:nvPicPr>
          <p:cNvPr id="9" name="Picture 2" descr="Flat design teachers day concept Free Vector">
            <a:extLst>
              <a:ext uri="{FF2B5EF4-FFF2-40B4-BE49-F238E27FC236}">
                <a16:creationId xmlns:a16="http://schemas.microsoft.com/office/drawing/2014/main" id="{0019A951-E1D3-48C3-BCB2-2E6726932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22453" r="38262" b="68398"/>
          <a:stretch/>
        </p:blipFill>
        <p:spPr bwMode="auto">
          <a:xfrm>
            <a:off x="520501" y="3544748"/>
            <a:ext cx="2153362" cy="81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at design teachers day concept Free Vector">
            <a:extLst>
              <a:ext uri="{FF2B5EF4-FFF2-40B4-BE49-F238E27FC236}">
                <a16:creationId xmlns:a16="http://schemas.microsoft.com/office/drawing/2014/main" id="{98D886B8-916B-4437-8153-F384F0E49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22453" r="38262" b="68398"/>
          <a:stretch/>
        </p:blipFill>
        <p:spPr bwMode="auto">
          <a:xfrm>
            <a:off x="1165623" y="4246128"/>
            <a:ext cx="866903" cy="52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81D9684D-7F72-4D75-A3F0-1E79234C7C79}"/>
              </a:ext>
            </a:extLst>
          </p:cNvPr>
          <p:cNvSpPr/>
          <p:nvPr/>
        </p:nvSpPr>
        <p:spPr>
          <a:xfrm>
            <a:off x="400214" y="3044642"/>
            <a:ext cx="2512615" cy="2061568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199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من خلال </a:t>
            </a:r>
          </a:p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199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المرآة المعكوسة</a:t>
            </a:r>
          </a:p>
          <a:p>
            <a:pPr marL="0" marR="0" lvl="0" indent="0" algn="ctr" defTabSz="6094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199" b="1" i="0" u="none" strike="noStrike" kern="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استنتجي عنوان الدرس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0DD3489C-E533-4C90-938C-D636D971C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9" r="40212" b="24666"/>
          <a:stretch/>
        </p:blipFill>
        <p:spPr bwMode="auto">
          <a:xfrm>
            <a:off x="4323806" y="1056708"/>
            <a:ext cx="5603965" cy="3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058DDEAE-BA56-4D9A-A0A6-B6F8695D6F26}"/>
              </a:ext>
            </a:extLst>
          </p:cNvPr>
          <p:cNvSpPr/>
          <p:nvPr/>
        </p:nvSpPr>
        <p:spPr>
          <a:xfrm>
            <a:off x="5669280" y="2005685"/>
            <a:ext cx="3092396" cy="1478075"/>
          </a:xfrm>
          <a:prstGeom prst="rect">
            <a:avLst/>
          </a:prstGeom>
          <a:noFill/>
        </p:spPr>
        <p:txBody>
          <a:bodyPr wrap="square" lIns="91419" tIns="45709" rIns="91419" bIns="45709">
            <a:spAutoFit/>
          </a:bodyPr>
          <a:lstStyle/>
          <a:p>
            <a:pPr lvl="0" algn="ctr" defTabSz="609463">
              <a:lnSpc>
                <a:spcPct val="150000"/>
              </a:lnSpc>
              <a:defRPr/>
            </a:pPr>
            <a:r>
              <a:rPr lang="ar-SA" sz="3199" b="1" kern="0" dirty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ت  ا  ز هـ  ل  ا</a:t>
            </a:r>
          </a:p>
          <a:p>
            <a:pPr algn="ctr" defTabSz="609463">
              <a:lnSpc>
                <a:spcPct val="150000"/>
              </a:lnSpc>
              <a:defRPr/>
            </a:pPr>
            <a:r>
              <a:rPr lang="ar-SA" sz="3199" b="1" kern="0" dirty="0">
                <a:ln w="0"/>
                <a:solidFill>
                  <a:srgbClr val="70AD47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ة  ي  ض  ر أ  ل  ا</a:t>
            </a:r>
          </a:p>
        </p:txBody>
      </p:sp>
    </p:spTree>
    <p:extLst>
      <p:ext uri="{BB962C8B-B14F-4D97-AF65-F5344CB8AC3E}">
        <p14:creationId xmlns:p14="http://schemas.microsoft.com/office/powerpoint/2010/main" val="11810331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ED6661EB-028E-4B5F-A408-B7CB72A6FE73}"/>
              </a:ext>
            </a:extLst>
          </p:cNvPr>
          <p:cNvSpPr txBox="1"/>
          <p:nvPr/>
        </p:nvSpPr>
        <p:spPr>
          <a:xfrm>
            <a:off x="4908867" y="2842153"/>
            <a:ext cx="2740025" cy="1007968"/>
          </a:xfrm>
          <a:prstGeom prst="rect">
            <a:avLst/>
          </a:prstGeom>
          <a:noFill/>
          <a:ln w="19050">
            <a:noFill/>
          </a:ln>
        </p:spPr>
        <p:txBody>
          <a:bodyPr wrap="square" rtlCol="1">
            <a:spAutoFit/>
          </a:bodyPr>
          <a:lstStyle/>
          <a:p>
            <a:pPr algn="ctr">
              <a:lnSpc>
                <a:spcPct val="250000"/>
              </a:lnSpc>
            </a:pPr>
            <a:r>
              <a:rPr lang="ar-SA" sz="2800" b="1" dirty="0">
                <a:solidFill>
                  <a:srgbClr val="C00000"/>
                </a:solidFill>
                <a:cs typeface="PT Bold Heading" panose="02010400000000000000" pitchFamily="2" charset="-78"/>
              </a:rPr>
              <a:t>نَصُّ الفِهْم القِرَائِي: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535C559-1C09-4EAC-BBDF-DB0CAA140768}"/>
              </a:ext>
            </a:extLst>
          </p:cNvPr>
          <p:cNvSpPr txBox="1"/>
          <p:nvPr/>
        </p:nvSpPr>
        <p:spPr>
          <a:xfrm>
            <a:off x="9399643" y="797016"/>
            <a:ext cx="837911" cy="307777"/>
          </a:xfrm>
          <a:prstGeom prst="rect">
            <a:avLst/>
          </a:prstGeom>
          <a:solidFill>
            <a:srgbClr val="ED7D31">
              <a:lumMod val="20000"/>
              <a:lumOff val="80000"/>
            </a:srgbClr>
          </a:solidFill>
          <a:ln w="19050">
            <a:solidFill>
              <a:sysClr val="windowText" lastClr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التاريخ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449F818-C04F-46ED-BC30-D712103EA2C5}"/>
              </a:ext>
            </a:extLst>
          </p:cNvPr>
          <p:cNvSpPr txBox="1"/>
          <p:nvPr/>
        </p:nvSpPr>
        <p:spPr>
          <a:xfrm>
            <a:off x="9392194" y="1208996"/>
            <a:ext cx="837911" cy="307777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اليوم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F8356A2-6F2F-4498-BF3B-FEA1B6BAAD13}"/>
              </a:ext>
            </a:extLst>
          </p:cNvPr>
          <p:cNvSpPr txBox="1"/>
          <p:nvPr/>
        </p:nvSpPr>
        <p:spPr>
          <a:xfrm>
            <a:off x="9392194" y="1623661"/>
            <a:ext cx="837911" cy="307777"/>
          </a:xfrm>
          <a:prstGeom prst="rect">
            <a:avLst/>
          </a:prstGeom>
          <a:solidFill>
            <a:srgbClr val="9BBB59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المادة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EDA7760-BF11-4D6D-B5FB-AF523CFF4D98}"/>
              </a:ext>
            </a:extLst>
          </p:cNvPr>
          <p:cNvSpPr txBox="1"/>
          <p:nvPr/>
        </p:nvSpPr>
        <p:spPr>
          <a:xfrm>
            <a:off x="9392194" y="2032901"/>
            <a:ext cx="837911" cy="307777"/>
          </a:xfrm>
          <a:prstGeom prst="rect">
            <a:avLst/>
          </a:prstGeom>
          <a:solidFill>
            <a:srgbClr val="FFFFCC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الحصة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D6C80FF-0BFD-4159-A482-7C5559EA1866}"/>
              </a:ext>
            </a:extLst>
          </p:cNvPr>
          <p:cNvSpPr txBox="1"/>
          <p:nvPr/>
        </p:nvSpPr>
        <p:spPr>
          <a:xfrm>
            <a:off x="4651570" y="3995359"/>
            <a:ext cx="3219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8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PT Bold Heading" panose="02010400000000000000" pitchFamily="2" charset="-78"/>
              </a:rPr>
              <a:t>الهزات الأرضية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PT Bold Heading" panose="02010400000000000000" pitchFamily="2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77F86847-F751-4E86-B2F7-24D56677BA8E}"/>
              </a:ext>
            </a:extLst>
          </p:cNvPr>
          <p:cNvSpPr txBox="1"/>
          <p:nvPr/>
        </p:nvSpPr>
        <p:spPr>
          <a:xfrm>
            <a:off x="7441242" y="778457"/>
            <a:ext cx="184559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16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/    </a:t>
            </a:r>
            <a:r>
              <a:rPr lang="ar-SA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/ </a:t>
            </a:r>
            <a:r>
              <a:rPr lang="ar-SA" sz="1600" b="1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1442هـ</a:t>
            </a:r>
            <a:endParaRPr lang="ar-SA" sz="160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874B9B86-6297-47F1-B33D-0562D7A5EFAF}"/>
              </a:ext>
            </a:extLst>
          </p:cNvPr>
          <p:cNvSpPr txBox="1"/>
          <p:nvPr/>
        </p:nvSpPr>
        <p:spPr>
          <a:xfrm>
            <a:off x="7754279" y="1177403"/>
            <a:ext cx="153255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الخميس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1E1349D-167B-40E4-B90E-047E665DE591}"/>
              </a:ext>
            </a:extLst>
          </p:cNvPr>
          <p:cNvSpPr txBox="1"/>
          <p:nvPr/>
        </p:nvSpPr>
        <p:spPr>
          <a:xfrm>
            <a:off x="7900236" y="1602024"/>
            <a:ext cx="138660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لغـتـي الجميلة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CBB430F-D5D6-45F5-B90C-3DE852D1D27B}"/>
              </a:ext>
            </a:extLst>
          </p:cNvPr>
          <p:cNvSpPr txBox="1"/>
          <p:nvPr/>
        </p:nvSpPr>
        <p:spPr>
          <a:xfrm>
            <a:off x="7341325" y="2032022"/>
            <a:ext cx="1986557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SA" sz="1600" b="1" kern="0" dirty="0">
                <a:solidFill>
                  <a:prstClr val="black"/>
                </a:solidFill>
                <a:cs typeface="Times New Roman" panose="02020603050405020304" pitchFamily="18" charset="0"/>
              </a:rPr>
              <a:t>الأولى + الثانية + الثالثة  </a:t>
            </a:r>
          </a:p>
        </p:txBody>
      </p:sp>
    </p:spTree>
    <p:extLst>
      <p:ext uri="{BB962C8B-B14F-4D97-AF65-F5344CB8AC3E}">
        <p14:creationId xmlns:p14="http://schemas.microsoft.com/office/powerpoint/2010/main" val="13315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2495005" y="1573888"/>
            <a:ext cx="6625112" cy="272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شروط القراءة الصامِتة </a:t>
            </a:r>
            <a:endParaRPr kumimoji="0" lang="ar-SA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100"/>
              </a:lnSpc>
              <a:buFont typeface="+mj-lt"/>
              <a:buAutoNum type="arabicPeriod"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عدم الإشارة بِالأصبع على الكلمة المقْرُوءة</a:t>
            </a:r>
          </a:p>
          <a:p>
            <a:pPr marL="457200" marR="0" lvl="0" indent="-457200" defTabSz="914400" rtl="1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إمسَاك قلم الرُّصَاص لتسجيل الملحوظات على هامش النَّص</a:t>
            </a:r>
          </a:p>
          <a:p>
            <a:pPr marL="457200" marR="0" lvl="0" indent="-457200" defTabSz="914400" rtl="1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الالتزام  بِالوقتِ المُحدد للقرَاءةِ الصَّامِتة</a:t>
            </a:r>
          </a:p>
          <a:p>
            <a:pPr marL="457200" marR="0" lvl="0" indent="-457200" defTabSz="914400" rtl="1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التَّركيز وفِهم المعنى لأتمكن بعدها مِن الإجابَة عنْ الأسئِلة دون الرُّجُوع إلى النَّص  </a:t>
            </a:r>
          </a:p>
        </p:txBody>
      </p:sp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3696788" y="261257"/>
            <a:ext cx="55819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rtl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solidFill>
                  <a:srgbClr val="C00000"/>
                </a:solidFill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القراءة الصامتة :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 dirty="0">
                <a:solidFill>
                  <a:srgbClr val="008000"/>
                </a:solidFill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هي قِراءة سِريَّة تَكون بِواسطة النَّظر لَيس فِيها صَوت ولا هَمس ولا تَحريك للشفَتين</a:t>
            </a:r>
          </a:p>
        </p:txBody>
      </p:sp>
    </p:spTree>
    <p:extLst>
      <p:ext uri="{BB962C8B-B14F-4D97-AF65-F5344CB8AC3E}">
        <p14:creationId xmlns:p14="http://schemas.microsoft.com/office/powerpoint/2010/main" val="25525951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A7DE149-18A8-44B2-800A-8159B1106B49}"/>
              </a:ext>
            </a:extLst>
          </p:cNvPr>
          <p:cNvSpPr txBox="1"/>
          <p:nvPr/>
        </p:nvSpPr>
        <p:spPr>
          <a:xfrm>
            <a:off x="9470571" y="498737"/>
            <a:ext cx="189411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cs typeface="+mj-cs"/>
              </a:rPr>
              <a:t>القراءة الصامتة للنص لمدة 3 دقائق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ED1DD7D-F5A1-4C33-9E71-FAD7898154D6}"/>
              </a:ext>
            </a:extLst>
          </p:cNvPr>
          <p:cNvSpPr txBox="1"/>
          <p:nvPr/>
        </p:nvSpPr>
        <p:spPr>
          <a:xfrm>
            <a:off x="9588137" y="2951788"/>
            <a:ext cx="20116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>
                <a:cs typeface="+mj-cs"/>
              </a:rPr>
              <a:t>القراءة الجهرية</a:t>
            </a:r>
          </a:p>
          <a:p>
            <a:pPr algn="ctr"/>
            <a:r>
              <a:rPr lang="ar-SA" b="1" dirty="0">
                <a:cs typeface="+mj-cs"/>
              </a:rPr>
              <a:t>3 دقائق</a:t>
            </a:r>
          </a:p>
        </p:txBody>
      </p:sp>
      <p:pic>
        <p:nvPicPr>
          <p:cNvPr id="385" name="Picture 3" descr="C:\Users\tutor2u\Downloads\shutterstock_176292206.jpg">
            <a:extLst>
              <a:ext uri="{FF2B5EF4-FFF2-40B4-BE49-F238E27FC236}">
                <a16:creationId xmlns:a16="http://schemas.microsoft.com/office/drawing/2014/main" id="{27148825-374F-4F7C-8E16-830F6E053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41895" y="1305274"/>
            <a:ext cx="1524605" cy="15386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6" name="Group 13">
            <a:extLst>
              <a:ext uri="{FF2B5EF4-FFF2-40B4-BE49-F238E27FC236}">
                <a16:creationId xmlns:a16="http://schemas.microsoft.com/office/drawing/2014/main" id="{56A1C4BE-6CEF-4DDE-8C40-341DD2975D17}"/>
              </a:ext>
            </a:extLst>
          </p:cNvPr>
          <p:cNvGrpSpPr/>
          <p:nvPr/>
        </p:nvGrpSpPr>
        <p:grpSpPr>
          <a:xfrm>
            <a:off x="10480364" y="1582201"/>
            <a:ext cx="45719" cy="984989"/>
            <a:chOff x="6921179" y="3423643"/>
            <a:chExt cx="45719" cy="1666898"/>
          </a:xfrm>
        </p:grpSpPr>
        <p:sp>
          <p:nvSpPr>
            <p:cNvPr id="387" name="Rectangle 14">
              <a:extLst>
                <a:ext uri="{FF2B5EF4-FFF2-40B4-BE49-F238E27FC236}">
                  <a16:creationId xmlns:a16="http://schemas.microsoft.com/office/drawing/2014/main" id="{A6AD519C-1E5C-44D9-9104-0DC5DA4867C2}"/>
                </a:ext>
              </a:extLst>
            </p:cNvPr>
            <p:cNvSpPr/>
            <p:nvPr/>
          </p:nvSpPr>
          <p:spPr>
            <a:xfrm>
              <a:off x="6921179" y="3423643"/>
              <a:ext cx="45719" cy="797445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Rectangle 15">
              <a:extLst>
                <a:ext uri="{FF2B5EF4-FFF2-40B4-BE49-F238E27FC236}">
                  <a16:creationId xmlns:a16="http://schemas.microsoft.com/office/drawing/2014/main" id="{9EC086C0-E951-47F2-93C1-8F770A4B9826}"/>
                </a:ext>
              </a:extLst>
            </p:cNvPr>
            <p:cNvSpPr/>
            <p:nvPr/>
          </p:nvSpPr>
          <p:spPr>
            <a:xfrm>
              <a:off x="6921179" y="4293096"/>
              <a:ext cx="45719" cy="797445"/>
            </a:xfrm>
            <a:prstGeom prst="rect">
              <a:avLst/>
            </a:prstGeom>
            <a:solidFill>
              <a:sysClr val="windowText" lastClr="000000">
                <a:alpha val="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89" name="Picture 3" descr="C:\Users\tutor2u\Downloads\shutterstock_176292206.jpg">
            <a:extLst>
              <a:ext uri="{FF2B5EF4-FFF2-40B4-BE49-F238E27FC236}">
                <a16:creationId xmlns:a16="http://schemas.microsoft.com/office/drawing/2014/main" id="{1DB7DB81-A0CE-4F79-856B-7913A00B0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8061" y="3705999"/>
            <a:ext cx="1524605" cy="153863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0" name="Group 13">
            <a:extLst>
              <a:ext uri="{FF2B5EF4-FFF2-40B4-BE49-F238E27FC236}">
                <a16:creationId xmlns:a16="http://schemas.microsoft.com/office/drawing/2014/main" id="{DA5A2E45-DF49-4562-93DF-15FCB71A681F}"/>
              </a:ext>
            </a:extLst>
          </p:cNvPr>
          <p:cNvGrpSpPr/>
          <p:nvPr/>
        </p:nvGrpSpPr>
        <p:grpSpPr>
          <a:xfrm>
            <a:off x="10456530" y="3982926"/>
            <a:ext cx="45719" cy="984989"/>
            <a:chOff x="6921179" y="3423643"/>
            <a:chExt cx="45719" cy="1666898"/>
          </a:xfrm>
        </p:grpSpPr>
        <p:sp>
          <p:nvSpPr>
            <p:cNvPr id="391" name="Rectangle 14">
              <a:extLst>
                <a:ext uri="{FF2B5EF4-FFF2-40B4-BE49-F238E27FC236}">
                  <a16:creationId xmlns:a16="http://schemas.microsoft.com/office/drawing/2014/main" id="{15EBD927-D454-47CD-97E3-296D1E301D63}"/>
                </a:ext>
              </a:extLst>
            </p:cNvPr>
            <p:cNvSpPr/>
            <p:nvPr/>
          </p:nvSpPr>
          <p:spPr>
            <a:xfrm>
              <a:off x="6921179" y="3423643"/>
              <a:ext cx="45719" cy="797445"/>
            </a:xfrm>
            <a:prstGeom prst="rect">
              <a:avLst/>
            </a:prstGeom>
            <a:solidFill>
              <a:sysClr val="windowText" lastClr="0000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Rectangle 15">
              <a:extLst>
                <a:ext uri="{FF2B5EF4-FFF2-40B4-BE49-F238E27FC236}">
                  <a16:creationId xmlns:a16="http://schemas.microsoft.com/office/drawing/2014/main" id="{588E65FE-ECD2-4B7C-BFEC-21CB3F7577B4}"/>
                </a:ext>
              </a:extLst>
            </p:cNvPr>
            <p:cNvSpPr/>
            <p:nvPr/>
          </p:nvSpPr>
          <p:spPr>
            <a:xfrm>
              <a:off x="6921179" y="4293096"/>
              <a:ext cx="45719" cy="797445"/>
            </a:xfrm>
            <a:prstGeom prst="rect">
              <a:avLst/>
            </a:prstGeom>
            <a:solidFill>
              <a:sysClr val="windowText" lastClr="000000">
                <a:alpha val="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675" y="498737"/>
            <a:ext cx="6892802" cy="602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08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3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B318CD7-79E2-4187-9F42-49599A40DD00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cs typeface="+mj-cs"/>
              </a:rPr>
              <a:t>هيَّا بنا نتناقش معًا أحداث قصتنا لهذا اليوم:</a:t>
            </a:r>
          </a:p>
        </p:txBody>
      </p:sp>
      <p:sp>
        <p:nvSpPr>
          <p:cNvPr id="4" name="سهم: خماسي 3">
            <a:extLst>
              <a:ext uri="{FF2B5EF4-FFF2-40B4-BE49-F238E27FC236}">
                <a16:creationId xmlns:a16="http://schemas.microsoft.com/office/drawing/2014/main" id="{A006F552-1D8A-4C0E-9C27-FB97DC34DC4A}"/>
              </a:ext>
            </a:extLst>
          </p:cNvPr>
          <p:cNvSpPr/>
          <p:nvPr/>
        </p:nvSpPr>
        <p:spPr>
          <a:xfrm flipH="1">
            <a:off x="7309590" y="1483394"/>
            <a:ext cx="4882410" cy="814287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1- مستوى الفهم الحرفي.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05623C0-CF47-4795-9FA4-960086D16A4C}"/>
              </a:ext>
            </a:extLst>
          </p:cNvPr>
          <p:cNvSpPr txBox="1"/>
          <p:nvPr/>
        </p:nvSpPr>
        <p:spPr>
          <a:xfrm>
            <a:off x="8556840" y="581301"/>
            <a:ext cx="3635160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  <a:cs typeface="+mj-cs"/>
              </a:rPr>
              <a:t>مستويات الفهم القرائي:</a:t>
            </a:r>
          </a:p>
        </p:txBody>
      </p:sp>
      <p:sp>
        <p:nvSpPr>
          <p:cNvPr id="6" name="سهم: خماسي 5">
            <a:extLst>
              <a:ext uri="{FF2B5EF4-FFF2-40B4-BE49-F238E27FC236}">
                <a16:creationId xmlns:a16="http://schemas.microsoft.com/office/drawing/2014/main" id="{133B5693-4423-439E-B0F9-CF0803FD1F07}"/>
              </a:ext>
            </a:extLst>
          </p:cNvPr>
          <p:cNvSpPr/>
          <p:nvPr/>
        </p:nvSpPr>
        <p:spPr>
          <a:xfrm flipH="1">
            <a:off x="7309590" y="2462892"/>
            <a:ext cx="4882410" cy="81428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2- مستوى الفهم الاستنتاجي ( التفسيري ).</a:t>
            </a:r>
          </a:p>
        </p:txBody>
      </p:sp>
      <p:sp>
        <p:nvSpPr>
          <p:cNvPr id="7" name="سهم: خماسي 6">
            <a:extLst>
              <a:ext uri="{FF2B5EF4-FFF2-40B4-BE49-F238E27FC236}">
                <a16:creationId xmlns:a16="http://schemas.microsoft.com/office/drawing/2014/main" id="{8680D8BC-20EB-4DB0-8632-9914A8D76F13}"/>
              </a:ext>
            </a:extLst>
          </p:cNvPr>
          <p:cNvSpPr/>
          <p:nvPr/>
        </p:nvSpPr>
        <p:spPr>
          <a:xfrm flipH="1">
            <a:off x="7309589" y="3442390"/>
            <a:ext cx="4882410" cy="814287"/>
          </a:xfrm>
          <a:prstGeom prst="homePlate">
            <a:avLst/>
          </a:prstGeom>
          <a:solidFill>
            <a:srgbClr val="FF99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3- مستوى الفهم الناقد.</a:t>
            </a:r>
          </a:p>
        </p:txBody>
      </p:sp>
      <p:pic>
        <p:nvPicPr>
          <p:cNvPr id="3074" name="Picture 2" descr="كلمات تحتوي على تنوين بالكسر | افضل اجابة">
            <a:extLst>
              <a:ext uri="{FF2B5EF4-FFF2-40B4-BE49-F238E27FC236}">
                <a16:creationId xmlns:a16="http://schemas.microsoft.com/office/drawing/2014/main" id="{0D72973C-3576-448A-BA98-02722676F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8"/>
          <a:stretch>
            <a:fillRect/>
          </a:stretch>
        </p:blipFill>
        <p:spPr bwMode="auto">
          <a:xfrm>
            <a:off x="2325189" y="2830933"/>
            <a:ext cx="4376057" cy="247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سهم: خماسي 10">
            <a:extLst>
              <a:ext uri="{FF2B5EF4-FFF2-40B4-BE49-F238E27FC236}">
                <a16:creationId xmlns:a16="http://schemas.microsoft.com/office/drawing/2014/main" id="{7974F67F-04C5-496B-B789-68552E44D47D}"/>
              </a:ext>
            </a:extLst>
          </p:cNvPr>
          <p:cNvSpPr/>
          <p:nvPr/>
        </p:nvSpPr>
        <p:spPr>
          <a:xfrm flipH="1">
            <a:off x="7309588" y="4421888"/>
            <a:ext cx="4882410" cy="814287"/>
          </a:xfrm>
          <a:prstGeom prst="homePlate">
            <a:avLst/>
          </a:prstGeom>
          <a:solidFill>
            <a:srgbClr val="CB9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4- مستوى الفهم </a:t>
            </a:r>
            <a:r>
              <a:rPr lang="ar-SA" sz="2400" b="1" dirty="0" err="1">
                <a:solidFill>
                  <a:schemeClr val="tx1"/>
                </a:solidFill>
                <a:cs typeface="+mj-cs"/>
              </a:rPr>
              <a:t>التذوقي</a:t>
            </a:r>
            <a:r>
              <a:rPr lang="ar-SA" sz="2400" b="1" dirty="0">
                <a:solidFill>
                  <a:schemeClr val="tx1"/>
                </a:solidFill>
                <a:cs typeface="+mj-cs"/>
              </a:rPr>
              <a:t>.</a:t>
            </a:r>
          </a:p>
        </p:txBody>
      </p:sp>
      <p:sp>
        <p:nvSpPr>
          <p:cNvPr id="13" name="سهم: خماسي 12">
            <a:extLst>
              <a:ext uri="{FF2B5EF4-FFF2-40B4-BE49-F238E27FC236}">
                <a16:creationId xmlns:a16="http://schemas.microsoft.com/office/drawing/2014/main" id="{C0D5A405-C145-4CF9-809C-FA50B37F03F9}"/>
              </a:ext>
            </a:extLst>
          </p:cNvPr>
          <p:cNvSpPr/>
          <p:nvPr/>
        </p:nvSpPr>
        <p:spPr>
          <a:xfrm flipH="1">
            <a:off x="7309587" y="5401386"/>
            <a:ext cx="4882410" cy="81428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5- مستوى الفهم الإبداعي.</a:t>
            </a:r>
          </a:p>
        </p:txBody>
      </p:sp>
      <p:sp>
        <p:nvSpPr>
          <p:cNvPr id="10" name="سهم: خماسي 9">
            <a:extLst>
              <a:ext uri="{FF2B5EF4-FFF2-40B4-BE49-F238E27FC236}">
                <a16:creationId xmlns:a16="http://schemas.microsoft.com/office/drawing/2014/main" id="{E955AA8A-58D2-44BC-95FE-F2C0E8D6797C}"/>
              </a:ext>
            </a:extLst>
          </p:cNvPr>
          <p:cNvSpPr/>
          <p:nvPr/>
        </p:nvSpPr>
        <p:spPr>
          <a:xfrm flipH="1">
            <a:off x="7309588" y="5401386"/>
            <a:ext cx="4882410" cy="814287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  <a:cs typeface="+mj-cs"/>
              </a:rPr>
              <a:t>5- مستوى الفهم الإبداعي.</a:t>
            </a:r>
          </a:p>
        </p:txBody>
      </p:sp>
    </p:spTree>
    <p:extLst>
      <p:ext uri="{BB962C8B-B14F-4D97-AF65-F5344CB8AC3E}">
        <p14:creationId xmlns:p14="http://schemas.microsoft.com/office/powerpoint/2010/main" val="14622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3" grpId="0" animBg="1"/>
      <p:bldP spid="10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728</Words>
  <Application>Microsoft Office PowerPoint</Application>
  <PresentationFormat>شاشة عريضة</PresentationFormat>
  <Paragraphs>150</Paragraphs>
  <Slides>19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Microsoft YaHei Light</vt:lpstr>
      <vt:lpstr>Arabic Typesetting</vt:lpstr>
      <vt:lpstr>Arial</vt:lpstr>
      <vt:lpstr>Calibri</vt:lpstr>
      <vt:lpstr>Calibri Light</vt:lpstr>
      <vt:lpstr>نسق Office</vt:lpstr>
      <vt:lpstr>1_نسق Office</vt:lpstr>
      <vt:lpstr>5_نسق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you me</dc:creator>
  <cp:lastModifiedBy>Tareq</cp:lastModifiedBy>
  <cp:revision>87</cp:revision>
  <dcterms:created xsi:type="dcterms:W3CDTF">2021-02-23T00:01:33Z</dcterms:created>
  <dcterms:modified xsi:type="dcterms:W3CDTF">2021-03-26T08:13:10Z</dcterms:modified>
</cp:coreProperties>
</file>