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62" r:id="rId3"/>
    <p:sldId id="265" r:id="rId4"/>
    <p:sldId id="266" r:id="rId5"/>
    <p:sldId id="289" r:id="rId6"/>
    <p:sldId id="290" r:id="rId7"/>
    <p:sldId id="280" r:id="rId8"/>
    <p:sldId id="273" r:id="rId9"/>
    <p:sldId id="275" r:id="rId10"/>
    <p:sldId id="272" r:id="rId11"/>
    <p:sldId id="276" r:id="rId12"/>
    <p:sldId id="278" r:id="rId13"/>
    <p:sldId id="277" r:id="rId14"/>
    <p:sldId id="279" r:id="rId15"/>
    <p:sldId id="268" r:id="rId16"/>
    <p:sldId id="267" r:id="rId17"/>
    <p:sldId id="281" r:id="rId18"/>
    <p:sldId id="286" r:id="rId19"/>
    <p:sldId id="285" r:id="rId20"/>
    <p:sldId id="291" r:id="rId21"/>
    <p:sldId id="292" r:id="rId22"/>
    <p:sldId id="283" r:id="rId23"/>
    <p:sldId id="298" r:id="rId24"/>
    <p:sldId id="297" r:id="rId25"/>
    <p:sldId id="284" r:id="rId26"/>
    <p:sldId id="294" r:id="rId27"/>
    <p:sldId id="287" r:id="rId28"/>
    <p:sldId id="296" r:id="rId29"/>
    <p:sldId id="293" r:id="rId30"/>
    <p:sldId id="274" r:id="rId31"/>
  </p:sldIdLst>
  <p:sldSz cx="12192000" cy="6858000"/>
  <p:notesSz cx="6858000" cy="9144000"/>
  <p:custDataLst>
    <p:tags r:id="rId3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مر نحاس" initials="سمر" lastIdx="1" clrIdx="0">
    <p:extLst>
      <p:ext uri="{19B8F6BF-5375-455C-9EA6-DF929625EA0E}">
        <p15:presenceInfo xmlns:p15="http://schemas.microsoft.com/office/powerpoint/2012/main" userId="S::t743225@mg.moe.gov.sa::e7aa23af-2f42-4f59-b577-b532980b38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21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448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633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348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237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161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061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635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782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4164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29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55BD4-F11E-4F2E-9007-EA442E52BEA1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D1CE8-C705-4FCF-9768-F631BA1102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934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gif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audio" Target="../media/audio10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25.gif"/><Relationship Id="rId2" Type="http://schemas.openxmlformats.org/officeDocument/2006/relationships/audio" Target="../media/audio10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11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audio" Target="../media/audio6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35.jpg"/><Relationship Id="rId2" Type="http://schemas.openxmlformats.org/officeDocument/2006/relationships/audio" Target="../media/audio6.wav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9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39.jpe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11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1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7.wav"/><Relationship Id="rId16" Type="http://schemas.openxmlformats.org/officeDocument/2006/relationships/image" Target="../media/image41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image" Target="../media/image48.jfif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2.wav"/><Relationship Id="rId16" Type="http://schemas.openxmlformats.org/officeDocument/2006/relationships/image" Target="../media/image41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audio" Target="../media/audio1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10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0.wav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image" Target="../media/image50.jpe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4.wav"/><Relationship Id="rId16" Type="http://schemas.openxmlformats.org/officeDocument/2006/relationships/image" Target="../media/image41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4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4.wav"/><Relationship Id="rId16" Type="http://schemas.openxmlformats.org/officeDocument/2006/relationships/image" Target="../media/image41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3.wav"/><Relationship Id="rId16" Type="http://schemas.openxmlformats.org/officeDocument/2006/relationships/image" Target="../media/image41.png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6.wav"/><Relationship Id="rId16" Type="http://schemas.openxmlformats.org/officeDocument/2006/relationships/image" Target="../media/image41.png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1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3.wav"/><Relationship Id="rId16" Type="http://schemas.openxmlformats.org/officeDocument/2006/relationships/image" Target="../media/image41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14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14.wav"/><Relationship Id="rId16" Type="http://schemas.openxmlformats.org/officeDocument/2006/relationships/image" Target="../media/image41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microsoft.com/office/2007/relationships/hdphoto" Target="../media/hdphoto1.wdp"/><Relationship Id="rId19" Type="http://schemas.openxmlformats.org/officeDocument/2006/relationships/audio" Target="../media/audio3.wav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53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19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6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gif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17" Type="http://schemas.openxmlformats.org/officeDocument/2006/relationships/image" Target="../media/image22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audio" Target="../media/audio7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25.gif"/><Relationship Id="rId2" Type="http://schemas.openxmlformats.org/officeDocument/2006/relationships/audio" Target="../media/audio7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28.gif"/><Relationship Id="rId3" Type="http://schemas.openxmlformats.org/officeDocument/2006/relationships/audio" Target="../media/audio9.wav"/><Relationship Id="rId21" Type="http://schemas.openxmlformats.org/officeDocument/2006/relationships/image" Target="../media/image31.jpeg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17" Type="http://schemas.openxmlformats.org/officeDocument/2006/relationships/image" Target="../media/image27.jpeg"/><Relationship Id="rId2" Type="http://schemas.openxmlformats.org/officeDocument/2006/relationships/audio" Target="../media/audio8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29.jpe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1100100" y="1724864"/>
            <a:ext cx="1001788" cy="170413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2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WhatsApp Video 2020-11-01 at 12.02.44 PM">
            <a:hlinkClick r:id="" action="ppaction://media"/>
            <a:extLst>
              <a:ext uri="{FF2B5EF4-FFF2-40B4-BE49-F238E27FC236}">
                <a16:creationId xmlns:a16="http://schemas.microsoft.com/office/drawing/2014/main" id="{7DDB5E6E-91F6-46AF-AA61-E59C854512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15052" y="754046"/>
            <a:ext cx="6632223" cy="4252960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5FD31ACD-6F6A-4B67-8DB7-3BE470CF0A76}"/>
              </a:ext>
            </a:extLst>
          </p:cNvPr>
          <p:cNvSpPr txBox="1"/>
          <p:nvPr/>
        </p:nvSpPr>
        <p:spPr>
          <a:xfrm>
            <a:off x="10852817" y="1884434"/>
            <a:ext cx="1464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cs typeface="(AH) Manal Black" pitchFamily="2" charset="-78"/>
              </a:rPr>
              <a:t>النشيد</a:t>
            </a:r>
            <a:endParaRPr lang="ar-SA" sz="2800" b="1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AE" sz="2800" b="1" dirty="0">
                <a:solidFill>
                  <a:srgbClr val="FF0000"/>
                </a:solidFill>
                <a:cs typeface="(AH) Manal Black" pitchFamily="2" charset="-78"/>
              </a:rPr>
              <a:t>الوطني</a:t>
            </a:r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AE" sz="2800" b="1" dirty="0">
                <a:solidFill>
                  <a:srgbClr val="FF0000"/>
                </a:solidFill>
                <a:cs typeface="(AH) Manal Black" pitchFamily="2" charset="-78"/>
              </a:rPr>
              <a:t>السعودي</a:t>
            </a:r>
            <a:endParaRPr lang="en-US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974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76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33016" y="1168716"/>
            <a:ext cx="1361367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14633C-6B55-4154-B6BD-9D9C8BCEFA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6553" r="34976" b="36498"/>
          <a:stretch/>
        </p:blipFill>
        <p:spPr>
          <a:xfrm>
            <a:off x="2404022" y="754045"/>
            <a:ext cx="8113202" cy="45548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B62A1ED-B0E9-4954-80F3-9FA32B8105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64657" y="1828488"/>
            <a:ext cx="1105978" cy="161795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B1A572E-1A71-4097-88CD-747771D6B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221" y="327200"/>
            <a:ext cx="1071570" cy="1359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4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الفراشة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05E5B48-2B70-44B4-ACB7-660142DC655F}"/>
              </a:ext>
            </a:extLst>
          </p:cNvPr>
          <p:cNvSpPr/>
          <p:nvPr/>
        </p:nvSpPr>
        <p:spPr>
          <a:xfrm>
            <a:off x="5151507" y="824898"/>
            <a:ext cx="4787997" cy="6327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مناقشة القراءة الصامتة :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D3C7206-CF6E-4990-87B3-4221D47B2A92}"/>
              </a:ext>
            </a:extLst>
          </p:cNvPr>
          <p:cNvSpPr/>
          <p:nvPr/>
        </p:nvSpPr>
        <p:spPr>
          <a:xfrm>
            <a:off x="4063965" y="1567325"/>
            <a:ext cx="5996566" cy="1709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من أي أنواع الحيوانات تصنف الفراشة ؟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14B6189-AB20-464E-8E09-D772B5C16517}"/>
              </a:ext>
            </a:extLst>
          </p:cNvPr>
          <p:cNvSpPr/>
          <p:nvPr/>
        </p:nvSpPr>
        <p:spPr>
          <a:xfrm>
            <a:off x="4153951" y="3471136"/>
            <a:ext cx="6020768" cy="18004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كم عدد أنواع الفراشات كما  ذكرت في النص  ؟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E3FE610-0281-4D00-84FD-B8C34715C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39" y="1152423"/>
            <a:ext cx="1071570" cy="424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22417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74" y="338535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90047B4-0A95-48DD-87F8-533D7E268E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8422" y="1911399"/>
            <a:ext cx="1737744" cy="306162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D70CBBA-34D2-49F4-8A90-8B1CDA9EE85E}"/>
              </a:ext>
            </a:extLst>
          </p:cNvPr>
          <p:cNvSpPr/>
          <p:nvPr/>
        </p:nvSpPr>
        <p:spPr>
          <a:xfrm>
            <a:off x="3694161" y="2103471"/>
            <a:ext cx="1860934" cy="6327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وضوح الصوت.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59D6D7D-8B85-4D45-8D64-8AFB11B868F2}"/>
              </a:ext>
            </a:extLst>
          </p:cNvPr>
          <p:cNvSpPr/>
          <p:nvPr/>
        </p:nvSpPr>
        <p:spPr>
          <a:xfrm>
            <a:off x="3619933" y="2841940"/>
            <a:ext cx="1917512" cy="519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الطلاقة 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256989F-918D-4A3D-87A0-C7366C164180}"/>
              </a:ext>
            </a:extLst>
          </p:cNvPr>
          <p:cNvSpPr/>
          <p:nvPr/>
        </p:nvSpPr>
        <p:spPr>
          <a:xfrm>
            <a:off x="3621283" y="3492761"/>
            <a:ext cx="1917512" cy="519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تمثيل المعنى .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AD19AE3-9E71-435D-8264-A4C99ADB177A}"/>
              </a:ext>
            </a:extLst>
          </p:cNvPr>
          <p:cNvSpPr/>
          <p:nvPr/>
        </p:nvSpPr>
        <p:spPr>
          <a:xfrm>
            <a:off x="3609719" y="4117820"/>
            <a:ext cx="1929203" cy="4806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سلامة النطق .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15AD4C2-17D7-4589-8DA9-77CA978728D2}"/>
              </a:ext>
            </a:extLst>
          </p:cNvPr>
          <p:cNvSpPr/>
          <p:nvPr/>
        </p:nvSpPr>
        <p:spPr>
          <a:xfrm>
            <a:off x="9942990" y="2191643"/>
            <a:ext cx="2955042" cy="98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ar-SA" sz="28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مهارات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القراءة 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الجهرية .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12E58D5-5746-4DFD-BB22-B0CF7A9DAF76}"/>
              </a:ext>
            </a:extLst>
          </p:cNvPr>
          <p:cNvSpPr/>
          <p:nvPr/>
        </p:nvSpPr>
        <p:spPr>
          <a:xfrm>
            <a:off x="3614496" y="4713603"/>
            <a:ext cx="1929203" cy="4651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صحة الضبط.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8DB8F934-49F2-4BB4-8B95-FB1136D52A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34" y="1945388"/>
            <a:ext cx="1860934" cy="31022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C6370622-4ED0-431A-A2DA-E3E8CA03C3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 b="8614"/>
          <a:stretch/>
        </p:blipFill>
        <p:spPr>
          <a:xfrm>
            <a:off x="4212022" y="808852"/>
            <a:ext cx="4928703" cy="9549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686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8" name="whoo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1004374" y="1724864"/>
            <a:ext cx="1097514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نص معلوماتي </a:t>
            </a:r>
            <a:endParaRPr lang="en-US" sz="4000" b="1" dirty="0">
              <a:solidFill>
                <a:srgbClr val="C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6" y="354392"/>
            <a:ext cx="9979046" cy="7416302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73" y="6144695"/>
            <a:ext cx="5646821" cy="6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878016" y="1364935"/>
            <a:ext cx="1425336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14633C-6B55-4154-B6BD-9D9C8BCEFA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6554" r="34976" b="4773"/>
          <a:stretch/>
        </p:blipFill>
        <p:spPr>
          <a:xfrm>
            <a:off x="2257568" y="851986"/>
            <a:ext cx="8497070" cy="50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6" name="arrow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مستويات الفهم القرائي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DE35983-B195-417B-98E6-B1004CD0BE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8" t="38120" r="30241" b="54908"/>
          <a:stretch/>
        </p:blipFill>
        <p:spPr>
          <a:xfrm>
            <a:off x="4722920" y="1902643"/>
            <a:ext cx="3528417" cy="60268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3060A80-730F-425C-99BD-CC3A3154FB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6" t="32185" r="47358" b="62044"/>
          <a:stretch/>
        </p:blipFill>
        <p:spPr>
          <a:xfrm>
            <a:off x="4811776" y="1085851"/>
            <a:ext cx="3439561" cy="60268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8EE6180-84E4-41E4-A79C-B5F52234AF4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t="44681" r="43483" b="48618"/>
          <a:stretch/>
        </p:blipFill>
        <p:spPr>
          <a:xfrm>
            <a:off x="4744374" y="2719435"/>
            <a:ext cx="3574364" cy="5791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BD17C6D-A8F1-4F31-A664-991F076ED09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3" t="51461" r="32760" b="41566"/>
          <a:stretch/>
        </p:blipFill>
        <p:spPr>
          <a:xfrm>
            <a:off x="4722920" y="3536227"/>
            <a:ext cx="3675356" cy="6026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83AA9BA-2EF9-4634-BEEA-DB6623154F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58289" r="47229" b="35321"/>
          <a:stretch/>
        </p:blipFill>
        <p:spPr>
          <a:xfrm>
            <a:off x="4722920" y="4352670"/>
            <a:ext cx="3675355" cy="6948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78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rrow.wav"/>
          </p:stSnd>
        </p:sndAc>
      </p:transition>
    </mc:Choice>
    <mc:Fallback xmlns="">
      <p:transition spd="slow">
        <p:dissolve/>
        <p:sndAc>
          <p:stSnd>
            <p:snd r:embed="rId16" name="arrow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3E2200A-7669-49F7-B584-AEFA07274192}"/>
              </a:ext>
            </a:extLst>
          </p:cNvPr>
          <p:cNvSpPr txBox="1"/>
          <p:nvPr/>
        </p:nvSpPr>
        <p:spPr>
          <a:xfrm>
            <a:off x="3235949" y="1791508"/>
            <a:ext cx="3990474" cy="255454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مبدعتي المفكرة </a:t>
            </a:r>
            <a:r>
              <a:rPr lang="ar-SA" sz="3200" b="1" i="0" dirty="0">
                <a:effectLst/>
                <a:latin typeface="Segoe UI" panose="020B0502040204020203" pitchFamily="34" charset="0"/>
              </a:rPr>
              <a:t>بعد قراءتك</a:t>
            </a:r>
          </a:p>
          <a:p>
            <a:pPr algn="ctr"/>
            <a:r>
              <a:rPr lang="ar-SA" sz="3200" b="1" i="0" dirty="0">
                <a:effectLst/>
                <a:latin typeface="Segoe UI" panose="020B0502040204020203" pitchFamily="34" charset="0"/>
              </a:rPr>
              <a:t> للنص الفراشة  </a:t>
            </a:r>
            <a:r>
              <a:rPr lang="ar-SA" sz="3200" b="1" dirty="0">
                <a:latin typeface="Segoe UI" panose="020B0502040204020203" pitchFamily="34" charset="0"/>
              </a:rPr>
              <a:t>هيَّا بنا لنتناقش  في الأسئلة التالية المتضمنة مستويات الفهم القرائي .</a:t>
            </a:r>
            <a:r>
              <a:rPr lang="ar-SA" sz="3200" b="1" i="0" dirty="0">
                <a:effectLst/>
                <a:latin typeface="Segoe UI" panose="020B0502040204020203" pitchFamily="34" charset="0"/>
              </a:rPr>
              <a:t> </a:t>
            </a:r>
            <a:endParaRPr lang="ar-SA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8297C4A9-2F08-49B2-A4C0-554E776DA8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 rot="20393974">
            <a:off x="7382047" y="1413202"/>
            <a:ext cx="3140651" cy="325809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C38EDC-35D5-4DBE-B5AC-C582EEE6A0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120" y="1761735"/>
            <a:ext cx="1361511" cy="17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65" y="588761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75" y="114361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2009" y="125172"/>
            <a:ext cx="1709672" cy="44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20514" y="736293"/>
            <a:ext cx="8120816" cy="4670212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689405" y="1250853"/>
            <a:ext cx="569843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س1/ أين تعيش الفراشات ؟</a:t>
            </a:r>
            <a:endParaRPr lang="en-US" sz="3600" b="1" dirty="0"/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54B5BA26-F005-4DCE-812D-2D3B0B1EB8CA}"/>
              </a:ext>
            </a:extLst>
          </p:cNvPr>
          <p:cNvSpPr/>
          <p:nvPr/>
        </p:nvSpPr>
        <p:spPr>
          <a:xfrm>
            <a:off x="3521591" y="3597634"/>
            <a:ext cx="642139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تعيش الفراشات في كل أنحاء العالم.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D916DC6-3E9C-4746-988D-5EBC71CB6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0" t="24549" r="14829" b="17193"/>
          <a:stretch/>
        </p:blipFill>
        <p:spPr>
          <a:xfrm>
            <a:off x="10715166" y="1724865"/>
            <a:ext cx="1438615" cy="1802376"/>
          </a:xfrm>
          <a:prstGeom prst="rect">
            <a:avLst/>
          </a:prstGeom>
        </p:spPr>
      </p:pic>
      <p:sp>
        <p:nvSpPr>
          <p:cNvPr id="26" name="سهم إلى اليسار 28">
            <a:extLst>
              <a:ext uri="{FF2B5EF4-FFF2-40B4-BE49-F238E27FC236}">
                <a16:creationId xmlns:a16="http://schemas.microsoft.com/office/drawing/2014/main" id="{0EDA7A2B-D3A5-4B63-BF40-7F032CC215AF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الحرفي. </a:t>
            </a:r>
          </a:p>
        </p:txBody>
      </p:sp>
    </p:spTree>
    <p:extLst>
      <p:ext uri="{BB962C8B-B14F-4D97-AF65-F5344CB8AC3E}">
        <p14:creationId xmlns:p14="http://schemas.microsoft.com/office/powerpoint/2010/main" val="13019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21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779577" y="1137086"/>
            <a:ext cx="569843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 س2/ما مرادف كلمة أنحاء؟ </a:t>
            </a:r>
            <a:endParaRPr lang="en-US" sz="3600" b="1" dirty="0"/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54B5BA26-F005-4DCE-812D-2D3B0B1EB8CA}"/>
              </a:ext>
            </a:extLst>
          </p:cNvPr>
          <p:cNvSpPr/>
          <p:nvPr/>
        </p:nvSpPr>
        <p:spPr>
          <a:xfrm>
            <a:off x="8356795" y="2917671"/>
            <a:ext cx="200193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 أرجاء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2807873" y="3037199"/>
            <a:ext cx="200193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أرباب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E10B4F0-C360-4FB2-999E-33F25F37C62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28608" r="15339" b="14997"/>
          <a:stretch/>
        </p:blipFill>
        <p:spPr>
          <a:xfrm>
            <a:off x="10714465" y="1737907"/>
            <a:ext cx="1370768" cy="1792751"/>
          </a:xfrm>
          <a:prstGeom prst="rect">
            <a:avLst/>
          </a:prstGeom>
        </p:spPr>
      </p:pic>
      <p:sp>
        <p:nvSpPr>
          <p:cNvPr id="29" name="سهم إلى اليسار 28">
            <a:extLst>
              <a:ext uri="{FF2B5EF4-FFF2-40B4-BE49-F238E27FC236}">
                <a16:creationId xmlns:a16="http://schemas.microsoft.com/office/drawing/2014/main" id="{1E3B2332-6E1E-4B09-B602-6CD3BA539697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الحرفي 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1ED38701-3E52-46C5-AE00-1822BC541090}"/>
              </a:ext>
            </a:extLst>
          </p:cNvPr>
          <p:cNvSpPr/>
          <p:nvPr/>
        </p:nvSpPr>
        <p:spPr>
          <a:xfrm>
            <a:off x="8165262" y="2447352"/>
            <a:ext cx="2478806" cy="16836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99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2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س3/ما ضد كلمة  الحارة ؟ 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4572454" y="3590600"/>
            <a:ext cx="392895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الباردة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9CC66B4-D51D-4DBA-8384-BEABE2CF39D2}"/>
              </a:ext>
            </a:extLst>
          </p:cNvPr>
          <p:cNvSpPr/>
          <p:nvPr/>
        </p:nvSpPr>
        <p:spPr>
          <a:xfrm>
            <a:off x="10761235" y="1765644"/>
            <a:ext cx="1307799" cy="1736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استراتيجية عكس الاتجاه</a:t>
            </a: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A8DCFB50-EFCA-4496-9ED1-BA2A611F451E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الحرفي </a:t>
            </a:r>
          </a:p>
        </p:txBody>
      </p:sp>
    </p:spTree>
    <p:extLst>
      <p:ext uri="{BB962C8B-B14F-4D97-AF65-F5344CB8AC3E}">
        <p14:creationId xmlns:p14="http://schemas.microsoft.com/office/powerpoint/2010/main" val="178765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2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40315" y="734299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396516" y="891926"/>
            <a:ext cx="651551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س4/ رتبي  حياة مراحل الفراشة حسب </a:t>
            </a:r>
            <a:r>
              <a:rPr lang="ar-SA" sz="3600" b="1" dirty="0" smtClean="0"/>
              <a:t>ما وردت </a:t>
            </a:r>
            <a:r>
              <a:rPr lang="ar-SA" sz="3600" b="1" dirty="0"/>
              <a:t>في النص.  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3941732" y="4334597"/>
            <a:ext cx="540000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 </a:t>
            </a:r>
            <a:r>
              <a:rPr lang="ar-SA" sz="4000" b="1" dirty="0">
                <a:solidFill>
                  <a:srgbClr val="002060"/>
                </a:solidFill>
              </a:rPr>
              <a:t>ثم يرقة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67202B10-D04C-4573-947C-BA8643F46C33}"/>
              </a:ext>
            </a:extLst>
          </p:cNvPr>
          <p:cNvSpPr/>
          <p:nvPr/>
        </p:nvSpPr>
        <p:spPr>
          <a:xfrm>
            <a:off x="3886060" y="2593812"/>
            <a:ext cx="544803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شرنقة ثم تتحول إلى فراشة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198F3B76-5DA6-4D26-ACEB-A65E7B91F22B}"/>
              </a:ext>
            </a:extLst>
          </p:cNvPr>
          <p:cNvSpPr/>
          <p:nvPr/>
        </p:nvSpPr>
        <p:spPr>
          <a:xfrm>
            <a:off x="3779577" y="3461469"/>
            <a:ext cx="562448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بيضة صغيرة جدا ثم </a:t>
            </a:r>
            <a:r>
              <a:rPr lang="ar-SA" sz="4000" b="1" dirty="0" err="1">
                <a:solidFill>
                  <a:srgbClr val="002060"/>
                </a:solidFill>
              </a:rPr>
              <a:t>تقفس</a:t>
            </a:r>
            <a:r>
              <a:rPr lang="ar-SA" sz="4000" b="1" dirty="0">
                <a:solidFill>
                  <a:srgbClr val="002060"/>
                </a:solidFill>
              </a:rPr>
              <a:t>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7" name="سهم إلى اليسار 28">
            <a:extLst>
              <a:ext uri="{FF2B5EF4-FFF2-40B4-BE49-F238E27FC236}">
                <a16:creationId xmlns:a16="http://schemas.microsoft.com/office/drawing/2014/main" id="{134D682F-CCA5-4067-B531-F2A450AF968A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الحرفي 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CAA710E0-9806-46A4-9A76-AA9213A877DE}"/>
              </a:ext>
            </a:extLst>
          </p:cNvPr>
          <p:cNvSpPr/>
          <p:nvPr/>
        </p:nvSpPr>
        <p:spPr>
          <a:xfrm>
            <a:off x="9483100" y="3267857"/>
            <a:ext cx="889792" cy="82293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/>
              <a:t>1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F0EA3B7D-4871-4CC3-869C-28162F995BDA}"/>
              </a:ext>
            </a:extLst>
          </p:cNvPr>
          <p:cNvSpPr/>
          <p:nvPr/>
        </p:nvSpPr>
        <p:spPr>
          <a:xfrm>
            <a:off x="9573313" y="4359973"/>
            <a:ext cx="977242" cy="89538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/>
              <a:t>2</a:t>
            </a: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62C14031-8C50-460E-84C9-14C4960AB627}"/>
              </a:ext>
            </a:extLst>
          </p:cNvPr>
          <p:cNvSpPr/>
          <p:nvPr/>
        </p:nvSpPr>
        <p:spPr>
          <a:xfrm>
            <a:off x="9483100" y="2482404"/>
            <a:ext cx="1067455" cy="7437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/>
              <a:t>3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9270A3D-60C5-4FD4-AC23-0870409BB7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119" y="1746233"/>
            <a:ext cx="1370769" cy="175583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4A713BF-A8CB-40C6-9168-F32917CDAF6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56" y="5224639"/>
            <a:ext cx="2791151" cy="14424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8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2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27" grpId="0" animBg="1"/>
      <p:bldP spid="3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2" descr="شهادات شكر وتقدير للاطفال جاهزة للكتابة عليها word - موقع فكرة">
            <a:extLst>
              <a:ext uri="{FF2B5EF4-FFF2-40B4-BE49-F238E27FC236}">
                <a16:creationId xmlns:a16="http://schemas.microsoft.com/office/drawing/2014/main" id="{0309BC79-8C53-4BB6-9B8D-4E8606C3C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31" y="1152423"/>
            <a:ext cx="7666637" cy="36514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3B73DC7C-579D-46A5-8855-2D1DD2D7DAA6}"/>
              </a:ext>
            </a:extLst>
          </p:cNvPr>
          <p:cNvSpPr/>
          <p:nvPr/>
        </p:nvSpPr>
        <p:spPr>
          <a:xfrm>
            <a:off x="4212022" y="1306030"/>
            <a:ext cx="4350682" cy="296146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صغيراتي المبدعات...</a:t>
            </a:r>
          </a:p>
          <a:p>
            <a:pPr algn="ctr"/>
            <a:r>
              <a:rPr lang="ar-SA" sz="1600" b="1" dirty="0">
                <a:solidFill>
                  <a:srgbClr val="FF0000"/>
                </a:solidFill>
              </a:rPr>
              <a:t>بكل الحب أقدم شكري وتقديري لكل طالبة رائعة تفاعلت في حل الواجبات في المنصة وعمل المشاريع قراءة النصوص قراءة صحيحة  .</a:t>
            </a:r>
          </a:p>
          <a:p>
            <a:pPr algn="ctr"/>
            <a:r>
              <a:rPr lang="ar-SA" sz="1600" b="1" dirty="0">
                <a:solidFill>
                  <a:srgbClr val="0070C0"/>
                </a:solidFill>
              </a:rPr>
              <a:t>فلكل مجتهدة نصيب في النجاح 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7DE29E3-A2B3-4AA6-9014-14DEAB53186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9768"/>
          <a:stretch/>
        </p:blipFill>
        <p:spPr>
          <a:xfrm>
            <a:off x="10852818" y="1792718"/>
            <a:ext cx="1141842" cy="170935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332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7" name="breez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65" y="5887612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30650" y="754045"/>
            <a:ext cx="8110679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689405" y="1250853"/>
            <a:ext cx="569843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س5/ ما الفكرة الرئيسة للنص؟ </a:t>
            </a:r>
            <a:endParaRPr lang="en-US" sz="3600" b="1" dirty="0"/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54B5BA26-F005-4DCE-812D-2D3B0B1EB8CA}"/>
              </a:ext>
            </a:extLst>
          </p:cNvPr>
          <p:cNvSpPr/>
          <p:nvPr/>
        </p:nvSpPr>
        <p:spPr>
          <a:xfrm>
            <a:off x="3894453" y="3483261"/>
            <a:ext cx="547162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حياة الفراشة وأنواعها 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D916DC6-3E9C-4746-988D-5EBC71CB6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0" t="24549" r="14829" b="17193"/>
          <a:stretch/>
        </p:blipFill>
        <p:spPr>
          <a:xfrm>
            <a:off x="10731120" y="1747689"/>
            <a:ext cx="1423014" cy="1779551"/>
          </a:xfrm>
          <a:prstGeom prst="rect">
            <a:avLst/>
          </a:prstGeom>
        </p:spPr>
      </p:pic>
      <p:sp>
        <p:nvSpPr>
          <p:cNvPr id="26" name="سهم إلى اليسار 28">
            <a:extLst>
              <a:ext uri="{FF2B5EF4-FFF2-40B4-BE49-F238E27FC236}">
                <a16:creationId xmlns:a16="http://schemas.microsoft.com/office/drawing/2014/main" id="{0EDA7A2B-D3A5-4B63-BF40-7F032CC215AF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الحرفي 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B14D3B52-64C8-4699-9BFE-EC32D9EFE869}"/>
              </a:ext>
            </a:extLst>
          </p:cNvPr>
          <p:cNvSpPr/>
          <p:nvPr/>
        </p:nvSpPr>
        <p:spPr>
          <a:xfrm>
            <a:off x="3317329" y="5040726"/>
            <a:ext cx="2845246" cy="1250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عجائب قدرة الله في خلق الفراش  وتعدد أنواعها سبحان الله العظيم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401E388-760E-4072-A57E-03E6CDDD61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8" y="4990509"/>
            <a:ext cx="2240403" cy="1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9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2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س6/ نوع النص... 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7648308" y="3289123"/>
            <a:ext cx="242305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قصصي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DAED426B-7DFE-4002-8CDC-8A88D70081A3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الاستنتاجي 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D0E47316-62A5-4E18-B82D-5C0C14AD71EC}"/>
              </a:ext>
            </a:extLst>
          </p:cNvPr>
          <p:cNvSpPr/>
          <p:nvPr/>
        </p:nvSpPr>
        <p:spPr>
          <a:xfrm>
            <a:off x="3055398" y="3307283"/>
            <a:ext cx="242305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معلوماتي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59503F09-7F8B-4FB9-A2D1-8686B18CB65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28608" r="15339" b="14997"/>
          <a:stretch/>
        </p:blipFill>
        <p:spPr>
          <a:xfrm>
            <a:off x="10767786" y="1732733"/>
            <a:ext cx="1370768" cy="1792751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1AA430DE-C99E-4A9D-AF6C-818812E97585}"/>
              </a:ext>
            </a:extLst>
          </p:cNvPr>
          <p:cNvSpPr/>
          <p:nvPr/>
        </p:nvSpPr>
        <p:spPr>
          <a:xfrm>
            <a:off x="2577104" y="2850455"/>
            <a:ext cx="3373507" cy="15617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51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س7/ الفراشة ليست ضارة بل نافعة.  اكتشفي من النص   العبارة الدالة على ذلك.</a:t>
            </a:r>
            <a:endParaRPr lang="en-US" sz="36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A252CDA-DE4A-4D9F-BE27-3CC9E402833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5" t="29576" r="15805" b="55667"/>
          <a:stretch/>
        </p:blipFill>
        <p:spPr>
          <a:xfrm>
            <a:off x="10731121" y="1724864"/>
            <a:ext cx="1370768" cy="1825202"/>
          </a:xfrm>
          <a:prstGeom prst="rect">
            <a:avLst/>
          </a:prstGeom>
        </p:spPr>
      </p:pic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0726C1EC-1A04-4CD4-B272-22D898F4C84C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الاستنتاجي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4DB1545-813E-4C57-B40C-EFE0373FB0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65" y="3418143"/>
            <a:ext cx="69056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voltage.wav"/>
          </p:stSnd>
        </p:sndAc>
      </p:transition>
    </mc:Choice>
    <mc:Fallback xmlns="">
      <p:transition spd="slow">
        <p:dissolve/>
        <p:sndAc>
          <p:stSnd>
            <p:snd r:embed="rId2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590352" y="1429305"/>
            <a:ext cx="1511536" cy="21207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48" y="32197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337663" y="748392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***** طالبتي النجيبة </a:t>
            </a:r>
            <a:r>
              <a:rPr lang="ar-SA" sz="3600" b="1" dirty="0" smtClean="0"/>
              <a:t>ارسلي </a:t>
            </a:r>
            <a:r>
              <a:rPr lang="ar-SA" sz="3600" b="1" dirty="0"/>
              <a:t>سؤالا.</a:t>
            </a:r>
            <a:endParaRPr lang="en-US" sz="3600" b="1" dirty="0"/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21787579-C548-4336-872B-7D44CE73BA08}"/>
              </a:ext>
            </a:extLst>
          </p:cNvPr>
          <p:cNvSpPr/>
          <p:nvPr/>
        </p:nvSpPr>
        <p:spPr>
          <a:xfrm>
            <a:off x="3808838" y="3034671"/>
            <a:ext cx="49433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-----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F288169-8F72-46CF-83F5-56CEC158C66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22960" r="67775" b="38718"/>
          <a:stretch/>
        </p:blipFill>
        <p:spPr>
          <a:xfrm>
            <a:off x="10640186" y="1443351"/>
            <a:ext cx="1411868" cy="20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voltage.wav"/>
          </p:stSnd>
        </p:sndAc>
      </p:transition>
    </mc:Choice>
    <mc:Fallback xmlns="">
      <p:transition spd="slow">
        <p:dissolve/>
        <p:sndAc>
          <p:stSnd>
            <p:snd r:embed="rId21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س8/  صلي  السبب بالنتيجة في العبارة  التالية .</a:t>
            </a:r>
            <a:endParaRPr lang="en-US" sz="36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A252CDA-DE4A-4D9F-BE27-3CC9E402833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5" t="29576" r="15805" b="55667"/>
          <a:stretch/>
        </p:blipFill>
        <p:spPr>
          <a:xfrm>
            <a:off x="10731121" y="1724864"/>
            <a:ext cx="1370768" cy="1825202"/>
          </a:xfrm>
          <a:prstGeom prst="rect">
            <a:avLst/>
          </a:prstGeom>
        </p:spPr>
      </p:pic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0726C1EC-1A04-4CD4-B272-22D898F4C84C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الاستنتاجي 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0B0AB337-1495-439A-BAB6-3F993C845F30}"/>
              </a:ext>
            </a:extLst>
          </p:cNvPr>
          <p:cNvSpPr/>
          <p:nvPr/>
        </p:nvSpPr>
        <p:spPr>
          <a:xfrm>
            <a:off x="7408557" y="3138491"/>
            <a:ext cx="3206360" cy="11387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 </a:t>
            </a:r>
            <a:r>
              <a:rPr lang="ar-SA" sz="2800" b="1" dirty="0">
                <a:solidFill>
                  <a:schemeClr val="tx1"/>
                </a:solidFill>
              </a:rPr>
              <a:t>تعدُ الفراشة من أجمل  أنواع الحشرات 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BA5E4FA2-C519-4013-A818-A17EE6960F38}"/>
              </a:ext>
            </a:extLst>
          </p:cNvPr>
          <p:cNvSpPr/>
          <p:nvPr/>
        </p:nvSpPr>
        <p:spPr>
          <a:xfrm>
            <a:off x="3025954" y="4335710"/>
            <a:ext cx="357015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 لكثرة أنواعها  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A41B2CBD-6DA8-4AE7-8DD5-7543F3487340}"/>
              </a:ext>
            </a:extLst>
          </p:cNvPr>
          <p:cNvSpPr/>
          <p:nvPr/>
        </p:nvSpPr>
        <p:spPr>
          <a:xfrm>
            <a:off x="2574490" y="2775990"/>
            <a:ext cx="4465502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  لرقة أجنحتها ذات الألوان  الجذابة  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45BEA62E-37F6-42C9-9E42-AC0867CEF530}"/>
              </a:ext>
            </a:extLst>
          </p:cNvPr>
          <p:cNvCxnSpPr/>
          <p:nvPr/>
        </p:nvCxnSpPr>
        <p:spPr>
          <a:xfrm flipH="1" flipV="1">
            <a:off x="6471300" y="3429000"/>
            <a:ext cx="1136863" cy="773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6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7" y="367079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16179" y="76999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س9/هل شاهدتي يوما فراشة ؟ </a:t>
            </a:r>
            <a:r>
              <a:rPr lang="ar-SA" sz="3600" b="1" dirty="0" smtClean="0"/>
              <a:t>ما رأيك </a:t>
            </a:r>
            <a:r>
              <a:rPr lang="ar-SA" sz="3600" b="1" dirty="0"/>
              <a:t>بها؟ 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4572454" y="2771045"/>
            <a:ext cx="392895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نعم 00 لا 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</a:rPr>
              <a:t>جميلة 00 لابأس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9CC66B4-D51D-4DBA-8384-BEABE2CF39D2}"/>
              </a:ext>
            </a:extLst>
          </p:cNvPr>
          <p:cNvSpPr/>
          <p:nvPr/>
        </p:nvSpPr>
        <p:spPr>
          <a:xfrm>
            <a:off x="10794088" y="1765644"/>
            <a:ext cx="1307799" cy="1736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الرابط بالواقع</a:t>
            </a: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05765C97-8BE8-4D76-9B50-323E27C04CB0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الناقد </a:t>
            </a:r>
          </a:p>
        </p:txBody>
      </p:sp>
    </p:spTree>
    <p:extLst>
      <p:ext uri="{BB962C8B-B14F-4D97-AF65-F5344CB8AC3E}">
        <p14:creationId xmlns:p14="http://schemas.microsoft.com/office/powerpoint/2010/main" val="72312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20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79" y="1036416"/>
            <a:ext cx="7071989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س10/المعلومات التي  ذكرها  الكاتب عن الفراشة ..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4784454" y="2804860"/>
            <a:ext cx="392895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حقيقة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9CC66B4-D51D-4DBA-8384-BEABE2CF39D2}"/>
              </a:ext>
            </a:extLst>
          </p:cNvPr>
          <p:cNvSpPr/>
          <p:nvPr/>
        </p:nvSpPr>
        <p:spPr>
          <a:xfrm>
            <a:off x="10794088" y="1765644"/>
            <a:ext cx="1307799" cy="1736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الرابط بالواقع</a:t>
            </a: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05765C97-8BE8-4D76-9B50-323E27C04CB0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الناقد 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CF5B5878-304C-4D89-89D2-BC88D4569808}"/>
              </a:ext>
            </a:extLst>
          </p:cNvPr>
          <p:cNvSpPr/>
          <p:nvPr/>
        </p:nvSpPr>
        <p:spPr>
          <a:xfrm>
            <a:off x="4904782" y="4066016"/>
            <a:ext cx="392895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رأي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5A70557-337D-4F48-925F-CB44F2202D2C}"/>
              </a:ext>
            </a:extLst>
          </p:cNvPr>
          <p:cNvSpPr/>
          <p:nvPr/>
        </p:nvSpPr>
        <p:spPr>
          <a:xfrm>
            <a:off x="4678532" y="2277513"/>
            <a:ext cx="4034876" cy="1708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1766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20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80" y="1036416"/>
            <a:ext cx="651551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س11/هل أعجبك النص ؟ لماذا ؟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3808838" y="3034671"/>
            <a:ext cx="49433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نعم /  استفدت من المعلومات </a:t>
            </a: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5D8CA2A6-606C-4033-857D-0CDD66D55A6E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الناقد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83C66B9-AE96-4E07-94AF-60316CC7861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01"/>
          <a:stretch/>
        </p:blipFill>
        <p:spPr>
          <a:xfrm>
            <a:off x="10794771" y="1779529"/>
            <a:ext cx="1199190" cy="17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21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152773" y="1036497"/>
            <a:ext cx="651551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س12</a:t>
            </a:r>
            <a:r>
              <a:rPr lang="ar-SA" sz="3600" b="1" dirty="0" smtClean="0"/>
              <a:t>/ لخصي </a:t>
            </a:r>
            <a:r>
              <a:rPr lang="ar-SA" sz="3600" b="1" dirty="0"/>
              <a:t>النص بأسلوبك .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3687369" y="2059337"/>
            <a:ext cx="5108117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**أماكن وجود الفراشة 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</a:rPr>
              <a:t>**أنواع الفراشة .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</a:rPr>
              <a:t>**مراحل حياة الفراشة .</a:t>
            </a:r>
          </a:p>
          <a:p>
            <a:pPr algn="ctr"/>
            <a:r>
              <a:rPr lang="ar-SA" sz="4000" b="1" dirty="0">
                <a:solidFill>
                  <a:schemeClr val="tx1"/>
                </a:solidFill>
              </a:rPr>
              <a:t> **فائدة الفراشة .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D365A7F7-5D09-478C-AAB4-CE1722040A8D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</a:t>
            </a:r>
            <a:r>
              <a:rPr lang="ar-SA" sz="2800" b="1" dirty="0" err="1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التذوقي</a:t>
            </a: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4CB9F19-5BDF-466E-ADE4-99E7B093C2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119" y="1746233"/>
            <a:ext cx="1370769" cy="18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2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945670" y="1080132"/>
            <a:ext cx="13334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06" y="539814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AD07370-0711-4A88-88DA-916B1F1ADDF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40" t="24786" r="15781"/>
          <a:stretch/>
        </p:blipFill>
        <p:spPr>
          <a:xfrm>
            <a:off x="2481811" y="754045"/>
            <a:ext cx="8110241" cy="4572557"/>
          </a:xfrm>
          <a:prstGeom prst="rect">
            <a:avLst/>
          </a:prstGeom>
        </p:spPr>
      </p:pic>
      <p:pic>
        <p:nvPicPr>
          <p:cNvPr id="19" name="Picture 60">
            <a:extLst>
              <a:ext uri="{FF2B5EF4-FFF2-40B4-BE49-F238E27FC236}">
                <a16:creationId xmlns:a16="http://schemas.microsoft.com/office/drawing/2014/main" id="{FEE6FEB4-90C2-422C-8B62-FD7A71235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364" y="3040323"/>
            <a:ext cx="654426" cy="934894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4A4FA38F-96A5-4868-B95E-F3B85DD25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836" y="2889519"/>
            <a:ext cx="654426" cy="934894"/>
          </a:xfrm>
          <a:prstGeom prst="rect">
            <a:avLst/>
          </a:prstGeom>
        </p:spPr>
      </p:pic>
      <p:pic>
        <p:nvPicPr>
          <p:cNvPr id="21" name="Picture 60">
            <a:extLst>
              <a:ext uri="{FF2B5EF4-FFF2-40B4-BE49-F238E27FC236}">
                <a16:creationId xmlns:a16="http://schemas.microsoft.com/office/drawing/2014/main" id="{1D179247-BFED-477A-BBE3-C3F3241426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7" y="3267857"/>
            <a:ext cx="654426" cy="934894"/>
          </a:xfrm>
          <a:prstGeom prst="rect">
            <a:avLst/>
          </a:prstGeom>
        </p:spPr>
      </p:pic>
      <p:pic>
        <p:nvPicPr>
          <p:cNvPr id="22" name="Picture 65">
            <a:extLst>
              <a:ext uri="{FF2B5EF4-FFF2-40B4-BE49-F238E27FC236}">
                <a16:creationId xmlns:a16="http://schemas.microsoft.com/office/drawing/2014/main" id="{A18C8121-AD2A-41A0-9B40-069A0ED4C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1300" y="2519116"/>
            <a:ext cx="704850" cy="1123950"/>
          </a:xfrm>
          <a:prstGeom prst="rect">
            <a:avLst/>
          </a:prstGeom>
        </p:spPr>
      </p:pic>
      <p:pic>
        <p:nvPicPr>
          <p:cNvPr id="23" name="Picture 65">
            <a:extLst>
              <a:ext uri="{FF2B5EF4-FFF2-40B4-BE49-F238E27FC236}">
                <a16:creationId xmlns:a16="http://schemas.microsoft.com/office/drawing/2014/main" id="{236109C9-EE08-441D-8AC1-8093A1EA2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666" y="2143907"/>
            <a:ext cx="704850" cy="1123950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7D4ED7EC-C11C-49AB-9190-538A92895243}"/>
              </a:ext>
            </a:extLst>
          </p:cNvPr>
          <p:cNvSpPr txBox="1"/>
          <p:nvPr/>
        </p:nvSpPr>
        <p:spPr>
          <a:xfrm>
            <a:off x="3427479" y="1036416"/>
            <a:ext cx="6986027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س/13هل تتوقعي للفراشة  فائدة في البيئة ؟ </a:t>
            </a:r>
            <a:endParaRPr lang="en-US" sz="3600" b="1" dirty="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C256B9E-6E0E-4CF1-99CA-7FD9CDB047BF}"/>
              </a:ext>
            </a:extLst>
          </p:cNvPr>
          <p:cNvSpPr/>
          <p:nvPr/>
        </p:nvSpPr>
        <p:spPr>
          <a:xfrm>
            <a:off x="3971623" y="2460925"/>
            <a:ext cx="5336306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**للفراشة أهمية في بيئتنا فخيوط الحرير الطبيعي  تأخذ من الشرنقة التي تعيش فيها دودة القز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** وتعد مصدر لجمال الطبيعة وتزينها بألوانها وحركاتها الجميلة .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chemeClr val="tx1"/>
                </a:solidFill>
              </a:rPr>
              <a:t>تفيد في عملية اللقاح وهي متنقلة بين الزهور .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chemeClr val="tx1"/>
                </a:solidFill>
              </a:rPr>
              <a:t>** تعتبر غذاء لبعض الطيور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chemeClr val="tx1"/>
                </a:solidFill>
              </a:rPr>
              <a:t>وبذلك تكون الفراشة ساهمت في التوازن </a:t>
            </a:r>
            <a:r>
              <a:rPr lang="ar-SA" sz="2000" b="1" dirty="0" err="1">
                <a:solidFill>
                  <a:schemeClr val="tx1"/>
                </a:solidFill>
              </a:rPr>
              <a:t>البيئ</a:t>
            </a:r>
            <a:r>
              <a:rPr lang="ar-SA" sz="2000" b="1" dirty="0">
                <a:solidFill>
                  <a:schemeClr val="tx1"/>
                </a:solidFill>
              </a:rPr>
              <a:t>.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سهم إلى اليسار 28">
            <a:extLst>
              <a:ext uri="{FF2B5EF4-FFF2-40B4-BE49-F238E27FC236}">
                <a16:creationId xmlns:a16="http://schemas.microsoft.com/office/drawing/2014/main" id="{D365A7F7-5D09-478C-AAB4-CE1722040A8D}"/>
              </a:ext>
            </a:extLst>
          </p:cNvPr>
          <p:cNvSpPr/>
          <p:nvPr/>
        </p:nvSpPr>
        <p:spPr>
          <a:xfrm>
            <a:off x="6334594" y="5406505"/>
            <a:ext cx="2973335" cy="8572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مستوى الفهم الابداعي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4CB9F19-5BDF-466E-ADE4-99E7B093C2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119" y="1746233"/>
            <a:ext cx="1370769" cy="18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4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07F5481F-9A1B-4A45-8275-D029F3DCFF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000" t="66148" r="40000" b="5259"/>
          <a:stretch/>
        </p:blipFill>
        <p:spPr>
          <a:xfrm>
            <a:off x="3197910" y="899945"/>
            <a:ext cx="2086717" cy="3977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9804DDF-7413-425B-8052-80643EF1235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9000" t="54741" r="40500" b="18593"/>
          <a:stretch/>
        </p:blipFill>
        <p:spPr>
          <a:xfrm>
            <a:off x="8869258" y="1346084"/>
            <a:ext cx="1164024" cy="1296442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E922D8A-FE14-4D5A-92F4-A9C56168D5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0834" t="43778" r="40333" b="30148"/>
          <a:stretch/>
        </p:blipFill>
        <p:spPr>
          <a:xfrm>
            <a:off x="7312403" y="1341022"/>
            <a:ext cx="1111411" cy="1296443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7CEF0C7-5376-41F8-B229-EDB3C01BBD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0666" t="24371" r="43334" b="48370"/>
          <a:stretch/>
        </p:blipFill>
        <p:spPr>
          <a:xfrm>
            <a:off x="5685046" y="1341022"/>
            <a:ext cx="1097881" cy="1296443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E5742CE-2365-4919-9365-B060830301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17" t="37111" r="41166" b="35333"/>
          <a:stretch/>
        </p:blipFill>
        <p:spPr>
          <a:xfrm>
            <a:off x="8929314" y="3043719"/>
            <a:ext cx="1164024" cy="1296442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887CDD5-6503-4C49-B76B-DB998502E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19778" r="42333" b="53259"/>
          <a:stretch/>
        </p:blipFill>
        <p:spPr>
          <a:xfrm>
            <a:off x="7372459" y="3030494"/>
            <a:ext cx="1111411" cy="1296443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E675C62-9DF8-4FE2-988D-B916AA67CB1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9083" t="49556" r="43584" b="22740"/>
          <a:stretch/>
        </p:blipFill>
        <p:spPr>
          <a:xfrm>
            <a:off x="5768701" y="3070377"/>
            <a:ext cx="1097881" cy="1338546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C01E40B7-99D2-430A-A5C6-BB11DE0492B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000" t="66148" r="40000" b="5259"/>
          <a:stretch/>
        </p:blipFill>
        <p:spPr>
          <a:xfrm>
            <a:off x="10832732" y="1866243"/>
            <a:ext cx="1175713" cy="15424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65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rrow.wav"/>
          </p:stSnd>
        </p:sndAc>
      </p:transition>
    </mc:Choice>
    <mc:Fallback xmlns="">
      <p:transition spd="slow">
        <p:dissolve/>
        <p:sndAc>
          <p:stSnd>
            <p:snd r:embed="rId1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803650" y="1279989"/>
            <a:ext cx="1678162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صورة 17" descr="C:\Users\Toshiba\AppData\Local\Microsoft\Windows\Temporary Internet Files\Content.Word\IMG_E7791.jpg">
            <a:extLst>
              <a:ext uri="{FF2B5EF4-FFF2-40B4-BE49-F238E27FC236}">
                <a16:creationId xmlns:a16="http://schemas.microsoft.com/office/drawing/2014/main" id="{36B1DB84-0A05-4C27-B58D-80A82774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64296" y="1007352"/>
            <a:ext cx="2786082" cy="2421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9B80EC83-3012-4B9E-861F-6DB2E2E4E972}"/>
              </a:ext>
            </a:extLst>
          </p:cNvPr>
          <p:cNvSpPr/>
          <p:nvPr/>
        </p:nvSpPr>
        <p:spPr>
          <a:xfrm>
            <a:off x="10240491" y="2297779"/>
            <a:ext cx="2041544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</a:rPr>
              <a:t>انتهــت الحصــة </a:t>
            </a:r>
            <a:r>
              <a:rPr lang="ar-SA" sz="4800" b="1" dirty="0">
                <a:solidFill>
                  <a:schemeClr val="bg1"/>
                </a:solidFill>
              </a:rPr>
              <a:t>...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138AFE55-2080-4EF9-B370-4018E3E6B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36" y="1043500"/>
            <a:ext cx="3668798" cy="2022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1FE57FA2-2D20-468E-A177-2A9C495B6F69}"/>
              </a:ext>
            </a:extLst>
          </p:cNvPr>
          <p:cNvSpPr/>
          <p:nvPr/>
        </p:nvSpPr>
        <p:spPr>
          <a:xfrm>
            <a:off x="2565647" y="3533441"/>
            <a:ext cx="7933822" cy="1819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طالبتي المبدعة ...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عليك ب</a:t>
            </a:r>
            <a:r>
              <a:rPr lang="ar-SA" sz="2400" b="1" dirty="0">
                <a:solidFill>
                  <a:srgbClr val="FFC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القراءة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فهي غذاء للعقل والروح  ،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اقرأ 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قليلاً، ولكن استوعب كل كلمة قرأتها، لأن </a:t>
            </a:r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القراءة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تجعلك منك شخص أفضل لترتقي وتفهم ذاتك بعمق .</a:t>
            </a:r>
          </a:p>
          <a:p>
            <a:pPr algn="ctr"/>
            <a:endParaRPr lang="ar-SA" sz="24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oin.wav"/>
          </p:stSnd>
        </p:sndAc>
      </p:transition>
    </mc:Choice>
    <mc:Fallback xmlns="">
      <p:transition spd="slow">
        <p:dissolv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مستطيل: زوايا مستديرة 6">
            <a:extLst>
              <a:ext uri="{FF2B5EF4-FFF2-40B4-BE49-F238E27FC236}">
                <a16:creationId xmlns:a16="http://schemas.microsoft.com/office/drawing/2014/main" id="{8C1364CF-FCBD-4F64-889E-0CBA2CAA2FA8}"/>
              </a:ext>
            </a:extLst>
          </p:cNvPr>
          <p:cNvSpPr/>
          <p:nvPr/>
        </p:nvSpPr>
        <p:spPr>
          <a:xfrm>
            <a:off x="3197910" y="1152423"/>
            <a:ext cx="7331194" cy="3635298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73C11AC-73D5-4611-B2EF-94456D90D002}"/>
              </a:ext>
            </a:extLst>
          </p:cNvPr>
          <p:cNvSpPr/>
          <p:nvPr/>
        </p:nvSpPr>
        <p:spPr>
          <a:xfrm>
            <a:off x="10774914" y="1802192"/>
            <a:ext cx="1283179" cy="1699880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770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7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6E11DD-D18B-4859-9134-788A20FDF546}"/>
              </a:ext>
            </a:extLst>
          </p:cNvPr>
          <p:cNvSpPr txBox="1"/>
          <p:nvPr/>
        </p:nvSpPr>
        <p:spPr>
          <a:xfrm>
            <a:off x="7601259" y="949354"/>
            <a:ext cx="256930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الفهم القرائي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877FFF7-6C03-44B8-A62D-EB8BBF910AC3}"/>
              </a:ext>
            </a:extLst>
          </p:cNvPr>
          <p:cNvSpPr txBox="1"/>
          <p:nvPr/>
        </p:nvSpPr>
        <p:spPr>
          <a:xfrm>
            <a:off x="3761850" y="2394372"/>
            <a:ext cx="6600796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الفهم القرائي عملية تفاعل بين القارئ والمقروء  (  النص )  .</a:t>
            </a: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وأن الهدف من كل قراءة هو الفهم , فقراءة بلا فهم  لا تعد قراءة </a:t>
            </a: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بمفهومها الصحيح , فهي عملية معقدة تسير في مستويات متباينة</a:t>
            </a: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وتتطلب قدرات عقلية متنوعة ويحتاج إلى كثير من التدريب الأمر</a:t>
            </a: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الذي  يتطلب  منا تحديد مفهوم الفهم القرائي  وأهميته وأسسه  </a:t>
            </a: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ومبادئه و عملياته ومستوياته ومهاراته وأهم العوامل المؤثرة فيه</a:t>
            </a:r>
          </a:p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itchFamily="2" charset="-78"/>
                <a:cs typeface="Sakkal Majalla" pitchFamily="2" charset="-78"/>
              </a:rPr>
              <a:t>  وكيفية تحسين مستوى الفهم القرائي .</a:t>
            </a:r>
          </a:p>
          <a:p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Sakkal Majalla" pitchFamily="2" charset="-78"/>
              <a:cs typeface="Sakkal Majalla" pitchFamily="2" charset="-78"/>
            </a:endParaRPr>
          </a:p>
          <a:p>
            <a:endParaRPr lang="ar-SA" sz="2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072BD6A-67A6-4248-80E2-DBBF6D92BC17}"/>
              </a:ext>
            </a:extLst>
          </p:cNvPr>
          <p:cNvSpPr txBox="1"/>
          <p:nvPr/>
        </p:nvSpPr>
        <p:spPr>
          <a:xfrm>
            <a:off x="10731120" y="2037300"/>
            <a:ext cx="137076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الفهم القرائي 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E3671EC-F8D1-48AB-8F42-E1EF12F986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4120" y="754045"/>
            <a:ext cx="4068827" cy="15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07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6E11DD-D18B-4859-9134-788A20FDF546}"/>
              </a:ext>
            </a:extLst>
          </p:cNvPr>
          <p:cNvSpPr txBox="1"/>
          <p:nvPr/>
        </p:nvSpPr>
        <p:spPr>
          <a:xfrm>
            <a:off x="7601259" y="949354"/>
            <a:ext cx="256930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الفهم القرائي :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072BD6A-67A6-4248-80E2-DBBF6D92BC17}"/>
              </a:ext>
            </a:extLst>
          </p:cNvPr>
          <p:cNvSpPr txBox="1"/>
          <p:nvPr/>
        </p:nvSpPr>
        <p:spPr>
          <a:xfrm>
            <a:off x="10731120" y="2037300"/>
            <a:ext cx="137076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الفهم القرائي 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E3671EC-F8D1-48AB-8F42-E1EF12F986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4120" y="754045"/>
            <a:ext cx="4068827" cy="1569306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88C6339-301C-4DF3-8EF3-86A09868CA68}"/>
              </a:ext>
            </a:extLst>
          </p:cNvPr>
          <p:cNvSpPr txBox="1"/>
          <p:nvPr/>
        </p:nvSpPr>
        <p:spPr>
          <a:xfrm>
            <a:off x="7503709" y="1683357"/>
            <a:ext cx="21502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أهمية الفهم القرائي؟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0C23DA2-A8AD-4453-AD2D-9A1A794CE2E3}"/>
              </a:ext>
            </a:extLst>
          </p:cNvPr>
          <p:cNvSpPr txBox="1"/>
          <p:nvPr/>
        </p:nvSpPr>
        <p:spPr>
          <a:xfrm>
            <a:off x="4617883" y="2376949"/>
            <a:ext cx="5881586" cy="32932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يعد الفهم القرائي هدفاً من الأهداف الأساسية التي يجب أن نسعى إلى تحقيقها ويمكن القول أن للفهم القرائي أهمية تظهر في النقاط التالية .</a:t>
            </a:r>
          </a:p>
          <a:p>
            <a:r>
              <a:rPr lang="ar-S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1/  أنه البنية الأساسية التي ينطلق المتعلم من خلالها إلى تعلم </a:t>
            </a:r>
          </a:p>
          <a:p>
            <a:r>
              <a:rPr lang="ar-S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واستيعاب المواد الدراسية .</a:t>
            </a:r>
          </a:p>
          <a:p>
            <a:r>
              <a:rPr lang="ar-S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2/ إن العديد من صعوبات  التحصيل في المواد الدراسية  المختلفة </a:t>
            </a:r>
          </a:p>
          <a:p>
            <a:r>
              <a:rPr lang="ar-S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مرتبط ارتباطاً إيجابياً بالضعف في الفهم القرائي في أن يساعد الطلاب  على التعمق في النص المقروء والتوصل إلى علاقات جديدة </a:t>
            </a:r>
          </a:p>
          <a:p>
            <a:r>
              <a:rPr lang="ar-S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ومن ثم يكتسب الطلاب الثقة بالنفس .</a:t>
            </a:r>
          </a:p>
          <a:p>
            <a:endParaRPr lang="ar-SA" sz="2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endParaRPr lang="ar-SA" sz="2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28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whoosh.wav"/>
          </p:stSnd>
        </p:sndAc>
      </p:transition>
    </mc:Choice>
    <mc:Fallback xmlns="">
      <p:transition spd="slow">
        <p:checker/>
        <p:sndAc>
          <p:stSnd>
            <p:snd r:embed="rId1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التمهيد</a:t>
            </a:r>
            <a:endParaRPr lang="en-US" sz="6600" b="1" dirty="0">
              <a:solidFill>
                <a:srgbClr val="C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895770" y="1404445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videoplayback - 2021-03-06T024724.377">
            <a:hlinkClick r:id="" action="ppaction://media"/>
            <a:extLst>
              <a:ext uri="{FF2B5EF4-FFF2-40B4-BE49-F238E27FC236}">
                <a16:creationId xmlns:a16="http://schemas.microsoft.com/office/drawing/2014/main" id="{C511B023-1B81-4D1E-B0E2-DA0942DC39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40" end="928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2773" y="732790"/>
            <a:ext cx="7596696" cy="46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36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C677A4F-0A45-4EF0-B9EE-D25E03E54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3" y="2538374"/>
            <a:ext cx="79507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الموضوع:</a:t>
            </a:r>
          </a:p>
          <a:p>
            <a:pPr algn="ctr">
              <a:spcBef>
                <a:spcPct val="0"/>
              </a:spcBef>
              <a:buNone/>
            </a:pPr>
            <a:endParaRPr lang="ar-SA" altLang="ar-SA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نص معلوماتي  ( </a:t>
            </a:r>
            <a:r>
              <a:rPr lang="ar-SA" altLang="ar-SA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الفراشة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)</a:t>
            </a:r>
            <a:endParaRPr lang="ar-SA" altLang="ar-SA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</a:rPr>
              <a:t>الهدف : ممارسة الفهم القرائي وتطبيق مستوياته والتدريب على اختبارات </a:t>
            </a:r>
            <a:r>
              <a:rPr lang="ar-SA" altLang="ar-SA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بيرلز</a:t>
            </a: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الدولية  .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747276B-5071-4369-B528-1C962129BC81}"/>
              </a:ext>
            </a:extLst>
          </p:cNvPr>
          <p:cNvSpPr/>
          <p:nvPr/>
        </p:nvSpPr>
        <p:spPr>
          <a:xfrm>
            <a:off x="3839306" y="899944"/>
            <a:ext cx="5441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بسم الله الرحمن الرحيم 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B29B76A-9EF6-4E19-B428-A15EAF7F5A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4905" y="829797"/>
            <a:ext cx="1922714" cy="149568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7D8F229-1819-49FB-B116-ACF7A51B4FA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043" t="54248" r="1709" b="8015"/>
          <a:stretch/>
        </p:blipFill>
        <p:spPr>
          <a:xfrm>
            <a:off x="10731120" y="1792317"/>
            <a:ext cx="1321567" cy="1652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9DBB147-0E5B-438E-87AA-52B06879A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047" y="1490705"/>
            <a:ext cx="3921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</a:rPr>
              <a:t>التاريخ : \    \1442 هـ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A83716DD-2D29-454B-B566-A34E58F716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53" y="2201518"/>
            <a:ext cx="1071570" cy="162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108275B-7614-4D7A-B3A9-3841F41E09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01" y="2594663"/>
            <a:ext cx="1071570" cy="129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58119"/>
            <a:ext cx="2779821" cy="10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9882705F-6544-485B-B129-E560504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5697005"/>
            <a:ext cx="909827" cy="8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CE4825-A6AC-445F-A8F2-3D6C87075ACF}"/>
              </a:ext>
            </a:extLst>
          </p:cNvPr>
          <p:cNvSpPr/>
          <p:nvPr/>
        </p:nvSpPr>
        <p:spPr>
          <a:xfrm>
            <a:off x="10731120" y="1724864"/>
            <a:ext cx="1370768" cy="18252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1" y="327303"/>
            <a:ext cx="9498321" cy="6729274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CB7EFEFD-8235-4FE5-83E0-0DB5B00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18" y="5829455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5433B9DE-19CD-46D4-9D4A-59D02363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74" y="3691940"/>
            <a:ext cx="1187625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pik- صورة PSD-401613976 id الرسومات بحث - صور معلمة في الفصل">
            <a:extLst>
              <a:ext uri="{FF2B5EF4-FFF2-40B4-BE49-F238E27FC236}">
                <a16:creationId xmlns:a16="http://schemas.microsoft.com/office/drawing/2014/main" id="{C504755D-9DE7-4680-8154-53B2CFE4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5" b="988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2626"/>
          <a:stretch/>
        </p:blipFill>
        <p:spPr bwMode="auto">
          <a:xfrm>
            <a:off x="1091900" y="1488051"/>
            <a:ext cx="2028223" cy="51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7">
            <a:extLst>
              <a:ext uri="{FF2B5EF4-FFF2-40B4-BE49-F238E27FC236}">
                <a16:creationId xmlns:a16="http://schemas.microsoft.com/office/drawing/2014/main" id="{4FDDAA84-C6AC-44AF-96D7-452D42EFA3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51" y="769632"/>
            <a:ext cx="2337662" cy="76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FA53945-6DF5-4AF2-BEF6-FE7674274E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9992" y="133165"/>
            <a:ext cx="1934823" cy="49759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BE4A31-40EC-4C42-9C68-A420562AFB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1507" y="131994"/>
            <a:ext cx="1709672" cy="49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624EF13-7F51-49B4-8F02-83ABE143EA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341" y="1698642"/>
            <a:ext cx="778733" cy="10961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صورة 19">
            <a:extLst>
              <a:ext uri="{FF2B5EF4-FFF2-40B4-BE49-F238E27FC236}">
                <a16:creationId xmlns:a16="http://schemas.microsoft.com/office/drawing/2014/main" id="{5782F169-2F61-476A-95B1-CB85A7237A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43" y="813980"/>
            <a:ext cx="3121144" cy="134814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5DB64578-40F8-4B49-B1B0-7C36930417B5}"/>
              </a:ext>
            </a:extLst>
          </p:cNvPr>
          <p:cNvSpPr/>
          <p:nvPr/>
        </p:nvSpPr>
        <p:spPr>
          <a:xfrm>
            <a:off x="8196213" y="2949901"/>
            <a:ext cx="189712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أجلس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جلسة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صحيحة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7D95EB8-BD9E-4204-BB3E-69BF17C30861}"/>
              </a:ext>
            </a:extLst>
          </p:cNvPr>
          <p:cNvSpPr txBox="1"/>
          <p:nvPr/>
        </p:nvSpPr>
        <p:spPr>
          <a:xfrm>
            <a:off x="5010489" y="2243514"/>
            <a:ext cx="5387414" cy="646331"/>
          </a:xfrm>
          <a:prstGeom prst="rect">
            <a:avLst/>
          </a:prstGeom>
          <a:noFill/>
        </p:spPr>
        <p:txBody>
          <a:bodyPr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600" b="1" spc="50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آداب القراءة الصامتة</a:t>
            </a:r>
          </a:p>
        </p:txBody>
      </p:sp>
      <p:pic>
        <p:nvPicPr>
          <p:cNvPr id="21" name="Picture 2" descr="http://www.sehha.com/diseases/physio/compsitting.jpg">
            <a:extLst>
              <a:ext uri="{FF2B5EF4-FFF2-40B4-BE49-F238E27FC236}">
                <a16:creationId xmlns:a16="http://schemas.microsoft.com/office/drawing/2014/main" id="{E7908E2B-2A28-428B-AAE9-1A66F4043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584849" y="3152257"/>
            <a:ext cx="1100848" cy="89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3" descr="aa_news[1].gif">
            <a:extLst>
              <a:ext uri="{FF2B5EF4-FFF2-40B4-BE49-F238E27FC236}">
                <a16:creationId xmlns:a16="http://schemas.microsoft.com/office/drawing/2014/main" id="{2C71C0A4-DED3-44F3-BA5E-1A13D6AD158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461778" y="2037346"/>
            <a:ext cx="1095123" cy="668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5D259585-7E93-46BC-B3A0-222CB0BB0DCC}"/>
              </a:ext>
            </a:extLst>
          </p:cNvPr>
          <p:cNvSpPr/>
          <p:nvPr/>
        </p:nvSpPr>
        <p:spPr>
          <a:xfrm>
            <a:off x="2505978" y="2803986"/>
            <a:ext cx="36824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النظر بالعينين دون تحريك الشفتين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4C9DE90-B962-43F7-B0E4-C5F781945764}"/>
              </a:ext>
            </a:extLst>
          </p:cNvPr>
          <p:cNvSpPr/>
          <p:nvPr/>
        </p:nvSpPr>
        <p:spPr>
          <a:xfrm>
            <a:off x="6441691" y="4369337"/>
            <a:ext cx="36647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الإمساك بالقلم للإجابة عن المطلوب</a:t>
            </a:r>
          </a:p>
        </p:txBody>
      </p:sp>
      <p:pic>
        <p:nvPicPr>
          <p:cNvPr id="25" name="Picture 4" descr="ImageShack, free image hosting, free video hosting, image hosting, video hosting, photo image hosting site, video hosting site">
            <a:extLst>
              <a:ext uri="{FF2B5EF4-FFF2-40B4-BE49-F238E27FC236}">
                <a16:creationId xmlns:a16="http://schemas.microsoft.com/office/drawing/2014/main" id="{C4B0EBE0-1977-461A-B36B-CFDEE1D09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432646" y="4230574"/>
            <a:ext cx="958180" cy="843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66B29909-1243-4DFF-87ED-49AAEB4EB57E}"/>
              </a:ext>
            </a:extLst>
          </p:cNvPr>
          <p:cNvSpPr/>
          <p:nvPr/>
        </p:nvSpPr>
        <p:spPr>
          <a:xfrm>
            <a:off x="3467746" y="3534045"/>
            <a:ext cx="234070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الالتزام بالوقت المحدد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399E55E-7382-4F93-B06E-CDC2AA68389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99" y="4093365"/>
            <a:ext cx="894985" cy="894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4229638-7967-484C-9294-8E260A4866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64657" y="1828488"/>
            <a:ext cx="1105978" cy="161795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88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22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47536940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648</Words>
  <Application>Microsoft Office PowerPoint</Application>
  <PresentationFormat>شاشة عريضة</PresentationFormat>
  <Paragraphs>117</Paragraphs>
  <Slides>30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42" baseType="lpstr">
      <vt:lpstr>Microsoft YaHei Light</vt:lpstr>
      <vt:lpstr>(AH) Manal Black</vt:lpstr>
      <vt:lpstr>Aldhabi</vt:lpstr>
      <vt:lpstr>Arial</vt:lpstr>
      <vt:lpstr>Arial Unicode MS</vt:lpstr>
      <vt:lpstr>Calibri</vt:lpstr>
      <vt:lpstr>Calibri Light</vt:lpstr>
      <vt:lpstr>PT Bold Heading</vt:lpstr>
      <vt:lpstr>Sakkal Majalla</vt:lpstr>
      <vt:lpstr>Segoe UI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DELL</cp:lastModifiedBy>
  <cp:revision>91</cp:revision>
  <dcterms:created xsi:type="dcterms:W3CDTF">2020-11-10T22:30:15Z</dcterms:created>
  <dcterms:modified xsi:type="dcterms:W3CDTF">2021-03-06T18:25:50Z</dcterms:modified>
</cp:coreProperties>
</file>