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1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12/06/42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979712" y="3645024"/>
            <a:ext cx="5184576" cy="1656184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مجالس علم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47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32110" r="31101" b="34422"/>
          <a:stretch>
            <a:fillRect/>
          </a:stretch>
        </p:blipFill>
        <p:spPr bwMode="auto">
          <a:xfrm>
            <a:off x="0" y="692695"/>
            <a:ext cx="9144000" cy="4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076056" y="2276872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شجرة لا يسقط ورقها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76056" y="2780928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شجرة كالمسلم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076056" y="3284984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طريقة تعليم النبي لأصحابه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076056" y="3789040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حياء </a:t>
            </a:r>
            <a:r>
              <a:rPr lang="ar-SA" sz="2800" b="1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عبدالله</a:t>
            </a:r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بن عمر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71600" y="2276872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العلم أشرف من المال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971600" y="2780928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الصبر في طلب العلم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971600" y="3284984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حب العلم والمعرفة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971600" y="3861048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العالم الجليل الكسائي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48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0297" r="33869" b="9813"/>
          <a:stretch>
            <a:fillRect/>
          </a:stretch>
        </p:blipFill>
        <p:spPr bwMode="auto">
          <a:xfrm>
            <a:off x="1907704" y="-1"/>
            <a:ext cx="6444208" cy="672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7861" y="3140968"/>
            <a:ext cx="808555" cy="797822"/>
          </a:xfrm>
          <a:prstGeom prst="rect">
            <a:avLst/>
          </a:prstGeom>
          <a:noFill/>
        </p:spPr>
      </p:pic>
      <p:sp>
        <p:nvSpPr>
          <p:cNvPr id="6" name="شكل بيضاوي 5"/>
          <p:cNvSpPr/>
          <p:nvPr/>
        </p:nvSpPr>
        <p:spPr>
          <a:xfrm>
            <a:off x="2699792" y="4653136"/>
            <a:ext cx="720080" cy="432048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3635896" y="5229200"/>
            <a:ext cx="720080" cy="432048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49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1282" r="33869" b="38359"/>
          <a:stretch>
            <a:fillRect/>
          </a:stretch>
        </p:blipFill>
        <p:spPr bwMode="auto">
          <a:xfrm>
            <a:off x="107504" y="119630"/>
            <a:ext cx="8820472" cy="53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076056" y="3429000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التأدب في حضرة الكبار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76056" y="4005064"/>
            <a:ext cx="29523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الصبر في طلب العلم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572000" y="4509120"/>
            <a:ext cx="40324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شغف المتعلم ورغبته في العلم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83568" y="3429000"/>
            <a:ext cx="34563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عدم التأدب في حضرة الكبار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683568" y="4005064"/>
            <a:ext cx="35283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عدم الصبر في طلب العلم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67544" y="4509120"/>
            <a:ext cx="40324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عدم الرغبة في العلم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49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35063" r="33869" b="20641"/>
          <a:stretch>
            <a:fillRect/>
          </a:stretch>
        </p:blipFill>
        <p:spPr bwMode="auto">
          <a:xfrm>
            <a:off x="107504" y="64551"/>
            <a:ext cx="8892480" cy="58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675213" y="1844824"/>
            <a:ext cx="520523" cy="513613"/>
          </a:xfrm>
          <a:prstGeom prst="rect">
            <a:avLst/>
          </a:prstGeom>
          <a:noFill/>
        </p:spPr>
      </p:pic>
      <p:pic>
        <p:nvPicPr>
          <p:cNvPr id="6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691680" y="3284984"/>
            <a:ext cx="520523" cy="513613"/>
          </a:xfrm>
          <a:prstGeom prst="rect">
            <a:avLst/>
          </a:prstGeom>
          <a:noFill/>
        </p:spPr>
      </p:pic>
      <p:pic>
        <p:nvPicPr>
          <p:cNvPr id="7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1691680" y="4725144"/>
            <a:ext cx="520523" cy="51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50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2266" r="33315" b="29500"/>
          <a:stretch>
            <a:fillRect/>
          </a:stretch>
        </p:blipFill>
        <p:spPr bwMode="auto">
          <a:xfrm>
            <a:off x="323528" y="0"/>
            <a:ext cx="8460432" cy="609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475656" y="1700808"/>
            <a:ext cx="51125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ابن المبارك عندما كان يستقبل الكسائي ويودعه فيسائله طمعا في الحصول على العلم.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23528" y="3068960"/>
            <a:ext cx="83164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طيب ثمرتها وعموم المنفعة </a:t>
            </a:r>
            <a:r>
              <a:rPr lang="ar-SA" sz="2400" b="1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بها</a:t>
            </a:r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، وهي أصبر الشجر على </a:t>
            </a:r>
            <a:r>
              <a:rPr lang="ar-SA" sz="2400" b="1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الرياح،</a:t>
            </a:r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كذلك المسلم طيب الكلام طيب العمل، ينفع نفسه والآخرين، وهو أصبر عند البلاء.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23528" y="5301208"/>
            <a:ext cx="83164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لأن الأمين والمأمون كانا ولدا الخليفة هارون الرشيد</a:t>
            </a:r>
          </a:p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بينما ابن المبارك كان من عامة الناس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43922" r="34422" b="20641"/>
          <a:stretch>
            <a:fillRect/>
          </a:stretch>
        </p:blipFill>
        <p:spPr bwMode="auto">
          <a:xfrm>
            <a:off x="0" y="313572"/>
            <a:ext cx="9144000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50</a:t>
            </a:r>
          </a:p>
        </p:txBody>
      </p:sp>
      <p:pic>
        <p:nvPicPr>
          <p:cNvPr id="4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323285" y="1772816"/>
            <a:ext cx="520523" cy="513613"/>
          </a:xfrm>
          <a:prstGeom prst="rect">
            <a:avLst/>
          </a:prstGeom>
          <a:noFill/>
        </p:spPr>
      </p:pic>
      <p:pic>
        <p:nvPicPr>
          <p:cNvPr id="5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811117" y="2267315"/>
            <a:ext cx="520523" cy="513613"/>
          </a:xfrm>
          <a:prstGeom prst="rect">
            <a:avLst/>
          </a:prstGeom>
          <a:noFill/>
        </p:spPr>
      </p:pic>
      <p:pic>
        <p:nvPicPr>
          <p:cNvPr id="6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827584" y="2699363"/>
            <a:ext cx="520523" cy="513613"/>
          </a:xfrm>
          <a:prstGeom prst="rect">
            <a:avLst/>
          </a:prstGeom>
          <a:noFill/>
        </p:spPr>
      </p:pic>
      <p:pic>
        <p:nvPicPr>
          <p:cNvPr id="7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323285" y="3203419"/>
            <a:ext cx="520523" cy="513613"/>
          </a:xfrm>
          <a:prstGeom prst="rect">
            <a:avLst/>
          </a:prstGeom>
          <a:noFill/>
        </p:spPr>
      </p:pic>
      <p:pic>
        <p:nvPicPr>
          <p:cNvPr id="8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827584" y="3707475"/>
            <a:ext cx="520523" cy="513613"/>
          </a:xfrm>
          <a:prstGeom prst="rect">
            <a:avLst/>
          </a:prstGeom>
          <a:noFill/>
        </p:spPr>
      </p:pic>
      <p:pic>
        <p:nvPicPr>
          <p:cNvPr id="10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339752" y="4139523"/>
            <a:ext cx="520523" cy="513613"/>
          </a:xfrm>
          <a:prstGeom prst="rect">
            <a:avLst/>
          </a:prstGeom>
          <a:noFill/>
        </p:spPr>
      </p:pic>
      <p:pic>
        <p:nvPicPr>
          <p:cNvPr id="11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339752" y="4643579"/>
            <a:ext cx="520523" cy="513613"/>
          </a:xfrm>
          <a:prstGeom prst="rect">
            <a:avLst/>
          </a:prstGeom>
          <a:noFill/>
        </p:spPr>
      </p:pic>
      <p:pic>
        <p:nvPicPr>
          <p:cNvPr id="12" name="Picture 3" descr="C:\Users\user1\Desktop\صح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827584" y="4643579"/>
            <a:ext cx="520523" cy="51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51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18329" r="33869" b="6250"/>
          <a:stretch>
            <a:fillRect/>
          </a:stretch>
        </p:blipFill>
        <p:spPr bwMode="auto">
          <a:xfrm>
            <a:off x="1907704" y="-1"/>
            <a:ext cx="608416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2339752" y="1052736"/>
            <a:ext cx="4392488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المدارس </a:t>
            </a:r>
            <a:r>
              <a:rPr lang="ar-SA" sz="32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3200" b="1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المعاهد </a:t>
            </a:r>
            <a:r>
              <a:rPr lang="ar-SA" sz="32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- الجامعات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835696" y="2276872"/>
            <a:ext cx="6696744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الخروج مبكرا للالتقاء </a:t>
            </a:r>
            <a:r>
              <a:rPr lang="ar-SA" sz="2400" b="1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بالكسائي</a:t>
            </a:r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– الانتظار حتى يفرغ </a:t>
            </a:r>
            <a:r>
              <a:rPr lang="ar-SA" sz="2400" b="1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الكسائي –</a:t>
            </a:r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التعرض لأشعة الشمس </a:t>
            </a:r>
            <a:r>
              <a:rPr lang="ar-SA" sz="2400" b="1" dirty="0" err="1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الحارقة </a:t>
            </a:r>
            <a:r>
              <a:rPr lang="ar-SA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- السير على الأقدام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355976" y="5013176"/>
            <a:ext cx="17281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جزاك الله خيرا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283968" y="5445224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هداك الله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483768" y="5877272"/>
            <a:ext cx="2664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أطال الله عمرك على الطاعة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763688" y="6309320"/>
            <a:ext cx="30243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أطعمك الله من ثمار الجنة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52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9156" r="33869" b="29501"/>
          <a:stretch>
            <a:fillRect/>
          </a:stretch>
        </p:blipFill>
        <p:spPr bwMode="auto">
          <a:xfrm>
            <a:off x="0" y="-1"/>
            <a:ext cx="9144000" cy="55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27584" y="1412776"/>
            <a:ext cx="7776864" cy="1656184"/>
          </a:xfrm>
          <a:prstGeom prst="rect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في مدينة بغداد كان الخليفة هارون الرشيد يريد اختيار معلم لأبنائه، فوقع اختياره على العالم الجليل الكسائي، الذي كان مثالا يحتذى </a:t>
            </a:r>
            <a:r>
              <a:rPr lang="ar-SA" sz="2800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به</a:t>
            </a:r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في علمه بفنون اللغة وقواعدها، وأمره بتعليم أبنائه الأمين والمأمون.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979712" y="5013176"/>
            <a:ext cx="6624736" cy="1656184"/>
          </a:xfrm>
          <a:prstGeom prst="rect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يقول </a:t>
            </a:r>
            <a:r>
              <a:rPr lang="ar-SA" sz="2000" b="1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الشاعر:</a:t>
            </a:r>
            <a:r>
              <a:rPr lang="ar-SA" sz="2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من لم يذق مر التعلم </a:t>
            </a:r>
            <a:r>
              <a:rPr lang="ar-SA" sz="2000" b="1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ساعة </a:t>
            </a:r>
            <a:r>
              <a:rPr lang="ar-SA" sz="2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** تجرع ذل الجهل طول حياته</a:t>
            </a:r>
          </a:p>
          <a:p>
            <a:pPr algn="ctr"/>
            <a:r>
              <a:rPr lang="ar-SA" sz="2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لابد من الصبر أثناء طلب العلم، فهو أشرف النعم، وميراث الأنبياء، وهو سبب لدخول الجنة لقول النبي صلى الله عليه </a:t>
            </a:r>
            <a:r>
              <a:rPr lang="ar-SA" sz="2000" b="1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وسلم: </a:t>
            </a:r>
            <a:r>
              <a:rPr lang="ar-SA" sz="2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(ومن سلك طريقا يلتمس فيه علما سهل الله له طريقا إلى الجنة</a:t>
            </a:r>
            <a:r>
              <a:rPr lang="ar-SA" sz="2000" b="1" dirty="0" err="1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endParaRPr lang="ar-SA" sz="2000" b="1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انتهى الدرس</a:t>
            </a:r>
          </a:p>
          <a:p>
            <a:pPr algn="ctr"/>
            <a:r>
              <a:rPr lang="ar-SA" sz="4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أرجو لكم التوفيق </a:t>
            </a:r>
            <a:r>
              <a:rPr lang="ar-SA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khbar MT" pitchFamily="2" charset="-78"/>
              </a:rPr>
              <a:t>دائما..</a:t>
            </a:r>
            <a:endParaRPr lang="ar-SA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6" name="Picture 2" descr="C:\Users\user1\Desktop\نها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6300192" y="5949280"/>
            <a:ext cx="28083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@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daoodshaoosh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  <a:cs typeface="Simplified Arabic" pitchFamily="18" charset="-78"/>
              </a:rPr>
              <a:t>0535125035</a:t>
            </a:r>
            <a:endParaRPr lang="ar-SA" sz="2000" dirty="0" smtClean="0">
              <a:solidFill>
                <a:schemeClr val="bg1">
                  <a:lumMod val="50000"/>
                </a:schemeClr>
              </a:solidFill>
              <a:latin typeface="Segoe Script" pitchFamily="34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60"/>
                            </p:stCondLst>
                            <p:childTnLst>
                              <p:par>
                                <p:cTn id="1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20"/>
                            </p:stCondLst>
                            <p:childTnLst>
                              <p:par>
                                <p:cTn id="2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29156" r="37189" b="10798"/>
          <a:stretch>
            <a:fillRect/>
          </a:stretch>
        </p:blipFill>
        <p:spPr bwMode="auto">
          <a:xfrm>
            <a:off x="1547664" y="-1"/>
            <a:ext cx="6084168" cy="67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22266" r="36636" b="13751"/>
          <a:stretch>
            <a:fillRect/>
          </a:stretch>
        </p:blipFill>
        <p:spPr bwMode="auto">
          <a:xfrm>
            <a:off x="1835696" y="-1"/>
            <a:ext cx="7020272" cy="676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27188" r="37470" b="40328"/>
          <a:stretch>
            <a:fillRect/>
          </a:stretch>
        </p:blipFill>
        <p:spPr bwMode="auto">
          <a:xfrm>
            <a:off x="504056" y="404664"/>
            <a:ext cx="7956376" cy="48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20297" r="31655" b="23502"/>
          <a:stretch>
            <a:fillRect/>
          </a:stretch>
        </p:blipFill>
        <p:spPr bwMode="auto">
          <a:xfrm>
            <a:off x="827584" y="0"/>
            <a:ext cx="752432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شكل بيضاوي 3"/>
          <p:cNvSpPr/>
          <p:nvPr/>
        </p:nvSpPr>
        <p:spPr>
          <a:xfrm>
            <a:off x="7020272" y="2348880"/>
            <a:ext cx="1080120" cy="64807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5148064" y="3284984"/>
            <a:ext cx="1080120" cy="64807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3347864" y="4149080"/>
            <a:ext cx="1080120" cy="64807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2987824" y="5085184"/>
            <a:ext cx="1440160" cy="648072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33094" r="31102" b="24578"/>
          <a:stretch>
            <a:fillRect/>
          </a:stretch>
        </p:blipFill>
        <p:spPr bwMode="auto">
          <a:xfrm>
            <a:off x="0" y="410842"/>
            <a:ext cx="9144000" cy="51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971600" y="1412776"/>
            <a:ext cx="74888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كان سيشعر بالفخر لو أن ابنه قال الإجابة</a:t>
            </a:r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17344" r="31655" b="15719"/>
          <a:stretch>
            <a:fillRect/>
          </a:stretch>
        </p:blipFill>
        <p:spPr bwMode="auto">
          <a:xfrm>
            <a:off x="1307837" y="0"/>
            <a:ext cx="672054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6948264" y="3140968"/>
            <a:ext cx="936104" cy="4320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43808" y="3140968"/>
            <a:ext cx="1368152" cy="4320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948264" y="3645024"/>
            <a:ext cx="936104" cy="432048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96136" y="3140968"/>
            <a:ext cx="936104" cy="432048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796136" y="3645024"/>
            <a:ext cx="936104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427984" y="3645024"/>
            <a:ext cx="936104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427984" y="3140968"/>
            <a:ext cx="93610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475656" y="3645024"/>
            <a:ext cx="273630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012160" y="5085184"/>
            <a:ext cx="16561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الجهل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275856" y="5085184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يستقبله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652120" y="551723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الضيقة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491880" y="5517232"/>
            <a:ext cx="17281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يبتعد</a:t>
            </a:r>
            <a:endParaRPr lang="ar-SA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46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40325" r="31101" b="31469"/>
          <a:stretch>
            <a:fillRect/>
          </a:stretch>
        </p:blipFill>
        <p:spPr bwMode="auto">
          <a:xfrm>
            <a:off x="144016" y="1700808"/>
            <a:ext cx="8820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300192" y="242088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مجلس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4008" y="242088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العالم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31840" y="242088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الكتاب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59632" y="2420888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البادية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804248" y="443711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الطفولة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68144" y="443711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الصبا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860032" y="443711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الشباب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51920" y="443711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الفتوة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843808" y="443711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الكهولة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547664" y="4437112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الشيخوخة</a:t>
            </a:r>
            <a:endParaRPr lang="ar-SA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838" t="22266" r="31101" b="15719"/>
          <a:stretch>
            <a:fillRect/>
          </a:stretch>
        </p:blipFill>
        <p:spPr bwMode="auto">
          <a:xfrm>
            <a:off x="899592" y="0"/>
            <a:ext cx="7524328" cy="623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47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3528" y="1844824"/>
            <a:ext cx="8424936" cy="72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النص الأول: </a:t>
            </a:r>
            <a:r>
              <a:rPr lang="ar-SA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سؤال النبي صلى الله عليه وسلم أصحابه </a:t>
            </a:r>
            <a:r>
              <a:rPr lang="ar-SA" sz="1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بقوله </a:t>
            </a:r>
            <a:r>
              <a:rPr lang="ar-SA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(فحدثوني ما هي) حتى يقوموا بالتفكير عن الإجابة.</a:t>
            </a:r>
          </a:p>
          <a:p>
            <a:pPr algn="ctr"/>
            <a:r>
              <a:rPr lang="ar-SA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النص الثاني: </a:t>
            </a:r>
            <a:r>
              <a:rPr lang="ar-SA" sz="1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ابتكر ابن المبارك لنفسه أسلوبا في تلقي العلم من الكسائي وذلك من خلال ذهابه وعودته معه.</a:t>
            </a:r>
            <a:endParaRPr lang="ar-SA" sz="1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308304" y="3501008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2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380312" y="407707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1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380312" y="4653136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3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380312" y="515719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379</Words>
  <Application>Microsoft Office PowerPoint</Application>
  <PresentationFormat>عرض على الشاشة (3:4)‏</PresentationFormat>
  <Paragraphs>80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86</cp:revision>
  <dcterms:created xsi:type="dcterms:W3CDTF">2020-09-20T05:11:14Z</dcterms:created>
  <dcterms:modified xsi:type="dcterms:W3CDTF">2021-01-25T07:00:46Z</dcterms:modified>
</cp:coreProperties>
</file>