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58" r:id="rId4"/>
    <p:sldId id="257"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595"/>
  </p:normalViewPr>
  <p:slideViewPr>
    <p:cSldViewPr snapToGrid="0" snapToObjects="1">
      <p:cViewPr varScale="1">
        <p:scale>
          <a:sx n="90" d="100"/>
          <a:sy n="90" d="100"/>
        </p:scale>
        <p:origin x="232" y="5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9/9/19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9/9/19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9/9/19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9/9/19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3365-0611-D34F-B9F4-3F5AA9359219}"/>
              </a:ext>
            </a:extLst>
          </p:cNvPr>
          <p:cNvSpPr>
            <a:spLocks noGrp="1"/>
          </p:cNvSpPr>
          <p:nvPr>
            <p:ph type="title"/>
          </p:nvPr>
        </p:nvSpPr>
        <p:spPr/>
        <p:txBody>
          <a:bodyPr/>
          <a:lstStyle/>
          <a:p>
            <a:pPr algn="ctr" defTabSz="914400" rtl="1" eaLnBrk="1" latinLnBrk="0" hangingPunct="1">
              <a:lnSpc>
                <a:spcPct val="89000"/>
              </a:lnSpc>
              <a:spcBef>
                <a:spcPct val="0"/>
              </a:spcBef>
              <a:buNone/>
            </a:pPr>
            <a:r>
              <a:rPr lang="ar-SA" dirty="0"/>
              <a:t>مادة تربية مهنية</a:t>
            </a:r>
            <a:endParaRPr lang="en-US" dirty="0"/>
          </a:p>
        </p:txBody>
      </p:sp>
      <p:sp>
        <p:nvSpPr>
          <p:cNvPr id="3" name="Content Placeholder 2">
            <a:extLst>
              <a:ext uri="{FF2B5EF4-FFF2-40B4-BE49-F238E27FC236}">
                <a16:creationId xmlns:a16="http://schemas.microsoft.com/office/drawing/2014/main" id="{870C7EB7-063A-6C46-8C55-9FE399CBB6D5}"/>
              </a:ext>
            </a:extLst>
          </p:cNvPr>
          <p:cNvSpPr>
            <a:spLocks noGrp="1"/>
          </p:cNvSpPr>
          <p:nvPr>
            <p:ph idx="1"/>
          </p:nvPr>
        </p:nvSpPr>
        <p:spPr/>
        <p:txBody>
          <a:bodyPr/>
          <a:lstStyle/>
          <a:p>
            <a: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pPr>
            <a:r>
              <a:rPr lang="ar-SA" dirty="0"/>
              <a:t>الدرس الثاني</a:t>
            </a:r>
            <a:endParaRPr lang="en-US" dirty="0"/>
          </a:p>
        </p:txBody>
      </p:sp>
    </p:spTree>
    <p:extLst>
      <p:ext uri="{BB962C8B-B14F-4D97-AF65-F5344CB8AC3E}">
        <p14:creationId xmlns:p14="http://schemas.microsoft.com/office/powerpoint/2010/main" val="3545695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3C683-0556-8A42-B218-A81666D1D571}"/>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القبعة الزرقاء:</a:t>
            </a:r>
            <a:endParaRPr lang="en-US" dirty="0"/>
          </a:p>
        </p:txBody>
      </p:sp>
      <p:sp>
        <p:nvSpPr>
          <p:cNvPr id="3" name="Content Placeholder 2">
            <a:extLst>
              <a:ext uri="{FF2B5EF4-FFF2-40B4-BE49-F238E27FC236}">
                <a16:creationId xmlns:a16="http://schemas.microsoft.com/office/drawing/2014/main" id="{C90F0524-AFD9-5044-98F2-13809F3B3D30}"/>
              </a:ext>
            </a:extLst>
          </p:cNvPr>
          <p:cNvSpPr>
            <a:spLocks noGrp="1"/>
          </p:cNvSpPr>
          <p:nvPr>
            <p:ph idx="1"/>
          </p:nvPr>
        </p:nvSpPr>
        <p:spPr/>
        <p:txBody>
          <a:bodyPr/>
          <a:lstStyle/>
          <a:p>
            <a:pPr algn="r" rtl="1"/>
            <a:r>
              <a:rPr lang="ar-SA" dirty="0" err="1"/>
              <a:t>وھي</a:t>
            </a:r>
            <a:r>
              <a:rPr lang="ar-SA" dirty="0"/>
              <a:t> قبعة </a:t>
            </a:r>
            <a:r>
              <a:rPr lang="ar-SA" dirty="0" err="1"/>
              <a:t>التفكیر</a:t>
            </a:r>
            <a:r>
              <a:rPr lang="ar-SA" dirty="0"/>
              <a:t> الشمولي )</a:t>
            </a:r>
            <a:r>
              <a:rPr lang="ar-SA" dirty="0" err="1"/>
              <a:t>الموجھ</a:t>
            </a:r>
            <a:r>
              <a:rPr lang="ar-SA" dirty="0"/>
              <a:t> (، الذي </a:t>
            </a:r>
            <a:r>
              <a:rPr lang="ar-SA" dirty="0" err="1"/>
              <a:t>ینظر</a:t>
            </a:r>
            <a:r>
              <a:rPr lang="ar-SA" dirty="0"/>
              <a:t> </a:t>
            </a:r>
            <a:r>
              <a:rPr lang="ar-SA" dirty="0" err="1"/>
              <a:t>إلى</a:t>
            </a:r>
            <a:r>
              <a:rPr lang="ar-SA" dirty="0"/>
              <a:t> الموضوع </a:t>
            </a:r>
            <a:r>
              <a:rPr lang="ar-SA" dirty="0" err="1"/>
              <a:t>أو</a:t>
            </a:r>
            <a:r>
              <a:rPr lang="ar-SA" dirty="0"/>
              <a:t> </a:t>
            </a:r>
            <a:r>
              <a:rPr lang="ar-SA" dirty="0" err="1"/>
              <a:t>القضیة</a:t>
            </a:r>
            <a:r>
              <a:rPr lang="ar-SA" dirty="0"/>
              <a:t> نظرة عامة، </a:t>
            </a:r>
            <a:r>
              <a:rPr lang="ar-SA" dirty="0" err="1"/>
              <a:t>ویستطیع</a:t>
            </a:r>
            <a:r>
              <a:rPr lang="ar-SA" dirty="0"/>
              <a:t> الطالب من </a:t>
            </a:r>
            <a:r>
              <a:rPr lang="ar-SA" dirty="0" err="1"/>
              <a:t>خلالھا</a:t>
            </a:r>
            <a:r>
              <a:rPr lang="ar-SA" dirty="0"/>
              <a:t> </a:t>
            </a:r>
            <a:r>
              <a:rPr lang="ar-SA" dirty="0" err="1"/>
              <a:t>أن</a:t>
            </a:r>
            <a:r>
              <a:rPr lang="ar-SA" dirty="0"/>
              <a:t> </a:t>
            </a:r>
            <a:r>
              <a:rPr lang="ar-SA" dirty="0" err="1"/>
              <a:t>یوجھ</a:t>
            </a:r>
            <a:r>
              <a:rPr lang="ar-SA" dirty="0"/>
              <a:t> </a:t>
            </a:r>
            <a:r>
              <a:rPr lang="ar-SA" dirty="0" err="1"/>
              <a:t>تفكیره</a:t>
            </a:r>
            <a:r>
              <a:rPr lang="ar-SA" dirty="0"/>
              <a:t> بصورة </a:t>
            </a:r>
            <a:r>
              <a:rPr lang="ar-SA" dirty="0" err="1"/>
              <a:t>صحیحة</a:t>
            </a:r>
            <a:r>
              <a:rPr lang="ar-SA" dirty="0"/>
              <a:t> للوصول </a:t>
            </a:r>
            <a:r>
              <a:rPr lang="ar-SA" dirty="0" err="1"/>
              <a:t>إلى</a:t>
            </a:r>
            <a:r>
              <a:rPr lang="ar-SA" dirty="0"/>
              <a:t> </a:t>
            </a:r>
            <a:r>
              <a:rPr lang="ar-SA" dirty="0" err="1"/>
              <a:t>أفضل</a:t>
            </a:r>
            <a:r>
              <a:rPr lang="ar-SA" dirty="0"/>
              <a:t> النتائج. </a:t>
            </a:r>
          </a:p>
          <a:p>
            <a:pPr marL="0" indent="0" algn="r" defTabSz="914400" rtl="1" eaLnBrk="1" latinLnBrk="0" hangingPunct="1">
              <a:lnSpc>
                <a:spcPct val="94000"/>
              </a:lnSpc>
              <a:spcBef>
                <a:spcPts val="1000"/>
              </a:spcBef>
              <a:spcAft>
                <a:spcPts val="200"/>
              </a:spcAft>
              <a:buNone/>
            </a:pPr>
            <a:endParaRPr lang="ar-SA" dirty="0"/>
          </a:p>
          <a:p>
            <a:pPr marL="0" indent="0" algn="r" defTabSz="914400" rtl="1" eaLnBrk="1" latinLnBrk="0" hangingPunct="1">
              <a:lnSpc>
                <a:spcPct val="94000"/>
              </a:lnSpc>
              <a:spcBef>
                <a:spcPts val="1000"/>
              </a:spcBef>
              <a:spcAft>
                <a:spcPts val="200"/>
              </a:spcAft>
              <a:buNone/>
            </a:pPr>
            <a:r>
              <a:rPr lang="ar-SA" dirty="0"/>
              <a:t>السؤال:</a:t>
            </a:r>
          </a:p>
          <a:p>
            <a:pPr marL="0" indent="0" algn="r" rtl="1">
              <a:buNone/>
            </a:pPr>
            <a:r>
              <a:rPr lang="ar-SA" sz="2800" b="1" dirty="0"/>
              <a:t>ما رأيك في ضغوط العمل؟ </a:t>
            </a:r>
            <a:endParaRPr lang="en-US" sz="2800" b="1" dirty="0"/>
          </a:p>
        </p:txBody>
      </p:sp>
      <p:pic>
        <p:nvPicPr>
          <p:cNvPr id="4" name="Graphic 3" descr="Baseball hat">
            <a:extLst>
              <a:ext uri="{FF2B5EF4-FFF2-40B4-BE49-F238E27FC236}">
                <a16:creationId xmlns:a16="http://schemas.microsoft.com/office/drawing/2014/main" id="{DE1B1BE3-63FE-824D-82EB-D7C064F051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pic>
        <p:nvPicPr>
          <p:cNvPr id="5" name="Picture 4">
            <a:extLst>
              <a:ext uri="{FF2B5EF4-FFF2-40B4-BE49-F238E27FC236}">
                <a16:creationId xmlns:a16="http://schemas.microsoft.com/office/drawing/2014/main" id="{1AEC2686-C432-D442-899E-3378FB269809}"/>
              </a:ext>
            </a:extLst>
          </p:cNvPr>
          <p:cNvPicPr>
            <a:picLocks noChangeAspect="1"/>
          </p:cNvPicPr>
          <p:nvPr/>
        </p:nvPicPr>
        <p:blipFill>
          <a:blip r:embed="rId4"/>
          <a:stretch>
            <a:fillRect/>
          </a:stretch>
        </p:blipFill>
        <p:spPr>
          <a:xfrm>
            <a:off x="909515" y="3399692"/>
            <a:ext cx="4670669" cy="3395401"/>
          </a:xfrm>
          <a:prstGeom prst="rect">
            <a:avLst/>
          </a:prstGeom>
        </p:spPr>
      </p:pic>
    </p:spTree>
    <p:extLst>
      <p:ext uri="{BB962C8B-B14F-4D97-AF65-F5344CB8AC3E}">
        <p14:creationId xmlns:p14="http://schemas.microsoft.com/office/powerpoint/2010/main" val="298778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F2A1C-CFA3-EB42-B1CE-1C4B8DC76C69}"/>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ما المقصود بضغوط العمل؟</a:t>
            </a:r>
            <a:endParaRPr lang="en-US" dirty="0"/>
          </a:p>
        </p:txBody>
      </p:sp>
      <p:sp>
        <p:nvSpPr>
          <p:cNvPr id="3" name="Content Placeholder 2">
            <a:extLst>
              <a:ext uri="{FF2B5EF4-FFF2-40B4-BE49-F238E27FC236}">
                <a16:creationId xmlns:a16="http://schemas.microsoft.com/office/drawing/2014/main" id="{05255059-4E83-204D-8831-0826E73CE4F3}"/>
              </a:ext>
            </a:extLst>
          </p:cNvPr>
          <p:cNvSpPr>
            <a:spLocks noGrp="1"/>
          </p:cNvSpPr>
          <p:nvPr>
            <p:ph idx="1"/>
          </p:nvPr>
        </p:nvSpPr>
        <p:spPr/>
        <p:txBody>
          <a:bodyPr/>
          <a:lstStyle/>
          <a:p>
            <a:pPr marL="0" indent="0" algn="r" rtl="1">
              <a:buNone/>
            </a:pPr>
            <a:r>
              <a:rPr lang="ar-SA" dirty="0"/>
              <a:t>مجموعة المواقف أو الحالات التي يتعرض لها الفرد في مجال عمله، والتي تؤدي إلى تغيرات جسمية ونفسية نتيجة لردود فعلية لمواجهتها، وقد تكون هذه المواقف على درجة كبيرة من التهديد فتسبب الإرهاق والتعب والقلق من حيث التأثير فتولد شيئاً من الانزعاج.</a:t>
            </a:r>
            <a:endParaRPr lang="en-US" dirty="0"/>
          </a:p>
        </p:txBody>
      </p:sp>
      <p:pic>
        <p:nvPicPr>
          <p:cNvPr id="4" name="Graphic 3" descr="Baseball hat">
            <a:extLst>
              <a:ext uri="{FF2B5EF4-FFF2-40B4-BE49-F238E27FC236}">
                <a16:creationId xmlns:a16="http://schemas.microsoft.com/office/drawing/2014/main" id="{4B7F3120-D782-E447-B50D-512FB2F366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109614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0495-D37A-6F46-BFFB-EAC270DFEDA4}"/>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أسباب ضغوط العمل:</a:t>
            </a:r>
            <a:endParaRPr lang="en-US" dirty="0"/>
          </a:p>
        </p:txBody>
      </p:sp>
      <p:sp>
        <p:nvSpPr>
          <p:cNvPr id="3" name="Content Placeholder 2">
            <a:extLst>
              <a:ext uri="{FF2B5EF4-FFF2-40B4-BE49-F238E27FC236}">
                <a16:creationId xmlns:a16="http://schemas.microsoft.com/office/drawing/2014/main" id="{A1BF0DCA-B595-F841-B191-8BBC17B4C0F4}"/>
              </a:ext>
            </a:extLst>
          </p:cNvPr>
          <p:cNvSpPr>
            <a:spLocks noGrp="1"/>
          </p:cNvSpPr>
          <p:nvPr>
            <p:ph idx="1"/>
          </p:nvPr>
        </p:nvSpPr>
        <p:spPr/>
        <p:txBody>
          <a:bodyPr>
            <a:noAutofit/>
          </a:bodyPr>
          <a:lstStyle/>
          <a:p>
            <a:pPr marL="0" indent="0" algn="r" rtl="1">
              <a:buNone/>
            </a:pPr>
            <a:r>
              <a:rPr lang="ar-SA" sz="1800" dirty="0"/>
              <a:t>يرجع الكثير من الباحثين معظم المشاكل والضغوطات النفسية التي يعانيها الموظف إلى الروتين</a:t>
            </a:r>
          </a:p>
          <a:p>
            <a:pPr marL="0" indent="0" algn="r" rtl="1">
              <a:buNone/>
            </a:pPr>
            <a:r>
              <a:rPr lang="ar-SA" sz="1800" dirty="0"/>
              <a:t>الإداري الذي يقع في أسره معظم الموظفين، ويرجع هؤلاء المشكلة إلى عدة أسباب منها:</a:t>
            </a:r>
          </a:p>
          <a:p>
            <a:pPr marL="0" indent="0" algn="r" rtl="1">
              <a:buNone/>
            </a:pPr>
            <a:endParaRPr lang="ar-SA" sz="1800" dirty="0"/>
          </a:p>
          <a:p>
            <a:pPr marL="0" indent="0" algn="r" rtl="1">
              <a:buNone/>
            </a:pPr>
            <a:r>
              <a:rPr lang="ar-SA" sz="1800" dirty="0"/>
              <a:t>1- عدم تناسب عدد ساعات العمل مع طاقة الموظف و ظروفه</a:t>
            </a:r>
          </a:p>
          <a:p>
            <a:pPr marL="0" indent="0" algn="r" rtl="1">
              <a:buNone/>
            </a:pPr>
            <a:r>
              <a:rPr lang="ar-SA" sz="1800" dirty="0"/>
              <a:t>2- عدم تناسب كمية العمل أو نوعيته و قدرات الموظف</a:t>
            </a:r>
          </a:p>
          <a:p>
            <a:pPr marL="0" indent="0" algn="r" rtl="1">
              <a:buNone/>
            </a:pPr>
            <a:r>
              <a:rPr lang="ar-SA" sz="1800" dirty="0"/>
              <a:t>3- عدم تناسب كمية العمل و عدد الموظفين</a:t>
            </a:r>
          </a:p>
          <a:p>
            <a:pPr marL="0" indent="0" algn="r" rtl="1">
              <a:buNone/>
            </a:pPr>
            <a:r>
              <a:rPr lang="ar-SA" sz="1800" dirty="0"/>
              <a:t>4- عدم تعاون الموظفين</a:t>
            </a:r>
          </a:p>
          <a:p>
            <a:pPr marL="0" indent="0" algn="r" rtl="1">
              <a:buNone/>
            </a:pPr>
            <a:r>
              <a:rPr lang="ar-SA" sz="1800" dirty="0"/>
              <a:t>5- ضغط الرئيس أو رب العمل على الموظف سوء العلاقة بين الموظف والإدارة .</a:t>
            </a:r>
          </a:p>
          <a:p>
            <a:pPr marL="0" indent="0" algn="r" rtl="1">
              <a:buNone/>
            </a:pPr>
            <a:r>
              <a:rPr lang="ar-SA" sz="1800" dirty="0"/>
              <a:t>6- عدم توفير الوسائل و التسهيلات التي تنهي العمل بمجهود و وقت اقل</a:t>
            </a:r>
          </a:p>
          <a:p>
            <a:pPr marL="0" indent="0" algn="r" rtl="1">
              <a:buNone/>
            </a:pPr>
            <a:r>
              <a:rPr lang="ar-SA" sz="1800" dirty="0"/>
              <a:t>7- عدم رضا الموظف عن وضعه الوظيفي .</a:t>
            </a:r>
          </a:p>
          <a:p>
            <a:pPr marL="0" indent="0" algn="r" rtl="1">
              <a:buNone/>
            </a:pPr>
            <a:r>
              <a:rPr lang="ar-SA" sz="1800" dirty="0"/>
              <a:t>8- عدم تحديد مسئوليات الموظف.</a:t>
            </a:r>
            <a:endParaRPr lang="en-US" sz="1800" dirty="0"/>
          </a:p>
        </p:txBody>
      </p:sp>
      <p:pic>
        <p:nvPicPr>
          <p:cNvPr id="4" name="Graphic 3" descr="Baseball hat">
            <a:extLst>
              <a:ext uri="{FF2B5EF4-FFF2-40B4-BE49-F238E27FC236}">
                <a16:creationId xmlns:a16="http://schemas.microsoft.com/office/drawing/2014/main" id="{0669FC82-7E5F-3E4B-A113-C436CCA16C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2876610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99CC-77ED-F647-89BE-DAD91665C6F1}"/>
              </a:ext>
            </a:extLst>
          </p:cNvPr>
          <p:cNvSpPr>
            <a:spLocks noGrp="1"/>
          </p:cNvSpPr>
          <p:nvPr>
            <p:ph type="title"/>
          </p:nvPr>
        </p:nvSpPr>
        <p:spPr>
          <a:xfrm>
            <a:off x="1371600" y="247650"/>
            <a:ext cx="9601200" cy="1485900"/>
          </a:xfrm>
        </p:spPr>
        <p:txBody>
          <a:bodyPr/>
          <a:lstStyle/>
          <a:p>
            <a:pPr algn="r" defTabSz="914400" rtl="1" eaLnBrk="1" latinLnBrk="0" hangingPunct="1">
              <a:lnSpc>
                <a:spcPct val="89000"/>
              </a:lnSpc>
              <a:spcBef>
                <a:spcPct val="0"/>
              </a:spcBef>
              <a:buNone/>
            </a:pPr>
            <a:r>
              <a:rPr lang="ar-SA" dirty="0"/>
              <a:t>تابع أسباب ضغوط العمل:</a:t>
            </a:r>
            <a:endParaRPr lang="en-US" dirty="0"/>
          </a:p>
        </p:txBody>
      </p:sp>
      <p:sp>
        <p:nvSpPr>
          <p:cNvPr id="3" name="Content Placeholder 2">
            <a:extLst>
              <a:ext uri="{FF2B5EF4-FFF2-40B4-BE49-F238E27FC236}">
                <a16:creationId xmlns:a16="http://schemas.microsoft.com/office/drawing/2014/main" id="{0040930C-042F-984A-9B20-07EFABBD36E9}"/>
              </a:ext>
            </a:extLst>
          </p:cNvPr>
          <p:cNvSpPr>
            <a:spLocks noGrp="1"/>
          </p:cNvSpPr>
          <p:nvPr>
            <p:ph idx="1"/>
          </p:nvPr>
        </p:nvSpPr>
        <p:spPr>
          <a:xfrm>
            <a:off x="1371600" y="1900238"/>
            <a:ext cx="9601200" cy="3581400"/>
          </a:xfrm>
        </p:spPr>
        <p:txBody>
          <a:bodyPr>
            <a:noAutofit/>
          </a:bodyPr>
          <a:lstStyle/>
          <a:p>
            <a:pPr algn="r" rtl="1"/>
            <a:r>
              <a:rPr lang="ar-SA" sz="1800" dirty="0"/>
              <a:t>10- عدم مرونة المسئولين .</a:t>
            </a:r>
          </a:p>
          <a:p>
            <a:pPr algn="r" rtl="1"/>
            <a:r>
              <a:rPr lang="ar-SA" sz="1800" dirty="0"/>
              <a:t>11- نقص الكفاءة والخبرة.</a:t>
            </a:r>
          </a:p>
          <a:p>
            <a:pPr algn="r" rtl="1"/>
            <a:r>
              <a:rPr lang="ar-SA" sz="1800" dirty="0"/>
              <a:t>12- الضغوط النفسية الخارجية .</a:t>
            </a:r>
          </a:p>
          <a:p>
            <a:pPr algn="r" rtl="1"/>
            <a:r>
              <a:rPr lang="ar-SA" sz="1800" dirty="0"/>
              <a:t>13- أساليب التقييم ومنح الحوافز .</a:t>
            </a:r>
          </a:p>
          <a:p>
            <a:pPr algn="r" rtl="1"/>
            <a:r>
              <a:rPr lang="ar-SA" sz="1800" dirty="0"/>
              <a:t>14- عدم تكيف الموظف مع محيطه الاجتماعي داخل المؤسسة.</a:t>
            </a:r>
          </a:p>
          <a:p>
            <a:pPr algn="r" rtl="1"/>
            <a:r>
              <a:rPr lang="ar-SA" sz="1800" dirty="0"/>
              <a:t>15- تأخير إنجاز ما عليه من أعمال من وقت لآخر حتى تتراكم عليه الأعمال، ويصبح عاجزاً</a:t>
            </a:r>
          </a:p>
          <a:p>
            <a:pPr algn="r" rtl="1"/>
            <a:r>
              <a:rPr lang="ar-SA" sz="1800" dirty="0"/>
              <a:t>عن أدائها مما يسبب له شعوراً بالعجز والفشل، وهو ما يُعرف بالتسويف.</a:t>
            </a:r>
          </a:p>
          <a:p>
            <a:pPr algn="r" rtl="1"/>
            <a:r>
              <a:rPr lang="ar-SA" sz="1800" dirty="0"/>
              <a:t>16- شعوره بأن نوع العمل الذي يمارسه لا يرقى إلى مستوى طموحه، أو أنه يستحق رتبة</a:t>
            </a:r>
          </a:p>
          <a:p>
            <a:pPr algn="r" rtl="1"/>
            <a:r>
              <a:rPr lang="ar-SA" sz="1800" dirty="0"/>
              <a:t>وظيفية أعلى داخل المؤسسة.</a:t>
            </a:r>
          </a:p>
          <a:p>
            <a:pPr algn="r" rtl="1"/>
            <a:r>
              <a:rPr lang="ar-SA" sz="1800" dirty="0"/>
              <a:t>17- عدم معرفة طبيعة عمله بدقة.</a:t>
            </a:r>
          </a:p>
          <a:p>
            <a:pPr algn="r" rtl="1"/>
            <a:r>
              <a:rPr lang="ar-SA" sz="1800" dirty="0"/>
              <a:t>18- قلة التخطيط الناجم عن الكسل أو السلوك الفوضوي .</a:t>
            </a:r>
          </a:p>
          <a:p>
            <a:pPr algn="r" rtl="1"/>
            <a:r>
              <a:rPr lang="ar-SA" sz="1800" dirty="0"/>
              <a:t>19- مشاكل أخرى خارج العمل مثل المشاكل الزوجية أو الاجتماعية وما شابه.</a:t>
            </a:r>
            <a:endParaRPr lang="en-US" sz="1800" dirty="0"/>
          </a:p>
        </p:txBody>
      </p:sp>
      <p:pic>
        <p:nvPicPr>
          <p:cNvPr id="4" name="Graphic 3" descr="Baseball hat">
            <a:extLst>
              <a:ext uri="{FF2B5EF4-FFF2-40B4-BE49-F238E27FC236}">
                <a16:creationId xmlns:a16="http://schemas.microsoft.com/office/drawing/2014/main" id="{B42A91DF-4F70-0F4C-96BA-B64F20A06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227981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45DB-F16A-7B40-A60A-BE7A74FF1F51}"/>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ماذا نشعر عندما تواجهنا ضغوط العمل؟</a:t>
            </a:r>
            <a:endParaRPr lang="en-US" dirty="0"/>
          </a:p>
        </p:txBody>
      </p:sp>
      <p:sp>
        <p:nvSpPr>
          <p:cNvPr id="3" name="Content Placeholder 2">
            <a:extLst>
              <a:ext uri="{FF2B5EF4-FFF2-40B4-BE49-F238E27FC236}">
                <a16:creationId xmlns:a16="http://schemas.microsoft.com/office/drawing/2014/main" id="{6C9FD7C9-51EF-AE47-AE43-CC43A20F6E8A}"/>
              </a:ext>
            </a:extLst>
          </p:cNvPr>
          <p:cNvSpPr>
            <a:spLocks noGrp="1"/>
          </p:cNvSpPr>
          <p:nvPr>
            <p:ph idx="1"/>
          </p:nvPr>
        </p:nvSpPr>
        <p:spPr/>
        <p:txBody>
          <a:bodyPr>
            <a:normAutofit/>
          </a:bodyPr>
          <a:lstStyle/>
          <a:p>
            <a:pPr algn="r" rtl="1"/>
            <a:r>
              <a:rPr lang="ar-SA" dirty="0"/>
              <a:t>سرعة الغضب على أبسط الأمور.</a:t>
            </a:r>
          </a:p>
          <a:p>
            <a:pPr algn="r" rtl="1"/>
            <a:r>
              <a:rPr lang="ar-SA" dirty="0"/>
              <a:t>معاناته من اضطرابات نفسية، وأرق قبل النوم.</a:t>
            </a:r>
          </a:p>
          <a:p>
            <a:pPr algn="r" rtl="1"/>
            <a:r>
              <a:rPr lang="ar-SA" dirty="0"/>
              <a:t>شعوره بالقلق الدائم.</a:t>
            </a:r>
          </a:p>
          <a:p>
            <a:pPr algn="r" rtl="1"/>
            <a:r>
              <a:rPr lang="ar-SA" dirty="0"/>
              <a:t>الاحساس بسرعة ضربات القلب.</a:t>
            </a:r>
          </a:p>
          <a:p>
            <a:pPr algn="r" rtl="1"/>
            <a:r>
              <a:rPr lang="ar-SA" dirty="0"/>
              <a:t>تأويله الخاطئ في كل المواقف.</a:t>
            </a:r>
          </a:p>
          <a:p>
            <a:pPr algn="r" rtl="1"/>
            <a:r>
              <a:rPr lang="ar-SA" dirty="0"/>
              <a:t>الاكتئاب والتوتر والشد العضلي.</a:t>
            </a:r>
          </a:p>
          <a:p>
            <a:pPr algn="r" rtl="1"/>
            <a:r>
              <a:rPr lang="ar-SA" dirty="0"/>
              <a:t>الشعور بالإجهاد السريع.</a:t>
            </a:r>
            <a:endParaRPr lang="en-US" dirty="0"/>
          </a:p>
        </p:txBody>
      </p:sp>
      <p:pic>
        <p:nvPicPr>
          <p:cNvPr id="4" name="Graphic 3" descr="Baseball hat">
            <a:extLst>
              <a:ext uri="{FF2B5EF4-FFF2-40B4-BE49-F238E27FC236}">
                <a16:creationId xmlns:a16="http://schemas.microsoft.com/office/drawing/2014/main" id="{377E1370-76BC-CC43-ABFA-1BA83386D1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1538" y="1276351"/>
            <a:ext cx="2152649" cy="2152649"/>
          </a:xfrm>
          <a:prstGeom prst="rect">
            <a:avLst/>
          </a:prstGeom>
        </p:spPr>
      </p:pic>
    </p:spTree>
    <p:extLst>
      <p:ext uri="{BB962C8B-B14F-4D97-AF65-F5344CB8AC3E}">
        <p14:creationId xmlns:p14="http://schemas.microsoft.com/office/powerpoint/2010/main" val="276673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4BEB-1416-8248-B995-AE322DC8E0B9}"/>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سلبيات ضغوط العمل:</a:t>
            </a:r>
            <a:endParaRPr lang="en-US" dirty="0"/>
          </a:p>
        </p:txBody>
      </p:sp>
      <p:sp>
        <p:nvSpPr>
          <p:cNvPr id="3" name="Content Placeholder 2">
            <a:extLst>
              <a:ext uri="{FF2B5EF4-FFF2-40B4-BE49-F238E27FC236}">
                <a16:creationId xmlns:a16="http://schemas.microsoft.com/office/drawing/2014/main" id="{0D9D5576-C323-7947-AF7C-4B2D852ABFBD}"/>
              </a:ext>
            </a:extLst>
          </p:cNvPr>
          <p:cNvSpPr>
            <a:spLocks noGrp="1"/>
          </p:cNvSpPr>
          <p:nvPr>
            <p:ph idx="1"/>
          </p:nvPr>
        </p:nvSpPr>
        <p:spPr/>
        <p:txBody>
          <a:bodyPr>
            <a:normAutofit/>
          </a:bodyPr>
          <a:lstStyle/>
          <a:p>
            <a:pPr algn="r" rtl="1"/>
            <a:r>
              <a:rPr lang="ar-SA" dirty="0"/>
              <a:t>1- مشاكل الأسرة</a:t>
            </a:r>
          </a:p>
          <a:p>
            <a:pPr algn="r" rtl="1"/>
            <a:r>
              <a:rPr lang="ar-SA" dirty="0"/>
              <a:t>2- الصداع المزمن</a:t>
            </a:r>
          </a:p>
          <a:p>
            <a:pPr algn="r" rtl="1"/>
            <a:r>
              <a:rPr lang="ar-SA" dirty="0"/>
              <a:t>3- القلق والاضطراب</a:t>
            </a:r>
          </a:p>
          <a:p>
            <a:pPr algn="r" rtl="1"/>
            <a:r>
              <a:rPr lang="ar-SA" dirty="0"/>
              <a:t>4- النوبة </a:t>
            </a:r>
            <a:r>
              <a:rPr lang="ar-SA" dirty="0" err="1"/>
              <a:t>القلبيه</a:t>
            </a:r>
            <a:endParaRPr lang="ar-SA" dirty="0"/>
          </a:p>
          <a:p>
            <a:pPr algn="r" rtl="1"/>
            <a:r>
              <a:rPr lang="ar-SA" dirty="0"/>
              <a:t>5- انخفاض الأداء</a:t>
            </a:r>
          </a:p>
          <a:p>
            <a:pPr algn="r" rtl="1"/>
            <a:r>
              <a:rPr lang="ar-SA" dirty="0"/>
              <a:t>6- ترك </a:t>
            </a:r>
            <a:r>
              <a:rPr lang="ar-SA" dirty="0" err="1"/>
              <a:t>الوظيفه</a:t>
            </a:r>
            <a:endParaRPr lang="ar-SA" dirty="0"/>
          </a:p>
          <a:p>
            <a:pPr algn="r" rtl="1"/>
            <a:r>
              <a:rPr lang="ar-SA" dirty="0"/>
              <a:t>7- القلق الوظيفي</a:t>
            </a:r>
            <a:endParaRPr lang="en-US" dirty="0"/>
          </a:p>
        </p:txBody>
      </p:sp>
      <p:pic>
        <p:nvPicPr>
          <p:cNvPr id="4" name="Graphic 3" descr="Baseball hat">
            <a:extLst>
              <a:ext uri="{FF2B5EF4-FFF2-40B4-BE49-F238E27FC236}">
                <a16:creationId xmlns:a16="http://schemas.microsoft.com/office/drawing/2014/main" id="{1B5DE8CB-8337-0D4E-8371-71AAE078E7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231291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B7A2-D083-B746-A558-FB1D21F6A2D2}"/>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إيجابيات ضغوط العمل:</a:t>
            </a:r>
            <a:endParaRPr lang="en-US" dirty="0"/>
          </a:p>
        </p:txBody>
      </p:sp>
      <p:sp>
        <p:nvSpPr>
          <p:cNvPr id="3" name="Content Placeholder 2">
            <a:extLst>
              <a:ext uri="{FF2B5EF4-FFF2-40B4-BE49-F238E27FC236}">
                <a16:creationId xmlns:a16="http://schemas.microsoft.com/office/drawing/2014/main" id="{4D556F91-3E34-944D-B4D2-336B944435D9}"/>
              </a:ext>
            </a:extLst>
          </p:cNvPr>
          <p:cNvSpPr>
            <a:spLocks noGrp="1"/>
          </p:cNvSpPr>
          <p:nvPr>
            <p:ph idx="1"/>
          </p:nvPr>
        </p:nvSpPr>
        <p:spPr/>
        <p:txBody>
          <a:bodyPr/>
          <a:lstStyle/>
          <a:p>
            <a:pPr algn="r" rtl="1"/>
            <a:r>
              <a:rPr lang="ar-SA" dirty="0"/>
              <a:t>الرضا الوظيفي.</a:t>
            </a:r>
          </a:p>
          <a:p>
            <a:pPr algn="r" rtl="1"/>
            <a:endParaRPr lang="ar-SA" dirty="0"/>
          </a:p>
          <a:p>
            <a:pPr algn="r" rtl="1"/>
            <a:r>
              <a:rPr lang="ar-SA" dirty="0"/>
              <a:t>ارتفاع الأداء.</a:t>
            </a:r>
          </a:p>
          <a:p>
            <a:pPr algn="r" rtl="1"/>
            <a:endParaRPr lang="ar-SA" dirty="0"/>
          </a:p>
          <a:p>
            <a:pPr algn="r" rtl="1"/>
            <a:r>
              <a:rPr lang="ar-SA" dirty="0"/>
              <a:t>زيادة الكفاءة والإنتاجية.</a:t>
            </a:r>
            <a:endParaRPr lang="en-US" dirty="0"/>
          </a:p>
        </p:txBody>
      </p:sp>
      <p:pic>
        <p:nvPicPr>
          <p:cNvPr id="4" name="Graphic 3" descr="Baseball hat">
            <a:extLst>
              <a:ext uri="{FF2B5EF4-FFF2-40B4-BE49-F238E27FC236}">
                <a16:creationId xmlns:a16="http://schemas.microsoft.com/office/drawing/2014/main" id="{A2A64544-55B3-DE4C-9036-FA14535B18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327053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F26F-58A5-D148-9514-BAF31D79B622}"/>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خطوات تخلص من ضغوط العمل:</a:t>
            </a:r>
            <a:endParaRPr lang="en-US" dirty="0"/>
          </a:p>
        </p:txBody>
      </p:sp>
      <p:sp>
        <p:nvSpPr>
          <p:cNvPr id="3" name="Content Placeholder 2">
            <a:extLst>
              <a:ext uri="{FF2B5EF4-FFF2-40B4-BE49-F238E27FC236}">
                <a16:creationId xmlns:a16="http://schemas.microsoft.com/office/drawing/2014/main" id="{7CF399F6-E9A3-D347-97B5-9D92CB34B72F}"/>
              </a:ext>
            </a:extLst>
          </p:cNvPr>
          <p:cNvSpPr>
            <a:spLocks noGrp="1"/>
          </p:cNvSpPr>
          <p:nvPr>
            <p:ph idx="1"/>
          </p:nvPr>
        </p:nvSpPr>
        <p:spPr/>
        <p:txBody>
          <a:bodyPr>
            <a:normAutofit/>
          </a:bodyPr>
          <a:lstStyle/>
          <a:p>
            <a:pPr algn="r" rtl="1"/>
            <a:r>
              <a:rPr lang="ar-SA" dirty="0"/>
              <a:t>دوّن ضغوطك.</a:t>
            </a:r>
          </a:p>
          <a:p>
            <a:pPr algn="r" rtl="1"/>
            <a:r>
              <a:rPr lang="ar-SA" dirty="0"/>
              <a:t>* غيّر وجهة نظرك.</a:t>
            </a:r>
          </a:p>
          <a:p>
            <a:pPr algn="r" rtl="1"/>
            <a:r>
              <a:rPr lang="ar-SA" dirty="0"/>
              <a:t>* تخلص من أخطائك.</a:t>
            </a:r>
          </a:p>
          <a:p>
            <a:pPr algn="r" rtl="1"/>
            <a:r>
              <a:rPr lang="ar-SA" dirty="0"/>
              <a:t>* التزم بالهدوء.</a:t>
            </a:r>
          </a:p>
          <a:p>
            <a:pPr algn="r" rtl="1"/>
            <a:r>
              <a:rPr lang="ar-SA" dirty="0"/>
              <a:t>* حدّد الأولويات.</a:t>
            </a:r>
          </a:p>
          <a:p>
            <a:pPr algn="r" rtl="1"/>
            <a:r>
              <a:rPr lang="ar-SA" dirty="0"/>
              <a:t>* اقتل الكسل بالمبادرة.</a:t>
            </a:r>
          </a:p>
          <a:p>
            <a:pPr algn="r" rtl="1"/>
            <a:r>
              <a:rPr lang="ar-SA" dirty="0"/>
              <a:t>* كُنْ سعيداً وأقل تحكُّماً.</a:t>
            </a:r>
            <a:endParaRPr lang="en-US" dirty="0"/>
          </a:p>
        </p:txBody>
      </p:sp>
      <p:pic>
        <p:nvPicPr>
          <p:cNvPr id="4" name="Graphic 3" descr="Baseball hat">
            <a:extLst>
              <a:ext uri="{FF2B5EF4-FFF2-40B4-BE49-F238E27FC236}">
                <a16:creationId xmlns:a16="http://schemas.microsoft.com/office/drawing/2014/main" id="{ED12CC19-CC12-384D-B156-9EB64545D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1851350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CD5C-D54A-9C48-A633-D4F0A1821067}"/>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ما رأيك في ضغوط العمل؟ </a:t>
            </a:r>
            <a:endParaRPr lang="en-US" dirty="0"/>
          </a:p>
        </p:txBody>
      </p:sp>
      <p:pic>
        <p:nvPicPr>
          <p:cNvPr id="4" name="Graphic 3" descr="Baseball hat">
            <a:extLst>
              <a:ext uri="{FF2B5EF4-FFF2-40B4-BE49-F238E27FC236}">
                <a16:creationId xmlns:a16="http://schemas.microsoft.com/office/drawing/2014/main" id="{2FA36AF1-FBF6-BA48-9EC8-8244C370BB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spTree>
    <p:extLst>
      <p:ext uri="{BB962C8B-B14F-4D97-AF65-F5344CB8AC3E}">
        <p14:creationId xmlns:p14="http://schemas.microsoft.com/office/powerpoint/2010/main" val="210415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81BA-0A32-5343-8B44-C2FDCE9FBCDC}"/>
              </a:ext>
            </a:extLst>
          </p:cNvPr>
          <p:cNvSpPr>
            <a:spLocks noGrp="1"/>
          </p:cNvSpPr>
          <p:nvPr>
            <p:ph type="title"/>
          </p:nvPr>
        </p:nvSpPr>
        <p:spPr/>
        <p:txBody>
          <a:bodyPr/>
          <a:lstStyle/>
          <a:p>
            <a:pPr algn="l" defTabSz="914400" rtl="1" eaLnBrk="1" latinLnBrk="0" hangingPunct="1">
              <a:lnSpc>
                <a:spcPct val="89000"/>
              </a:lnSpc>
              <a:spcBef>
                <a:spcPct val="0"/>
              </a:spcBef>
              <a:buNone/>
            </a:pPr>
            <a:r>
              <a:rPr lang="ar-SA" dirty="0"/>
              <a:t>استودعتكم الله...</a:t>
            </a:r>
            <a:endParaRPr lang="en-US" dirty="0"/>
          </a:p>
        </p:txBody>
      </p:sp>
    </p:spTree>
    <p:extLst>
      <p:ext uri="{BB962C8B-B14F-4D97-AF65-F5344CB8AC3E}">
        <p14:creationId xmlns:p14="http://schemas.microsoft.com/office/powerpoint/2010/main" val="129438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9738D8F-FB2B-BE44-962B-BE62B8DDDFDB}"/>
              </a:ext>
            </a:extLst>
          </p:cNvPr>
          <p:cNvSpPr>
            <a:spLocks noGrp="1"/>
          </p:cNvSpPr>
          <p:nvPr>
            <p:ph type="subTitle" idx="1"/>
          </p:nvPr>
        </p:nvSpPr>
        <p:spPr>
          <a:xfrm>
            <a:off x="1522619" y="5843588"/>
            <a:ext cx="6831673" cy="485775"/>
          </a:xfrm>
        </p:spPr>
        <p:txBody>
          <a:bodyPr/>
          <a:lstStyle/>
          <a:p>
            <a:pPr marL="0" indent="0" algn="ctr" defTabSz="914400" rtl="1" eaLnBrk="1" latinLnBrk="0" hangingPunct="1">
              <a:lnSpc>
                <a:spcPct val="112000"/>
              </a:lnSpc>
              <a:spcBef>
                <a:spcPts val="0"/>
              </a:spcBef>
              <a:spcAft>
                <a:spcPts val="0"/>
              </a:spcAft>
              <a:buFont typeface="Franklin Gothic Book" panose="020B0503020102020204" pitchFamily="34" charset="0"/>
              <a:buNone/>
            </a:pPr>
            <a:r>
              <a:rPr lang="ar-SA" dirty="0"/>
              <a:t>من الصورة استنتجي موضوع درسنا اليوم ..</a:t>
            </a:r>
            <a:endParaRPr lang="en-US" dirty="0"/>
          </a:p>
        </p:txBody>
      </p:sp>
      <p:pic>
        <p:nvPicPr>
          <p:cNvPr id="4" name="Picture 3">
            <a:extLst>
              <a:ext uri="{FF2B5EF4-FFF2-40B4-BE49-F238E27FC236}">
                <a16:creationId xmlns:a16="http://schemas.microsoft.com/office/drawing/2014/main" id="{FBF38662-4F29-404C-8F67-E2BF9E79CB5F}"/>
              </a:ext>
            </a:extLst>
          </p:cNvPr>
          <p:cNvPicPr>
            <a:picLocks noChangeAspect="1"/>
          </p:cNvPicPr>
          <p:nvPr/>
        </p:nvPicPr>
        <p:blipFill>
          <a:blip r:embed="rId2"/>
          <a:stretch>
            <a:fillRect/>
          </a:stretch>
        </p:blipFill>
        <p:spPr>
          <a:xfrm>
            <a:off x="1185863" y="1128713"/>
            <a:ext cx="9801225" cy="4560886"/>
          </a:xfrm>
          <a:prstGeom prst="rect">
            <a:avLst/>
          </a:prstGeom>
        </p:spPr>
      </p:pic>
    </p:spTree>
    <p:extLst>
      <p:ext uri="{BB962C8B-B14F-4D97-AF65-F5344CB8AC3E}">
        <p14:creationId xmlns:p14="http://schemas.microsoft.com/office/powerpoint/2010/main" val="40099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F7A4-D145-9844-AE16-6BF54E6F6D3B}"/>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اهداف الدرس:</a:t>
            </a:r>
            <a:endParaRPr lang="en-US" dirty="0"/>
          </a:p>
        </p:txBody>
      </p:sp>
      <p:sp>
        <p:nvSpPr>
          <p:cNvPr id="3" name="Content Placeholder 2">
            <a:extLst>
              <a:ext uri="{FF2B5EF4-FFF2-40B4-BE49-F238E27FC236}">
                <a16:creationId xmlns:a16="http://schemas.microsoft.com/office/drawing/2014/main" id="{C0986A9D-331A-AD4C-8050-9575037B82F0}"/>
              </a:ext>
            </a:extLst>
          </p:cNvPr>
          <p:cNvSpPr>
            <a:spLocks noGrp="1"/>
          </p:cNvSpPr>
          <p:nvPr>
            <p:ph idx="1"/>
          </p:nvPr>
        </p:nvSpPr>
        <p:spPr/>
        <p:txBody>
          <a:bodyPr/>
          <a:lstStyle/>
          <a:p>
            <a: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pPr>
            <a:r>
              <a:rPr lang="ar-SA" dirty="0"/>
              <a:t>١- ان تبين الطالبة ضغوط العمل.</a:t>
            </a:r>
          </a:p>
          <a:p>
            <a: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pPr>
            <a:r>
              <a:rPr lang="ar-SA" dirty="0"/>
              <a:t>ان توضح الطالبة أسباب ضغوط العمل.</a:t>
            </a:r>
          </a:p>
          <a:p>
            <a: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pPr>
            <a:r>
              <a:rPr lang="ar-SA" dirty="0"/>
              <a:t>أن تبين سلبيات ضغوط العمل.</a:t>
            </a:r>
          </a:p>
          <a:p>
            <a: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pPr>
            <a:r>
              <a:rPr lang="ar-SA" dirty="0"/>
              <a:t>أن تستنبط إيجابيات ضغوط العمل.</a:t>
            </a:r>
          </a:p>
          <a:p>
            <a: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pPr>
            <a:r>
              <a:rPr lang="ar-SA" dirty="0"/>
              <a:t>ان توضح خطوات التخلص من ضغوط العمل.</a:t>
            </a:r>
            <a:endParaRPr lang="en-US" dirty="0"/>
          </a:p>
        </p:txBody>
      </p:sp>
    </p:spTree>
    <p:extLst>
      <p:ext uri="{BB962C8B-B14F-4D97-AF65-F5344CB8AC3E}">
        <p14:creationId xmlns:p14="http://schemas.microsoft.com/office/powerpoint/2010/main" val="199880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0124-3998-BA44-A59B-FF3009EFB57F}"/>
              </a:ext>
            </a:extLst>
          </p:cNvPr>
          <p:cNvSpPr>
            <a:spLocks noGrp="1"/>
          </p:cNvSpPr>
          <p:nvPr>
            <p:ph type="title"/>
          </p:nvPr>
        </p:nvSpPr>
        <p:spPr>
          <a:xfrm>
            <a:off x="2921000" y="171450"/>
            <a:ext cx="9601200" cy="1485900"/>
          </a:xfrm>
        </p:spPr>
        <p:txBody>
          <a:bodyPr/>
          <a:lstStyle/>
          <a:p>
            <a:pPr algn="l" defTabSz="914400" rtl="1" eaLnBrk="1" latinLnBrk="0" hangingPunct="1">
              <a:lnSpc>
                <a:spcPct val="89000"/>
              </a:lnSpc>
              <a:spcBef>
                <a:spcPct val="0"/>
              </a:spcBef>
              <a:buNone/>
            </a:pPr>
            <a:r>
              <a:rPr lang="ar-SA" dirty="0"/>
              <a:t>استراتيجية القبعات الست </a:t>
            </a:r>
            <a:endParaRPr lang="en-US" dirty="0"/>
          </a:p>
        </p:txBody>
      </p:sp>
      <p:pic>
        <p:nvPicPr>
          <p:cNvPr id="1026" name="Picture 2">
            <a:extLst>
              <a:ext uri="{FF2B5EF4-FFF2-40B4-BE49-F238E27FC236}">
                <a16:creationId xmlns:a16="http://schemas.microsoft.com/office/drawing/2014/main" id="{BCBC7DB5-D9DD-9F4B-B16A-1C884019B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1394898"/>
            <a:ext cx="5894388" cy="440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13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387C-E9B8-5D4B-845D-C5684157C7D9}"/>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القبعة البيضاء:</a:t>
            </a:r>
            <a:endParaRPr lang="en-US" dirty="0"/>
          </a:p>
        </p:txBody>
      </p:sp>
      <p:sp>
        <p:nvSpPr>
          <p:cNvPr id="3" name="Content Placeholder 2">
            <a:extLst>
              <a:ext uri="{FF2B5EF4-FFF2-40B4-BE49-F238E27FC236}">
                <a16:creationId xmlns:a16="http://schemas.microsoft.com/office/drawing/2014/main" id="{805059E1-5845-8B43-BBEF-74BE38973010}"/>
              </a:ext>
            </a:extLst>
          </p:cNvPr>
          <p:cNvSpPr>
            <a:spLocks noGrp="1"/>
          </p:cNvSpPr>
          <p:nvPr>
            <p:ph idx="1"/>
          </p:nvPr>
        </p:nvSpPr>
        <p:spPr>
          <a:xfrm>
            <a:off x="1371600" y="1638300"/>
            <a:ext cx="9601200" cy="3581400"/>
          </a:xfrm>
        </p:spPr>
        <p:txBody>
          <a:bodyPr>
            <a:normAutofit fontScale="92500" lnSpcReduction="20000"/>
          </a:bodyPr>
          <a:lstStyle/>
          <a:p>
            <a:pPr marL="0" indent="0" algn="r">
              <a:buNone/>
            </a:pPr>
            <a:endParaRPr lang="ar-SA" dirty="0">
              <a:latin typeface="Abadi" panose="020F0502020204030204" pitchFamily="34" charset="0"/>
              <a:cs typeface="Abadi" panose="020F0502020204030204" pitchFamily="34" charset="0"/>
            </a:endParaRPr>
          </a:p>
          <a:p>
            <a:pPr algn="r" rtl="1"/>
            <a:r>
              <a:rPr lang="ar-SA" dirty="0">
                <a:latin typeface="Abadi" panose="020F0502020204030204" pitchFamily="34" charset="0"/>
                <a:cs typeface="+mj-cs"/>
              </a:rPr>
              <a:t>وتسمى </a:t>
            </a:r>
            <a:r>
              <a:rPr lang="ar-SA" dirty="0" err="1">
                <a:latin typeface="Abadi" panose="020F0502020204030204" pitchFamily="34" charset="0"/>
                <a:cs typeface="+mj-cs"/>
              </a:rPr>
              <a:t>الحیادیة</a:t>
            </a:r>
            <a:r>
              <a:rPr lang="ar-SA" dirty="0">
                <a:latin typeface="Abadi" panose="020F0502020204030204" pitchFamily="34" charset="0"/>
                <a:cs typeface="+mj-cs"/>
              </a:rPr>
              <a:t> ـ </a:t>
            </a:r>
            <a:r>
              <a:rPr lang="ar-SA" dirty="0" err="1">
                <a:latin typeface="Abadi" panose="020F0502020204030204" pitchFamily="34" charset="0"/>
                <a:cs typeface="+mj-cs"/>
              </a:rPr>
              <a:t>الموضوعیة</a:t>
            </a:r>
            <a:r>
              <a:rPr lang="ar-SA" dirty="0">
                <a:latin typeface="Abadi" panose="020F0502020204030204" pitchFamily="34" charset="0"/>
                <a:cs typeface="+mj-cs"/>
              </a:rPr>
              <a:t> وتعبر عن </a:t>
            </a:r>
            <a:r>
              <a:rPr lang="ar-SA" dirty="0" err="1">
                <a:latin typeface="Abadi" panose="020F0502020204030204" pitchFamily="34" charset="0"/>
                <a:cs typeface="+mj-cs"/>
              </a:rPr>
              <a:t>التفكیر</a:t>
            </a:r>
            <a:r>
              <a:rPr lang="ar-SA" dirty="0">
                <a:latin typeface="Abadi" panose="020F0502020204030204" pitchFamily="34" charset="0"/>
                <a:cs typeface="+mj-cs"/>
              </a:rPr>
              <a:t> </a:t>
            </a:r>
            <a:r>
              <a:rPr lang="ar-SA" dirty="0" err="1">
                <a:latin typeface="Abadi" panose="020F0502020204030204" pitchFamily="34" charset="0"/>
                <a:cs typeface="+mj-cs"/>
              </a:rPr>
              <a:t>الحیادي</a:t>
            </a:r>
            <a:r>
              <a:rPr lang="ar-SA" dirty="0">
                <a:latin typeface="Abadi" panose="020F0502020204030204" pitchFamily="34" charset="0"/>
                <a:cs typeface="+mj-cs"/>
              </a:rPr>
              <a:t> ـ الموضوعي المبني على المعلومات والحقائق والأرقام والإحصاء. </a:t>
            </a:r>
            <a:r>
              <a:rPr lang="ar-SA" dirty="0" err="1">
                <a:latin typeface="Abadi" panose="020F0502020204030204" pitchFamily="34" charset="0"/>
                <a:cs typeface="+mj-cs"/>
              </a:rPr>
              <a:t>وھي</a:t>
            </a:r>
            <a:r>
              <a:rPr lang="ar-SA" dirty="0">
                <a:latin typeface="Abadi" panose="020F0502020204030204" pitchFamily="34" charset="0"/>
                <a:cs typeface="+mj-cs"/>
              </a:rPr>
              <a:t> التي تعتني بالمعلومات المتوفرة والناقصة التي </a:t>
            </a:r>
            <a:r>
              <a:rPr lang="ar-SA" dirty="0" err="1">
                <a:latin typeface="Abadi" panose="020F0502020204030204" pitchFamily="34" charset="0"/>
                <a:cs typeface="+mj-cs"/>
              </a:rPr>
              <a:t>یحتاج</a:t>
            </a:r>
            <a:r>
              <a:rPr lang="ar-SA" dirty="0">
                <a:latin typeface="Abadi" panose="020F0502020204030204" pitchFamily="34" charset="0"/>
                <a:cs typeface="+mj-cs"/>
              </a:rPr>
              <a:t> </a:t>
            </a:r>
            <a:r>
              <a:rPr lang="ar-SA" dirty="0" err="1">
                <a:latin typeface="Abadi" panose="020F0502020204030204" pitchFamily="34" charset="0"/>
                <a:cs typeface="+mj-cs"/>
              </a:rPr>
              <a:t>إلیھا</a:t>
            </a:r>
            <a:r>
              <a:rPr lang="ar-SA" dirty="0">
                <a:latin typeface="Abadi" panose="020F0502020204030204" pitchFamily="34" charset="0"/>
                <a:cs typeface="+mj-cs"/>
              </a:rPr>
              <a:t> الطالب.</a:t>
            </a:r>
          </a:p>
          <a:p>
            <a:pPr algn="r" rtl="1"/>
            <a:r>
              <a:rPr lang="ar-SA" dirty="0" err="1">
                <a:latin typeface="Abadi" panose="020F0502020204030204" pitchFamily="34" charset="0"/>
                <a:cs typeface="+mj-cs"/>
              </a:rPr>
              <a:t>وھي</a:t>
            </a:r>
            <a:r>
              <a:rPr lang="ar-SA" dirty="0">
                <a:latin typeface="Abadi" panose="020F0502020204030204" pitchFamily="34" charset="0"/>
                <a:cs typeface="+mj-cs"/>
              </a:rPr>
              <a:t> قبعة جمع المعلومات، ومصدر المعلومات، وعادة ما </a:t>
            </a:r>
            <a:r>
              <a:rPr lang="ar-SA" dirty="0" err="1">
                <a:latin typeface="Abadi" panose="020F0502020204030204" pitchFamily="34" charset="0"/>
                <a:cs typeface="+mj-cs"/>
              </a:rPr>
              <a:t>یستخدم</a:t>
            </a:r>
            <a:r>
              <a:rPr lang="ar-SA" dirty="0">
                <a:latin typeface="Abadi" panose="020F0502020204030204" pitchFamily="34" charset="0"/>
                <a:cs typeface="+mj-cs"/>
              </a:rPr>
              <a:t> </a:t>
            </a:r>
            <a:r>
              <a:rPr lang="ar-SA" dirty="0" err="1">
                <a:latin typeface="Abadi" panose="020F0502020204030204" pitchFamily="34" charset="0"/>
                <a:cs typeface="+mj-cs"/>
              </a:rPr>
              <a:t>فیھا</a:t>
            </a:r>
            <a:r>
              <a:rPr lang="ar-SA" dirty="0">
                <a:latin typeface="Abadi" panose="020F0502020204030204" pitchFamily="34" charset="0"/>
                <a:cs typeface="+mj-cs"/>
              </a:rPr>
              <a:t> </a:t>
            </a:r>
            <a:r>
              <a:rPr lang="ar-SA" dirty="0" err="1">
                <a:latin typeface="Abadi" panose="020F0502020204030204" pitchFamily="34" charset="0"/>
                <a:cs typeface="+mj-cs"/>
              </a:rPr>
              <a:t>أدوات</a:t>
            </a:r>
            <a:r>
              <a:rPr lang="ar-SA" dirty="0">
                <a:latin typeface="Abadi" panose="020F0502020204030204" pitchFamily="34" charset="0"/>
                <a:cs typeface="+mj-cs"/>
              </a:rPr>
              <a:t> </a:t>
            </a:r>
            <a:r>
              <a:rPr lang="ar-SA" dirty="0" err="1">
                <a:latin typeface="Abadi" panose="020F0502020204030204" pitchFamily="34" charset="0"/>
                <a:cs typeface="+mj-cs"/>
              </a:rPr>
              <a:t>الاستفھام</a:t>
            </a:r>
            <a:r>
              <a:rPr lang="ar-SA" dirty="0">
                <a:latin typeface="Abadi" panose="020F0502020204030204" pitchFamily="34" charset="0"/>
                <a:cs typeface="+mj-cs"/>
              </a:rPr>
              <a:t>: )من ، ماذا، متى ، لماذا ، </a:t>
            </a:r>
            <a:r>
              <a:rPr lang="ar-SA" dirty="0" err="1">
                <a:latin typeface="Abadi" panose="020F0502020204030204" pitchFamily="34" charset="0"/>
                <a:cs typeface="+mj-cs"/>
              </a:rPr>
              <a:t>كیف</a:t>
            </a:r>
            <a:r>
              <a:rPr lang="ar-SA" dirty="0">
                <a:latin typeface="Abadi" panose="020F0502020204030204" pitchFamily="34" charset="0"/>
                <a:cs typeface="+mj-cs"/>
              </a:rPr>
              <a:t> ، كم ، ...الخ( ،فإجابات الأسئلة تكون معلومات ومعارف </a:t>
            </a:r>
            <a:r>
              <a:rPr lang="ar-SA" dirty="0" err="1">
                <a:latin typeface="Abadi" panose="020F0502020204030204" pitchFamily="34" charset="0"/>
                <a:cs typeface="+mj-cs"/>
              </a:rPr>
              <a:t>نحتاجھا</a:t>
            </a:r>
            <a:r>
              <a:rPr lang="ar-SA" dirty="0">
                <a:latin typeface="Abadi" panose="020F0502020204030204" pitchFamily="34" charset="0"/>
                <a:cs typeface="+mj-cs"/>
              </a:rPr>
              <a:t> دائماً في بدء </a:t>
            </a:r>
            <a:r>
              <a:rPr lang="ar-SA" dirty="0" err="1">
                <a:latin typeface="Abadi" panose="020F0502020204030204" pitchFamily="34" charset="0"/>
                <a:cs typeface="+mj-cs"/>
              </a:rPr>
              <a:t>الحدیث</a:t>
            </a:r>
            <a:r>
              <a:rPr lang="ar-SA" dirty="0">
                <a:latin typeface="Abadi" panose="020F0502020204030204" pitchFamily="34" charset="0"/>
                <a:cs typeface="+mj-cs"/>
              </a:rPr>
              <a:t> عن </a:t>
            </a:r>
            <a:r>
              <a:rPr lang="ar-SA" dirty="0" err="1">
                <a:latin typeface="Abadi" panose="020F0502020204030204" pitchFamily="34" charset="0"/>
                <a:cs typeface="+mj-cs"/>
              </a:rPr>
              <a:t>أي</a:t>
            </a:r>
            <a:r>
              <a:rPr lang="ar-SA" dirty="0">
                <a:latin typeface="Abadi" panose="020F0502020204030204" pitchFamily="34" charset="0"/>
                <a:cs typeface="+mj-cs"/>
              </a:rPr>
              <a:t> موضوع. </a:t>
            </a:r>
          </a:p>
          <a:p>
            <a:pPr algn="r" rtl="1"/>
            <a:endParaRPr lang="ar-SA" dirty="0">
              <a:latin typeface="Abadi" panose="020F0502020204030204" pitchFamily="34" charset="0"/>
              <a:cs typeface="+mj-cs"/>
            </a:endParaRPr>
          </a:p>
          <a:p>
            <a:pPr algn="r" rtl="1"/>
            <a:r>
              <a:rPr lang="ar-SA" dirty="0">
                <a:latin typeface="Abadi" panose="020F0502020204030204" pitchFamily="34" charset="0"/>
                <a:cs typeface="+mj-cs"/>
              </a:rPr>
              <a:t>السؤال:</a:t>
            </a:r>
          </a:p>
          <a:p>
            <a:pPr algn="r" rtl="1"/>
            <a:r>
              <a:rPr lang="ar-SA" sz="3000" b="1" dirty="0"/>
              <a:t>ما المقصود بضغوط العمل؟</a:t>
            </a:r>
          </a:p>
          <a:p>
            <a:pPr algn="r" rtl="1"/>
            <a:r>
              <a:rPr lang="ar-SA" sz="3000" b="1" dirty="0"/>
              <a:t>ما أسباب ضغوط العمل؟</a:t>
            </a:r>
            <a:endParaRPr lang="ar-SA" sz="3000" b="1" dirty="0">
              <a:latin typeface="Abadi" panose="020F0502020204030204" pitchFamily="34" charset="0"/>
              <a:cs typeface="+mj-cs"/>
            </a:endParaRPr>
          </a:p>
        </p:txBody>
      </p:sp>
      <p:pic>
        <p:nvPicPr>
          <p:cNvPr id="5" name="Graphic 4" descr="Baseball hat">
            <a:extLst>
              <a:ext uri="{FF2B5EF4-FFF2-40B4-BE49-F238E27FC236}">
                <a16:creationId xmlns:a16="http://schemas.microsoft.com/office/drawing/2014/main" id="{FF795ECC-33AA-5344-BD9D-76D0ADB067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pic>
        <p:nvPicPr>
          <p:cNvPr id="6" name="Picture 5">
            <a:extLst>
              <a:ext uri="{FF2B5EF4-FFF2-40B4-BE49-F238E27FC236}">
                <a16:creationId xmlns:a16="http://schemas.microsoft.com/office/drawing/2014/main" id="{EEF48A60-B11B-EC46-A570-440F95B5EE0C}"/>
              </a:ext>
            </a:extLst>
          </p:cNvPr>
          <p:cNvPicPr>
            <a:picLocks noChangeAspect="1"/>
          </p:cNvPicPr>
          <p:nvPr/>
        </p:nvPicPr>
        <p:blipFill>
          <a:blip r:embed="rId4"/>
          <a:stretch>
            <a:fillRect/>
          </a:stretch>
        </p:blipFill>
        <p:spPr>
          <a:xfrm>
            <a:off x="714375" y="4197348"/>
            <a:ext cx="4707306" cy="2647859"/>
          </a:xfrm>
          <a:prstGeom prst="rect">
            <a:avLst/>
          </a:prstGeom>
        </p:spPr>
      </p:pic>
    </p:spTree>
    <p:extLst>
      <p:ext uri="{BB962C8B-B14F-4D97-AF65-F5344CB8AC3E}">
        <p14:creationId xmlns:p14="http://schemas.microsoft.com/office/powerpoint/2010/main" val="311408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E98E8-9CCC-B742-9CDD-9097BBA4C7A6}"/>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القبعة الحمراء:</a:t>
            </a:r>
            <a:endParaRPr lang="en-US" dirty="0"/>
          </a:p>
        </p:txBody>
      </p:sp>
      <p:sp>
        <p:nvSpPr>
          <p:cNvPr id="3" name="Content Placeholder 2">
            <a:extLst>
              <a:ext uri="{FF2B5EF4-FFF2-40B4-BE49-F238E27FC236}">
                <a16:creationId xmlns:a16="http://schemas.microsoft.com/office/drawing/2014/main" id="{06C5F619-4F50-8C46-A2CC-E934634E744B}"/>
              </a:ext>
            </a:extLst>
          </p:cNvPr>
          <p:cNvSpPr>
            <a:spLocks noGrp="1"/>
          </p:cNvSpPr>
          <p:nvPr>
            <p:ph idx="1"/>
          </p:nvPr>
        </p:nvSpPr>
        <p:spPr/>
        <p:txBody>
          <a:bodyPr/>
          <a:lstStyle/>
          <a:p>
            <a:pPr algn="r" rtl="1"/>
            <a:r>
              <a:rPr lang="ar-SA" dirty="0" err="1"/>
              <a:t>وھي</a:t>
            </a:r>
            <a:r>
              <a:rPr lang="ar-SA" dirty="0"/>
              <a:t> قبعة تعنى بالمشاعر </a:t>
            </a:r>
            <a:r>
              <a:rPr lang="ar-SA" dirty="0" err="1"/>
              <a:t>وترصدھا</a:t>
            </a:r>
            <a:r>
              <a:rPr lang="ar-SA" dirty="0"/>
              <a:t> دون </a:t>
            </a:r>
            <a:r>
              <a:rPr lang="ar-SA" dirty="0" err="1"/>
              <a:t>أن</a:t>
            </a:r>
            <a:r>
              <a:rPr lang="ar-SA" dirty="0"/>
              <a:t> تحتاج </a:t>
            </a:r>
            <a:r>
              <a:rPr lang="ar-SA" dirty="0" err="1"/>
              <a:t>إلى</a:t>
            </a:r>
            <a:r>
              <a:rPr lang="ar-SA" dirty="0"/>
              <a:t> </a:t>
            </a:r>
            <a:r>
              <a:rPr lang="ar-SA" dirty="0" err="1"/>
              <a:t>تفسیر</a:t>
            </a:r>
            <a:r>
              <a:rPr lang="ar-SA" dirty="0"/>
              <a:t> </a:t>
            </a:r>
            <a:r>
              <a:rPr lang="ar-SA" dirty="0" err="1"/>
              <a:t>ھذه</a:t>
            </a:r>
            <a:r>
              <a:rPr lang="ar-SA" dirty="0"/>
              <a:t> المشاعر </a:t>
            </a:r>
            <a:r>
              <a:rPr lang="ar-SA" dirty="0" err="1"/>
              <a:t>أو</a:t>
            </a:r>
            <a:r>
              <a:rPr lang="ar-SA" dirty="0"/>
              <a:t> الانطباعات .</a:t>
            </a:r>
          </a:p>
          <a:p>
            <a:pPr marL="0" indent="0" algn="r" defTabSz="914400" rtl="1" eaLnBrk="1" latinLnBrk="0" hangingPunct="1">
              <a:lnSpc>
                <a:spcPct val="94000"/>
              </a:lnSpc>
              <a:spcBef>
                <a:spcPts val="1000"/>
              </a:spcBef>
              <a:spcAft>
                <a:spcPts val="200"/>
              </a:spcAft>
              <a:buNone/>
            </a:pPr>
            <a:endParaRPr lang="ar-SA" dirty="0"/>
          </a:p>
          <a:p>
            <a:pPr marL="0" indent="0" algn="r" defTabSz="914400" rtl="1" eaLnBrk="1" latinLnBrk="0" hangingPunct="1">
              <a:lnSpc>
                <a:spcPct val="94000"/>
              </a:lnSpc>
              <a:spcBef>
                <a:spcPts val="1000"/>
              </a:spcBef>
              <a:spcAft>
                <a:spcPts val="200"/>
              </a:spcAft>
              <a:buNone/>
            </a:pPr>
            <a:r>
              <a:rPr lang="ar-SA" dirty="0"/>
              <a:t>سؤال:</a:t>
            </a:r>
          </a:p>
          <a:p>
            <a:pPr marL="0" indent="0" algn="r" rtl="1">
              <a:buNone/>
            </a:pPr>
            <a:r>
              <a:rPr lang="ar-SA" sz="2800" b="1" dirty="0"/>
              <a:t>ماذا نشعر عندما تواجهنا ضغوط العمل؟</a:t>
            </a:r>
            <a:endParaRPr lang="en-US" sz="2800" b="1" dirty="0"/>
          </a:p>
        </p:txBody>
      </p:sp>
      <p:pic>
        <p:nvPicPr>
          <p:cNvPr id="4" name="Graphic 3" descr="Baseball hat">
            <a:extLst>
              <a:ext uri="{FF2B5EF4-FFF2-40B4-BE49-F238E27FC236}">
                <a16:creationId xmlns:a16="http://schemas.microsoft.com/office/drawing/2014/main" id="{2BC7CB0A-E34F-504D-9DA5-72B55D617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pic>
        <p:nvPicPr>
          <p:cNvPr id="5" name="Picture 4">
            <a:extLst>
              <a:ext uri="{FF2B5EF4-FFF2-40B4-BE49-F238E27FC236}">
                <a16:creationId xmlns:a16="http://schemas.microsoft.com/office/drawing/2014/main" id="{06FFFE75-A04E-0148-B73A-C796BA06C1BE}"/>
              </a:ext>
            </a:extLst>
          </p:cNvPr>
          <p:cNvPicPr>
            <a:picLocks noChangeAspect="1"/>
          </p:cNvPicPr>
          <p:nvPr/>
        </p:nvPicPr>
        <p:blipFill>
          <a:blip r:embed="rId4"/>
          <a:stretch>
            <a:fillRect/>
          </a:stretch>
        </p:blipFill>
        <p:spPr>
          <a:xfrm>
            <a:off x="755895" y="4329113"/>
            <a:ext cx="4142765" cy="2341563"/>
          </a:xfrm>
          <a:prstGeom prst="rect">
            <a:avLst/>
          </a:prstGeom>
        </p:spPr>
      </p:pic>
    </p:spTree>
    <p:extLst>
      <p:ext uri="{BB962C8B-B14F-4D97-AF65-F5344CB8AC3E}">
        <p14:creationId xmlns:p14="http://schemas.microsoft.com/office/powerpoint/2010/main" val="108599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C40B-0234-0A45-9C29-FB959C3AE433}"/>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القبعة السوداء:</a:t>
            </a:r>
            <a:endParaRPr lang="en-US" dirty="0"/>
          </a:p>
        </p:txBody>
      </p:sp>
      <p:sp>
        <p:nvSpPr>
          <p:cNvPr id="3" name="Content Placeholder 2">
            <a:extLst>
              <a:ext uri="{FF2B5EF4-FFF2-40B4-BE49-F238E27FC236}">
                <a16:creationId xmlns:a16="http://schemas.microsoft.com/office/drawing/2014/main" id="{6DCE9C40-479F-1145-BC5C-7664AA5231BB}"/>
              </a:ext>
            </a:extLst>
          </p:cNvPr>
          <p:cNvSpPr>
            <a:spLocks noGrp="1"/>
          </p:cNvSpPr>
          <p:nvPr>
            <p:ph idx="1"/>
          </p:nvPr>
        </p:nvSpPr>
        <p:spPr/>
        <p:txBody>
          <a:bodyPr/>
          <a:lstStyle/>
          <a:p>
            <a:pPr algn="r" rtl="1"/>
            <a:r>
              <a:rPr lang="ar-SA" dirty="0" err="1"/>
              <a:t>وھي</a:t>
            </a:r>
            <a:r>
              <a:rPr lang="ar-SA" dirty="0"/>
              <a:t> </a:t>
            </a:r>
            <a:r>
              <a:rPr lang="ar-SA" dirty="0" err="1"/>
              <a:t>السلبیة</a:t>
            </a:r>
            <a:r>
              <a:rPr lang="ar-SA" dirty="0"/>
              <a:t>، وتعبر عن نوع </a:t>
            </a:r>
            <a:r>
              <a:rPr lang="ar-SA" dirty="0" err="1"/>
              <a:t>التفكیر</a:t>
            </a:r>
            <a:r>
              <a:rPr lang="ar-SA" dirty="0"/>
              <a:t> الناقد المنطقي، السلبي </a:t>
            </a:r>
            <a:r>
              <a:rPr lang="ar-SA" dirty="0" err="1"/>
              <a:t>والتشاؤمي</a:t>
            </a:r>
            <a:r>
              <a:rPr lang="ar-SA" dirty="0"/>
              <a:t>، </a:t>
            </a:r>
            <a:r>
              <a:rPr lang="ar-SA" dirty="0" err="1"/>
              <a:t>وتھتم</a:t>
            </a:r>
            <a:r>
              <a:rPr lang="ar-SA" dirty="0"/>
              <a:t> بدراسة المخاطر والنقص والمشاكل </a:t>
            </a:r>
            <a:r>
              <a:rPr lang="ar-SA" dirty="0" err="1"/>
              <a:t>المستقبلیة</a:t>
            </a:r>
            <a:r>
              <a:rPr lang="ar-SA" dirty="0"/>
              <a:t> (الآثار </a:t>
            </a:r>
            <a:r>
              <a:rPr lang="ar-SA" dirty="0" err="1"/>
              <a:t>السلبیة</a:t>
            </a:r>
            <a:r>
              <a:rPr lang="ar-SA" dirty="0"/>
              <a:t> ) .</a:t>
            </a:r>
          </a:p>
          <a:p>
            <a:pPr marL="0" indent="0" algn="r" rtl="1">
              <a:buNone/>
            </a:pPr>
            <a:endParaRPr lang="ar-SA" dirty="0"/>
          </a:p>
          <a:p>
            <a:pPr marL="0" indent="0" algn="r" rtl="1">
              <a:buNone/>
            </a:pPr>
            <a:r>
              <a:rPr lang="ar-SA" dirty="0"/>
              <a:t>السؤال:</a:t>
            </a:r>
          </a:p>
          <a:p>
            <a:pPr algn="r" rtl="1"/>
            <a:r>
              <a:rPr lang="ar-SA" sz="2800" b="1" dirty="0"/>
              <a:t>ماهي سلبيات ضغوط العمل ؟</a:t>
            </a:r>
          </a:p>
          <a:p>
            <a:pPr marL="0" indent="0" algn="r" defTabSz="914400" rtl="1" eaLnBrk="1" latinLnBrk="0" hangingPunct="1">
              <a:lnSpc>
                <a:spcPct val="94000"/>
              </a:lnSpc>
              <a:spcBef>
                <a:spcPts val="1000"/>
              </a:spcBef>
              <a:spcAft>
                <a:spcPts val="200"/>
              </a:spcAft>
              <a:buNone/>
            </a:pPr>
            <a:endParaRPr lang="en-US" dirty="0"/>
          </a:p>
        </p:txBody>
      </p:sp>
      <p:pic>
        <p:nvPicPr>
          <p:cNvPr id="4" name="Graphic 3" descr="Baseball hat">
            <a:extLst>
              <a:ext uri="{FF2B5EF4-FFF2-40B4-BE49-F238E27FC236}">
                <a16:creationId xmlns:a16="http://schemas.microsoft.com/office/drawing/2014/main" id="{535533EB-4B59-CB4C-821F-CCB8E71A67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pic>
        <p:nvPicPr>
          <p:cNvPr id="5" name="Picture 4">
            <a:extLst>
              <a:ext uri="{FF2B5EF4-FFF2-40B4-BE49-F238E27FC236}">
                <a16:creationId xmlns:a16="http://schemas.microsoft.com/office/drawing/2014/main" id="{6BCF670C-C818-4C48-BD1E-64C489ED4486}"/>
              </a:ext>
            </a:extLst>
          </p:cNvPr>
          <p:cNvPicPr>
            <a:picLocks noChangeAspect="1"/>
          </p:cNvPicPr>
          <p:nvPr/>
        </p:nvPicPr>
        <p:blipFill>
          <a:blip r:embed="rId4"/>
          <a:stretch>
            <a:fillRect/>
          </a:stretch>
        </p:blipFill>
        <p:spPr>
          <a:xfrm>
            <a:off x="733424" y="4129088"/>
            <a:ext cx="4851399" cy="2728912"/>
          </a:xfrm>
          <a:prstGeom prst="rect">
            <a:avLst/>
          </a:prstGeom>
        </p:spPr>
      </p:pic>
    </p:spTree>
    <p:extLst>
      <p:ext uri="{BB962C8B-B14F-4D97-AF65-F5344CB8AC3E}">
        <p14:creationId xmlns:p14="http://schemas.microsoft.com/office/powerpoint/2010/main" val="141650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4B8F-3BC8-E24B-8F2A-D7FEBE9A5137}"/>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القبعة الصفراء:</a:t>
            </a:r>
            <a:endParaRPr lang="en-US" dirty="0"/>
          </a:p>
        </p:txBody>
      </p:sp>
      <p:sp>
        <p:nvSpPr>
          <p:cNvPr id="3" name="Content Placeholder 2">
            <a:extLst>
              <a:ext uri="{FF2B5EF4-FFF2-40B4-BE49-F238E27FC236}">
                <a16:creationId xmlns:a16="http://schemas.microsoft.com/office/drawing/2014/main" id="{190FBFF8-5270-D547-8810-241FDA04367F}"/>
              </a:ext>
            </a:extLst>
          </p:cNvPr>
          <p:cNvSpPr>
            <a:spLocks noGrp="1"/>
          </p:cNvSpPr>
          <p:nvPr>
            <p:ph idx="1"/>
          </p:nvPr>
        </p:nvSpPr>
        <p:spPr/>
        <p:txBody>
          <a:bodyPr/>
          <a:lstStyle/>
          <a:p>
            <a:pPr algn="r" rtl="1"/>
            <a:r>
              <a:rPr lang="ar-SA" dirty="0" err="1"/>
              <a:t>وھي</a:t>
            </a:r>
            <a:r>
              <a:rPr lang="ar-SA" dirty="0"/>
              <a:t> قبعة </a:t>
            </a:r>
            <a:r>
              <a:rPr lang="ar-SA" dirty="0" err="1"/>
              <a:t>التفكیر</a:t>
            </a:r>
            <a:r>
              <a:rPr lang="ar-SA" dirty="0"/>
              <a:t> </a:t>
            </a:r>
            <a:r>
              <a:rPr lang="ar-SA" dirty="0" err="1"/>
              <a:t>الإیجابي</a:t>
            </a:r>
            <a:r>
              <a:rPr lang="ar-SA" dirty="0"/>
              <a:t> </a:t>
            </a:r>
            <a:r>
              <a:rPr lang="ar-SA" dirty="0" err="1"/>
              <a:t>والتفاؤل،ولا</a:t>
            </a:r>
            <a:r>
              <a:rPr lang="ar-SA" dirty="0"/>
              <a:t> بد </a:t>
            </a:r>
            <a:r>
              <a:rPr lang="ar-SA" dirty="0" err="1"/>
              <a:t>أن</a:t>
            </a:r>
            <a:r>
              <a:rPr lang="ar-SA" dirty="0"/>
              <a:t> </a:t>
            </a:r>
            <a:r>
              <a:rPr lang="ar-SA" dirty="0" err="1"/>
              <a:t>یكون</a:t>
            </a:r>
            <a:r>
              <a:rPr lang="ar-SA" dirty="0"/>
              <a:t> </a:t>
            </a:r>
            <a:r>
              <a:rPr lang="ar-SA" dirty="0" err="1"/>
              <a:t>ھناك</a:t>
            </a:r>
            <a:r>
              <a:rPr lang="ar-SA" dirty="0"/>
              <a:t> </a:t>
            </a:r>
            <a:r>
              <a:rPr lang="ar-SA" dirty="0" err="1"/>
              <a:t>تفاؤل</a:t>
            </a:r>
            <a:r>
              <a:rPr lang="ar-SA" dirty="0"/>
              <a:t> ورغبة في </a:t>
            </a:r>
            <a:r>
              <a:rPr lang="ar-SA" dirty="0" err="1"/>
              <a:t>رؤیة</a:t>
            </a:r>
            <a:r>
              <a:rPr lang="ar-SA" dirty="0"/>
              <a:t> تحقق وانجاز </a:t>
            </a:r>
            <a:r>
              <a:rPr lang="ar-SA" dirty="0" err="1"/>
              <a:t>أشیاء،ومن</a:t>
            </a:r>
            <a:r>
              <a:rPr lang="ar-SA" dirty="0"/>
              <a:t> ثم الحصول على </a:t>
            </a:r>
            <a:r>
              <a:rPr lang="ar-SA" dirty="0" err="1"/>
              <a:t>منافعھا</a:t>
            </a:r>
            <a:r>
              <a:rPr lang="ar-SA" dirty="0"/>
              <a:t>. </a:t>
            </a:r>
          </a:p>
          <a:p>
            <a:pPr marL="0" indent="0" algn="r" defTabSz="914400" rtl="1" eaLnBrk="1" latinLnBrk="0" hangingPunct="1">
              <a:lnSpc>
                <a:spcPct val="94000"/>
              </a:lnSpc>
              <a:spcBef>
                <a:spcPts val="1000"/>
              </a:spcBef>
              <a:spcAft>
                <a:spcPts val="200"/>
              </a:spcAft>
              <a:buNone/>
            </a:pPr>
            <a:endParaRPr lang="ar-SA" dirty="0"/>
          </a:p>
          <a:p>
            <a:pPr marL="0" indent="0" algn="r" defTabSz="914400" rtl="1" eaLnBrk="1" latinLnBrk="0" hangingPunct="1">
              <a:lnSpc>
                <a:spcPct val="94000"/>
              </a:lnSpc>
              <a:spcBef>
                <a:spcPts val="1000"/>
              </a:spcBef>
              <a:spcAft>
                <a:spcPts val="200"/>
              </a:spcAft>
              <a:buNone/>
            </a:pPr>
            <a:endParaRPr lang="ar-SA" dirty="0"/>
          </a:p>
          <a:p>
            <a:pPr marL="0" indent="0" algn="r" defTabSz="914400" rtl="1" eaLnBrk="1" latinLnBrk="0" hangingPunct="1">
              <a:lnSpc>
                <a:spcPct val="94000"/>
              </a:lnSpc>
              <a:spcBef>
                <a:spcPts val="1000"/>
              </a:spcBef>
              <a:spcAft>
                <a:spcPts val="200"/>
              </a:spcAft>
              <a:buNone/>
            </a:pPr>
            <a:r>
              <a:rPr lang="ar-SA" dirty="0"/>
              <a:t>السؤال:</a:t>
            </a:r>
          </a:p>
          <a:p>
            <a:pPr marL="0" indent="0" algn="r" rtl="1">
              <a:buNone/>
            </a:pPr>
            <a:r>
              <a:rPr lang="ar-SA" sz="2800" b="1" dirty="0"/>
              <a:t>ماهي إيجابيات ضغوط العمل؟</a:t>
            </a:r>
            <a:endParaRPr lang="en-US" sz="2800" b="1" dirty="0"/>
          </a:p>
        </p:txBody>
      </p:sp>
      <p:pic>
        <p:nvPicPr>
          <p:cNvPr id="4" name="Graphic 3" descr="Baseball hat">
            <a:extLst>
              <a:ext uri="{FF2B5EF4-FFF2-40B4-BE49-F238E27FC236}">
                <a16:creationId xmlns:a16="http://schemas.microsoft.com/office/drawing/2014/main" id="{194915EF-DFFC-994F-9F1F-769691E71C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pic>
        <p:nvPicPr>
          <p:cNvPr id="5" name="Picture 4">
            <a:extLst>
              <a:ext uri="{FF2B5EF4-FFF2-40B4-BE49-F238E27FC236}">
                <a16:creationId xmlns:a16="http://schemas.microsoft.com/office/drawing/2014/main" id="{F713B7A2-D31F-2F47-8766-6AE5F3FEDDFC}"/>
              </a:ext>
            </a:extLst>
          </p:cNvPr>
          <p:cNvPicPr>
            <a:picLocks noChangeAspect="1"/>
          </p:cNvPicPr>
          <p:nvPr/>
        </p:nvPicPr>
        <p:blipFill>
          <a:blip r:embed="rId4"/>
          <a:stretch>
            <a:fillRect/>
          </a:stretch>
        </p:blipFill>
        <p:spPr>
          <a:xfrm>
            <a:off x="1087437" y="3843337"/>
            <a:ext cx="3902650" cy="2808287"/>
          </a:xfrm>
          <a:prstGeom prst="rect">
            <a:avLst/>
          </a:prstGeom>
        </p:spPr>
      </p:pic>
    </p:spTree>
    <p:extLst>
      <p:ext uri="{BB962C8B-B14F-4D97-AF65-F5344CB8AC3E}">
        <p14:creationId xmlns:p14="http://schemas.microsoft.com/office/powerpoint/2010/main" val="290696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110F0-0545-AD45-8295-127D06A9D646}"/>
              </a:ext>
            </a:extLst>
          </p:cNvPr>
          <p:cNvSpPr>
            <a:spLocks noGrp="1"/>
          </p:cNvSpPr>
          <p:nvPr>
            <p:ph type="title"/>
          </p:nvPr>
        </p:nvSpPr>
        <p:spPr/>
        <p:txBody>
          <a:bodyPr/>
          <a:lstStyle/>
          <a:p>
            <a:pPr algn="r" defTabSz="914400" rtl="1" eaLnBrk="1" latinLnBrk="0" hangingPunct="1">
              <a:lnSpc>
                <a:spcPct val="89000"/>
              </a:lnSpc>
              <a:spcBef>
                <a:spcPct val="0"/>
              </a:spcBef>
              <a:buNone/>
            </a:pPr>
            <a:r>
              <a:rPr lang="ar-SA" dirty="0"/>
              <a:t>القبعة الخضراء:</a:t>
            </a:r>
            <a:endParaRPr lang="en-US" dirty="0"/>
          </a:p>
        </p:txBody>
      </p:sp>
      <p:sp>
        <p:nvSpPr>
          <p:cNvPr id="3" name="Content Placeholder 2">
            <a:extLst>
              <a:ext uri="{FF2B5EF4-FFF2-40B4-BE49-F238E27FC236}">
                <a16:creationId xmlns:a16="http://schemas.microsoft.com/office/drawing/2014/main" id="{774712B9-306E-1D4A-94CE-C19FBC92B1FF}"/>
              </a:ext>
            </a:extLst>
          </p:cNvPr>
          <p:cNvSpPr>
            <a:spLocks noGrp="1"/>
          </p:cNvSpPr>
          <p:nvPr>
            <p:ph idx="1"/>
          </p:nvPr>
        </p:nvSpPr>
        <p:spPr>
          <a:xfrm>
            <a:off x="1862140" y="1428750"/>
            <a:ext cx="9601200" cy="3581400"/>
          </a:xfrm>
        </p:spPr>
        <p:txBody>
          <a:bodyPr/>
          <a:lstStyle/>
          <a:p>
            <a:pPr marL="0" indent="0" algn="r" rtl="1">
              <a:buNone/>
            </a:pPr>
            <a:endParaRPr lang="ar-SA" dirty="0"/>
          </a:p>
          <a:p>
            <a:pPr algn="r" rtl="1"/>
            <a:r>
              <a:rPr lang="ar-SA" dirty="0" err="1"/>
              <a:t>وھي</a:t>
            </a:r>
            <a:r>
              <a:rPr lang="ar-SA" dirty="0"/>
              <a:t> قبعة </a:t>
            </a:r>
            <a:r>
              <a:rPr lang="ar-SA" dirty="0" err="1"/>
              <a:t>التفكیر</a:t>
            </a:r>
            <a:r>
              <a:rPr lang="ar-SA" dirty="0"/>
              <a:t> </a:t>
            </a:r>
            <a:r>
              <a:rPr lang="ar-SA" dirty="0" err="1"/>
              <a:t>الابداعي،والبحث</a:t>
            </a:r>
            <a:r>
              <a:rPr lang="ar-SA" dirty="0"/>
              <a:t> عن بدائل </a:t>
            </a:r>
            <a:r>
              <a:rPr lang="ar-SA" dirty="0" err="1"/>
              <a:t>وأفكار</a:t>
            </a:r>
            <a:r>
              <a:rPr lang="ar-SA" dirty="0"/>
              <a:t> </a:t>
            </a:r>
            <a:r>
              <a:rPr lang="ar-SA" dirty="0" err="1"/>
              <a:t>جدیدة</a:t>
            </a:r>
            <a:r>
              <a:rPr lang="ar-SA" dirty="0"/>
              <a:t>. </a:t>
            </a:r>
          </a:p>
          <a:p>
            <a:pPr algn="r" rtl="1"/>
            <a:r>
              <a:rPr lang="ar-SA" dirty="0"/>
              <a:t>السؤال:</a:t>
            </a:r>
          </a:p>
          <a:p>
            <a:pPr algn="r" rtl="1"/>
            <a:r>
              <a:rPr lang="ar-SA" sz="2800" b="1" dirty="0"/>
              <a:t>ماهي خطوات التخلص من ضغوط العمل؟</a:t>
            </a:r>
          </a:p>
          <a:p>
            <a:pPr marL="0" indent="0" algn="r" defTabSz="914400" rtl="1" eaLnBrk="1" latinLnBrk="0" hangingPunct="1">
              <a:lnSpc>
                <a:spcPct val="94000"/>
              </a:lnSpc>
              <a:spcBef>
                <a:spcPts val="1000"/>
              </a:spcBef>
              <a:spcAft>
                <a:spcPts val="200"/>
              </a:spcAft>
              <a:buNone/>
            </a:pPr>
            <a:endParaRPr lang="en-US" dirty="0"/>
          </a:p>
        </p:txBody>
      </p:sp>
      <p:pic>
        <p:nvPicPr>
          <p:cNvPr id="4" name="Graphic 3" descr="Baseball hat">
            <a:extLst>
              <a:ext uri="{FF2B5EF4-FFF2-40B4-BE49-F238E27FC236}">
                <a16:creationId xmlns:a16="http://schemas.microsoft.com/office/drawing/2014/main" id="{9F2C23C9-A4F2-7C49-8115-65356A8BFB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600" y="-85725"/>
            <a:ext cx="2152649" cy="2152649"/>
          </a:xfrm>
          <a:prstGeom prst="rect">
            <a:avLst/>
          </a:prstGeom>
        </p:spPr>
      </p:pic>
      <p:pic>
        <p:nvPicPr>
          <p:cNvPr id="5" name="Picture 4">
            <a:extLst>
              <a:ext uri="{FF2B5EF4-FFF2-40B4-BE49-F238E27FC236}">
                <a16:creationId xmlns:a16="http://schemas.microsoft.com/office/drawing/2014/main" id="{37E89690-C938-8143-A36D-DA8F9294DE98}"/>
              </a:ext>
            </a:extLst>
          </p:cNvPr>
          <p:cNvPicPr>
            <a:picLocks noChangeAspect="1"/>
          </p:cNvPicPr>
          <p:nvPr/>
        </p:nvPicPr>
        <p:blipFill>
          <a:blip r:embed="rId4"/>
          <a:stretch>
            <a:fillRect/>
          </a:stretch>
        </p:blipFill>
        <p:spPr>
          <a:xfrm>
            <a:off x="661987" y="3937635"/>
            <a:ext cx="4867275" cy="2920365"/>
          </a:xfrm>
          <a:prstGeom prst="rect">
            <a:avLst/>
          </a:prstGeom>
        </p:spPr>
      </p:pic>
    </p:spTree>
    <p:extLst>
      <p:ext uri="{BB962C8B-B14F-4D97-AF65-F5344CB8AC3E}">
        <p14:creationId xmlns:p14="http://schemas.microsoft.com/office/powerpoint/2010/main" val="368105878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56</TotalTime>
  <Words>708</Words>
  <Application>Microsoft Macintosh PowerPoint</Application>
  <PresentationFormat>Widescreen</PresentationFormat>
  <Paragraphs>103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Abadi</vt:lpstr>
      <vt:lpstr>Franklin Gothic Book</vt:lpstr>
      <vt:lpstr>Crop</vt:lpstr>
      <vt:lpstr>مادة تربية مهنية</vt:lpstr>
      <vt:lpstr>PowerPoint Presentation</vt:lpstr>
      <vt:lpstr>اهداف الدرس:</vt:lpstr>
      <vt:lpstr>استراتيجية القبعات الست </vt:lpstr>
      <vt:lpstr>القبعة البيضاء:</vt:lpstr>
      <vt:lpstr>القبعة الحمراء:</vt:lpstr>
      <vt:lpstr>القبعة السوداء:</vt:lpstr>
      <vt:lpstr>القبعة الصفراء:</vt:lpstr>
      <vt:lpstr>القبعة الخضراء:</vt:lpstr>
      <vt:lpstr>القبعة الزرقاء:</vt:lpstr>
      <vt:lpstr>ما المقصود بضغوط العمل؟</vt:lpstr>
      <vt:lpstr>أسباب ضغوط العمل:</vt:lpstr>
      <vt:lpstr>تابع أسباب ضغوط العمل:</vt:lpstr>
      <vt:lpstr>ماذا نشعر عندما تواجهنا ضغوط العمل؟</vt:lpstr>
      <vt:lpstr>سلبيات ضغوط العمل:</vt:lpstr>
      <vt:lpstr>إيجابيات ضغوط العمل:</vt:lpstr>
      <vt:lpstr>خطوات تخلص من ضغوط العمل:</vt:lpstr>
      <vt:lpstr>ما رأيك في ضغوط العمل؟ </vt:lpstr>
      <vt:lpstr>استودعتكم الله...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2019-09-08T18:40:36Z</dcterms:created>
  <dcterms:modified xsi:type="dcterms:W3CDTF">2019-09-09T02:52:00Z</dcterms:modified>
</cp:coreProperties>
</file>