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93" r:id="rId3"/>
    <p:sldId id="291" r:id="rId4"/>
    <p:sldId id="304" r:id="rId5"/>
    <p:sldId id="274" r:id="rId6"/>
    <p:sldId id="258" r:id="rId7"/>
    <p:sldId id="362" r:id="rId8"/>
    <p:sldId id="305" r:id="rId9"/>
    <p:sldId id="363" r:id="rId10"/>
    <p:sldId id="326" r:id="rId11"/>
    <p:sldId id="364" r:id="rId12"/>
    <p:sldId id="366" r:id="rId13"/>
    <p:sldId id="367" r:id="rId14"/>
    <p:sldId id="365" r:id="rId15"/>
    <p:sldId id="368" r:id="rId16"/>
    <p:sldId id="369" r:id="rId17"/>
    <p:sldId id="370" r:id="rId18"/>
    <p:sldId id="371" r:id="rId19"/>
    <p:sldId id="347" r:id="rId20"/>
    <p:sldId id="373" r:id="rId21"/>
    <p:sldId id="348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59" r:id="rId30"/>
    <p:sldId id="361" r:id="rId31"/>
    <p:sldId id="360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ttykadooj" initials="P" lastIdx="7" clrIdx="0">
    <p:extLst>
      <p:ext uri="{19B8F6BF-5375-455C-9EA6-DF929625EA0E}">
        <p15:presenceInfo xmlns:p15="http://schemas.microsoft.com/office/powerpoint/2012/main" userId="0f7d709dc2dc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0A7"/>
    <a:srgbClr val="F7E5B7"/>
    <a:srgbClr val="BA8A48"/>
    <a:srgbClr val="ADCDEA"/>
    <a:srgbClr val="B43500"/>
    <a:srgbClr val="AF5200"/>
    <a:srgbClr val="AC770D"/>
    <a:srgbClr val="EDDCB9"/>
    <a:srgbClr val="A5A5A5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9197F-A0C4-4EA9-9DCF-44142AF0F945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730623F5-45E9-4AC0-B093-7122B9E53F3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accent6">
                  <a:lumMod val="50000"/>
                </a:schemeClr>
              </a:solidFill>
            </a:rPr>
            <a:t>تُميز بين القياس الصحيح والفاسد بمعرفة شروطه.</a:t>
          </a:r>
          <a:endParaRPr lang="ar-SA" b="1" dirty="0">
            <a:solidFill>
              <a:schemeClr val="accent6">
                <a:lumMod val="50000"/>
              </a:schemeClr>
            </a:solidFill>
          </a:endParaRPr>
        </a:p>
      </dgm:t>
    </dgm:pt>
    <dgm:pt modelId="{62C31355-8674-4E6C-83CA-E7ABC7277684}" type="parTrans" cxnId="{482DF28A-2CF6-4A7A-A03C-F7A0FCD0279E}">
      <dgm:prSet/>
      <dgm:spPr/>
      <dgm:t>
        <a:bodyPr/>
        <a:lstStyle/>
        <a:p>
          <a:pPr rtl="1"/>
          <a:endParaRPr lang="ar-SA"/>
        </a:p>
      </dgm:t>
    </dgm:pt>
    <dgm:pt modelId="{BC1F4A2C-BCFB-45D2-A4C7-7FB44E3B8056}" type="sibTrans" cxnId="{482DF28A-2CF6-4A7A-A03C-F7A0FCD0279E}">
      <dgm:prSet/>
      <dgm:spPr/>
      <dgm:t>
        <a:bodyPr/>
        <a:lstStyle/>
        <a:p>
          <a:pPr rtl="1"/>
          <a:endParaRPr lang="ar-SA"/>
        </a:p>
      </dgm:t>
    </dgm:pt>
    <dgm:pt modelId="{3D2F78FB-0B0E-4288-9433-C9D350EE7907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379974"/>
              </a:solidFill>
            </a:rPr>
            <a:t>تُمثل على القياس بأمثلة.</a:t>
          </a:r>
          <a:endParaRPr lang="ar-SA" b="1" dirty="0">
            <a:solidFill>
              <a:srgbClr val="379974"/>
            </a:solidFill>
          </a:endParaRPr>
        </a:p>
      </dgm:t>
    </dgm:pt>
    <dgm:pt modelId="{773A06CF-47B5-4D34-978B-1BFAF99C0409}" type="parTrans" cxnId="{B36A23C2-E0CD-4014-A9A9-3AC8A6E15827}">
      <dgm:prSet/>
      <dgm:spPr/>
      <dgm:t>
        <a:bodyPr/>
        <a:lstStyle/>
        <a:p>
          <a:pPr rtl="1"/>
          <a:endParaRPr lang="ar-SA"/>
        </a:p>
      </dgm:t>
    </dgm:pt>
    <dgm:pt modelId="{A49FAC13-C775-4BD6-93DF-B5F8F17FE75F}" type="sibTrans" cxnId="{B36A23C2-E0CD-4014-A9A9-3AC8A6E15827}">
      <dgm:prSet/>
      <dgm:spPr/>
      <dgm:t>
        <a:bodyPr/>
        <a:lstStyle/>
        <a:p>
          <a:pPr rtl="1"/>
          <a:endParaRPr lang="ar-SA"/>
        </a:p>
      </dgm:t>
    </dgm:pt>
    <dgm:pt modelId="{8A0DDFEE-3BCC-4E56-8FB5-3C456600F5BE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002060"/>
              </a:solidFill>
            </a:rPr>
            <a:t>تعرف المُراد بالقياس وأركانه.</a:t>
          </a:r>
          <a:endParaRPr lang="ar-SA" b="1" dirty="0">
            <a:solidFill>
              <a:srgbClr val="002060"/>
            </a:solidFill>
          </a:endParaRPr>
        </a:p>
      </dgm:t>
    </dgm:pt>
    <dgm:pt modelId="{9D0C6D3E-B795-4460-8F40-DCC38FA3CD42}" type="parTrans" cxnId="{16ED8F91-9D27-4481-A212-7B945291499C}">
      <dgm:prSet/>
      <dgm:spPr/>
      <dgm:t>
        <a:bodyPr/>
        <a:lstStyle/>
        <a:p>
          <a:pPr rtl="1"/>
          <a:endParaRPr lang="ar-SA"/>
        </a:p>
      </dgm:t>
    </dgm:pt>
    <dgm:pt modelId="{22D58985-ED94-4D81-855E-1CBD31FD16D6}" type="sibTrans" cxnId="{16ED8F91-9D27-4481-A212-7B945291499C}">
      <dgm:prSet/>
      <dgm:spPr/>
      <dgm:t>
        <a:bodyPr/>
        <a:lstStyle/>
        <a:p>
          <a:pPr rtl="1"/>
          <a:endParaRPr lang="ar-SA"/>
        </a:p>
      </dgm:t>
    </dgm:pt>
    <dgm:pt modelId="{BE9A19A9-6E2A-4E85-907F-8E54982E217D}" type="pres">
      <dgm:prSet presAssocID="{BD39197F-A0C4-4EA9-9DCF-44142AF0F945}" presName="compositeShape" presStyleCnt="0">
        <dgm:presLayoutVars>
          <dgm:dir/>
          <dgm:resizeHandles/>
        </dgm:presLayoutVars>
      </dgm:prSet>
      <dgm:spPr/>
    </dgm:pt>
    <dgm:pt modelId="{45822805-67D6-45C2-9E0A-2220D332FCA5}" type="pres">
      <dgm:prSet presAssocID="{BD39197F-A0C4-4EA9-9DCF-44142AF0F945}" presName="pyramid" presStyleLbl="node1" presStyleIdx="0" presStyleCnt="1" custLinFactNeighborX="-534"/>
      <dgm:spPr/>
    </dgm:pt>
    <dgm:pt modelId="{F7B437BA-8727-4862-9306-15C20A8525E4}" type="pres">
      <dgm:prSet presAssocID="{BD39197F-A0C4-4EA9-9DCF-44142AF0F945}" presName="theList" presStyleCnt="0"/>
      <dgm:spPr/>
    </dgm:pt>
    <dgm:pt modelId="{2342C124-D286-41C7-853F-D884DA93BDC1}" type="pres">
      <dgm:prSet presAssocID="{8A0DDFEE-3BCC-4E56-8FB5-3C456600F5BE}" presName="aNode" presStyleLbl="fgAcc1" presStyleIdx="0" presStyleCnt="3" custLinFactY="26560" custLinFactNeighborX="-1662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0FE25B-73F4-48B0-AFC1-262AFDFF2EAB}" type="pres">
      <dgm:prSet presAssocID="{8A0DDFEE-3BCC-4E56-8FB5-3C456600F5BE}" presName="aSpace" presStyleCnt="0"/>
      <dgm:spPr/>
    </dgm:pt>
    <dgm:pt modelId="{44D364BB-90CD-4340-A917-1D799227A95D}" type="pres">
      <dgm:prSet presAssocID="{3D2F78FB-0B0E-4288-9433-C9D350EE7907}" presName="aNode" presStyleLbl="fgAcc1" presStyleIdx="1" presStyleCnt="3" custLinFactY="26560" custLinFactNeighborX="-1662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581482-D852-4343-B87C-83CBB2D34E05}" type="pres">
      <dgm:prSet presAssocID="{3D2F78FB-0B0E-4288-9433-C9D350EE7907}" presName="aSpace" presStyleCnt="0"/>
      <dgm:spPr/>
    </dgm:pt>
    <dgm:pt modelId="{45B4CAD4-07D0-4B2E-9C62-390365B92075}" type="pres">
      <dgm:prSet presAssocID="{730623F5-45E9-4AC0-B093-7122B9E53F32}" presName="aNode" presStyleLbl="fgAcc1" presStyleIdx="2" presStyleCnt="3" custLinFactY="26560" custLinFactNeighborX="-1662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8C74E4-A315-4351-9F81-837DC9E250EE}" type="pres">
      <dgm:prSet presAssocID="{730623F5-45E9-4AC0-B093-7122B9E53F32}" presName="aSpace" presStyleCnt="0"/>
      <dgm:spPr/>
    </dgm:pt>
  </dgm:ptLst>
  <dgm:cxnLst>
    <dgm:cxn modelId="{223B7F4F-1260-45F2-9D9F-F30E87BE9188}" type="presOf" srcId="{730623F5-45E9-4AC0-B093-7122B9E53F32}" destId="{45B4CAD4-07D0-4B2E-9C62-390365B92075}" srcOrd="0" destOrd="0" presId="urn:microsoft.com/office/officeart/2005/8/layout/pyramid2"/>
    <dgm:cxn modelId="{482DF28A-2CF6-4A7A-A03C-F7A0FCD0279E}" srcId="{BD39197F-A0C4-4EA9-9DCF-44142AF0F945}" destId="{730623F5-45E9-4AC0-B093-7122B9E53F32}" srcOrd="2" destOrd="0" parTransId="{62C31355-8674-4E6C-83CA-E7ABC7277684}" sibTransId="{BC1F4A2C-BCFB-45D2-A4C7-7FB44E3B8056}"/>
    <dgm:cxn modelId="{B36A23C2-E0CD-4014-A9A9-3AC8A6E15827}" srcId="{BD39197F-A0C4-4EA9-9DCF-44142AF0F945}" destId="{3D2F78FB-0B0E-4288-9433-C9D350EE7907}" srcOrd="1" destOrd="0" parTransId="{773A06CF-47B5-4D34-978B-1BFAF99C0409}" sibTransId="{A49FAC13-C775-4BD6-93DF-B5F8F17FE75F}"/>
    <dgm:cxn modelId="{23A15371-0818-4522-882B-E4285BA43FBA}" type="presOf" srcId="{BD39197F-A0C4-4EA9-9DCF-44142AF0F945}" destId="{BE9A19A9-6E2A-4E85-907F-8E54982E217D}" srcOrd="0" destOrd="0" presId="urn:microsoft.com/office/officeart/2005/8/layout/pyramid2"/>
    <dgm:cxn modelId="{E894D100-E0A0-4F63-9522-D6201FCE3B8A}" type="presOf" srcId="{8A0DDFEE-3BCC-4E56-8FB5-3C456600F5BE}" destId="{2342C124-D286-41C7-853F-D884DA93BDC1}" srcOrd="0" destOrd="0" presId="urn:microsoft.com/office/officeart/2005/8/layout/pyramid2"/>
    <dgm:cxn modelId="{510BD180-18B5-4766-AB1C-C41B0E78898A}" type="presOf" srcId="{3D2F78FB-0B0E-4288-9433-C9D350EE7907}" destId="{44D364BB-90CD-4340-A917-1D799227A95D}" srcOrd="0" destOrd="0" presId="urn:microsoft.com/office/officeart/2005/8/layout/pyramid2"/>
    <dgm:cxn modelId="{16ED8F91-9D27-4481-A212-7B945291499C}" srcId="{BD39197F-A0C4-4EA9-9DCF-44142AF0F945}" destId="{8A0DDFEE-3BCC-4E56-8FB5-3C456600F5BE}" srcOrd="0" destOrd="0" parTransId="{9D0C6D3E-B795-4460-8F40-DCC38FA3CD42}" sibTransId="{22D58985-ED94-4D81-855E-1CBD31FD16D6}"/>
    <dgm:cxn modelId="{E3CFE2BA-E54C-450D-8A00-7D9F2C7D6304}" type="presParOf" srcId="{BE9A19A9-6E2A-4E85-907F-8E54982E217D}" destId="{45822805-67D6-45C2-9E0A-2220D332FCA5}" srcOrd="0" destOrd="0" presId="urn:microsoft.com/office/officeart/2005/8/layout/pyramid2"/>
    <dgm:cxn modelId="{004FA742-5097-4C54-AF99-498AB43C5728}" type="presParOf" srcId="{BE9A19A9-6E2A-4E85-907F-8E54982E217D}" destId="{F7B437BA-8727-4862-9306-15C20A8525E4}" srcOrd="1" destOrd="0" presId="urn:microsoft.com/office/officeart/2005/8/layout/pyramid2"/>
    <dgm:cxn modelId="{5F585EAE-89E6-40F5-A0C1-F29B6B51C530}" type="presParOf" srcId="{F7B437BA-8727-4862-9306-15C20A8525E4}" destId="{2342C124-D286-41C7-853F-D884DA93BDC1}" srcOrd="0" destOrd="0" presId="urn:microsoft.com/office/officeart/2005/8/layout/pyramid2"/>
    <dgm:cxn modelId="{5737FB93-8474-448F-ABF9-5FCBE7B94057}" type="presParOf" srcId="{F7B437BA-8727-4862-9306-15C20A8525E4}" destId="{8E0FE25B-73F4-48B0-AFC1-262AFDFF2EAB}" srcOrd="1" destOrd="0" presId="urn:microsoft.com/office/officeart/2005/8/layout/pyramid2"/>
    <dgm:cxn modelId="{34485092-312B-442C-AE7F-C5E256262355}" type="presParOf" srcId="{F7B437BA-8727-4862-9306-15C20A8525E4}" destId="{44D364BB-90CD-4340-A917-1D799227A95D}" srcOrd="2" destOrd="0" presId="urn:microsoft.com/office/officeart/2005/8/layout/pyramid2"/>
    <dgm:cxn modelId="{526FF5D6-7F53-432D-B1BD-E772974D9CDE}" type="presParOf" srcId="{F7B437BA-8727-4862-9306-15C20A8525E4}" destId="{5B581482-D852-4343-B87C-83CBB2D34E05}" srcOrd="3" destOrd="0" presId="urn:microsoft.com/office/officeart/2005/8/layout/pyramid2"/>
    <dgm:cxn modelId="{59FC3033-D6D9-44F2-9AC3-100797FD3992}" type="presParOf" srcId="{F7B437BA-8727-4862-9306-15C20A8525E4}" destId="{45B4CAD4-07D0-4B2E-9C62-390365B92075}" srcOrd="4" destOrd="0" presId="urn:microsoft.com/office/officeart/2005/8/layout/pyramid2"/>
    <dgm:cxn modelId="{800ED94D-5C13-4506-B806-5A3BA6D0F1D7}" type="presParOf" srcId="{F7B437BA-8727-4862-9306-15C20A8525E4}" destId="{728C74E4-A315-4351-9F81-837DC9E250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F987F-8252-43DF-8D56-37B583CEAFC3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2" csCatId="colorful" phldr="1"/>
      <dgm:spPr/>
    </dgm:pt>
    <dgm:pt modelId="{DC8DC7E4-D28C-4D0C-BE6F-88345702F41A}">
      <dgm:prSet phldrT="[نص]" custT="1"/>
      <dgm:spPr/>
      <dgm:t>
        <a:bodyPr/>
        <a:lstStyle/>
        <a:p>
          <a:pPr rtl="1"/>
          <a:r>
            <a:rPr lang="ar-SA" sz="4000" b="1" dirty="0" smtClean="0">
              <a:solidFill>
                <a:srgbClr val="ED7D31"/>
              </a:solidFill>
              <a:cs typeface="Calibri"/>
              <a:sym typeface="Calibri"/>
            </a:rPr>
            <a:t>قراءة الأبراج</a:t>
          </a:r>
          <a:endParaRPr lang="ar-SA" sz="4000" dirty="0">
            <a:solidFill>
              <a:srgbClr val="ED7D31"/>
            </a:solidFill>
          </a:endParaRPr>
        </a:p>
      </dgm:t>
    </dgm:pt>
    <dgm:pt modelId="{603E5083-8675-494F-A02F-F838D5BAECA2}" type="sibTrans" cxnId="{E695D814-50EC-49FD-8319-96BA59F95F9D}">
      <dgm:prSet/>
      <dgm:spPr/>
      <dgm:t>
        <a:bodyPr/>
        <a:lstStyle/>
        <a:p>
          <a:pPr rtl="1"/>
          <a:endParaRPr lang="ar-SA"/>
        </a:p>
      </dgm:t>
    </dgm:pt>
    <dgm:pt modelId="{D505344C-4044-42BC-B2C7-13D630585E09}" type="parTrans" cxnId="{E695D814-50EC-49FD-8319-96BA59F95F9D}">
      <dgm:prSet/>
      <dgm:spPr/>
      <dgm:t>
        <a:bodyPr/>
        <a:lstStyle/>
        <a:p>
          <a:pPr rtl="1"/>
          <a:endParaRPr lang="ar-SA"/>
        </a:p>
      </dgm:t>
    </dgm:pt>
    <dgm:pt modelId="{46DFD324-E7B2-4EA8-A97C-7D9CE729E275}" type="pres">
      <dgm:prSet presAssocID="{53CF987F-8252-43DF-8D56-37B583CEAFC3}" presName="Name0" presStyleCnt="0">
        <dgm:presLayoutVars>
          <dgm:chMax/>
          <dgm:chPref/>
          <dgm:dir/>
        </dgm:presLayoutVars>
      </dgm:prSet>
      <dgm:spPr/>
    </dgm:pt>
    <dgm:pt modelId="{B06D5AB5-4F58-458D-A593-AB130123E7F0}" type="pres">
      <dgm:prSet presAssocID="{DC8DC7E4-D28C-4D0C-BE6F-88345702F41A}" presName="composite" presStyleCnt="0"/>
      <dgm:spPr/>
    </dgm:pt>
    <dgm:pt modelId="{2F62EED3-3677-41A8-BA02-8FA55428E621}" type="pres">
      <dgm:prSet presAssocID="{DC8DC7E4-D28C-4D0C-BE6F-88345702F41A}" presName="Accent" presStyleLbl="alignNode1" presStyleIdx="0" presStyleCnt="1">
        <dgm:presLayoutVars>
          <dgm:chMax val="0"/>
          <dgm:chPref val="0"/>
        </dgm:presLayoutVars>
      </dgm:prSet>
      <dgm:spPr/>
    </dgm:pt>
    <dgm:pt modelId="{8ED214BA-CDB7-450F-BBBA-DCC6A147685C}" type="pres">
      <dgm:prSet presAssocID="{DC8DC7E4-D28C-4D0C-BE6F-88345702F41A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extLst>
        <a:ext uri="{E40237B7-FDA0-4F09-8148-C483321AD2D9}">
          <dgm14:cNvPr xmlns:dgm14="http://schemas.microsoft.com/office/drawing/2010/diagram" id="0" name="" descr="خريطة توقعات الأبراج لعام 2020.. سنة بيضاء للأبراج الترابية والثور ..."/>
        </a:ext>
      </dgm:extLst>
    </dgm:pt>
    <dgm:pt modelId="{C6C6D1DD-B1D8-462D-9B8C-2F668D0DA5E8}" type="pres">
      <dgm:prSet presAssocID="{DC8DC7E4-D28C-4D0C-BE6F-88345702F41A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84963F-D705-4E3C-A773-9E95CB5C0B45}" type="pres">
      <dgm:prSet presAssocID="{DC8DC7E4-D28C-4D0C-BE6F-88345702F41A}" presName="Space" presStyleCnt="0">
        <dgm:presLayoutVars>
          <dgm:chMax val="0"/>
          <dgm:chPref val="0"/>
        </dgm:presLayoutVars>
      </dgm:prSet>
      <dgm:spPr/>
    </dgm:pt>
  </dgm:ptLst>
  <dgm:cxnLst>
    <dgm:cxn modelId="{6FCD7296-0593-4032-9A88-09FD2C8B04D8}" type="presOf" srcId="{DC8DC7E4-D28C-4D0C-BE6F-88345702F41A}" destId="{C6C6D1DD-B1D8-462D-9B8C-2F668D0DA5E8}" srcOrd="0" destOrd="0" presId="urn:microsoft.com/office/officeart/2008/layout/AlternatingPictureCircles"/>
    <dgm:cxn modelId="{5423BFC0-7502-49B2-81EE-55001BDBE5E1}" type="presOf" srcId="{53CF987F-8252-43DF-8D56-37B583CEAFC3}" destId="{46DFD324-E7B2-4EA8-A97C-7D9CE729E275}" srcOrd="0" destOrd="0" presId="urn:microsoft.com/office/officeart/2008/layout/AlternatingPictureCircles"/>
    <dgm:cxn modelId="{E695D814-50EC-49FD-8319-96BA59F95F9D}" srcId="{53CF987F-8252-43DF-8D56-37B583CEAFC3}" destId="{DC8DC7E4-D28C-4D0C-BE6F-88345702F41A}" srcOrd="0" destOrd="0" parTransId="{D505344C-4044-42BC-B2C7-13D630585E09}" sibTransId="{603E5083-8675-494F-A02F-F838D5BAECA2}"/>
    <dgm:cxn modelId="{B2C5929E-31B3-4E7F-822E-0AD0E7A38596}" type="presParOf" srcId="{46DFD324-E7B2-4EA8-A97C-7D9CE729E275}" destId="{B06D5AB5-4F58-458D-A593-AB130123E7F0}" srcOrd="0" destOrd="0" presId="urn:microsoft.com/office/officeart/2008/layout/AlternatingPictureCircles"/>
    <dgm:cxn modelId="{A2CEB80F-BBF8-41B0-871F-8E55265FB8A1}" type="presParOf" srcId="{B06D5AB5-4F58-458D-A593-AB130123E7F0}" destId="{2F62EED3-3677-41A8-BA02-8FA55428E621}" srcOrd="0" destOrd="0" presId="urn:microsoft.com/office/officeart/2008/layout/AlternatingPictureCircles"/>
    <dgm:cxn modelId="{F773C4E9-6F03-4AAB-B4AA-1647D5F79FA6}" type="presParOf" srcId="{B06D5AB5-4F58-458D-A593-AB130123E7F0}" destId="{8ED214BA-CDB7-450F-BBBA-DCC6A147685C}" srcOrd="1" destOrd="0" presId="urn:microsoft.com/office/officeart/2008/layout/AlternatingPictureCircles"/>
    <dgm:cxn modelId="{FB834EFB-BA82-4627-90D7-95704834C439}" type="presParOf" srcId="{B06D5AB5-4F58-458D-A593-AB130123E7F0}" destId="{C6C6D1DD-B1D8-462D-9B8C-2F668D0DA5E8}" srcOrd="2" destOrd="0" presId="urn:microsoft.com/office/officeart/2008/layout/AlternatingPictureCircles"/>
    <dgm:cxn modelId="{A93851E5-E15C-4F17-8566-26A079FC3273}" type="presParOf" srcId="{B06D5AB5-4F58-458D-A593-AB130123E7F0}" destId="{4084963F-D705-4E3C-A773-9E95CB5C0B45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F987F-8252-43DF-8D56-37B583CEAFC3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C8DC7E4-D28C-4D0C-BE6F-88345702F41A}">
      <dgm:prSet phldrT="[نص]" custT="1"/>
      <dgm:spPr/>
      <dgm:t>
        <a:bodyPr/>
        <a:lstStyle/>
        <a:p>
          <a:pPr rtl="1"/>
          <a:r>
            <a:rPr lang="ar-SA" sz="3200" b="1" dirty="0" smtClean="0">
              <a:solidFill>
                <a:schemeClr val="accent4">
                  <a:lumMod val="75000"/>
                </a:schemeClr>
              </a:solidFill>
              <a:cs typeface="Calibri"/>
              <a:sym typeface="Calibri"/>
            </a:rPr>
            <a:t>عمليات التجميل</a:t>
          </a:r>
          <a:endParaRPr lang="ar-SA" sz="3200" dirty="0">
            <a:solidFill>
              <a:schemeClr val="accent4">
                <a:lumMod val="75000"/>
              </a:schemeClr>
            </a:solidFill>
          </a:endParaRPr>
        </a:p>
      </dgm:t>
    </dgm:pt>
    <dgm:pt modelId="{603E5083-8675-494F-A02F-F838D5BAECA2}" type="sibTrans" cxnId="{E695D814-50EC-49FD-8319-96BA59F95F9D}">
      <dgm:prSet/>
      <dgm:spPr/>
      <dgm:t>
        <a:bodyPr/>
        <a:lstStyle/>
        <a:p>
          <a:pPr rtl="1"/>
          <a:endParaRPr lang="ar-SA"/>
        </a:p>
      </dgm:t>
    </dgm:pt>
    <dgm:pt modelId="{D505344C-4044-42BC-B2C7-13D630585E09}" type="parTrans" cxnId="{E695D814-50EC-49FD-8319-96BA59F95F9D}">
      <dgm:prSet/>
      <dgm:spPr/>
      <dgm:t>
        <a:bodyPr/>
        <a:lstStyle/>
        <a:p>
          <a:pPr rtl="1"/>
          <a:endParaRPr lang="ar-SA"/>
        </a:p>
      </dgm:t>
    </dgm:pt>
    <dgm:pt modelId="{46DFD324-E7B2-4EA8-A97C-7D9CE729E275}" type="pres">
      <dgm:prSet presAssocID="{53CF987F-8252-43DF-8D56-37B583CEAFC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SA"/>
        </a:p>
      </dgm:t>
    </dgm:pt>
    <dgm:pt modelId="{B06D5AB5-4F58-458D-A593-AB130123E7F0}" type="pres">
      <dgm:prSet presAssocID="{DC8DC7E4-D28C-4D0C-BE6F-88345702F41A}" presName="composite" presStyleCnt="0"/>
      <dgm:spPr/>
    </dgm:pt>
    <dgm:pt modelId="{2F62EED3-3677-41A8-BA02-8FA55428E621}" type="pres">
      <dgm:prSet presAssocID="{DC8DC7E4-D28C-4D0C-BE6F-88345702F41A}" presName="Accent" presStyleLbl="alignNode1" presStyleIdx="0" presStyleCnt="1">
        <dgm:presLayoutVars>
          <dgm:chMax val="0"/>
          <dgm:chPref val="0"/>
        </dgm:presLayoutVars>
      </dgm:prSet>
      <dgm:spPr/>
    </dgm:pt>
    <dgm:pt modelId="{8ED214BA-CDB7-450F-BBBA-DCC6A147685C}" type="pres">
      <dgm:prSet presAssocID="{DC8DC7E4-D28C-4D0C-BE6F-88345702F41A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C000"/>
          </a:solidFill>
        </a:ln>
      </dgm:spPr>
      <dgm:extLst>
        <a:ext uri="{E40237B7-FDA0-4F09-8148-C483321AD2D9}">
          <dgm14:cNvPr xmlns:dgm14="http://schemas.microsoft.com/office/drawing/2010/diagram" id="0" name="" descr="خريطة توقعات الأبراج لعام 2020.. سنة بيضاء للأبراج الترابية والثور ..."/>
        </a:ext>
      </dgm:extLst>
    </dgm:pt>
    <dgm:pt modelId="{C6C6D1DD-B1D8-462D-9B8C-2F668D0DA5E8}" type="pres">
      <dgm:prSet presAssocID="{DC8DC7E4-D28C-4D0C-BE6F-88345702F41A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84963F-D705-4E3C-A773-9E95CB5C0B45}" type="pres">
      <dgm:prSet presAssocID="{DC8DC7E4-D28C-4D0C-BE6F-88345702F41A}" presName="Space" presStyleCnt="0">
        <dgm:presLayoutVars>
          <dgm:chMax val="0"/>
          <dgm:chPref val="0"/>
        </dgm:presLayoutVars>
      </dgm:prSet>
      <dgm:spPr/>
    </dgm:pt>
  </dgm:ptLst>
  <dgm:cxnLst>
    <dgm:cxn modelId="{6FCD7296-0593-4032-9A88-09FD2C8B04D8}" type="presOf" srcId="{DC8DC7E4-D28C-4D0C-BE6F-88345702F41A}" destId="{C6C6D1DD-B1D8-462D-9B8C-2F668D0DA5E8}" srcOrd="0" destOrd="0" presId="urn:microsoft.com/office/officeart/2008/layout/AlternatingPictureCircles"/>
    <dgm:cxn modelId="{5423BFC0-7502-49B2-81EE-55001BDBE5E1}" type="presOf" srcId="{53CF987F-8252-43DF-8D56-37B583CEAFC3}" destId="{46DFD324-E7B2-4EA8-A97C-7D9CE729E275}" srcOrd="0" destOrd="0" presId="urn:microsoft.com/office/officeart/2008/layout/AlternatingPictureCircles"/>
    <dgm:cxn modelId="{E695D814-50EC-49FD-8319-96BA59F95F9D}" srcId="{53CF987F-8252-43DF-8D56-37B583CEAFC3}" destId="{DC8DC7E4-D28C-4D0C-BE6F-88345702F41A}" srcOrd="0" destOrd="0" parTransId="{D505344C-4044-42BC-B2C7-13D630585E09}" sibTransId="{603E5083-8675-494F-A02F-F838D5BAECA2}"/>
    <dgm:cxn modelId="{B2C5929E-31B3-4E7F-822E-0AD0E7A38596}" type="presParOf" srcId="{46DFD324-E7B2-4EA8-A97C-7D9CE729E275}" destId="{B06D5AB5-4F58-458D-A593-AB130123E7F0}" srcOrd="0" destOrd="0" presId="urn:microsoft.com/office/officeart/2008/layout/AlternatingPictureCircles"/>
    <dgm:cxn modelId="{A2CEB80F-BBF8-41B0-871F-8E55265FB8A1}" type="presParOf" srcId="{B06D5AB5-4F58-458D-A593-AB130123E7F0}" destId="{2F62EED3-3677-41A8-BA02-8FA55428E621}" srcOrd="0" destOrd="0" presId="urn:microsoft.com/office/officeart/2008/layout/AlternatingPictureCircles"/>
    <dgm:cxn modelId="{F773C4E9-6F03-4AAB-B4AA-1647D5F79FA6}" type="presParOf" srcId="{B06D5AB5-4F58-458D-A593-AB130123E7F0}" destId="{8ED214BA-CDB7-450F-BBBA-DCC6A147685C}" srcOrd="1" destOrd="0" presId="urn:microsoft.com/office/officeart/2008/layout/AlternatingPictureCircles"/>
    <dgm:cxn modelId="{FB834EFB-BA82-4627-90D7-95704834C439}" type="presParOf" srcId="{B06D5AB5-4F58-458D-A593-AB130123E7F0}" destId="{C6C6D1DD-B1D8-462D-9B8C-2F668D0DA5E8}" srcOrd="2" destOrd="0" presId="urn:microsoft.com/office/officeart/2008/layout/AlternatingPictureCircles"/>
    <dgm:cxn modelId="{A93851E5-E15C-4F17-8566-26A079FC3273}" type="presParOf" srcId="{B06D5AB5-4F58-458D-A593-AB130123E7F0}" destId="{4084963F-D705-4E3C-A773-9E95CB5C0B45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6ABE56-E7CD-45DF-8FCD-0EF9E5F6E0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4C402F8B-022F-4A68-9BCC-2142611066C7}">
      <dgm:prSet phldrT="[نص]"/>
      <dgm:spPr/>
      <dgm:t>
        <a:bodyPr/>
        <a:lstStyle/>
        <a:p>
          <a:pPr rtl="1"/>
          <a:r>
            <a:rPr lang="ar-SA" b="1" dirty="0" smtClean="0"/>
            <a:t>أقسام القياس باعتبـار قوته وضعفه:</a:t>
          </a:r>
          <a:endParaRPr lang="ar-SA" b="1" dirty="0"/>
        </a:p>
      </dgm:t>
    </dgm:pt>
    <dgm:pt modelId="{C65B7770-2EF5-4A7F-9F1A-FD200718D08A}" type="parTrans" cxnId="{9764E2ED-1B50-4E44-90E5-A35655B580E9}">
      <dgm:prSet/>
      <dgm:spPr/>
      <dgm:t>
        <a:bodyPr/>
        <a:lstStyle/>
        <a:p>
          <a:pPr rtl="1"/>
          <a:endParaRPr lang="ar-SA"/>
        </a:p>
      </dgm:t>
    </dgm:pt>
    <dgm:pt modelId="{4E2934EB-E0D3-4152-A55A-B4B1E622FA8E}" type="sibTrans" cxnId="{9764E2ED-1B50-4E44-90E5-A35655B580E9}">
      <dgm:prSet/>
      <dgm:spPr/>
      <dgm:t>
        <a:bodyPr/>
        <a:lstStyle/>
        <a:p>
          <a:pPr rtl="1"/>
          <a:endParaRPr lang="ar-SA"/>
        </a:p>
      </dgm:t>
    </dgm:pt>
    <dgm:pt modelId="{317D3AA5-6FCD-49EB-8F34-70CA4CD6C516}">
      <dgm:prSet phldrT="[نص]"/>
      <dgm:spPr/>
      <dgm:t>
        <a:bodyPr/>
        <a:lstStyle/>
        <a:p>
          <a:pPr rtl="1"/>
          <a:r>
            <a:rPr lang="ar-SA" b="1" dirty="0" smtClean="0"/>
            <a:t>القياس الخفي</a:t>
          </a:r>
          <a:endParaRPr lang="ar-SA" b="1" dirty="0"/>
        </a:p>
      </dgm:t>
    </dgm:pt>
    <dgm:pt modelId="{455E0F88-87EB-4666-B012-08F6AD94A643}" type="parTrans" cxnId="{CECA9C43-5E85-4055-A6FE-1671E8AD575C}">
      <dgm:prSet/>
      <dgm:spPr/>
      <dgm:t>
        <a:bodyPr/>
        <a:lstStyle/>
        <a:p>
          <a:pPr rtl="1"/>
          <a:endParaRPr lang="ar-SA"/>
        </a:p>
      </dgm:t>
    </dgm:pt>
    <dgm:pt modelId="{2CD19A32-EB81-4AA8-8D04-A216484B3232}" type="sibTrans" cxnId="{CECA9C43-5E85-4055-A6FE-1671E8AD575C}">
      <dgm:prSet/>
      <dgm:spPr/>
      <dgm:t>
        <a:bodyPr/>
        <a:lstStyle/>
        <a:p>
          <a:pPr rtl="1"/>
          <a:endParaRPr lang="ar-SA"/>
        </a:p>
      </dgm:t>
    </dgm:pt>
    <dgm:pt modelId="{430F4488-5E08-4503-A5F0-0ED85E85A51F}">
      <dgm:prSet phldrT="[نص]"/>
      <dgm:spPr/>
      <dgm:t>
        <a:bodyPr/>
        <a:lstStyle/>
        <a:p>
          <a:pPr rtl="1"/>
          <a:r>
            <a:rPr lang="ar-SA" b="1" dirty="0" smtClean="0"/>
            <a:t>القياس الجلي</a:t>
          </a:r>
          <a:endParaRPr lang="ar-SA" b="1" dirty="0"/>
        </a:p>
      </dgm:t>
    </dgm:pt>
    <dgm:pt modelId="{5F23453F-459E-4701-9749-7FFF15927F1F}" type="parTrans" cxnId="{BF0FEB8B-4B32-4DF6-9443-662AB979378F}">
      <dgm:prSet/>
      <dgm:spPr/>
      <dgm:t>
        <a:bodyPr/>
        <a:lstStyle/>
        <a:p>
          <a:pPr rtl="1"/>
          <a:endParaRPr lang="ar-SA"/>
        </a:p>
      </dgm:t>
    </dgm:pt>
    <dgm:pt modelId="{439A1F84-7E0E-42CE-9BC2-35BE03CA0337}" type="sibTrans" cxnId="{BF0FEB8B-4B32-4DF6-9443-662AB979378F}">
      <dgm:prSet/>
      <dgm:spPr/>
      <dgm:t>
        <a:bodyPr/>
        <a:lstStyle/>
        <a:p>
          <a:pPr rtl="1"/>
          <a:endParaRPr lang="ar-SA"/>
        </a:p>
      </dgm:t>
    </dgm:pt>
    <dgm:pt modelId="{042F44E2-86AC-49ED-B414-9F2AC95CC435}" type="pres">
      <dgm:prSet presAssocID="{C56ABE56-E7CD-45DF-8FCD-0EF9E5F6E0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CE34B95-887E-4B59-A5F6-01BCAC599F14}" type="pres">
      <dgm:prSet presAssocID="{4C402F8B-022F-4A68-9BCC-2142611066C7}" presName="hierRoot1" presStyleCnt="0">
        <dgm:presLayoutVars>
          <dgm:hierBranch val="init"/>
        </dgm:presLayoutVars>
      </dgm:prSet>
      <dgm:spPr/>
    </dgm:pt>
    <dgm:pt modelId="{1C7B74FC-6F7B-4A02-BAE6-D91B2EC0BD0D}" type="pres">
      <dgm:prSet presAssocID="{4C402F8B-022F-4A68-9BCC-2142611066C7}" presName="rootComposite1" presStyleCnt="0"/>
      <dgm:spPr/>
    </dgm:pt>
    <dgm:pt modelId="{67719EF3-5173-406F-939F-F8F03A9CA23A}" type="pres">
      <dgm:prSet presAssocID="{4C402F8B-022F-4A68-9BCC-2142611066C7}" presName="rootText1" presStyleLbl="node0" presStyleIdx="0" presStyleCnt="1" custScaleX="16142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13231B3-6740-4A51-92CF-4403CC2241DF}" type="pres">
      <dgm:prSet presAssocID="{4C402F8B-022F-4A68-9BCC-2142611066C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3BD9260-B8E8-4BF5-8FA3-9A1DA245532D}" type="pres">
      <dgm:prSet presAssocID="{4C402F8B-022F-4A68-9BCC-2142611066C7}" presName="hierChild2" presStyleCnt="0"/>
      <dgm:spPr/>
    </dgm:pt>
    <dgm:pt modelId="{9CCC19DA-5098-4CC7-93DE-ECCAA961396E}" type="pres">
      <dgm:prSet presAssocID="{455E0F88-87EB-4666-B012-08F6AD94A643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538BE8A-F990-4E72-BBC8-78AC856895CF}" type="pres">
      <dgm:prSet presAssocID="{317D3AA5-6FCD-49EB-8F34-70CA4CD6C516}" presName="hierRoot2" presStyleCnt="0">
        <dgm:presLayoutVars>
          <dgm:hierBranch val="init"/>
        </dgm:presLayoutVars>
      </dgm:prSet>
      <dgm:spPr/>
    </dgm:pt>
    <dgm:pt modelId="{A2FB7755-378C-45A2-B95C-9F976714F523}" type="pres">
      <dgm:prSet presAssocID="{317D3AA5-6FCD-49EB-8F34-70CA4CD6C516}" presName="rootComposite" presStyleCnt="0"/>
      <dgm:spPr/>
    </dgm:pt>
    <dgm:pt modelId="{86C3CB66-F976-43AC-B40A-3C626D5E013B}" type="pres">
      <dgm:prSet presAssocID="{317D3AA5-6FCD-49EB-8F34-70CA4CD6C51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A2CCF9-CDA0-44BF-B088-FAB51B1BE874}" type="pres">
      <dgm:prSet presAssocID="{317D3AA5-6FCD-49EB-8F34-70CA4CD6C51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316D9A36-EE3B-412A-AD4F-E55F4D720DFD}" type="pres">
      <dgm:prSet presAssocID="{317D3AA5-6FCD-49EB-8F34-70CA4CD6C516}" presName="hierChild4" presStyleCnt="0"/>
      <dgm:spPr/>
    </dgm:pt>
    <dgm:pt modelId="{331E1039-7FB9-4379-957F-5313D7DD0778}" type="pres">
      <dgm:prSet presAssocID="{317D3AA5-6FCD-49EB-8F34-70CA4CD6C516}" presName="hierChild5" presStyleCnt="0"/>
      <dgm:spPr/>
    </dgm:pt>
    <dgm:pt modelId="{C8EEC774-8FF4-4973-923D-96D00D4B4154}" type="pres">
      <dgm:prSet presAssocID="{5F23453F-459E-4701-9749-7FFF15927F1F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BA92C08-9CE9-422E-B1EB-F358A2E61481}" type="pres">
      <dgm:prSet presAssocID="{430F4488-5E08-4503-A5F0-0ED85E85A51F}" presName="hierRoot2" presStyleCnt="0">
        <dgm:presLayoutVars>
          <dgm:hierBranch val="init"/>
        </dgm:presLayoutVars>
      </dgm:prSet>
      <dgm:spPr/>
    </dgm:pt>
    <dgm:pt modelId="{30A77C03-E48E-4910-A5B2-F3DE843CEBFE}" type="pres">
      <dgm:prSet presAssocID="{430F4488-5E08-4503-A5F0-0ED85E85A51F}" presName="rootComposite" presStyleCnt="0"/>
      <dgm:spPr/>
    </dgm:pt>
    <dgm:pt modelId="{8EE9E7DF-8CBD-46E8-B117-7B1493747B23}" type="pres">
      <dgm:prSet presAssocID="{430F4488-5E08-4503-A5F0-0ED85E85A5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5D487F-8F26-4C95-93D7-19CCDB4D5C98}" type="pres">
      <dgm:prSet presAssocID="{430F4488-5E08-4503-A5F0-0ED85E85A51F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00A9D22E-7760-48FF-A411-72496EEB5FC2}" type="pres">
      <dgm:prSet presAssocID="{430F4488-5E08-4503-A5F0-0ED85E85A51F}" presName="hierChild4" presStyleCnt="0"/>
      <dgm:spPr/>
    </dgm:pt>
    <dgm:pt modelId="{52A3D6FF-FF05-44CA-8A7B-99DC9BED3C68}" type="pres">
      <dgm:prSet presAssocID="{430F4488-5E08-4503-A5F0-0ED85E85A51F}" presName="hierChild5" presStyleCnt="0"/>
      <dgm:spPr/>
    </dgm:pt>
    <dgm:pt modelId="{63FBC69B-B426-48C1-8AAA-46C0CAFD4542}" type="pres">
      <dgm:prSet presAssocID="{4C402F8B-022F-4A68-9BCC-2142611066C7}" presName="hierChild3" presStyleCnt="0"/>
      <dgm:spPr/>
    </dgm:pt>
  </dgm:ptLst>
  <dgm:cxnLst>
    <dgm:cxn modelId="{5B78A56A-8381-46AA-A616-BC08E58DE170}" type="presOf" srcId="{455E0F88-87EB-4666-B012-08F6AD94A643}" destId="{9CCC19DA-5098-4CC7-93DE-ECCAA961396E}" srcOrd="0" destOrd="0" presId="urn:microsoft.com/office/officeart/2005/8/layout/orgChart1"/>
    <dgm:cxn modelId="{BF0FEB8B-4B32-4DF6-9443-662AB979378F}" srcId="{4C402F8B-022F-4A68-9BCC-2142611066C7}" destId="{430F4488-5E08-4503-A5F0-0ED85E85A51F}" srcOrd="1" destOrd="0" parTransId="{5F23453F-459E-4701-9749-7FFF15927F1F}" sibTransId="{439A1F84-7E0E-42CE-9BC2-35BE03CA0337}"/>
    <dgm:cxn modelId="{9764E2ED-1B50-4E44-90E5-A35655B580E9}" srcId="{C56ABE56-E7CD-45DF-8FCD-0EF9E5F6E0D4}" destId="{4C402F8B-022F-4A68-9BCC-2142611066C7}" srcOrd="0" destOrd="0" parTransId="{C65B7770-2EF5-4A7F-9F1A-FD200718D08A}" sibTransId="{4E2934EB-E0D3-4152-A55A-B4B1E622FA8E}"/>
    <dgm:cxn modelId="{068975AF-5E38-4BFF-9DFF-BCF4BA7BB8A4}" type="presOf" srcId="{430F4488-5E08-4503-A5F0-0ED85E85A51F}" destId="{8EE9E7DF-8CBD-46E8-B117-7B1493747B23}" srcOrd="0" destOrd="0" presId="urn:microsoft.com/office/officeart/2005/8/layout/orgChart1"/>
    <dgm:cxn modelId="{4EF858A8-5F70-4787-8A69-1A0CE2C7C326}" type="presOf" srcId="{C56ABE56-E7CD-45DF-8FCD-0EF9E5F6E0D4}" destId="{042F44E2-86AC-49ED-B414-9F2AC95CC435}" srcOrd="0" destOrd="0" presId="urn:microsoft.com/office/officeart/2005/8/layout/orgChart1"/>
    <dgm:cxn modelId="{40873E70-8C5E-4E1A-B2CA-5359C88C1DB4}" type="presOf" srcId="{4C402F8B-022F-4A68-9BCC-2142611066C7}" destId="{67719EF3-5173-406F-939F-F8F03A9CA23A}" srcOrd="0" destOrd="0" presId="urn:microsoft.com/office/officeart/2005/8/layout/orgChart1"/>
    <dgm:cxn modelId="{07820F0D-13EB-47C2-819F-720C609A78ED}" type="presOf" srcId="{317D3AA5-6FCD-49EB-8F34-70CA4CD6C516}" destId="{86C3CB66-F976-43AC-B40A-3C626D5E013B}" srcOrd="0" destOrd="0" presId="urn:microsoft.com/office/officeart/2005/8/layout/orgChart1"/>
    <dgm:cxn modelId="{0F3016D5-FAE3-4946-BBB6-E864F147BF2C}" type="presOf" srcId="{317D3AA5-6FCD-49EB-8F34-70CA4CD6C516}" destId="{BDA2CCF9-CDA0-44BF-B088-FAB51B1BE874}" srcOrd="1" destOrd="0" presId="urn:microsoft.com/office/officeart/2005/8/layout/orgChart1"/>
    <dgm:cxn modelId="{08C2CA6C-B07F-4812-9B77-5AC0FD33DF85}" type="presOf" srcId="{5F23453F-459E-4701-9749-7FFF15927F1F}" destId="{C8EEC774-8FF4-4973-923D-96D00D4B4154}" srcOrd="0" destOrd="0" presId="urn:microsoft.com/office/officeart/2005/8/layout/orgChart1"/>
    <dgm:cxn modelId="{CECA9C43-5E85-4055-A6FE-1671E8AD575C}" srcId="{4C402F8B-022F-4A68-9BCC-2142611066C7}" destId="{317D3AA5-6FCD-49EB-8F34-70CA4CD6C516}" srcOrd="0" destOrd="0" parTransId="{455E0F88-87EB-4666-B012-08F6AD94A643}" sibTransId="{2CD19A32-EB81-4AA8-8D04-A216484B3232}"/>
    <dgm:cxn modelId="{E47BCD69-0CC2-4695-BD7E-1279970B2ABB}" type="presOf" srcId="{430F4488-5E08-4503-A5F0-0ED85E85A51F}" destId="{E35D487F-8F26-4C95-93D7-19CCDB4D5C98}" srcOrd="1" destOrd="0" presId="urn:microsoft.com/office/officeart/2005/8/layout/orgChart1"/>
    <dgm:cxn modelId="{637CF6B9-E30E-4739-8630-684F933B4FE9}" type="presOf" srcId="{4C402F8B-022F-4A68-9BCC-2142611066C7}" destId="{B13231B3-6740-4A51-92CF-4403CC2241DF}" srcOrd="1" destOrd="0" presId="urn:microsoft.com/office/officeart/2005/8/layout/orgChart1"/>
    <dgm:cxn modelId="{86769D5E-3FD9-4D2D-B60A-33E7F8DA0819}" type="presParOf" srcId="{042F44E2-86AC-49ED-B414-9F2AC95CC435}" destId="{4CE34B95-887E-4B59-A5F6-01BCAC599F14}" srcOrd="0" destOrd="0" presId="urn:microsoft.com/office/officeart/2005/8/layout/orgChart1"/>
    <dgm:cxn modelId="{315E549F-3606-4884-819B-7D83471A5759}" type="presParOf" srcId="{4CE34B95-887E-4B59-A5F6-01BCAC599F14}" destId="{1C7B74FC-6F7B-4A02-BAE6-D91B2EC0BD0D}" srcOrd="0" destOrd="0" presId="urn:microsoft.com/office/officeart/2005/8/layout/orgChart1"/>
    <dgm:cxn modelId="{6B507C0E-B40B-4BC4-A0B4-61FE8E9E1AD3}" type="presParOf" srcId="{1C7B74FC-6F7B-4A02-BAE6-D91B2EC0BD0D}" destId="{67719EF3-5173-406F-939F-F8F03A9CA23A}" srcOrd="0" destOrd="0" presId="urn:microsoft.com/office/officeart/2005/8/layout/orgChart1"/>
    <dgm:cxn modelId="{8598F496-863D-475F-8B92-1DBFA230BE96}" type="presParOf" srcId="{1C7B74FC-6F7B-4A02-BAE6-D91B2EC0BD0D}" destId="{B13231B3-6740-4A51-92CF-4403CC2241DF}" srcOrd="1" destOrd="0" presId="urn:microsoft.com/office/officeart/2005/8/layout/orgChart1"/>
    <dgm:cxn modelId="{23F7239E-2AF4-4E30-9ACA-919291D24237}" type="presParOf" srcId="{4CE34B95-887E-4B59-A5F6-01BCAC599F14}" destId="{B3BD9260-B8E8-4BF5-8FA3-9A1DA245532D}" srcOrd="1" destOrd="0" presId="urn:microsoft.com/office/officeart/2005/8/layout/orgChart1"/>
    <dgm:cxn modelId="{17BB1F63-344F-465A-B3D3-4C0304C90A46}" type="presParOf" srcId="{B3BD9260-B8E8-4BF5-8FA3-9A1DA245532D}" destId="{9CCC19DA-5098-4CC7-93DE-ECCAA961396E}" srcOrd="0" destOrd="0" presId="urn:microsoft.com/office/officeart/2005/8/layout/orgChart1"/>
    <dgm:cxn modelId="{56BD43AD-EE57-4885-9C96-C29CC46ADCE2}" type="presParOf" srcId="{B3BD9260-B8E8-4BF5-8FA3-9A1DA245532D}" destId="{5538BE8A-F990-4E72-BBC8-78AC856895CF}" srcOrd="1" destOrd="0" presId="urn:microsoft.com/office/officeart/2005/8/layout/orgChart1"/>
    <dgm:cxn modelId="{733A33BE-194D-489B-8AE5-98D9FDD8483E}" type="presParOf" srcId="{5538BE8A-F990-4E72-BBC8-78AC856895CF}" destId="{A2FB7755-378C-45A2-B95C-9F976714F523}" srcOrd="0" destOrd="0" presId="urn:microsoft.com/office/officeart/2005/8/layout/orgChart1"/>
    <dgm:cxn modelId="{924BDF35-6C66-49B8-BC7A-C5D6DB86D490}" type="presParOf" srcId="{A2FB7755-378C-45A2-B95C-9F976714F523}" destId="{86C3CB66-F976-43AC-B40A-3C626D5E013B}" srcOrd="0" destOrd="0" presId="urn:microsoft.com/office/officeart/2005/8/layout/orgChart1"/>
    <dgm:cxn modelId="{5F63AD2E-DBD6-4756-8E65-B1DF091B43CF}" type="presParOf" srcId="{A2FB7755-378C-45A2-B95C-9F976714F523}" destId="{BDA2CCF9-CDA0-44BF-B088-FAB51B1BE874}" srcOrd="1" destOrd="0" presId="urn:microsoft.com/office/officeart/2005/8/layout/orgChart1"/>
    <dgm:cxn modelId="{FB3DB0B4-8F1C-4D7D-ADDF-39CEBF26C2A0}" type="presParOf" srcId="{5538BE8A-F990-4E72-BBC8-78AC856895CF}" destId="{316D9A36-EE3B-412A-AD4F-E55F4D720DFD}" srcOrd="1" destOrd="0" presId="urn:microsoft.com/office/officeart/2005/8/layout/orgChart1"/>
    <dgm:cxn modelId="{49A9EE1D-767F-434B-8352-E68C0AAA39F8}" type="presParOf" srcId="{5538BE8A-F990-4E72-BBC8-78AC856895CF}" destId="{331E1039-7FB9-4379-957F-5313D7DD0778}" srcOrd="2" destOrd="0" presId="urn:microsoft.com/office/officeart/2005/8/layout/orgChart1"/>
    <dgm:cxn modelId="{6492D21E-5BCC-415E-A903-6E3942227487}" type="presParOf" srcId="{B3BD9260-B8E8-4BF5-8FA3-9A1DA245532D}" destId="{C8EEC774-8FF4-4973-923D-96D00D4B4154}" srcOrd="2" destOrd="0" presId="urn:microsoft.com/office/officeart/2005/8/layout/orgChart1"/>
    <dgm:cxn modelId="{DD3141BA-B36A-4DC4-B648-1AA7927E47AB}" type="presParOf" srcId="{B3BD9260-B8E8-4BF5-8FA3-9A1DA245532D}" destId="{7BA92C08-9CE9-422E-B1EB-F358A2E61481}" srcOrd="3" destOrd="0" presId="urn:microsoft.com/office/officeart/2005/8/layout/orgChart1"/>
    <dgm:cxn modelId="{2B5BE339-A7D4-4CA9-BA9B-55245350A042}" type="presParOf" srcId="{7BA92C08-9CE9-422E-B1EB-F358A2E61481}" destId="{30A77C03-E48E-4910-A5B2-F3DE843CEBFE}" srcOrd="0" destOrd="0" presId="urn:microsoft.com/office/officeart/2005/8/layout/orgChart1"/>
    <dgm:cxn modelId="{55ACE9B1-1E86-4D61-8AD7-0E2DAB3E3DD2}" type="presParOf" srcId="{30A77C03-E48E-4910-A5B2-F3DE843CEBFE}" destId="{8EE9E7DF-8CBD-46E8-B117-7B1493747B23}" srcOrd="0" destOrd="0" presId="urn:microsoft.com/office/officeart/2005/8/layout/orgChart1"/>
    <dgm:cxn modelId="{116E435D-30E6-4951-B5DE-AE9E57C04712}" type="presParOf" srcId="{30A77C03-E48E-4910-A5B2-F3DE843CEBFE}" destId="{E35D487F-8F26-4C95-93D7-19CCDB4D5C98}" srcOrd="1" destOrd="0" presId="urn:microsoft.com/office/officeart/2005/8/layout/orgChart1"/>
    <dgm:cxn modelId="{3715C1B0-F261-4C41-AB73-91197E77CD03}" type="presParOf" srcId="{7BA92C08-9CE9-422E-B1EB-F358A2E61481}" destId="{00A9D22E-7760-48FF-A411-72496EEB5FC2}" srcOrd="1" destOrd="0" presId="urn:microsoft.com/office/officeart/2005/8/layout/orgChart1"/>
    <dgm:cxn modelId="{F23CB015-986F-4543-85FD-3160CAD22E1E}" type="presParOf" srcId="{7BA92C08-9CE9-422E-B1EB-F358A2E61481}" destId="{52A3D6FF-FF05-44CA-8A7B-99DC9BED3C68}" srcOrd="2" destOrd="0" presId="urn:microsoft.com/office/officeart/2005/8/layout/orgChart1"/>
    <dgm:cxn modelId="{AE3DE76C-FE80-442D-92EE-360691D2329D}" type="presParOf" srcId="{4CE34B95-887E-4B59-A5F6-01BCAC599F14}" destId="{63FBC69B-B426-48C1-8AAA-46C0CAFD45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6ABE56-E7CD-45DF-8FCD-0EF9E5F6E0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4C402F8B-022F-4A68-9BCC-2142611066C7}">
      <dgm:prSet phldrT="[نص]"/>
      <dgm:spPr/>
      <dgm:t>
        <a:bodyPr/>
        <a:lstStyle/>
        <a:p>
          <a:pPr rtl="1"/>
          <a:r>
            <a:rPr lang="ar-SA" b="1" dirty="0" smtClean="0"/>
            <a:t>أقسام القياس باعتبار صحته وبطلانه:</a:t>
          </a:r>
          <a:endParaRPr lang="ar-SA" b="1" dirty="0"/>
        </a:p>
      </dgm:t>
    </dgm:pt>
    <dgm:pt modelId="{C65B7770-2EF5-4A7F-9F1A-FD200718D08A}" type="parTrans" cxnId="{9764E2ED-1B50-4E44-90E5-A35655B580E9}">
      <dgm:prSet/>
      <dgm:spPr/>
      <dgm:t>
        <a:bodyPr/>
        <a:lstStyle/>
        <a:p>
          <a:pPr rtl="1"/>
          <a:endParaRPr lang="ar-SA"/>
        </a:p>
      </dgm:t>
    </dgm:pt>
    <dgm:pt modelId="{4E2934EB-E0D3-4152-A55A-B4B1E622FA8E}" type="sibTrans" cxnId="{9764E2ED-1B50-4E44-90E5-A35655B580E9}">
      <dgm:prSet/>
      <dgm:spPr/>
      <dgm:t>
        <a:bodyPr/>
        <a:lstStyle/>
        <a:p>
          <a:pPr rtl="1"/>
          <a:endParaRPr lang="ar-SA"/>
        </a:p>
      </dgm:t>
    </dgm:pt>
    <dgm:pt modelId="{317D3AA5-6FCD-49EB-8F34-70CA4CD6C516}">
      <dgm:prSet phldrT="[نص]"/>
      <dgm:spPr/>
      <dgm:t>
        <a:bodyPr/>
        <a:lstStyle/>
        <a:p>
          <a:pPr rtl="1"/>
          <a:r>
            <a:rPr lang="ar-SA" b="1" dirty="0" smtClean="0"/>
            <a:t>القياس الفاسد</a:t>
          </a:r>
          <a:endParaRPr lang="ar-SA" b="1" dirty="0"/>
        </a:p>
      </dgm:t>
    </dgm:pt>
    <dgm:pt modelId="{455E0F88-87EB-4666-B012-08F6AD94A643}" type="parTrans" cxnId="{CECA9C43-5E85-4055-A6FE-1671E8AD575C}">
      <dgm:prSet/>
      <dgm:spPr/>
      <dgm:t>
        <a:bodyPr/>
        <a:lstStyle/>
        <a:p>
          <a:pPr rtl="1"/>
          <a:endParaRPr lang="ar-SA"/>
        </a:p>
      </dgm:t>
    </dgm:pt>
    <dgm:pt modelId="{2CD19A32-EB81-4AA8-8D04-A216484B3232}" type="sibTrans" cxnId="{CECA9C43-5E85-4055-A6FE-1671E8AD575C}">
      <dgm:prSet/>
      <dgm:spPr/>
      <dgm:t>
        <a:bodyPr/>
        <a:lstStyle/>
        <a:p>
          <a:pPr rtl="1"/>
          <a:endParaRPr lang="ar-SA"/>
        </a:p>
      </dgm:t>
    </dgm:pt>
    <dgm:pt modelId="{430F4488-5E08-4503-A5F0-0ED85E85A51F}">
      <dgm:prSet phldrT="[نص]"/>
      <dgm:spPr/>
      <dgm:t>
        <a:bodyPr/>
        <a:lstStyle/>
        <a:p>
          <a:pPr rtl="1"/>
          <a:r>
            <a:rPr lang="ar-SA" b="1" dirty="0" smtClean="0"/>
            <a:t>القياس الصحيح</a:t>
          </a:r>
          <a:endParaRPr lang="ar-SA" b="1" dirty="0"/>
        </a:p>
      </dgm:t>
    </dgm:pt>
    <dgm:pt modelId="{5F23453F-459E-4701-9749-7FFF15927F1F}" type="parTrans" cxnId="{BF0FEB8B-4B32-4DF6-9443-662AB979378F}">
      <dgm:prSet/>
      <dgm:spPr/>
      <dgm:t>
        <a:bodyPr/>
        <a:lstStyle/>
        <a:p>
          <a:pPr rtl="1"/>
          <a:endParaRPr lang="ar-SA"/>
        </a:p>
      </dgm:t>
    </dgm:pt>
    <dgm:pt modelId="{439A1F84-7E0E-42CE-9BC2-35BE03CA0337}" type="sibTrans" cxnId="{BF0FEB8B-4B32-4DF6-9443-662AB979378F}">
      <dgm:prSet/>
      <dgm:spPr/>
      <dgm:t>
        <a:bodyPr/>
        <a:lstStyle/>
        <a:p>
          <a:pPr rtl="1"/>
          <a:endParaRPr lang="ar-SA"/>
        </a:p>
      </dgm:t>
    </dgm:pt>
    <dgm:pt modelId="{042F44E2-86AC-49ED-B414-9F2AC95CC435}" type="pres">
      <dgm:prSet presAssocID="{C56ABE56-E7CD-45DF-8FCD-0EF9E5F6E0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CE34B95-887E-4B59-A5F6-01BCAC599F14}" type="pres">
      <dgm:prSet presAssocID="{4C402F8B-022F-4A68-9BCC-2142611066C7}" presName="hierRoot1" presStyleCnt="0">
        <dgm:presLayoutVars>
          <dgm:hierBranch val="init"/>
        </dgm:presLayoutVars>
      </dgm:prSet>
      <dgm:spPr/>
    </dgm:pt>
    <dgm:pt modelId="{1C7B74FC-6F7B-4A02-BAE6-D91B2EC0BD0D}" type="pres">
      <dgm:prSet presAssocID="{4C402F8B-022F-4A68-9BCC-2142611066C7}" presName="rootComposite1" presStyleCnt="0"/>
      <dgm:spPr/>
    </dgm:pt>
    <dgm:pt modelId="{67719EF3-5173-406F-939F-F8F03A9CA23A}" type="pres">
      <dgm:prSet presAssocID="{4C402F8B-022F-4A68-9BCC-2142611066C7}" presName="rootText1" presStyleLbl="node0" presStyleIdx="0" presStyleCnt="1" custScaleX="1705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13231B3-6740-4A51-92CF-4403CC2241DF}" type="pres">
      <dgm:prSet presAssocID="{4C402F8B-022F-4A68-9BCC-2142611066C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3BD9260-B8E8-4BF5-8FA3-9A1DA245532D}" type="pres">
      <dgm:prSet presAssocID="{4C402F8B-022F-4A68-9BCC-2142611066C7}" presName="hierChild2" presStyleCnt="0"/>
      <dgm:spPr/>
    </dgm:pt>
    <dgm:pt modelId="{9CCC19DA-5098-4CC7-93DE-ECCAA961396E}" type="pres">
      <dgm:prSet presAssocID="{455E0F88-87EB-4666-B012-08F6AD94A643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538BE8A-F990-4E72-BBC8-78AC856895CF}" type="pres">
      <dgm:prSet presAssocID="{317D3AA5-6FCD-49EB-8F34-70CA4CD6C516}" presName="hierRoot2" presStyleCnt="0">
        <dgm:presLayoutVars>
          <dgm:hierBranch val="init"/>
        </dgm:presLayoutVars>
      </dgm:prSet>
      <dgm:spPr/>
    </dgm:pt>
    <dgm:pt modelId="{A2FB7755-378C-45A2-B95C-9F976714F523}" type="pres">
      <dgm:prSet presAssocID="{317D3AA5-6FCD-49EB-8F34-70CA4CD6C516}" presName="rootComposite" presStyleCnt="0"/>
      <dgm:spPr/>
    </dgm:pt>
    <dgm:pt modelId="{86C3CB66-F976-43AC-B40A-3C626D5E013B}" type="pres">
      <dgm:prSet presAssocID="{317D3AA5-6FCD-49EB-8F34-70CA4CD6C51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A2CCF9-CDA0-44BF-B088-FAB51B1BE874}" type="pres">
      <dgm:prSet presAssocID="{317D3AA5-6FCD-49EB-8F34-70CA4CD6C51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316D9A36-EE3B-412A-AD4F-E55F4D720DFD}" type="pres">
      <dgm:prSet presAssocID="{317D3AA5-6FCD-49EB-8F34-70CA4CD6C516}" presName="hierChild4" presStyleCnt="0"/>
      <dgm:spPr/>
    </dgm:pt>
    <dgm:pt modelId="{331E1039-7FB9-4379-957F-5313D7DD0778}" type="pres">
      <dgm:prSet presAssocID="{317D3AA5-6FCD-49EB-8F34-70CA4CD6C516}" presName="hierChild5" presStyleCnt="0"/>
      <dgm:spPr/>
    </dgm:pt>
    <dgm:pt modelId="{C8EEC774-8FF4-4973-923D-96D00D4B4154}" type="pres">
      <dgm:prSet presAssocID="{5F23453F-459E-4701-9749-7FFF15927F1F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BA92C08-9CE9-422E-B1EB-F358A2E61481}" type="pres">
      <dgm:prSet presAssocID="{430F4488-5E08-4503-A5F0-0ED85E85A51F}" presName="hierRoot2" presStyleCnt="0">
        <dgm:presLayoutVars>
          <dgm:hierBranch val="init"/>
        </dgm:presLayoutVars>
      </dgm:prSet>
      <dgm:spPr/>
    </dgm:pt>
    <dgm:pt modelId="{30A77C03-E48E-4910-A5B2-F3DE843CEBFE}" type="pres">
      <dgm:prSet presAssocID="{430F4488-5E08-4503-A5F0-0ED85E85A51F}" presName="rootComposite" presStyleCnt="0"/>
      <dgm:spPr/>
    </dgm:pt>
    <dgm:pt modelId="{8EE9E7DF-8CBD-46E8-B117-7B1493747B23}" type="pres">
      <dgm:prSet presAssocID="{430F4488-5E08-4503-A5F0-0ED85E85A5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5D487F-8F26-4C95-93D7-19CCDB4D5C98}" type="pres">
      <dgm:prSet presAssocID="{430F4488-5E08-4503-A5F0-0ED85E85A51F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00A9D22E-7760-48FF-A411-72496EEB5FC2}" type="pres">
      <dgm:prSet presAssocID="{430F4488-5E08-4503-A5F0-0ED85E85A51F}" presName="hierChild4" presStyleCnt="0"/>
      <dgm:spPr/>
    </dgm:pt>
    <dgm:pt modelId="{52A3D6FF-FF05-44CA-8A7B-99DC9BED3C68}" type="pres">
      <dgm:prSet presAssocID="{430F4488-5E08-4503-A5F0-0ED85E85A51F}" presName="hierChild5" presStyleCnt="0"/>
      <dgm:spPr/>
    </dgm:pt>
    <dgm:pt modelId="{63FBC69B-B426-48C1-8AAA-46C0CAFD4542}" type="pres">
      <dgm:prSet presAssocID="{4C402F8B-022F-4A68-9BCC-2142611066C7}" presName="hierChild3" presStyleCnt="0"/>
      <dgm:spPr/>
    </dgm:pt>
  </dgm:ptLst>
  <dgm:cxnLst>
    <dgm:cxn modelId="{5B78A56A-8381-46AA-A616-BC08E58DE170}" type="presOf" srcId="{455E0F88-87EB-4666-B012-08F6AD94A643}" destId="{9CCC19DA-5098-4CC7-93DE-ECCAA961396E}" srcOrd="0" destOrd="0" presId="urn:microsoft.com/office/officeart/2005/8/layout/orgChart1"/>
    <dgm:cxn modelId="{BF0FEB8B-4B32-4DF6-9443-662AB979378F}" srcId="{4C402F8B-022F-4A68-9BCC-2142611066C7}" destId="{430F4488-5E08-4503-A5F0-0ED85E85A51F}" srcOrd="1" destOrd="0" parTransId="{5F23453F-459E-4701-9749-7FFF15927F1F}" sibTransId="{439A1F84-7E0E-42CE-9BC2-35BE03CA0337}"/>
    <dgm:cxn modelId="{9764E2ED-1B50-4E44-90E5-A35655B580E9}" srcId="{C56ABE56-E7CD-45DF-8FCD-0EF9E5F6E0D4}" destId="{4C402F8B-022F-4A68-9BCC-2142611066C7}" srcOrd="0" destOrd="0" parTransId="{C65B7770-2EF5-4A7F-9F1A-FD200718D08A}" sibTransId="{4E2934EB-E0D3-4152-A55A-B4B1E622FA8E}"/>
    <dgm:cxn modelId="{068975AF-5E38-4BFF-9DFF-BCF4BA7BB8A4}" type="presOf" srcId="{430F4488-5E08-4503-A5F0-0ED85E85A51F}" destId="{8EE9E7DF-8CBD-46E8-B117-7B1493747B23}" srcOrd="0" destOrd="0" presId="urn:microsoft.com/office/officeart/2005/8/layout/orgChart1"/>
    <dgm:cxn modelId="{4EF858A8-5F70-4787-8A69-1A0CE2C7C326}" type="presOf" srcId="{C56ABE56-E7CD-45DF-8FCD-0EF9E5F6E0D4}" destId="{042F44E2-86AC-49ED-B414-9F2AC95CC435}" srcOrd="0" destOrd="0" presId="urn:microsoft.com/office/officeart/2005/8/layout/orgChart1"/>
    <dgm:cxn modelId="{40873E70-8C5E-4E1A-B2CA-5359C88C1DB4}" type="presOf" srcId="{4C402F8B-022F-4A68-9BCC-2142611066C7}" destId="{67719EF3-5173-406F-939F-F8F03A9CA23A}" srcOrd="0" destOrd="0" presId="urn:microsoft.com/office/officeart/2005/8/layout/orgChart1"/>
    <dgm:cxn modelId="{07820F0D-13EB-47C2-819F-720C609A78ED}" type="presOf" srcId="{317D3AA5-6FCD-49EB-8F34-70CA4CD6C516}" destId="{86C3CB66-F976-43AC-B40A-3C626D5E013B}" srcOrd="0" destOrd="0" presId="urn:microsoft.com/office/officeart/2005/8/layout/orgChart1"/>
    <dgm:cxn modelId="{0F3016D5-FAE3-4946-BBB6-E864F147BF2C}" type="presOf" srcId="{317D3AA5-6FCD-49EB-8F34-70CA4CD6C516}" destId="{BDA2CCF9-CDA0-44BF-B088-FAB51B1BE874}" srcOrd="1" destOrd="0" presId="urn:microsoft.com/office/officeart/2005/8/layout/orgChart1"/>
    <dgm:cxn modelId="{08C2CA6C-B07F-4812-9B77-5AC0FD33DF85}" type="presOf" srcId="{5F23453F-459E-4701-9749-7FFF15927F1F}" destId="{C8EEC774-8FF4-4973-923D-96D00D4B4154}" srcOrd="0" destOrd="0" presId="urn:microsoft.com/office/officeart/2005/8/layout/orgChart1"/>
    <dgm:cxn modelId="{CECA9C43-5E85-4055-A6FE-1671E8AD575C}" srcId="{4C402F8B-022F-4A68-9BCC-2142611066C7}" destId="{317D3AA5-6FCD-49EB-8F34-70CA4CD6C516}" srcOrd="0" destOrd="0" parTransId="{455E0F88-87EB-4666-B012-08F6AD94A643}" sibTransId="{2CD19A32-EB81-4AA8-8D04-A216484B3232}"/>
    <dgm:cxn modelId="{E47BCD69-0CC2-4695-BD7E-1279970B2ABB}" type="presOf" srcId="{430F4488-5E08-4503-A5F0-0ED85E85A51F}" destId="{E35D487F-8F26-4C95-93D7-19CCDB4D5C98}" srcOrd="1" destOrd="0" presId="urn:microsoft.com/office/officeart/2005/8/layout/orgChart1"/>
    <dgm:cxn modelId="{637CF6B9-E30E-4739-8630-684F933B4FE9}" type="presOf" srcId="{4C402F8B-022F-4A68-9BCC-2142611066C7}" destId="{B13231B3-6740-4A51-92CF-4403CC2241DF}" srcOrd="1" destOrd="0" presId="urn:microsoft.com/office/officeart/2005/8/layout/orgChart1"/>
    <dgm:cxn modelId="{86769D5E-3FD9-4D2D-B60A-33E7F8DA0819}" type="presParOf" srcId="{042F44E2-86AC-49ED-B414-9F2AC95CC435}" destId="{4CE34B95-887E-4B59-A5F6-01BCAC599F14}" srcOrd="0" destOrd="0" presId="urn:microsoft.com/office/officeart/2005/8/layout/orgChart1"/>
    <dgm:cxn modelId="{315E549F-3606-4884-819B-7D83471A5759}" type="presParOf" srcId="{4CE34B95-887E-4B59-A5F6-01BCAC599F14}" destId="{1C7B74FC-6F7B-4A02-BAE6-D91B2EC0BD0D}" srcOrd="0" destOrd="0" presId="urn:microsoft.com/office/officeart/2005/8/layout/orgChart1"/>
    <dgm:cxn modelId="{6B507C0E-B40B-4BC4-A0B4-61FE8E9E1AD3}" type="presParOf" srcId="{1C7B74FC-6F7B-4A02-BAE6-D91B2EC0BD0D}" destId="{67719EF3-5173-406F-939F-F8F03A9CA23A}" srcOrd="0" destOrd="0" presId="urn:microsoft.com/office/officeart/2005/8/layout/orgChart1"/>
    <dgm:cxn modelId="{8598F496-863D-475F-8B92-1DBFA230BE96}" type="presParOf" srcId="{1C7B74FC-6F7B-4A02-BAE6-D91B2EC0BD0D}" destId="{B13231B3-6740-4A51-92CF-4403CC2241DF}" srcOrd="1" destOrd="0" presId="urn:microsoft.com/office/officeart/2005/8/layout/orgChart1"/>
    <dgm:cxn modelId="{23F7239E-2AF4-4E30-9ACA-919291D24237}" type="presParOf" srcId="{4CE34B95-887E-4B59-A5F6-01BCAC599F14}" destId="{B3BD9260-B8E8-4BF5-8FA3-9A1DA245532D}" srcOrd="1" destOrd="0" presId="urn:microsoft.com/office/officeart/2005/8/layout/orgChart1"/>
    <dgm:cxn modelId="{17BB1F63-344F-465A-B3D3-4C0304C90A46}" type="presParOf" srcId="{B3BD9260-B8E8-4BF5-8FA3-9A1DA245532D}" destId="{9CCC19DA-5098-4CC7-93DE-ECCAA961396E}" srcOrd="0" destOrd="0" presId="urn:microsoft.com/office/officeart/2005/8/layout/orgChart1"/>
    <dgm:cxn modelId="{56BD43AD-EE57-4885-9C96-C29CC46ADCE2}" type="presParOf" srcId="{B3BD9260-B8E8-4BF5-8FA3-9A1DA245532D}" destId="{5538BE8A-F990-4E72-BBC8-78AC856895CF}" srcOrd="1" destOrd="0" presId="urn:microsoft.com/office/officeart/2005/8/layout/orgChart1"/>
    <dgm:cxn modelId="{733A33BE-194D-489B-8AE5-98D9FDD8483E}" type="presParOf" srcId="{5538BE8A-F990-4E72-BBC8-78AC856895CF}" destId="{A2FB7755-378C-45A2-B95C-9F976714F523}" srcOrd="0" destOrd="0" presId="urn:microsoft.com/office/officeart/2005/8/layout/orgChart1"/>
    <dgm:cxn modelId="{924BDF35-6C66-49B8-BC7A-C5D6DB86D490}" type="presParOf" srcId="{A2FB7755-378C-45A2-B95C-9F976714F523}" destId="{86C3CB66-F976-43AC-B40A-3C626D5E013B}" srcOrd="0" destOrd="0" presId="urn:microsoft.com/office/officeart/2005/8/layout/orgChart1"/>
    <dgm:cxn modelId="{5F63AD2E-DBD6-4756-8E65-B1DF091B43CF}" type="presParOf" srcId="{A2FB7755-378C-45A2-B95C-9F976714F523}" destId="{BDA2CCF9-CDA0-44BF-B088-FAB51B1BE874}" srcOrd="1" destOrd="0" presId="urn:microsoft.com/office/officeart/2005/8/layout/orgChart1"/>
    <dgm:cxn modelId="{FB3DB0B4-8F1C-4D7D-ADDF-39CEBF26C2A0}" type="presParOf" srcId="{5538BE8A-F990-4E72-BBC8-78AC856895CF}" destId="{316D9A36-EE3B-412A-AD4F-E55F4D720DFD}" srcOrd="1" destOrd="0" presId="urn:microsoft.com/office/officeart/2005/8/layout/orgChart1"/>
    <dgm:cxn modelId="{49A9EE1D-767F-434B-8352-E68C0AAA39F8}" type="presParOf" srcId="{5538BE8A-F990-4E72-BBC8-78AC856895CF}" destId="{331E1039-7FB9-4379-957F-5313D7DD0778}" srcOrd="2" destOrd="0" presId="urn:microsoft.com/office/officeart/2005/8/layout/orgChart1"/>
    <dgm:cxn modelId="{6492D21E-5BCC-415E-A903-6E3942227487}" type="presParOf" srcId="{B3BD9260-B8E8-4BF5-8FA3-9A1DA245532D}" destId="{C8EEC774-8FF4-4973-923D-96D00D4B4154}" srcOrd="2" destOrd="0" presId="urn:microsoft.com/office/officeart/2005/8/layout/orgChart1"/>
    <dgm:cxn modelId="{DD3141BA-B36A-4DC4-B648-1AA7927E47AB}" type="presParOf" srcId="{B3BD9260-B8E8-4BF5-8FA3-9A1DA245532D}" destId="{7BA92C08-9CE9-422E-B1EB-F358A2E61481}" srcOrd="3" destOrd="0" presId="urn:microsoft.com/office/officeart/2005/8/layout/orgChart1"/>
    <dgm:cxn modelId="{2B5BE339-A7D4-4CA9-BA9B-55245350A042}" type="presParOf" srcId="{7BA92C08-9CE9-422E-B1EB-F358A2E61481}" destId="{30A77C03-E48E-4910-A5B2-F3DE843CEBFE}" srcOrd="0" destOrd="0" presId="urn:microsoft.com/office/officeart/2005/8/layout/orgChart1"/>
    <dgm:cxn modelId="{55ACE9B1-1E86-4D61-8AD7-0E2DAB3E3DD2}" type="presParOf" srcId="{30A77C03-E48E-4910-A5B2-F3DE843CEBFE}" destId="{8EE9E7DF-8CBD-46E8-B117-7B1493747B23}" srcOrd="0" destOrd="0" presId="urn:microsoft.com/office/officeart/2005/8/layout/orgChart1"/>
    <dgm:cxn modelId="{116E435D-30E6-4951-B5DE-AE9E57C04712}" type="presParOf" srcId="{30A77C03-E48E-4910-A5B2-F3DE843CEBFE}" destId="{E35D487F-8F26-4C95-93D7-19CCDB4D5C98}" srcOrd="1" destOrd="0" presId="urn:microsoft.com/office/officeart/2005/8/layout/orgChart1"/>
    <dgm:cxn modelId="{3715C1B0-F261-4C41-AB73-91197E77CD03}" type="presParOf" srcId="{7BA92C08-9CE9-422E-B1EB-F358A2E61481}" destId="{00A9D22E-7760-48FF-A411-72496EEB5FC2}" srcOrd="1" destOrd="0" presId="urn:microsoft.com/office/officeart/2005/8/layout/orgChart1"/>
    <dgm:cxn modelId="{F23CB015-986F-4543-85FD-3160CAD22E1E}" type="presParOf" srcId="{7BA92C08-9CE9-422E-B1EB-F358A2E61481}" destId="{52A3D6FF-FF05-44CA-8A7B-99DC9BED3C68}" srcOrd="2" destOrd="0" presId="urn:microsoft.com/office/officeart/2005/8/layout/orgChart1"/>
    <dgm:cxn modelId="{AE3DE76C-FE80-442D-92EE-360691D2329D}" type="presParOf" srcId="{4CE34B95-887E-4B59-A5F6-01BCAC599F14}" destId="{63FBC69B-B426-48C1-8AAA-46C0CAFD45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ABE56-E7CD-45DF-8FCD-0EF9E5F6E0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4C402F8B-022F-4A68-9BCC-2142611066C7}">
      <dgm:prSet phldrT="[نص]"/>
      <dgm:spPr/>
      <dgm:t>
        <a:bodyPr/>
        <a:lstStyle/>
        <a:p>
          <a:pPr rtl="1"/>
          <a:r>
            <a:rPr lang="ar-SA" b="1" dirty="0" smtClean="0"/>
            <a:t>أقسام القياس باعتبـار قوته وضعفه:</a:t>
          </a:r>
          <a:endParaRPr lang="ar-SA" b="1" dirty="0"/>
        </a:p>
      </dgm:t>
    </dgm:pt>
    <dgm:pt modelId="{C65B7770-2EF5-4A7F-9F1A-FD200718D08A}" type="parTrans" cxnId="{9764E2ED-1B50-4E44-90E5-A35655B580E9}">
      <dgm:prSet/>
      <dgm:spPr/>
      <dgm:t>
        <a:bodyPr/>
        <a:lstStyle/>
        <a:p>
          <a:pPr rtl="1"/>
          <a:endParaRPr lang="ar-SA"/>
        </a:p>
      </dgm:t>
    </dgm:pt>
    <dgm:pt modelId="{4E2934EB-E0D3-4152-A55A-B4B1E622FA8E}" type="sibTrans" cxnId="{9764E2ED-1B50-4E44-90E5-A35655B580E9}">
      <dgm:prSet/>
      <dgm:spPr/>
      <dgm:t>
        <a:bodyPr/>
        <a:lstStyle/>
        <a:p>
          <a:pPr rtl="1"/>
          <a:endParaRPr lang="ar-SA"/>
        </a:p>
      </dgm:t>
    </dgm:pt>
    <dgm:pt modelId="{317D3AA5-6FCD-49EB-8F34-70CA4CD6C516}">
      <dgm:prSet phldrT="[نص]"/>
      <dgm:spPr/>
      <dgm:t>
        <a:bodyPr/>
        <a:lstStyle/>
        <a:p>
          <a:pPr rtl="1"/>
          <a:r>
            <a:rPr lang="ar-SA" b="1" dirty="0" smtClean="0"/>
            <a:t>القياس الخفي</a:t>
          </a:r>
          <a:endParaRPr lang="ar-SA" b="1" dirty="0"/>
        </a:p>
      </dgm:t>
    </dgm:pt>
    <dgm:pt modelId="{455E0F88-87EB-4666-B012-08F6AD94A643}" type="parTrans" cxnId="{CECA9C43-5E85-4055-A6FE-1671E8AD575C}">
      <dgm:prSet/>
      <dgm:spPr/>
      <dgm:t>
        <a:bodyPr/>
        <a:lstStyle/>
        <a:p>
          <a:pPr rtl="1"/>
          <a:endParaRPr lang="ar-SA"/>
        </a:p>
      </dgm:t>
    </dgm:pt>
    <dgm:pt modelId="{2CD19A32-EB81-4AA8-8D04-A216484B3232}" type="sibTrans" cxnId="{CECA9C43-5E85-4055-A6FE-1671E8AD575C}">
      <dgm:prSet/>
      <dgm:spPr/>
      <dgm:t>
        <a:bodyPr/>
        <a:lstStyle/>
        <a:p>
          <a:pPr rtl="1"/>
          <a:endParaRPr lang="ar-SA"/>
        </a:p>
      </dgm:t>
    </dgm:pt>
    <dgm:pt modelId="{430F4488-5E08-4503-A5F0-0ED85E85A51F}">
      <dgm:prSet phldrT="[نص]"/>
      <dgm:spPr/>
      <dgm:t>
        <a:bodyPr/>
        <a:lstStyle/>
        <a:p>
          <a:pPr rtl="1"/>
          <a:r>
            <a:rPr lang="ar-SA" b="1" dirty="0" smtClean="0"/>
            <a:t>القياس الجلي</a:t>
          </a:r>
          <a:endParaRPr lang="ar-SA" b="1" dirty="0"/>
        </a:p>
      </dgm:t>
    </dgm:pt>
    <dgm:pt modelId="{5F23453F-459E-4701-9749-7FFF15927F1F}" type="parTrans" cxnId="{BF0FEB8B-4B32-4DF6-9443-662AB979378F}">
      <dgm:prSet/>
      <dgm:spPr/>
      <dgm:t>
        <a:bodyPr/>
        <a:lstStyle/>
        <a:p>
          <a:pPr rtl="1"/>
          <a:endParaRPr lang="ar-SA"/>
        </a:p>
      </dgm:t>
    </dgm:pt>
    <dgm:pt modelId="{439A1F84-7E0E-42CE-9BC2-35BE03CA0337}" type="sibTrans" cxnId="{BF0FEB8B-4B32-4DF6-9443-662AB979378F}">
      <dgm:prSet/>
      <dgm:spPr/>
      <dgm:t>
        <a:bodyPr/>
        <a:lstStyle/>
        <a:p>
          <a:pPr rtl="1"/>
          <a:endParaRPr lang="ar-SA"/>
        </a:p>
      </dgm:t>
    </dgm:pt>
    <dgm:pt modelId="{042F44E2-86AC-49ED-B414-9F2AC95CC435}" type="pres">
      <dgm:prSet presAssocID="{C56ABE56-E7CD-45DF-8FCD-0EF9E5F6E0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CE34B95-887E-4B59-A5F6-01BCAC599F14}" type="pres">
      <dgm:prSet presAssocID="{4C402F8B-022F-4A68-9BCC-2142611066C7}" presName="hierRoot1" presStyleCnt="0">
        <dgm:presLayoutVars>
          <dgm:hierBranch val="init"/>
        </dgm:presLayoutVars>
      </dgm:prSet>
      <dgm:spPr/>
    </dgm:pt>
    <dgm:pt modelId="{1C7B74FC-6F7B-4A02-BAE6-D91B2EC0BD0D}" type="pres">
      <dgm:prSet presAssocID="{4C402F8B-022F-4A68-9BCC-2142611066C7}" presName="rootComposite1" presStyleCnt="0"/>
      <dgm:spPr/>
    </dgm:pt>
    <dgm:pt modelId="{67719EF3-5173-406F-939F-F8F03A9CA23A}" type="pres">
      <dgm:prSet presAssocID="{4C402F8B-022F-4A68-9BCC-2142611066C7}" presName="rootText1" presStyleLbl="node0" presStyleIdx="0" presStyleCnt="1" custScaleX="16142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13231B3-6740-4A51-92CF-4403CC2241DF}" type="pres">
      <dgm:prSet presAssocID="{4C402F8B-022F-4A68-9BCC-2142611066C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3BD9260-B8E8-4BF5-8FA3-9A1DA245532D}" type="pres">
      <dgm:prSet presAssocID="{4C402F8B-022F-4A68-9BCC-2142611066C7}" presName="hierChild2" presStyleCnt="0"/>
      <dgm:spPr/>
    </dgm:pt>
    <dgm:pt modelId="{9CCC19DA-5098-4CC7-93DE-ECCAA961396E}" type="pres">
      <dgm:prSet presAssocID="{455E0F88-87EB-4666-B012-08F6AD94A643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538BE8A-F990-4E72-BBC8-78AC856895CF}" type="pres">
      <dgm:prSet presAssocID="{317D3AA5-6FCD-49EB-8F34-70CA4CD6C516}" presName="hierRoot2" presStyleCnt="0">
        <dgm:presLayoutVars>
          <dgm:hierBranch val="init"/>
        </dgm:presLayoutVars>
      </dgm:prSet>
      <dgm:spPr/>
    </dgm:pt>
    <dgm:pt modelId="{A2FB7755-378C-45A2-B95C-9F976714F523}" type="pres">
      <dgm:prSet presAssocID="{317D3AA5-6FCD-49EB-8F34-70CA4CD6C516}" presName="rootComposite" presStyleCnt="0"/>
      <dgm:spPr/>
    </dgm:pt>
    <dgm:pt modelId="{86C3CB66-F976-43AC-B40A-3C626D5E013B}" type="pres">
      <dgm:prSet presAssocID="{317D3AA5-6FCD-49EB-8F34-70CA4CD6C516}" presName="rootText" presStyleLbl="node2" presStyleIdx="0" presStyleCnt="2" custScaleX="135810" custScaleY="542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A2CCF9-CDA0-44BF-B088-FAB51B1BE874}" type="pres">
      <dgm:prSet presAssocID="{317D3AA5-6FCD-49EB-8F34-70CA4CD6C51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316D9A36-EE3B-412A-AD4F-E55F4D720DFD}" type="pres">
      <dgm:prSet presAssocID="{317D3AA5-6FCD-49EB-8F34-70CA4CD6C516}" presName="hierChild4" presStyleCnt="0"/>
      <dgm:spPr/>
    </dgm:pt>
    <dgm:pt modelId="{331E1039-7FB9-4379-957F-5313D7DD0778}" type="pres">
      <dgm:prSet presAssocID="{317D3AA5-6FCD-49EB-8F34-70CA4CD6C516}" presName="hierChild5" presStyleCnt="0"/>
      <dgm:spPr/>
    </dgm:pt>
    <dgm:pt modelId="{C8EEC774-8FF4-4973-923D-96D00D4B4154}" type="pres">
      <dgm:prSet presAssocID="{5F23453F-459E-4701-9749-7FFF15927F1F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BA92C08-9CE9-422E-B1EB-F358A2E61481}" type="pres">
      <dgm:prSet presAssocID="{430F4488-5E08-4503-A5F0-0ED85E85A51F}" presName="hierRoot2" presStyleCnt="0">
        <dgm:presLayoutVars>
          <dgm:hierBranch val="init"/>
        </dgm:presLayoutVars>
      </dgm:prSet>
      <dgm:spPr/>
    </dgm:pt>
    <dgm:pt modelId="{30A77C03-E48E-4910-A5B2-F3DE843CEBFE}" type="pres">
      <dgm:prSet presAssocID="{430F4488-5E08-4503-A5F0-0ED85E85A51F}" presName="rootComposite" presStyleCnt="0"/>
      <dgm:spPr/>
    </dgm:pt>
    <dgm:pt modelId="{8EE9E7DF-8CBD-46E8-B117-7B1493747B23}" type="pres">
      <dgm:prSet presAssocID="{430F4488-5E08-4503-A5F0-0ED85E85A51F}" presName="rootText" presStyleLbl="node2" presStyleIdx="1" presStyleCnt="2" custScaleX="130294" custScaleY="542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5D487F-8F26-4C95-93D7-19CCDB4D5C98}" type="pres">
      <dgm:prSet presAssocID="{430F4488-5E08-4503-A5F0-0ED85E85A51F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00A9D22E-7760-48FF-A411-72496EEB5FC2}" type="pres">
      <dgm:prSet presAssocID="{430F4488-5E08-4503-A5F0-0ED85E85A51F}" presName="hierChild4" presStyleCnt="0"/>
      <dgm:spPr/>
    </dgm:pt>
    <dgm:pt modelId="{52A3D6FF-FF05-44CA-8A7B-99DC9BED3C68}" type="pres">
      <dgm:prSet presAssocID="{430F4488-5E08-4503-A5F0-0ED85E85A51F}" presName="hierChild5" presStyleCnt="0"/>
      <dgm:spPr/>
    </dgm:pt>
    <dgm:pt modelId="{63FBC69B-B426-48C1-8AAA-46C0CAFD4542}" type="pres">
      <dgm:prSet presAssocID="{4C402F8B-022F-4A68-9BCC-2142611066C7}" presName="hierChild3" presStyleCnt="0"/>
      <dgm:spPr/>
    </dgm:pt>
  </dgm:ptLst>
  <dgm:cxnLst>
    <dgm:cxn modelId="{5B78A56A-8381-46AA-A616-BC08E58DE170}" type="presOf" srcId="{455E0F88-87EB-4666-B012-08F6AD94A643}" destId="{9CCC19DA-5098-4CC7-93DE-ECCAA961396E}" srcOrd="0" destOrd="0" presId="urn:microsoft.com/office/officeart/2005/8/layout/orgChart1"/>
    <dgm:cxn modelId="{BF0FEB8B-4B32-4DF6-9443-662AB979378F}" srcId="{4C402F8B-022F-4A68-9BCC-2142611066C7}" destId="{430F4488-5E08-4503-A5F0-0ED85E85A51F}" srcOrd="1" destOrd="0" parTransId="{5F23453F-459E-4701-9749-7FFF15927F1F}" sibTransId="{439A1F84-7E0E-42CE-9BC2-35BE03CA0337}"/>
    <dgm:cxn modelId="{9764E2ED-1B50-4E44-90E5-A35655B580E9}" srcId="{C56ABE56-E7CD-45DF-8FCD-0EF9E5F6E0D4}" destId="{4C402F8B-022F-4A68-9BCC-2142611066C7}" srcOrd="0" destOrd="0" parTransId="{C65B7770-2EF5-4A7F-9F1A-FD200718D08A}" sibTransId="{4E2934EB-E0D3-4152-A55A-B4B1E622FA8E}"/>
    <dgm:cxn modelId="{068975AF-5E38-4BFF-9DFF-BCF4BA7BB8A4}" type="presOf" srcId="{430F4488-5E08-4503-A5F0-0ED85E85A51F}" destId="{8EE9E7DF-8CBD-46E8-B117-7B1493747B23}" srcOrd="0" destOrd="0" presId="urn:microsoft.com/office/officeart/2005/8/layout/orgChart1"/>
    <dgm:cxn modelId="{4EF858A8-5F70-4787-8A69-1A0CE2C7C326}" type="presOf" srcId="{C56ABE56-E7CD-45DF-8FCD-0EF9E5F6E0D4}" destId="{042F44E2-86AC-49ED-B414-9F2AC95CC435}" srcOrd="0" destOrd="0" presId="urn:microsoft.com/office/officeart/2005/8/layout/orgChart1"/>
    <dgm:cxn modelId="{40873E70-8C5E-4E1A-B2CA-5359C88C1DB4}" type="presOf" srcId="{4C402F8B-022F-4A68-9BCC-2142611066C7}" destId="{67719EF3-5173-406F-939F-F8F03A9CA23A}" srcOrd="0" destOrd="0" presId="urn:microsoft.com/office/officeart/2005/8/layout/orgChart1"/>
    <dgm:cxn modelId="{07820F0D-13EB-47C2-819F-720C609A78ED}" type="presOf" srcId="{317D3AA5-6FCD-49EB-8F34-70CA4CD6C516}" destId="{86C3CB66-F976-43AC-B40A-3C626D5E013B}" srcOrd="0" destOrd="0" presId="urn:microsoft.com/office/officeart/2005/8/layout/orgChart1"/>
    <dgm:cxn modelId="{0F3016D5-FAE3-4946-BBB6-E864F147BF2C}" type="presOf" srcId="{317D3AA5-6FCD-49EB-8F34-70CA4CD6C516}" destId="{BDA2CCF9-CDA0-44BF-B088-FAB51B1BE874}" srcOrd="1" destOrd="0" presId="urn:microsoft.com/office/officeart/2005/8/layout/orgChart1"/>
    <dgm:cxn modelId="{08C2CA6C-B07F-4812-9B77-5AC0FD33DF85}" type="presOf" srcId="{5F23453F-459E-4701-9749-7FFF15927F1F}" destId="{C8EEC774-8FF4-4973-923D-96D00D4B4154}" srcOrd="0" destOrd="0" presId="urn:microsoft.com/office/officeart/2005/8/layout/orgChart1"/>
    <dgm:cxn modelId="{CECA9C43-5E85-4055-A6FE-1671E8AD575C}" srcId="{4C402F8B-022F-4A68-9BCC-2142611066C7}" destId="{317D3AA5-6FCD-49EB-8F34-70CA4CD6C516}" srcOrd="0" destOrd="0" parTransId="{455E0F88-87EB-4666-B012-08F6AD94A643}" sibTransId="{2CD19A32-EB81-4AA8-8D04-A216484B3232}"/>
    <dgm:cxn modelId="{E47BCD69-0CC2-4695-BD7E-1279970B2ABB}" type="presOf" srcId="{430F4488-5E08-4503-A5F0-0ED85E85A51F}" destId="{E35D487F-8F26-4C95-93D7-19CCDB4D5C98}" srcOrd="1" destOrd="0" presId="urn:microsoft.com/office/officeart/2005/8/layout/orgChart1"/>
    <dgm:cxn modelId="{637CF6B9-E30E-4739-8630-684F933B4FE9}" type="presOf" srcId="{4C402F8B-022F-4A68-9BCC-2142611066C7}" destId="{B13231B3-6740-4A51-92CF-4403CC2241DF}" srcOrd="1" destOrd="0" presId="urn:microsoft.com/office/officeart/2005/8/layout/orgChart1"/>
    <dgm:cxn modelId="{86769D5E-3FD9-4D2D-B60A-33E7F8DA0819}" type="presParOf" srcId="{042F44E2-86AC-49ED-B414-9F2AC95CC435}" destId="{4CE34B95-887E-4B59-A5F6-01BCAC599F14}" srcOrd="0" destOrd="0" presId="urn:microsoft.com/office/officeart/2005/8/layout/orgChart1"/>
    <dgm:cxn modelId="{315E549F-3606-4884-819B-7D83471A5759}" type="presParOf" srcId="{4CE34B95-887E-4B59-A5F6-01BCAC599F14}" destId="{1C7B74FC-6F7B-4A02-BAE6-D91B2EC0BD0D}" srcOrd="0" destOrd="0" presId="urn:microsoft.com/office/officeart/2005/8/layout/orgChart1"/>
    <dgm:cxn modelId="{6B507C0E-B40B-4BC4-A0B4-61FE8E9E1AD3}" type="presParOf" srcId="{1C7B74FC-6F7B-4A02-BAE6-D91B2EC0BD0D}" destId="{67719EF3-5173-406F-939F-F8F03A9CA23A}" srcOrd="0" destOrd="0" presId="urn:microsoft.com/office/officeart/2005/8/layout/orgChart1"/>
    <dgm:cxn modelId="{8598F496-863D-475F-8B92-1DBFA230BE96}" type="presParOf" srcId="{1C7B74FC-6F7B-4A02-BAE6-D91B2EC0BD0D}" destId="{B13231B3-6740-4A51-92CF-4403CC2241DF}" srcOrd="1" destOrd="0" presId="urn:microsoft.com/office/officeart/2005/8/layout/orgChart1"/>
    <dgm:cxn modelId="{23F7239E-2AF4-4E30-9ACA-919291D24237}" type="presParOf" srcId="{4CE34B95-887E-4B59-A5F6-01BCAC599F14}" destId="{B3BD9260-B8E8-4BF5-8FA3-9A1DA245532D}" srcOrd="1" destOrd="0" presId="urn:microsoft.com/office/officeart/2005/8/layout/orgChart1"/>
    <dgm:cxn modelId="{17BB1F63-344F-465A-B3D3-4C0304C90A46}" type="presParOf" srcId="{B3BD9260-B8E8-4BF5-8FA3-9A1DA245532D}" destId="{9CCC19DA-5098-4CC7-93DE-ECCAA961396E}" srcOrd="0" destOrd="0" presId="urn:microsoft.com/office/officeart/2005/8/layout/orgChart1"/>
    <dgm:cxn modelId="{56BD43AD-EE57-4885-9C96-C29CC46ADCE2}" type="presParOf" srcId="{B3BD9260-B8E8-4BF5-8FA3-9A1DA245532D}" destId="{5538BE8A-F990-4E72-BBC8-78AC856895CF}" srcOrd="1" destOrd="0" presId="urn:microsoft.com/office/officeart/2005/8/layout/orgChart1"/>
    <dgm:cxn modelId="{733A33BE-194D-489B-8AE5-98D9FDD8483E}" type="presParOf" srcId="{5538BE8A-F990-4E72-BBC8-78AC856895CF}" destId="{A2FB7755-378C-45A2-B95C-9F976714F523}" srcOrd="0" destOrd="0" presId="urn:microsoft.com/office/officeart/2005/8/layout/orgChart1"/>
    <dgm:cxn modelId="{924BDF35-6C66-49B8-BC7A-C5D6DB86D490}" type="presParOf" srcId="{A2FB7755-378C-45A2-B95C-9F976714F523}" destId="{86C3CB66-F976-43AC-B40A-3C626D5E013B}" srcOrd="0" destOrd="0" presId="urn:microsoft.com/office/officeart/2005/8/layout/orgChart1"/>
    <dgm:cxn modelId="{5F63AD2E-DBD6-4756-8E65-B1DF091B43CF}" type="presParOf" srcId="{A2FB7755-378C-45A2-B95C-9F976714F523}" destId="{BDA2CCF9-CDA0-44BF-B088-FAB51B1BE874}" srcOrd="1" destOrd="0" presId="urn:microsoft.com/office/officeart/2005/8/layout/orgChart1"/>
    <dgm:cxn modelId="{FB3DB0B4-8F1C-4D7D-ADDF-39CEBF26C2A0}" type="presParOf" srcId="{5538BE8A-F990-4E72-BBC8-78AC856895CF}" destId="{316D9A36-EE3B-412A-AD4F-E55F4D720DFD}" srcOrd="1" destOrd="0" presId="urn:microsoft.com/office/officeart/2005/8/layout/orgChart1"/>
    <dgm:cxn modelId="{49A9EE1D-767F-434B-8352-E68C0AAA39F8}" type="presParOf" srcId="{5538BE8A-F990-4E72-BBC8-78AC856895CF}" destId="{331E1039-7FB9-4379-957F-5313D7DD0778}" srcOrd="2" destOrd="0" presId="urn:microsoft.com/office/officeart/2005/8/layout/orgChart1"/>
    <dgm:cxn modelId="{6492D21E-5BCC-415E-A903-6E3942227487}" type="presParOf" srcId="{B3BD9260-B8E8-4BF5-8FA3-9A1DA245532D}" destId="{C8EEC774-8FF4-4973-923D-96D00D4B4154}" srcOrd="2" destOrd="0" presId="urn:microsoft.com/office/officeart/2005/8/layout/orgChart1"/>
    <dgm:cxn modelId="{DD3141BA-B36A-4DC4-B648-1AA7927E47AB}" type="presParOf" srcId="{B3BD9260-B8E8-4BF5-8FA3-9A1DA245532D}" destId="{7BA92C08-9CE9-422E-B1EB-F358A2E61481}" srcOrd="3" destOrd="0" presId="urn:microsoft.com/office/officeart/2005/8/layout/orgChart1"/>
    <dgm:cxn modelId="{2B5BE339-A7D4-4CA9-BA9B-55245350A042}" type="presParOf" srcId="{7BA92C08-9CE9-422E-B1EB-F358A2E61481}" destId="{30A77C03-E48E-4910-A5B2-F3DE843CEBFE}" srcOrd="0" destOrd="0" presId="urn:microsoft.com/office/officeart/2005/8/layout/orgChart1"/>
    <dgm:cxn modelId="{55ACE9B1-1E86-4D61-8AD7-0E2DAB3E3DD2}" type="presParOf" srcId="{30A77C03-E48E-4910-A5B2-F3DE843CEBFE}" destId="{8EE9E7DF-8CBD-46E8-B117-7B1493747B23}" srcOrd="0" destOrd="0" presId="urn:microsoft.com/office/officeart/2005/8/layout/orgChart1"/>
    <dgm:cxn modelId="{116E435D-30E6-4951-B5DE-AE9E57C04712}" type="presParOf" srcId="{30A77C03-E48E-4910-A5B2-F3DE843CEBFE}" destId="{E35D487F-8F26-4C95-93D7-19CCDB4D5C98}" srcOrd="1" destOrd="0" presId="urn:microsoft.com/office/officeart/2005/8/layout/orgChart1"/>
    <dgm:cxn modelId="{3715C1B0-F261-4C41-AB73-91197E77CD03}" type="presParOf" srcId="{7BA92C08-9CE9-422E-B1EB-F358A2E61481}" destId="{00A9D22E-7760-48FF-A411-72496EEB5FC2}" srcOrd="1" destOrd="0" presId="urn:microsoft.com/office/officeart/2005/8/layout/orgChart1"/>
    <dgm:cxn modelId="{F23CB015-986F-4543-85FD-3160CAD22E1E}" type="presParOf" srcId="{7BA92C08-9CE9-422E-B1EB-F358A2E61481}" destId="{52A3D6FF-FF05-44CA-8A7B-99DC9BED3C68}" srcOrd="2" destOrd="0" presId="urn:microsoft.com/office/officeart/2005/8/layout/orgChart1"/>
    <dgm:cxn modelId="{AE3DE76C-FE80-442D-92EE-360691D2329D}" type="presParOf" srcId="{4CE34B95-887E-4B59-A5F6-01BCAC599F14}" destId="{63FBC69B-B426-48C1-8AAA-46C0CAFD45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6ABE56-E7CD-45DF-8FCD-0EF9E5F6E0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4C402F8B-022F-4A68-9BCC-2142611066C7}">
      <dgm:prSet phldrT="[نص]" custT="1"/>
      <dgm:spPr/>
      <dgm:t>
        <a:bodyPr/>
        <a:lstStyle/>
        <a:p>
          <a:pPr rtl="1"/>
          <a:r>
            <a:rPr lang="ar-SA" sz="4000" b="1" dirty="0" smtClean="0"/>
            <a:t>أقسام القياس باعتبار صحته وبطلانه:</a:t>
          </a:r>
          <a:endParaRPr lang="ar-SA" sz="4000" b="1" dirty="0"/>
        </a:p>
      </dgm:t>
    </dgm:pt>
    <dgm:pt modelId="{C65B7770-2EF5-4A7F-9F1A-FD200718D08A}" type="parTrans" cxnId="{9764E2ED-1B50-4E44-90E5-A35655B580E9}">
      <dgm:prSet/>
      <dgm:spPr/>
      <dgm:t>
        <a:bodyPr/>
        <a:lstStyle/>
        <a:p>
          <a:pPr rtl="1"/>
          <a:endParaRPr lang="ar-SA" sz="1600"/>
        </a:p>
      </dgm:t>
    </dgm:pt>
    <dgm:pt modelId="{4E2934EB-E0D3-4152-A55A-B4B1E622FA8E}" type="sibTrans" cxnId="{9764E2ED-1B50-4E44-90E5-A35655B580E9}">
      <dgm:prSet/>
      <dgm:spPr/>
      <dgm:t>
        <a:bodyPr/>
        <a:lstStyle/>
        <a:p>
          <a:pPr rtl="1"/>
          <a:endParaRPr lang="ar-SA" sz="1600"/>
        </a:p>
      </dgm:t>
    </dgm:pt>
    <dgm:pt modelId="{317D3AA5-6FCD-49EB-8F34-70CA4CD6C516}">
      <dgm:prSet phldrT="[نص]" custT="1"/>
      <dgm:spPr/>
      <dgm:t>
        <a:bodyPr/>
        <a:lstStyle/>
        <a:p>
          <a:pPr rtl="1"/>
          <a:r>
            <a:rPr lang="ar-SA" sz="4000" b="1" dirty="0" smtClean="0"/>
            <a:t>القياس الفاسد</a:t>
          </a:r>
          <a:endParaRPr lang="ar-SA" sz="4000" b="1" dirty="0"/>
        </a:p>
      </dgm:t>
    </dgm:pt>
    <dgm:pt modelId="{455E0F88-87EB-4666-B012-08F6AD94A643}" type="parTrans" cxnId="{CECA9C43-5E85-4055-A6FE-1671E8AD575C}">
      <dgm:prSet/>
      <dgm:spPr/>
      <dgm:t>
        <a:bodyPr/>
        <a:lstStyle/>
        <a:p>
          <a:pPr rtl="1"/>
          <a:endParaRPr lang="ar-SA" sz="1600"/>
        </a:p>
      </dgm:t>
    </dgm:pt>
    <dgm:pt modelId="{2CD19A32-EB81-4AA8-8D04-A216484B3232}" type="sibTrans" cxnId="{CECA9C43-5E85-4055-A6FE-1671E8AD575C}">
      <dgm:prSet/>
      <dgm:spPr/>
      <dgm:t>
        <a:bodyPr/>
        <a:lstStyle/>
        <a:p>
          <a:pPr rtl="1"/>
          <a:endParaRPr lang="ar-SA" sz="1600"/>
        </a:p>
      </dgm:t>
    </dgm:pt>
    <dgm:pt modelId="{430F4488-5E08-4503-A5F0-0ED85E85A51F}">
      <dgm:prSet phldrT="[نص]" custT="1"/>
      <dgm:spPr/>
      <dgm:t>
        <a:bodyPr/>
        <a:lstStyle/>
        <a:p>
          <a:pPr rtl="1"/>
          <a:r>
            <a:rPr lang="ar-SA" sz="4000" b="1" dirty="0" smtClean="0"/>
            <a:t>القياس الصحيح</a:t>
          </a:r>
          <a:endParaRPr lang="ar-SA" sz="4000" b="1" dirty="0"/>
        </a:p>
      </dgm:t>
    </dgm:pt>
    <dgm:pt modelId="{5F23453F-459E-4701-9749-7FFF15927F1F}" type="parTrans" cxnId="{BF0FEB8B-4B32-4DF6-9443-662AB979378F}">
      <dgm:prSet/>
      <dgm:spPr/>
      <dgm:t>
        <a:bodyPr/>
        <a:lstStyle/>
        <a:p>
          <a:pPr rtl="1"/>
          <a:endParaRPr lang="ar-SA" sz="1600"/>
        </a:p>
      </dgm:t>
    </dgm:pt>
    <dgm:pt modelId="{439A1F84-7E0E-42CE-9BC2-35BE03CA0337}" type="sibTrans" cxnId="{BF0FEB8B-4B32-4DF6-9443-662AB979378F}">
      <dgm:prSet/>
      <dgm:spPr/>
      <dgm:t>
        <a:bodyPr/>
        <a:lstStyle/>
        <a:p>
          <a:pPr rtl="1"/>
          <a:endParaRPr lang="ar-SA" sz="1600"/>
        </a:p>
      </dgm:t>
    </dgm:pt>
    <dgm:pt modelId="{042F44E2-86AC-49ED-B414-9F2AC95CC435}" type="pres">
      <dgm:prSet presAssocID="{C56ABE56-E7CD-45DF-8FCD-0EF9E5F6E0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4CE34B95-887E-4B59-A5F6-01BCAC599F14}" type="pres">
      <dgm:prSet presAssocID="{4C402F8B-022F-4A68-9BCC-2142611066C7}" presName="hierRoot1" presStyleCnt="0">
        <dgm:presLayoutVars>
          <dgm:hierBranch val="init"/>
        </dgm:presLayoutVars>
      </dgm:prSet>
      <dgm:spPr/>
    </dgm:pt>
    <dgm:pt modelId="{1C7B74FC-6F7B-4A02-BAE6-D91B2EC0BD0D}" type="pres">
      <dgm:prSet presAssocID="{4C402F8B-022F-4A68-9BCC-2142611066C7}" presName="rootComposite1" presStyleCnt="0"/>
      <dgm:spPr/>
    </dgm:pt>
    <dgm:pt modelId="{67719EF3-5173-406F-939F-F8F03A9CA23A}" type="pres">
      <dgm:prSet presAssocID="{4C402F8B-022F-4A68-9BCC-2142611066C7}" presName="rootText1" presStyleLbl="node0" presStyleIdx="0" presStyleCnt="1" custScaleX="139913" custScaleY="7320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13231B3-6740-4A51-92CF-4403CC2241DF}" type="pres">
      <dgm:prSet presAssocID="{4C402F8B-022F-4A68-9BCC-2142611066C7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3BD9260-B8E8-4BF5-8FA3-9A1DA245532D}" type="pres">
      <dgm:prSet presAssocID="{4C402F8B-022F-4A68-9BCC-2142611066C7}" presName="hierChild2" presStyleCnt="0"/>
      <dgm:spPr/>
    </dgm:pt>
    <dgm:pt modelId="{9CCC19DA-5098-4CC7-93DE-ECCAA961396E}" type="pres">
      <dgm:prSet presAssocID="{455E0F88-87EB-4666-B012-08F6AD94A643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5538BE8A-F990-4E72-BBC8-78AC856895CF}" type="pres">
      <dgm:prSet presAssocID="{317D3AA5-6FCD-49EB-8F34-70CA4CD6C516}" presName="hierRoot2" presStyleCnt="0">
        <dgm:presLayoutVars>
          <dgm:hierBranch val="init"/>
        </dgm:presLayoutVars>
      </dgm:prSet>
      <dgm:spPr/>
    </dgm:pt>
    <dgm:pt modelId="{A2FB7755-378C-45A2-B95C-9F976714F523}" type="pres">
      <dgm:prSet presAssocID="{317D3AA5-6FCD-49EB-8F34-70CA4CD6C516}" presName="rootComposite" presStyleCnt="0"/>
      <dgm:spPr/>
    </dgm:pt>
    <dgm:pt modelId="{86C3CB66-F976-43AC-B40A-3C626D5E013B}" type="pres">
      <dgm:prSet presAssocID="{317D3AA5-6FCD-49EB-8F34-70CA4CD6C516}" presName="rootText" presStyleLbl="node2" presStyleIdx="0" presStyleCnt="2" custScaleX="121133" custScaleY="554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A2CCF9-CDA0-44BF-B088-FAB51B1BE874}" type="pres">
      <dgm:prSet presAssocID="{317D3AA5-6FCD-49EB-8F34-70CA4CD6C516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316D9A36-EE3B-412A-AD4F-E55F4D720DFD}" type="pres">
      <dgm:prSet presAssocID="{317D3AA5-6FCD-49EB-8F34-70CA4CD6C516}" presName="hierChild4" presStyleCnt="0"/>
      <dgm:spPr/>
    </dgm:pt>
    <dgm:pt modelId="{331E1039-7FB9-4379-957F-5313D7DD0778}" type="pres">
      <dgm:prSet presAssocID="{317D3AA5-6FCD-49EB-8F34-70CA4CD6C516}" presName="hierChild5" presStyleCnt="0"/>
      <dgm:spPr/>
    </dgm:pt>
    <dgm:pt modelId="{C8EEC774-8FF4-4973-923D-96D00D4B4154}" type="pres">
      <dgm:prSet presAssocID="{5F23453F-459E-4701-9749-7FFF15927F1F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7BA92C08-9CE9-422E-B1EB-F358A2E61481}" type="pres">
      <dgm:prSet presAssocID="{430F4488-5E08-4503-A5F0-0ED85E85A51F}" presName="hierRoot2" presStyleCnt="0">
        <dgm:presLayoutVars>
          <dgm:hierBranch val="init"/>
        </dgm:presLayoutVars>
      </dgm:prSet>
      <dgm:spPr/>
    </dgm:pt>
    <dgm:pt modelId="{30A77C03-E48E-4910-A5B2-F3DE843CEBFE}" type="pres">
      <dgm:prSet presAssocID="{430F4488-5E08-4503-A5F0-0ED85E85A51F}" presName="rootComposite" presStyleCnt="0"/>
      <dgm:spPr/>
    </dgm:pt>
    <dgm:pt modelId="{8EE9E7DF-8CBD-46E8-B117-7B1493747B23}" type="pres">
      <dgm:prSet presAssocID="{430F4488-5E08-4503-A5F0-0ED85E85A51F}" presName="rootText" presStyleLbl="node2" presStyleIdx="1" presStyleCnt="2" custScaleX="121133" custScaleY="554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5D487F-8F26-4C95-93D7-19CCDB4D5C98}" type="pres">
      <dgm:prSet presAssocID="{430F4488-5E08-4503-A5F0-0ED85E85A51F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00A9D22E-7760-48FF-A411-72496EEB5FC2}" type="pres">
      <dgm:prSet presAssocID="{430F4488-5E08-4503-A5F0-0ED85E85A51F}" presName="hierChild4" presStyleCnt="0"/>
      <dgm:spPr/>
    </dgm:pt>
    <dgm:pt modelId="{52A3D6FF-FF05-44CA-8A7B-99DC9BED3C68}" type="pres">
      <dgm:prSet presAssocID="{430F4488-5E08-4503-A5F0-0ED85E85A51F}" presName="hierChild5" presStyleCnt="0"/>
      <dgm:spPr/>
    </dgm:pt>
    <dgm:pt modelId="{63FBC69B-B426-48C1-8AAA-46C0CAFD4542}" type="pres">
      <dgm:prSet presAssocID="{4C402F8B-022F-4A68-9BCC-2142611066C7}" presName="hierChild3" presStyleCnt="0"/>
      <dgm:spPr/>
    </dgm:pt>
  </dgm:ptLst>
  <dgm:cxnLst>
    <dgm:cxn modelId="{5B78A56A-8381-46AA-A616-BC08E58DE170}" type="presOf" srcId="{455E0F88-87EB-4666-B012-08F6AD94A643}" destId="{9CCC19DA-5098-4CC7-93DE-ECCAA961396E}" srcOrd="0" destOrd="0" presId="urn:microsoft.com/office/officeart/2005/8/layout/orgChart1"/>
    <dgm:cxn modelId="{BF0FEB8B-4B32-4DF6-9443-662AB979378F}" srcId="{4C402F8B-022F-4A68-9BCC-2142611066C7}" destId="{430F4488-5E08-4503-A5F0-0ED85E85A51F}" srcOrd="1" destOrd="0" parTransId="{5F23453F-459E-4701-9749-7FFF15927F1F}" sibTransId="{439A1F84-7E0E-42CE-9BC2-35BE03CA0337}"/>
    <dgm:cxn modelId="{9764E2ED-1B50-4E44-90E5-A35655B580E9}" srcId="{C56ABE56-E7CD-45DF-8FCD-0EF9E5F6E0D4}" destId="{4C402F8B-022F-4A68-9BCC-2142611066C7}" srcOrd="0" destOrd="0" parTransId="{C65B7770-2EF5-4A7F-9F1A-FD200718D08A}" sibTransId="{4E2934EB-E0D3-4152-A55A-B4B1E622FA8E}"/>
    <dgm:cxn modelId="{068975AF-5E38-4BFF-9DFF-BCF4BA7BB8A4}" type="presOf" srcId="{430F4488-5E08-4503-A5F0-0ED85E85A51F}" destId="{8EE9E7DF-8CBD-46E8-B117-7B1493747B23}" srcOrd="0" destOrd="0" presId="urn:microsoft.com/office/officeart/2005/8/layout/orgChart1"/>
    <dgm:cxn modelId="{4EF858A8-5F70-4787-8A69-1A0CE2C7C326}" type="presOf" srcId="{C56ABE56-E7CD-45DF-8FCD-0EF9E5F6E0D4}" destId="{042F44E2-86AC-49ED-B414-9F2AC95CC435}" srcOrd="0" destOrd="0" presId="urn:microsoft.com/office/officeart/2005/8/layout/orgChart1"/>
    <dgm:cxn modelId="{40873E70-8C5E-4E1A-B2CA-5359C88C1DB4}" type="presOf" srcId="{4C402F8B-022F-4A68-9BCC-2142611066C7}" destId="{67719EF3-5173-406F-939F-F8F03A9CA23A}" srcOrd="0" destOrd="0" presId="urn:microsoft.com/office/officeart/2005/8/layout/orgChart1"/>
    <dgm:cxn modelId="{07820F0D-13EB-47C2-819F-720C609A78ED}" type="presOf" srcId="{317D3AA5-6FCD-49EB-8F34-70CA4CD6C516}" destId="{86C3CB66-F976-43AC-B40A-3C626D5E013B}" srcOrd="0" destOrd="0" presId="urn:microsoft.com/office/officeart/2005/8/layout/orgChart1"/>
    <dgm:cxn modelId="{0F3016D5-FAE3-4946-BBB6-E864F147BF2C}" type="presOf" srcId="{317D3AA5-6FCD-49EB-8F34-70CA4CD6C516}" destId="{BDA2CCF9-CDA0-44BF-B088-FAB51B1BE874}" srcOrd="1" destOrd="0" presId="urn:microsoft.com/office/officeart/2005/8/layout/orgChart1"/>
    <dgm:cxn modelId="{08C2CA6C-B07F-4812-9B77-5AC0FD33DF85}" type="presOf" srcId="{5F23453F-459E-4701-9749-7FFF15927F1F}" destId="{C8EEC774-8FF4-4973-923D-96D00D4B4154}" srcOrd="0" destOrd="0" presId="urn:microsoft.com/office/officeart/2005/8/layout/orgChart1"/>
    <dgm:cxn modelId="{CECA9C43-5E85-4055-A6FE-1671E8AD575C}" srcId="{4C402F8B-022F-4A68-9BCC-2142611066C7}" destId="{317D3AA5-6FCD-49EB-8F34-70CA4CD6C516}" srcOrd="0" destOrd="0" parTransId="{455E0F88-87EB-4666-B012-08F6AD94A643}" sibTransId="{2CD19A32-EB81-4AA8-8D04-A216484B3232}"/>
    <dgm:cxn modelId="{E47BCD69-0CC2-4695-BD7E-1279970B2ABB}" type="presOf" srcId="{430F4488-5E08-4503-A5F0-0ED85E85A51F}" destId="{E35D487F-8F26-4C95-93D7-19CCDB4D5C98}" srcOrd="1" destOrd="0" presId="urn:microsoft.com/office/officeart/2005/8/layout/orgChart1"/>
    <dgm:cxn modelId="{637CF6B9-E30E-4739-8630-684F933B4FE9}" type="presOf" srcId="{4C402F8B-022F-4A68-9BCC-2142611066C7}" destId="{B13231B3-6740-4A51-92CF-4403CC2241DF}" srcOrd="1" destOrd="0" presId="urn:microsoft.com/office/officeart/2005/8/layout/orgChart1"/>
    <dgm:cxn modelId="{86769D5E-3FD9-4D2D-B60A-33E7F8DA0819}" type="presParOf" srcId="{042F44E2-86AC-49ED-B414-9F2AC95CC435}" destId="{4CE34B95-887E-4B59-A5F6-01BCAC599F14}" srcOrd="0" destOrd="0" presId="urn:microsoft.com/office/officeart/2005/8/layout/orgChart1"/>
    <dgm:cxn modelId="{315E549F-3606-4884-819B-7D83471A5759}" type="presParOf" srcId="{4CE34B95-887E-4B59-A5F6-01BCAC599F14}" destId="{1C7B74FC-6F7B-4A02-BAE6-D91B2EC0BD0D}" srcOrd="0" destOrd="0" presId="urn:microsoft.com/office/officeart/2005/8/layout/orgChart1"/>
    <dgm:cxn modelId="{6B507C0E-B40B-4BC4-A0B4-61FE8E9E1AD3}" type="presParOf" srcId="{1C7B74FC-6F7B-4A02-BAE6-D91B2EC0BD0D}" destId="{67719EF3-5173-406F-939F-F8F03A9CA23A}" srcOrd="0" destOrd="0" presId="urn:microsoft.com/office/officeart/2005/8/layout/orgChart1"/>
    <dgm:cxn modelId="{8598F496-863D-475F-8B92-1DBFA230BE96}" type="presParOf" srcId="{1C7B74FC-6F7B-4A02-BAE6-D91B2EC0BD0D}" destId="{B13231B3-6740-4A51-92CF-4403CC2241DF}" srcOrd="1" destOrd="0" presId="urn:microsoft.com/office/officeart/2005/8/layout/orgChart1"/>
    <dgm:cxn modelId="{23F7239E-2AF4-4E30-9ACA-919291D24237}" type="presParOf" srcId="{4CE34B95-887E-4B59-A5F6-01BCAC599F14}" destId="{B3BD9260-B8E8-4BF5-8FA3-9A1DA245532D}" srcOrd="1" destOrd="0" presId="urn:microsoft.com/office/officeart/2005/8/layout/orgChart1"/>
    <dgm:cxn modelId="{17BB1F63-344F-465A-B3D3-4C0304C90A46}" type="presParOf" srcId="{B3BD9260-B8E8-4BF5-8FA3-9A1DA245532D}" destId="{9CCC19DA-5098-4CC7-93DE-ECCAA961396E}" srcOrd="0" destOrd="0" presId="urn:microsoft.com/office/officeart/2005/8/layout/orgChart1"/>
    <dgm:cxn modelId="{56BD43AD-EE57-4885-9C96-C29CC46ADCE2}" type="presParOf" srcId="{B3BD9260-B8E8-4BF5-8FA3-9A1DA245532D}" destId="{5538BE8A-F990-4E72-BBC8-78AC856895CF}" srcOrd="1" destOrd="0" presId="urn:microsoft.com/office/officeart/2005/8/layout/orgChart1"/>
    <dgm:cxn modelId="{733A33BE-194D-489B-8AE5-98D9FDD8483E}" type="presParOf" srcId="{5538BE8A-F990-4E72-BBC8-78AC856895CF}" destId="{A2FB7755-378C-45A2-B95C-9F976714F523}" srcOrd="0" destOrd="0" presId="urn:microsoft.com/office/officeart/2005/8/layout/orgChart1"/>
    <dgm:cxn modelId="{924BDF35-6C66-49B8-BC7A-C5D6DB86D490}" type="presParOf" srcId="{A2FB7755-378C-45A2-B95C-9F976714F523}" destId="{86C3CB66-F976-43AC-B40A-3C626D5E013B}" srcOrd="0" destOrd="0" presId="urn:microsoft.com/office/officeart/2005/8/layout/orgChart1"/>
    <dgm:cxn modelId="{5F63AD2E-DBD6-4756-8E65-B1DF091B43CF}" type="presParOf" srcId="{A2FB7755-378C-45A2-B95C-9F976714F523}" destId="{BDA2CCF9-CDA0-44BF-B088-FAB51B1BE874}" srcOrd="1" destOrd="0" presId="urn:microsoft.com/office/officeart/2005/8/layout/orgChart1"/>
    <dgm:cxn modelId="{FB3DB0B4-8F1C-4D7D-ADDF-39CEBF26C2A0}" type="presParOf" srcId="{5538BE8A-F990-4E72-BBC8-78AC856895CF}" destId="{316D9A36-EE3B-412A-AD4F-E55F4D720DFD}" srcOrd="1" destOrd="0" presId="urn:microsoft.com/office/officeart/2005/8/layout/orgChart1"/>
    <dgm:cxn modelId="{49A9EE1D-767F-434B-8352-E68C0AAA39F8}" type="presParOf" srcId="{5538BE8A-F990-4E72-BBC8-78AC856895CF}" destId="{331E1039-7FB9-4379-957F-5313D7DD0778}" srcOrd="2" destOrd="0" presId="urn:microsoft.com/office/officeart/2005/8/layout/orgChart1"/>
    <dgm:cxn modelId="{6492D21E-5BCC-415E-A903-6E3942227487}" type="presParOf" srcId="{B3BD9260-B8E8-4BF5-8FA3-9A1DA245532D}" destId="{C8EEC774-8FF4-4973-923D-96D00D4B4154}" srcOrd="2" destOrd="0" presId="urn:microsoft.com/office/officeart/2005/8/layout/orgChart1"/>
    <dgm:cxn modelId="{DD3141BA-B36A-4DC4-B648-1AA7927E47AB}" type="presParOf" srcId="{B3BD9260-B8E8-4BF5-8FA3-9A1DA245532D}" destId="{7BA92C08-9CE9-422E-B1EB-F358A2E61481}" srcOrd="3" destOrd="0" presId="urn:microsoft.com/office/officeart/2005/8/layout/orgChart1"/>
    <dgm:cxn modelId="{2B5BE339-A7D4-4CA9-BA9B-55245350A042}" type="presParOf" srcId="{7BA92C08-9CE9-422E-B1EB-F358A2E61481}" destId="{30A77C03-E48E-4910-A5B2-F3DE843CEBFE}" srcOrd="0" destOrd="0" presId="urn:microsoft.com/office/officeart/2005/8/layout/orgChart1"/>
    <dgm:cxn modelId="{55ACE9B1-1E86-4D61-8AD7-0E2DAB3E3DD2}" type="presParOf" srcId="{30A77C03-E48E-4910-A5B2-F3DE843CEBFE}" destId="{8EE9E7DF-8CBD-46E8-B117-7B1493747B23}" srcOrd="0" destOrd="0" presId="urn:microsoft.com/office/officeart/2005/8/layout/orgChart1"/>
    <dgm:cxn modelId="{116E435D-30E6-4951-B5DE-AE9E57C04712}" type="presParOf" srcId="{30A77C03-E48E-4910-A5B2-F3DE843CEBFE}" destId="{E35D487F-8F26-4C95-93D7-19CCDB4D5C98}" srcOrd="1" destOrd="0" presId="urn:microsoft.com/office/officeart/2005/8/layout/orgChart1"/>
    <dgm:cxn modelId="{3715C1B0-F261-4C41-AB73-91197E77CD03}" type="presParOf" srcId="{7BA92C08-9CE9-422E-B1EB-F358A2E61481}" destId="{00A9D22E-7760-48FF-A411-72496EEB5FC2}" srcOrd="1" destOrd="0" presId="urn:microsoft.com/office/officeart/2005/8/layout/orgChart1"/>
    <dgm:cxn modelId="{F23CB015-986F-4543-85FD-3160CAD22E1E}" type="presParOf" srcId="{7BA92C08-9CE9-422E-B1EB-F358A2E61481}" destId="{52A3D6FF-FF05-44CA-8A7B-99DC9BED3C68}" srcOrd="2" destOrd="0" presId="urn:microsoft.com/office/officeart/2005/8/layout/orgChart1"/>
    <dgm:cxn modelId="{AE3DE76C-FE80-442D-92EE-360691D2329D}" type="presParOf" srcId="{4CE34B95-887E-4B59-A5F6-01BCAC599F14}" destId="{63FBC69B-B426-48C1-8AAA-46C0CAFD45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31527B-1C60-4577-88B8-7EB39004ED3F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49D39A51-1A03-4AFC-B639-57D5BB6F8524}">
      <dgm:prSet phldrT="[نص]" custT="1"/>
      <dgm:spPr/>
      <dgm:t>
        <a:bodyPr/>
        <a:lstStyle/>
        <a:p>
          <a:pPr rtl="1"/>
          <a:r>
            <a:rPr lang="ar-SA" sz="2400" b="1" dirty="0" smtClean="0"/>
            <a:t> أن يكون حكم الأصل ثابت بنص أو إجماع.</a:t>
          </a:r>
          <a:endParaRPr lang="ar-SA" sz="2400" b="1" dirty="0"/>
        </a:p>
      </dgm:t>
    </dgm:pt>
    <dgm:pt modelId="{6DAADF65-604C-4103-8FC7-C8AA4588087A}" type="parTrans" cxnId="{B1D273B7-54F1-4CF7-BA8C-06A5B8E3D251}">
      <dgm:prSet/>
      <dgm:spPr/>
      <dgm:t>
        <a:bodyPr/>
        <a:lstStyle/>
        <a:p>
          <a:pPr rtl="1"/>
          <a:endParaRPr lang="ar-SA" b="1"/>
        </a:p>
      </dgm:t>
    </dgm:pt>
    <dgm:pt modelId="{4475C6C2-7F36-4D66-B157-44EEB494E2E1}" type="sibTrans" cxnId="{B1D273B7-54F1-4CF7-BA8C-06A5B8E3D251}">
      <dgm:prSet/>
      <dgm:spPr/>
      <dgm:t>
        <a:bodyPr/>
        <a:lstStyle/>
        <a:p>
          <a:pPr rtl="1"/>
          <a:endParaRPr lang="ar-SA" b="1"/>
        </a:p>
      </dgm:t>
    </dgm:pt>
    <dgm:pt modelId="{795C3E80-ADD0-4F42-B5D2-1D4609C82ADB}">
      <dgm:prSet phldrT="[نص]" custT="1"/>
      <dgm:spPr>
        <a:solidFill>
          <a:srgbClr val="ADCDEA"/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accent1">
                  <a:lumMod val="50000"/>
                </a:schemeClr>
              </a:solidFill>
            </a:rPr>
            <a:t>الاّ يصادم دليلاً أقوى منه.</a:t>
          </a:r>
          <a:endParaRPr lang="ar-SA" sz="2800" b="1" dirty="0">
            <a:solidFill>
              <a:schemeClr val="accent1">
                <a:lumMod val="50000"/>
              </a:schemeClr>
            </a:solidFill>
          </a:endParaRPr>
        </a:p>
      </dgm:t>
    </dgm:pt>
    <dgm:pt modelId="{B0D9B256-E991-47C2-899B-316BF8E34380}" type="parTrans" cxnId="{0E39A885-C953-485F-92CC-9746E9312FB3}">
      <dgm:prSet/>
      <dgm:spPr/>
      <dgm:t>
        <a:bodyPr/>
        <a:lstStyle/>
        <a:p>
          <a:pPr rtl="1"/>
          <a:endParaRPr lang="ar-SA" b="1"/>
        </a:p>
      </dgm:t>
    </dgm:pt>
    <dgm:pt modelId="{0E12CDD2-54D3-4E2E-B439-D145CA888E3E}" type="sibTrans" cxnId="{0E39A885-C953-485F-92CC-9746E9312FB3}">
      <dgm:prSet/>
      <dgm:spPr/>
      <dgm:t>
        <a:bodyPr/>
        <a:lstStyle/>
        <a:p>
          <a:pPr rtl="1"/>
          <a:endParaRPr lang="ar-SA" b="1"/>
        </a:p>
      </dgm:t>
    </dgm:pt>
    <dgm:pt modelId="{9322FF9F-02CA-4AD4-BFD7-94E59CD57F84}">
      <dgm:prSet phldrT="[نص]"/>
      <dgm:spPr/>
      <dgm:t>
        <a:bodyPr/>
        <a:lstStyle/>
        <a:p>
          <a:pPr rtl="1"/>
          <a:r>
            <a:rPr lang="ar-SA" b="1" dirty="0" smtClean="0"/>
            <a:t>أن يكون لِحكم الأصل عِلة معلومة</a:t>
          </a:r>
          <a:endParaRPr lang="ar-SA" b="1" dirty="0"/>
        </a:p>
      </dgm:t>
    </dgm:pt>
    <dgm:pt modelId="{D8A49499-F7BD-4F2C-81A1-861985FEBF64}" type="parTrans" cxnId="{B0B3ADBA-52CD-4ABA-9327-41C9216A6BF1}">
      <dgm:prSet/>
      <dgm:spPr/>
      <dgm:t>
        <a:bodyPr/>
        <a:lstStyle/>
        <a:p>
          <a:pPr rtl="1"/>
          <a:endParaRPr lang="ar-SA" b="1"/>
        </a:p>
      </dgm:t>
    </dgm:pt>
    <dgm:pt modelId="{50B666C5-77F3-453A-A829-DE32D1CD3FDD}" type="sibTrans" cxnId="{B0B3ADBA-52CD-4ABA-9327-41C9216A6BF1}">
      <dgm:prSet/>
      <dgm:spPr/>
      <dgm:t>
        <a:bodyPr/>
        <a:lstStyle/>
        <a:p>
          <a:pPr rtl="1"/>
          <a:endParaRPr lang="ar-SA" b="1"/>
        </a:p>
      </dgm:t>
    </dgm:pt>
    <dgm:pt modelId="{AEFF80BF-C3F5-4EE2-8E93-81559D419E59}">
      <dgm:prSet phldrT="[نص]"/>
      <dgm:spPr/>
      <dgm:t>
        <a:bodyPr/>
        <a:lstStyle/>
        <a:p>
          <a:pPr rtl="1"/>
          <a:r>
            <a:rPr lang="ar-SA" b="1" dirty="0" smtClean="0"/>
            <a:t>أن تكون العلة مشتملة على معنى مناسب للحكم</a:t>
          </a:r>
          <a:endParaRPr lang="ar-SA" b="1" dirty="0"/>
        </a:p>
      </dgm:t>
    </dgm:pt>
    <dgm:pt modelId="{F7CCFFE7-8E3D-43AC-8024-3BA58C13BED6}" type="parTrans" cxnId="{C098474F-CEB6-432B-97BB-C25F5DA2E0A6}">
      <dgm:prSet/>
      <dgm:spPr/>
      <dgm:t>
        <a:bodyPr/>
        <a:lstStyle/>
        <a:p>
          <a:pPr rtl="1"/>
          <a:endParaRPr lang="ar-SA" b="1"/>
        </a:p>
      </dgm:t>
    </dgm:pt>
    <dgm:pt modelId="{83C743D2-510D-460C-9A57-7C402B337540}" type="sibTrans" cxnId="{C098474F-CEB6-432B-97BB-C25F5DA2E0A6}">
      <dgm:prSet/>
      <dgm:spPr/>
      <dgm:t>
        <a:bodyPr/>
        <a:lstStyle/>
        <a:p>
          <a:pPr rtl="1"/>
          <a:endParaRPr lang="ar-SA" b="1"/>
        </a:p>
      </dgm:t>
    </dgm:pt>
    <dgm:pt modelId="{D738555A-3B25-4F0E-B943-621ED6B9AD85}">
      <dgm:prSet phldrT="[نص]" custT="1"/>
      <dgm:spPr/>
      <dgm:t>
        <a:bodyPr/>
        <a:lstStyle/>
        <a:p>
          <a:pPr rtl="1"/>
          <a:r>
            <a:rPr lang="ar-SA" sz="2000" b="1" dirty="0" smtClean="0"/>
            <a:t>أن تكون العلة موجودة في الفرع كوجودها في الأصل</a:t>
          </a:r>
          <a:endParaRPr lang="ar-SA" sz="2000" b="1" dirty="0"/>
        </a:p>
      </dgm:t>
    </dgm:pt>
    <dgm:pt modelId="{4F5E65E7-8F00-49EB-84B3-011EAB6E96EC}" type="parTrans" cxnId="{4350053F-9CF2-4D2E-8587-63FA36F7A86C}">
      <dgm:prSet/>
      <dgm:spPr/>
      <dgm:t>
        <a:bodyPr/>
        <a:lstStyle/>
        <a:p>
          <a:pPr rtl="1"/>
          <a:endParaRPr lang="ar-SA" b="1"/>
        </a:p>
      </dgm:t>
    </dgm:pt>
    <dgm:pt modelId="{405113B3-0018-4474-B82A-38D1CDB9EEF0}" type="sibTrans" cxnId="{4350053F-9CF2-4D2E-8587-63FA36F7A86C}">
      <dgm:prSet/>
      <dgm:spPr/>
      <dgm:t>
        <a:bodyPr/>
        <a:lstStyle/>
        <a:p>
          <a:pPr rtl="1"/>
          <a:endParaRPr lang="ar-SA" b="1"/>
        </a:p>
      </dgm:t>
    </dgm:pt>
    <dgm:pt modelId="{0E5F0CBB-4C9A-476E-9BDE-3416043B8594}" type="pres">
      <dgm:prSet presAssocID="{8731527B-1C60-4577-88B8-7EB39004ED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2721C4-9E24-4A13-BCF0-B1A7C80AE2C2}" type="pres">
      <dgm:prSet presAssocID="{795C3E80-ADD0-4F42-B5D2-1D4609C82A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C708B87-B0A9-46EA-84A1-5DB93E90CDD5}" type="pres">
      <dgm:prSet presAssocID="{795C3E80-ADD0-4F42-B5D2-1D4609C82ADB}" presName="spNode" presStyleCnt="0"/>
      <dgm:spPr/>
    </dgm:pt>
    <dgm:pt modelId="{7DFD9D81-8939-4BC8-B1D6-A3F446C91E17}" type="pres">
      <dgm:prSet presAssocID="{0E12CDD2-54D3-4E2E-B439-D145CA888E3E}" presName="sibTrans" presStyleLbl="sibTrans1D1" presStyleIdx="0" presStyleCnt="5"/>
      <dgm:spPr/>
      <dgm:t>
        <a:bodyPr/>
        <a:lstStyle/>
        <a:p>
          <a:pPr rtl="1"/>
          <a:endParaRPr lang="ar-SA"/>
        </a:p>
      </dgm:t>
    </dgm:pt>
    <dgm:pt modelId="{D92A6794-BAE5-48B8-B55D-B2CFA7A426F5}" type="pres">
      <dgm:prSet presAssocID="{49D39A51-1A03-4AFC-B639-57D5BB6F8524}" presName="node" presStyleLbl="node1" presStyleIdx="1" presStyleCnt="5" custScaleX="111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12D8CDB-BEE5-4D89-BE0A-4966DA93C194}" type="pres">
      <dgm:prSet presAssocID="{49D39A51-1A03-4AFC-B639-57D5BB6F8524}" presName="spNode" presStyleCnt="0"/>
      <dgm:spPr/>
    </dgm:pt>
    <dgm:pt modelId="{A8AEA99D-8306-4E3A-9368-60BD55CBB23A}" type="pres">
      <dgm:prSet presAssocID="{4475C6C2-7F36-4D66-B157-44EEB494E2E1}" presName="sibTrans" presStyleLbl="sibTrans1D1" presStyleIdx="1" presStyleCnt="5"/>
      <dgm:spPr/>
      <dgm:t>
        <a:bodyPr/>
        <a:lstStyle/>
        <a:p>
          <a:pPr rtl="1"/>
          <a:endParaRPr lang="ar-SA"/>
        </a:p>
      </dgm:t>
    </dgm:pt>
    <dgm:pt modelId="{CFBEDC1B-FDC4-462B-8ED9-C2B863404080}" type="pres">
      <dgm:prSet presAssocID="{9322FF9F-02CA-4AD4-BFD7-94E59CD57F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32B4D7-7A12-4590-88C9-04790ECAEE1A}" type="pres">
      <dgm:prSet presAssocID="{9322FF9F-02CA-4AD4-BFD7-94E59CD57F84}" presName="spNode" presStyleCnt="0"/>
      <dgm:spPr/>
    </dgm:pt>
    <dgm:pt modelId="{3B1697BF-6071-4581-A33B-153EA4B1CEE0}" type="pres">
      <dgm:prSet presAssocID="{50B666C5-77F3-453A-A829-DE32D1CD3FDD}" presName="sibTrans" presStyleLbl="sibTrans1D1" presStyleIdx="2" presStyleCnt="5"/>
      <dgm:spPr/>
      <dgm:t>
        <a:bodyPr/>
        <a:lstStyle/>
        <a:p>
          <a:pPr rtl="1"/>
          <a:endParaRPr lang="ar-SA"/>
        </a:p>
      </dgm:t>
    </dgm:pt>
    <dgm:pt modelId="{399F73C4-6DB0-4630-9652-6D000102F685}" type="pres">
      <dgm:prSet presAssocID="{AEFF80BF-C3F5-4EE2-8E93-81559D419E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653C007-4459-4A61-80A5-010B27F160D0}" type="pres">
      <dgm:prSet presAssocID="{AEFF80BF-C3F5-4EE2-8E93-81559D419E59}" presName="spNode" presStyleCnt="0"/>
      <dgm:spPr/>
    </dgm:pt>
    <dgm:pt modelId="{9D68EEFC-6C12-46F3-861B-4961A1582AEC}" type="pres">
      <dgm:prSet presAssocID="{83C743D2-510D-460C-9A57-7C402B337540}" presName="sibTrans" presStyleLbl="sibTrans1D1" presStyleIdx="3" presStyleCnt="5"/>
      <dgm:spPr/>
      <dgm:t>
        <a:bodyPr/>
        <a:lstStyle/>
        <a:p>
          <a:pPr rtl="1"/>
          <a:endParaRPr lang="ar-SA"/>
        </a:p>
      </dgm:t>
    </dgm:pt>
    <dgm:pt modelId="{8D33521B-19E3-4BD4-9207-22FD5DB57F2F}" type="pres">
      <dgm:prSet presAssocID="{D738555A-3B25-4F0E-B943-621ED6B9AD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7830FB-C157-409A-A241-4C68547BBF02}" type="pres">
      <dgm:prSet presAssocID="{D738555A-3B25-4F0E-B943-621ED6B9AD85}" presName="spNode" presStyleCnt="0"/>
      <dgm:spPr/>
    </dgm:pt>
    <dgm:pt modelId="{E2E09BE1-51C8-474C-A655-B212CB8E834E}" type="pres">
      <dgm:prSet presAssocID="{405113B3-0018-4474-B82A-38D1CDB9EEF0}" presName="sibTrans" presStyleLbl="sibTrans1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B730B7DF-5656-4671-8E09-8683BE982BEF}" type="presOf" srcId="{83C743D2-510D-460C-9A57-7C402B337540}" destId="{9D68EEFC-6C12-46F3-861B-4961A1582AEC}" srcOrd="0" destOrd="0" presId="urn:microsoft.com/office/officeart/2005/8/layout/cycle6"/>
    <dgm:cxn modelId="{62D282D1-21CD-4FB1-BC10-CFBB4D8362A3}" type="presOf" srcId="{795C3E80-ADD0-4F42-B5D2-1D4609C82ADB}" destId="{DA2721C4-9E24-4A13-BCF0-B1A7C80AE2C2}" srcOrd="0" destOrd="0" presId="urn:microsoft.com/office/officeart/2005/8/layout/cycle6"/>
    <dgm:cxn modelId="{FFCC08D5-7B21-4F03-9674-06E5F08F1DF7}" type="presOf" srcId="{D738555A-3B25-4F0E-B943-621ED6B9AD85}" destId="{8D33521B-19E3-4BD4-9207-22FD5DB57F2F}" srcOrd="0" destOrd="0" presId="urn:microsoft.com/office/officeart/2005/8/layout/cycle6"/>
    <dgm:cxn modelId="{B0B3ADBA-52CD-4ABA-9327-41C9216A6BF1}" srcId="{8731527B-1C60-4577-88B8-7EB39004ED3F}" destId="{9322FF9F-02CA-4AD4-BFD7-94E59CD57F84}" srcOrd="2" destOrd="0" parTransId="{D8A49499-F7BD-4F2C-81A1-861985FEBF64}" sibTransId="{50B666C5-77F3-453A-A829-DE32D1CD3FDD}"/>
    <dgm:cxn modelId="{4350053F-9CF2-4D2E-8587-63FA36F7A86C}" srcId="{8731527B-1C60-4577-88B8-7EB39004ED3F}" destId="{D738555A-3B25-4F0E-B943-621ED6B9AD85}" srcOrd="4" destOrd="0" parTransId="{4F5E65E7-8F00-49EB-84B3-011EAB6E96EC}" sibTransId="{405113B3-0018-4474-B82A-38D1CDB9EEF0}"/>
    <dgm:cxn modelId="{4B2ED5A5-521D-4A6E-83F7-EE4109738DF4}" type="presOf" srcId="{405113B3-0018-4474-B82A-38D1CDB9EEF0}" destId="{E2E09BE1-51C8-474C-A655-B212CB8E834E}" srcOrd="0" destOrd="0" presId="urn:microsoft.com/office/officeart/2005/8/layout/cycle6"/>
    <dgm:cxn modelId="{7C15C571-A348-4846-AB54-F7210B0FF843}" type="presOf" srcId="{0E12CDD2-54D3-4E2E-B439-D145CA888E3E}" destId="{7DFD9D81-8939-4BC8-B1D6-A3F446C91E17}" srcOrd="0" destOrd="0" presId="urn:microsoft.com/office/officeart/2005/8/layout/cycle6"/>
    <dgm:cxn modelId="{26EA3A13-9CC1-42FC-8CAF-2605B9CF87B1}" type="presOf" srcId="{50B666C5-77F3-453A-A829-DE32D1CD3FDD}" destId="{3B1697BF-6071-4581-A33B-153EA4B1CEE0}" srcOrd="0" destOrd="0" presId="urn:microsoft.com/office/officeart/2005/8/layout/cycle6"/>
    <dgm:cxn modelId="{B1D273B7-54F1-4CF7-BA8C-06A5B8E3D251}" srcId="{8731527B-1C60-4577-88B8-7EB39004ED3F}" destId="{49D39A51-1A03-4AFC-B639-57D5BB6F8524}" srcOrd="1" destOrd="0" parTransId="{6DAADF65-604C-4103-8FC7-C8AA4588087A}" sibTransId="{4475C6C2-7F36-4D66-B157-44EEB494E2E1}"/>
    <dgm:cxn modelId="{94D5EEBA-7684-4CE3-B6AD-EDCB4DBA7889}" type="presOf" srcId="{8731527B-1C60-4577-88B8-7EB39004ED3F}" destId="{0E5F0CBB-4C9A-476E-9BDE-3416043B8594}" srcOrd="0" destOrd="0" presId="urn:microsoft.com/office/officeart/2005/8/layout/cycle6"/>
    <dgm:cxn modelId="{34FA91A1-F42F-44E3-A213-28DBCE42FD29}" type="presOf" srcId="{AEFF80BF-C3F5-4EE2-8E93-81559D419E59}" destId="{399F73C4-6DB0-4630-9652-6D000102F685}" srcOrd="0" destOrd="0" presId="urn:microsoft.com/office/officeart/2005/8/layout/cycle6"/>
    <dgm:cxn modelId="{44B25525-0281-4372-864B-725BDDD0C2E5}" type="presOf" srcId="{49D39A51-1A03-4AFC-B639-57D5BB6F8524}" destId="{D92A6794-BAE5-48B8-B55D-B2CFA7A426F5}" srcOrd="0" destOrd="0" presId="urn:microsoft.com/office/officeart/2005/8/layout/cycle6"/>
    <dgm:cxn modelId="{6A8CE1D9-3A18-497A-806A-EEFB6710FCB3}" type="presOf" srcId="{4475C6C2-7F36-4D66-B157-44EEB494E2E1}" destId="{A8AEA99D-8306-4E3A-9368-60BD55CBB23A}" srcOrd="0" destOrd="0" presId="urn:microsoft.com/office/officeart/2005/8/layout/cycle6"/>
    <dgm:cxn modelId="{8FE3E960-CC09-4EE7-A85B-CEF37B6F5028}" type="presOf" srcId="{9322FF9F-02CA-4AD4-BFD7-94E59CD57F84}" destId="{CFBEDC1B-FDC4-462B-8ED9-C2B863404080}" srcOrd="0" destOrd="0" presId="urn:microsoft.com/office/officeart/2005/8/layout/cycle6"/>
    <dgm:cxn modelId="{C098474F-CEB6-432B-97BB-C25F5DA2E0A6}" srcId="{8731527B-1C60-4577-88B8-7EB39004ED3F}" destId="{AEFF80BF-C3F5-4EE2-8E93-81559D419E59}" srcOrd="3" destOrd="0" parTransId="{F7CCFFE7-8E3D-43AC-8024-3BA58C13BED6}" sibTransId="{83C743D2-510D-460C-9A57-7C402B337540}"/>
    <dgm:cxn modelId="{0E39A885-C953-485F-92CC-9746E9312FB3}" srcId="{8731527B-1C60-4577-88B8-7EB39004ED3F}" destId="{795C3E80-ADD0-4F42-B5D2-1D4609C82ADB}" srcOrd="0" destOrd="0" parTransId="{B0D9B256-E991-47C2-899B-316BF8E34380}" sibTransId="{0E12CDD2-54D3-4E2E-B439-D145CA888E3E}"/>
    <dgm:cxn modelId="{F3A433C9-9DE4-4EE0-893A-24918031ED93}" type="presParOf" srcId="{0E5F0CBB-4C9A-476E-9BDE-3416043B8594}" destId="{DA2721C4-9E24-4A13-BCF0-B1A7C80AE2C2}" srcOrd="0" destOrd="0" presId="urn:microsoft.com/office/officeart/2005/8/layout/cycle6"/>
    <dgm:cxn modelId="{F4127061-FF16-432B-A05F-877E31854C9D}" type="presParOf" srcId="{0E5F0CBB-4C9A-476E-9BDE-3416043B8594}" destId="{4C708B87-B0A9-46EA-84A1-5DB93E90CDD5}" srcOrd="1" destOrd="0" presId="urn:microsoft.com/office/officeart/2005/8/layout/cycle6"/>
    <dgm:cxn modelId="{6C58B19F-624F-400F-AC76-7800BF7AF26A}" type="presParOf" srcId="{0E5F0CBB-4C9A-476E-9BDE-3416043B8594}" destId="{7DFD9D81-8939-4BC8-B1D6-A3F446C91E17}" srcOrd="2" destOrd="0" presId="urn:microsoft.com/office/officeart/2005/8/layout/cycle6"/>
    <dgm:cxn modelId="{D3BDAA4F-0C45-4CEE-BA85-5A240F6EDA24}" type="presParOf" srcId="{0E5F0CBB-4C9A-476E-9BDE-3416043B8594}" destId="{D92A6794-BAE5-48B8-B55D-B2CFA7A426F5}" srcOrd="3" destOrd="0" presId="urn:microsoft.com/office/officeart/2005/8/layout/cycle6"/>
    <dgm:cxn modelId="{EC3C6FE4-4DB8-4D0B-B28C-65FF68672FD9}" type="presParOf" srcId="{0E5F0CBB-4C9A-476E-9BDE-3416043B8594}" destId="{F12D8CDB-BEE5-4D89-BE0A-4966DA93C194}" srcOrd="4" destOrd="0" presId="urn:microsoft.com/office/officeart/2005/8/layout/cycle6"/>
    <dgm:cxn modelId="{05B65819-80CF-4259-8615-66F357345D16}" type="presParOf" srcId="{0E5F0CBB-4C9A-476E-9BDE-3416043B8594}" destId="{A8AEA99D-8306-4E3A-9368-60BD55CBB23A}" srcOrd="5" destOrd="0" presId="urn:microsoft.com/office/officeart/2005/8/layout/cycle6"/>
    <dgm:cxn modelId="{F2E3036B-51E8-45BC-AA97-6AE4377FA3DA}" type="presParOf" srcId="{0E5F0CBB-4C9A-476E-9BDE-3416043B8594}" destId="{CFBEDC1B-FDC4-462B-8ED9-C2B863404080}" srcOrd="6" destOrd="0" presId="urn:microsoft.com/office/officeart/2005/8/layout/cycle6"/>
    <dgm:cxn modelId="{ED3F9688-EF8E-424E-BE92-7172C3EF0343}" type="presParOf" srcId="{0E5F0CBB-4C9A-476E-9BDE-3416043B8594}" destId="{4332B4D7-7A12-4590-88C9-04790ECAEE1A}" srcOrd="7" destOrd="0" presId="urn:microsoft.com/office/officeart/2005/8/layout/cycle6"/>
    <dgm:cxn modelId="{32F17EF7-50F1-4CB1-8F76-8203FED3DCEA}" type="presParOf" srcId="{0E5F0CBB-4C9A-476E-9BDE-3416043B8594}" destId="{3B1697BF-6071-4581-A33B-153EA4B1CEE0}" srcOrd="8" destOrd="0" presId="urn:microsoft.com/office/officeart/2005/8/layout/cycle6"/>
    <dgm:cxn modelId="{80017708-4F6F-45F3-AD7A-10B284CCD918}" type="presParOf" srcId="{0E5F0CBB-4C9A-476E-9BDE-3416043B8594}" destId="{399F73C4-6DB0-4630-9652-6D000102F685}" srcOrd="9" destOrd="0" presId="urn:microsoft.com/office/officeart/2005/8/layout/cycle6"/>
    <dgm:cxn modelId="{98D6216F-7C9D-4775-B9FF-CD69BD7B88CB}" type="presParOf" srcId="{0E5F0CBB-4C9A-476E-9BDE-3416043B8594}" destId="{2653C007-4459-4A61-80A5-010B27F160D0}" srcOrd="10" destOrd="0" presId="urn:microsoft.com/office/officeart/2005/8/layout/cycle6"/>
    <dgm:cxn modelId="{9252E912-9FEF-43A2-A276-E1A373CC6959}" type="presParOf" srcId="{0E5F0CBB-4C9A-476E-9BDE-3416043B8594}" destId="{9D68EEFC-6C12-46F3-861B-4961A1582AEC}" srcOrd="11" destOrd="0" presId="urn:microsoft.com/office/officeart/2005/8/layout/cycle6"/>
    <dgm:cxn modelId="{D84700EB-EF5D-4049-B6FB-996FAAEB3219}" type="presParOf" srcId="{0E5F0CBB-4C9A-476E-9BDE-3416043B8594}" destId="{8D33521B-19E3-4BD4-9207-22FD5DB57F2F}" srcOrd="12" destOrd="0" presId="urn:microsoft.com/office/officeart/2005/8/layout/cycle6"/>
    <dgm:cxn modelId="{F7B45489-CCC7-45B8-A62B-8A898E39A0AB}" type="presParOf" srcId="{0E5F0CBB-4C9A-476E-9BDE-3416043B8594}" destId="{4A7830FB-C157-409A-A241-4C68547BBF02}" srcOrd="13" destOrd="0" presId="urn:microsoft.com/office/officeart/2005/8/layout/cycle6"/>
    <dgm:cxn modelId="{A42C0CED-A179-455D-B491-A50E0E5CBB9D}" type="presParOf" srcId="{0E5F0CBB-4C9A-476E-9BDE-3416043B8594}" destId="{E2E09BE1-51C8-474C-A655-B212CB8E834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pPr rtl="1"/>
          <a:endParaRPr lang="ar-SA"/>
        </a:p>
      </dgm:t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22805-67D6-45C2-9E0A-2220D332FCA5}">
      <dsp:nvSpPr>
        <dsp:cNvPr id="0" name=""/>
        <dsp:cNvSpPr/>
      </dsp:nvSpPr>
      <dsp:spPr>
        <a:xfrm>
          <a:off x="628891" y="0"/>
          <a:ext cx="5431808" cy="543180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2C124-D286-41C7-853F-D884DA93BDC1}">
      <dsp:nvSpPr>
        <dsp:cNvPr id="0" name=""/>
        <dsp:cNvSpPr/>
      </dsp:nvSpPr>
      <dsp:spPr>
        <a:xfrm>
          <a:off x="2786933" y="1048336"/>
          <a:ext cx="3530675" cy="128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kern="1200" dirty="0" smtClean="0">
              <a:solidFill>
                <a:srgbClr val="002060"/>
              </a:solidFill>
            </a:rPr>
            <a:t>تعرف المُراد بالقياس وأركانه.</a:t>
          </a:r>
          <a:endParaRPr lang="ar-SA" sz="3000" b="1" kern="1200" dirty="0">
            <a:solidFill>
              <a:srgbClr val="002060"/>
            </a:solidFill>
          </a:endParaRPr>
        </a:p>
      </dsp:txBody>
      <dsp:txXfrm>
        <a:off x="2849701" y="1111104"/>
        <a:ext cx="3405139" cy="1160275"/>
      </dsp:txXfrm>
    </dsp:sp>
    <dsp:sp modelId="{44D364BB-90CD-4340-A917-1D799227A95D}">
      <dsp:nvSpPr>
        <dsp:cNvPr id="0" name=""/>
        <dsp:cNvSpPr/>
      </dsp:nvSpPr>
      <dsp:spPr>
        <a:xfrm>
          <a:off x="2786933" y="2494873"/>
          <a:ext cx="3530675" cy="128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kern="1200" dirty="0" smtClean="0">
              <a:solidFill>
                <a:srgbClr val="379974"/>
              </a:solidFill>
            </a:rPr>
            <a:t>تُمثل على القياس بأمثلة.</a:t>
          </a:r>
          <a:endParaRPr lang="ar-SA" sz="3000" b="1" kern="1200" dirty="0">
            <a:solidFill>
              <a:srgbClr val="379974"/>
            </a:solidFill>
          </a:endParaRPr>
        </a:p>
      </dsp:txBody>
      <dsp:txXfrm>
        <a:off x="2849701" y="2557641"/>
        <a:ext cx="3405139" cy="1160275"/>
      </dsp:txXfrm>
    </dsp:sp>
    <dsp:sp modelId="{45B4CAD4-07D0-4B2E-9C62-390365B92075}">
      <dsp:nvSpPr>
        <dsp:cNvPr id="0" name=""/>
        <dsp:cNvSpPr/>
      </dsp:nvSpPr>
      <dsp:spPr>
        <a:xfrm>
          <a:off x="2786933" y="3941410"/>
          <a:ext cx="3530675" cy="1285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kern="1200" dirty="0" smtClean="0">
              <a:solidFill>
                <a:schemeClr val="accent6">
                  <a:lumMod val="50000"/>
                </a:schemeClr>
              </a:solidFill>
            </a:rPr>
            <a:t>تُميز بين القياس الصحيح والفاسد بمعرفة شروطه.</a:t>
          </a:r>
          <a:endParaRPr lang="ar-SA" sz="3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49701" y="4004178"/>
        <a:ext cx="3405139" cy="1160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2EED3-3677-41A8-BA02-8FA55428E621}">
      <dsp:nvSpPr>
        <dsp:cNvPr id="0" name=""/>
        <dsp:cNvSpPr/>
      </dsp:nvSpPr>
      <dsp:spPr>
        <a:xfrm>
          <a:off x="2023672" y="92698"/>
          <a:ext cx="2074763" cy="2074672"/>
        </a:xfrm>
        <a:prstGeom prst="donut">
          <a:avLst>
            <a:gd name="adj" fmla="val 110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214BA-CDB7-450F-BBBA-DCC6A147685C}">
      <dsp:nvSpPr>
        <dsp:cNvPr id="0" name=""/>
        <dsp:cNvSpPr/>
      </dsp:nvSpPr>
      <dsp:spPr>
        <a:xfrm>
          <a:off x="542" y="165308"/>
          <a:ext cx="2551758" cy="1929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D1DD-B1D8-462D-9B8C-2F668D0DA5E8}">
      <dsp:nvSpPr>
        <dsp:cNvPr id="0" name=""/>
        <dsp:cNvSpPr/>
      </dsp:nvSpPr>
      <dsp:spPr>
        <a:xfrm>
          <a:off x="2251925" y="320902"/>
          <a:ext cx="1618258" cy="1618187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rgbClr val="ED7D31"/>
              </a:solidFill>
              <a:cs typeface="Calibri"/>
              <a:sym typeface="Calibri"/>
            </a:rPr>
            <a:t>قراءة الأبراج</a:t>
          </a:r>
          <a:endParaRPr lang="ar-SA" sz="4000" kern="1200" dirty="0">
            <a:solidFill>
              <a:srgbClr val="ED7D31"/>
            </a:solidFill>
          </a:endParaRPr>
        </a:p>
      </dsp:txBody>
      <dsp:txXfrm>
        <a:off x="2488913" y="557880"/>
        <a:ext cx="1144282" cy="1144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2EED3-3677-41A8-BA02-8FA55428E621}">
      <dsp:nvSpPr>
        <dsp:cNvPr id="0" name=""/>
        <dsp:cNvSpPr/>
      </dsp:nvSpPr>
      <dsp:spPr>
        <a:xfrm>
          <a:off x="2023672" y="92698"/>
          <a:ext cx="2074763" cy="2074672"/>
        </a:xfrm>
        <a:prstGeom prst="donut">
          <a:avLst>
            <a:gd name="adj" fmla="val 110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214BA-CDB7-450F-BBBA-DCC6A147685C}">
      <dsp:nvSpPr>
        <dsp:cNvPr id="0" name=""/>
        <dsp:cNvSpPr/>
      </dsp:nvSpPr>
      <dsp:spPr>
        <a:xfrm>
          <a:off x="542" y="165308"/>
          <a:ext cx="2551758" cy="19293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D1DD-B1D8-462D-9B8C-2F668D0DA5E8}">
      <dsp:nvSpPr>
        <dsp:cNvPr id="0" name=""/>
        <dsp:cNvSpPr/>
      </dsp:nvSpPr>
      <dsp:spPr>
        <a:xfrm>
          <a:off x="2251925" y="320902"/>
          <a:ext cx="1618258" cy="161818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chemeClr val="accent4">
                  <a:lumMod val="75000"/>
                </a:schemeClr>
              </a:solidFill>
              <a:cs typeface="Calibri"/>
              <a:sym typeface="Calibri"/>
            </a:rPr>
            <a:t>عمليات التجميل</a:t>
          </a:r>
          <a:endParaRPr lang="ar-SA" sz="32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488913" y="557880"/>
        <a:ext cx="1144282" cy="1144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C774-8FF4-4973-923D-96D00D4B4154}">
      <dsp:nvSpPr>
        <dsp:cNvPr id="0" name=""/>
        <dsp:cNvSpPr/>
      </dsp:nvSpPr>
      <dsp:spPr>
        <a:xfrm>
          <a:off x="2242355" y="1388003"/>
          <a:ext cx="1227122" cy="425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71"/>
              </a:lnTo>
              <a:lnTo>
                <a:pt x="1227122" y="212971"/>
              </a:lnTo>
              <a:lnTo>
                <a:pt x="1227122" y="4259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C19DA-5098-4CC7-93DE-ECCAA961396E}">
      <dsp:nvSpPr>
        <dsp:cNvPr id="0" name=""/>
        <dsp:cNvSpPr/>
      </dsp:nvSpPr>
      <dsp:spPr>
        <a:xfrm>
          <a:off x="1015232" y="1388003"/>
          <a:ext cx="1227122" cy="425943"/>
        </a:xfrm>
        <a:custGeom>
          <a:avLst/>
          <a:gdLst/>
          <a:ahLst/>
          <a:cxnLst/>
          <a:rect l="0" t="0" r="0" b="0"/>
          <a:pathLst>
            <a:path>
              <a:moveTo>
                <a:pt x="1227122" y="0"/>
              </a:moveTo>
              <a:lnTo>
                <a:pt x="1227122" y="212971"/>
              </a:lnTo>
              <a:lnTo>
                <a:pt x="0" y="212971"/>
              </a:lnTo>
              <a:lnTo>
                <a:pt x="0" y="4259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19EF3-5173-406F-939F-F8F03A9CA23A}">
      <dsp:nvSpPr>
        <dsp:cNvPr id="0" name=""/>
        <dsp:cNvSpPr/>
      </dsp:nvSpPr>
      <dsp:spPr>
        <a:xfrm>
          <a:off x="605302" y="373852"/>
          <a:ext cx="3274105" cy="1014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أقسام القياس باعتبـار قوته وضعفه:</a:t>
          </a:r>
          <a:endParaRPr lang="ar-SA" sz="3600" b="1" kern="1200" dirty="0"/>
        </a:p>
      </dsp:txBody>
      <dsp:txXfrm>
        <a:off x="605302" y="373852"/>
        <a:ext cx="3274105" cy="1014151"/>
      </dsp:txXfrm>
    </dsp:sp>
    <dsp:sp modelId="{86C3CB66-F976-43AC-B40A-3C626D5E013B}">
      <dsp:nvSpPr>
        <dsp:cNvPr id="0" name=""/>
        <dsp:cNvSpPr/>
      </dsp:nvSpPr>
      <dsp:spPr>
        <a:xfrm>
          <a:off x="1081" y="1813946"/>
          <a:ext cx="2028302" cy="1014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القياس الخفي</a:t>
          </a:r>
          <a:endParaRPr lang="ar-SA" sz="3600" b="1" kern="1200" dirty="0"/>
        </a:p>
      </dsp:txBody>
      <dsp:txXfrm>
        <a:off x="1081" y="1813946"/>
        <a:ext cx="2028302" cy="1014151"/>
      </dsp:txXfrm>
    </dsp:sp>
    <dsp:sp modelId="{8EE9E7DF-8CBD-46E8-B117-7B1493747B23}">
      <dsp:nvSpPr>
        <dsp:cNvPr id="0" name=""/>
        <dsp:cNvSpPr/>
      </dsp:nvSpPr>
      <dsp:spPr>
        <a:xfrm>
          <a:off x="2455326" y="1813946"/>
          <a:ext cx="2028302" cy="1014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القياس الجلي</a:t>
          </a:r>
          <a:endParaRPr lang="ar-SA" sz="3600" b="1" kern="1200" dirty="0"/>
        </a:p>
      </dsp:txBody>
      <dsp:txXfrm>
        <a:off x="2455326" y="1813946"/>
        <a:ext cx="2028302" cy="10141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C774-8FF4-4973-923D-96D00D4B4154}">
      <dsp:nvSpPr>
        <dsp:cNvPr id="0" name=""/>
        <dsp:cNvSpPr/>
      </dsp:nvSpPr>
      <dsp:spPr>
        <a:xfrm>
          <a:off x="2242355" y="1388003"/>
          <a:ext cx="1227122" cy="425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71"/>
              </a:lnTo>
              <a:lnTo>
                <a:pt x="1227122" y="212971"/>
              </a:lnTo>
              <a:lnTo>
                <a:pt x="1227122" y="425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C19DA-5098-4CC7-93DE-ECCAA961396E}">
      <dsp:nvSpPr>
        <dsp:cNvPr id="0" name=""/>
        <dsp:cNvSpPr/>
      </dsp:nvSpPr>
      <dsp:spPr>
        <a:xfrm>
          <a:off x="1015232" y="1388003"/>
          <a:ext cx="1227122" cy="425943"/>
        </a:xfrm>
        <a:custGeom>
          <a:avLst/>
          <a:gdLst/>
          <a:ahLst/>
          <a:cxnLst/>
          <a:rect l="0" t="0" r="0" b="0"/>
          <a:pathLst>
            <a:path>
              <a:moveTo>
                <a:pt x="1227122" y="0"/>
              </a:moveTo>
              <a:lnTo>
                <a:pt x="1227122" y="212971"/>
              </a:lnTo>
              <a:lnTo>
                <a:pt x="0" y="212971"/>
              </a:lnTo>
              <a:lnTo>
                <a:pt x="0" y="4259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19EF3-5173-406F-939F-F8F03A9CA23A}">
      <dsp:nvSpPr>
        <dsp:cNvPr id="0" name=""/>
        <dsp:cNvSpPr/>
      </dsp:nvSpPr>
      <dsp:spPr>
        <a:xfrm>
          <a:off x="513004" y="373852"/>
          <a:ext cx="3458701" cy="10141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أقسام القياس باعتبار صحته وبطلانه:</a:t>
          </a:r>
          <a:endParaRPr lang="ar-SA" sz="3600" b="1" kern="1200" dirty="0"/>
        </a:p>
      </dsp:txBody>
      <dsp:txXfrm>
        <a:off x="513004" y="373852"/>
        <a:ext cx="3458701" cy="1014151"/>
      </dsp:txXfrm>
    </dsp:sp>
    <dsp:sp modelId="{86C3CB66-F976-43AC-B40A-3C626D5E013B}">
      <dsp:nvSpPr>
        <dsp:cNvPr id="0" name=""/>
        <dsp:cNvSpPr/>
      </dsp:nvSpPr>
      <dsp:spPr>
        <a:xfrm>
          <a:off x="1081" y="1813946"/>
          <a:ext cx="2028302" cy="10141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القياس الفاسد</a:t>
          </a:r>
          <a:endParaRPr lang="ar-SA" sz="3600" b="1" kern="1200" dirty="0"/>
        </a:p>
      </dsp:txBody>
      <dsp:txXfrm>
        <a:off x="1081" y="1813946"/>
        <a:ext cx="2028302" cy="1014151"/>
      </dsp:txXfrm>
    </dsp:sp>
    <dsp:sp modelId="{8EE9E7DF-8CBD-46E8-B117-7B1493747B23}">
      <dsp:nvSpPr>
        <dsp:cNvPr id="0" name=""/>
        <dsp:cNvSpPr/>
      </dsp:nvSpPr>
      <dsp:spPr>
        <a:xfrm>
          <a:off x="2455326" y="1813946"/>
          <a:ext cx="2028302" cy="10141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القياس الصحيح</a:t>
          </a:r>
          <a:endParaRPr lang="ar-SA" sz="3600" b="1" kern="1200" dirty="0"/>
        </a:p>
      </dsp:txBody>
      <dsp:txXfrm>
        <a:off x="2455326" y="1813946"/>
        <a:ext cx="2028302" cy="10141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C774-8FF4-4973-923D-96D00D4B4154}">
      <dsp:nvSpPr>
        <dsp:cNvPr id="0" name=""/>
        <dsp:cNvSpPr/>
      </dsp:nvSpPr>
      <dsp:spPr>
        <a:xfrm>
          <a:off x="2891307" y="1282178"/>
          <a:ext cx="1577331" cy="42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36"/>
              </a:lnTo>
              <a:lnTo>
                <a:pt x="1577331" y="211236"/>
              </a:lnTo>
              <a:lnTo>
                <a:pt x="1577331" y="4224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C19DA-5098-4CC7-93DE-ECCAA961396E}">
      <dsp:nvSpPr>
        <dsp:cNvPr id="0" name=""/>
        <dsp:cNvSpPr/>
      </dsp:nvSpPr>
      <dsp:spPr>
        <a:xfrm>
          <a:off x="1369460" y="1282178"/>
          <a:ext cx="1521846" cy="422472"/>
        </a:xfrm>
        <a:custGeom>
          <a:avLst/>
          <a:gdLst/>
          <a:ahLst/>
          <a:cxnLst/>
          <a:rect l="0" t="0" r="0" b="0"/>
          <a:pathLst>
            <a:path>
              <a:moveTo>
                <a:pt x="1521846" y="0"/>
              </a:moveTo>
              <a:lnTo>
                <a:pt x="1521846" y="211236"/>
              </a:lnTo>
              <a:lnTo>
                <a:pt x="0" y="211236"/>
              </a:lnTo>
              <a:lnTo>
                <a:pt x="0" y="4224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19EF3-5173-406F-939F-F8F03A9CA23A}">
      <dsp:nvSpPr>
        <dsp:cNvPr id="0" name=""/>
        <dsp:cNvSpPr/>
      </dsp:nvSpPr>
      <dsp:spPr>
        <a:xfrm>
          <a:off x="1267594" y="276291"/>
          <a:ext cx="3247425" cy="1005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أقسام القياس باعتبـار قوته وضعفه:</a:t>
          </a:r>
          <a:endParaRPr lang="ar-SA" sz="3600" b="1" kern="1200" dirty="0"/>
        </a:p>
      </dsp:txBody>
      <dsp:txXfrm>
        <a:off x="1267594" y="276291"/>
        <a:ext cx="3247425" cy="1005886"/>
      </dsp:txXfrm>
    </dsp:sp>
    <dsp:sp modelId="{86C3CB66-F976-43AC-B40A-3C626D5E013B}">
      <dsp:nvSpPr>
        <dsp:cNvPr id="0" name=""/>
        <dsp:cNvSpPr/>
      </dsp:nvSpPr>
      <dsp:spPr>
        <a:xfrm>
          <a:off x="3365" y="1704651"/>
          <a:ext cx="2732189" cy="545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القياس الخفي</a:t>
          </a:r>
          <a:endParaRPr lang="ar-SA" sz="3600" b="1" kern="1200" dirty="0"/>
        </a:p>
      </dsp:txBody>
      <dsp:txXfrm>
        <a:off x="3365" y="1704651"/>
        <a:ext cx="2732189" cy="545462"/>
      </dsp:txXfrm>
    </dsp:sp>
    <dsp:sp modelId="{8EE9E7DF-8CBD-46E8-B117-7B1493747B23}">
      <dsp:nvSpPr>
        <dsp:cNvPr id="0" name=""/>
        <dsp:cNvSpPr/>
      </dsp:nvSpPr>
      <dsp:spPr>
        <a:xfrm>
          <a:off x="3158027" y="1704651"/>
          <a:ext cx="2621220" cy="545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القياس الجلي</a:t>
          </a:r>
          <a:endParaRPr lang="ar-SA" sz="3600" b="1" kern="1200" dirty="0"/>
        </a:p>
      </dsp:txBody>
      <dsp:txXfrm>
        <a:off x="3158027" y="1704651"/>
        <a:ext cx="2621220" cy="545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C774-8FF4-4973-923D-96D00D4B4154}">
      <dsp:nvSpPr>
        <dsp:cNvPr id="0" name=""/>
        <dsp:cNvSpPr/>
      </dsp:nvSpPr>
      <dsp:spPr>
        <a:xfrm>
          <a:off x="4207456" y="1083200"/>
          <a:ext cx="2102408" cy="621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28"/>
              </a:lnTo>
              <a:lnTo>
                <a:pt x="2102408" y="310628"/>
              </a:lnTo>
              <a:lnTo>
                <a:pt x="2102408" y="621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C19DA-5098-4CC7-93DE-ECCAA961396E}">
      <dsp:nvSpPr>
        <dsp:cNvPr id="0" name=""/>
        <dsp:cNvSpPr/>
      </dsp:nvSpPr>
      <dsp:spPr>
        <a:xfrm>
          <a:off x="2105048" y="1083200"/>
          <a:ext cx="2102408" cy="621257"/>
        </a:xfrm>
        <a:custGeom>
          <a:avLst/>
          <a:gdLst/>
          <a:ahLst/>
          <a:cxnLst/>
          <a:rect l="0" t="0" r="0" b="0"/>
          <a:pathLst>
            <a:path>
              <a:moveTo>
                <a:pt x="2102408" y="0"/>
              </a:moveTo>
              <a:lnTo>
                <a:pt x="2102408" y="310628"/>
              </a:lnTo>
              <a:lnTo>
                <a:pt x="0" y="310628"/>
              </a:lnTo>
              <a:lnTo>
                <a:pt x="0" y="62125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19EF3-5173-406F-939F-F8F03A9CA23A}">
      <dsp:nvSpPr>
        <dsp:cNvPr id="0" name=""/>
        <dsp:cNvSpPr/>
      </dsp:nvSpPr>
      <dsp:spPr>
        <a:xfrm>
          <a:off x="2137885" y="319"/>
          <a:ext cx="4139141" cy="10828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أقسام القياس باعتبار صحته وبطلانه:</a:t>
          </a:r>
          <a:endParaRPr lang="ar-SA" sz="4000" b="1" kern="1200" dirty="0"/>
        </a:p>
      </dsp:txBody>
      <dsp:txXfrm>
        <a:off x="2137885" y="319"/>
        <a:ext cx="4139141" cy="1082880"/>
      </dsp:txXfrm>
    </dsp:sp>
    <dsp:sp modelId="{86C3CB66-F976-43AC-B40A-3C626D5E013B}">
      <dsp:nvSpPr>
        <dsp:cNvPr id="0" name=""/>
        <dsp:cNvSpPr/>
      </dsp:nvSpPr>
      <dsp:spPr>
        <a:xfrm>
          <a:off x="313268" y="1704457"/>
          <a:ext cx="3583559" cy="8194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القياس الفاسد</a:t>
          </a:r>
          <a:endParaRPr lang="ar-SA" sz="4000" b="1" kern="1200" dirty="0"/>
        </a:p>
      </dsp:txBody>
      <dsp:txXfrm>
        <a:off x="313268" y="1704457"/>
        <a:ext cx="3583559" cy="819482"/>
      </dsp:txXfrm>
    </dsp:sp>
    <dsp:sp modelId="{8EE9E7DF-8CBD-46E8-B117-7B1493747B23}">
      <dsp:nvSpPr>
        <dsp:cNvPr id="0" name=""/>
        <dsp:cNvSpPr/>
      </dsp:nvSpPr>
      <dsp:spPr>
        <a:xfrm>
          <a:off x="4518085" y="1704457"/>
          <a:ext cx="3583559" cy="8194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القياس الصحيح</a:t>
          </a:r>
          <a:endParaRPr lang="ar-SA" sz="4000" b="1" kern="1200" dirty="0"/>
        </a:p>
      </dsp:txBody>
      <dsp:txXfrm>
        <a:off x="4518085" y="1704457"/>
        <a:ext cx="3583559" cy="81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721C4-9E24-4A13-BCF0-B1A7C80AE2C2}">
      <dsp:nvSpPr>
        <dsp:cNvPr id="0" name=""/>
        <dsp:cNvSpPr/>
      </dsp:nvSpPr>
      <dsp:spPr>
        <a:xfrm>
          <a:off x="3320697" y="2040"/>
          <a:ext cx="1769853" cy="1150404"/>
        </a:xfrm>
        <a:prstGeom prst="roundRect">
          <a:avLst/>
        </a:prstGeom>
        <a:solidFill>
          <a:srgbClr val="ADCD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accent1">
                  <a:lumMod val="50000"/>
                </a:schemeClr>
              </a:solidFill>
            </a:rPr>
            <a:t>الاّ يصادم دليلاً أقوى منه.</a:t>
          </a:r>
          <a:endParaRPr lang="ar-SA" sz="2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76855" y="58198"/>
        <a:ext cx="1657537" cy="1038088"/>
      </dsp:txXfrm>
    </dsp:sp>
    <dsp:sp modelId="{7DFD9D81-8939-4BC8-B1D6-A3F446C91E17}">
      <dsp:nvSpPr>
        <dsp:cNvPr id="0" name=""/>
        <dsp:cNvSpPr/>
      </dsp:nvSpPr>
      <dsp:spPr>
        <a:xfrm>
          <a:off x="1904771" y="577242"/>
          <a:ext cx="4601706" cy="4601706"/>
        </a:xfrm>
        <a:custGeom>
          <a:avLst/>
          <a:gdLst/>
          <a:ahLst/>
          <a:cxnLst/>
          <a:rect l="0" t="0" r="0" b="0"/>
          <a:pathLst>
            <a:path>
              <a:moveTo>
                <a:pt x="3197969" y="182101"/>
              </a:moveTo>
              <a:arcTo wR="2300853" hR="2300853" stAng="17576918" swAng="196407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A6794-BAE5-48B8-B55D-B2CFA7A426F5}">
      <dsp:nvSpPr>
        <dsp:cNvPr id="0" name=""/>
        <dsp:cNvSpPr/>
      </dsp:nvSpPr>
      <dsp:spPr>
        <a:xfrm>
          <a:off x="5411597" y="1591890"/>
          <a:ext cx="1964537" cy="1150404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 أن يكون حكم الأصل ثابت بنص أو إجماع.</a:t>
          </a:r>
          <a:endParaRPr lang="ar-SA" sz="2400" b="1" kern="1200" dirty="0"/>
        </a:p>
      </dsp:txBody>
      <dsp:txXfrm>
        <a:off x="5467755" y="1648048"/>
        <a:ext cx="1852221" cy="1038088"/>
      </dsp:txXfrm>
    </dsp:sp>
    <dsp:sp modelId="{A8AEA99D-8306-4E3A-9368-60BD55CBB23A}">
      <dsp:nvSpPr>
        <dsp:cNvPr id="0" name=""/>
        <dsp:cNvSpPr/>
      </dsp:nvSpPr>
      <dsp:spPr>
        <a:xfrm>
          <a:off x="1904771" y="577242"/>
          <a:ext cx="4601706" cy="4601706"/>
        </a:xfrm>
        <a:custGeom>
          <a:avLst/>
          <a:gdLst/>
          <a:ahLst/>
          <a:cxnLst/>
          <a:rect l="0" t="0" r="0" b="0"/>
          <a:pathLst>
            <a:path>
              <a:moveTo>
                <a:pt x="4598518" y="2179772"/>
              </a:moveTo>
              <a:arcTo wR="2300853" hR="2300853" stAng="21419008" swAng="2198255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EDC1B-FDC4-462B-8ED9-C2B863404080}">
      <dsp:nvSpPr>
        <dsp:cNvPr id="0" name=""/>
        <dsp:cNvSpPr/>
      </dsp:nvSpPr>
      <dsp:spPr>
        <a:xfrm>
          <a:off x="4673105" y="4164323"/>
          <a:ext cx="1769853" cy="1150404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أن يكون لِحكم الأصل عِلة معلومة</a:t>
          </a:r>
          <a:endParaRPr lang="ar-SA" sz="2000" b="1" kern="1200" dirty="0"/>
        </a:p>
      </dsp:txBody>
      <dsp:txXfrm>
        <a:off x="4729263" y="4220481"/>
        <a:ext cx="1657537" cy="1038088"/>
      </dsp:txXfrm>
    </dsp:sp>
    <dsp:sp modelId="{3B1697BF-6071-4581-A33B-153EA4B1CEE0}">
      <dsp:nvSpPr>
        <dsp:cNvPr id="0" name=""/>
        <dsp:cNvSpPr/>
      </dsp:nvSpPr>
      <dsp:spPr>
        <a:xfrm>
          <a:off x="1904771" y="577242"/>
          <a:ext cx="4601706" cy="4601706"/>
        </a:xfrm>
        <a:custGeom>
          <a:avLst/>
          <a:gdLst/>
          <a:ahLst/>
          <a:cxnLst/>
          <a:rect l="0" t="0" r="0" b="0"/>
          <a:pathLst>
            <a:path>
              <a:moveTo>
                <a:pt x="2759176" y="4555596"/>
              </a:moveTo>
              <a:arcTo wR="2300853" hR="2300853" stAng="4710600" swAng="1378799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F73C4-6DB0-4630-9652-6D000102F685}">
      <dsp:nvSpPr>
        <dsp:cNvPr id="0" name=""/>
        <dsp:cNvSpPr/>
      </dsp:nvSpPr>
      <dsp:spPr>
        <a:xfrm>
          <a:off x="1968290" y="4164323"/>
          <a:ext cx="1769853" cy="1150404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أن تكون العلة مشتملة على معنى مناسب للحكم</a:t>
          </a:r>
          <a:endParaRPr lang="ar-SA" sz="2000" b="1" kern="1200" dirty="0"/>
        </a:p>
      </dsp:txBody>
      <dsp:txXfrm>
        <a:off x="2024448" y="4220481"/>
        <a:ext cx="1657537" cy="1038088"/>
      </dsp:txXfrm>
    </dsp:sp>
    <dsp:sp modelId="{9D68EEFC-6C12-46F3-861B-4961A1582AEC}">
      <dsp:nvSpPr>
        <dsp:cNvPr id="0" name=""/>
        <dsp:cNvSpPr/>
      </dsp:nvSpPr>
      <dsp:spPr>
        <a:xfrm>
          <a:off x="1904771" y="577242"/>
          <a:ext cx="4601706" cy="4601706"/>
        </a:xfrm>
        <a:custGeom>
          <a:avLst/>
          <a:gdLst/>
          <a:ahLst/>
          <a:cxnLst/>
          <a:rect l="0" t="0" r="0" b="0"/>
          <a:pathLst>
            <a:path>
              <a:moveTo>
                <a:pt x="384891" y="3574830"/>
              </a:moveTo>
              <a:arcTo wR="2300853" hR="2300853" stAng="8782737" swAng="2198255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3521B-19E3-4BD4-9207-22FD5DB57F2F}">
      <dsp:nvSpPr>
        <dsp:cNvPr id="0" name=""/>
        <dsp:cNvSpPr/>
      </dsp:nvSpPr>
      <dsp:spPr>
        <a:xfrm>
          <a:off x="1132456" y="1591890"/>
          <a:ext cx="1769853" cy="115040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أن تكون العلة موجودة في الفرع كوجودها في الأصل</a:t>
          </a:r>
          <a:endParaRPr lang="ar-SA" sz="2000" b="1" kern="1200" dirty="0"/>
        </a:p>
      </dsp:txBody>
      <dsp:txXfrm>
        <a:off x="1188614" y="1648048"/>
        <a:ext cx="1657537" cy="1038088"/>
      </dsp:txXfrm>
    </dsp:sp>
    <dsp:sp modelId="{E2E09BE1-51C8-474C-A655-B212CB8E834E}">
      <dsp:nvSpPr>
        <dsp:cNvPr id="0" name=""/>
        <dsp:cNvSpPr/>
      </dsp:nvSpPr>
      <dsp:spPr>
        <a:xfrm>
          <a:off x="1904771" y="577242"/>
          <a:ext cx="4601706" cy="4601706"/>
        </a:xfrm>
        <a:custGeom>
          <a:avLst/>
          <a:gdLst/>
          <a:ahLst/>
          <a:cxnLst/>
          <a:rect l="0" t="0" r="0" b="0"/>
          <a:pathLst>
            <a:path>
              <a:moveTo>
                <a:pt x="400501" y="1003707"/>
              </a:moveTo>
              <a:arcTo wR="2300853" hR="2300853" stAng="12859004" swAng="1964078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77538"/>
            <a:satOff val="-2665"/>
            <a:lumOff val="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887692"/>
            <a:satOff val="-1332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4042769"/>
            <a:satOff val="-18654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6352923"/>
            <a:satOff val="-29314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508000"/>
            <a:satOff val="-3464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818154"/>
            <a:satOff val="-45303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3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5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4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9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47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4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2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43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9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6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29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183A-DF3B-4C97-B19B-2E5187E900FC}" type="datetimeFigureOut">
              <a:rPr lang="ar-SA" smtClean="0"/>
              <a:t>13/08/41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8FF0-56C2-4E51-97B1-F4900E2C97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6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.me/abd_fegh_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hdphoto" Target="../media/hdphoto11.wdp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4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43.png"/><Relationship Id="rId4" Type="http://schemas.openxmlformats.org/officeDocument/2006/relationships/diagramData" Target="../diagrams/data7.xml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45.png"/><Relationship Id="rId4" Type="http://schemas.microsoft.com/office/2007/relationships/hdphoto" Target="../media/hdphoto11.wdp"/><Relationship Id="rId9" Type="http://schemas.microsoft.com/office/2007/relationships/diagramDrawing" Target="../diagrams/drawing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microsoft.com/office/2007/relationships/hdphoto" Target="../media/hdphoto12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4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4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microsoft.com/office/2007/relationships/hdphoto" Target="../media/hdphoto6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microsoft.com/office/2007/relationships/hdphoto" Target="../media/hdphoto7.wdp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" y="-49814"/>
            <a:ext cx="3611596" cy="193581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4583" y="3760312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4"/>
              </a:rPr>
              <a:t>://t.me/abd_fegh_1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 dirty="0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98453" y="2330206"/>
            <a:ext cx="61545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464646"/>
                </a:solidFill>
                <a:cs typeface="Calibri"/>
                <a:sym typeface="Calibri"/>
              </a:rPr>
              <a:t>الأدلة (القياس)</a:t>
            </a:r>
            <a:endParaRPr lang="ar-SA" sz="6000" b="1" cap="none" spc="0" dirty="0">
              <a:ln w="0"/>
              <a:solidFill>
                <a:srgbClr val="4646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2789180" y="3509513"/>
            <a:ext cx="2592288" cy="180858"/>
            <a:chOff x="5364088" y="1664804"/>
            <a:chExt cx="3096344" cy="216024"/>
          </a:xfrm>
        </p:grpSpPr>
        <p:grpSp>
          <p:nvGrpSpPr>
            <p:cNvPr id="10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8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6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4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26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 b="24793"/>
          <a:stretch/>
        </p:blipFill>
        <p:spPr>
          <a:xfrm>
            <a:off x="8498541" y="887506"/>
            <a:ext cx="3693459" cy="2420470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تعلم تعاوني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2" name="وسيلة شرح مع سهم رباعي 1"/>
          <p:cNvSpPr/>
          <p:nvPr/>
        </p:nvSpPr>
        <p:spPr>
          <a:xfrm>
            <a:off x="4007221" y="2011905"/>
            <a:ext cx="5432613" cy="3568624"/>
          </a:xfrm>
          <a:prstGeom prst="quadArrowCallout">
            <a:avLst>
              <a:gd name="adj1" fmla="val 9169"/>
              <a:gd name="adj2" fmla="val 11115"/>
              <a:gd name="adj3" fmla="val 9424"/>
              <a:gd name="adj4" fmla="val 481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أركان القياس</a:t>
            </a:r>
            <a:endParaRPr lang="ar-SA" sz="40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093386" y="1164040"/>
            <a:ext cx="1260281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الأصل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18229" y="3469453"/>
            <a:ext cx="1018227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العلة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814725" y="3469453"/>
            <a:ext cx="1067921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الفرع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634124" y="5674313"/>
            <a:ext cx="2178803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حُكم الأصل</a:t>
            </a:r>
            <a:endParaRPr lang="ar-S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الاستنباط الذكي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30395" y="1492526"/>
            <a:ext cx="1260281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الأصل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190800" y="1490006"/>
            <a:ext cx="5419691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المحل الذي ثبت فيه الحكم .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068235" y="2309894"/>
            <a:ext cx="3922441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ويسمى المقيس عليه،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276492" y="2309894"/>
            <a:ext cx="2275364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والملحق به.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635651" y="2309894"/>
            <a:ext cx="2264994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المشبه به،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77054" y="4678530"/>
            <a:ext cx="6298520" cy="1323439"/>
          </a:xfrm>
          <a:prstGeom prst="rect">
            <a:avLst/>
          </a:prstGeom>
          <a:ln>
            <a:solidFill>
              <a:srgbClr val="822B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solidFill>
                  <a:srgbClr val="822B01"/>
                </a:solidFill>
                <a:cs typeface="Calibri"/>
                <a:sym typeface="Calibri"/>
              </a:rPr>
              <a:t>من خلال فهمك </a:t>
            </a:r>
            <a:r>
              <a:rPr lang="ar-SA" sz="4000" b="1" u="sng" dirty="0" smtClean="0">
                <a:solidFill>
                  <a:srgbClr val="822B01"/>
                </a:solidFill>
                <a:cs typeface="Calibri"/>
                <a:sym typeface="Calibri"/>
              </a:rPr>
              <a:t>للأصل</a:t>
            </a:r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 استنبط/ي </a:t>
            </a:r>
            <a:endParaRPr lang="ar-SA" sz="4000" b="1" dirty="0">
              <a:solidFill>
                <a:srgbClr val="822B01"/>
              </a:solidFill>
              <a:cs typeface="Calibri"/>
              <a:sym typeface="Calibri"/>
            </a:endParaRPr>
          </a:p>
          <a:p>
            <a:pPr algn="ctr"/>
            <a:r>
              <a:rPr lang="ar-SA" sz="4000" b="1" dirty="0">
                <a:solidFill>
                  <a:srgbClr val="822B01"/>
                </a:solidFill>
                <a:cs typeface="Calibri"/>
                <a:sym typeface="Calibri"/>
              </a:rPr>
              <a:t>معنى </a:t>
            </a:r>
            <a:r>
              <a:rPr lang="ar-SA" sz="4000" b="1" u="sng" dirty="0" smtClean="0">
                <a:solidFill>
                  <a:srgbClr val="822B01"/>
                </a:solidFill>
                <a:cs typeface="Calibri"/>
                <a:sym typeface="Calibri"/>
              </a:rPr>
              <a:t>الفرع</a:t>
            </a:r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 (الركن الثاني) ؟ 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469" y="2700720"/>
            <a:ext cx="5120575" cy="34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11" grpId="0" animBg="1"/>
      <p:bldP spid="15" grpId="0" animBg="1"/>
      <p:bldP spid="1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الاستنباط الذكي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61436" y="1418663"/>
            <a:ext cx="1067921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الفرع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106316" y="1436260"/>
            <a:ext cx="7590544" cy="6463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المحل الذي لم يرد فيه نص، ويراد معرفة حكمه.</a:t>
            </a:r>
            <a:endParaRPr lang="ar-SA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تناقض الايات القرانية فيما بينه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09" y="3053399"/>
            <a:ext cx="5420564" cy="36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8767528" y="2236031"/>
            <a:ext cx="3061829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ويسمى المقيس،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62137" y="2236031"/>
            <a:ext cx="1833054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والملحق.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660657" y="2236031"/>
            <a:ext cx="1941405" cy="7078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و المشبه، 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1763533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المقارنة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94400"/>
              </p:ext>
            </p:extLst>
          </p:nvPr>
        </p:nvGraphicFramePr>
        <p:xfrm>
          <a:off x="3886692" y="2578792"/>
          <a:ext cx="8127999" cy="343547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721044">
                  <a:extLst>
                    <a:ext uri="{9D8B030D-6E8A-4147-A177-3AD203B41FA5}">
                      <a16:colId xmlns:a16="http://schemas.microsoft.com/office/drawing/2014/main" val="2091079364"/>
                    </a:ext>
                  </a:extLst>
                </a:gridCol>
                <a:gridCol w="3173506">
                  <a:extLst>
                    <a:ext uri="{9D8B030D-6E8A-4147-A177-3AD203B41FA5}">
                      <a16:colId xmlns:a16="http://schemas.microsoft.com/office/drawing/2014/main" val="1337811309"/>
                    </a:ext>
                  </a:extLst>
                </a:gridCol>
                <a:gridCol w="3233449">
                  <a:extLst>
                    <a:ext uri="{9D8B030D-6E8A-4147-A177-3AD203B41FA5}">
                      <a16:colId xmlns:a16="http://schemas.microsoft.com/office/drawing/2014/main" val="1907387148"/>
                    </a:ext>
                  </a:extLst>
                </a:gridCol>
              </a:tblGrid>
              <a:tr h="1145158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الأصل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الفرع</a:t>
                      </a:r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090595"/>
                  </a:ext>
                </a:extLst>
              </a:tr>
              <a:tr h="114515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التعريف</a:t>
                      </a:r>
                      <a:endParaRPr lang="ar-SA" sz="3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729215"/>
                  </a:ext>
                </a:extLst>
              </a:tr>
              <a:tr h="114515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التسميات</a:t>
                      </a:r>
                      <a:endParaRPr lang="ar-SA" sz="3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501868"/>
                  </a:ext>
                </a:extLst>
              </a:tr>
            </a:tbl>
          </a:graphicData>
        </a:graphic>
      </p:graphicFrame>
      <p:sp>
        <p:nvSpPr>
          <p:cNvPr id="12" name="مستطيل 11"/>
          <p:cNvSpPr/>
          <p:nvPr/>
        </p:nvSpPr>
        <p:spPr>
          <a:xfrm>
            <a:off x="3892039" y="3819475"/>
            <a:ext cx="316086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المحل الذي لم يرد فيه نص، ويراد معرفة حكمه.</a:t>
            </a:r>
            <a:endParaRPr lang="ar-S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275305" y="3819475"/>
            <a:ext cx="297878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المحل الذي ثبت فيه</a:t>
            </a:r>
          </a:p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 الحكم .</a:t>
            </a:r>
            <a:endParaRPr lang="ar-S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275305" y="4927022"/>
            <a:ext cx="297878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المقيس عليه،</a:t>
            </a:r>
          </a:p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المشبه به، الملحق به.</a:t>
            </a:r>
            <a:endParaRPr lang="ar-S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25312" y="4927022"/>
            <a:ext cx="2978786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المقيس، </a:t>
            </a:r>
          </a:p>
          <a:p>
            <a:pPr algn="ctr"/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المشبه، الملحق.</a:t>
            </a:r>
            <a:endParaRPr lang="ar-S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269393" y="1556858"/>
            <a:ext cx="9619941" cy="707886"/>
          </a:xfrm>
          <a:prstGeom prst="rect">
            <a:avLst/>
          </a:prstGeom>
          <a:ln>
            <a:solidFill>
              <a:srgbClr val="822B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قارن/ي بين الأصل والفرع من حيث التعريف والتسمية: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WooCommerce Compare Product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10000" r="93929">
                        <a14:foregroundMark x1="69821" y1="15937" x2="69821" y2="15937"/>
                        <a14:foregroundMark x1="49286" y1="12812" x2="49286" y2="12812"/>
                        <a14:foregroundMark x1="30179" y1="17500" x2="30179" y2="1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789" y="2677691"/>
            <a:ext cx="5839004" cy="33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313763" y="4846411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cs typeface="Calibri"/>
                <a:sym typeface="Calibri"/>
              </a:rPr>
              <a:t>مُقارنة</a:t>
            </a:r>
            <a:endParaRPr lang="ar-S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تعلم تعاوني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وسيلة شرح مع سهم رباعي 11"/>
          <p:cNvSpPr/>
          <p:nvPr/>
        </p:nvSpPr>
        <p:spPr>
          <a:xfrm>
            <a:off x="8501949" y="1024061"/>
            <a:ext cx="3204948" cy="2302518"/>
          </a:xfrm>
          <a:prstGeom prst="quadArrowCallout">
            <a:avLst>
              <a:gd name="adj1" fmla="val 9169"/>
              <a:gd name="adj2" fmla="val 11115"/>
              <a:gd name="adj3" fmla="val 9424"/>
              <a:gd name="adj4" fmla="val 481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أركان القياس</a:t>
            </a:r>
            <a:endParaRPr lang="ar-SA" sz="40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015021" y="3463501"/>
            <a:ext cx="2178803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حكم الأصل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0" y="2640816"/>
            <a:ext cx="2899902" cy="342175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7" b="75775"/>
          <a:stretch/>
        </p:blipFill>
        <p:spPr>
          <a:xfrm>
            <a:off x="4327302" y="2279560"/>
            <a:ext cx="4146549" cy="2897905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4816956" y="3326579"/>
            <a:ext cx="3098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فكر/ي، ماذا</a:t>
            </a:r>
          </a:p>
          <a:p>
            <a:pPr lvl="0" algn="ctr"/>
            <a:r>
              <a:rPr lang="ar-SA" sz="32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يُقصد بـ حُكم الأصل؟</a:t>
            </a:r>
            <a:endParaRPr lang="ar-SA" sz="14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120077" y="4860948"/>
            <a:ext cx="7322838" cy="523220"/>
          </a:xfrm>
          <a:prstGeom prst="rect">
            <a:avLst/>
          </a:prstGeom>
          <a:solidFill>
            <a:srgbClr val="9AE8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هو الحُكم الشرعي الثابت للأصل بالقرآن أو السنة أو الإجماع.</a:t>
            </a:r>
            <a:endParaRPr lang="ar-SA" sz="120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تبرير منطقي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16" y="2099903"/>
            <a:ext cx="2899902" cy="342175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4" b="21758" l="65455" r="96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37" b="75775"/>
          <a:stretch/>
        </p:blipFill>
        <p:spPr>
          <a:xfrm>
            <a:off x="6006218" y="914400"/>
            <a:ext cx="5325947" cy="3722153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7226080" y="1932831"/>
            <a:ext cx="28905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برر/ي تبريرًا منطقيًا</a:t>
            </a:r>
          </a:p>
          <a:p>
            <a:pPr lvl="0" algn="ctr"/>
            <a:r>
              <a:rPr lang="ar-SA" sz="32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لماذا لا يُعد حُكم </a:t>
            </a:r>
          </a:p>
          <a:p>
            <a:pPr lvl="0" algn="ctr"/>
            <a:r>
              <a:rPr lang="ar-SA" sz="32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الفرع ركنًا من أركان</a:t>
            </a:r>
          </a:p>
          <a:p>
            <a:pPr lvl="0" algn="ctr"/>
            <a:r>
              <a:rPr lang="ar-SA" sz="32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القياس؟</a:t>
            </a:r>
            <a:endParaRPr lang="ar-SA" sz="14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99" y="4365937"/>
            <a:ext cx="3288893" cy="2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تعلم تعاوني 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وسيلة شرح مع سهم رباعي 11"/>
          <p:cNvSpPr/>
          <p:nvPr/>
        </p:nvSpPr>
        <p:spPr>
          <a:xfrm>
            <a:off x="8501949" y="1024061"/>
            <a:ext cx="3204948" cy="2302518"/>
          </a:xfrm>
          <a:prstGeom prst="quadArrowCallout">
            <a:avLst>
              <a:gd name="adj1" fmla="val 9169"/>
              <a:gd name="adj2" fmla="val 11115"/>
              <a:gd name="adj3" fmla="val 9424"/>
              <a:gd name="adj4" fmla="val 481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أركان القياس</a:t>
            </a:r>
            <a:endParaRPr lang="ar-SA" sz="40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272382" y="1821377"/>
            <a:ext cx="1018227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العلة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5852" y="1698266"/>
            <a:ext cx="7120860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هو الوصف الذي شرع الله من أجله حُكم الأصل ، ووجده</a:t>
            </a:r>
          </a:p>
          <a:p>
            <a:pPr lvl="0" algn="ctr"/>
            <a:r>
              <a:rPr lang="ar-SA" sz="28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المُجتهد في الفرع ايضًا.</a:t>
            </a:r>
            <a:endParaRPr lang="ar-SA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62" y="3589148"/>
            <a:ext cx="3416097" cy="3416097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5267460" y="4845732"/>
            <a:ext cx="6845144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هو الوصف الذي وجده المجتهد في حُكم الأصل الشرعي.</a:t>
            </a:r>
            <a:endParaRPr lang="ar-SA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267459" y="5754685"/>
            <a:ext cx="6845145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solidFill>
                  <a:srgbClr val="4472C4">
                    <a:lumMod val="50000"/>
                  </a:srgbClr>
                </a:solidFill>
                <a:cs typeface="Calibri"/>
                <a:sym typeface="Calibri"/>
              </a:rPr>
              <a:t>هو العِلة التي وُجدت في حُكم الأصل و أُخذ بها اجتهادًا في استنباط حُكم الفرع.</a:t>
            </a:r>
            <a:endParaRPr lang="ar-SA" sz="12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8" t="51231"/>
          <a:stretch/>
        </p:blipFill>
        <p:spPr>
          <a:xfrm flipH="1">
            <a:off x="4224269" y="2341435"/>
            <a:ext cx="3655621" cy="250429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558306" y="3068882"/>
            <a:ext cx="26084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cs typeface="Calibri"/>
                <a:sym typeface="Calibri"/>
              </a:rPr>
              <a:t>فكر/ي في استنتاج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cs typeface="Calibri"/>
                <a:sym typeface="Calibri"/>
              </a:rPr>
              <a:t>شرح أو تعريف للعلة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cs typeface="Calibri"/>
                <a:sym typeface="Calibri"/>
              </a:rPr>
              <a:t>من مفهومك؟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1" grpId="0" animBg="1"/>
      <p:bldP spid="1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6" y="6361194"/>
            <a:ext cx="3261774" cy="411097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باللعب (نصفي الآخر)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928" y="2773981"/>
            <a:ext cx="3416097" cy="341609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9702512" y="1363372"/>
            <a:ext cx="2453578" cy="2081489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46" y="4491137"/>
            <a:ext cx="3666874" cy="1965444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0264884" y="1982662"/>
            <a:ext cx="126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D49600"/>
                </a:solidFill>
                <a:cs typeface="Calibri"/>
                <a:sym typeface="Calibri"/>
              </a:rPr>
              <a:t>الأصل</a:t>
            </a:r>
            <a:endParaRPr lang="ar-SA" dirty="0">
              <a:solidFill>
                <a:srgbClr val="D49600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83" y="4491137"/>
            <a:ext cx="3666874" cy="196544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92" y="4491137"/>
            <a:ext cx="3666874" cy="196544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4" y="4504354"/>
            <a:ext cx="3666874" cy="196544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1916222" y="1376590"/>
            <a:ext cx="2453578" cy="2081489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4505224" y="1389808"/>
            <a:ext cx="2453578" cy="2081489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7094226" y="1376590"/>
            <a:ext cx="2453578" cy="2081489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5181194" y="1716264"/>
            <a:ext cx="10454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D49600"/>
                </a:solidFill>
                <a:cs typeface="Calibri"/>
                <a:sym typeface="Calibri"/>
              </a:rPr>
              <a:t>حكم </a:t>
            </a:r>
          </a:p>
          <a:p>
            <a:pPr algn="ctr"/>
            <a:r>
              <a:rPr lang="ar-SA" sz="3200" b="1" dirty="0" smtClean="0">
                <a:solidFill>
                  <a:srgbClr val="D49600"/>
                </a:solidFill>
                <a:cs typeface="Calibri"/>
                <a:sym typeface="Calibri"/>
              </a:rPr>
              <a:t>الأصل</a:t>
            </a:r>
            <a:endParaRPr lang="ar-SA" sz="1400" dirty="0">
              <a:solidFill>
                <a:srgbClr val="D496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7837882" y="2053330"/>
            <a:ext cx="1067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D49600"/>
                </a:solidFill>
                <a:cs typeface="Calibri"/>
                <a:sym typeface="Calibri"/>
              </a:rPr>
              <a:t>الفرع</a:t>
            </a:r>
            <a:endParaRPr lang="ar-SA" dirty="0">
              <a:solidFill>
                <a:srgbClr val="D4960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2713398" y="2018880"/>
            <a:ext cx="1018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D49600"/>
                </a:solidFill>
                <a:cs typeface="Calibri"/>
                <a:sym typeface="Calibri"/>
              </a:rPr>
              <a:t>العلة</a:t>
            </a:r>
            <a:endParaRPr lang="ar-SA" dirty="0">
              <a:solidFill>
                <a:srgbClr val="D49600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9625158" y="4873694"/>
            <a:ext cx="2440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000" b="1" dirty="0">
                <a:solidFill>
                  <a:srgbClr val="D29500"/>
                </a:solidFill>
                <a:cs typeface="Calibri"/>
                <a:sym typeface="Calibri"/>
              </a:rPr>
              <a:t>هو الحُكم الشرعي </a:t>
            </a:r>
            <a:endParaRPr lang="ar-SA" sz="2000" b="1" dirty="0" smtClean="0">
              <a:solidFill>
                <a:srgbClr val="D29500"/>
              </a:solidFill>
              <a:cs typeface="Calibri"/>
              <a:sym typeface="Calibri"/>
            </a:endParaRPr>
          </a:p>
          <a:p>
            <a:pPr lvl="0" algn="ctr"/>
            <a:r>
              <a:rPr lang="ar-SA" sz="2000" b="1" dirty="0" smtClean="0">
                <a:solidFill>
                  <a:srgbClr val="D29500"/>
                </a:solidFill>
                <a:cs typeface="Calibri"/>
                <a:sym typeface="Calibri"/>
              </a:rPr>
              <a:t>الثابت للأصل بالقرآن</a:t>
            </a:r>
          </a:p>
          <a:p>
            <a:pPr lvl="0" algn="ctr"/>
            <a:r>
              <a:rPr lang="ar-SA" sz="2000" b="1" dirty="0" smtClean="0">
                <a:solidFill>
                  <a:srgbClr val="D29500"/>
                </a:solidFill>
                <a:cs typeface="Calibri"/>
                <a:sym typeface="Calibri"/>
              </a:rPr>
              <a:t> </a:t>
            </a:r>
            <a:r>
              <a:rPr lang="ar-SA" sz="2000" b="1" dirty="0">
                <a:solidFill>
                  <a:srgbClr val="D29500"/>
                </a:solidFill>
                <a:cs typeface="Calibri"/>
                <a:sym typeface="Calibri"/>
              </a:rPr>
              <a:t>أو السنة </a:t>
            </a:r>
            <a:r>
              <a:rPr lang="ar-SA" sz="2000" b="1" dirty="0" smtClean="0">
                <a:solidFill>
                  <a:srgbClr val="D29500"/>
                </a:solidFill>
                <a:cs typeface="Calibri"/>
                <a:sym typeface="Calibri"/>
              </a:rPr>
              <a:t>أو </a:t>
            </a:r>
            <a:r>
              <a:rPr lang="ar-SA" sz="2000" b="1" dirty="0">
                <a:solidFill>
                  <a:srgbClr val="D29500"/>
                </a:solidFill>
                <a:cs typeface="Calibri"/>
                <a:sym typeface="Calibri"/>
              </a:rPr>
              <a:t>الإجماع.</a:t>
            </a:r>
            <a:endParaRPr lang="ar-SA" sz="1050" dirty="0">
              <a:solidFill>
                <a:srgbClr val="D2950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7077067" y="4992245"/>
            <a:ext cx="2440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>
                <a:solidFill>
                  <a:srgbClr val="D29500"/>
                </a:solidFill>
                <a:cs typeface="Calibri"/>
                <a:sym typeface="Calibri"/>
              </a:rPr>
              <a:t>المحل الذي ثبت فيه الحكم .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4499688" y="4886911"/>
            <a:ext cx="244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b="1" dirty="0">
                <a:solidFill>
                  <a:srgbClr val="D49600"/>
                </a:solidFill>
                <a:cs typeface="Calibri"/>
                <a:sym typeface="Calibri"/>
              </a:rPr>
              <a:t>هو الوصف الذي شرع الله من أجله حُكم الأصل ، </a:t>
            </a:r>
            <a:r>
              <a:rPr lang="ar-SA" b="1" dirty="0" smtClean="0">
                <a:solidFill>
                  <a:srgbClr val="D49600"/>
                </a:solidFill>
                <a:cs typeface="Calibri"/>
                <a:sym typeface="Calibri"/>
              </a:rPr>
              <a:t>ووجده المُجتهد </a:t>
            </a:r>
            <a:r>
              <a:rPr lang="ar-SA" b="1" dirty="0">
                <a:solidFill>
                  <a:srgbClr val="D49600"/>
                </a:solidFill>
                <a:cs typeface="Calibri"/>
                <a:sym typeface="Calibri"/>
              </a:rPr>
              <a:t>في الفرع ايضًا.</a:t>
            </a:r>
            <a:endParaRPr lang="ar-SA" sz="1000" dirty="0">
              <a:solidFill>
                <a:srgbClr val="D496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983192" y="5080034"/>
            <a:ext cx="2198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D49600"/>
                </a:solidFill>
                <a:cs typeface="Calibri"/>
                <a:sym typeface="Calibri"/>
              </a:rPr>
              <a:t>المحل الذي لم يرد فيه </a:t>
            </a:r>
            <a:endParaRPr lang="ar-SA" sz="2000" b="1" dirty="0" smtClean="0">
              <a:solidFill>
                <a:srgbClr val="D49600"/>
              </a:solidFill>
              <a:cs typeface="Calibri"/>
              <a:sym typeface="Calibri"/>
            </a:endParaRPr>
          </a:p>
          <a:p>
            <a:pPr algn="ctr"/>
            <a:r>
              <a:rPr lang="ar-SA" sz="2000" b="1" dirty="0" smtClean="0">
                <a:solidFill>
                  <a:srgbClr val="D49600"/>
                </a:solidFill>
                <a:cs typeface="Calibri"/>
                <a:sym typeface="Calibri"/>
              </a:rPr>
              <a:t>نص، ويراد </a:t>
            </a:r>
            <a:r>
              <a:rPr lang="ar-SA" sz="2000" b="1" dirty="0">
                <a:solidFill>
                  <a:srgbClr val="D49600"/>
                </a:solidFill>
                <a:cs typeface="Calibri"/>
                <a:sym typeface="Calibri"/>
              </a:rPr>
              <a:t>معرفة </a:t>
            </a:r>
            <a:endParaRPr lang="ar-SA" sz="2000" b="1" dirty="0" smtClean="0">
              <a:solidFill>
                <a:srgbClr val="D49600"/>
              </a:solidFill>
              <a:cs typeface="Calibri"/>
              <a:sym typeface="Calibri"/>
            </a:endParaRPr>
          </a:p>
          <a:p>
            <a:pPr algn="ctr"/>
            <a:r>
              <a:rPr lang="ar-SA" sz="2000" b="1" dirty="0" smtClean="0">
                <a:solidFill>
                  <a:srgbClr val="D49600"/>
                </a:solidFill>
                <a:cs typeface="Calibri"/>
                <a:sym typeface="Calibri"/>
              </a:rPr>
              <a:t>حكمه</a:t>
            </a:r>
            <a:r>
              <a:rPr lang="ar-SA" sz="2000" b="1" dirty="0">
                <a:solidFill>
                  <a:srgbClr val="D49600"/>
                </a:solidFill>
                <a:cs typeface="Calibri"/>
                <a:sym typeface="Calibri"/>
              </a:rPr>
              <a:t>.</a:t>
            </a:r>
            <a:endParaRPr lang="ar-SA" sz="1050" dirty="0">
              <a:solidFill>
                <a:srgbClr val="D49600"/>
              </a:solidFill>
            </a:endParaRPr>
          </a:p>
        </p:txBody>
      </p:sp>
      <p:sp>
        <p:nvSpPr>
          <p:cNvPr id="36" name="مخطط انسيابي: تخزين داخلي 35"/>
          <p:cNvSpPr/>
          <p:nvPr/>
        </p:nvSpPr>
        <p:spPr>
          <a:xfrm>
            <a:off x="3731626" y="3369162"/>
            <a:ext cx="7276563" cy="953861"/>
          </a:xfrm>
          <a:prstGeom prst="flowChartInternalStorage">
            <a:avLst/>
          </a:prstGeom>
          <a:solidFill>
            <a:srgbClr val="FFD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/>
          <p:cNvSpPr/>
          <p:nvPr/>
        </p:nvSpPr>
        <p:spPr>
          <a:xfrm>
            <a:off x="4976448" y="3476779"/>
            <a:ext cx="4743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ابحث/ي عن نصفي الآخر:</a:t>
            </a:r>
            <a:endParaRPr lang="ar-SA" dirty="0"/>
          </a:p>
        </p:txBody>
      </p:sp>
      <p:pic>
        <p:nvPicPr>
          <p:cNvPr id="10244" name="Picture 4" descr="Search engine - Free icon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667" y1="72000" x2="26667" y2="72000"/>
                        <a14:foregroundMark x1="36000" y1="65333" x2="36000" y2="65333"/>
                        <a14:foregroundMark x1="44889" y1="52889" x2="44889" y2="52889"/>
                        <a14:foregroundMark x1="44444" y1="56000" x2="44444" y2="56000"/>
                        <a14:foregroundMark x1="22667" y1="75111" x2="22667" y2="75111"/>
                        <a14:foregroundMark x1="25333" y1="69778" x2="15111" y2="83556"/>
                        <a14:foregroundMark x1="36000" y1="60000" x2="12889" y2="95111"/>
                        <a14:foregroundMark x1="10667" y1="86667" x2="10667" y2="86667"/>
                        <a14:foregroundMark x1="7111" y1="89333" x2="7111" y2="89333"/>
                        <a14:foregroundMark x1="5333" y1="95556" x2="5333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82" y="3042757"/>
            <a:ext cx="1535701" cy="15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6" y="6361194"/>
            <a:ext cx="3261774" cy="411097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التعلم باللعب (نصفي الآخر)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شريط منحني إلى الأعلى 7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أركان القياس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928" y="2773981"/>
            <a:ext cx="3416097" cy="341609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9702512" y="1363372"/>
            <a:ext cx="2453578" cy="2081489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86" y="2815740"/>
            <a:ext cx="3666874" cy="1965444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0264884" y="1982662"/>
            <a:ext cx="1260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D49600"/>
                </a:solidFill>
                <a:cs typeface="Calibri"/>
                <a:sym typeface="Calibri"/>
              </a:rPr>
              <a:t>الأصل</a:t>
            </a:r>
            <a:endParaRPr lang="ar-SA" dirty="0">
              <a:solidFill>
                <a:srgbClr val="D49600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25" y="2793482"/>
            <a:ext cx="3666874" cy="196544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09" y="2773981"/>
            <a:ext cx="3666874" cy="196544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29" y="2793031"/>
            <a:ext cx="3666874" cy="196544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1916222" y="1376590"/>
            <a:ext cx="2453578" cy="2081489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4505224" y="1389808"/>
            <a:ext cx="2453578" cy="2081489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01">
            <a:off x="7094226" y="1376590"/>
            <a:ext cx="2453578" cy="2081489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5181194" y="1716264"/>
            <a:ext cx="10454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D49600"/>
                </a:solidFill>
                <a:cs typeface="Calibri"/>
                <a:sym typeface="Calibri"/>
              </a:rPr>
              <a:t>حكم </a:t>
            </a:r>
          </a:p>
          <a:p>
            <a:pPr algn="ctr"/>
            <a:r>
              <a:rPr lang="ar-SA" sz="3200" b="1" dirty="0" smtClean="0">
                <a:solidFill>
                  <a:srgbClr val="D49600"/>
                </a:solidFill>
                <a:cs typeface="Calibri"/>
                <a:sym typeface="Calibri"/>
              </a:rPr>
              <a:t>الأصل</a:t>
            </a:r>
            <a:endParaRPr lang="ar-SA" sz="1400" dirty="0">
              <a:solidFill>
                <a:srgbClr val="D496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7837882" y="2053330"/>
            <a:ext cx="1067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D49600"/>
                </a:solidFill>
                <a:cs typeface="Calibri"/>
                <a:sym typeface="Calibri"/>
              </a:rPr>
              <a:t>الفرع</a:t>
            </a:r>
            <a:endParaRPr lang="ar-SA" dirty="0">
              <a:solidFill>
                <a:srgbClr val="D4960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2713398" y="2018880"/>
            <a:ext cx="1018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D49600"/>
                </a:solidFill>
                <a:cs typeface="Calibri"/>
                <a:sym typeface="Calibri"/>
              </a:rPr>
              <a:t>العلة</a:t>
            </a:r>
            <a:endParaRPr lang="ar-SA" dirty="0">
              <a:solidFill>
                <a:srgbClr val="D49600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4490698" y="3198297"/>
            <a:ext cx="2440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000" b="1" dirty="0">
                <a:solidFill>
                  <a:srgbClr val="D29500"/>
                </a:solidFill>
                <a:cs typeface="Calibri"/>
                <a:sym typeface="Calibri"/>
              </a:rPr>
              <a:t>هو الحُكم الشرعي </a:t>
            </a:r>
            <a:endParaRPr lang="ar-SA" sz="2000" b="1" dirty="0" smtClean="0">
              <a:solidFill>
                <a:srgbClr val="D29500"/>
              </a:solidFill>
              <a:cs typeface="Calibri"/>
              <a:sym typeface="Calibri"/>
            </a:endParaRPr>
          </a:p>
          <a:p>
            <a:pPr lvl="0" algn="ctr"/>
            <a:r>
              <a:rPr lang="ar-SA" sz="2000" b="1" dirty="0" smtClean="0">
                <a:solidFill>
                  <a:srgbClr val="D29500"/>
                </a:solidFill>
                <a:cs typeface="Calibri"/>
                <a:sym typeface="Calibri"/>
              </a:rPr>
              <a:t>الثابت للأصل بالقرآن</a:t>
            </a:r>
          </a:p>
          <a:p>
            <a:pPr lvl="0" algn="ctr"/>
            <a:r>
              <a:rPr lang="ar-SA" sz="2000" b="1" dirty="0" smtClean="0">
                <a:solidFill>
                  <a:srgbClr val="D29500"/>
                </a:solidFill>
                <a:cs typeface="Calibri"/>
                <a:sym typeface="Calibri"/>
              </a:rPr>
              <a:t> </a:t>
            </a:r>
            <a:r>
              <a:rPr lang="ar-SA" sz="2000" b="1" dirty="0">
                <a:solidFill>
                  <a:srgbClr val="D29500"/>
                </a:solidFill>
                <a:cs typeface="Calibri"/>
                <a:sym typeface="Calibri"/>
              </a:rPr>
              <a:t>أو السنة </a:t>
            </a:r>
            <a:r>
              <a:rPr lang="ar-SA" sz="2000" b="1" dirty="0" smtClean="0">
                <a:solidFill>
                  <a:srgbClr val="D29500"/>
                </a:solidFill>
                <a:cs typeface="Calibri"/>
                <a:sym typeface="Calibri"/>
              </a:rPr>
              <a:t>أو </a:t>
            </a:r>
            <a:r>
              <a:rPr lang="ar-SA" sz="2000" b="1" dirty="0">
                <a:solidFill>
                  <a:srgbClr val="D29500"/>
                </a:solidFill>
                <a:cs typeface="Calibri"/>
                <a:sym typeface="Calibri"/>
              </a:rPr>
              <a:t>الإجماع.</a:t>
            </a:r>
            <a:endParaRPr lang="ar-SA" sz="1050" dirty="0">
              <a:solidFill>
                <a:srgbClr val="D2950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9643584" y="3275089"/>
            <a:ext cx="2440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>
                <a:solidFill>
                  <a:srgbClr val="D29500"/>
                </a:solidFill>
                <a:cs typeface="Calibri"/>
                <a:sym typeface="Calibri"/>
              </a:rPr>
              <a:t>المحل الذي ثبت فيه الحكم .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1857630" y="3189256"/>
            <a:ext cx="244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b="1" dirty="0">
                <a:solidFill>
                  <a:srgbClr val="D49600"/>
                </a:solidFill>
                <a:cs typeface="Calibri"/>
                <a:sym typeface="Calibri"/>
              </a:rPr>
              <a:t>هو الوصف الذي شرع الله من أجله حُكم الأصل ، </a:t>
            </a:r>
            <a:r>
              <a:rPr lang="ar-SA" b="1" dirty="0" smtClean="0">
                <a:solidFill>
                  <a:srgbClr val="D49600"/>
                </a:solidFill>
                <a:cs typeface="Calibri"/>
                <a:sym typeface="Calibri"/>
              </a:rPr>
              <a:t>ووجده المُجتهد </a:t>
            </a:r>
            <a:r>
              <a:rPr lang="ar-SA" b="1" dirty="0">
                <a:solidFill>
                  <a:srgbClr val="D49600"/>
                </a:solidFill>
                <a:cs typeface="Calibri"/>
                <a:sym typeface="Calibri"/>
              </a:rPr>
              <a:t>في الفرع ايضًا.</a:t>
            </a:r>
            <a:endParaRPr lang="ar-SA" sz="1000" dirty="0">
              <a:solidFill>
                <a:srgbClr val="D496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096147" y="3368711"/>
            <a:ext cx="2198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>
                <a:solidFill>
                  <a:srgbClr val="D49600"/>
                </a:solidFill>
                <a:cs typeface="Calibri"/>
                <a:sym typeface="Calibri"/>
              </a:rPr>
              <a:t>المحل الذي لم يرد فيه </a:t>
            </a:r>
            <a:endParaRPr lang="ar-SA" sz="2000" b="1" dirty="0" smtClean="0">
              <a:solidFill>
                <a:srgbClr val="D49600"/>
              </a:solidFill>
              <a:cs typeface="Calibri"/>
              <a:sym typeface="Calibri"/>
            </a:endParaRPr>
          </a:p>
          <a:p>
            <a:pPr algn="ctr"/>
            <a:r>
              <a:rPr lang="ar-SA" sz="2000" b="1" dirty="0" smtClean="0">
                <a:solidFill>
                  <a:srgbClr val="D49600"/>
                </a:solidFill>
                <a:cs typeface="Calibri"/>
                <a:sym typeface="Calibri"/>
              </a:rPr>
              <a:t>نص، ويراد </a:t>
            </a:r>
            <a:r>
              <a:rPr lang="ar-SA" sz="2000" b="1" dirty="0">
                <a:solidFill>
                  <a:srgbClr val="D49600"/>
                </a:solidFill>
                <a:cs typeface="Calibri"/>
                <a:sym typeface="Calibri"/>
              </a:rPr>
              <a:t>معرفة </a:t>
            </a:r>
            <a:endParaRPr lang="ar-SA" sz="2000" b="1" dirty="0" smtClean="0">
              <a:solidFill>
                <a:srgbClr val="D49600"/>
              </a:solidFill>
              <a:cs typeface="Calibri"/>
              <a:sym typeface="Calibri"/>
            </a:endParaRPr>
          </a:p>
          <a:p>
            <a:pPr algn="ctr"/>
            <a:r>
              <a:rPr lang="ar-SA" sz="2000" b="1" dirty="0" smtClean="0">
                <a:solidFill>
                  <a:srgbClr val="D49600"/>
                </a:solidFill>
                <a:cs typeface="Calibri"/>
                <a:sym typeface="Calibri"/>
              </a:rPr>
              <a:t>حكمه</a:t>
            </a:r>
            <a:r>
              <a:rPr lang="ar-SA" sz="2000" b="1" dirty="0">
                <a:solidFill>
                  <a:srgbClr val="D49600"/>
                </a:solidFill>
                <a:cs typeface="Calibri"/>
                <a:sym typeface="Calibri"/>
              </a:rPr>
              <a:t>.</a:t>
            </a:r>
            <a:endParaRPr lang="ar-SA" sz="1050" dirty="0">
              <a:solidFill>
                <a:srgbClr val="D49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  <p:bldP spid="33" grpId="0"/>
      <p:bldP spid="34" grpId="0"/>
      <p:bldP spid="35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38"/>
          <p:cNvSpPr/>
          <p:nvPr/>
        </p:nvSpPr>
        <p:spPr>
          <a:xfrm>
            <a:off x="603939" y="4657563"/>
            <a:ext cx="54540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cs typeface="Calibri"/>
                <a:sym typeface="Calibri"/>
              </a:rPr>
              <a:t>لا يرث ،واستدل العلماء على ذلك قياسًا من الحديث أعلاه، استنبط/ي أركان القياس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  <a:cs typeface="Calibri"/>
                <a:sym typeface="Calibri"/>
              </a:rPr>
              <a:t>متعاون/ةً مع مجموعتك!</a:t>
            </a:r>
            <a:endParaRPr lang="ar-SA" sz="1200" dirty="0">
              <a:solidFill>
                <a:srgbClr val="002060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19" y="869961"/>
            <a:ext cx="3669343" cy="2198198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9" y="1024061"/>
            <a:ext cx="5486400" cy="3705225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67235" y="6245157"/>
            <a:ext cx="2345460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مناقشة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شريط منحني إلى الأعلى 15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مثال القياس: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7019365" y="2914059"/>
            <a:ext cx="475033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  <a:cs typeface="Calibri"/>
                <a:sym typeface="Calibri"/>
              </a:rPr>
              <a:t>درسنا مُسبقًا ان القاتل اذا قتل مورثه لا يرثه ، فماذا اذا قتل </a:t>
            </a:r>
            <a:r>
              <a:rPr lang="ar-SA" sz="3200" b="1" dirty="0" err="1" smtClean="0">
                <a:solidFill>
                  <a:srgbClr val="002060"/>
                </a:solidFill>
                <a:cs typeface="Calibri"/>
                <a:sym typeface="Calibri"/>
              </a:rPr>
              <a:t>الموصَى</a:t>
            </a:r>
            <a:r>
              <a:rPr lang="ar-SA" sz="3200" b="1" dirty="0" smtClean="0">
                <a:solidFill>
                  <a:srgbClr val="002060"/>
                </a:solidFill>
                <a:cs typeface="Calibri"/>
                <a:sym typeface="Calibri"/>
              </a:rPr>
              <a:t> له من أوصى له بـ أرضٍ مثلاً بعد وفاته استعجالاً عليها؟ </a:t>
            </a:r>
            <a:endParaRPr lang="ar-SA" sz="1400" dirty="0">
              <a:solidFill>
                <a:srgbClr val="002060"/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39" y="2619928"/>
            <a:ext cx="6535352" cy="4623762"/>
          </a:xfrm>
          <a:prstGeom prst="rect">
            <a:avLst/>
          </a:prstGeom>
        </p:spPr>
      </p:pic>
      <p:sp>
        <p:nvSpPr>
          <p:cNvPr id="35" name="مستطيل 34"/>
          <p:cNvSpPr/>
          <p:nvPr/>
        </p:nvSpPr>
        <p:spPr>
          <a:xfrm>
            <a:off x="946729" y="1772087"/>
            <a:ext cx="47861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cs typeface="Calibri"/>
                <a:sym typeface="Calibri"/>
              </a:rPr>
              <a:t>قَالَ رَسُولُ اللَّهِ صَلَّى اللَّهُ عَلَيْهِ وَسَلَّمَ : </a:t>
            </a:r>
            <a:r>
              <a:rPr lang="ar-SA" sz="3200" b="1" dirty="0" smtClean="0">
                <a:solidFill>
                  <a:schemeClr val="bg1"/>
                </a:solidFill>
                <a:cs typeface="Calibri"/>
                <a:sym typeface="Calibri"/>
              </a:rPr>
              <a:t>"لَيْسَ </a:t>
            </a:r>
            <a:r>
              <a:rPr lang="ar-SA" sz="3200" b="1" dirty="0">
                <a:solidFill>
                  <a:schemeClr val="bg1"/>
                </a:solidFill>
                <a:cs typeface="Calibri"/>
                <a:sym typeface="Calibri"/>
              </a:rPr>
              <a:t>لِلْقَاتِلِ شَيْءٌ ، وَإِنْ لَمْ يَكُنْ لَهُ وَارِثٌ فَوَارِثُهُ أَقْرَبُ النَّاسِ إِلَيْهِ ، وَلَا يَرِثُ الْقَاتِلُ </a:t>
            </a:r>
            <a:r>
              <a:rPr lang="ar-SA" sz="3200" b="1" dirty="0" smtClean="0">
                <a:solidFill>
                  <a:schemeClr val="bg1"/>
                </a:solidFill>
                <a:cs typeface="Calibri"/>
                <a:sym typeface="Calibri"/>
              </a:rPr>
              <a:t>شَيْئًا"</a:t>
            </a:r>
            <a:endParaRPr lang="ar-S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 animBg="1"/>
      <p:bldP spid="31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93" b="100000" l="0" r="6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39" r="32379"/>
          <a:stretch/>
        </p:blipFill>
        <p:spPr>
          <a:xfrm>
            <a:off x="-190499" y="419101"/>
            <a:ext cx="12382500" cy="6438900"/>
          </a:xfrm>
          <a:prstGeom prst="rect">
            <a:avLst/>
          </a:prstGeom>
        </p:spPr>
      </p:pic>
      <p:sp>
        <p:nvSpPr>
          <p:cNvPr id="9" name="مستطيل ذو زوايا قطرية مستديرة 8"/>
          <p:cNvSpPr/>
          <p:nvPr/>
        </p:nvSpPr>
        <p:spPr>
          <a:xfrm>
            <a:off x="647700" y="209551"/>
            <a:ext cx="4514850" cy="2782207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700"/>
            <a:ext cx="5810251" cy="581025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80" y="209551"/>
            <a:ext cx="568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شريط منحني إلى الأعلى 15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مثال القياس: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3" name="شكل حر 2"/>
          <p:cNvSpPr/>
          <p:nvPr/>
        </p:nvSpPr>
        <p:spPr>
          <a:xfrm>
            <a:off x="499413" y="1340814"/>
            <a:ext cx="4321290" cy="1120591"/>
          </a:xfrm>
          <a:custGeom>
            <a:avLst/>
            <a:gdLst>
              <a:gd name="connsiteX0" fmla="*/ 0 w 4321290"/>
              <a:gd name="connsiteY0" fmla="*/ 140074 h 1120589"/>
              <a:gd name="connsiteX1" fmla="*/ 3760996 w 4321290"/>
              <a:gd name="connsiteY1" fmla="*/ 140074 h 1120589"/>
              <a:gd name="connsiteX2" fmla="*/ 3760996 w 4321290"/>
              <a:gd name="connsiteY2" fmla="*/ 0 h 1120589"/>
              <a:gd name="connsiteX3" fmla="*/ 4321290 w 4321290"/>
              <a:gd name="connsiteY3" fmla="*/ 560295 h 1120589"/>
              <a:gd name="connsiteX4" fmla="*/ 3760996 w 4321290"/>
              <a:gd name="connsiteY4" fmla="*/ 1120589 h 1120589"/>
              <a:gd name="connsiteX5" fmla="*/ 3760996 w 4321290"/>
              <a:gd name="connsiteY5" fmla="*/ 980515 h 1120589"/>
              <a:gd name="connsiteX6" fmla="*/ 0 w 4321290"/>
              <a:gd name="connsiteY6" fmla="*/ 980515 h 1120589"/>
              <a:gd name="connsiteX7" fmla="*/ 0 w 4321290"/>
              <a:gd name="connsiteY7" fmla="*/ 140074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1290" h="1120589">
                <a:moveTo>
                  <a:pt x="4321290" y="980514"/>
                </a:moveTo>
                <a:lnTo>
                  <a:pt x="560294" y="980514"/>
                </a:lnTo>
                <a:lnTo>
                  <a:pt x="560294" y="1120588"/>
                </a:lnTo>
                <a:lnTo>
                  <a:pt x="0" y="560294"/>
                </a:lnTo>
                <a:lnTo>
                  <a:pt x="560294" y="1"/>
                </a:lnTo>
                <a:lnTo>
                  <a:pt x="560294" y="140075"/>
                </a:lnTo>
                <a:lnTo>
                  <a:pt x="4321290" y="140075"/>
                </a:lnTo>
                <a:lnTo>
                  <a:pt x="4321290" y="980514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621" tIns="165475" rIns="25400" bIns="165475" numCol="1" spcCol="1270" anchor="t" anchorCtr="0">
            <a:noAutofit/>
          </a:bodyPr>
          <a:lstStyle/>
          <a:p>
            <a:pPr marL="285750" lvl="1" indent="-285750" algn="r" defTabSz="1778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4000" b="1" kern="1200" dirty="0" smtClean="0">
                <a:solidFill>
                  <a:schemeClr val="bg1">
                    <a:lumMod val="50000"/>
                  </a:schemeClr>
                </a:solidFill>
              </a:rPr>
              <a:t> قتل الوارث مورثه.</a:t>
            </a:r>
            <a:endParaRPr lang="ar-SA" sz="40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شكل حر 3"/>
          <p:cNvSpPr/>
          <p:nvPr/>
        </p:nvSpPr>
        <p:spPr>
          <a:xfrm>
            <a:off x="4820703" y="1340815"/>
            <a:ext cx="2880860" cy="1120589"/>
          </a:xfrm>
          <a:custGeom>
            <a:avLst/>
            <a:gdLst>
              <a:gd name="connsiteX0" fmla="*/ 0 w 2880860"/>
              <a:gd name="connsiteY0" fmla="*/ 186769 h 1120589"/>
              <a:gd name="connsiteX1" fmla="*/ 186769 w 2880860"/>
              <a:gd name="connsiteY1" fmla="*/ 0 h 1120589"/>
              <a:gd name="connsiteX2" fmla="*/ 2694091 w 2880860"/>
              <a:gd name="connsiteY2" fmla="*/ 0 h 1120589"/>
              <a:gd name="connsiteX3" fmla="*/ 2880860 w 2880860"/>
              <a:gd name="connsiteY3" fmla="*/ 186769 h 1120589"/>
              <a:gd name="connsiteX4" fmla="*/ 2880860 w 2880860"/>
              <a:gd name="connsiteY4" fmla="*/ 933820 h 1120589"/>
              <a:gd name="connsiteX5" fmla="*/ 2694091 w 2880860"/>
              <a:gd name="connsiteY5" fmla="*/ 1120589 h 1120589"/>
              <a:gd name="connsiteX6" fmla="*/ 186769 w 2880860"/>
              <a:gd name="connsiteY6" fmla="*/ 1120589 h 1120589"/>
              <a:gd name="connsiteX7" fmla="*/ 0 w 2880860"/>
              <a:gd name="connsiteY7" fmla="*/ 933820 h 1120589"/>
              <a:gd name="connsiteX8" fmla="*/ 0 w 2880860"/>
              <a:gd name="connsiteY8" fmla="*/ 186769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60" h="1120589">
                <a:moveTo>
                  <a:pt x="0" y="186769"/>
                </a:moveTo>
                <a:cubicBezTo>
                  <a:pt x="0" y="83619"/>
                  <a:pt x="83619" y="0"/>
                  <a:pt x="186769" y="0"/>
                </a:cubicBezTo>
                <a:lnTo>
                  <a:pt x="2694091" y="0"/>
                </a:lnTo>
                <a:cubicBezTo>
                  <a:pt x="2797241" y="0"/>
                  <a:pt x="2880860" y="83619"/>
                  <a:pt x="2880860" y="186769"/>
                </a:cubicBezTo>
                <a:lnTo>
                  <a:pt x="2880860" y="933820"/>
                </a:lnTo>
                <a:cubicBezTo>
                  <a:pt x="2880860" y="1036970"/>
                  <a:pt x="2797241" y="1120589"/>
                  <a:pt x="2694091" y="1120589"/>
                </a:cubicBezTo>
                <a:lnTo>
                  <a:pt x="186769" y="1120589"/>
                </a:lnTo>
                <a:cubicBezTo>
                  <a:pt x="83619" y="1120589"/>
                  <a:pt x="0" y="1036970"/>
                  <a:pt x="0" y="933820"/>
                </a:cubicBezTo>
                <a:lnTo>
                  <a:pt x="0" y="1867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633" tIns="155668" rIns="256633" bIns="155668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300" b="1" kern="1200" dirty="0" smtClean="0"/>
              <a:t>الأصل</a:t>
            </a:r>
            <a:endParaRPr lang="ar-SA" sz="5300" b="1" kern="1200" dirty="0"/>
          </a:p>
        </p:txBody>
      </p:sp>
      <p:sp>
        <p:nvSpPr>
          <p:cNvPr id="5" name="شكل حر 4"/>
          <p:cNvSpPr/>
          <p:nvPr/>
        </p:nvSpPr>
        <p:spPr>
          <a:xfrm>
            <a:off x="499413" y="2573462"/>
            <a:ext cx="4321290" cy="1120590"/>
          </a:xfrm>
          <a:custGeom>
            <a:avLst/>
            <a:gdLst>
              <a:gd name="connsiteX0" fmla="*/ 0 w 4321290"/>
              <a:gd name="connsiteY0" fmla="*/ 140074 h 1120589"/>
              <a:gd name="connsiteX1" fmla="*/ 3760996 w 4321290"/>
              <a:gd name="connsiteY1" fmla="*/ 140074 h 1120589"/>
              <a:gd name="connsiteX2" fmla="*/ 3760996 w 4321290"/>
              <a:gd name="connsiteY2" fmla="*/ 0 h 1120589"/>
              <a:gd name="connsiteX3" fmla="*/ 4321290 w 4321290"/>
              <a:gd name="connsiteY3" fmla="*/ 560295 h 1120589"/>
              <a:gd name="connsiteX4" fmla="*/ 3760996 w 4321290"/>
              <a:gd name="connsiteY4" fmla="*/ 1120589 h 1120589"/>
              <a:gd name="connsiteX5" fmla="*/ 3760996 w 4321290"/>
              <a:gd name="connsiteY5" fmla="*/ 980515 h 1120589"/>
              <a:gd name="connsiteX6" fmla="*/ 0 w 4321290"/>
              <a:gd name="connsiteY6" fmla="*/ 980515 h 1120589"/>
              <a:gd name="connsiteX7" fmla="*/ 0 w 4321290"/>
              <a:gd name="connsiteY7" fmla="*/ 140074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1290" h="1120589">
                <a:moveTo>
                  <a:pt x="4321290" y="980514"/>
                </a:moveTo>
                <a:lnTo>
                  <a:pt x="560294" y="980514"/>
                </a:lnTo>
                <a:lnTo>
                  <a:pt x="560294" y="1120588"/>
                </a:lnTo>
                <a:lnTo>
                  <a:pt x="0" y="560294"/>
                </a:lnTo>
                <a:lnTo>
                  <a:pt x="560294" y="1"/>
                </a:lnTo>
                <a:lnTo>
                  <a:pt x="560294" y="140075"/>
                </a:lnTo>
                <a:lnTo>
                  <a:pt x="4321290" y="140075"/>
                </a:lnTo>
                <a:lnTo>
                  <a:pt x="4321290" y="980514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811" tIns="161665" rIns="21590" bIns="161664" numCol="1" spcCol="1270" anchor="t" anchorCtr="0">
            <a:noAutofit/>
          </a:bodyPr>
          <a:lstStyle/>
          <a:p>
            <a:pPr marL="285750" lvl="1" indent="-285750" algn="r" defTabSz="15113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3400" b="1" kern="1200" dirty="0" smtClean="0">
                <a:solidFill>
                  <a:srgbClr val="AC770D"/>
                </a:solidFill>
              </a:rPr>
              <a:t>قتل </a:t>
            </a:r>
            <a:r>
              <a:rPr lang="ar-SA" sz="3400" b="1" kern="1200" dirty="0" err="1" smtClean="0">
                <a:solidFill>
                  <a:srgbClr val="AC770D"/>
                </a:solidFill>
              </a:rPr>
              <a:t>الموصَى</a:t>
            </a:r>
            <a:r>
              <a:rPr lang="ar-SA" sz="3400" b="1" kern="1200" dirty="0" smtClean="0">
                <a:solidFill>
                  <a:srgbClr val="AC770D"/>
                </a:solidFill>
              </a:rPr>
              <a:t> له الموصي.</a:t>
            </a:r>
            <a:endParaRPr lang="ar-SA" sz="3400" b="1" kern="1200" dirty="0">
              <a:solidFill>
                <a:srgbClr val="AC770D"/>
              </a:solidFill>
            </a:endParaRPr>
          </a:p>
        </p:txBody>
      </p:sp>
      <p:sp>
        <p:nvSpPr>
          <p:cNvPr id="6" name="شكل حر 5"/>
          <p:cNvSpPr/>
          <p:nvPr/>
        </p:nvSpPr>
        <p:spPr>
          <a:xfrm>
            <a:off x="4820703" y="2573463"/>
            <a:ext cx="2880860" cy="1120589"/>
          </a:xfrm>
          <a:custGeom>
            <a:avLst/>
            <a:gdLst>
              <a:gd name="connsiteX0" fmla="*/ 0 w 2880860"/>
              <a:gd name="connsiteY0" fmla="*/ 186769 h 1120589"/>
              <a:gd name="connsiteX1" fmla="*/ 186769 w 2880860"/>
              <a:gd name="connsiteY1" fmla="*/ 0 h 1120589"/>
              <a:gd name="connsiteX2" fmla="*/ 2694091 w 2880860"/>
              <a:gd name="connsiteY2" fmla="*/ 0 h 1120589"/>
              <a:gd name="connsiteX3" fmla="*/ 2880860 w 2880860"/>
              <a:gd name="connsiteY3" fmla="*/ 186769 h 1120589"/>
              <a:gd name="connsiteX4" fmla="*/ 2880860 w 2880860"/>
              <a:gd name="connsiteY4" fmla="*/ 933820 h 1120589"/>
              <a:gd name="connsiteX5" fmla="*/ 2694091 w 2880860"/>
              <a:gd name="connsiteY5" fmla="*/ 1120589 h 1120589"/>
              <a:gd name="connsiteX6" fmla="*/ 186769 w 2880860"/>
              <a:gd name="connsiteY6" fmla="*/ 1120589 h 1120589"/>
              <a:gd name="connsiteX7" fmla="*/ 0 w 2880860"/>
              <a:gd name="connsiteY7" fmla="*/ 933820 h 1120589"/>
              <a:gd name="connsiteX8" fmla="*/ 0 w 2880860"/>
              <a:gd name="connsiteY8" fmla="*/ 186769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60" h="1120589">
                <a:moveTo>
                  <a:pt x="0" y="186769"/>
                </a:moveTo>
                <a:cubicBezTo>
                  <a:pt x="0" y="83619"/>
                  <a:pt x="83619" y="0"/>
                  <a:pt x="186769" y="0"/>
                </a:cubicBezTo>
                <a:lnTo>
                  <a:pt x="2694091" y="0"/>
                </a:lnTo>
                <a:cubicBezTo>
                  <a:pt x="2797241" y="0"/>
                  <a:pt x="2880860" y="83619"/>
                  <a:pt x="2880860" y="186769"/>
                </a:cubicBezTo>
                <a:lnTo>
                  <a:pt x="2880860" y="933820"/>
                </a:lnTo>
                <a:cubicBezTo>
                  <a:pt x="2880860" y="1036970"/>
                  <a:pt x="2797241" y="1120589"/>
                  <a:pt x="2694091" y="1120589"/>
                </a:cubicBezTo>
                <a:lnTo>
                  <a:pt x="186769" y="1120589"/>
                </a:lnTo>
                <a:cubicBezTo>
                  <a:pt x="83619" y="1120589"/>
                  <a:pt x="0" y="1036970"/>
                  <a:pt x="0" y="933820"/>
                </a:cubicBezTo>
                <a:lnTo>
                  <a:pt x="0" y="1867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633" tIns="155668" rIns="256633" bIns="155668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300" b="1" kern="1200" dirty="0" smtClean="0"/>
              <a:t>الفرع</a:t>
            </a:r>
            <a:endParaRPr lang="ar-SA" sz="5300" b="1" kern="1200" dirty="0"/>
          </a:p>
        </p:txBody>
      </p:sp>
      <p:sp>
        <p:nvSpPr>
          <p:cNvPr id="10" name="شكل حر 9"/>
          <p:cNvSpPr/>
          <p:nvPr/>
        </p:nvSpPr>
        <p:spPr>
          <a:xfrm>
            <a:off x="499413" y="3806110"/>
            <a:ext cx="4321290" cy="1120590"/>
          </a:xfrm>
          <a:custGeom>
            <a:avLst/>
            <a:gdLst>
              <a:gd name="connsiteX0" fmla="*/ 0 w 4321290"/>
              <a:gd name="connsiteY0" fmla="*/ 140074 h 1120589"/>
              <a:gd name="connsiteX1" fmla="*/ 3760996 w 4321290"/>
              <a:gd name="connsiteY1" fmla="*/ 140074 h 1120589"/>
              <a:gd name="connsiteX2" fmla="*/ 3760996 w 4321290"/>
              <a:gd name="connsiteY2" fmla="*/ 0 h 1120589"/>
              <a:gd name="connsiteX3" fmla="*/ 4321290 w 4321290"/>
              <a:gd name="connsiteY3" fmla="*/ 560295 h 1120589"/>
              <a:gd name="connsiteX4" fmla="*/ 3760996 w 4321290"/>
              <a:gd name="connsiteY4" fmla="*/ 1120589 h 1120589"/>
              <a:gd name="connsiteX5" fmla="*/ 3760996 w 4321290"/>
              <a:gd name="connsiteY5" fmla="*/ 980515 h 1120589"/>
              <a:gd name="connsiteX6" fmla="*/ 0 w 4321290"/>
              <a:gd name="connsiteY6" fmla="*/ 980515 h 1120589"/>
              <a:gd name="connsiteX7" fmla="*/ 0 w 4321290"/>
              <a:gd name="connsiteY7" fmla="*/ 140074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1290" h="1120589">
                <a:moveTo>
                  <a:pt x="4321290" y="980514"/>
                </a:moveTo>
                <a:lnTo>
                  <a:pt x="560294" y="980514"/>
                </a:lnTo>
                <a:lnTo>
                  <a:pt x="560294" y="1120588"/>
                </a:lnTo>
                <a:lnTo>
                  <a:pt x="0" y="560294"/>
                </a:lnTo>
                <a:lnTo>
                  <a:pt x="560294" y="1"/>
                </a:lnTo>
                <a:lnTo>
                  <a:pt x="560294" y="140075"/>
                </a:lnTo>
                <a:lnTo>
                  <a:pt x="4321290" y="140075"/>
                </a:lnTo>
                <a:lnTo>
                  <a:pt x="4321290" y="980514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811" tIns="161665" rIns="21590" bIns="161664" numCol="1" spcCol="1270" anchor="t" anchorCtr="0">
            <a:noAutofit/>
          </a:bodyPr>
          <a:lstStyle/>
          <a:p>
            <a:pPr marL="285750" lvl="1" indent="-285750" algn="r" defTabSz="15113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3400" b="1" kern="1200" dirty="0" smtClean="0">
                <a:solidFill>
                  <a:srgbClr val="AF5200"/>
                </a:solidFill>
              </a:rPr>
              <a:t>منع القاتل من الميراث.</a:t>
            </a:r>
            <a:endParaRPr lang="ar-SA" sz="3400" b="1" kern="1200" dirty="0">
              <a:solidFill>
                <a:srgbClr val="AF5200"/>
              </a:solidFill>
            </a:endParaRPr>
          </a:p>
        </p:txBody>
      </p:sp>
      <p:sp>
        <p:nvSpPr>
          <p:cNvPr id="11" name="شكل حر 10"/>
          <p:cNvSpPr/>
          <p:nvPr/>
        </p:nvSpPr>
        <p:spPr>
          <a:xfrm>
            <a:off x="4820703" y="3806111"/>
            <a:ext cx="2880860" cy="1120589"/>
          </a:xfrm>
          <a:custGeom>
            <a:avLst/>
            <a:gdLst>
              <a:gd name="connsiteX0" fmla="*/ 0 w 2880860"/>
              <a:gd name="connsiteY0" fmla="*/ 186769 h 1120589"/>
              <a:gd name="connsiteX1" fmla="*/ 186769 w 2880860"/>
              <a:gd name="connsiteY1" fmla="*/ 0 h 1120589"/>
              <a:gd name="connsiteX2" fmla="*/ 2694091 w 2880860"/>
              <a:gd name="connsiteY2" fmla="*/ 0 h 1120589"/>
              <a:gd name="connsiteX3" fmla="*/ 2880860 w 2880860"/>
              <a:gd name="connsiteY3" fmla="*/ 186769 h 1120589"/>
              <a:gd name="connsiteX4" fmla="*/ 2880860 w 2880860"/>
              <a:gd name="connsiteY4" fmla="*/ 933820 h 1120589"/>
              <a:gd name="connsiteX5" fmla="*/ 2694091 w 2880860"/>
              <a:gd name="connsiteY5" fmla="*/ 1120589 h 1120589"/>
              <a:gd name="connsiteX6" fmla="*/ 186769 w 2880860"/>
              <a:gd name="connsiteY6" fmla="*/ 1120589 h 1120589"/>
              <a:gd name="connsiteX7" fmla="*/ 0 w 2880860"/>
              <a:gd name="connsiteY7" fmla="*/ 933820 h 1120589"/>
              <a:gd name="connsiteX8" fmla="*/ 0 w 2880860"/>
              <a:gd name="connsiteY8" fmla="*/ 186769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60" h="1120589">
                <a:moveTo>
                  <a:pt x="0" y="186769"/>
                </a:moveTo>
                <a:cubicBezTo>
                  <a:pt x="0" y="83619"/>
                  <a:pt x="83619" y="0"/>
                  <a:pt x="186769" y="0"/>
                </a:cubicBezTo>
                <a:lnTo>
                  <a:pt x="2694091" y="0"/>
                </a:lnTo>
                <a:cubicBezTo>
                  <a:pt x="2797241" y="0"/>
                  <a:pt x="2880860" y="83619"/>
                  <a:pt x="2880860" y="186769"/>
                </a:cubicBezTo>
                <a:lnTo>
                  <a:pt x="2880860" y="933820"/>
                </a:lnTo>
                <a:cubicBezTo>
                  <a:pt x="2880860" y="1036970"/>
                  <a:pt x="2797241" y="1120589"/>
                  <a:pt x="2694091" y="1120589"/>
                </a:cubicBezTo>
                <a:lnTo>
                  <a:pt x="186769" y="1120589"/>
                </a:lnTo>
                <a:cubicBezTo>
                  <a:pt x="83619" y="1120589"/>
                  <a:pt x="0" y="1036970"/>
                  <a:pt x="0" y="933820"/>
                </a:cubicBezTo>
                <a:lnTo>
                  <a:pt x="0" y="1867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633" tIns="155668" rIns="256633" bIns="155668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300" b="1" kern="1200" dirty="0" smtClean="0"/>
              <a:t>حُكم الأصل</a:t>
            </a:r>
            <a:endParaRPr lang="ar-SA" sz="5300" b="1" kern="1200" dirty="0"/>
          </a:p>
        </p:txBody>
      </p:sp>
      <p:sp>
        <p:nvSpPr>
          <p:cNvPr id="12" name="شكل حر 11"/>
          <p:cNvSpPr/>
          <p:nvPr/>
        </p:nvSpPr>
        <p:spPr>
          <a:xfrm>
            <a:off x="499413" y="5038758"/>
            <a:ext cx="4321291" cy="1120590"/>
          </a:xfrm>
          <a:custGeom>
            <a:avLst/>
            <a:gdLst>
              <a:gd name="connsiteX0" fmla="*/ 0 w 4321290"/>
              <a:gd name="connsiteY0" fmla="*/ 140074 h 1120589"/>
              <a:gd name="connsiteX1" fmla="*/ 3760996 w 4321290"/>
              <a:gd name="connsiteY1" fmla="*/ 140074 h 1120589"/>
              <a:gd name="connsiteX2" fmla="*/ 3760996 w 4321290"/>
              <a:gd name="connsiteY2" fmla="*/ 0 h 1120589"/>
              <a:gd name="connsiteX3" fmla="*/ 4321290 w 4321290"/>
              <a:gd name="connsiteY3" fmla="*/ 560295 h 1120589"/>
              <a:gd name="connsiteX4" fmla="*/ 3760996 w 4321290"/>
              <a:gd name="connsiteY4" fmla="*/ 1120589 h 1120589"/>
              <a:gd name="connsiteX5" fmla="*/ 3760996 w 4321290"/>
              <a:gd name="connsiteY5" fmla="*/ 980515 h 1120589"/>
              <a:gd name="connsiteX6" fmla="*/ 0 w 4321290"/>
              <a:gd name="connsiteY6" fmla="*/ 980515 h 1120589"/>
              <a:gd name="connsiteX7" fmla="*/ 0 w 4321290"/>
              <a:gd name="connsiteY7" fmla="*/ 140074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1290" h="1120589">
                <a:moveTo>
                  <a:pt x="4321290" y="980514"/>
                </a:moveTo>
                <a:lnTo>
                  <a:pt x="560294" y="980514"/>
                </a:lnTo>
                <a:lnTo>
                  <a:pt x="560294" y="1120588"/>
                </a:lnTo>
                <a:lnTo>
                  <a:pt x="0" y="560294"/>
                </a:lnTo>
                <a:lnTo>
                  <a:pt x="560294" y="1"/>
                </a:lnTo>
                <a:lnTo>
                  <a:pt x="560294" y="140075"/>
                </a:lnTo>
                <a:lnTo>
                  <a:pt x="4321290" y="140075"/>
                </a:lnTo>
                <a:lnTo>
                  <a:pt x="4321290" y="980514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811" tIns="161665" rIns="21591" bIns="161664" numCol="1" spcCol="1270" anchor="t" anchorCtr="0">
            <a:noAutofit/>
          </a:bodyPr>
          <a:lstStyle/>
          <a:p>
            <a:pPr marL="285750" lvl="1" indent="-285750" algn="r" defTabSz="15113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3400" b="1" kern="1200" dirty="0" smtClean="0">
                <a:solidFill>
                  <a:srgbClr val="B43500"/>
                </a:solidFill>
              </a:rPr>
              <a:t>القتل المحرم.</a:t>
            </a:r>
            <a:endParaRPr lang="ar-SA" sz="3400" b="1" kern="1200" dirty="0">
              <a:solidFill>
                <a:srgbClr val="B43500"/>
              </a:solidFill>
            </a:endParaRPr>
          </a:p>
        </p:txBody>
      </p:sp>
      <p:sp>
        <p:nvSpPr>
          <p:cNvPr id="13" name="شكل حر 12"/>
          <p:cNvSpPr/>
          <p:nvPr/>
        </p:nvSpPr>
        <p:spPr>
          <a:xfrm>
            <a:off x="4820703" y="5038759"/>
            <a:ext cx="2880860" cy="1120589"/>
          </a:xfrm>
          <a:custGeom>
            <a:avLst/>
            <a:gdLst>
              <a:gd name="connsiteX0" fmla="*/ 0 w 2880860"/>
              <a:gd name="connsiteY0" fmla="*/ 186769 h 1120589"/>
              <a:gd name="connsiteX1" fmla="*/ 186769 w 2880860"/>
              <a:gd name="connsiteY1" fmla="*/ 0 h 1120589"/>
              <a:gd name="connsiteX2" fmla="*/ 2694091 w 2880860"/>
              <a:gd name="connsiteY2" fmla="*/ 0 h 1120589"/>
              <a:gd name="connsiteX3" fmla="*/ 2880860 w 2880860"/>
              <a:gd name="connsiteY3" fmla="*/ 186769 h 1120589"/>
              <a:gd name="connsiteX4" fmla="*/ 2880860 w 2880860"/>
              <a:gd name="connsiteY4" fmla="*/ 933820 h 1120589"/>
              <a:gd name="connsiteX5" fmla="*/ 2694091 w 2880860"/>
              <a:gd name="connsiteY5" fmla="*/ 1120589 h 1120589"/>
              <a:gd name="connsiteX6" fmla="*/ 186769 w 2880860"/>
              <a:gd name="connsiteY6" fmla="*/ 1120589 h 1120589"/>
              <a:gd name="connsiteX7" fmla="*/ 0 w 2880860"/>
              <a:gd name="connsiteY7" fmla="*/ 933820 h 1120589"/>
              <a:gd name="connsiteX8" fmla="*/ 0 w 2880860"/>
              <a:gd name="connsiteY8" fmla="*/ 186769 h 11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60" h="1120589">
                <a:moveTo>
                  <a:pt x="0" y="186769"/>
                </a:moveTo>
                <a:cubicBezTo>
                  <a:pt x="0" y="83619"/>
                  <a:pt x="83619" y="0"/>
                  <a:pt x="186769" y="0"/>
                </a:cubicBezTo>
                <a:lnTo>
                  <a:pt x="2694091" y="0"/>
                </a:lnTo>
                <a:cubicBezTo>
                  <a:pt x="2797241" y="0"/>
                  <a:pt x="2880860" y="83619"/>
                  <a:pt x="2880860" y="186769"/>
                </a:cubicBezTo>
                <a:lnTo>
                  <a:pt x="2880860" y="933820"/>
                </a:lnTo>
                <a:cubicBezTo>
                  <a:pt x="2880860" y="1036970"/>
                  <a:pt x="2797241" y="1120589"/>
                  <a:pt x="2694091" y="1120589"/>
                </a:cubicBezTo>
                <a:lnTo>
                  <a:pt x="186769" y="1120589"/>
                </a:lnTo>
                <a:cubicBezTo>
                  <a:pt x="83619" y="1120589"/>
                  <a:pt x="0" y="1036970"/>
                  <a:pt x="0" y="933820"/>
                </a:cubicBezTo>
                <a:lnTo>
                  <a:pt x="0" y="1867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633" tIns="155668" rIns="256633" bIns="155668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5300" b="1" kern="1200" dirty="0" smtClean="0"/>
              <a:t>العِلة</a:t>
            </a:r>
            <a:endParaRPr lang="ar-SA" sz="5300" b="1" kern="12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3" y="1024061"/>
            <a:ext cx="4353835" cy="4300974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7899799" y="1772087"/>
            <a:ext cx="3798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cs typeface="Calibri"/>
                <a:sym typeface="Calibri"/>
              </a:rPr>
              <a:t>قَالَ رَسُولُ اللَّهِ صَلَّى اللَّهُ عَلَيْهِ وَسَلَّمَ : لَيْسَ لِلْقَاتِلِ شَيْءٌ ، وَإِنْ لَمْ يَكُنْ لَهُ وَارِثٌ فَوَارِثُهُ أَقْرَبُ النَّاسِ إِلَيْهِ ، وَلَا يَرِثُ الْقَاتِلُ شَيْئًا</a:t>
            </a:r>
            <a:endParaRPr lang="ar-S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47" y="-680468"/>
            <a:ext cx="2980872" cy="298087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047" y="2781836"/>
            <a:ext cx="2216597" cy="2216597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305875"/>
              </p:ext>
            </p:extLst>
          </p:nvPr>
        </p:nvGraphicFramePr>
        <p:xfrm>
          <a:off x="1136318" y="2787754"/>
          <a:ext cx="8128000" cy="269168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9544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7108375"/>
                    </a:ext>
                  </a:extLst>
                </a:gridCol>
              </a:tblGrid>
              <a:tr h="85247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الدليل: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وجه</a:t>
                      </a:r>
                      <a:r>
                        <a:rPr lang="ar-SA" sz="3200" b="1" baseline="0" dirty="0" smtClean="0"/>
                        <a:t> الدلالة:</a:t>
                      </a:r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04379"/>
                  </a:ext>
                </a:extLst>
              </a:tr>
              <a:tr h="1839212"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92295"/>
                  </a:ext>
                </a:extLst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5473521" y="3923107"/>
            <a:ext cx="3398068" cy="120032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قال تعالى: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" 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فَاعْتَبِرُوا </a:t>
            </a:r>
            <a:endParaRPr lang="ar-SA" sz="3600" b="1" dirty="0" smtClean="0">
              <a:solidFill>
                <a:schemeClr val="accent6">
                  <a:lumMod val="75000"/>
                </a:schemeClr>
              </a:solidFill>
              <a:cs typeface="Calibri"/>
              <a:sym typeface="Calibri"/>
            </a:endParaRPr>
          </a:p>
          <a:p>
            <a:pPr algn="ctr"/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يَا 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أُولِي الْأَبْصَارِ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cs typeface="Calibri"/>
                <a:sym typeface="Calibri"/>
              </a:rPr>
              <a:t>"</a:t>
            </a:r>
            <a:endParaRPr lang="ar-SA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75158" y="3738441"/>
            <a:ext cx="402516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حيث ان الاعتبار عند أهل اللغة هو تمثيل الشيء بغيره ، وإجراء حكمه عليه، ومساواته به، وهذا هو القياس وقد أمر الشارع هُنا – بالقياس-.</a:t>
            </a:r>
            <a:endParaRPr lang="ar-SA" sz="2400" b="1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34095" y="209803"/>
            <a:ext cx="10016355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استخرج/ي بالرجوع الى الكتاب دليلًا على حُجية القياس </a:t>
            </a:r>
          </a:p>
          <a:p>
            <a:pPr algn="ctr"/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من  (القرآن ، والسنة والإجماع) وبيّن/ي وجه الدلالة:</a:t>
            </a:r>
          </a:p>
        </p:txBody>
      </p:sp>
    </p:spTree>
    <p:extLst>
      <p:ext uri="{BB962C8B-B14F-4D97-AF65-F5344CB8AC3E}">
        <p14:creationId xmlns:p14="http://schemas.microsoft.com/office/powerpoint/2010/main" val="24570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47" y="-680468"/>
            <a:ext cx="2980872" cy="2980872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59993"/>
              </p:ext>
            </p:extLst>
          </p:nvPr>
        </p:nvGraphicFramePr>
        <p:xfrm>
          <a:off x="1175158" y="1887232"/>
          <a:ext cx="10209586" cy="3792351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104793">
                  <a:extLst>
                    <a:ext uri="{9D8B030D-6E8A-4147-A177-3AD203B41FA5}">
                      <a16:colId xmlns:a16="http://schemas.microsoft.com/office/drawing/2014/main" val="49954457"/>
                    </a:ext>
                  </a:extLst>
                </a:gridCol>
                <a:gridCol w="5104793">
                  <a:extLst>
                    <a:ext uri="{9D8B030D-6E8A-4147-A177-3AD203B41FA5}">
                      <a16:colId xmlns:a16="http://schemas.microsoft.com/office/drawing/2014/main" val="417108375"/>
                    </a:ext>
                  </a:extLst>
                </a:gridCol>
              </a:tblGrid>
              <a:tr h="120106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الدليل: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وجه</a:t>
                      </a:r>
                      <a:r>
                        <a:rPr lang="ar-SA" sz="3200" b="1" baseline="0" dirty="0" smtClean="0"/>
                        <a:t> الدلالة:</a:t>
                      </a:r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04379"/>
                  </a:ext>
                </a:extLst>
              </a:tr>
              <a:tr h="2591291"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92295"/>
                  </a:ext>
                </a:extLst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6486308" y="3190675"/>
            <a:ext cx="4840500" cy="23083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حديث ابن عباس رضي الله عنهما : أن امرأة</a:t>
            </a:r>
          </a:p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من جهينة جاءت إلى النبي صلى الله عليه</a:t>
            </a:r>
          </a:p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وسلم فقالت: إن أمي نذرت أن تحج , فلم</a:t>
            </a:r>
          </a:p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تحج حتى ماتت , </a:t>
            </a:r>
            <a:r>
              <a:rPr lang="ar-SA" sz="2400" b="1" dirty="0" err="1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أفأحج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 </a:t>
            </a:r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عنها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؟ قال: "</a:t>
            </a:r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نعم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,</a:t>
            </a:r>
          </a:p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حجي عنها, أرأيت لو كان على أمك دين ,</a:t>
            </a:r>
          </a:p>
          <a:p>
            <a:pPr algn="ctr"/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أكنت قاضيته . أقضوا الله, فالله أحق </a:t>
            </a:r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بالوفاء"</a:t>
            </a:r>
            <a:endParaRPr lang="ar-SA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552546" y="3352731"/>
            <a:ext cx="455637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والدلالة ان الرسول صلى الله عليه وسلم قاس دين الله تعالى على دين الآدمي.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" b="96429" l="9845" r="98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6" y="4706994"/>
            <a:ext cx="2471095" cy="2151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مستطيل 8"/>
          <p:cNvSpPr/>
          <p:nvPr/>
        </p:nvSpPr>
        <p:spPr>
          <a:xfrm>
            <a:off x="734095" y="209803"/>
            <a:ext cx="10016355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استخرج/ي بالرجوع الى الكتاب دليلًا على حُجية القياس </a:t>
            </a:r>
          </a:p>
          <a:p>
            <a:pPr algn="ctr"/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من  (القرآن ، والسنة والإجماع) وبيّن/ي وجه الدلالة:</a:t>
            </a:r>
          </a:p>
        </p:txBody>
      </p:sp>
    </p:spTree>
    <p:extLst>
      <p:ext uri="{BB962C8B-B14F-4D97-AF65-F5344CB8AC3E}">
        <p14:creationId xmlns:p14="http://schemas.microsoft.com/office/powerpoint/2010/main" val="16717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47" y="-680468"/>
            <a:ext cx="2980872" cy="298087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34095" y="209803"/>
            <a:ext cx="10016355" cy="12003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استخرج/ي بالرجوع الى الكتاب دليلًا على حُجية القياس </a:t>
            </a:r>
          </a:p>
          <a:p>
            <a:pPr algn="ctr"/>
            <a:r>
              <a:rPr lang="ar-SA" sz="3600" b="1" dirty="0" smtClean="0">
                <a:solidFill>
                  <a:srgbClr val="822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من  (القرآن ، والسنة والإجماع) وبيّن/ي وجه الدلالة: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79154"/>
              </p:ext>
            </p:extLst>
          </p:nvPr>
        </p:nvGraphicFramePr>
        <p:xfrm>
          <a:off x="1136318" y="2787755"/>
          <a:ext cx="8128000" cy="308501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9544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7108375"/>
                    </a:ext>
                  </a:extLst>
                </a:gridCol>
              </a:tblGrid>
              <a:tr h="97704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الدليل: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/>
                        <a:t>وجه</a:t>
                      </a:r>
                      <a:r>
                        <a:rPr lang="ar-SA" sz="3200" b="1" baseline="0" dirty="0" smtClean="0"/>
                        <a:t> الدلالة:</a:t>
                      </a:r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04379"/>
                  </a:ext>
                </a:extLst>
              </a:tr>
              <a:tr h="2107970"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92295"/>
                  </a:ext>
                </a:extLst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5273254" y="3969480"/>
            <a:ext cx="3879288" cy="15696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قياس خلافة أبو بكر صلى الله عليه وسلم على الإمامة في الصلاة وقالوا في ذلك: "رضيه رسول الله لديننا ، أفلا </a:t>
            </a:r>
            <a:r>
              <a:rPr lang="ar-SA" sz="2400" b="1" dirty="0" err="1" smtClean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نرضاه</a:t>
            </a:r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  <a:cs typeface="Calibri"/>
                <a:sym typeface="Calibri"/>
              </a:rPr>
              <a:t> لدنيانا؟"</a:t>
            </a:r>
            <a:endParaRPr lang="ar-SA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23214" y="4175713"/>
            <a:ext cx="402516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 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فقاسوا توليه الخلاف على تولية الإمامة بالناس بأمر النبي صلى الله عليه وسلم.</a:t>
            </a:r>
            <a:endParaRPr lang="ar-SA" sz="2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9" name="Picture 4" descr="الإجماع عند الأصوليي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12351" r="15550" b="37064"/>
          <a:stretch/>
        </p:blipFill>
        <p:spPr bwMode="auto">
          <a:xfrm>
            <a:off x="9514078" y="2537533"/>
            <a:ext cx="2472744" cy="2401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678378984"/>
              </p:ext>
            </p:extLst>
          </p:nvPr>
        </p:nvGraphicFramePr>
        <p:xfrm>
          <a:off x="7106276" y="2393324"/>
          <a:ext cx="4484710" cy="320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693533593"/>
              </p:ext>
            </p:extLst>
          </p:nvPr>
        </p:nvGraphicFramePr>
        <p:xfrm>
          <a:off x="1823792" y="2393324"/>
          <a:ext cx="4484710" cy="320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38" name="Picture 2" descr="Concept Icon | 그래픽, 일러스트레이션 및 포스터 디자인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1223" y1="69565" x2="51223" y2="69565"/>
                        <a14:foregroundMark x1="51223" y1="74638" x2="51223" y2="74638"/>
                        <a14:foregroundMark x1="51359" y1="77899" x2="51359" y2="77899"/>
                        <a14:foregroundMark x1="51359" y1="82971" x2="51359" y2="82971"/>
                        <a14:foregroundMark x1="51766" y1="86232" x2="51766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39" y="3415394"/>
            <a:ext cx="4364910" cy="32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خطط انسيابي: إدخال يدوي 5"/>
          <p:cNvSpPr/>
          <p:nvPr/>
        </p:nvSpPr>
        <p:spPr>
          <a:xfrm>
            <a:off x="4984838" y="463639"/>
            <a:ext cx="4545527" cy="1210615"/>
          </a:xfrm>
          <a:prstGeom prst="flowChartManualInp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أقسام القيـــــــاس:</a:t>
            </a:r>
            <a:endParaRPr lang="ar-SA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1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0" grpId="0">
        <p:bldAsOne/>
      </p:bldGraphic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588940554"/>
              </p:ext>
            </p:extLst>
          </p:nvPr>
        </p:nvGraphicFramePr>
        <p:xfrm>
          <a:off x="3889419" y="886496"/>
          <a:ext cx="5782614" cy="252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Concept Icon | 그래픽, 일러스트레이션 및 포스터 디자인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223" y1="69565" x2="51223" y2="69565"/>
                        <a14:foregroundMark x1="51223" y1="74638" x2="51223" y2="74638"/>
                        <a14:foregroundMark x1="51359" y1="77899" x2="51359" y2="77899"/>
                        <a14:foregroundMark x1="51359" y1="82971" x2="51359" y2="82971"/>
                        <a14:foregroundMark x1="51766" y1="86232" x2="51766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82" y="3230831"/>
            <a:ext cx="4364910" cy="32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خطط انسيابي: إدخال يدوي 5"/>
          <p:cNvSpPr/>
          <p:nvPr/>
        </p:nvSpPr>
        <p:spPr>
          <a:xfrm>
            <a:off x="4224826" y="141668"/>
            <a:ext cx="7713176" cy="579549"/>
          </a:xfrm>
          <a:prstGeom prst="flowChartManualInp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أقسام القيـــــــاس باعتبار قوته وضعفه:</a:t>
            </a:r>
            <a:endParaRPr lang="ar-SA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Calibri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67235" y="6245157"/>
            <a:ext cx="2345460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فجوة المعلومات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flipH="1">
            <a:off x="6748530" y="2591146"/>
            <a:ext cx="25757" cy="37967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تمرير أفقي 4"/>
          <p:cNvSpPr/>
          <p:nvPr/>
        </p:nvSpPr>
        <p:spPr>
          <a:xfrm>
            <a:off x="7070501" y="3266040"/>
            <a:ext cx="4958367" cy="2446986"/>
          </a:xfrm>
          <a:prstGeom prst="horizontalScroll">
            <a:avLst>
              <a:gd name="adj" fmla="val 802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وهو ما ثبتت عِلته بـ           أو           ،  أو كان مقطوعًا فيه بنفي الفارق بين</a:t>
            </a:r>
          </a:p>
          <a:p>
            <a:pPr algn="ctr"/>
            <a:r>
              <a:rPr lang="ar-SA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r>
              <a:rPr lang="ar-SA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              و               .     </a:t>
            </a:r>
            <a:endParaRPr lang="ar-SA" sz="1050" dirty="0"/>
          </a:p>
        </p:txBody>
      </p:sp>
      <p:sp>
        <p:nvSpPr>
          <p:cNvPr id="12" name="تمرير أفقي 11"/>
          <p:cNvSpPr/>
          <p:nvPr/>
        </p:nvSpPr>
        <p:spPr>
          <a:xfrm>
            <a:off x="1532584" y="3412901"/>
            <a:ext cx="4958367" cy="2446986"/>
          </a:xfrm>
          <a:prstGeom prst="horizontalScroll">
            <a:avLst>
              <a:gd name="adj" fmla="val 802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وهو ما ثبتت عِلته بـــــــ                ،</a:t>
            </a:r>
          </a:p>
          <a:p>
            <a:pPr algn="ctr"/>
            <a:r>
              <a:rPr lang="ar-SA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ولم يقطع فيه بنفي الفارق بين </a:t>
            </a:r>
          </a:p>
          <a:p>
            <a:pPr algn="ctr"/>
            <a:r>
              <a:rPr lang="ar-SA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</a:t>
            </a:r>
            <a:r>
              <a:rPr lang="ar-SA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            و            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737799" y="3782943"/>
            <a:ext cx="695459" cy="52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نص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7508639" y="3782943"/>
            <a:ext cx="862369" cy="509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إجماع</a:t>
            </a:r>
            <a:endParaRPr lang="ar-SA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9804599" y="4700789"/>
            <a:ext cx="839273" cy="52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الأصل</a:t>
            </a:r>
            <a:endParaRPr lang="ar-SA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8665891" y="4712991"/>
            <a:ext cx="839273" cy="52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الفرع</a:t>
            </a:r>
            <a:endParaRPr lang="ar-SA" sz="2400" dirty="0"/>
          </a:p>
        </p:txBody>
      </p:sp>
      <p:sp>
        <p:nvSpPr>
          <p:cNvPr id="18" name="مستطيل 17"/>
          <p:cNvSpPr/>
          <p:nvPr/>
        </p:nvSpPr>
        <p:spPr>
          <a:xfrm>
            <a:off x="4224826" y="4855335"/>
            <a:ext cx="839273" cy="494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الأصل</a:t>
            </a:r>
            <a:endParaRPr lang="ar-SA" sz="2400" dirty="0"/>
          </a:p>
        </p:txBody>
      </p:sp>
      <p:sp>
        <p:nvSpPr>
          <p:cNvPr id="19" name="مستطيل 18"/>
          <p:cNvSpPr/>
          <p:nvPr/>
        </p:nvSpPr>
        <p:spPr>
          <a:xfrm>
            <a:off x="3086118" y="4867537"/>
            <a:ext cx="839273" cy="494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الفرع</a:t>
            </a:r>
            <a:endParaRPr lang="ar-SA" sz="2400" dirty="0"/>
          </a:p>
        </p:txBody>
      </p:sp>
      <p:sp>
        <p:nvSpPr>
          <p:cNvPr id="20" name="مستطيل 19"/>
          <p:cNvSpPr/>
          <p:nvPr/>
        </p:nvSpPr>
        <p:spPr>
          <a:xfrm>
            <a:off x="2361164" y="3935065"/>
            <a:ext cx="1143555" cy="52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استنبـاط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6425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5" grpId="0" animBg="1"/>
      <p:bldP spid="12" grpId="0" animBg="1"/>
      <p:bldP spid="8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cept Icon | 그래픽, 일러스트레이션 및 포스터 디자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223" y1="69565" x2="51223" y2="69565"/>
                        <a14:foregroundMark x1="51223" y1="74638" x2="51223" y2="74638"/>
                        <a14:foregroundMark x1="51359" y1="77899" x2="51359" y2="77899"/>
                        <a14:foregroundMark x1="51359" y1="82971" x2="51359" y2="82971"/>
                        <a14:foregroundMark x1="51766" y1="86232" x2="51766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82" y="3230831"/>
            <a:ext cx="4364910" cy="32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خطط انسيابي: إدخال يدوي 5"/>
          <p:cNvSpPr/>
          <p:nvPr/>
        </p:nvSpPr>
        <p:spPr>
          <a:xfrm>
            <a:off x="3309871" y="141668"/>
            <a:ext cx="8628131" cy="579549"/>
          </a:xfrm>
          <a:prstGeom prst="flowChartManualInp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أقسام القيـــــــاس باعتبار صحته وبطلانه:</a:t>
            </a:r>
            <a:endParaRPr lang="ar-SA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Calibri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67235" y="6245157"/>
            <a:ext cx="2345460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فجوة المعلومات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575606995"/>
              </p:ext>
            </p:extLst>
          </p:nvPr>
        </p:nvGraphicFramePr>
        <p:xfrm>
          <a:off x="2957131" y="1043189"/>
          <a:ext cx="8414913" cy="252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9" t="45445" r="8936" b="9484"/>
          <a:stretch/>
        </p:blipFill>
        <p:spPr>
          <a:xfrm>
            <a:off x="2365416" y="2548252"/>
            <a:ext cx="1028708" cy="1122228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7" b="44194"/>
          <a:stretch/>
        </p:blipFill>
        <p:spPr>
          <a:xfrm>
            <a:off x="10770604" y="2356835"/>
            <a:ext cx="1167398" cy="1313645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7951608" y="3606086"/>
            <a:ext cx="2895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توفرت فيه شروط</a:t>
            </a:r>
          </a:p>
          <a:p>
            <a:pPr algn="ctr"/>
            <a:r>
              <a:rPr lang="ar-SA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القياس الصحيح.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488073" y="3606086"/>
            <a:ext cx="32127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لم تتوفر فيه شروط </a:t>
            </a:r>
          </a:p>
          <a:p>
            <a:pPr algn="ctr"/>
            <a:r>
              <a:rPr lang="ar-S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القياس الصحيح.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6" grpId="0">
        <p:bldAsOne/>
      </p:bldGraphic>
      <p:bldP spid="9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31" y="1143089"/>
            <a:ext cx="3374265" cy="4030693"/>
          </a:xfrm>
          <a:prstGeom prst="rect">
            <a:avLst/>
          </a:prstGeom>
        </p:spPr>
      </p:pic>
      <p:pic>
        <p:nvPicPr>
          <p:cNvPr id="14338" name="Picture 2" descr="Concept Icon | 그래픽, 일러스트레이션 및 포스터 디자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223" y1="69565" x2="51223" y2="69565"/>
                        <a14:foregroundMark x1="51223" y1="74638" x2="51223" y2="74638"/>
                        <a14:foregroundMark x1="51359" y1="77899" x2="51359" y2="77899"/>
                        <a14:foregroundMark x1="51359" y1="82971" x2="51359" y2="82971"/>
                        <a14:foregroundMark x1="51766" y1="86232" x2="51766" y2="8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82" y="3230831"/>
            <a:ext cx="4364910" cy="32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خطط انسيابي: إدخال يدوي 5"/>
          <p:cNvSpPr/>
          <p:nvPr/>
        </p:nvSpPr>
        <p:spPr>
          <a:xfrm>
            <a:off x="6091518" y="141668"/>
            <a:ext cx="5846484" cy="579549"/>
          </a:xfrm>
          <a:prstGeom prst="flowChartManualInp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شروط القياس الصحيح:</a:t>
            </a:r>
            <a:endParaRPr lang="ar-SA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Calibri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67235" y="6245157"/>
            <a:ext cx="2688844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التلخيص الإبداعي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512466" y="1786063"/>
            <a:ext cx="309125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الطالب/ عزيزتي الطالبة:</a:t>
            </a:r>
          </a:p>
          <a:p>
            <a:pPr algn="ctr"/>
            <a:r>
              <a:rPr lang="ar-S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اقرأ/ي شروط القياس، </a:t>
            </a:r>
          </a:p>
          <a:p>
            <a:pPr algn="ctr"/>
            <a:r>
              <a:rPr lang="ar-SA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لخص/يّ الشروط بطريقة إبداعية: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532309551"/>
              </p:ext>
            </p:extLst>
          </p:nvPr>
        </p:nvGraphicFramePr>
        <p:xfrm>
          <a:off x="816504" y="1111142"/>
          <a:ext cx="8508591" cy="539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75" y="2846259"/>
            <a:ext cx="4157179" cy="23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ذو زوايا قطرية مستديرة 10"/>
          <p:cNvSpPr/>
          <p:nvPr/>
        </p:nvSpPr>
        <p:spPr>
          <a:xfrm>
            <a:off x="3889420" y="1893194"/>
            <a:ext cx="1751526" cy="862885"/>
          </a:xfrm>
          <a:prstGeom prst="round2DiagRect">
            <a:avLst>
              <a:gd name="adj1" fmla="val 28607"/>
              <a:gd name="adj2" fmla="val 0"/>
            </a:avLst>
          </a:prstGeom>
          <a:solidFill>
            <a:srgbClr val="F7E5B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3600" b="1" dirty="0" smtClean="0">
                <a:solidFill>
                  <a:srgbClr val="BA8A48"/>
                </a:solidFill>
                <a:cs typeface="Calibri"/>
                <a:sym typeface="Calibri"/>
              </a:rPr>
              <a:t>فاســـــد</a:t>
            </a:r>
            <a:endParaRPr lang="ar-SA" sz="2000" dirty="0">
              <a:solidFill>
                <a:srgbClr val="BA8A48"/>
              </a:solidFill>
            </a:endParaRPr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2195375" y="2931227"/>
            <a:ext cx="3168203" cy="1028154"/>
          </a:xfrm>
          <a:prstGeom prst="round2DiagRect">
            <a:avLst/>
          </a:prstGeom>
          <a:solidFill>
            <a:srgbClr val="F7E5B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BA8A48"/>
                </a:solidFill>
                <a:cs typeface="Calibri"/>
                <a:sym typeface="Calibri"/>
              </a:rPr>
              <a:t>لمصادمته مع دليلًا أقوى منه وهو</a:t>
            </a:r>
            <a:endParaRPr lang="ar-SA" dirty="0">
              <a:solidFill>
                <a:srgbClr val="BA8A48"/>
              </a:solidFill>
            </a:endParaRPr>
          </a:p>
        </p:txBody>
      </p:sp>
      <p:sp>
        <p:nvSpPr>
          <p:cNvPr id="6" name="مخطط انسيابي: إدخال يدوي 5"/>
          <p:cNvSpPr/>
          <p:nvPr/>
        </p:nvSpPr>
        <p:spPr>
          <a:xfrm>
            <a:off x="8757634" y="141668"/>
            <a:ext cx="3180368" cy="579549"/>
          </a:xfrm>
          <a:prstGeom prst="flowChartManualInp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فكر/ي:</a:t>
            </a:r>
            <a:endParaRPr lang="ar-SA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  <a:sym typeface="Calibri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67235" y="6245157"/>
            <a:ext cx="2345460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التبرير المنطقي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4" y="1120490"/>
            <a:ext cx="4157179" cy="23275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0" y="955221"/>
            <a:ext cx="4390647" cy="528993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137725" y="2158523"/>
            <a:ext cx="390523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فكر/ي تفكيرًا سليمًا وحدد </a:t>
            </a:r>
          </a:p>
          <a:p>
            <a:pPr algn="ctr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صحة القياس من فساده:</a:t>
            </a:r>
          </a:p>
          <a:p>
            <a:pPr algn="ctr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قياس جواز </a:t>
            </a: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تزويج </a:t>
            </a: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المرأة</a:t>
            </a:r>
          </a:p>
          <a:p>
            <a:pPr algn="ctr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الرشيدة نفسها بغير</a:t>
            </a:r>
          </a:p>
          <a:p>
            <a:pPr algn="ctr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ولي على جواز بيع مالها</a:t>
            </a:r>
          </a:p>
          <a:p>
            <a:pPr algn="ctr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Calibri"/>
              </a:rPr>
              <a:t> لغيرها بغير إذن وليها:</a:t>
            </a: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811368" y="4177357"/>
            <a:ext cx="3627055" cy="1028154"/>
          </a:xfrm>
          <a:prstGeom prst="round2DiagRect">
            <a:avLst/>
          </a:prstGeom>
          <a:solidFill>
            <a:srgbClr val="F7E5B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BA8A48"/>
                </a:solidFill>
                <a:cs typeface="Calibri"/>
                <a:sym typeface="Calibri"/>
              </a:rPr>
              <a:t>قال صلى الله عليه وسلم: "لا نكاح الا بولي"</a:t>
            </a:r>
            <a:endParaRPr lang="ar-SA" dirty="0">
              <a:solidFill>
                <a:srgbClr val="BA8A48"/>
              </a:solidFill>
            </a:endParaRPr>
          </a:p>
        </p:txBody>
      </p:sp>
      <p:grpSp>
        <p:nvGrpSpPr>
          <p:cNvPr id="16" name="مجموعة 15"/>
          <p:cNvGrpSpPr/>
          <p:nvPr/>
        </p:nvGrpSpPr>
        <p:grpSpPr>
          <a:xfrm flipH="1">
            <a:off x="-103194" y="274224"/>
            <a:ext cx="3693726" cy="4100824"/>
            <a:chOff x="3042032" y="127413"/>
            <a:chExt cx="6107936" cy="6603174"/>
          </a:xfrm>
        </p:grpSpPr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032" y="127413"/>
              <a:ext cx="6107936" cy="6603174"/>
            </a:xfrm>
            <a:prstGeom prst="rect">
              <a:avLst/>
            </a:prstGeom>
          </p:spPr>
        </p:pic>
        <p:sp>
          <p:nvSpPr>
            <p:cNvPr id="13" name="شكل بيضاوي 12"/>
            <p:cNvSpPr/>
            <p:nvPr/>
          </p:nvSpPr>
          <p:spPr>
            <a:xfrm>
              <a:off x="6291410" y="3448013"/>
              <a:ext cx="1766921" cy="1935357"/>
            </a:xfrm>
            <a:prstGeom prst="ellipse">
              <a:avLst/>
            </a:prstGeom>
            <a:solidFill>
              <a:srgbClr val="E8C0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815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6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"/>
          <p:cNvSpPr/>
          <p:nvPr/>
        </p:nvSpPr>
        <p:spPr>
          <a:xfrm>
            <a:off x="8328160" y="193835"/>
            <a:ext cx="3863839" cy="646331"/>
          </a:xfrm>
          <a:custGeom>
            <a:avLst/>
            <a:gdLst>
              <a:gd name="connsiteX0" fmla="*/ 0 w 2824748"/>
              <a:gd name="connsiteY0" fmla="*/ 0 h 646331"/>
              <a:gd name="connsiteX1" fmla="*/ 2824748 w 2824748"/>
              <a:gd name="connsiteY1" fmla="*/ 0 h 646331"/>
              <a:gd name="connsiteX2" fmla="*/ 2824748 w 2824748"/>
              <a:gd name="connsiteY2" fmla="*/ 646331 h 646331"/>
              <a:gd name="connsiteX3" fmla="*/ 0 w 2824748"/>
              <a:gd name="connsiteY3" fmla="*/ 646331 h 646331"/>
              <a:gd name="connsiteX4" fmla="*/ 0 w 2824748"/>
              <a:gd name="connsiteY4" fmla="*/ 0 h 646331"/>
              <a:gd name="connsiteX0" fmla="*/ 0 w 3503621"/>
              <a:gd name="connsiteY0" fmla="*/ 13854 h 646331"/>
              <a:gd name="connsiteX1" fmla="*/ 3503621 w 3503621"/>
              <a:gd name="connsiteY1" fmla="*/ 0 h 646331"/>
              <a:gd name="connsiteX2" fmla="*/ 3503621 w 3503621"/>
              <a:gd name="connsiteY2" fmla="*/ 646331 h 646331"/>
              <a:gd name="connsiteX3" fmla="*/ 678873 w 3503621"/>
              <a:gd name="connsiteY3" fmla="*/ 646331 h 646331"/>
              <a:gd name="connsiteX4" fmla="*/ 0 w 3503621"/>
              <a:gd name="connsiteY4" fmla="*/ 13854 h 646331"/>
              <a:gd name="connsiteX0" fmla="*/ 360218 w 3863839"/>
              <a:gd name="connsiteY0" fmla="*/ 13854 h 646331"/>
              <a:gd name="connsiteX1" fmla="*/ 3863839 w 3863839"/>
              <a:gd name="connsiteY1" fmla="*/ 0 h 646331"/>
              <a:gd name="connsiteX2" fmla="*/ 3863839 w 3863839"/>
              <a:gd name="connsiteY2" fmla="*/ 646331 h 646331"/>
              <a:gd name="connsiteX3" fmla="*/ 0 w 3863839"/>
              <a:gd name="connsiteY3" fmla="*/ 632476 h 646331"/>
              <a:gd name="connsiteX4" fmla="*/ 360218 w 3863839"/>
              <a:gd name="connsiteY4" fmla="*/ 1385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839" h="646331">
                <a:moveTo>
                  <a:pt x="360218" y="13854"/>
                </a:moveTo>
                <a:lnTo>
                  <a:pt x="3863839" y="0"/>
                </a:lnTo>
                <a:lnTo>
                  <a:pt x="3863839" y="646331"/>
                </a:lnTo>
                <a:lnTo>
                  <a:pt x="0" y="632476"/>
                </a:lnTo>
                <a:lnTo>
                  <a:pt x="360218" y="13854"/>
                </a:lnTo>
                <a:close/>
              </a:path>
            </a:pathLst>
          </a:custGeom>
          <a:solidFill>
            <a:srgbClr val="27DD7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cs typeface="Calibri"/>
                <a:sym typeface="Calibri"/>
              </a:rPr>
              <a:t>صياغة أسئلة!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904753" y="840166"/>
            <a:ext cx="929772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lvl="0"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كون/ي أسئلة عن الدرس باستخدام جميع أدوات الاستفهام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</a:t>
            </a:r>
            <a:endParaRPr lang="ar-SA" sz="3200" b="1" dirty="0" smtClean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9250843" y="3289110"/>
            <a:ext cx="1613943" cy="1021518"/>
          </a:xfrm>
          <a:prstGeom prst="wedgeRoundRectCallout">
            <a:avLst>
              <a:gd name="adj1" fmla="val -103991"/>
              <a:gd name="adj2" fmla="val -12359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لماذا؟</a:t>
            </a:r>
            <a:endParaRPr lang="ar-SA" sz="3600" dirty="0"/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8621877" y="5011002"/>
            <a:ext cx="1613943" cy="1021518"/>
          </a:xfrm>
          <a:prstGeom prst="wedgeRoundRectCallout">
            <a:avLst>
              <a:gd name="adj1" fmla="val -74394"/>
              <a:gd name="adj2" fmla="val -55111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هل؟</a:t>
            </a:r>
            <a:endParaRPr lang="ar-SA" sz="3600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2018635" y="3289110"/>
            <a:ext cx="1613943" cy="1021518"/>
          </a:xfrm>
          <a:prstGeom prst="wedgeRoundRectCallout">
            <a:avLst>
              <a:gd name="adj1" fmla="val 115974"/>
              <a:gd name="adj2" fmla="val -1770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كيف؟</a:t>
            </a:r>
            <a:endParaRPr lang="ar-SA" sz="36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2715840" y="5011002"/>
            <a:ext cx="1613943" cy="1021518"/>
          </a:xfrm>
          <a:prstGeom prst="wedgeRoundRectCallout">
            <a:avLst>
              <a:gd name="adj1" fmla="val 68485"/>
              <a:gd name="adj2" fmla="val -47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متى؟</a:t>
            </a:r>
            <a:endParaRPr lang="ar-SA" sz="3600" dirty="0"/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5678713" y="5732059"/>
            <a:ext cx="1594234" cy="996497"/>
          </a:xfrm>
          <a:prstGeom prst="wedgeRoundRectCallout">
            <a:avLst>
              <a:gd name="adj1" fmla="val -8154"/>
              <a:gd name="adj2" fmla="val -83823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ما؟</a:t>
            </a:r>
            <a:endParaRPr lang="ar-SA" sz="3600" dirty="0"/>
          </a:p>
        </p:txBody>
      </p:sp>
      <p:pic>
        <p:nvPicPr>
          <p:cNvPr id="24" name="Picture 6" descr="Speech bubbles with question marks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" b="88818" l="958" r="98882">
                        <a14:foregroundMark x1="52236" y1="61342" x2="52236" y2="61342"/>
                        <a14:foregroundMark x1="49361" y1="67732" x2="49361" y2="67732"/>
                        <a14:foregroundMark x1="49840" y1="73323" x2="49840" y2="73323"/>
                        <a14:foregroundMark x1="50319" y1="79393" x2="50319" y2="79393"/>
                        <a14:foregroundMark x1="51917" y1="74441" x2="51917" y2="74441"/>
                        <a14:foregroundMark x1="55591" y1="81150" x2="55591" y2="81150"/>
                        <a14:foregroundMark x1="61981" y1="80990" x2="61981" y2="80990"/>
                        <a14:foregroundMark x1="56070" y1="83706" x2="56070" y2="83706"/>
                        <a14:foregroundMark x1="56070" y1="83706" x2="47604" y2="83866"/>
                        <a14:foregroundMark x1="49840" y1="69329" x2="49840" y2="69329"/>
                        <a14:foregroundMark x1="50799" y1="79553" x2="50799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5" y="2140426"/>
            <a:ext cx="3366237" cy="33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ذو زاويتين مستديرتين في نفس الجانب 18"/>
          <p:cNvSpPr/>
          <p:nvPr/>
        </p:nvSpPr>
        <p:spPr>
          <a:xfrm>
            <a:off x="345637" y="852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ستطيل ذو زوايا قطرية مستديرة 19"/>
          <p:cNvSpPr/>
          <p:nvPr/>
        </p:nvSpPr>
        <p:spPr>
          <a:xfrm>
            <a:off x="1774210" y="192484"/>
            <a:ext cx="10275747" cy="712524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DEB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1774210" y="258677"/>
            <a:ext cx="103488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بالتعاون مع مجموعتك تذكر/ي أهم النقاط الرئيسية في الدرس السابق! </a:t>
            </a:r>
            <a:endParaRPr lang="ar-SA" sz="32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466" b="98083" l="3195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91" r="50767"/>
          <a:stretch/>
        </p:blipFill>
        <p:spPr>
          <a:xfrm>
            <a:off x="0" y="3426328"/>
            <a:ext cx="3500896" cy="293748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03" y="-601980"/>
            <a:ext cx="6511290" cy="609600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2" b="89894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83" y="1943100"/>
            <a:ext cx="6511290" cy="6096000"/>
          </a:xfrm>
          <a:prstGeom prst="rect">
            <a:avLst/>
          </a:prstGeom>
        </p:spPr>
      </p:pic>
      <p:sp>
        <p:nvSpPr>
          <p:cNvPr id="26" name="مستطيل ذو زوايا قطرية مستديرة 25"/>
          <p:cNvSpPr/>
          <p:nvPr/>
        </p:nvSpPr>
        <p:spPr>
          <a:xfrm>
            <a:off x="51758" y="6181205"/>
            <a:ext cx="2186475" cy="64228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شريط الذكريات</a:t>
            </a:r>
            <a:endParaRPr lang="ar-SA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1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3839041912"/>
              </p:ext>
            </p:extLst>
          </p:nvPr>
        </p:nvGraphicFramePr>
        <p:xfrm>
          <a:off x="-1563329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مستطيل 10"/>
          <p:cNvSpPr/>
          <p:nvPr/>
        </p:nvSpPr>
        <p:spPr>
          <a:xfrm>
            <a:off x="73740" y="5874152"/>
            <a:ext cx="2879778" cy="830997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-2899914" y="5364487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66" y="5822770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15" b="96311" l="24854" r="64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958" y="1605807"/>
            <a:ext cx="5533571" cy="55335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60" y="1269841"/>
            <a:ext cx="2463789" cy="2434917"/>
          </a:xfrm>
          <a:prstGeom prst="rect">
            <a:avLst/>
          </a:prstGeom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028783465"/>
              </p:ext>
            </p:extLst>
          </p:nvPr>
        </p:nvGraphicFramePr>
        <p:xfrm>
          <a:off x="2660992" y="1426191"/>
          <a:ext cx="7562376" cy="543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مستطيل مستدير الزوايا 8"/>
          <p:cNvSpPr/>
          <p:nvPr/>
        </p:nvSpPr>
        <p:spPr>
          <a:xfrm>
            <a:off x="7516657" y="122591"/>
            <a:ext cx="3093720" cy="65996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مربع نص 9"/>
          <p:cNvSpPr txBox="1"/>
          <p:nvPr/>
        </p:nvSpPr>
        <p:spPr>
          <a:xfrm>
            <a:off x="7516656" y="154808"/>
            <a:ext cx="3093721" cy="6277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algn="ctr"/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أهداف الدرس</a:t>
            </a:r>
            <a:endParaRPr lang="ar-SA" sz="40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9" b="50022"/>
          <a:stretch/>
        </p:blipFill>
        <p:spPr>
          <a:xfrm>
            <a:off x="1862024" y="252407"/>
            <a:ext cx="4282323" cy="294640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 flipH="1">
            <a:off x="2089427" y="752036"/>
            <a:ext cx="3137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هل </a:t>
            </a:r>
            <a:r>
              <a:rPr lang="ar-SA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لديك اهداف </a:t>
            </a:r>
            <a:r>
              <a:rPr lang="ar-SA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أخرى تود/ين </a:t>
            </a:r>
            <a:r>
              <a:rPr lang="ar-SA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الوصول لها </a:t>
            </a:r>
            <a:r>
              <a:rPr lang="ar-SA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نهاية </a:t>
            </a:r>
            <a:r>
              <a:rPr lang="ar-SA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الدرس؟ </a:t>
            </a:r>
            <a:endParaRPr lang="ar-SA" sz="2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ذو زوايا قطرية مستديرة 10"/>
          <p:cNvSpPr/>
          <p:nvPr/>
        </p:nvSpPr>
        <p:spPr>
          <a:xfrm>
            <a:off x="4479627" y="508000"/>
            <a:ext cx="5366128" cy="104235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الأدلة – القيـاس</a:t>
            </a:r>
            <a:endParaRPr lang="ar-SA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52177"/>
              </p:ext>
            </p:extLst>
          </p:nvPr>
        </p:nvGraphicFramePr>
        <p:xfrm>
          <a:off x="2458463" y="2230703"/>
          <a:ext cx="9205257" cy="4195519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364405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3068419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223434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297208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14" name="مستطيل ذو زوايا قطرية مستديرة 13"/>
          <p:cNvSpPr/>
          <p:nvPr/>
        </p:nvSpPr>
        <p:spPr>
          <a:xfrm>
            <a:off x="51759" y="6381844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219" y="282980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2570" y="230658"/>
            <a:ext cx="11930743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أملئ/ي فجوة المعلومات من مخزونك اللغوي ومعرفتك الفقهية السابقة:</a:t>
            </a:r>
            <a:endParaRPr lang="ar-SA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فجوة المعلومات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2" descr="أدوات القياس واستخداماتها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5" y="3207348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خصائص اللغة العربية ووظائفها - موضو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15014"/>
          <a:stretch/>
        </p:blipFill>
        <p:spPr bwMode="auto">
          <a:xfrm>
            <a:off x="7472883" y="3670479"/>
            <a:ext cx="4719117" cy="32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شكل حر 4"/>
          <p:cNvSpPr/>
          <p:nvPr/>
        </p:nvSpPr>
        <p:spPr>
          <a:xfrm>
            <a:off x="8461419" y="1824019"/>
            <a:ext cx="3258355" cy="1117987"/>
          </a:xfrm>
          <a:custGeom>
            <a:avLst/>
            <a:gdLst>
              <a:gd name="connsiteX0" fmla="*/ 0 w 5172546"/>
              <a:gd name="connsiteY0" fmla="*/ 0 h 2069018"/>
              <a:gd name="connsiteX1" fmla="*/ 4138037 w 5172546"/>
              <a:gd name="connsiteY1" fmla="*/ 0 h 2069018"/>
              <a:gd name="connsiteX2" fmla="*/ 5172546 w 5172546"/>
              <a:gd name="connsiteY2" fmla="*/ 1034509 h 2069018"/>
              <a:gd name="connsiteX3" fmla="*/ 4138037 w 5172546"/>
              <a:gd name="connsiteY3" fmla="*/ 2069018 h 2069018"/>
              <a:gd name="connsiteX4" fmla="*/ 0 w 5172546"/>
              <a:gd name="connsiteY4" fmla="*/ 2069018 h 2069018"/>
              <a:gd name="connsiteX5" fmla="*/ 1034509 w 5172546"/>
              <a:gd name="connsiteY5" fmla="*/ 1034509 h 2069018"/>
              <a:gd name="connsiteX6" fmla="*/ 0 w 5172546"/>
              <a:gd name="connsiteY6" fmla="*/ 0 h 20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2546" h="2069018">
                <a:moveTo>
                  <a:pt x="5172546" y="2069017"/>
                </a:moveTo>
                <a:lnTo>
                  <a:pt x="1034509" y="2069017"/>
                </a:lnTo>
                <a:lnTo>
                  <a:pt x="0" y="1034509"/>
                </a:lnTo>
                <a:lnTo>
                  <a:pt x="1034509" y="1"/>
                </a:lnTo>
                <a:lnTo>
                  <a:pt x="5172546" y="1"/>
                </a:lnTo>
                <a:lnTo>
                  <a:pt x="4138037" y="1034509"/>
                </a:lnTo>
                <a:lnTo>
                  <a:pt x="5172546" y="2069017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1187" tIns="86679" rIns="1294542" bIns="8667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لغةً:</a:t>
            </a:r>
            <a:endParaRPr lang="ar-SA" sz="4400" kern="1200" dirty="0"/>
          </a:p>
        </p:txBody>
      </p:sp>
      <p:sp>
        <p:nvSpPr>
          <p:cNvPr id="19" name="شكل حر 18"/>
          <p:cNvSpPr/>
          <p:nvPr/>
        </p:nvSpPr>
        <p:spPr>
          <a:xfrm>
            <a:off x="1431245" y="1824021"/>
            <a:ext cx="7539109" cy="1117985"/>
          </a:xfrm>
          <a:custGeom>
            <a:avLst/>
            <a:gdLst>
              <a:gd name="connsiteX0" fmla="*/ 0 w 5172546"/>
              <a:gd name="connsiteY0" fmla="*/ 0 h 2069018"/>
              <a:gd name="connsiteX1" fmla="*/ 4138037 w 5172546"/>
              <a:gd name="connsiteY1" fmla="*/ 0 h 2069018"/>
              <a:gd name="connsiteX2" fmla="*/ 5172546 w 5172546"/>
              <a:gd name="connsiteY2" fmla="*/ 1034509 h 2069018"/>
              <a:gd name="connsiteX3" fmla="*/ 4138037 w 5172546"/>
              <a:gd name="connsiteY3" fmla="*/ 2069018 h 2069018"/>
              <a:gd name="connsiteX4" fmla="*/ 0 w 5172546"/>
              <a:gd name="connsiteY4" fmla="*/ 2069018 h 2069018"/>
              <a:gd name="connsiteX5" fmla="*/ 1034509 w 5172546"/>
              <a:gd name="connsiteY5" fmla="*/ 1034509 h 2069018"/>
              <a:gd name="connsiteX6" fmla="*/ 0 w 5172546"/>
              <a:gd name="connsiteY6" fmla="*/ 0 h 2069018"/>
              <a:gd name="connsiteX0" fmla="*/ 5172546 w 5172546"/>
              <a:gd name="connsiteY0" fmla="*/ 2069015 h 2069014"/>
              <a:gd name="connsiteX1" fmla="*/ 1034509 w 5172546"/>
              <a:gd name="connsiteY1" fmla="*/ 2069015 h 2069014"/>
              <a:gd name="connsiteX2" fmla="*/ 0 w 5172546"/>
              <a:gd name="connsiteY2" fmla="*/ 1034507 h 2069014"/>
              <a:gd name="connsiteX3" fmla="*/ 1034509 w 5172546"/>
              <a:gd name="connsiteY3" fmla="*/ -1 h 2069014"/>
              <a:gd name="connsiteX4" fmla="*/ 5172546 w 5172546"/>
              <a:gd name="connsiteY4" fmla="*/ -1 h 2069014"/>
              <a:gd name="connsiteX5" fmla="*/ 4841222 w 5172546"/>
              <a:gd name="connsiteY5" fmla="*/ 1034508 h 2069014"/>
              <a:gd name="connsiteX6" fmla="*/ 5172546 w 5172546"/>
              <a:gd name="connsiteY6" fmla="*/ 2069015 h 2069014"/>
              <a:gd name="connsiteX0" fmla="*/ 4523452 w 4523452"/>
              <a:gd name="connsiteY0" fmla="*/ 2069017 h 2069018"/>
              <a:gd name="connsiteX1" fmla="*/ 385415 w 4523452"/>
              <a:gd name="connsiteY1" fmla="*/ 2069017 h 2069018"/>
              <a:gd name="connsiteX2" fmla="*/ 0 w 4523452"/>
              <a:gd name="connsiteY2" fmla="*/ 891504 h 2069018"/>
              <a:gd name="connsiteX3" fmla="*/ 385415 w 4523452"/>
              <a:gd name="connsiteY3" fmla="*/ 1 h 2069018"/>
              <a:gd name="connsiteX4" fmla="*/ 4523452 w 4523452"/>
              <a:gd name="connsiteY4" fmla="*/ 1 h 2069018"/>
              <a:gd name="connsiteX5" fmla="*/ 4192128 w 4523452"/>
              <a:gd name="connsiteY5" fmla="*/ 1034510 h 2069018"/>
              <a:gd name="connsiteX6" fmla="*/ 4523452 w 4523452"/>
              <a:gd name="connsiteY6" fmla="*/ 2069017 h 2069018"/>
              <a:gd name="connsiteX0" fmla="*/ 4523452 w 4523452"/>
              <a:gd name="connsiteY0" fmla="*/ 2069015 h 2069014"/>
              <a:gd name="connsiteX1" fmla="*/ 385415 w 4523452"/>
              <a:gd name="connsiteY1" fmla="*/ 2069015 h 2069014"/>
              <a:gd name="connsiteX2" fmla="*/ 0 w 4523452"/>
              <a:gd name="connsiteY2" fmla="*/ 986839 h 2069014"/>
              <a:gd name="connsiteX3" fmla="*/ 385415 w 4523452"/>
              <a:gd name="connsiteY3" fmla="*/ -1 h 2069014"/>
              <a:gd name="connsiteX4" fmla="*/ 4523452 w 4523452"/>
              <a:gd name="connsiteY4" fmla="*/ -1 h 2069014"/>
              <a:gd name="connsiteX5" fmla="*/ 4192128 w 4523452"/>
              <a:gd name="connsiteY5" fmla="*/ 1034508 h 2069014"/>
              <a:gd name="connsiteX6" fmla="*/ 4523452 w 4523452"/>
              <a:gd name="connsiteY6" fmla="*/ 2069015 h 20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452" h="2069014">
                <a:moveTo>
                  <a:pt x="4523452" y="2069015"/>
                </a:moveTo>
                <a:lnTo>
                  <a:pt x="385415" y="2069015"/>
                </a:lnTo>
                <a:lnTo>
                  <a:pt x="0" y="986839"/>
                </a:lnTo>
                <a:lnTo>
                  <a:pt x="385415" y="-1"/>
                </a:lnTo>
                <a:lnTo>
                  <a:pt x="4523452" y="-1"/>
                </a:lnTo>
                <a:lnTo>
                  <a:pt x="4192128" y="1034508"/>
                </a:lnTo>
                <a:lnTo>
                  <a:pt x="4523452" y="206901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1187" tIns="86679" rIns="1294542" bIns="8667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rgbClr val="822B01"/>
                </a:solidFill>
                <a:cs typeface="Calibri"/>
                <a:sym typeface="Calibri"/>
              </a:rPr>
              <a:t>أي معرفة .......... الشيء.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kern="1200" dirty="0" smtClean="0">
                <a:solidFill>
                  <a:srgbClr val="822B01"/>
                </a:solidFill>
                <a:cs typeface="Calibri"/>
                <a:sym typeface="Calibri"/>
              </a:rPr>
              <a:t>ويُقال ....... الثوب بالذراع اذا قدرته به.</a:t>
            </a:r>
            <a:endParaRPr lang="ar-SA" sz="2800" kern="1200" dirty="0">
              <a:solidFill>
                <a:srgbClr val="822B0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603931" y="1736683"/>
            <a:ext cx="684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قدر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862596" y="2277510"/>
            <a:ext cx="9060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قست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" descr="اليوم العالمي للقيا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3" y="4717374"/>
            <a:ext cx="993666" cy="6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9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3871330" y="3546773"/>
            <a:ext cx="6800045" cy="2753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أوصاك والدك بـ عدم مرافقة " خالد " لأنه يُضيع وقته ووقتك بلا فائدة.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 هذا يعني انه من الأفضل مرافقة "سامي" الذي لا يقل سوءً عنه في ضياع الوقت؟</a:t>
            </a:r>
            <a:endParaRPr lang="ar-SA" sz="32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2570" y="230658"/>
            <a:ext cx="11930743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عزيزي الطالب المُبدع/ عزيزتي الطالبة المُبدعة:</a:t>
            </a:r>
          </a:p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أملئ/ي فجوة المعلومات من مخزونك اللغوي ومعرفتك الفقهية السابقة:</a:t>
            </a:r>
            <a:endParaRPr lang="ar-SA" sz="36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مناقشة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8461419" y="1824019"/>
            <a:ext cx="3258355" cy="1117987"/>
          </a:xfrm>
          <a:custGeom>
            <a:avLst/>
            <a:gdLst>
              <a:gd name="connsiteX0" fmla="*/ 0 w 5172546"/>
              <a:gd name="connsiteY0" fmla="*/ 0 h 2069018"/>
              <a:gd name="connsiteX1" fmla="*/ 4138037 w 5172546"/>
              <a:gd name="connsiteY1" fmla="*/ 0 h 2069018"/>
              <a:gd name="connsiteX2" fmla="*/ 5172546 w 5172546"/>
              <a:gd name="connsiteY2" fmla="*/ 1034509 h 2069018"/>
              <a:gd name="connsiteX3" fmla="*/ 4138037 w 5172546"/>
              <a:gd name="connsiteY3" fmla="*/ 2069018 h 2069018"/>
              <a:gd name="connsiteX4" fmla="*/ 0 w 5172546"/>
              <a:gd name="connsiteY4" fmla="*/ 2069018 h 2069018"/>
              <a:gd name="connsiteX5" fmla="*/ 1034509 w 5172546"/>
              <a:gd name="connsiteY5" fmla="*/ 1034509 h 2069018"/>
              <a:gd name="connsiteX6" fmla="*/ 0 w 5172546"/>
              <a:gd name="connsiteY6" fmla="*/ 0 h 206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2546" h="2069018">
                <a:moveTo>
                  <a:pt x="5172546" y="2069017"/>
                </a:moveTo>
                <a:lnTo>
                  <a:pt x="1034509" y="2069017"/>
                </a:lnTo>
                <a:lnTo>
                  <a:pt x="0" y="1034509"/>
                </a:lnTo>
                <a:lnTo>
                  <a:pt x="1034509" y="1"/>
                </a:lnTo>
                <a:lnTo>
                  <a:pt x="5172546" y="1"/>
                </a:lnTo>
                <a:lnTo>
                  <a:pt x="4138037" y="1034509"/>
                </a:lnTo>
                <a:lnTo>
                  <a:pt x="5172546" y="2069017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1187" tIns="86679" rIns="1294542" bIns="8667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600" kern="1200" dirty="0"/>
          </a:p>
        </p:txBody>
      </p:sp>
      <p:sp>
        <p:nvSpPr>
          <p:cNvPr id="19" name="شكل حر 18"/>
          <p:cNvSpPr/>
          <p:nvPr/>
        </p:nvSpPr>
        <p:spPr>
          <a:xfrm>
            <a:off x="314855" y="1824021"/>
            <a:ext cx="8655499" cy="1117985"/>
          </a:xfrm>
          <a:custGeom>
            <a:avLst/>
            <a:gdLst>
              <a:gd name="connsiteX0" fmla="*/ 0 w 5172546"/>
              <a:gd name="connsiteY0" fmla="*/ 0 h 2069018"/>
              <a:gd name="connsiteX1" fmla="*/ 4138037 w 5172546"/>
              <a:gd name="connsiteY1" fmla="*/ 0 h 2069018"/>
              <a:gd name="connsiteX2" fmla="*/ 5172546 w 5172546"/>
              <a:gd name="connsiteY2" fmla="*/ 1034509 h 2069018"/>
              <a:gd name="connsiteX3" fmla="*/ 4138037 w 5172546"/>
              <a:gd name="connsiteY3" fmla="*/ 2069018 h 2069018"/>
              <a:gd name="connsiteX4" fmla="*/ 0 w 5172546"/>
              <a:gd name="connsiteY4" fmla="*/ 2069018 h 2069018"/>
              <a:gd name="connsiteX5" fmla="*/ 1034509 w 5172546"/>
              <a:gd name="connsiteY5" fmla="*/ 1034509 h 2069018"/>
              <a:gd name="connsiteX6" fmla="*/ 0 w 5172546"/>
              <a:gd name="connsiteY6" fmla="*/ 0 h 2069018"/>
              <a:gd name="connsiteX0" fmla="*/ 5172546 w 5172546"/>
              <a:gd name="connsiteY0" fmla="*/ 2069015 h 2069014"/>
              <a:gd name="connsiteX1" fmla="*/ 1034509 w 5172546"/>
              <a:gd name="connsiteY1" fmla="*/ 2069015 h 2069014"/>
              <a:gd name="connsiteX2" fmla="*/ 0 w 5172546"/>
              <a:gd name="connsiteY2" fmla="*/ 1034507 h 2069014"/>
              <a:gd name="connsiteX3" fmla="*/ 1034509 w 5172546"/>
              <a:gd name="connsiteY3" fmla="*/ -1 h 2069014"/>
              <a:gd name="connsiteX4" fmla="*/ 5172546 w 5172546"/>
              <a:gd name="connsiteY4" fmla="*/ -1 h 2069014"/>
              <a:gd name="connsiteX5" fmla="*/ 4841222 w 5172546"/>
              <a:gd name="connsiteY5" fmla="*/ 1034508 h 2069014"/>
              <a:gd name="connsiteX6" fmla="*/ 5172546 w 5172546"/>
              <a:gd name="connsiteY6" fmla="*/ 2069015 h 2069014"/>
              <a:gd name="connsiteX0" fmla="*/ 4523452 w 4523452"/>
              <a:gd name="connsiteY0" fmla="*/ 2069017 h 2069018"/>
              <a:gd name="connsiteX1" fmla="*/ 385415 w 4523452"/>
              <a:gd name="connsiteY1" fmla="*/ 2069017 h 2069018"/>
              <a:gd name="connsiteX2" fmla="*/ 0 w 4523452"/>
              <a:gd name="connsiteY2" fmla="*/ 891504 h 2069018"/>
              <a:gd name="connsiteX3" fmla="*/ 385415 w 4523452"/>
              <a:gd name="connsiteY3" fmla="*/ 1 h 2069018"/>
              <a:gd name="connsiteX4" fmla="*/ 4523452 w 4523452"/>
              <a:gd name="connsiteY4" fmla="*/ 1 h 2069018"/>
              <a:gd name="connsiteX5" fmla="*/ 4192128 w 4523452"/>
              <a:gd name="connsiteY5" fmla="*/ 1034510 h 2069018"/>
              <a:gd name="connsiteX6" fmla="*/ 4523452 w 4523452"/>
              <a:gd name="connsiteY6" fmla="*/ 2069017 h 2069018"/>
              <a:gd name="connsiteX0" fmla="*/ 4523452 w 4523452"/>
              <a:gd name="connsiteY0" fmla="*/ 2069015 h 2069014"/>
              <a:gd name="connsiteX1" fmla="*/ 385415 w 4523452"/>
              <a:gd name="connsiteY1" fmla="*/ 2069015 h 2069014"/>
              <a:gd name="connsiteX2" fmla="*/ 0 w 4523452"/>
              <a:gd name="connsiteY2" fmla="*/ 986839 h 2069014"/>
              <a:gd name="connsiteX3" fmla="*/ 385415 w 4523452"/>
              <a:gd name="connsiteY3" fmla="*/ -1 h 2069014"/>
              <a:gd name="connsiteX4" fmla="*/ 4523452 w 4523452"/>
              <a:gd name="connsiteY4" fmla="*/ -1 h 2069014"/>
              <a:gd name="connsiteX5" fmla="*/ 4192128 w 4523452"/>
              <a:gd name="connsiteY5" fmla="*/ 1034508 h 2069014"/>
              <a:gd name="connsiteX6" fmla="*/ 4523452 w 4523452"/>
              <a:gd name="connsiteY6" fmla="*/ 2069015 h 206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452" h="2069014">
                <a:moveTo>
                  <a:pt x="4523452" y="2069015"/>
                </a:moveTo>
                <a:lnTo>
                  <a:pt x="385415" y="2069015"/>
                </a:lnTo>
                <a:lnTo>
                  <a:pt x="0" y="986839"/>
                </a:lnTo>
                <a:lnTo>
                  <a:pt x="385415" y="-1"/>
                </a:lnTo>
                <a:lnTo>
                  <a:pt x="4523452" y="-1"/>
                </a:lnTo>
                <a:lnTo>
                  <a:pt x="4192128" y="1034508"/>
                </a:lnTo>
                <a:lnTo>
                  <a:pt x="4523452" y="206901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1187" tIns="86679" rIns="1294542" bIns="8667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 smtClean="0">
                <a:solidFill>
                  <a:srgbClr val="822B01"/>
                </a:solidFill>
                <a:cs typeface="Calibri"/>
                <a:sym typeface="Calibri"/>
              </a:rPr>
              <a:t>الحاق فرع بأصل في حكم شرعي لعلة جامعة بينهما.</a:t>
            </a:r>
            <a:endParaRPr lang="ar-SA" sz="2800" kern="1200" dirty="0">
              <a:solidFill>
                <a:srgbClr val="822B0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122442" y="2059849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5B9BD5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اصطلاحًا:</a:t>
            </a:r>
            <a:endParaRPr lang="ar-SA" dirty="0"/>
          </a:p>
        </p:txBody>
      </p:sp>
      <p:sp>
        <p:nvSpPr>
          <p:cNvPr id="9" name="شريط منحني إلى الأعلى 8"/>
          <p:cNvSpPr/>
          <p:nvPr/>
        </p:nvSpPr>
        <p:spPr>
          <a:xfrm>
            <a:off x="5409127" y="3177836"/>
            <a:ext cx="3724452" cy="685826"/>
          </a:xfrm>
          <a:prstGeom prst="ellipseRibbon2">
            <a:avLst>
              <a:gd name="adj1" fmla="val 8051"/>
              <a:gd name="adj2" fmla="val 50000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لفهم أفضل:</a:t>
            </a:r>
            <a:endParaRPr lang="ar-SA" sz="3200" dirty="0"/>
          </a:p>
        </p:txBody>
      </p:sp>
      <p:pic>
        <p:nvPicPr>
          <p:cNvPr id="2050" name="Picture 2" descr="مقال عن أهمية الوقت - المرسا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" y="3436889"/>
            <a:ext cx="3502181" cy="262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animBg="1"/>
      <p:bldP spid="19" grpId="0" animBg="1"/>
      <p:bldP spid="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ريط منحني إلى الأعلى 8"/>
          <p:cNvSpPr/>
          <p:nvPr/>
        </p:nvSpPr>
        <p:spPr>
          <a:xfrm>
            <a:off x="4224269" y="179253"/>
            <a:ext cx="6658377" cy="844808"/>
          </a:xfrm>
          <a:prstGeom prst="ellipseRibbon2">
            <a:avLst>
              <a:gd name="adj1" fmla="val 11668"/>
              <a:gd name="adj2" fmla="val 66756"/>
              <a:gd name="adj3" fmla="val 12500"/>
            </a:avLst>
          </a:prstGeom>
          <a:solidFill>
            <a:srgbClr val="FFDF7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822B01"/>
                </a:solidFill>
                <a:cs typeface="Calibri"/>
                <a:sym typeface="Calibri"/>
              </a:rPr>
              <a:t>معنى القياس في الشرع:</a:t>
            </a:r>
            <a:endParaRPr lang="ar-SA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تفكير ابداعي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" b="96688" l="0" r="98833">
                        <a14:foregroundMark x1="41575" y1="3938" x2="41575" y2="3938"/>
                        <a14:foregroundMark x1="22757" y1="7125" x2="22757" y2="7125"/>
                        <a14:foregroundMark x1="11816" y1="19313" x2="11816" y2="19313"/>
                        <a14:foregroundMark x1="10722" y1="32313" x2="10722" y2="3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5" y="2828537"/>
            <a:ext cx="3015291" cy="3518939"/>
          </a:xfrm>
          <a:prstGeom prst="rect">
            <a:avLst/>
          </a:prstGeom>
        </p:spPr>
      </p:pic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369237690"/>
              </p:ext>
            </p:extLst>
          </p:nvPr>
        </p:nvGraphicFramePr>
        <p:xfrm>
          <a:off x="7904762" y="1717230"/>
          <a:ext cx="4098979" cy="226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مستطيل 12"/>
          <p:cNvSpPr/>
          <p:nvPr/>
        </p:nvSpPr>
        <p:spPr>
          <a:xfrm>
            <a:off x="3012869" y="1118191"/>
            <a:ext cx="8877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822B01"/>
                </a:solidFill>
                <a:cs typeface="Calibri"/>
                <a:sym typeface="Calibri"/>
              </a:rPr>
              <a:t>اذكر/ي أمورًا طرأت في عصرنا الحديث ، و بيّن/ي حكمها:</a:t>
            </a:r>
            <a:endParaRPr lang="ar-SA" sz="1600" dirty="0"/>
          </a:p>
        </p:txBody>
      </p:sp>
      <p:graphicFrame>
        <p:nvGraphicFramePr>
          <p:cNvPr id="18" name="رسم تخطيطي 17"/>
          <p:cNvGraphicFramePr/>
          <p:nvPr>
            <p:extLst>
              <p:ext uri="{D42A27DB-BD31-4B8C-83A1-F6EECF244321}">
                <p14:modId xmlns:p14="http://schemas.microsoft.com/office/powerpoint/2010/main" val="1250346644"/>
              </p:ext>
            </p:extLst>
          </p:nvPr>
        </p:nvGraphicFramePr>
        <p:xfrm>
          <a:off x="7904761" y="4087407"/>
          <a:ext cx="4098979" cy="226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242" b="96364" l="2848" r="52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510" r="48105"/>
          <a:stretch/>
        </p:blipFill>
        <p:spPr>
          <a:xfrm flipH="1">
            <a:off x="2709772" y="1858652"/>
            <a:ext cx="5396051" cy="3690248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3750131" y="2828537"/>
            <a:ext cx="33153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cs typeface="Calibri"/>
                <a:sym typeface="Calibri"/>
              </a:rPr>
              <a:t>كيف أقر العلماء تحريمها؟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  <a:cs typeface="Calibri"/>
                <a:sym typeface="Calibri"/>
              </a:rPr>
              <a:t>رغم عدم وجود دليل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  <a:cs typeface="Calibri"/>
                <a:sym typeface="Calibri"/>
              </a:rPr>
              <a:t>شرعي يخصها.</a:t>
            </a:r>
            <a:endParaRPr lang="ar-SA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13" grpId="0"/>
      <p:bldGraphic spid="18" grpId="0">
        <p:bldAsOne/>
      </p:bldGraphic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91025" y="6190078"/>
            <a:ext cx="3015291" cy="51871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الدقيقة الواحدة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وسيلة شرح مع سهم رباعي 1"/>
          <p:cNvSpPr/>
          <p:nvPr/>
        </p:nvSpPr>
        <p:spPr>
          <a:xfrm>
            <a:off x="3357950" y="2259640"/>
            <a:ext cx="5432613" cy="3568624"/>
          </a:xfrm>
          <a:prstGeom prst="quadArrowCallout">
            <a:avLst>
              <a:gd name="adj1" fmla="val 9169"/>
              <a:gd name="adj2" fmla="val 11115"/>
              <a:gd name="adj3" fmla="val 9424"/>
              <a:gd name="adj4" fmla="val 481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أركان القياس</a:t>
            </a:r>
            <a:endParaRPr lang="ar-SA" sz="40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3" name="AutoShape 2" descr="ماذا يحدث في دقيقة واحدة من عمر العالم؟ | قل ود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4" descr="ماذا يحدث في دقيقة واحدة من عمر العالم؟ | قل ود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0" y="3889420"/>
            <a:ext cx="1971920" cy="2052503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307975" y="249418"/>
            <a:ext cx="885104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تعاون/ي مع مجموعتك في استنباط أركان القياس الأربعة من خلال التعريف خلال دقيقة واحدة فقط :</a:t>
            </a:r>
            <a:endParaRPr lang="ar-SA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تشكيل تلقائي 3"/>
          <p:cNvSpPr>
            <a:spLocks noChangeAspect="1" noChangeArrowheads="1" noTextEdit="1"/>
          </p:cNvSpPr>
          <p:nvPr/>
        </p:nvSpPr>
        <p:spPr bwMode="auto">
          <a:xfrm>
            <a:off x="8910139" y="1749642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الشكل الحر 3"/>
          <p:cNvSpPr>
            <a:spLocks/>
          </p:cNvSpPr>
          <p:nvPr/>
        </p:nvSpPr>
        <p:spPr bwMode="auto">
          <a:xfrm>
            <a:off x="9103814" y="2036980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8908551" y="1751230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8908551" y="6418480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8908551" y="6534367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الحجرة العلوية للساعة الرملية"/>
          <p:cNvSpPr>
            <a:spLocks/>
          </p:cNvSpPr>
          <p:nvPr/>
        </p:nvSpPr>
        <p:spPr bwMode="auto">
          <a:xfrm>
            <a:off x="9219701" y="2684680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الحجرة السفلية للساعة الرملية"/>
          <p:cNvSpPr>
            <a:spLocks/>
          </p:cNvSpPr>
          <p:nvPr/>
        </p:nvSpPr>
        <p:spPr bwMode="auto">
          <a:xfrm>
            <a:off x="9210176" y="5359617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رابط مستقيم"/>
          <p:cNvSpPr>
            <a:spLocks noChangeArrowheads="1"/>
          </p:cNvSpPr>
          <p:nvPr/>
        </p:nvSpPr>
        <p:spPr bwMode="auto">
          <a:xfrm>
            <a:off x="10373813" y="4157086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الزر: بدء المؤقت"/>
          <p:cNvGrpSpPr/>
          <p:nvPr/>
        </p:nvGrpSpPr>
        <p:grpSpPr>
          <a:xfrm>
            <a:off x="9104701" y="487701"/>
            <a:ext cx="2636838" cy="799962"/>
            <a:chOff x="1332706" y="185859"/>
            <a:chExt cx="2636838" cy="799962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مستطيل مستدير الزوايا 26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انتهى الوقت"/>
          <p:cNvGrpSpPr/>
          <p:nvPr/>
        </p:nvGrpSpPr>
        <p:grpSpPr>
          <a:xfrm>
            <a:off x="9104701" y="487701"/>
            <a:ext cx="2636838" cy="799962"/>
            <a:chOff x="4321176" y="185859"/>
            <a:chExt cx="2636838" cy="799962"/>
          </a:xfrm>
        </p:grpSpPr>
        <p:sp>
          <p:nvSpPr>
            <p:cNvPr id="29" name="مستطيل مستدير الزوايا 28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مستطيل مستدير الزوايا 29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  <a:endPara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1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2" grpId="0" animBg="1"/>
      <p:bldP spid="23" grpId="0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11142</TotalTime>
  <Words>1252</Words>
  <Application>Microsoft Office PowerPoint</Application>
  <PresentationFormat>شاشة عريضة</PresentationFormat>
  <Paragraphs>253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0" baseType="lpstr">
      <vt:lpstr>맑은 고딕</vt:lpstr>
      <vt:lpstr>Arial</vt:lpstr>
      <vt:lpstr>Calibri</vt:lpstr>
      <vt:lpstr>Calibri Light</vt:lpstr>
      <vt:lpstr>Tahoma</vt:lpstr>
      <vt:lpstr>Times New Roman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224</cp:revision>
  <dcterms:created xsi:type="dcterms:W3CDTF">2020-01-30T21:06:01Z</dcterms:created>
  <dcterms:modified xsi:type="dcterms:W3CDTF">2020-04-06T19:30:36Z</dcterms:modified>
</cp:coreProperties>
</file>