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83" r:id="rId3"/>
    <p:sldId id="284" r:id="rId4"/>
    <p:sldId id="285" r:id="rId5"/>
    <p:sldId id="286" r:id="rId6"/>
    <p:sldId id="287" r:id="rId7"/>
    <p:sldId id="288" r:id="rId8"/>
    <p:sldId id="289" r:id="rId9"/>
    <p:sldId id="290" r:id="rId10"/>
    <p:sldId id="291" r:id="rId11"/>
    <p:sldId id="292" r:id="rId12"/>
    <p:sldId id="293" r:id="rId13"/>
    <p:sldId id="294" r:id="rId14"/>
    <p:sldId id="295" r:id="rId15"/>
    <p:sldId id="296" r:id="rId16"/>
    <p:sldId id="297" r:id="rId17"/>
    <p:sldId id="281" r:id="rId18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نمط فاتح 1 - تمييز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نمط فاتح 3 - تمييز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3190" autoAdjust="0"/>
  </p:normalViewPr>
  <p:slideViewPr>
    <p:cSldViewPr>
      <p:cViewPr varScale="1">
        <p:scale>
          <a:sx n="64" d="100"/>
          <a:sy n="64" d="100"/>
        </p:scale>
        <p:origin x="-92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0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DFE14-EDE9-47CC-B2A2-F000B648E584}" type="datetimeFigureOut">
              <a:rPr lang="ar-SA" smtClean="0"/>
              <a:pPr/>
              <a:t>02/06/42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C6E7F-01C0-4991-9FCE-5D7EF157A1F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DFE14-EDE9-47CC-B2A2-F000B648E584}" type="datetimeFigureOut">
              <a:rPr lang="ar-SA" smtClean="0"/>
              <a:pPr/>
              <a:t>02/06/42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C6E7F-01C0-4991-9FCE-5D7EF157A1F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DFE14-EDE9-47CC-B2A2-F000B648E584}" type="datetimeFigureOut">
              <a:rPr lang="ar-SA" smtClean="0"/>
              <a:pPr/>
              <a:t>02/06/42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C6E7F-01C0-4991-9FCE-5D7EF157A1F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DFE14-EDE9-47CC-B2A2-F000B648E584}" type="datetimeFigureOut">
              <a:rPr lang="ar-SA" smtClean="0"/>
              <a:pPr/>
              <a:t>02/06/42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C6E7F-01C0-4991-9FCE-5D7EF157A1F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DFE14-EDE9-47CC-B2A2-F000B648E584}" type="datetimeFigureOut">
              <a:rPr lang="ar-SA" smtClean="0"/>
              <a:pPr/>
              <a:t>02/06/42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C6E7F-01C0-4991-9FCE-5D7EF157A1F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DFE14-EDE9-47CC-B2A2-F000B648E584}" type="datetimeFigureOut">
              <a:rPr lang="ar-SA" smtClean="0"/>
              <a:pPr/>
              <a:t>02/06/42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C6E7F-01C0-4991-9FCE-5D7EF157A1F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DFE14-EDE9-47CC-B2A2-F000B648E584}" type="datetimeFigureOut">
              <a:rPr lang="ar-SA" smtClean="0"/>
              <a:pPr/>
              <a:t>02/06/42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C6E7F-01C0-4991-9FCE-5D7EF157A1F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DFE14-EDE9-47CC-B2A2-F000B648E584}" type="datetimeFigureOut">
              <a:rPr lang="ar-SA" smtClean="0"/>
              <a:pPr/>
              <a:t>02/06/42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C6E7F-01C0-4991-9FCE-5D7EF157A1F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DFE14-EDE9-47CC-B2A2-F000B648E584}" type="datetimeFigureOut">
              <a:rPr lang="ar-SA" smtClean="0"/>
              <a:pPr/>
              <a:t>02/06/42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C6E7F-01C0-4991-9FCE-5D7EF157A1F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DFE14-EDE9-47CC-B2A2-F000B648E584}" type="datetimeFigureOut">
              <a:rPr lang="ar-SA" smtClean="0"/>
              <a:pPr/>
              <a:t>02/06/42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C6E7F-01C0-4991-9FCE-5D7EF157A1F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DFE14-EDE9-47CC-B2A2-F000B648E584}" type="datetimeFigureOut">
              <a:rPr lang="ar-SA" smtClean="0"/>
              <a:pPr/>
              <a:t>02/06/42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C6E7F-01C0-4991-9FCE-5D7EF157A1F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7DFE14-EDE9-47CC-B2A2-F000B648E584}" type="datetimeFigureOut">
              <a:rPr lang="ar-SA" smtClean="0"/>
              <a:pPr/>
              <a:t>02/06/42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FC6E7F-01C0-4991-9FCE-5D7EF157A1FF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1\Desktop\تنزيل.jpg"/>
          <p:cNvPicPr>
            <a:picLocks noChangeAspect="1" noChangeArrowheads="1"/>
          </p:cNvPicPr>
          <p:nvPr/>
        </p:nvPicPr>
        <p:blipFill>
          <a:blip r:embed="rId2" cstate="print"/>
          <a:srcRect r="9943"/>
          <a:stretch>
            <a:fillRect/>
          </a:stretch>
        </p:blipFill>
        <p:spPr bwMode="auto">
          <a:xfrm>
            <a:off x="3051025" y="72008"/>
            <a:ext cx="3105151" cy="1628800"/>
          </a:xfrm>
          <a:prstGeom prst="rect">
            <a:avLst/>
          </a:prstGeom>
          <a:noFill/>
        </p:spPr>
      </p:pic>
      <p:pic>
        <p:nvPicPr>
          <p:cNvPr id="7171" name="Picture 3" descr="C:\Users\user1\Desktop\تنزيل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417" y="101749"/>
            <a:ext cx="2619375" cy="1743075"/>
          </a:xfrm>
          <a:prstGeom prst="rect">
            <a:avLst/>
          </a:prstGeom>
          <a:noFill/>
        </p:spPr>
      </p:pic>
      <p:sp>
        <p:nvSpPr>
          <p:cNvPr id="4" name="مستطيل 3"/>
          <p:cNvSpPr/>
          <p:nvPr/>
        </p:nvSpPr>
        <p:spPr>
          <a:xfrm>
            <a:off x="5940152" y="44624"/>
            <a:ext cx="3203848" cy="18722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dirty="0" smtClean="0">
                <a:solidFill>
                  <a:srgbClr val="0070C0"/>
                </a:solidFill>
                <a:latin typeface="Simplified Arabic" pitchFamily="18" charset="-78"/>
                <a:cs typeface="Simplified Arabic" pitchFamily="18" charset="-78"/>
              </a:rPr>
              <a:t>المملكة العربية السعودية</a:t>
            </a:r>
          </a:p>
          <a:p>
            <a:pPr algn="ctr"/>
            <a:r>
              <a:rPr lang="ar-SA" sz="2400" dirty="0" smtClean="0">
                <a:solidFill>
                  <a:srgbClr val="0070C0"/>
                </a:solidFill>
                <a:latin typeface="Simplified Arabic" pitchFamily="18" charset="-78"/>
                <a:cs typeface="Simplified Arabic" pitchFamily="18" charset="-78"/>
              </a:rPr>
              <a:t>وزارة التعليم</a:t>
            </a:r>
          </a:p>
          <a:p>
            <a:pPr algn="ctr"/>
            <a:r>
              <a:rPr lang="ar-SA" sz="2400" dirty="0" smtClean="0">
                <a:solidFill>
                  <a:srgbClr val="0070C0"/>
                </a:solidFill>
                <a:latin typeface="Simplified Arabic" pitchFamily="18" charset="-78"/>
                <a:cs typeface="Simplified Arabic" pitchFamily="18" charset="-78"/>
              </a:rPr>
              <a:t>إدارة التعليم </a:t>
            </a:r>
            <a:r>
              <a:rPr lang="ar-SA" sz="2400" dirty="0" err="1" smtClean="0">
                <a:solidFill>
                  <a:srgbClr val="0070C0"/>
                </a:solidFill>
                <a:latin typeface="Simplified Arabic" pitchFamily="18" charset="-78"/>
                <a:cs typeface="Simplified Arabic" pitchFamily="18" charset="-78"/>
              </a:rPr>
              <a:t>بالمخواة</a:t>
            </a:r>
            <a:endParaRPr lang="ar-SA" sz="2400" dirty="0" smtClean="0">
              <a:solidFill>
                <a:srgbClr val="0070C0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algn="ctr"/>
            <a:r>
              <a:rPr lang="ar-SA" sz="2400" dirty="0" smtClean="0">
                <a:solidFill>
                  <a:srgbClr val="0070C0"/>
                </a:solidFill>
                <a:latin typeface="Simplified Arabic" pitchFamily="18" charset="-78"/>
                <a:cs typeface="Simplified Arabic" pitchFamily="18" charset="-78"/>
              </a:rPr>
              <a:t>مدرسة الأمير سلطان </a:t>
            </a:r>
            <a:r>
              <a:rPr lang="ar-SA" sz="2400" dirty="0" err="1" smtClean="0">
                <a:solidFill>
                  <a:srgbClr val="0070C0"/>
                </a:solidFill>
                <a:latin typeface="Simplified Arabic" pitchFamily="18" charset="-78"/>
                <a:cs typeface="Simplified Arabic" pitchFamily="18" charset="-78"/>
              </a:rPr>
              <a:t>بناوان</a:t>
            </a:r>
            <a:endParaRPr lang="ar-SA" sz="2400" dirty="0">
              <a:solidFill>
                <a:srgbClr val="0070C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1835696" y="1988840"/>
            <a:ext cx="5472608" cy="1440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400" dirty="0" smtClean="0">
                <a:solidFill>
                  <a:srgbClr val="0070C0"/>
                </a:solidFill>
                <a:cs typeface="PT Simple Bold Ruled" pitchFamily="2" charset="-78"/>
              </a:rPr>
              <a:t>أهلا وسهلا بكم</a:t>
            </a:r>
          </a:p>
          <a:p>
            <a:pPr algn="ctr"/>
            <a:r>
              <a:rPr lang="ar-SA" sz="3600" dirty="0" smtClean="0">
                <a:solidFill>
                  <a:srgbClr val="C00000"/>
                </a:solidFill>
                <a:latin typeface="Simplified Arabic" pitchFamily="18" charset="-78"/>
                <a:cs typeface="Simplified Arabic" pitchFamily="18" charset="-78"/>
              </a:rPr>
              <a:t>طلاب الصف الرابع الابتدائي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310831" y="5796553"/>
            <a:ext cx="24432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3200" dirty="0" smtClean="0">
                <a:solidFill>
                  <a:srgbClr val="002060"/>
                </a:solidFill>
                <a:latin typeface="Simplified Arabic" pitchFamily="18" charset="-78"/>
                <a:cs typeface="Akhbar MT" pitchFamily="2" charset="-78"/>
              </a:rPr>
              <a:t>الاستاذ داود الشاووش</a:t>
            </a:r>
            <a:endParaRPr lang="ar-SA" sz="3200" dirty="0">
              <a:solidFill>
                <a:srgbClr val="002060"/>
              </a:solidFill>
              <a:latin typeface="Simplified Arabic" pitchFamily="18" charset="-78"/>
              <a:cs typeface="Akhbar MT" pitchFamily="2" charset="-78"/>
            </a:endParaRPr>
          </a:p>
        </p:txBody>
      </p:sp>
      <p:sp>
        <p:nvSpPr>
          <p:cNvPr id="7" name="مستطيل ذو زوايا قطرية مستديرة 6"/>
          <p:cNvSpPr/>
          <p:nvPr/>
        </p:nvSpPr>
        <p:spPr>
          <a:xfrm>
            <a:off x="1619672" y="3645024"/>
            <a:ext cx="5904656" cy="1656184"/>
          </a:xfrm>
          <a:prstGeom prst="round2Diag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400" dirty="0">
                <a:solidFill>
                  <a:srgbClr val="FF0000"/>
                </a:solidFill>
                <a:cs typeface="Farsi Simple Bold" pitchFamily="2" charset="-78"/>
              </a:rPr>
              <a:t>المادة: </a:t>
            </a:r>
            <a:r>
              <a:rPr lang="ar-SA" sz="4400" dirty="0">
                <a:solidFill>
                  <a:srgbClr val="0070C0"/>
                </a:solidFill>
                <a:cs typeface="Akhbar MT" pitchFamily="2" charset="-78"/>
              </a:rPr>
              <a:t>لغتي</a:t>
            </a:r>
            <a:endParaRPr lang="ar-SA" sz="3600" dirty="0">
              <a:solidFill>
                <a:srgbClr val="0070C0"/>
              </a:solidFill>
              <a:cs typeface="Akhbar MT" pitchFamily="2" charset="-78"/>
            </a:endParaRPr>
          </a:p>
          <a:p>
            <a:pPr algn="ctr"/>
            <a:r>
              <a:rPr lang="ar-SA" sz="4400" dirty="0">
                <a:solidFill>
                  <a:srgbClr val="FF0000"/>
                </a:solidFill>
                <a:cs typeface="Farsi Simple Bold" pitchFamily="2" charset="-78"/>
              </a:rPr>
              <a:t>الموضوع: </a:t>
            </a:r>
            <a:r>
              <a:rPr lang="ar-SA" sz="4400" dirty="0" smtClean="0">
                <a:solidFill>
                  <a:srgbClr val="0070C0"/>
                </a:solidFill>
                <a:cs typeface="Akhbar MT" pitchFamily="2" charset="-78"/>
              </a:rPr>
              <a:t>مراجعة المكتسبات السابقة</a:t>
            </a:r>
            <a:endParaRPr lang="ar-SA" sz="3600" dirty="0" smtClean="0">
              <a:solidFill>
                <a:srgbClr val="0070C0"/>
              </a:solidFill>
              <a:cs typeface="Akhbar MT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l="28008" t="24235" r="34422" b="39344"/>
          <a:stretch>
            <a:fillRect/>
          </a:stretch>
        </p:blipFill>
        <p:spPr bwMode="auto">
          <a:xfrm>
            <a:off x="0" y="749439"/>
            <a:ext cx="9144000" cy="4983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مستطيل 4"/>
          <p:cNvSpPr/>
          <p:nvPr/>
        </p:nvSpPr>
        <p:spPr>
          <a:xfrm>
            <a:off x="5508104" y="1772816"/>
            <a:ext cx="144016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32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مميزة</a:t>
            </a:r>
            <a:endParaRPr lang="ar-SA" sz="32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5724128" y="2348880"/>
            <a:ext cx="144016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32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البحر</a:t>
            </a:r>
            <a:endParaRPr lang="ar-SA" sz="32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5004048" y="2924944"/>
            <a:ext cx="144016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32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جميلة</a:t>
            </a:r>
            <a:endParaRPr lang="ar-SA" sz="32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5724128" y="3501008"/>
            <a:ext cx="144016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32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مجتهدة</a:t>
            </a:r>
            <a:endParaRPr lang="ar-SA" sz="32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6084168" y="4077072"/>
            <a:ext cx="144016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32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كبير</a:t>
            </a:r>
            <a:endParaRPr lang="ar-SA" sz="32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5724128" y="4653136"/>
            <a:ext cx="144016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32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التمر</a:t>
            </a:r>
            <a:endParaRPr lang="ar-SA" sz="32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1547664" y="1772816"/>
            <a:ext cx="144016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32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مفيد</a:t>
            </a:r>
            <a:endParaRPr lang="ar-SA" sz="32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1907704" y="2348880"/>
            <a:ext cx="144016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32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الأشجار</a:t>
            </a:r>
            <a:endParaRPr lang="ar-SA" sz="32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1907704" y="2924944"/>
            <a:ext cx="144016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32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المؤمن</a:t>
            </a:r>
            <a:endParaRPr lang="ar-SA" sz="32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4" name="مستطيل 13"/>
          <p:cNvSpPr/>
          <p:nvPr/>
        </p:nvSpPr>
        <p:spPr>
          <a:xfrm>
            <a:off x="1691680" y="3501008"/>
            <a:ext cx="144016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32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غائم</a:t>
            </a:r>
            <a:endParaRPr lang="ar-SA" sz="32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1475656" y="4077072"/>
            <a:ext cx="144016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32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طويلة</a:t>
            </a:r>
            <a:endParaRPr lang="ar-SA" sz="32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6" name="مستطيل 15"/>
          <p:cNvSpPr/>
          <p:nvPr/>
        </p:nvSpPr>
        <p:spPr>
          <a:xfrm>
            <a:off x="1628056" y="4653136"/>
            <a:ext cx="144016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32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المسجد</a:t>
            </a:r>
            <a:endParaRPr lang="ar-SA" sz="32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7" name="مستطيل 16"/>
          <p:cNvSpPr/>
          <p:nvPr/>
        </p:nvSpPr>
        <p:spPr>
          <a:xfrm>
            <a:off x="107504" y="6237312"/>
            <a:ext cx="1656184" cy="50405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B0F0"/>
            </a:solidFill>
            <a:prstDash val="lgDash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dirty="0" smtClean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صفحة 17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80"/>
                            </p:stCondLst>
                            <p:childTnLst>
                              <p:par>
                                <p:cTn id="11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8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3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8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3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8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3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8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3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 l="21303" t="29156" r="36636" b="16704"/>
          <a:stretch>
            <a:fillRect/>
          </a:stretch>
        </p:blipFill>
        <p:spPr bwMode="auto">
          <a:xfrm>
            <a:off x="0" y="-1"/>
            <a:ext cx="9144000" cy="6122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مستطيل 4"/>
          <p:cNvSpPr/>
          <p:nvPr/>
        </p:nvSpPr>
        <p:spPr>
          <a:xfrm>
            <a:off x="5292080" y="2132856"/>
            <a:ext cx="144016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32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مرفوع</a:t>
            </a:r>
            <a:endParaRPr lang="ar-SA" sz="32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395536" y="2132856"/>
            <a:ext cx="367240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32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الضمة الظاهرة على آخره</a:t>
            </a:r>
            <a:endParaRPr lang="ar-SA" sz="32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5724128" y="2780928"/>
            <a:ext cx="144016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32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خبر</a:t>
            </a:r>
            <a:endParaRPr lang="ar-SA" sz="32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3923928" y="2780928"/>
            <a:ext cx="144016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20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وعلامة رفعه</a:t>
            </a:r>
            <a:endParaRPr lang="ar-SA" sz="20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5868144" y="4725144"/>
            <a:ext cx="151216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28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فعل ماض</a:t>
            </a:r>
            <a:endParaRPr lang="ar-SA" sz="28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2915816" y="5373216"/>
            <a:ext cx="2448272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24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مرفوع وعلامة رفعه</a:t>
            </a:r>
            <a:endParaRPr lang="ar-SA" sz="24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107504" y="6237312"/>
            <a:ext cx="1656184" cy="50405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B0F0"/>
            </a:solidFill>
            <a:prstDash val="lgDash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dirty="0" smtClean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صفحة 17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80"/>
                            </p:stCondLst>
                            <p:childTnLst>
                              <p:par>
                                <p:cTn id="11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8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3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 l="21303" t="32110" r="36636" b="46234"/>
          <a:stretch>
            <a:fillRect/>
          </a:stretch>
        </p:blipFill>
        <p:spPr bwMode="auto">
          <a:xfrm>
            <a:off x="188823" y="1556792"/>
            <a:ext cx="8955177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مستطيل 4"/>
          <p:cNvSpPr/>
          <p:nvPr/>
        </p:nvSpPr>
        <p:spPr>
          <a:xfrm>
            <a:off x="251520" y="2852936"/>
            <a:ext cx="5868144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28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مرفوع وعلامة رفعه الضمة الظاهرة على آخره</a:t>
            </a:r>
            <a:endParaRPr lang="ar-SA" sz="28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5868144" y="3501008"/>
            <a:ext cx="144016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32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فاعل</a:t>
            </a:r>
            <a:endParaRPr lang="ar-SA" sz="32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251520" y="3573016"/>
            <a:ext cx="504056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24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وعلامة رفعه الضمة الظاهرة على آخره</a:t>
            </a:r>
            <a:endParaRPr lang="ar-SA" sz="24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107504" y="6237312"/>
            <a:ext cx="1656184" cy="50405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B0F0"/>
            </a:solidFill>
            <a:prstDash val="lgDash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dirty="0" smtClean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صفحة 18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80"/>
                            </p:stCondLst>
                            <p:childTnLst>
                              <p:par>
                                <p:cTn id="11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 l="20196" t="16360" r="34976" b="12766"/>
          <a:stretch>
            <a:fillRect/>
          </a:stretch>
        </p:blipFill>
        <p:spPr bwMode="auto">
          <a:xfrm>
            <a:off x="1428751" y="0"/>
            <a:ext cx="77152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مستطيل 4"/>
          <p:cNvSpPr/>
          <p:nvPr/>
        </p:nvSpPr>
        <p:spPr>
          <a:xfrm>
            <a:off x="6300192" y="1988840"/>
            <a:ext cx="1368152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32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استمر</a:t>
            </a:r>
            <a:endParaRPr lang="ar-SA" sz="3200" b="1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4932040" y="1988840"/>
            <a:ext cx="1368152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32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ابني</a:t>
            </a:r>
            <a:endParaRPr lang="ar-SA" sz="3200" b="1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3563888" y="1988840"/>
            <a:ext cx="1368152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32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المنزل</a:t>
            </a:r>
            <a:endParaRPr lang="ar-SA" sz="3200" b="1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2267744" y="1988840"/>
            <a:ext cx="1368152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32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العربية</a:t>
            </a:r>
            <a:endParaRPr lang="ar-SA" sz="3200" b="1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7812360" y="3212976"/>
            <a:ext cx="1368152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32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المدرسة</a:t>
            </a:r>
            <a:endParaRPr lang="ar-SA" sz="3200" b="1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6588224" y="3212976"/>
            <a:ext cx="1368152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32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القراءة</a:t>
            </a:r>
            <a:endParaRPr lang="ar-SA" sz="3200" b="1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5292080" y="3212976"/>
            <a:ext cx="1368152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32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المراكز</a:t>
            </a:r>
            <a:endParaRPr lang="ar-SA" sz="3200" b="1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4067944" y="3212976"/>
            <a:ext cx="1368152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32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الحروف</a:t>
            </a:r>
            <a:endParaRPr lang="ar-SA" sz="3200" b="1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1475656" y="3212976"/>
            <a:ext cx="1368152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32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الخالدة</a:t>
            </a:r>
            <a:endParaRPr lang="ar-SA" sz="3200" b="1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4" name="مستطيل 13"/>
          <p:cNvSpPr/>
          <p:nvPr/>
        </p:nvSpPr>
        <p:spPr>
          <a:xfrm>
            <a:off x="6012160" y="4509120"/>
            <a:ext cx="1368152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32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أقرانه</a:t>
            </a:r>
            <a:endParaRPr lang="ar-SA" sz="3200" b="1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3491880" y="4509120"/>
            <a:ext cx="1368152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32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أنس</a:t>
            </a:r>
            <a:endParaRPr lang="ar-SA" sz="3200" b="1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6" name="مستطيل 15"/>
          <p:cNvSpPr/>
          <p:nvPr/>
        </p:nvSpPr>
        <p:spPr>
          <a:xfrm>
            <a:off x="7812360" y="5805264"/>
            <a:ext cx="1368152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32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أحد</a:t>
            </a:r>
            <a:endParaRPr lang="ar-SA" sz="3200" b="1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7" name="مستطيل 16"/>
          <p:cNvSpPr/>
          <p:nvPr/>
        </p:nvSpPr>
        <p:spPr>
          <a:xfrm>
            <a:off x="6516216" y="5805264"/>
            <a:ext cx="1368152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32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أساس</a:t>
            </a:r>
            <a:endParaRPr lang="ar-SA" sz="3200" b="1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5292080" y="5805264"/>
            <a:ext cx="1368152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32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أزعجكم</a:t>
            </a:r>
            <a:endParaRPr lang="ar-SA" sz="3200" b="1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9" name="مستطيل 18"/>
          <p:cNvSpPr/>
          <p:nvPr/>
        </p:nvSpPr>
        <p:spPr>
          <a:xfrm>
            <a:off x="3995936" y="5805264"/>
            <a:ext cx="1368152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32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أحب</a:t>
            </a:r>
            <a:endParaRPr lang="ar-SA" sz="3200" b="1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20" name="مستطيل 19"/>
          <p:cNvSpPr/>
          <p:nvPr/>
        </p:nvSpPr>
        <p:spPr>
          <a:xfrm>
            <a:off x="2771800" y="5805264"/>
            <a:ext cx="1368152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32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أكمل</a:t>
            </a:r>
            <a:endParaRPr lang="ar-SA" sz="3200" b="1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21" name="مستطيل 20"/>
          <p:cNvSpPr/>
          <p:nvPr/>
        </p:nvSpPr>
        <p:spPr>
          <a:xfrm>
            <a:off x="107504" y="6237312"/>
            <a:ext cx="1656184" cy="50405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B0F0"/>
            </a:solidFill>
            <a:prstDash val="lgDash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dirty="0" smtClean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صفحة 18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80"/>
                            </p:stCondLst>
                            <p:childTnLst>
                              <p:par>
                                <p:cTn id="11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8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3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8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3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8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3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8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3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8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3" dur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8" dur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3" dur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 l="21857" t="28172" r="36082" b="21625"/>
          <a:stretch>
            <a:fillRect/>
          </a:stretch>
        </p:blipFill>
        <p:spPr bwMode="auto">
          <a:xfrm>
            <a:off x="28299" y="72008"/>
            <a:ext cx="9080205" cy="609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مستطيل 4"/>
          <p:cNvSpPr/>
          <p:nvPr/>
        </p:nvSpPr>
        <p:spPr>
          <a:xfrm>
            <a:off x="539552" y="764704"/>
            <a:ext cx="7992888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dirty="0" smtClean="0">
                <a:solidFill>
                  <a:srgbClr val="0070C0"/>
                </a:solidFill>
                <a:latin typeface="Simplified Arabic" pitchFamily="18" charset="-78"/>
                <a:cs typeface="Simplified Arabic" pitchFamily="18" charset="-78"/>
              </a:rPr>
              <a:t>قول غير سليم، لأنه يجب علينا تطوير أنفسنا</a:t>
            </a:r>
          </a:p>
          <a:p>
            <a:pPr algn="ctr"/>
            <a:r>
              <a:rPr lang="ar-SA" sz="3600" dirty="0" smtClean="0">
                <a:solidFill>
                  <a:srgbClr val="0070C0"/>
                </a:solidFill>
                <a:latin typeface="Simplified Arabic" pitchFamily="18" charset="-78"/>
                <a:cs typeface="Simplified Arabic" pitchFamily="18" charset="-78"/>
              </a:rPr>
              <a:t>ولا نقتصر فقط على كتب المدرسة.</a:t>
            </a:r>
            <a:endParaRPr lang="ar-SA" sz="3600" dirty="0" smtClean="0">
              <a:solidFill>
                <a:srgbClr val="0070C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107504" y="6237312"/>
            <a:ext cx="1656184" cy="50405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B0F0"/>
            </a:solidFill>
            <a:prstDash val="lgDash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dirty="0" smtClean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صفحة 19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80"/>
                            </p:stCondLst>
                            <p:childTnLst>
                              <p:par>
                                <p:cTn id="11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 l="19643" t="23250" r="35529" b="35407"/>
          <a:stretch>
            <a:fillRect/>
          </a:stretch>
        </p:blipFill>
        <p:spPr bwMode="auto">
          <a:xfrm>
            <a:off x="107504" y="936104"/>
            <a:ext cx="8973905" cy="4653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مستطيل 4"/>
          <p:cNvSpPr/>
          <p:nvPr/>
        </p:nvSpPr>
        <p:spPr>
          <a:xfrm>
            <a:off x="1547664" y="2852936"/>
            <a:ext cx="6624736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dirty="0" err="1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ت</a:t>
            </a:r>
            <a:r>
              <a:rPr lang="ar-SA" sz="3600" dirty="0" err="1" smtClean="0">
                <a:solidFill>
                  <a:srgbClr val="0070C0"/>
                </a:solidFill>
                <a:latin typeface="Simplified Arabic" pitchFamily="18" charset="-78"/>
                <a:cs typeface="Simplified Arabic" pitchFamily="18" charset="-78"/>
              </a:rPr>
              <a:t>رك </a:t>
            </a:r>
            <a:r>
              <a:rPr lang="ar-SA" sz="3600" dirty="0" smtClean="0">
                <a:solidFill>
                  <a:srgbClr val="0070C0"/>
                </a:solidFill>
                <a:latin typeface="Simplified Arabic" pitchFamily="18" charset="-78"/>
                <a:cs typeface="Simplified Arabic" pitchFamily="18" charset="-78"/>
              </a:rPr>
              <a:t>– </a:t>
            </a:r>
            <a:r>
              <a:rPr lang="ar-SA" sz="3600" dirty="0" err="1" smtClean="0">
                <a:solidFill>
                  <a:srgbClr val="0070C0"/>
                </a:solidFill>
                <a:latin typeface="Simplified Arabic" pitchFamily="18" charset="-78"/>
                <a:cs typeface="Simplified Arabic" pitchFamily="18" charset="-78"/>
              </a:rPr>
              <a:t>ك</a:t>
            </a:r>
            <a:r>
              <a:rPr lang="ar-SA" sz="3600" dirty="0" err="1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ت</a:t>
            </a:r>
            <a:r>
              <a:rPr lang="ar-SA" sz="3600" dirty="0" err="1" smtClean="0">
                <a:solidFill>
                  <a:srgbClr val="0070C0"/>
                </a:solidFill>
                <a:latin typeface="Simplified Arabic" pitchFamily="18" charset="-78"/>
                <a:cs typeface="Simplified Arabic" pitchFamily="18" charset="-78"/>
              </a:rPr>
              <a:t>ب </a:t>
            </a:r>
            <a:r>
              <a:rPr lang="ar-SA" sz="3600" dirty="0" smtClean="0">
                <a:solidFill>
                  <a:srgbClr val="0070C0"/>
                </a:solidFill>
                <a:latin typeface="Simplified Arabic" pitchFamily="18" charset="-78"/>
                <a:cs typeface="Simplified Arabic" pitchFamily="18" charset="-78"/>
              </a:rPr>
              <a:t>- رسم</a:t>
            </a:r>
            <a:r>
              <a:rPr lang="ar-SA" sz="3600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ت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1547664" y="3429000"/>
            <a:ext cx="6624736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dirty="0" err="1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ط</a:t>
            </a:r>
            <a:r>
              <a:rPr lang="ar-SA" sz="3600" dirty="0" err="1" smtClean="0">
                <a:solidFill>
                  <a:srgbClr val="0070C0"/>
                </a:solidFill>
                <a:latin typeface="Simplified Arabic" pitchFamily="18" charset="-78"/>
                <a:cs typeface="Simplified Arabic" pitchFamily="18" charset="-78"/>
              </a:rPr>
              <a:t>الب </a:t>
            </a:r>
            <a:r>
              <a:rPr lang="ar-SA" sz="3600" dirty="0" smtClean="0">
                <a:solidFill>
                  <a:srgbClr val="0070C0"/>
                </a:solidFill>
                <a:latin typeface="Simplified Arabic" pitchFamily="18" charset="-78"/>
                <a:cs typeface="Simplified Arabic" pitchFamily="18" charset="-78"/>
              </a:rPr>
              <a:t>– </a:t>
            </a:r>
            <a:r>
              <a:rPr lang="ar-SA" sz="3600" dirty="0" err="1" smtClean="0">
                <a:solidFill>
                  <a:srgbClr val="0070C0"/>
                </a:solidFill>
                <a:latin typeface="Simplified Arabic" pitchFamily="18" charset="-78"/>
                <a:cs typeface="Simplified Arabic" pitchFamily="18" charset="-78"/>
              </a:rPr>
              <a:t>ي</a:t>
            </a:r>
            <a:r>
              <a:rPr lang="ar-SA" sz="3600" dirty="0" err="1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ط</a:t>
            </a:r>
            <a:r>
              <a:rPr lang="ar-SA" sz="3600" dirty="0" err="1" smtClean="0">
                <a:solidFill>
                  <a:srgbClr val="0070C0"/>
                </a:solidFill>
                <a:latin typeface="Simplified Arabic" pitchFamily="18" charset="-78"/>
                <a:cs typeface="Simplified Arabic" pitchFamily="18" charset="-78"/>
              </a:rPr>
              <a:t>لب </a:t>
            </a:r>
            <a:r>
              <a:rPr lang="ar-SA" sz="3600" dirty="0" smtClean="0">
                <a:solidFill>
                  <a:srgbClr val="0070C0"/>
                </a:solidFill>
                <a:latin typeface="Simplified Arabic" pitchFamily="18" charset="-78"/>
                <a:cs typeface="Simplified Arabic" pitchFamily="18" charset="-78"/>
              </a:rPr>
              <a:t>- ب</a:t>
            </a:r>
            <a:r>
              <a:rPr lang="ar-SA" sz="3600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ط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1547664" y="3933056"/>
            <a:ext cx="6624736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dirty="0" err="1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ف</a:t>
            </a:r>
            <a:r>
              <a:rPr lang="ar-SA" sz="3600" dirty="0" err="1" smtClean="0">
                <a:solidFill>
                  <a:srgbClr val="0070C0"/>
                </a:solidFill>
                <a:latin typeface="Simplified Arabic" pitchFamily="18" charset="-78"/>
                <a:cs typeface="Simplified Arabic" pitchFamily="18" charset="-78"/>
              </a:rPr>
              <a:t>از </a:t>
            </a:r>
            <a:r>
              <a:rPr lang="ar-SA" sz="3600" dirty="0" smtClean="0">
                <a:solidFill>
                  <a:srgbClr val="0070C0"/>
                </a:solidFill>
                <a:latin typeface="Simplified Arabic" pitchFamily="18" charset="-78"/>
                <a:cs typeface="Simplified Arabic" pitchFamily="18" charset="-78"/>
              </a:rPr>
              <a:t>– </a:t>
            </a:r>
            <a:r>
              <a:rPr lang="ar-SA" sz="3600" dirty="0" err="1" smtClean="0">
                <a:solidFill>
                  <a:srgbClr val="0070C0"/>
                </a:solidFill>
                <a:latin typeface="Simplified Arabic" pitchFamily="18" charset="-78"/>
                <a:cs typeface="Simplified Arabic" pitchFamily="18" charset="-78"/>
              </a:rPr>
              <a:t>ي</a:t>
            </a:r>
            <a:r>
              <a:rPr lang="ar-SA" sz="3600" dirty="0" err="1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ف</a:t>
            </a:r>
            <a:r>
              <a:rPr lang="ar-SA" sz="3600" dirty="0" err="1" smtClean="0">
                <a:solidFill>
                  <a:srgbClr val="0070C0"/>
                </a:solidFill>
                <a:latin typeface="Simplified Arabic" pitchFamily="18" charset="-78"/>
                <a:cs typeface="Simplified Arabic" pitchFamily="18" charset="-78"/>
              </a:rPr>
              <a:t>رغ </a:t>
            </a:r>
            <a:r>
              <a:rPr lang="ar-SA" sz="3600" dirty="0" smtClean="0">
                <a:solidFill>
                  <a:srgbClr val="0070C0"/>
                </a:solidFill>
                <a:latin typeface="Simplified Arabic" pitchFamily="18" charset="-78"/>
                <a:cs typeface="Simplified Arabic" pitchFamily="18" charset="-78"/>
              </a:rPr>
              <a:t>- حرو</a:t>
            </a:r>
            <a:r>
              <a:rPr lang="ar-SA" sz="3600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ف</a:t>
            </a:r>
          </a:p>
        </p:txBody>
      </p:sp>
      <p:sp>
        <p:nvSpPr>
          <p:cNvPr id="8" name="مستطيل 7"/>
          <p:cNvSpPr/>
          <p:nvPr/>
        </p:nvSpPr>
        <p:spPr>
          <a:xfrm>
            <a:off x="1547664" y="4365104"/>
            <a:ext cx="6624736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dirty="0" err="1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د</a:t>
            </a:r>
            <a:r>
              <a:rPr lang="ar-SA" sz="3600" dirty="0" err="1" smtClean="0">
                <a:solidFill>
                  <a:srgbClr val="0070C0"/>
                </a:solidFill>
                <a:latin typeface="Simplified Arabic" pitchFamily="18" charset="-78"/>
                <a:cs typeface="Simplified Arabic" pitchFamily="18" charset="-78"/>
              </a:rPr>
              <a:t>ب </a:t>
            </a:r>
            <a:r>
              <a:rPr lang="ar-SA" sz="3600" dirty="0" smtClean="0">
                <a:solidFill>
                  <a:srgbClr val="0070C0"/>
                </a:solidFill>
                <a:latin typeface="Simplified Arabic" pitchFamily="18" charset="-78"/>
                <a:cs typeface="Simplified Arabic" pitchFamily="18" charset="-78"/>
              </a:rPr>
              <a:t>– </a:t>
            </a:r>
            <a:r>
              <a:rPr lang="ar-SA" sz="3600" dirty="0" err="1" smtClean="0">
                <a:solidFill>
                  <a:srgbClr val="0070C0"/>
                </a:solidFill>
                <a:latin typeface="Simplified Arabic" pitchFamily="18" charset="-78"/>
                <a:cs typeface="Simplified Arabic" pitchFamily="18" charset="-78"/>
              </a:rPr>
              <a:t>ي</a:t>
            </a:r>
            <a:r>
              <a:rPr lang="ar-SA" sz="3600" dirty="0" err="1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د</a:t>
            </a:r>
            <a:r>
              <a:rPr lang="ar-SA" sz="3600" dirty="0" err="1" smtClean="0">
                <a:solidFill>
                  <a:srgbClr val="0070C0"/>
                </a:solidFill>
                <a:latin typeface="Simplified Arabic" pitchFamily="18" charset="-78"/>
                <a:cs typeface="Simplified Arabic" pitchFamily="18" charset="-78"/>
              </a:rPr>
              <a:t>حرج </a:t>
            </a:r>
            <a:r>
              <a:rPr lang="ar-SA" sz="3600" dirty="0" smtClean="0">
                <a:solidFill>
                  <a:srgbClr val="0070C0"/>
                </a:solidFill>
                <a:latin typeface="Simplified Arabic" pitchFamily="18" charset="-78"/>
                <a:cs typeface="Simplified Arabic" pitchFamily="18" charset="-78"/>
              </a:rPr>
              <a:t>- يخل</a:t>
            </a:r>
            <a:r>
              <a:rPr lang="ar-SA" sz="3600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د</a:t>
            </a:r>
          </a:p>
        </p:txBody>
      </p:sp>
      <p:sp>
        <p:nvSpPr>
          <p:cNvPr id="9" name="مستطيل 8"/>
          <p:cNvSpPr/>
          <p:nvPr/>
        </p:nvSpPr>
        <p:spPr>
          <a:xfrm>
            <a:off x="1547664" y="4797152"/>
            <a:ext cx="6624736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dirty="0" err="1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ك</a:t>
            </a:r>
            <a:r>
              <a:rPr lang="ar-SA" sz="3600" dirty="0" err="1" smtClean="0">
                <a:solidFill>
                  <a:srgbClr val="0070C0"/>
                </a:solidFill>
                <a:latin typeface="Simplified Arabic" pitchFamily="18" charset="-78"/>
                <a:cs typeface="Simplified Arabic" pitchFamily="18" charset="-78"/>
              </a:rPr>
              <a:t>و</a:t>
            </a:r>
            <a:r>
              <a:rPr lang="ar-SA" sz="3600" dirty="0" err="1" smtClean="0">
                <a:solidFill>
                  <a:srgbClr val="0070C0"/>
                </a:solidFill>
                <a:latin typeface="Simplified Arabic" pitchFamily="18" charset="-78"/>
                <a:cs typeface="Simplified Arabic" pitchFamily="18" charset="-78"/>
              </a:rPr>
              <a:t>رة</a:t>
            </a:r>
            <a:r>
              <a:rPr lang="ar-SA" sz="3600" dirty="0" smtClean="0">
                <a:solidFill>
                  <a:srgbClr val="0070C0"/>
                </a:solidFill>
                <a:latin typeface="Simplified Arabic" pitchFamily="18" charset="-78"/>
                <a:cs typeface="Simplified Arabic" pitchFamily="18" charset="-78"/>
              </a:rPr>
              <a:t> – </a:t>
            </a:r>
            <a:r>
              <a:rPr lang="ar-SA" sz="3600" dirty="0" err="1" smtClean="0">
                <a:solidFill>
                  <a:srgbClr val="0070C0"/>
                </a:solidFill>
                <a:latin typeface="Simplified Arabic" pitchFamily="18" charset="-78"/>
                <a:cs typeface="Simplified Arabic" pitchFamily="18" charset="-78"/>
              </a:rPr>
              <a:t>ي</a:t>
            </a:r>
            <a:r>
              <a:rPr lang="ar-SA" sz="3600" dirty="0" err="1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ك</a:t>
            </a:r>
            <a:r>
              <a:rPr lang="ar-SA" sz="3600" dirty="0" err="1" smtClean="0">
                <a:solidFill>
                  <a:srgbClr val="0070C0"/>
                </a:solidFill>
                <a:latin typeface="Simplified Arabic" pitchFamily="18" charset="-78"/>
                <a:cs typeface="Simplified Arabic" pitchFamily="18" charset="-78"/>
              </a:rPr>
              <a:t>في </a:t>
            </a:r>
            <a:r>
              <a:rPr lang="ar-SA" sz="3600" dirty="0" smtClean="0">
                <a:solidFill>
                  <a:srgbClr val="0070C0"/>
                </a:solidFill>
                <a:latin typeface="Simplified Arabic" pitchFamily="18" charset="-78"/>
                <a:cs typeface="Simplified Arabic" pitchFamily="18" charset="-78"/>
              </a:rPr>
              <a:t>- قلم</a:t>
            </a:r>
            <a:r>
              <a:rPr lang="ar-SA" sz="3600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ك</a:t>
            </a:r>
            <a:endParaRPr lang="ar-SA" sz="3600" dirty="0" smtClean="0">
              <a:solidFill>
                <a:srgbClr val="FF000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107504" y="6237312"/>
            <a:ext cx="1656184" cy="50405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B0F0"/>
            </a:solidFill>
            <a:prstDash val="lgDash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dirty="0" smtClean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صفحة 19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80"/>
                            </p:stCondLst>
                            <p:childTnLst>
                              <p:par>
                                <p:cTn id="11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6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 l="20750" t="21282" r="36082" b="11782"/>
          <a:stretch>
            <a:fillRect/>
          </a:stretch>
        </p:blipFill>
        <p:spPr bwMode="auto">
          <a:xfrm>
            <a:off x="1659047" y="72008"/>
            <a:ext cx="7484953" cy="652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مستطيل 4"/>
          <p:cNvSpPr/>
          <p:nvPr/>
        </p:nvSpPr>
        <p:spPr>
          <a:xfrm>
            <a:off x="2915816" y="1196752"/>
            <a:ext cx="3672408" cy="504056"/>
          </a:xfrm>
          <a:prstGeom prst="rect">
            <a:avLst/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dirty="0" smtClean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الجو جميل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2915816" y="1700808"/>
            <a:ext cx="3672408" cy="504056"/>
          </a:xfrm>
          <a:prstGeom prst="rect">
            <a:avLst/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dirty="0" smtClean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لم يلعب الطفل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2915816" y="2204864"/>
            <a:ext cx="3672408" cy="504056"/>
          </a:xfrm>
          <a:prstGeom prst="rect">
            <a:avLst/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dirty="0" smtClean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لن نذهب إلى المدرسة</a:t>
            </a:r>
          </a:p>
        </p:txBody>
      </p:sp>
      <p:sp>
        <p:nvSpPr>
          <p:cNvPr id="8" name="مستطيل 7"/>
          <p:cNvSpPr/>
          <p:nvPr/>
        </p:nvSpPr>
        <p:spPr>
          <a:xfrm>
            <a:off x="2915816" y="2636912"/>
            <a:ext cx="3672408" cy="504056"/>
          </a:xfrm>
          <a:prstGeom prst="rect">
            <a:avLst/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dirty="0" smtClean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ليس الدرس صعبا</a:t>
            </a:r>
          </a:p>
        </p:txBody>
      </p:sp>
      <p:sp>
        <p:nvSpPr>
          <p:cNvPr id="9" name="مستطيل 8"/>
          <p:cNvSpPr/>
          <p:nvPr/>
        </p:nvSpPr>
        <p:spPr>
          <a:xfrm>
            <a:off x="2915816" y="3068960"/>
            <a:ext cx="3672408" cy="504056"/>
          </a:xfrm>
          <a:prstGeom prst="rect">
            <a:avLst/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dirty="0" smtClean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ما أكل الصائم</a:t>
            </a:r>
          </a:p>
        </p:txBody>
      </p:sp>
      <p:sp>
        <p:nvSpPr>
          <p:cNvPr id="10" name="مستطيل 9"/>
          <p:cNvSpPr/>
          <p:nvPr/>
        </p:nvSpPr>
        <p:spPr>
          <a:xfrm>
            <a:off x="2915816" y="3573016"/>
            <a:ext cx="3672408" cy="504056"/>
          </a:xfrm>
          <a:prstGeom prst="rect">
            <a:avLst/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dirty="0" smtClean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قرأ الطالب الدرس</a:t>
            </a:r>
            <a:endParaRPr lang="ar-SA" sz="3600" dirty="0" smtClean="0">
              <a:solidFill>
                <a:srgbClr val="FFFF0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7452320" y="5805264"/>
            <a:ext cx="864096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20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صائمة</a:t>
            </a:r>
            <a:endParaRPr lang="ar-SA" sz="2000" b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6732240" y="5085184"/>
            <a:ext cx="864096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20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معلم</a:t>
            </a:r>
            <a:endParaRPr lang="ar-SA" sz="2000" b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4" name="مستطيل 13"/>
          <p:cNvSpPr/>
          <p:nvPr/>
        </p:nvSpPr>
        <p:spPr>
          <a:xfrm>
            <a:off x="6084168" y="5805264"/>
            <a:ext cx="864096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20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فرس</a:t>
            </a:r>
            <a:endParaRPr lang="ar-SA" sz="2000" b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5364088" y="5085184"/>
            <a:ext cx="864096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20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ثور</a:t>
            </a:r>
            <a:endParaRPr lang="ar-SA" sz="2000" b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6" name="مستطيل 15"/>
          <p:cNvSpPr/>
          <p:nvPr/>
        </p:nvSpPr>
        <p:spPr>
          <a:xfrm>
            <a:off x="4644008" y="5805264"/>
            <a:ext cx="864096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20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أم</a:t>
            </a:r>
            <a:endParaRPr lang="ar-SA" sz="2000" b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7" name="مستطيل 16"/>
          <p:cNvSpPr/>
          <p:nvPr/>
        </p:nvSpPr>
        <p:spPr>
          <a:xfrm>
            <a:off x="3923928" y="5085184"/>
            <a:ext cx="864096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20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حمار</a:t>
            </a:r>
            <a:endParaRPr lang="ar-SA" sz="2000" b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3275856" y="5805264"/>
            <a:ext cx="864096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20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بنت</a:t>
            </a:r>
            <a:endParaRPr lang="ar-SA" sz="2000" b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9" name="مستطيل 18"/>
          <p:cNvSpPr/>
          <p:nvPr/>
        </p:nvSpPr>
        <p:spPr>
          <a:xfrm>
            <a:off x="2555776" y="5085184"/>
            <a:ext cx="864096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20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عالمة</a:t>
            </a:r>
            <a:endParaRPr lang="ar-SA" sz="2000" b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20" name="مستطيل 19"/>
          <p:cNvSpPr/>
          <p:nvPr/>
        </p:nvSpPr>
        <p:spPr>
          <a:xfrm>
            <a:off x="1907704" y="5805264"/>
            <a:ext cx="864096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20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قائدة</a:t>
            </a:r>
            <a:endParaRPr lang="ar-SA" sz="2000" b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21" name="مستطيل 20"/>
          <p:cNvSpPr/>
          <p:nvPr/>
        </p:nvSpPr>
        <p:spPr>
          <a:xfrm>
            <a:off x="107504" y="6237312"/>
            <a:ext cx="1656184" cy="50405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B0F0"/>
            </a:solidFill>
            <a:prstDash val="lgDash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dirty="0" smtClean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صفحة 20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80"/>
                            </p:stCondLst>
                            <p:childTnLst>
                              <p:par>
                                <p:cTn id="11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6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3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4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0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5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0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5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0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5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0" dur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5" dur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0" dur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1331640" y="1772816"/>
            <a:ext cx="6408712" cy="2376264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PT Simple Bold Ruled" pitchFamily="2" charset="-78"/>
              </a:rPr>
              <a:t>نهاية الدرس</a:t>
            </a:r>
            <a:endParaRPr lang="ar-SA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PT Simple Bold Ruled" pitchFamily="2" charset="-78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35496" y="5661248"/>
            <a:ext cx="2376264" cy="1152128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2000" b="1" spc="50" dirty="0" err="1" smtClean="0">
                <a:ln w="11430">
                  <a:solidFill>
                    <a:schemeClr val="tx1"/>
                  </a:solidFill>
                  <a:prstDash val="sysDot"/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للتواصل:</a:t>
            </a:r>
            <a:endParaRPr lang="ar-SA" sz="2000" b="1" spc="50" dirty="0" smtClean="0">
              <a:ln w="11430">
                <a:solidFill>
                  <a:schemeClr val="tx1"/>
                </a:solidFill>
                <a:prstDash val="sysDot"/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  <a:p>
            <a:pPr algn="ctr"/>
            <a:r>
              <a:rPr lang="en-US" sz="2000" b="1" spc="50" dirty="0" smtClean="0">
                <a:ln w="11430">
                  <a:solidFill>
                    <a:schemeClr val="tx1"/>
                  </a:solidFill>
                  <a:prstDash val="sysDot"/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0535125035</a:t>
            </a:r>
          </a:p>
          <a:p>
            <a:pPr algn="ctr"/>
            <a:r>
              <a:rPr lang="en-US" sz="2000" b="1" spc="50" dirty="0" smtClean="0">
                <a:ln w="11430">
                  <a:solidFill>
                    <a:schemeClr val="tx1"/>
                  </a:solidFill>
                  <a:prstDash val="sysDot"/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@</a:t>
            </a:r>
            <a:r>
              <a:rPr lang="en-US" sz="2000" b="1" spc="50" dirty="0" err="1" smtClean="0">
                <a:ln w="11430">
                  <a:solidFill>
                    <a:schemeClr val="tx1"/>
                  </a:solidFill>
                  <a:prstDash val="sysDot"/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daoodshaoosh</a:t>
            </a:r>
            <a:endParaRPr lang="ar-SA" sz="2000" b="1" spc="50" dirty="0">
              <a:ln w="11430">
                <a:solidFill>
                  <a:schemeClr val="tx1"/>
                </a:solidFill>
                <a:prstDash val="sysDot"/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7429" t="23250" r="36082" b="9813"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24624" t="16360" r="39403" b="8829"/>
          <a:stretch>
            <a:fillRect/>
          </a:stretch>
        </p:blipFill>
        <p:spPr bwMode="auto">
          <a:xfrm>
            <a:off x="1979712" y="36355"/>
            <a:ext cx="5796136" cy="6777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مستطيل 4"/>
          <p:cNvSpPr/>
          <p:nvPr/>
        </p:nvSpPr>
        <p:spPr>
          <a:xfrm>
            <a:off x="107504" y="6237312"/>
            <a:ext cx="1656184" cy="50405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B0F0"/>
            </a:solidFill>
            <a:prstDash val="lgDash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dirty="0" smtClean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صفحة 12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80"/>
                            </p:stCondLst>
                            <p:childTnLst>
                              <p:par>
                                <p:cTn id="11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14662" t="22266" r="29722" b="6250"/>
          <a:stretch>
            <a:fillRect/>
          </a:stretch>
        </p:blipFill>
        <p:spPr bwMode="auto">
          <a:xfrm>
            <a:off x="323528" y="123509"/>
            <a:ext cx="8460432" cy="6113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مستطيل 4"/>
          <p:cNvSpPr/>
          <p:nvPr/>
        </p:nvSpPr>
        <p:spPr>
          <a:xfrm>
            <a:off x="467544" y="2060848"/>
            <a:ext cx="3456384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2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نصحت أخي بعدم عزوفه عن القراءة</a:t>
            </a:r>
            <a:endParaRPr lang="ar-SA" sz="20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6" name="شكل بيضاوي 5"/>
          <p:cNvSpPr/>
          <p:nvPr/>
        </p:nvSpPr>
        <p:spPr>
          <a:xfrm>
            <a:off x="4283968" y="2132856"/>
            <a:ext cx="1008112" cy="432048"/>
          </a:xfrm>
          <a:prstGeom prst="ellipse">
            <a:avLst/>
          </a:prstGeom>
          <a:noFill/>
          <a:ln>
            <a:solidFill>
              <a:srgbClr val="00206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ستطيل 6"/>
          <p:cNvSpPr/>
          <p:nvPr/>
        </p:nvSpPr>
        <p:spPr>
          <a:xfrm>
            <a:off x="467544" y="2636912"/>
            <a:ext cx="3456384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2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ارتكبت خطأ جسيما</a:t>
            </a:r>
            <a:endParaRPr lang="ar-SA" sz="20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8" name="شكل بيضاوي 7"/>
          <p:cNvSpPr/>
          <p:nvPr/>
        </p:nvSpPr>
        <p:spPr>
          <a:xfrm>
            <a:off x="5220072" y="2636912"/>
            <a:ext cx="720080" cy="504056"/>
          </a:xfrm>
          <a:prstGeom prst="ellipse">
            <a:avLst/>
          </a:prstGeom>
          <a:noFill/>
          <a:ln>
            <a:solidFill>
              <a:srgbClr val="00206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 8"/>
          <p:cNvSpPr/>
          <p:nvPr/>
        </p:nvSpPr>
        <p:spPr>
          <a:xfrm>
            <a:off x="467544" y="3140968"/>
            <a:ext cx="3456384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2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ذهب أخي مع أقرانه</a:t>
            </a:r>
            <a:endParaRPr lang="ar-SA" sz="20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0" name="شكل بيضاوي 9"/>
          <p:cNvSpPr/>
          <p:nvPr/>
        </p:nvSpPr>
        <p:spPr>
          <a:xfrm>
            <a:off x="5796136" y="3140968"/>
            <a:ext cx="1008112" cy="432048"/>
          </a:xfrm>
          <a:prstGeom prst="ellipse">
            <a:avLst/>
          </a:prstGeom>
          <a:noFill/>
          <a:ln>
            <a:solidFill>
              <a:srgbClr val="00206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12" name="رابط كسهم مستقيم 11"/>
          <p:cNvCxnSpPr/>
          <p:nvPr/>
        </p:nvCxnSpPr>
        <p:spPr>
          <a:xfrm flipH="1">
            <a:off x="4283968" y="5157192"/>
            <a:ext cx="2520280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رابط كسهم مستقيم 13"/>
          <p:cNvCxnSpPr/>
          <p:nvPr/>
        </p:nvCxnSpPr>
        <p:spPr>
          <a:xfrm flipH="1" flipV="1">
            <a:off x="4427984" y="5085184"/>
            <a:ext cx="2376264" cy="5040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رابط كسهم مستقيم 15"/>
          <p:cNvCxnSpPr/>
          <p:nvPr/>
        </p:nvCxnSpPr>
        <p:spPr>
          <a:xfrm flipH="1">
            <a:off x="4211960" y="6021288"/>
            <a:ext cx="266429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8" name="مستطيل 17"/>
          <p:cNvSpPr/>
          <p:nvPr/>
        </p:nvSpPr>
        <p:spPr>
          <a:xfrm>
            <a:off x="107504" y="6237312"/>
            <a:ext cx="1656184" cy="50405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B0F0"/>
            </a:solidFill>
            <a:prstDash val="lgDash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dirty="0" smtClean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صفحة 13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80"/>
                            </p:stCondLst>
                            <p:childTnLst>
                              <p:par>
                                <p:cTn id="11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3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1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3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1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1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3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1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5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0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5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0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6" grpId="1" animBg="1"/>
      <p:bldP spid="7" grpId="0"/>
      <p:bldP spid="8" grpId="0" animBg="1"/>
      <p:bldP spid="8" grpId="1" animBg="1"/>
      <p:bldP spid="9" grpId="0"/>
      <p:bldP spid="10" grpId="0" animBg="1"/>
      <p:bldP spid="10" grpId="1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13555" t="30141" r="29722" b="25563"/>
          <a:stretch>
            <a:fillRect/>
          </a:stretch>
        </p:blipFill>
        <p:spPr bwMode="auto">
          <a:xfrm>
            <a:off x="21982" y="1368152"/>
            <a:ext cx="9122018" cy="4005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مستطيل 4"/>
          <p:cNvSpPr/>
          <p:nvPr/>
        </p:nvSpPr>
        <p:spPr>
          <a:xfrm>
            <a:off x="5220072" y="3284984"/>
            <a:ext cx="2304256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2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اجتمع أولاد الحي للعب</a:t>
            </a:r>
            <a:endParaRPr lang="ar-SA" sz="20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cxnSp>
        <p:nvCxnSpPr>
          <p:cNvPr id="7" name="رابط مستقيم 6"/>
          <p:cNvCxnSpPr/>
          <p:nvPr/>
        </p:nvCxnSpPr>
        <p:spPr>
          <a:xfrm flipH="1">
            <a:off x="2771800" y="3501008"/>
            <a:ext cx="2088232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رابط مستقيم 8"/>
          <p:cNvCxnSpPr/>
          <p:nvPr/>
        </p:nvCxnSpPr>
        <p:spPr>
          <a:xfrm flipH="1">
            <a:off x="539552" y="3501008"/>
            <a:ext cx="1584176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مستطيل 10"/>
          <p:cNvSpPr/>
          <p:nvPr/>
        </p:nvSpPr>
        <p:spPr>
          <a:xfrm>
            <a:off x="179512" y="3789040"/>
            <a:ext cx="2304256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2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جلست في المنزل</a:t>
            </a:r>
            <a:endParaRPr lang="ar-SA" sz="20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cxnSp>
        <p:nvCxnSpPr>
          <p:cNvPr id="12" name="رابط مستقيم 11"/>
          <p:cNvCxnSpPr/>
          <p:nvPr/>
        </p:nvCxnSpPr>
        <p:spPr>
          <a:xfrm flipH="1">
            <a:off x="5580112" y="4005064"/>
            <a:ext cx="1584176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رابط مستقيم 12"/>
          <p:cNvCxnSpPr/>
          <p:nvPr/>
        </p:nvCxnSpPr>
        <p:spPr>
          <a:xfrm flipH="1">
            <a:off x="2771800" y="4005064"/>
            <a:ext cx="2088232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مستطيل 13"/>
          <p:cNvSpPr/>
          <p:nvPr/>
        </p:nvSpPr>
        <p:spPr>
          <a:xfrm>
            <a:off x="5220072" y="4293096"/>
            <a:ext cx="2304256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2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مكتبة المنزل جميلة</a:t>
            </a:r>
            <a:endParaRPr lang="ar-SA" sz="20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cxnSp>
        <p:nvCxnSpPr>
          <p:cNvPr id="15" name="رابط مستقيم 14"/>
          <p:cNvCxnSpPr/>
          <p:nvPr/>
        </p:nvCxnSpPr>
        <p:spPr>
          <a:xfrm flipH="1">
            <a:off x="2771800" y="4509120"/>
            <a:ext cx="2088232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رابط مستقيم 15"/>
          <p:cNvCxnSpPr/>
          <p:nvPr/>
        </p:nvCxnSpPr>
        <p:spPr>
          <a:xfrm flipH="1">
            <a:off x="539552" y="4509120"/>
            <a:ext cx="1584176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مستطيل 16"/>
          <p:cNvSpPr/>
          <p:nvPr/>
        </p:nvSpPr>
        <p:spPr>
          <a:xfrm>
            <a:off x="179512" y="4797152"/>
            <a:ext cx="2304256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2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قرأت من الكتاب</a:t>
            </a:r>
            <a:endParaRPr lang="ar-SA" sz="20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cxnSp>
        <p:nvCxnSpPr>
          <p:cNvPr id="18" name="رابط مستقيم 17"/>
          <p:cNvCxnSpPr/>
          <p:nvPr/>
        </p:nvCxnSpPr>
        <p:spPr>
          <a:xfrm flipH="1">
            <a:off x="5580112" y="5013176"/>
            <a:ext cx="1584176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رابط مستقيم 18"/>
          <p:cNvCxnSpPr/>
          <p:nvPr/>
        </p:nvCxnSpPr>
        <p:spPr>
          <a:xfrm flipH="1">
            <a:off x="2771800" y="5013176"/>
            <a:ext cx="2088232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" name="مستطيل 19"/>
          <p:cNvSpPr/>
          <p:nvPr/>
        </p:nvSpPr>
        <p:spPr>
          <a:xfrm>
            <a:off x="107504" y="6237312"/>
            <a:ext cx="1656184" cy="50405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B0F0"/>
            </a:solidFill>
            <a:prstDash val="lgDash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dirty="0" smtClean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صفحة 13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80"/>
                            </p:stCondLst>
                            <p:childTnLst>
                              <p:par>
                                <p:cTn id="11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4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4" grpId="0"/>
      <p:bldP spid="17" grpId="0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14109" t="18329" r="29722" b="23594"/>
          <a:stretch>
            <a:fillRect/>
          </a:stretch>
        </p:blipFill>
        <p:spPr bwMode="auto">
          <a:xfrm>
            <a:off x="0" y="561671"/>
            <a:ext cx="9144000" cy="5315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مستطيل 4"/>
          <p:cNvSpPr/>
          <p:nvPr/>
        </p:nvSpPr>
        <p:spPr>
          <a:xfrm>
            <a:off x="6156176" y="1628800"/>
            <a:ext cx="2987824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اجتمع</a:t>
            </a:r>
            <a:r>
              <a:rPr lang="ar-SA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 الطلاب</a:t>
            </a:r>
            <a:endParaRPr lang="ar-SA" sz="28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6156176" y="2132856"/>
            <a:ext cx="2987824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فكر</a:t>
            </a:r>
            <a:r>
              <a:rPr lang="ar-SA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 أحمد بالإجابة</a:t>
            </a:r>
            <a:endParaRPr lang="ar-SA" sz="28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3168352" y="1628800"/>
            <a:ext cx="2987824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نحن </a:t>
            </a:r>
            <a:r>
              <a:rPr lang="ar-SA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نتحدث</a:t>
            </a:r>
            <a:r>
              <a:rPr lang="ar-SA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 بالمفيد</a:t>
            </a:r>
            <a:endParaRPr lang="ar-SA" sz="28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3168352" y="2132856"/>
            <a:ext cx="2987824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أريد</a:t>
            </a:r>
            <a:r>
              <a:rPr lang="ar-SA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 قراءة السؤال</a:t>
            </a:r>
            <a:endParaRPr lang="ar-SA" sz="28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216024" y="1628800"/>
            <a:ext cx="2987824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وضح</a:t>
            </a:r>
            <a:r>
              <a:rPr lang="ar-SA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 لنا ما تقول</a:t>
            </a:r>
            <a:endParaRPr lang="ar-SA" sz="28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216024" y="2132856"/>
            <a:ext cx="2987824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2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بين</a:t>
            </a:r>
            <a:r>
              <a:rPr lang="ar-SA" sz="2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 لنا مقصدك من الكلام</a:t>
            </a:r>
            <a:endParaRPr lang="ar-SA" sz="24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6876256" y="4653136"/>
            <a:ext cx="2195736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مكتبة</a:t>
            </a:r>
            <a:endParaRPr lang="ar-SA" sz="28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6876256" y="5157192"/>
            <a:ext cx="2195736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اللغة</a:t>
            </a:r>
            <a:endParaRPr lang="ar-SA" sz="28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4680520" y="4653136"/>
            <a:ext cx="2195736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حروف</a:t>
            </a:r>
            <a:endParaRPr lang="ar-SA" sz="28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4" name="مستطيل 13"/>
          <p:cNvSpPr/>
          <p:nvPr/>
        </p:nvSpPr>
        <p:spPr>
          <a:xfrm>
            <a:off x="4680520" y="5157192"/>
            <a:ext cx="2195736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الكلمات</a:t>
            </a:r>
            <a:endParaRPr lang="ar-SA" sz="28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2339752" y="4653136"/>
            <a:ext cx="216024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لا تزعجنا</a:t>
            </a:r>
            <a:endParaRPr lang="ar-SA" sz="28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6" name="مستطيل 15"/>
          <p:cNvSpPr/>
          <p:nvPr/>
        </p:nvSpPr>
        <p:spPr>
          <a:xfrm>
            <a:off x="179512" y="4653136"/>
            <a:ext cx="216024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لن أزعجكم</a:t>
            </a:r>
            <a:endParaRPr lang="ar-SA" sz="28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7" name="مستطيل 16"/>
          <p:cNvSpPr/>
          <p:nvPr/>
        </p:nvSpPr>
        <p:spPr>
          <a:xfrm>
            <a:off x="179512" y="5157192"/>
            <a:ext cx="216024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لم أفكر</a:t>
            </a:r>
            <a:endParaRPr lang="ar-SA" sz="28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107504" y="6237312"/>
            <a:ext cx="1656184" cy="50405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B0F0"/>
            </a:solidFill>
            <a:prstDash val="lgDash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dirty="0" smtClean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صفحة 14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80"/>
                            </p:stCondLst>
                            <p:childTnLst>
                              <p:par>
                                <p:cTn id="11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8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3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8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3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8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3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8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3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8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14459" t="30141" r="29722" b="29500"/>
          <a:stretch>
            <a:fillRect/>
          </a:stretch>
        </p:blipFill>
        <p:spPr bwMode="auto">
          <a:xfrm>
            <a:off x="0" y="1368152"/>
            <a:ext cx="9144000" cy="371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مستطيل 4"/>
          <p:cNvSpPr/>
          <p:nvPr/>
        </p:nvSpPr>
        <p:spPr>
          <a:xfrm>
            <a:off x="6156176" y="3284984"/>
            <a:ext cx="2915816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28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الكلمات</a:t>
            </a:r>
            <a:endParaRPr lang="ar-SA" sz="2800" b="1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6156176" y="3789040"/>
            <a:ext cx="2915816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28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الفقرات</a:t>
            </a:r>
            <a:endParaRPr lang="ar-SA" sz="2800" b="1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6156176" y="4293096"/>
            <a:ext cx="2915816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28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المخلوقات</a:t>
            </a:r>
            <a:endParaRPr lang="ar-SA" sz="2800" b="1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3203848" y="3284984"/>
            <a:ext cx="2915816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28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مكتبة</a:t>
            </a:r>
            <a:endParaRPr lang="ar-SA" sz="2800" b="1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3203848" y="3789040"/>
            <a:ext cx="2915816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28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اللغة</a:t>
            </a:r>
            <a:endParaRPr lang="ar-SA" sz="2800" b="1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3203848" y="4293096"/>
            <a:ext cx="2915816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28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العربية</a:t>
            </a:r>
            <a:endParaRPr lang="ar-SA" sz="2800" b="1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216024" y="3284984"/>
            <a:ext cx="2915816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28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عمه</a:t>
            </a:r>
            <a:endParaRPr lang="ar-SA" sz="2800" b="1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216024" y="3789040"/>
            <a:ext cx="2915816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28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عزوفه</a:t>
            </a:r>
            <a:endParaRPr lang="ar-SA" sz="2800" b="1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216024" y="4293096"/>
            <a:ext cx="2915816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28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عليه</a:t>
            </a:r>
            <a:endParaRPr lang="ar-SA" sz="2800" b="1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4" name="مستطيل 13"/>
          <p:cNvSpPr/>
          <p:nvPr/>
        </p:nvSpPr>
        <p:spPr>
          <a:xfrm>
            <a:off x="107504" y="6237312"/>
            <a:ext cx="1656184" cy="50405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B0F0"/>
            </a:solidFill>
            <a:prstDash val="lgDash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dirty="0" smtClean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صفحة 14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80"/>
                            </p:stCondLst>
                            <p:childTnLst>
                              <p:par>
                                <p:cTn id="11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8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3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8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3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8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l="15216" t="22266" r="29722" b="19657"/>
          <a:stretch>
            <a:fillRect/>
          </a:stretch>
        </p:blipFill>
        <p:spPr bwMode="auto">
          <a:xfrm>
            <a:off x="35496" y="504056"/>
            <a:ext cx="9060968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مستطيل 4"/>
          <p:cNvSpPr/>
          <p:nvPr/>
        </p:nvSpPr>
        <p:spPr>
          <a:xfrm>
            <a:off x="6012160" y="2780928"/>
            <a:ext cx="144016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32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اللفظ</a:t>
            </a:r>
            <a:endParaRPr lang="ar-SA" sz="3200" b="1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4644008" y="2780928"/>
            <a:ext cx="144016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32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الألفاظ</a:t>
            </a:r>
            <a:endParaRPr lang="ar-SA" sz="3200" b="1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7380312" y="3284984"/>
            <a:ext cx="144016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32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لحم</a:t>
            </a:r>
            <a:endParaRPr lang="ar-SA" sz="3200" b="1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4644008" y="3284984"/>
            <a:ext cx="144016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32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اللحوم</a:t>
            </a:r>
            <a:endParaRPr lang="ar-SA" sz="3200" b="1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7380312" y="3789040"/>
            <a:ext cx="144016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32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لائم</a:t>
            </a:r>
            <a:endParaRPr lang="ar-SA" sz="3200" b="1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6012160" y="3789040"/>
            <a:ext cx="144016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32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اللائم</a:t>
            </a:r>
            <a:endParaRPr lang="ar-SA" sz="3200" b="1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6012160" y="4293096"/>
            <a:ext cx="144016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32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اللبيب</a:t>
            </a:r>
            <a:endParaRPr lang="ar-SA" sz="3200" b="1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4644008" y="4293096"/>
            <a:ext cx="144016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3200" b="1" spc="50" dirty="0" err="1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الألباء</a:t>
            </a:r>
            <a:endParaRPr lang="ar-SA" sz="3200" b="1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7380312" y="4797152"/>
            <a:ext cx="144016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32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لحد</a:t>
            </a:r>
            <a:endParaRPr lang="ar-SA" sz="3200" b="1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4" name="مستطيل 13"/>
          <p:cNvSpPr/>
          <p:nvPr/>
        </p:nvSpPr>
        <p:spPr>
          <a:xfrm>
            <a:off x="4644008" y="4797152"/>
            <a:ext cx="144016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3200" b="1" spc="50" dirty="0" err="1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الألحاد</a:t>
            </a:r>
            <a:endParaRPr lang="ar-SA" sz="3200" b="1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6012160" y="5301208"/>
            <a:ext cx="144016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32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اللص</a:t>
            </a:r>
            <a:endParaRPr lang="ar-SA" sz="3200" b="1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6" name="مستطيل 15"/>
          <p:cNvSpPr/>
          <p:nvPr/>
        </p:nvSpPr>
        <p:spPr>
          <a:xfrm>
            <a:off x="4644008" y="5301208"/>
            <a:ext cx="144016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32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اللصوص</a:t>
            </a:r>
            <a:endParaRPr lang="ar-SA" sz="3200" b="1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7" name="مستطيل 16"/>
          <p:cNvSpPr/>
          <p:nvPr/>
        </p:nvSpPr>
        <p:spPr>
          <a:xfrm>
            <a:off x="3059832" y="2780928"/>
            <a:ext cx="144016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32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اللسان</a:t>
            </a:r>
            <a:endParaRPr lang="ar-SA" sz="3200" b="1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1691680" y="2780928"/>
            <a:ext cx="144016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32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لسان</a:t>
            </a:r>
            <a:endParaRPr lang="ar-SA" sz="3200" b="1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9" name="مستطيل 18"/>
          <p:cNvSpPr/>
          <p:nvPr/>
        </p:nvSpPr>
        <p:spPr>
          <a:xfrm>
            <a:off x="3059832" y="3284984"/>
            <a:ext cx="144016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32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اللعب</a:t>
            </a:r>
            <a:endParaRPr lang="ar-SA" sz="3200" b="1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20" name="مستطيل 19"/>
          <p:cNvSpPr/>
          <p:nvPr/>
        </p:nvSpPr>
        <p:spPr>
          <a:xfrm>
            <a:off x="251520" y="3284984"/>
            <a:ext cx="144016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32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ألعاب</a:t>
            </a:r>
            <a:endParaRPr lang="ar-SA" sz="3200" b="1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21" name="مستطيل 20"/>
          <p:cNvSpPr/>
          <p:nvPr/>
        </p:nvSpPr>
        <p:spPr>
          <a:xfrm>
            <a:off x="1619672" y="3789040"/>
            <a:ext cx="144016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32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لغز</a:t>
            </a:r>
            <a:endParaRPr lang="ar-SA" sz="3200" b="1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22" name="مستطيل 21"/>
          <p:cNvSpPr/>
          <p:nvPr/>
        </p:nvSpPr>
        <p:spPr>
          <a:xfrm>
            <a:off x="251520" y="3789040"/>
            <a:ext cx="144016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32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ألغاز</a:t>
            </a:r>
            <a:endParaRPr lang="ar-SA" sz="3200" b="1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23" name="مستطيل 22"/>
          <p:cNvSpPr/>
          <p:nvPr/>
        </p:nvSpPr>
        <p:spPr>
          <a:xfrm>
            <a:off x="3059832" y="4293096"/>
            <a:ext cx="144016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32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اللقب</a:t>
            </a:r>
            <a:endParaRPr lang="ar-SA" sz="3200" b="1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24" name="مستطيل 23"/>
          <p:cNvSpPr/>
          <p:nvPr/>
        </p:nvSpPr>
        <p:spPr>
          <a:xfrm>
            <a:off x="1691680" y="4293096"/>
            <a:ext cx="144016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32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لقب</a:t>
            </a:r>
            <a:endParaRPr lang="ar-SA" sz="3200" b="1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25" name="مستطيل 24"/>
          <p:cNvSpPr/>
          <p:nvPr/>
        </p:nvSpPr>
        <p:spPr>
          <a:xfrm>
            <a:off x="2987824" y="4797152"/>
            <a:ext cx="144016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32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اللقطة</a:t>
            </a:r>
            <a:endParaRPr lang="ar-SA" sz="3200" b="1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26" name="مستطيل 25"/>
          <p:cNvSpPr/>
          <p:nvPr/>
        </p:nvSpPr>
        <p:spPr>
          <a:xfrm>
            <a:off x="251520" y="4797152"/>
            <a:ext cx="144016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32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لقطات</a:t>
            </a:r>
            <a:endParaRPr lang="ar-SA" sz="3200" b="1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27" name="مستطيل 26"/>
          <p:cNvSpPr/>
          <p:nvPr/>
        </p:nvSpPr>
        <p:spPr>
          <a:xfrm>
            <a:off x="1619672" y="5301208"/>
            <a:ext cx="144016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32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لب</a:t>
            </a:r>
            <a:endParaRPr lang="ar-SA" sz="3200" b="1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28" name="مستطيل 27"/>
          <p:cNvSpPr/>
          <p:nvPr/>
        </p:nvSpPr>
        <p:spPr>
          <a:xfrm>
            <a:off x="251520" y="5301208"/>
            <a:ext cx="144016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32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ألباب</a:t>
            </a:r>
            <a:endParaRPr lang="ar-SA" sz="3200" b="1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29" name="مستطيل 28"/>
          <p:cNvSpPr/>
          <p:nvPr/>
        </p:nvSpPr>
        <p:spPr>
          <a:xfrm>
            <a:off x="107504" y="6237312"/>
            <a:ext cx="1656184" cy="50405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B0F0"/>
            </a:solidFill>
            <a:prstDash val="lgDash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dirty="0" smtClean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صفحة 15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80"/>
                            </p:stCondLst>
                            <p:childTnLst>
                              <p:par>
                                <p:cTn id="11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8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3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8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3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8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3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8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3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8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3" dur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8" dur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3" dur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8" dur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3" dur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8" dur="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3" dur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8" dur="1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3" dur="1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8" dur="1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3" dur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l="19090" t="20297" r="36636" b="6250"/>
          <a:stretch>
            <a:fillRect/>
          </a:stretch>
        </p:blipFill>
        <p:spPr bwMode="auto">
          <a:xfrm>
            <a:off x="1979712" y="144016"/>
            <a:ext cx="6984776" cy="6515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مستطيل 4"/>
          <p:cNvSpPr/>
          <p:nvPr/>
        </p:nvSpPr>
        <p:spPr>
          <a:xfrm>
            <a:off x="3347864" y="3212976"/>
            <a:ext cx="144016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32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فعلية</a:t>
            </a:r>
            <a:endParaRPr lang="ar-SA" sz="3200" b="1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7452320" y="4365104"/>
            <a:ext cx="144016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32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مبتدأ</a:t>
            </a:r>
            <a:endParaRPr lang="ar-SA" sz="3200" b="1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5652120" y="4365104"/>
            <a:ext cx="144016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32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خبر</a:t>
            </a:r>
            <a:endParaRPr lang="ar-SA" sz="3200" b="1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2411760" y="4365104"/>
            <a:ext cx="144016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32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فاعل</a:t>
            </a:r>
            <a:endParaRPr lang="ar-SA" sz="3200" b="1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5580112" y="5733256"/>
            <a:ext cx="144016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32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ماض</a:t>
            </a:r>
            <a:endParaRPr lang="ar-SA" sz="3200" b="1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4211960" y="5733256"/>
            <a:ext cx="144016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32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مضارع</a:t>
            </a:r>
            <a:endParaRPr lang="ar-SA" sz="3200" b="1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2771800" y="5733256"/>
            <a:ext cx="144016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32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أمر</a:t>
            </a:r>
            <a:endParaRPr lang="ar-SA" sz="3200" b="1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107504" y="6237312"/>
            <a:ext cx="1656184" cy="50405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B0F0"/>
            </a:solidFill>
            <a:prstDash val="lgDash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dirty="0" smtClean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صفحة 16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80"/>
                            </p:stCondLst>
                            <p:childTnLst>
                              <p:par>
                                <p:cTn id="11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8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3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8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 animBg="1"/>
    </p:bld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</TotalTime>
  <Words>284</Words>
  <Application>Microsoft Office PowerPoint</Application>
  <PresentationFormat>عرض على الشاشة (3:4)‏</PresentationFormat>
  <Paragraphs>146</Paragraphs>
  <Slides>17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17</vt:i4>
      </vt:variant>
    </vt:vector>
  </HeadingPairs>
  <TitlesOfParts>
    <vt:vector size="18" baseType="lpstr">
      <vt:lpstr>سمة Office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  <vt:lpstr>الشريحة 16</vt:lpstr>
      <vt:lpstr>الشريحة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user1</dc:creator>
  <cp:lastModifiedBy>user1</cp:lastModifiedBy>
  <cp:revision>72</cp:revision>
  <dcterms:created xsi:type="dcterms:W3CDTF">2020-09-20T05:11:14Z</dcterms:created>
  <dcterms:modified xsi:type="dcterms:W3CDTF">2021-01-15T05:59:55Z</dcterms:modified>
</cp:coreProperties>
</file>