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2" r:id="rId2"/>
    <p:sldMasterId id="2147483671" r:id="rId3"/>
  </p:sldMasterIdLst>
  <p:notesMasterIdLst>
    <p:notesMasterId r:id="rId28"/>
  </p:notesMasterIdLst>
  <p:sldIdLst>
    <p:sldId id="1443" r:id="rId4"/>
    <p:sldId id="1414" r:id="rId5"/>
    <p:sldId id="1415" r:id="rId6"/>
    <p:sldId id="1350" r:id="rId7"/>
    <p:sldId id="1444" r:id="rId8"/>
    <p:sldId id="1447" r:id="rId9"/>
    <p:sldId id="400" r:id="rId10"/>
    <p:sldId id="263" r:id="rId11"/>
    <p:sldId id="1446" r:id="rId12"/>
    <p:sldId id="1450" r:id="rId13"/>
    <p:sldId id="1451" r:id="rId14"/>
    <p:sldId id="1449" r:id="rId15"/>
    <p:sldId id="1453" r:id="rId16"/>
    <p:sldId id="1452" r:id="rId17"/>
    <p:sldId id="1454" r:id="rId18"/>
    <p:sldId id="1456" r:id="rId19"/>
    <p:sldId id="1463" r:id="rId20"/>
    <p:sldId id="1457" r:id="rId21"/>
    <p:sldId id="1455" r:id="rId22"/>
    <p:sldId id="1459" r:id="rId23"/>
    <p:sldId id="1460" r:id="rId24"/>
    <p:sldId id="1461" r:id="rId25"/>
    <p:sldId id="1462" r:id="rId26"/>
    <p:sldId id="1464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5C5"/>
    <a:srgbClr val="D6BCEA"/>
    <a:srgbClr val="AC75D5"/>
    <a:srgbClr val="FFC9CA"/>
    <a:srgbClr val="FFC1C1"/>
    <a:srgbClr val="FF9999"/>
    <a:srgbClr val="FF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13B47C-8D20-4AA5-9624-43DC2FEBF065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53AF263-DC15-485F-B528-AA7E32C0476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247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44F15-D45E-4DCA-8841-47B33C34370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3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55C4A-8195-42F0-9680-80511D25BB1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8797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5F67A3-35A7-4101-8293-3D1B6DB09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07F13A-4445-4682-9471-FDC58CA1E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E15854-D056-410B-830A-6555A435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2347DB-B522-4CBB-AF83-173B483C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D2CAD9-BE10-420B-B85A-116F3A9A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99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D4A822-90D2-4CD1-8A9C-C9338BD5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498EF4E-1FAE-4DB6-A8F9-E9C1D0DB2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88C14A-CC8E-4CC5-BF00-19A3D035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FA139-9F71-4481-B11E-10B8A6E2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AED330-7DA6-425D-BAC1-99BD9E81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37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ABB431C-9B81-4BFD-A16D-B3AB10D24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D20581D-76B0-4786-8221-ECFB889FB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DB3D48-998A-4E8F-95C6-6EB8D264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4204AC-7D3D-4667-946B-872B1410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D62BE1-0EF9-42EA-AC5C-C2160934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2750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33640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41306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14504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32951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03923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403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150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9013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28B1A3-E5D0-4C04-A6F1-FAA93010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CAD3CB-CE84-41AF-8C60-EF7B7C101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E2B79C-2592-48EC-8D99-A7CAAC08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0986CE-CD7E-4A16-B5E1-19E6519C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7E5207-6867-4BC3-8D9E-B7B0311A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265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7BC4-FE65-4A38-B5FB-338865431695}" type="datetimeFigureOut">
              <a:rPr lang="ar-SA" smtClean="0"/>
              <a:t>08/08/42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388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EBF0C2-DA72-4A0D-87ED-8BC688B8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65B558-FA66-46E4-83B9-85E0844DF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AD9F72-F067-4946-B6C7-26F6AF62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22CDC7-9C98-4F3C-BD22-3CE275BD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48D71D-B11C-417F-A11A-72B38350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0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6BA8C7-7467-43E9-BE83-DF62A339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660384-B27C-4C6E-BD21-303D6829D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5EC7932-8830-4C3F-977D-BF22B53F8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86C375A-8280-4152-B0EA-8245009D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D008805-3EFA-4B77-B05E-8F26DD40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05F4CCF-CB41-4CA4-B831-9DF0590D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665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F7ACF4-4D56-47E1-A75B-F8EFB31B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954CC0-D76C-4F02-964F-14EA79BE9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2D2F20-6972-45F8-A4E8-8EC1502F8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6FD08CE-FA6B-44DD-8A56-70C6FCC41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DC70470-4F62-4375-B409-266C9F4E2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E3B6322-612D-4976-98C7-0F96D6B6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B6961F7-824B-4A4B-B1ED-8D58D0A0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272BEB1-5088-4095-9493-4A47711E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563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4EB5A5-D66D-453B-91B3-B14022F2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1637DA9-53B0-4363-845A-35782570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4293573-DEF9-4C75-905C-8A8E49B1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DD28C4F-1703-488D-BB04-C2516022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202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8CD7422-F637-4D63-AE2F-07861392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6BB6A99-12E2-43C2-BE63-72B7AA47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9177B1F-E156-4D9D-9301-94D1B5DD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55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09CA36-F974-4B44-8AB1-D7AEAEDA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B2AECD-A947-47C4-AA2C-4AD81041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6E5C2EC-6572-473E-A7C2-049711D52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9EC834-662D-4AD4-A271-49E5A977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4F088C8-6A34-420A-AE6B-FE196370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A9AF6E5-095C-410A-B67C-4B56231B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60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223B3F-3030-4228-A419-D8C5406C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5ACFB3A-4A5A-4D6B-A04B-E95CD3483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88C139-19DD-4512-8F05-76A31795D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459ED6-2872-420C-93DB-C312E33C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425591-9B9B-41FD-AB35-3D61A5A37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C17FCF2-CE46-4918-8074-DB2D9315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16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784A158-F54E-465B-BB4E-5C5F2B8EA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A48939-C1B0-48CB-AF90-EA40A4297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AF16E1-C526-4702-90A1-BC83FAD69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B887C-C90D-45FB-B2BB-953EADE54D1C}" type="datetimeFigureOut">
              <a:rPr lang="ar-SA" smtClean="0"/>
              <a:t>08/08/42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40227B-329A-4AC7-8805-C27698C00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8B7683-821B-4383-A96D-59679AA1D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AB6C-9B44-4CEF-98BF-7144D6B79C8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11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3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med"/>
  <p:txStyles>
    <p:titleStyle>
      <a:lvl1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7BC4-FE65-4A38-B5FB-338865431695}" type="datetimeFigureOut">
              <a:rPr lang="ar-SA" smtClean="0"/>
              <a:t>08/08/42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8676-6F72-4FB0-8A0F-2F91810B3AC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5196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3" y="802204"/>
            <a:ext cx="8672775" cy="3904432"/>
          </a:xfrm>
          <a:prstGeom prst="rect">
            <a:avLst/>
          </a:prstGeom>
        </p:spPr>
      </p:pic>
      <p:pic>
        <p:nvPicPr>
          <p:cNvPr id="25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6482D9-AAD4-4829-B373-58F1F97A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3" y="917997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C65EA7EF-D72A-4BBE-B30C-924AE0F1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1" y="1630450"/>
            <a:ext cx="1135509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6AFF6C1-0A54-46E0-ADFB-ECA25796B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792" y="3062362"/>
            <a:ext cx="1200718" cy="2568380"/>
          </a:xfrm>
          <a:prstGeom prst="rect">
            <a:avLst/>
          </a:prstGeom>
        </p:spPr>
      </p:pic>
      <p:pic>
        <p:nvPicPr>
          <p:cNvPr id="11" name="صورة 10" descr="نتيجة بحث الصور عن شعار وزارة التعليم png">
            <a:extLst>
              <a:ext uri="{FF2B5EF4-FFF2-40B4-BE49-F238E27FC236}">
                <a16:creationId xmlns:a16="http://schemas.microsoft.com/office/drawing/2014/main" id="{A15915C2-B21F-4B35-B449-F535D4D0E33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58" y="1048545"/>
            <a:ext cx="1661795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EE11FA-D346-4C2F-B8B1-C4A2C436B62B}"/>
              </a:ext>
            </a:extLst>
          </p:cNvPr>
          <p:cNvSpPr txBox="1"/>
          <p:nvPr/>
        </p:nvSpPr>
        <p:spPr>
          <a:xfrm>
            <a:off x="4494429" y="969452"/>
            <a:ext cx="2740025" cy="1331134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درس اليوم بعنوان: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الفَهْم القِرَائِي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F684F2B-B8C8-41F7-AAD8-3ED83A96E116}"/>
              </a:ext>
            </a:extLst>
          </p:cNvPr>
          <p:cNvSpPr txBox="1"/>
          <p:nvPr/>
        </p:nvSpPr>
        <p:spPr>
          <a:xfrm>
            <a:off x="7750577" y="2200893"/>
            <a:ext cx="2507633" cy="12890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المادة: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لغتي الجميلة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الصف: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الخامس الابتدائي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التاريخ: </a:t>
            </a:r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5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/ 8 / 1442 هـ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1CC2A63-5F3B-4355-9FB0-C990E5D40E6D}"/>
              </a:ext>
            </a:extLst>
          </p:cNvPr>
          <p:cNvGrpSpPr/>
          <p:nvPr/>
        </p:nvGrpSpPr>
        <p:grpSpPr>
          <a:xfrm>
            <a:off x="5246832" y="2515746"/>
            <a:ext cx="1382944" cy="946359"/>
            <a:chOff x="5528349" y="3427977"/>
            <a:chExt cx="1359364" cy="946359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6DEE933-AC22-4AEA-9E0F-7AF2D355FA6C}"/>
                </a:ext>
              </a:extLst>
            </p:cNvPr>
            <p:cNvSpPr txBox="1"/>
            <p:nvPr/>
          </p:nvSpPr>
          <p:spPr>
            <a:xfrm>
              <a:off x="5528349" y="3427977"/>
              <a:ext cx="1359364" cy="30777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بالقراءة يرتقي فكري</a:t>
              </a:r>
            </a:p>
          </p:txBody>
        </p:sp>
        <p:pic>
          <p:nvPicPr>
            <p:cNvPr id="16" name="Picture 2" descr="نتيجة بحث الصور عن القراءة متعة للنفس وغذاء للعقل">
              <a:extLst>
                <a:ext uri="{FF2B5EF4-FFF2-40B4-BE49-F238E27FC236}">
                  <a16:creationId xmlns:a16="http://schemas.microsoft.com/office/drawing/2014/main" id="{9BDEB1E8-798D-4775-874F-9079B84C4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41" b="100000" l="2833" r="100000">
                          <a14:foregroundMark x1="73654" y1="37070" x2="60812" y2="32611"/>
                          <a14:foregroundMark x1="73371" y1="33376" x2="58640" y2="30446"/>
                          <a14:foregroundMark x1="37771" y1="32994" x2="20963" y2="40637"/>
                          <a14:foregroundMark x1="71577" y1="55541" x2="31728" y2="56943"/>
                          <a14:foregroundMark x1="27762" y1="54522" x2="35033" y2="51720"/>
                          <a14:foregroundMark x1="24646" y1="84713" x2="11992" y2="85732"/>
                          <a14:foregroundMark x1="11520" y1="83949" x2="9065" y2="82166"/>
                          <a14:foregroundMark x1="95467" y1="83567" x2="95467" y2="83567"/>
                          <a14:foregroundMark x1="96789" y1="85350" x2="93296" y2="94140"/>
                          <a14:foregroundMark x1="93390" y1="83439" x2="90274" y2="89299"/>
                          <a14:foregroundMark x1="93862" y1="80637" x2="88102" y2="87389"/>
                          <a14:foregroundMark x1="6988" y1="91592" x2="6988" y2="91592"/>
                          <a14:foregroundMark x1="7743" y1="95159" x2="3777" y2="82038"/>
                          <a14:foregroundMark x1="11804" y1="90955" x2="5949" y2="78854"/>
                          <a14:foregroundMark x1="79698" y1="61274" x2="79698" y2="612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15" y="3659814"/>
              <a:ext cx="928232" cy="71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D92DEF0-DBE0-4002-A269-EE63ACDD5C4C}"/>
              </a:ext>
            </a:extLst>
          </p:cNvPr>
          <p:cNvSpPr txBox="1"/>
          <p:nvPr/>
        </p:nvSpPr>
        <p:spPr>
          <a:xfrm>
            <a:off x="3270522" y="3563385"/>
            <a:ext cx="51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</p:txBody>
      </p:sp>
    </p:spTree>
    <p:extLst>
      <p:ext uri="{BB962C8B-B14F-4D97-AF65-F5344CB8AC3E}">
        <p14:creationId xmlns:p14="http://schemas.microsoft.com/office/powerpoint/2010/main" val="2941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329461" y="4506376"/>
            <a:ext cx="430051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القراءة الصامتة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330785" y="2519951"/>
            <a:ext cx="430051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الزمن: 1</a:t>
            </a:r>
            <a:r>
              <a:rPr kumimoji="0" lang="ar-SA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دقيقة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330785" y="533526"/>
            <a:ext cx="430051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kern="0" noProof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التهيئة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14">
            <a:extLst>
              <a:ext uri="{FF2B5EF4-FFF2-40B4-BE49-F238E27FC236}">
                <a16:creationId xmlns:a16="http://schemas.microsoft.com/office/drawing/2014/main" id="{5B98ED9A-D9E7-4150-8884-A6E2E6EADEB8}"/>
              </a:ext>
            </a:extLst>
          </p:cNvPr>
          <p:cNvSpPr/>
          <p:nvPr/>
        </p:nvSpPr>
        <p:spPr>
          <a:xfrm>
            <a:off x="8051011" y="4506376"/>
            <a:ext cx="1940996" cy="1560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4C61E17-DA4A-4E5A-9E66-7B671B6B0745}"/>
              </a:ext>
            </a:extLst>
          </p:cNvPr>
          <p:cNvSpPr txBox="1"/>
          <p:nvPr/>
        </p:nvSpPr>
        <p:spPr>
          <a:xfrm>
            <a:off x="7825693" y="533526"/>
            <a:ext cx="3486902" cy="58477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مناقشة القراءة الصامتة: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03F95D2-51B8-4EB0-A8BA-8ACE241E7E01}"/>
              </a:ext>
            </a:extLst>
          </p:cNvPr>
          <p:cNvSpPr txBox="1"/>
          <p:nvPr/>
        </p:nvSpPr>
        <p:spPr>
          <a:xfrm>
            <a:off x="7375206" y="1262892"/>
            <a:ext cx="3842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ما هو الاسم الآخر للدَّعْسُوقَة 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44B36CD4-9569-4798-A7BC-A6D87FC74914}"/>
              </a:ext>
            </a:extLst>
          </p:cNvPr>
          <p:cNvSpPr txBox="1"/>
          <p:nvPr/>
        </p:nvSpPr>
        <p:spPr>
          <a:xfrm>
            <a:off x="7286732" y="1935928"/>
            <a:ext cx="251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الخنفساء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723BD3A0-1581-456C-AAA6-14F6E253B8CD}"/>
              </a:ext>
            </a:extLst>
          </p:cNvPr>
          <p:cNvSpPr txBox="1"/>
          <p:nvPr/>
        </p:nvSpPr>
        <p:spPr>
          <a:xfrm>
            <a:off x="7372661" y="2884634"/>
            <a:ext cx="3842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كم عدد أنواع حشرة الدَّعْسُوقَة ؟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8E02849B-38A9-40D0-8501-48D61F09E1E6}"/>
              </a:ext>
            </a:extLst>
          </p:cNvPr>
          <p:cNvSpPr txBox="1"/>
          <p:nvPr/>
        </p:nvSpPr>
        <p:spPr>
          <a:xfrm>
            <a:off x="7286732" y="3554018"/>
            <a:ext cx="251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5000 نوع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A17AD824-CF1B-4AD5-9150-8D0F34FF1F8D}"/>
              </a:ext>
            </a:extLst>
          </p:cNvPr>
          <p:cNvSpPr txBox="1"/>
          <p:nvPr/>
        </p:nvSpPr>
        <p:spPr>
          <a:xfrm>
            <a:off x="1445796" y="1271026"/>
            <a:ext cx="3842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ما هي ألوان الدَّعْسُوقَة ؟</a:t>
            </a:r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7993DC76-DBFC-4845-9190-9AD25D59326E}"/>
              </a:ext>
            </a:extLst>
          </p:cNvPr>
          <p:cNvSpPr txBox="1"/>
          <p:nvPr/>
        </p:nvSpPr>
        <p:spPr>
          <a:xfrm>
            <a:off x="3958472" y="1957771"/>
            <a:ext cx="1333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الأحمر</a:t>
            </a:r>
          </a:p>
        </p:txBody>
      </p:sp>
      <p:pic>
        <p:nvPicPr>
          <p:cNvPr id="74" name="Picture 6" descr="تفسير حلم الدعسوقة الحمراء في المنام لابن سيرين">
            <a:extLst>
              <a:ext uri="{FF2B5EF4-FFF2-40B4-BE49-F238E27FC236}">
                <a16:creationId xmlns:a16="http://schemas.microsoft.com/office/drawing/2014/main" id="{6AEA3CB0-7573-46B7-838E-90B2CF76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51" y="1853413"/>
            <a:ext cx="2078284" cy="113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ربع نص 74">
            <a:extLst>
              <a:ext uri="{FF2B5EF4-FFF2-40B4-BE49-F238E27FC236}">
                <a16:creationId xmlns:a16="http://schemas.microsoft.com/office/drawing/2014/main" id="{FD1A0C8F-C0E1-4FBB-82A2-1550608E920A}"/>
              </a:ext>
            </a:extLst>
          </p:cNvPr>
          <p:cNvSpPr txBox="1"/>
          <p:nvPr/>
        </p:nvSpPr>
        <p:spPr>
          <a:xfrm>
            <a:off x="3990705" y="3435283"/>
            <a:ext cx="1333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الأصفر</a:t>
            </a:r>
          </a:p>
        </p:txBody>
      </p:sp>
      <p:pic>
        <p:nvPicPr>
          <p:cNvPr id="76" name="Picture 10" descr="مثيرة للاهتمام حول الدعسوقة لماذا يسمى. الحشرات الخنافس">
            <a:extLst>
              <a:ext uri="{FF2B5EF4-FFF2-40B4-BE49-F238E27FC236}">
                <a16:creationId xmlns:a16="http://schemas.microsoft.com/office/drawing/2014/main" id="{B9C3DB1E-C5F5-4A2F-AAA2-2E5C5A92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53" y="3089039"/>
            <a:ext cx="2080614" cy="13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61B8A8D3-E1F2-47B6-A60A-AEC255939812}"/>
              </a:ext>
            </a:extLst>
          </p:cNvPr>
          <p:cNvSpPr txBox="1"/>
          <p:nvPr/>
        </p:nvSpPr>
        <p:spPr>
          <a:xfrm>
            <a:off x="3953381" y="4854896"/>
            <a:ext cx="1333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الأبيض</a:t>
            </a:r>
          </a:p>
        </p:txBody>
      </p:sp>
      <p:pic>
        <p:nvPicPr>
          <p:cNvPr id="78" name="Picture 14" descr="Lost Ladybug Project">
            <a:extLst>
              <a:ext uri="{FF2B5EF4-FFF2-40B4-BE49-F238E27FC236}">
                <a16:creationId xmlns:a16="http://schemas.microsoft.com/office/drawing/2014/main" id="{688FB243-6B1E-4A4E-9BA0-E4AC69E9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51" y="4566524"/>
            <a:ext cx="2073193" cy="18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6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6" grpId="0"/>
      <p:bldP spid="69" grpId="0"/>
      <p:bldP spid="71" grpId="0"/>
      <p:bldP spid="72" grpId="0"/>
      <p:bldP spid="73" grpId="0"/>
      <p:bldP spid="75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699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329461" y="4506376"/>
            <a:ext cx="430051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القراءة </a:t>
            </a:r>
            <a:r>
              <a:rPr lang="ar-SA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الجهرية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330785" y="2519951"/>
            <a:ext cx="430051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الزمن: 3</a:t>
            </a:r>
            <a:r>
              <a:rPr kumimoji="0" lang="ar-SA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دقائق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330785" y="533526"/>
            <a:ext cx="430051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kern="0" noProof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التهيئة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18E129C-50CF-48ED-B05E-2191BC2D4C61}"/>
              </a:ext>
            </a:extLst>
          </p:cNvPr>
          <p:cNvSpPr txBox="1"/>
          <p:nvPr/>
        </p:nvSpPr>
        <p:spPr>
          <a:xfrm>
            <a:off x="1025334" y="533774"/>
            <a:ext cx="2376487" cy="64633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القراءة الجهرية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3 دقائق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EE1C4D4-4900-4E7C-9B23-7FA2EC134987}"/>
              </a:ext>
            </a:extLst>
          </p:cNvPr>
          <p:cNvSpPr/>
          <p:nvPr/>
        </p:nvSpPr>
        <p:spPr>
          <a:xfrm>
            <a:off x="873869" y="2813631"/>
            <a:ext cx="2627286" cy="329837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lvl="0" algn="ctr">
              <a:lnSpc>
                <a:spcPct val="150000"/>
              </a:lnSpc>
              <a:defRPr/>
            </a:pPr>
            <a:r>
              <a:rPr lang="ar-SA" b="1" dirty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القراءة الجهرية </a:t>
            </a:r>
            <a:endParaRPr lang="ar-SA" sz="2400" b="1" dirty="0">
              <a:solidFill>
                <a:srgbClr val="FF0000"/>
              </a:solidFill>
              <a:latin typeface="Calibri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ar-SA" sz="20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ar-SA" altLang="ar-S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هي قِراءة جهرية تقوم على النطق بالحروف وإخراجها من مخارجها، ويجب الالتزام بالقراءة الصحيحة التي تخلو من الأخطاء وهي تعتمد على القراءة بصوت مرتفع.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5B98ED9A-D9E7-4150-8884-A6E2E6EADEB8}"/>
              </a:ext>
            </a:extLst>
          </p:cNvPr>
          <p:cNvSpPr/>
          <p:nvPr/>
        </p:nvSpPr>
        <p:spPr>
          <a:xfrm>
            <a:off x="1217014" y="4462819"/>
            <a:ext cx="1940996" cy="1560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24AF601-4474-4446-A791-C86D09CC5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35" y="443580"/>
            <a:ext cx="4549389" cy="5968798"/>
          </a:xfrm>
          <a:prstGeom prst="rect">
            <a:avLst/>
          </a:prstGeom>
        </p:spPr>
      </p:pic>
      <p:pic>
        <p:nvPicPr>
          <p:cNvPr id="33" name="Picture 3" descr="C:\Users\tutor2u\Downloads\shutterstock_176292206.jpg">
            <a:extLst>
              <a:ext uri="{FF2B5EF4-FFF2-40B4-BE49-F238E27FC236}">
                <a16:creationId xmlns:a16="http://schemas.microsoft.com/office/drawing/2014/main" id="{1BEA0DB2-EB74-4B99-8DB5-0A96FB879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7374" y="1180105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888D5D61-8F34-4B7C-AAB9-E17042205934}"/>
              </a:ext>
            </a:extLst>
          </p:cNvPr>
          <p:cNvGrpSpPr/>
          <p:nvPr/>
        </p:nvGrpSpPr>
        <p:grpSpPr>
          <a:xfrm>
            <a:off x="2215843" y="1457032"/>
            <a:ext cx="45719" cy="984989"/>
            <a:chOff x="6921179" y="3423643"/>
            <a:chExt cx="45719" cy="1666898"/>
          </a:xfrm>
        </p:grpSpPr>
        <p:sp>
          <p:nvSpPr>
            <p:cNvPr id="35" name="Rectangle 14">
              <a:extLst>
                <a:ext uri="{FF2B5EF4-FFF2-40B4-BE49-F238E27FC236}">
                  <a16:creationId xmlns:a16="http://schemas.microsoft.com/office/drawing/2014/main" id="{4D339B36-8FB7-4260-A5BC-00581466A3AA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rtl="0">
                <a:defRPr/>
              </a:pPr>
              <a:endParaRPr lang="en-GB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5FE1EBEC-BB84-4E7A-B6A6-02B49627395B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rtl="0">
                <a:defRPr/>
              </a:pPr>
              <a:endParaRPr lang="en-GB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4ADE33A-2113-4BC3-B97E-93F2B65C92DC}"/>
              </a:ext>
            </a:extLst>
          </p:cNvPr>
          <p:cNvSpPr txBox="1"/>
          <p:nvPr/>
        </p:nvSpPr>
        <p:spPr>
          <a:xfrm>
            <a:off x="3698738" y="3255827"/>
            <a:ext cx="1705384" cy="646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استراتيجية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محاكاة القارئة</a:t>
            </a:r>
            <a:endParaRPr kumimoji="0" lang="ar-SA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68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6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699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330784" y="4512930"/>
            <a:ext cx="430051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القراءة الجهرية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330785" y="2523228"/>
            <a:ext cx="430051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الزمن: 1 دقيقة</a:t>
            </a: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330785" y="533526"/>
            <a:ext cx="430051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التهيئة</a:t>
            </a: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11CEC1D-DE25-43D0-8EDA-9563419E16BB}"/>
              </a:ext>
            </a:extLst>
          </p:cNvPr>
          <p:cNvSpPr txBox="1"/>
          <p:nvPr/>
        </p:nvSpPr>
        <p:spPr>
          <a:xfrm>
            <a:off x="7825693" y="533526"/>
            <a:ext cx="3486902" cy="58477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مناقشة القراءة الجهرية: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5555540F-76ED-419F-A021-84277800F5F5}"/>
              </a:ext>
            </a:extLst>
          </p:cNvPr>
          <p:cNvSpPr/>
          <p:nvPr/>
        </p:nvSpPr>
        <p:spPr>
          <a:xfrm>
            <a:off x="1912962" y="1185067"/>
            <a:ext cx="2421148" cy="3669856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PT Bold Heading" panose="02010400000000000000" pitchFamily="2" charset="-78"/>
              </a:rPr>
              <a:t>معلومة إثرائية: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النص الأدبي: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هو كلام يعبر فيه الأديب عن مشاعره، وما يجول بخاطره مثل: 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القصة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الرواية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الشعر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الخاطرة 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المقال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المسرحية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الخطب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النص المعلوماتي: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هو نص يتمكن الكاتب من خلاله توصيل معلومات إلى القارئ مثل: 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المقال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الأخبار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الخطاب الرسمي 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التقرير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و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المذكرة</a:t>
            </a:r>
            <a:r>
              <a:rPr kumimoji="0" lang="ar-S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73319812-BDC9-4B99-A1D4-62535661AE92}"/>
              </a:ext>
            </a:extLst>
          </p:cNvPr>
          <p:cNvSpPr txBox="1"/>
          <p:nvPr/>
        </p:nvSpPr>
        <p:spPr>
          <a:xfrm>
            <a:off x="8307271" y="2808866"/>
            <a:ext cx="29076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2- نوع النَّص المعلوماتي ؟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DCC90E0B-EEA6-432A-8DDF-A5F7756295AE}"/>
              </a:ext>
            </a:extLst>
          </p:cNvPr>
          <p:cNvSpPr txBox="1"/>
          <p:nvPr/>
        </p:nvSpPr>
        <p:spPr>
          <a:xfrm>
            <a:off x="8123012" y="3475295"/>
            <a:ext cx="2982872" cy="18451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أ- خبر صحفي                </a:t>
            </a:r>
          </a:p>
          <a:p>
            <a:pPr>
              <a:lnSpc>
                <a:spcPct val="200000"/>
              </a:lnSpc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ب- مقال علمي           </a:t>
            </a:r>
          </a:p>
          <a:p>
            <a:pPr>
              <a:lnSpc>
                <a:spcPct val="200000"/>
              </a:lnSpc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ج- تقرير علمي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4BF2BDA3-E466-46B9-9069-90DE65E9ECFE}"/>
              </a:ext>
            </a:extLst>
          </p:cNvPr>
          <p:cNvSpPr txBox="1"/>
          <p:nvPr/>
        </p:nvSpPr>
        <p:spPr>
          <a:xfrm>
            <a:off x="8123012" y="1361971"/>
            <a:ext cx="30919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1- نوع النَّص ( الدَّعْسُوقَة ): 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364DC78-8E48-4444-A950-A6D03A9B2E88}"/>
              </a:ext>
            </a:extLst>
          </p:cNvPr>
          <p:cNvSpPr txBox="1"/>
          <p:nvPr/>
        </p:nvSpPr>
        <p:spPr>
          <a:xfrm>
            <a:off x="7141295" y="2014163"/>
            <a:ext cx="35454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أ- أدبي                        ب- معلوماتي                           </a:t>
            </a:r>
          </a:p>
        </p:txBody>
      </p:sp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id="{FF00DBCA-F191-44CF-91BC-D7B6D0BE5318}"/>
              </a:ext>
            </a:extLst>
          </p:cNvPr>
          <p:cNvSpPr/>
          <p:nvPr/>
        </p:nvSpPr>
        <p:spPr>
          <a:xfrm>
            <a:off x="7196354" y="1910733"/>
            <a:ext cx="1305464" cy="693369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مستطيل: زوايا مستديرة 65">
            <a:extLst>
              <a:ext uri="{FF2B5EF4-FFF2-40B4-BE49-F238E27FC236}">
                <a16:creationId xmlns:a16="http://schemas.microsoft.com/office/drawing/2014/main" id="{AC944A37-CAFB-47FE-B1A6-12FD3E740E80}"/>
              </a:ext>
            </a:extLst>
          </p:cNvPr>
          <p:cNvSpPr/>
          <p:nvPr/>
        </p:nvSpPr>
        <p:spPr>
          <a:xfrm>
            <a:off x="9632054" y="4182962"/>
            <a:ext cx="1473830" cy="678612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1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70BFA85-C773-4A09-A307-2CF2F722B772}"/>
              </a:ext>
            </a:extLst>
          </p:cNvPr>
          <p:cNvSpPr txBox="1"/>
          <p:nvPr/>
        </p:nvSpPr>
        <p:spPr>
          <a:xfrm>
            <a:off x="6726169" y="395275"/>
            <a:ext cx="5089289" cy="46166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5B9BD5">
                <a:lumMod val="40000"/>
                <a:lumOff val="6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هيَّا بِنَا نَتَنَاقَش معًا فِي أَحْدَاث نصنا لِهَذَا اليَوم:</a:t>
            </a:r>
          </a:p>
        </p:txBody>
      </p:sp>
      <p:sp>
        <p:nvSpPr>
          <p:cNvPr id="58" name="سهم: خماسي 57">
            <a:extLst>
              <a:ext uri="{FF2B5EF4-FFF2-40B4-BE49-F238E27FC236}">
                <a16:creationId xmlns:a16="http://schemas.microsoft.com/office/drawing/2014/main" id="{5BC95E7B-1FF4-4C86-A678-865A60C760BB}"/>
              </a:ext>
            </a:extLst>
          </p:cNvPr>
          <p:cNvSpPr/>
          <p:nvPr/>
        </p:nvSpPr>
        <p:spPr>
          <a:xfrm flipH="1">
            <a:off x="8162281" y="1699010"/>
            <a:ext cx="3737153" cy="814287"/>
          </a:xfrm>
          <a:prstGeom prst="homePlat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1- مستوى الفهم الحرفي.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88CE50CE-A4AD-4272-BB39-842745800A9F}"/>
              </a:ext>
            </a:extLst>
          </p:cNvPr>
          <p:cNvSpPr txBox="1"/>
          <p:nvPr/>
        </p:nvSpPr>
        <p:spPr>
          <a:xfrm>
            <a:off x="8264273" y="985587"/>
            <a:ext cx="3635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مستويات الفهم القرائي:</a:t>
            </a:r>
          </a:p>
        </p:txBody>
      </p:sp>
      <p:sp>
        <p:nvSpPr>
          <p:cNvPr id="60" name="سهم: خماسي 59">
            <a:extLst>
              <a:ext uri="{FF2B5EF4-FFF2-40B4-BE49-F238E27FC236}">
                <a16:creationId xmlns:a16="http://schemas.microsoft.com/office/drawing/2014/main" id="{4A5AF33C-6D0E-4303-9DBD-DBF907C91E41}"/>
              </a:ext>
            </a:extLst>
          </p:cNvPr>
          <p:cNvSpPr/>
          <p:nvPr/>
        </p:nvSpPr>
        <p:spPr>
          <a:xfrm flipH="1">
            <a:off x="8162281" y="2678508"/>
            <a:ext cx="3737153" cy="814287"/>
          </a:xfrm>
          <a:prstGeom prst="homePlat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مستوى الفهم الاستنتاجي ( التفسيري ).</a:t>
            </a:r>
          </a:p>
        </p:txBody>
      </p:sp>
      <p:sp>
        <p:nvSpPr>
          <p:cNvPr id="61" name="سهم: خماسي 60">
            <a:extLst>
              <a:ext uri="{FF2B5EF4-FFF2-40B4-BE49-F238E27FC236}">
                <a16:creationId xmlns:a16="http://schemas.microsoft.com/office/drawing/2014/main" id="{9F1DE64C-6E7D-461E-9834-DFF239983337}"/>
              </a:ext>
            </a:extLst>
          </p:cNvPr>
          <p:cNvSpPr/>
          <p:nvPr/>
        </p:nvSpPr>
        <p:spPr>
          <a:xfrm flipH="1">
            <a:off x="8162280" y="3658006"/>
            <a:ext cx="3737153" cy="814287"/>
          </a:xfrm>
          <a:prstGeom prst="homePlate">
            <a:avLst/>
          </a:prstGeom>
          <a:solidFill>
            <a:srgbClr val="FF999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مستوى الفهم الناقد.</a:t>
            </a:r>
          </a:p>
        </p:txBody>
      </p:sp>
      <p:sp>
        <p:nvSpPr>
          <p:cNvPr id="62" name="سهم: خماسي 61">
            <a:extLst>
              <a:ext uri="{FF2B5EF4-FFF2-40B4-BE49-F238E27FC236}">
                <a16:creationId xmlns:a16="http://schemas.microsoft.com/office/drawing/2014/main" id="{E254DAE4-E94F-470D-BFB6-E692C8C9CC1F}"/>
              </a:ext>
            </a:extLst>
          </p:cNvPr>
          <p:cNvSpPr/>
          <p:nvPr/>
        </p:nvSpPr>
        <p:spPr>
          <a:xfrm flipH="1">
            <a:off x="8162280" y="4637504"/>
            <a:ext cx="3737153" cy="814287"/>
          </a:xfrm>
          <a:prstGeom prst="homePlate">
            <a:avLst/>
          </a:prstGeom>
          <a:solidFill>
            <a:srgbClr val="CB97FF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مستوى الفهم </a:t>
            </a:r>
            <a:r>
              <a:rPr kumimoji="0" lang="ar-SA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التذوقي</a:t>
            </a: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3" name="سهم: خماسي 62">
            <a:extLst>
              <a:ext uri="{FF2B5EF4-FFF2-40B4-BE49-F238E27FC236}">
                <a16:creationId xmlns:a16="http://schemas.microsoft.com/office/drawing/2014/main" id="{3E410AB0-97CB-4F78-9381-58AB716BAF4E}"/>
              </a:ext>
            </a:extLst>
          </p:cNvPr>
          <p:cNvSpPr/>
          <p:nvPr/>
        </p:nvSpPr>
        <p:spPr>
          <a:xfrm flipH="1">
            <a:off x="8162280" y="5617002"/>
            <a:ext cx="3737153" cy="814287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مستوى الفهم الإبداعي.</a:t>
            </a:r>
          </a:p>
        </p:txBody>
      </p:sp>
      <p:pic>
        <p:nvPicPr>
          <p:cNvPr id="64" name="Picture 2" descr="كلمات تحتوي على تنوين بالكسر | افضل اجابة">
            <a:extLst>
              <a:ext uri="{FF2B5EF4-FFF2-40B4-BE49-F238E27FC236}">
                <a16:creationId xmlns:a16="http://schemas.microsoft.com/office/drawing/2014/main" id="{19ABA494-EEF8-474B-AD79-C33F2EAA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3" y="2902119"/>
            <a:ext cx="5105384" cy="35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E105F106-E98F-4035-8A3E-BFD07FE4BC2D}"/>
              </a:ext>
            </a:extLst>
          </p:cNvPr>
          <p:cNvGrpSpPr/>
          <p:nvPr/>
        </p:nvGrpSpPr>
        <p:grpSpPr>
          <a:xfrm>
            <a:off x="930872" y="1057483"/>
            <a:ext cx="4257847" cy="1914148"/>
            <a:chOff x="4560784" y="3764187"/>
            <a:chExt cx="4257847" cy="1914148"/>
          </a:xfrm>
        </p:grpSpPr>
        <p:grpSp>
          <p:nvGrpSpPr>
            <p:cNvPr id="66" name="مجموعة 65">
              <a:extLst>
                <a:ext uri="{FF2B5EF4-FFF2-40B4-BE49-F238E27FC236}">
                  <a16:creationId xmlns:a16="http://schemas.microsoft.com/office/drawing/2014/main" id="{BCE0F68E-D5D2-4F14-ACC2-84C0A371103E}"/>
                </a:ext>
              </a:extLst>
            </p:cNvPr>
            <p:cNvGrpSpPr/>
            <p:nvPr/>
          </p:nvGrpSpPr>
          <p:grpSpPr>
            <a:xfrm>
              <a:off x="4560784" y="3764187"/>
              <a:ext cx="4257847" cy="1654895"/>
              <a:chOff x="4560784" y="3764187"/>
              <a:chExt cx="4257847" cy="1654895"/>
            </a:xfrm>
          </p:grpSpPr>
          <p:grpSp>
            <p:nvGrpSpPr>
              <p:cNvPr id="79" name="مجموعة 78">
                <a:extLst>
                  <a:ext uri="{FF2B5EF4-FFF2-40B4-BE49-F238E27FC236}">
                    <a16:creationId xmlns:a16="http://schemas.microsoft.com/office/drawing/2014/main" id="{7707C674-9C9C-47E7-9F41-DF4F10D708E0}"/>
                  </a:ext>
                </a:extLst>
              </p:cNvPr>
              <p:cNvGrpSpPr/>
              <p:nvPr/>
            </p:nvGrpSpPr>
            <p:grpSpPr>
              <a:xfrm>
                <a:off x="7825693" y="3764187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89" name="رابط مستقيم 88">
                  <a:extLst>
                    <a:ext uri="{FF2B5EF4-FFF2-40B4-BE49-F238E27FC236}">
                      <a16:creationId xmlns:a16="http://schemas.microsoft.com/office/drawing/2014/main" id="{617089D2-87DF-486A-B209-25E667AF5A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0" name="رابط مستقيم 89">
                  <a:extLst>
                    <a:ext uri="{FF2B5EF4-FFF2-40B4-BE49-F238E27FC236}">
                      <a16:creationId xmlns:a16="http://schemas.microsoft.com/office/drawing/2014/main" id="{4E5BB291-4FBE-45DE-A879-182B1F33C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0" name="مجموعة 79">
                <a:extLst>
                  <a:ext uri="{FF2B5EF4-FFF2-40B4-BE49-F238E27FC236}">
                    <a16:creationId xmlns:a16="http://schemas.microsoft.com/office/drawing/2014/main" id="{1001D3E5-30CC-4DB1-8C34-983A94F036C6}"/>
                  </a:ext>
                </a:extLst>
              </p:cNvPr>
              <p:cNvGrpSpPr/>
              <p:nvPr/>
            </p:nvGrpSpPr>
            <p:grpSpPr>
              <a:xfrm>
                <a:off x="6737389" y="4100776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87" name="رابط مستقيم 86">
                  <a:extLst>
                    <a:ext uri="{FF2B5EF4-FFF2-40B4-BE49-F238E27FC236}">
                      <a16:creationId xmlns:a16="http://schemas.microsoft.com/office/drawing/2014/main" id="{0B78AAB3-543B-4814-BCE0-2C39AF543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8" name="رابط مستقيم 87">
                  <a:extLst>
                    <a:ext uri="{FF2B5EF4-FFF2-40B4-BE49-F238E27FC236}">
                      <a16:creationId xmlns:a16="http://schemas.microsoft.com/office/drawing/2014/main" id="{29B8C91A-18D7-44AC-9BA4-807A0C761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1" name="مجموعة 80">
                <a:extLst>
                  <a:ext uri="{FF2B5EF4-FFF2-40B4-BE49-F238E27FC236}">
                    <a16:creationId xmlns:a16="http://schemas.microsoft.com/office/drawing/2014/main" id="{B6D18935-B0D9-481F-81C5-8DA981666BB7}"/>
                  </a:ext>
                </a:extLst>
              </p:cNvPr>
              <p:cNvGrpSpPr/>
              <p:nvPr/>
            </p:nvGrpSpPr>
            <p:grpSpPr>
              <a:xfrm>
                <a:off x="5649086" y="4471023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85" name="رابط مستقيم 84">
                  <a:extLst>
                    <a:ext uri="{FF2B5EF4-FFF2-40B4-BE49-F238E27FC236}">
                      <a16:creationId xmlns:a16="http://schemas.microsoft.com/office/drawing/2014/main" id="{75FE55E8-C888-4F97-ABE9-EE6AD1E34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6" name="رابط مستقيم 85">
                  <a:extLst>
                    <a:ext uri="{FF2B5EF4-FFF2-40B4-BE49-F238E27FC236}">
                      <a16:creationId xmlns:a16="http://schemas.microsoft.com/office/drawing/2014/main" id="{D010A9E5-CC50-41B7-8CD1-08DD8F130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82" name="مجموعة 81">
                <a:extLst>
                  <a:ext uri="{FF2B5EF4-FFF2-40B4-BE49-F238E27FC236}">
                    <a16:creationId xmlns:a16="http://schemas.microsoft.com/office/drawing/2014/main" id="{B7B1F578-2F61-44FD-8A4C-19987ADA6A98}"/>
                  </a:ext>
                </a:extLst>
              </p:cNvPr>
              <p:cNvGrpSpPr/>
              <p:nvPr/>
            </p:nvGrpSpPr>
            <p:grpSpPr>
              <a:xfrm>
                <a:off x="4560784" y="4858101"/>
                <a:ext cx="992938" cy="560981"/>
                <a:chOff x="7825693" y="3764187"/>
                <a:chExt cx="992938" cy="560981"/>
              </a:xfrm>
            </p:grpSpPr>
            <p:cxnSp>
              <p:nvCxnSpPr>
                <p:cNvPr id="83" name="رابط مستقيم 82">
                  <a:extLst>
                    <a:ext uri="{FF2B5EF4-FFF2-40B4-BE49-F238E27FC236}">
                      <a16:creationId xmlns:a16="http://schemas.microsoft.com/office/drawing/2014/main" id="{4F8ACE9F-6039-4E2F-8211-91E56D31E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4187"/>
                  <a:ext cx="0" cy="560981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FFC000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4" name="رابط مستقيم 83">
                  <a:extLst>
                    <a:ext uri="{FF2B5EF4-FFF2-40B4-BE49-F238E27FC236}">
                      <a16:creationId xmlns:a16="http://schemas.microsoft.com/office/drawing/2014/main" id="{A23984EA-F285-402E-B9DE-A91D6DB85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25693" y="3769797"/>
                  <a:ext cx="992938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rgbClr val="FFC000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id="{AAB94182-E2DE-4B66-A0D9-28506C726518}"/>
                </a:ext>
              </a:extLst>
            </p:cNvPr>
            <p:cNvSpPr txBox="1"/>
            <p:nvPr/>
          </p:nvSpPr>
          <p:spPr>
            <a:xfrm>
              <a:off x="4695416" y="5032004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قراءة </a:t>
              </a:r>
            </a:p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حرفية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647923D1-52D7-4E8A-9CAD-44E571A0CE01}"/>
                </a:ext>
              </a:extLst>
            </p:cNvPr>
            <p:cNvSpPr txBox="1"/>
            <p:nvPr/>
          </p:nvSpPr>
          <p:spPr>
            <a:xfrm>
              <a:off x="5783717" y="4661757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قراءة </a:t>
              </a:r>
            </a:p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تحليلية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5ABF1420-B016-4FF3-B3BF-0CF31DCD3A27}"/>
                </a:ext>
              </a:extLst>
            </p:cNvPr>
            <p:cNvSpPr txBox="1"/>
            <p:nvPr/>
          </p:nvSpPr>
          <p:spPr>
            <a:xfrm>
              <a:off x="6872054" y="4325168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قراءة </a:t>
              </a:r>
            </a:p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ناقدة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72CE6239-EDDF-4254-AE5A-0FDCEBCB7B88}"/>
                </a:ext>
              </a:extLst>
            </p:cNvPr>
            <p:cNvSpPr txBox="1"/>
            <p:nvPr/>
          </p:nvSpPr>
          <p:spPr>
            <a:xfrm>
              <a:off x="7960357" y="3992986"/>
              <a:ext cx="81340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قراءة </a:t>
              </a:r>
            </a:p>
            <a:p>
              <a:pPr algn="ctr">
                <a:defRPr/>
              </a:pPr>
              <a:r>
                <a:rPr lang="ar-SA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إبداعية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6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330784" y="4512930"/>
            <a:ext cx="430051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330785" y="2523228"/>
            <a:ext cx="430051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الزمن: 1 دقيقة</a:t>
            </a: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330785" y="533526"/>
            <a:ext cx="430051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التهيئة</a:t>
            </a: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0B28A51-81B3-4623-A250-030F0E13593C}"/>
              </a:ext>
            </a:extLst>
          </p:cNvPr>
          <p:cNvSpPr txBox="1"/>
          <p:nvPr/>
        </p:nvSpPr>
        <p:spPr>
          <a:xfrm>
            <a:off x="8302528" y="1092763"/>
            <a:ext cx="28755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- الفكرة الرئيسة للنَّص ؟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527CCDE-6720-4849-84D9-D1662604EAF3}"/>
              </a:ext>
            </a:extLst>
          </p:cNvPr>
          <p:cNvSpPr txBox="1"/>
          <p:nvPr/>
        </p:nvSpPr>
        <p:spPr>
          <a:xfrm>
            <a:off x="7119472" y="1573109"/>
            <a:ext cx="4046289" cy="2223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أ- الألوان التي تتميز بها الدَّعسُوقَة.                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ب- أسباب تربية الدَّعسُوقَة في الكثير من دول العالم.           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ج- عدد الخنافس الموجودة في العالم.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د- فوائد الدَّعسُوقَة.                                                 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384D0557-3712-444A-B258-BC63FD4009A1}"/>
              </a:ext>
            </a:extLst>
          </p:cNvPr>
          <p:cNvSpPr/>
          <p:nvPr/>
        </p:nvSpPr>
        <p:spPr>
          <a:xfrm>
            <a:off x="9564736" y="3323203"/>
            <a:ext cx="1601025" cy="547570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4" name="Picture 2" descr="حشرات التي تتغذى على النبات .. هل تفاقم تغيّر المناخ؟ - Green Area -  GreenArea.me">
            <a:extLst>
              <a:ext uri="{FF2B5EF4-FFF2-40B4-BE49-F238E27FC236}">
                <a16:creationId xmlns:a16="http://schemas.microsoft.com/office/drawing/2014/main" id="{64C3F3F4-8195-4D58-B044-5BF74F2F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06" y="4534192"/>
            <a:ext cx="3191805" cy="179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B1500DD-566B-4496-864A-2826F3B2477A}"/>
              </a:ext>
            </a:extLst>
          </p:cNvPr>
          <p:cNvSpPr txBox="1"/>
          <p:nvPr/>
        </p:nvSpPr>
        <p:spPr>
          <a:xfrm>
            <a:off x="1172452" y="1008755"/>
            <a:ext cx="4263982" cy="46166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القيم الواردة في النَّص مع صديقتنا رُؤْية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003469C8-2D82-4DBF-A055-C87AEDBF5635}"/>
              </a:ext>
            </a:extLst>
          </p:cNvPr>
          <p:cNvSpPr/>
          <p:nvPr/>
        </p:nvSpPr>
        <p:spPr>
          <a:xfrm>
            <a:off x="292564" y="4933651"/>
            <a:ext cx="1940996" cy="1560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B33DE286-3497-452E-A6C3-E89C55AC172A}"/>
              </a:ext>
            </a:extLst>
          </p:cNvPr>
          <p:cNvSpPr/>
          <p:nvPr/>
        </p:nvSpPr>
        <p:spPr>
          <a:xfrm>
            <a:off x="4288532" y="2789786"/>
            <a:ext cx="1125234" cy="1477325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تقديم الحماية للإنسان من خلال إنذار أعدائها وتخويفهم. 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410CF2EF-81B5-4B08-85CB-F1EA15D96F53}"/>
              </a:ext>
            </a:extLst>
          </p:cNvPr>
          <p:cNvSpPr/>
          <p:nvPr/>
        </p:nvSpPr>
        <p:spPr>
          <a:xfrm>
            <a:off x="3034536" y="2789787"/>
            <a:ext cx="1125234" cy="1477325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من خلال ألوانها الزاهية التي تجذب زائري الحدائق</a:t>
            </a:r>
            <a:r>
              <a:rPr kumimoji="0" lang="ar-SA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. 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C5A6443B-4C0D-4F08-A673-BBF1CF1D813D}"/>
              </a:ext>
            </a:extLst>
          </p:cNvPr>
          <p:cNvSpPr/>
          <p:nvPr/>
        </p:nvSpPr>
        <p:spPr>
          <a:xfrm>
            <a:off x="1788387" y="2792103"/>
            <a:ext cx="1125234" cy="1508103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 إتقان العمل من حيث تأثيرها على حشرة المن أكبر بكثير من تأثير المبيدات الحشرية الكيميائية.</a:t>
            </a:r>
            <a:endParaRPr lang="ar-SA" sz="7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SA" sz="8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1279CBCE-37D4-4DC0-9191-2A7442D694D4}"/>
              </a:ext>
            </a:extLst>
          </p:cNvPr>
          <p:cNvSpPr/>
          <p:nvPr/>
        </p:nvSpPr>
        <p:spPr>
          <a:xfrm>
            <a:off x="542238" y="2792103"/>
            <a:ext cx="1125234" cy="1538881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 تعتبر من أكبر المساعدين للفلاحين والمزارعين في مكافحة الآفات الزراعية.</a:t>
            </a:r>
            <a:endParaRPr lang="ar-SA" sz="8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SA" sz="800" dirty="0">
              <a:solidFill>
                <a:srgbClr val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2" name="مستطيل: زوايا مستديرة 71">
            <a:extLst>
              <a:ext uri="{FF2B5EF4-FFF2-40B4-BE49-F238E27FC236}">
                <a16:creationId xmlns:a16="http://schemas.microsoft.com/office/drawing/2014/main" id="{5FB0157D-16A6-4B3B-B5C2-FD89791BD89B}"/>
              </a:ext>
            </a:extLst>
          </p:cNvPr>
          <p:cNvSpPr/>
          <p:nvPr/>
        </p:nvSpPr>
        <p:spPr>
          <a:xfrm>
            <a:off x="4417704" y="2021714"/>
            <a:ext cx="866889" cy="7150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قيمة دينية</a:t>
            </a:r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B00DDEC8-2613-43D7-97E6-50977AC69A32}"/>
              </a:ext>
            </a:extLst>
          </p:cNvPr>
          <p:cNvSpPr/>
          <p:nvPr/>
        </p:nvSpPr>
        <p:spPr>
          <a:xfrm>
            <a:off x="3180116" y="2021714"/>
            <a:ext cx="878706" cy="71508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قيمة جمالية</a:t>
            </a: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2DAFF75D-197D-4F21-AC0F-29B0C5333246}"/>
              </a:ext>
            </a:extLst>
          </p:cNvPr>
          <p:cNvSpPr/>
          <p:nvPr/>
        </p:nvSpPr>
        <p:spPr>
          <a:xfrm>
            <a:off x="1917559" y="2017218"/>
            <a:ext cx="866889" cy="7150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قيمة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مهنية</a:t>
            </a:r>
          </a:p>
        </p:txBody>
      </p:sp>
      <p:sp>
        <p:nvSpPr>
          <p:cNvPr id="75" name="مستطيل: زوايا مستديرة 74">
            <a:extLst>
              <a:ext uri="{FF2B5EF4-FFF2-40B4-BE49-F238E27FC236}">
                <a16:creationId xmlns:a16="http://schemas.microsoft.com/office/drawing/2014/main" id="{EDE61E84-A42C-48CB-B843-32DEC1AB5297}"/>
              </a:ext>
            </a:extLst>
          </p:cNvPr>
          <p:cNvSpPr/>
          <p:nvPr/>
        </p:nvSpPr>
        <p:spPr>
          <a:xfrm>
            <a:off x="665502" y="2017218"/>
            <a:ext cx="878706" cy="715087"/>
          </a:xfrm>
          <a:prstGeom prst="roundRect">
            <a:avLst/>
          </a:prstGeom>
          <a:solidFill>
            <a:srgbClr val="AC75D5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قيمة مجتمعية</a:t>
            </a:r>
          </a:p>
        </p:txBody>
      </p:sp>
    </p:spTree>
    <p:extLst>
      <p:ext uri="{BB962C8B-B14F-4D97-AF65-F5344CB8AC3E}">
        <p14:creationId xmlns:p14="http://schemas.microsoft.com/office/powerpoint/2010/main" val="407021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0109"/>
            <a:ext cx="358376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الحرفي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أنمي لغتي</a:t>
            </a: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434601" y="540705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استخرج</a:t>
            </a: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DFF5F7AD-A9B1-4A0A-866A-02A5C872500D}"/>
              </a:ext>
            </a:extLst>
          </p:cNvPr>
          <p:cNvSpPr/>
          <p:nvPr/>
        </p:nvSpPr>
        <p:spPr>
          <a:xfrm>
            <a:off x="1455669" y="597256"/>
            <a:ext cx="2587921" cy="3669856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معلومة إثرائية: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من طرق التعرف على معاني المفردات: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 البحث عنها في المعاجم.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2- التعرف عليها من خلال السياق.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3- التعرف عليها من خلال عائلة الكلمة.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4- التعرف عليها من خلال خريطة الكلمة.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4689F575-E762-47E4-B2ED-7CE6009D3F6A}"/>
              </a:ext>
            </a:extLst>
          </p:cNvPr>
          <p:cNvSpPr/>
          <p:nvPr/>
        </p:nvSpPr>
        <p:spPr>
          <a:xfrm>
            <a:off x="1570748" y="3309790"/>
            <a:ext cx="2387724" cy="38707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2" name="Picture 4" descr="المعجم الوسيط">
            <a:extLst>
              <a:ext uri="{FF2B5EF4-FFF2-40B4-BE49-F238E27FC236}">
                <a16:creationId xmlns:a16="http://schemas.microsoft.com/office/drawing/2014/main" id="{33A14B9D-D0BC-4373-93F5-B61E62AE6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53" y="4406654"/>
            <a:ext cx="1460717" cy="20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19BD2A87-609E-4A6C-B3E1-DD14002D9676}"/>
              </a:ext>
            </a:extLst>
          </p:cNvPr>
          <p:cNvSpPr txBox="1"/>
          <p:nvPr/>
        </p:nvSpPr>
        <p:spPr>
          <a:xfrm>
            <a:off x="7494714" y="533526"/>
            <a:ext cx="3817881" cy="46166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باستخدام استراتيجية خريطة الكلمة: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1259CA8-A134-469D-AE8A-7DB7AEE9008B}"/>
              </a:ext>
            </a:extLst>
          </p:cNvPr>
          <p:cNvGrpSpPr/>
          <p:nvPr/>
        </p:nvGrpSpPr>
        <p:grpSpPr>
          <a:xfrm>
            <a:off x="7963864" y="3261237"/>
            <a:ext cx="2022160" cy="1472720"/>
            <a:chOff x="8041953" y="2933934"/>
            <a:chExt cx="1971009" cy="1249028"/>
          </a:xfrm>
        </p:grpSpPr>
        <p:cxnSp>
          <p:nvCxnSpPr>
            <p:cNvPr id="9" name="رابط كسهم مستقيم 8">
              <a:extLst>
                <a:ext uri="{FF2B5EF4-FFF2-40B4-BE49-F238E27FC236}">
                  <a16:creationId xmlns:a16="http://schemas.microsoft.com/office/drawing/2014/main" id="{59593E1E-0594-4584-B1FB-381F6FF8B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1045" y="2933934"/>
              <a:ext cx="6412" cy="12490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رابط كسهم مستقيم 38">
              <a:extLst>
                <a:ext uri="{FF2B5EF4-FFF2-40B4-BE49-F238E27FC236}">
                  <a16:creationId xmlns:a16="http://schemas.microsoft.com/office/drawing/2014/main" id="{2BC0F2BB-86B6-4EAF-8DBF-CFDD6D23C5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1953" y="3600575"/>
              <a:ext cx="1971009" cy="54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95797722-4FB7-4D94-9844-8BE33ED9983B}"/>
              </a:ext>
            </a:extLst>
          </p:cNvPr>
          <p:cNvSpPr txBox="1"/>
          <p:nvPr/>
        </p:nvSpPr>
        <p:spPr>
          <a:xfrm>
            <a:off x="6759828" y="1296116"/>
            <a:ext cx="4552767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تعرفي على معنى كلمة 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الآفات</a:t>
            </a:r>
            <a:r>
              <a:rPr kumimoji="0" lang="ar-SA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ar-SA" sz="2000" kern="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من خلال الجملة التالية:</a:t>
            </a:r>
            <a:endParaRPr kumimoji="0" lang="ar-SA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AF3BEA57-708C-4395-A677-09B56DF7D6AC}"/>
              </a:ext>
            </a:extLst>
          </p:cNvPr>
          <p:cNvSpPr/>
          <p:nvPr/>
        </p:nvSpPr>
        <p:spPr>
          <a:xfrm>
            <a:off x="8402237" y="3869047"/>
            <a:ext cx="1132255" cy="369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الآفات</a:t>
            </a:r>
          </a:p>
        </p:txBody>
      </p:sp>
      <p:sp>
        <p:nvSpPr>
          <p:cNvPr id="60" name="مستطيل: زوايا مستديرة 59">
            <a:extLst>
              <a:ext uri="{FF2B5EF4-FFF2-40B4-BE49-F238E27FC236}">
                <a16:creationId xmlns:a16="http://schemas.microsoft.com/office/drawing/2014/main" id="{0A5DC1F3-5E2E-4165-B5F6-F2DBC0CAF69A}"/>
              </a:ext>
            </a:extLst>
          </p:cNvPr>
          <p:cNvSpPr/>
          <p:nvPr/>
        </p:nvSpPr>
        <p:spPr>
          <a:xfrm>
            <a:off x="7575860" y="4944423"/>
            <a:ext cx="2765369" cy="885347"/>
          </a:xfrm>
          <a:prstGeom prst="roundRect">
            <a:avLst/>
          </a:prstGeom>
          <a:solidFill>
            <a:srgbClr val="FFFFFF"/>
          </a:solidFill>
          <a:ln w="28575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الجملة: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4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الدَّعْ</a:t>
            </a: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سُوقَة مساعدة للفلاحين والمزارعين في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مكافحة </a:t>
            </a: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الآفات</a:t>
            </a: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 الزراعية.</a:t>
            </a:r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0CF5013C-5C76-4888-A219-6529911DAE2C}"/>
              </a:ext>
            </a:extLst>
          </p:cNvPr>
          <p:cNvSpPr/>
          <p:nvPr/>
        </p:nvSpPr>
        <p:spPr>
          <a:xfrm>
            <a:off x="10022404" y="3255430"/>
            <a:ext cx="1282544" cy="1591625"/>
          </a:xfrm>
          <a:prstGeom prst="roundRect">
            <a:avLst/>
          </a:prstGeom>
          <a:solidFill>
            <a:srgbClr val="FFFFFF"/>
          </a:solidFill>
          <a:ln w="28575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المعنى: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ما يُفسدُ الزرع من دودٍ أو حشراتٍ وغيرها.</a:t>
            </a:r>
          </a:p>
        </p:txBody>
      </p:sp>
      <p:sp>
        <p:nvSpPr>
          <p:cNvPr id="62" name="مستطيل: زوايا مستديرة 61">
            <a:extLst>
              <a:ext uri="{FF2B5EF4-FFF2-40B4-BE49-F238E27FC236}">
                <a16:creationId xmlns:a16="http://schemas.microsoft.com/office/drawing/2014/main" id="{47E751B5-1E09-449E-A17C-4628E659D644}"/>
              </a:ext>
            </a:extLst>
          </p:cNvPr>
          <p:cNvSpPr/>
          <p:nvPr/>
        </p:nvSpPr>
        <p:spPr>
          <a:xfrm>
            <a:off x="6857259" y="3698382"/>
            <a:ext cx="1021248" cy="715087"/>
          </a:xfrm>
          <a:prstGeom prst="roundRect">
            <a:avLst/>
          </a:prstGeom>
          <a:solidFill>
            <a:srgbClr val="FFFFFF"/>
          </a:solidFill>
          <a:ln w="28575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المفرد: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آفة</a:t>
            </a:r>
            <a:endParaRPr kumimoji="0" lang="ar-SA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3" name="مستطيل: زوايا مستديرة 62">
            <a:extLst>
              <a:ext uri="{FF2B5EF4-FFF2-40B4-BE49-F238E27FC236}">
                <a16:creationId xmlns:a16="http://schemas.microsoft.com/office/drawing/2014/main" id="{63D3E026-01F5-4D63-8B54-0B829D868D09}"/>
              </a:ext>
            </a:extLst>
          </p:cNvPr>
          <p:cNvSpPr/>
          <p:nvPr/>
        </p:nvSpPr>
        <p:spPr>
          <a:xfrm>
            <a:off x="8447101" y="2164935"/>
            <a:ext cx="1021248" cy="1021554"/>
          </a:xfrm>
          <a:prstGeom prst="roundRect">
            <a:avLst/>
          </a:prstGeom>
          <a:solidFill>
            <a:srgbClr val="FFFFFF"/>
          </a:solidFill>
          <a:ln w="28575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المضاد:</a:t>
            </a:r>
          </a:p>
          <a:p>
            <a:pPr lvl="0" algn="ctr" hangingPunct="0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يصلح أو ينفع.</a:t>
            </a:r>
          </a:p>
        </p:txBody>
      </p:sp>
    </p:spTree>
    <p:extLst>
      <p:ext uri="{BB962C8B-B14F-4D97-AF65-F5344CB8AC3E}">
        <p14:creationId xmlns:p14="http://schemas.microsoft.com/office/powerpoint/2010/main" val="412732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0109"/>
            <a:ext cx="358376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الحرفي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أنمي</a:t>
            </a:r>
            <a:r>
              <a:rPr kumimoji="0" lang="ar-SA" sz="1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لغتي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bject 14">
            <a:extLst>
              <a:ext uri="{FF2B5EF4-FFF2-40B4-BE49-F238E27FC236}">
                <a16:creationId xmlns:a16="http://schemas.microsoft.com/office/drawing/2014/main" id="{003469C8-2D82-4DBF-A055-C87AEDBF5635}"/>
              </a:ext>
            </a:extLst>
          </p:cNvPr>
          <p:cNvSpPr/>
          <p:nvPr/>
        </p:nvSpPr>
        <p:spPr>
          <a:xfrm>
            <a:off x="292564" y="4933651"/>
            <a:ext cx="1940996" cy="1560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91ABF19-7233-470F-BC1F-859BA545E52D}"/>
              </a:ext>
            </a:extLst>
          </p:cNvPr>
          <p:cNvSpPr txBox="1"/>
          <p:nvPr/>
        </p:nvSpPr>
        <p:spPr>
          <a:xfrm>
            <a:off x="7494714" y="533526"/>
            <a:ext cx="3817881" cy="40011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باستخدام استراتيجية خذ واحدة وأعطِ واحدة: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751C158-66BB-40FD-8BEA-935B32065BF0}"/>
              </a:ext>
            </a:extLst>
          </p:cNvPr>
          <p:cNvSpPr txBox="1"/>
          <p:nvPr/>
        </p:nvSpPr>
        <p:spPr>
          <a:xfrm>
            <a:off x="9172049" y="1039217"/>
            <a:ext cx="2133910" cy="40011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أنا طالبة فَطِنة: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FB3FB6B-D712-4464-9312-FFAB21EC5E14}"/>
              </a:ext>
            </a:extLst>
          </p:cNvPr>
          <p:cNvSpPr/>
          <p:nvPr/>
        </p:nvSpPr>
        <p:spPr>
          <a:xfrm>
            <a:off x="9161265" y="1853413"/>
            <a:ext cx="2030754" cy="4086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جمع: </a:t>
            </a: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دَعْسُوقَة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915888CC-4F4A-4E3F-B814-52F23B1354A4}"/>
              </a:ext>
            </a:extLst>
          </p:cNvPr>
          <p:cNvSpPr/>
          <p:nvPr/>
        </p:nvSpPr>
        <p:spPr>
          <a:xfrm>
            <a:off x="7338361" y="2360251"/>
            <a:ext cx="2030754" cy="510776"/>
          </a:xfrm>
          <a:prstGeom prst="roundRect">
            <a:avLst/>
          </a:prstGeom>
          <a:solidFill>
            <a:srgbClr val="FF9999"/>
          </a:solidFill>
          <a:ln w="12700" cap="flat">
            <a:solidFill>
              <a:srgbClr val="FF9999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spc="0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دَعْسُوقِيَّات</a:t>
            </a:r>
            <a:endParaRPr kumimoji="0" lang="ar-SA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A6442F1D-673E-4CC5-8727-75B0C2ED3BC3}"/>
              </a:ext>
            </a:extLst>
          </p:cNvPr>
          <p:cNvSpPr/>
          <p:nvPr/>
        </p:nvSpPr>
        <p:spPr>
          <a:xfrm>
            <a:off x="9161265" y="2969360"/>
            <a:ext cx="2030754" cy="4086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مفرد</a:t>
            </a: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المُزَارِعِين</a:t>
            </a:r>
            <a:endParaRPr kumimoji="0" lang="ar-SA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E32724B-DAB4-4822-92C3-3FF9CE2752AC}"/>
              </a:ext>
            </a:extLst>
          </p:cNvPr>
          <p:cNvSpPr/>
          <p:nvPr/>
        </p:nvSpPr>
        <p:spPr>
          <a:xfrm>
            <a:off x="7338361" y="3476198"/>
            <a:ext cx="2030754" cy="510776"/>
          </a:xfrm>
          <a:prstGeom prst="roundRect">
            <a:avLst/>
          </a:prstGeom>
          <a:solidFill>
            <a:srgbClr val="FF9999"/>
          </a:solidFill>
          <a:ln w="12700" cap="flat">
            <a:solidFill>
              <a:srgbClr val="FF9999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المُزَارِع</a:t>
            </a:r>
            <a:endParaRPr kumimoji="0" lang="ar-SA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C6E52E91-59AC-4FE2-BB72-1FE98DC61135}"/>
              </a:ext>
            </a:extLst>
          </p:cNvPr>
          <p:cNvSpPr/>
          <p:nvPr/>
        </p:nvSpPr>
        <p:spPr>
          <a:xfrm>
            <a:off x="9133218" y="4085192"/>
            <a:ext cx="2030754" cy="4086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ضد</a:t>
            </a: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لَامِع</a:t>
            </a:r>
            <a:endParaRPr kumimoji="0" lang="ar-SA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E6B6AFD6-3602-461B-BB14-355CC0BAD5B0}"/>
              </a:ext>
            </a:extLst>
          </p:cNvPr>
          <p:cNvSpPr/>
          <p:nvPr/>
        </p:nvSpPr>
        <p:spPr>
          <a:xfrm>
            <a:off x="7310314" y="4592030"/>
            <a:ext cx="2030754" cy="510776"/>
          </a:xfrm>
          <a:prstGeom prst="roundRect">
            <a:avLst/>
          </a:prstGeom>
          <a:solidFill>
            <a:srgbClr val="FF9999"/>
          </a:solidFill>
          <a:ln w="12700" cap="flat">
            <a:solidFill>
              <a:srgbClr val="FF9999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خَافِت</a:t>
            </a:r>
            <a:endParaRPr kumimoji="0" lang="ar-SA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4E8513C9-C5A8-496D-8024-16E388D0960A}"/>
              </a:ext>
            </a:extLst>
          </p:cNvPr>
          <p:cNvSpPr/>
          <p:nvPr/>
        </p:nvSpPr>
        <p:spPr>
          <a:xfrm>
            <a:off x="9133218" y="5201024"/>
            <a:ext cx="2030754" cy="4086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مرادف</a:t>
            </a: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: </a:t>
            </a:r>
            <a:r>
              <a:rPr lang="ar-SA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مُكَافَحَة</a:t>
            </a:r>
            <a:endParaRPr kumimoji="0" lang="ar-SA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04C73DB8-18E6-45BC-B7EA-E83E05483BFA}"/>
              </a:ext>
            </a:extLst>
          </p:cNvPr>
          <p:cNvSpPr/>
          <p:nvPr/>
        </p:nvSpPr>
        <p:spPr>
          <a:xfrm>
            <a:off x="7310314" y="5707862"/>
            <a:ext cx="2030754" cy="510776"/>
          </a:xfrm>
          <a:prstGeom prst="roundRect">
            <a:avLst/>
          </a:prstGeom>
          <a:solidFill>
            <a:srgbClr val="FF9999"/>
          </a:solidFill>
          <a:ln w="12700" cap="flat">
            <a:solidFill>
              <a:srgbClr val="FF9999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مُقَاوَمَة</a:t>
            </a:r>
            <a:endParaRPr kumimoji="0" lang="ar-SA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59BB1593-1CC9-4BBF-8782-9B7D126174A3}"/>
              </a:ext>
            </a:extLst>
          </p:cNvPr>
          <p:cNvSpPr txBox="1"/>
          <p:nvPr/>
        </p:nvSpPr>
        <p:spPr>
          <a:xfrm>
            <a:off x="1694164" y="1213519"/>
            <a:ext cx="37067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- ما الهدف من نص ( الدَّعْسُوقَة ) ؟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8CDC2E17-F435-48B6-B1AC-2644E848CBF1}"/>
              </a:ext>
            </a:extLst>
          </p:cNvPr>
          <p:cNvSpPr txBox="1"/>
          <p:nvPr/>
        </p:nvSpPr>
        <p:spPr>
          <a:xfrm>
            <a:off x="1342242" y="1693865"/>
            <a:ext cx="4046289" cy="2223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أ- تقديم معلومات عن طريقة تربية الخنافس.                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ب- القضاء على الحشرات الضارة.           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ج- تقديم معلومات مفيدة عن الدعسوقة.</a:t>
            </a:r>
          </a:p>
          <a:p>
            <a:pPr>
              <a:lnSpc>
                <a:spcPct val="200000"/>
              </a:lnSpc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د- شرح تأثير المبيدات الحشرية على البيئة.                                               </a:t>
            </a:r>
          </a:p>
        </p:txBody>
      </p:sp>
      <p:sp>
        <p:nvSpPr>
          <p:cNvPr id="52" name="مخطط انسيابي: مهلة 51">
            <a:extLst>
              <a:ext uri="{FF2B5EF4-FFF2-40B4-BE49-F238E27FC236}">
                <a16:creationId xmlns:a16="http://schemas.microsoft.com/office/drawing/2014/main" id="{B5C4D8BE-EDBE-484C-B9F2-15A622D54C51}"/>
              </a:ext>
            </a:extLst>
          </p:cNvPr>
          <p:cNvSpPr/>
          <p:nvPr/>
        </p:nvSpPr>
        <p:spPr>
          <a:xfrm>
            <a:off x="11434601" y="540705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</a:t>
            </a: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ستكشفُ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16ADEEC0-2082-4F32-BD9F-408120506431}"/>
              </a:ext>
            </a:extLst>
          </p:cNvPr>
          <p:cNvSpPr/>
          <p:nvPr/>
        </p:nvSpPr>
        <p:spPr>
          <a:xfrm>
            <a:off x="2187828" y="2911875"/>
            <a:ext cx="3253505" cy="547570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35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9" grpId="0" animBg="1"/>
      <p:bldP spid="38" grpId="0" animBg="1"/>
      <p:bldP spid="39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46298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الحرفي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24567" y="522024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أمَيزُ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84AD475-D556-422E-9050-F718F49F21E6}"/>
              </a:ext>
            </a:extLst>
          </p:cNvPr>
          <p:cNvSpPr txBox="1"/>
          <p:nvPr/>
        </p:nvSpPr>
        <p:spPr>
          <a:xfrm>
            <a:off x="7515900" y="522024"/>
            <a:ext cx="377152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باستخدام استراتيجية قراءة الصور: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6CA024B2-9736-43BA-9188-7EAC325152A6}"/>
              </a:ext>
            </a:extLst>
          </p:cNvPr>
          <p:cNvSpPr txBox="1"/>
          <p:nvPr/>
        </p:nvSpPr>
        <p:spPr>
          <a:xfrm>
            <a:off x="6782268" y="1240668"/>
            <a:ext cx="45179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بمَ تتميزُ الخنفساء المنقطة ( الدَّعْسُوقَة ) عن بقية الخنافس ؟</a:t>
            </a:r>
          </a:p>
        </p:txBody>
      </p:sp>
      <p:pic>
        <p:nvPicPr>
          <p:cNvPr id="16386" name="Picture 2" descr="دعسوقة خنفساء صغيرة - مزيج الحشرات">
            <a:extLst>
              <a:ext uri="{FF2B5EF4-FFF2-40B4-BE49-F238E27FC236}">
                <a16:creationId xmlns:a16="http://schemas.microsoft.com/office/drawing/2014/main" id="{68C7EC7F-6F70-4466-885C-5E5A33FB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04" y="2864662"/>
            <a:ext cx="3964269" cy="29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50D3880-0773-4277-94E1-047A77EA9CA1}"/>
              </a:ext>
            </a:extLst>
          </p:cNvPr>
          <p:cNvSpPr txBox="1"/>
          <p:nvPr/>
        </p:nvSpPr>
        <p:spPr>
          <a:xfrm>
            <a:off x="7515899" y="2299574"/>
            <a:ext cx="30478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بصغرِ حجها وتعدد ألوانها.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26DE02E-789C-47FB-96A0-F80C4DE2BD71}"/>
              </a:ext>
            </a:extLst>
          </p:cNvPr>
          <p:cNvSpPr txBox="1"/>
          <p:nvPr/>
        </p:nvSpPr>
        <p:spPr>
          <a:xfrm>
            <a:off x="727240" y="1211168"/>
            <a:ext cx="45179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علامَ تتغذى ( الدَّعْسُوقَة ) ؟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8EC6ECC0-8B3E-4149-9190-5EB2327399EF}"/>
              </a:ext>
            </a:extLst>
          </p:cNvPr>
          <p:cNvSpPr txBox="1"/>
          <p:nvPr/>
        </p:nvSpPr>
        <p:spPr>
          <a:xfrm>
            <a:off x="1465880" y="1922475"/>
            <a:ext cx="30478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على حشرة المنة</a:t>
            </a:r>
          </a:p>
        </p:txBody>
      </p:sp>
      <p:sp>
        <p:nvSpPr>
          <p:cNvPr id="6" name="AutoShape 4" descr="كيف يمكن مكافحة حشرة المن بطرق طبيعية ؟ - خربشه">
            <a:extLst>
              <a:ext uri="{FF2B5EF4-FFF2-40B4-BE49-F238E27FC236}">
                <a16:creationId xmlns:a16="http://schemas.microsoft.com/office/drawing/2014/main" id="{8A388C84-A6D4-41FE-8506-59D3C3F08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A19FD7D-2968-4BC1-B80B-03B3965E3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81" y="2519951"/>
            <a:ext cx="3839812" cy="383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0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</a:t>
            </a:r>
            <a:r>
              <a:rPr lang="ar-SA" sz="12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الاستنتاجي</a:t>
            </a:r>
            <a:endParaRPr kumimoji="0" lang="ar-S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91ABF19-7233-470F-BC1F-859BA545E52D}"/>
              </a:ext>
            </a:extLst>
          </p:cNvPr>
          <p:cNvSpPr txBox="1"/>
          <p:nvPr/>
        </p:nvSpPr>
        <p:spPr>
          <a:xfrm>
            <a:off x="7494714" y="533526"/>
            <a:ext cx="3817881" cy="46166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باستخدام السبب والنتيجة: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34601" y="522024"/>
            <a:ext cx="295660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التوصل إلى استنتاجات </a:t>
            </a:r>
            <a:r>
              <a:rPr lang="ar-SA" sz="105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مباشرة</a:t>
            </a:r>
            <a:endParaRPr kumimoji="0" lang="ar-SA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68D748E-3A8C-4BA9-AC2B-446E071BA6EE}"/>
              </a:ext>
            </a:extLst>
          </p:cNvPr>
          <p:cNvSpPr txBox="1"/>
          <p:nvPr/>
        </p:nvSpPr>
        <p:spPr>
          <a:xfrm>
            <a:off x="6765438" y="1296408"/>
            <a:ext cx="454052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ما السبب الذي يجعل الدَّعْسُوقَة من أكبر مساعدي الفلاحين والمزارعين ؟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EDE70939-9BE3-4706-998E-9454E7B5221E}"/>
              </a:ext>
            </a:extLst>
          </p:cNvPr>
          <p:cNvSpPr/>
          <p:nvPr/>
        </p:nvSpPr>
        <p:spPr>
          <a:xfrm>
            <a:off x="6680909" y="2120110"/>
            <a:ext cx="2200014" cy="96798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النتيجة: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الدَّعْسُوقَة من أكبر مساعدي الفلاحين والمزارعين</a:t>
            </a: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سهم: لليسار 38">
            <a:extLst>
              <a:ext uri="{FF2B5EF4-FFF2-40B4-BE49-F238E27FC236}">
                <a16:creationId xmlns:a16="http://schemas.microsoft.com/office/drawing/2014/main" id="{32BFA7F7-0F08-4926-B0E5-470F2B7D71E0}"/>
              </a:ext>
            </a:extLst>
          </p:cNvPr>
          <p:cNvSpPr/>
          <p:nvPr/>
        </p:nvSpPr>
        <p:spPr>
          <a:xfrm>
            <a:off x="8950743" y="2385473"/>
            <a:ext cx="672296" cy="437256"/>
          </a:xfrm>
          <a:prstGeom prst="leftArrow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E87B449E-63E2-4F43-934C-DBC33118BC0F}"/>
              </a:ext>
            </a:extLst>
          </p:cNvPr>
          <p:cNvSpPr/>
          <p:nvPr/>
        </p:nvSpPr>
        <p:spPr>
          <a:xfrm>
            <a:off x="9665244" y="2123024"/>
            <a:ext cx="1604333" cy="96798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السبب: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لأنها تأكل الآفات الزراعية.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41" name="Picture 4" descr="محمد خضر على تويتر: &quot;تعتبر حشرة الدعسوقة من الأمثلة على الزيادة الحيوية حيث  تسيطر على جماعات المن حيث ان حشرة المن تدمر المحاصيل النباتية وتنقل الأمراض  للنبات و حشرة الدعسوقة تأكل حشرة">
            <a:extLst>
              <a:ext uri="{FF2B5EF4-FFF2-40B4-BE49-F238E27FC236}">
                <a16:creationId xmlns:a16="http://schemas.microsoft.com/office/drawing/2014/main" id="{A116930D-1E2E-4F82-BC49-5A55DB50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06" y="3248133"/>
            <a:ext cx="3056048" cy="20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سهم: منحني لليسار 42">
            <a:extLst>
              <a:ext uri="{FF2B5EF4-FFF2-40B4-BE49-F238E27FC236}">
                <a16:creationId xmlns:a16="http://schemas.microsoft.com/office/drawing/2014/main" id="{7120E822-2218-4A5C-BE5C-48796EEDAF35}"/>
              </a:ext>
            </a:extLst>
          </p:cNvPr>
          <p:cNvSpPr/>
          <p:nvPr/>
        </p:nvSpPr>
        <p:spPr>
          <a:xfrm>
            <a:off x="8683402" y="5138591"/>
            <a:ext cx="544745" cy="959839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71694505-EEC2-402C-8867-1E4E98D82FF7}"/>
              </a:ext>
            </a:extLst>
          </p:cNvPr>
          <p:cNvSpPr txBox="1"/>
          <p:nvPr/>
        </p:nvSpPr>
        <p:spPr>
          <a:xfrm>
            <a:off x="6947616" y="5773141"/>
            <a:ext cx="166659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حشرة المنة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AD2FD9D-3D5F-40CB-B93B-6BC20B1FB90D}"/>
              </a:ext>
            </a:extLst>
          </p:cNvPr>
          <p:cNvSpPr txBox="1"/>
          <p:nvPr/>
        </p:nvSpPr>
        <p:spPr>
          <a:xfrm>
            <a:off x="876966" y="1296408"/>
            <a:ext cx="454052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ما سبب استطاعة الإنسان التعرف على بعض أنواع الدَّعَاسِيق ؟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3B4F177F-A127-4BBA-93A9-2BCB7F04FB8B}"/>
              </a:ext>
            </a:extLst>
          </p:cNvPr>
          <p:cNvSpPr/>
          <p:nvPr/>
        </p:nvSpPr>
        <p:spPr>
          <a:xfrm>
            <a:off x="792437" y="2120110"/>
            <a:ext cx="2200014" cy="96798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النتيجة: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1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عدم استطاعة الإنسان التعرف على بعض أنواع الدَّعَاسِيق.</a:t>
            </a: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سهم: لليسار 44">
            <a:extLst>
              <a:ext uri="{FF2B5EF4-FFF2-40B4-BE49-F238E27FC236}">
                <a16:creationId xmlns:a16="http://schemas.microsoft.com/office/drawing/2014/main" id="{6962F8AB-13C2-43EA-B9F0-87B27346F7A4}"/>
              </a:ext>
            </a:extLst>
          </p:cNvPr>
          <p:cNvSpPr/>
          <p:nvPr/>
        </p:nvSpPr>
        <p:spPr>
          <a:xfrm>
            <a:off x="3062271" y="2385473"/>
            <a:ext cx="672296" cy="437256"/>
          </a:xfrm>
          <a:prstGeom prst="leftArrow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4353E7F0-2D79-4C60-987D-733405A7A877}"/>
              </a:ext>
            </a:extLst>
          </p:cNvPr>
          <p:cNvSpPr/>
          <p:nvPr/>
        </p:nvSpPr>
        <p:spPr>
          <a:xfrm>
            <a:off x="3776772" y="2123024"/>
            <a:ext cx="1604333" cy="96798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السبب: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بسبب البقع الموجودة على سطح أجنحتها</a:t>
            </a: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47" name="Picture 2" descr="معلومات عن الدعسوقة - معلومات عنها طرق العيش الغذاء بيئتها التربية المنزلية  و التكاثر أكبر موضوع شامل">
            <a:extLst>
              <a:ext uri="{FF2B5EF4-FFF2-40B4-BE49-F238E27FC236}">
                <a16:creationId xmlns:a16="http://schemas.microsoft.com/office/drawing/2014/main" id="{3BB2E8F5-9D37-4410-9540-A1E65FE1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23" y="3288163"/>
            <a:ext cx="2034103" cy="11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id="{425889C2-788B-484B-941E-2F710D504A60}"/>
              </a:ext>
            </a:extLst>
          </p:cNvPr>
          <p:cNvSpPr txBox="1"/>
          <p:nvPr/>
        </p:nvSpPr>
        <p:spPr>
          <a:xfrm>
            <a:off x="839334" y="4631088"/>
            <a:ext cx="45405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ما سبب تربية الدَّعْسُوقَة من قبل بعض الدول ؟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DF4F1EBE-079F-48F6-9540-777283E82ECC}"/>
              </a:ext>
            </a:extLst>
          </p:cNvPr>
          <p:cNvSpPr/>
          <p:nvPr/>
        </p:nvSpPr>
        <p:spPr>
          <a:xfrm>
            <a:off x="804349" y="5184980"/>
            <a:ext cx="2200014" cy="65799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النتيجة: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1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 تربية الدَّعْسُوقة في بعض دول العالم.</a:t>
            </a: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سهم: لليسار 57">
            <a:extLst>
              <a:ext uri="{FF2B5EF4-FFF2-40B4-BE49-F238E27FC236}">
                <a16:creationId xmlns:a16="http://schemas.microsoft.com/office/drawing/2014/main" id="{A8178906-B6D8-4C44-A986-5DEFDA602649}"/>
              </a:ext>
            </a:extLst>
          </p:cNvPr>
          <p:cNvSpPr/>
          <p:nvPr/>
        </p:nvSpPr>
        <p:spPr>
          <a:xfrm>
            <a:off x="3062271" y="5295349"/>
            <a:ext cx="672296" cy="437256"/>
          </a:xfrm>
          <a:prstGeom prst="leftArrow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>
              <a:defRPr/>
            </a:pPr>
            <a:endParaRPr lang="ar-SA" kern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140FDD2E-FF1C-4C46-B47B-CED8F4E7C566}"/>
              </a:ext>
            </a:extLst>
          </p:cNvPr>
          <p:cNvSpPr/>
          <p:nvPr/>
        </p:nvSpPr>
        <p:spPr>
          <a:xfrm>
            <a:off x="3776772" y="5184980"/>
            <a:ext cx="1604333" cy="657993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السبب: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kern="0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لغرض التجارة</a:t>
            </a: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36" grpId="0" animBg="1"/>
      <p:bldP spid="37" grpId="0" animBg="1"/>
      <p:bldP spid="45" grpId="0" animBg="1"/>
      <p:bldP spid="46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</a:t>
            </a:r>
            <a:r>
              <a:rPr lang="ar-SA" sz="12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الاستنتاجي</a:t>
            </a:r>
            <a:endParaRPr kumimoji="0" lang="ar-S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bject 14">
            <a:extLst>
              <a:ext uri="{FF2B5EF4-FFF2-40B4-BE49-F238E27FC236}">
                <a16:creationId xmlns:a16="http://schemas.microsoft.com/office/drawing/2014/main" id="{003469C8-2D82-4DBF-A055-C87AEDBF5635}"/>
              </a:ext>
            </a:extLst>
          </p:cNvPr>
          <p:cNvSpPr/>
          <p:nvPr/>
        </p:nvSpPr>
        <p:spPr>
          <a:xfrm>
            <a:off x="292564" y="4933651"/>
            <a:ext cx="1940996" cy="1560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03244" y="522024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الدلالة والاستنتاج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68D748E-3A8C-4BA9-AC2B-446E071BA6EE}"/>
              </a:ext>
            </a:extLst>
          </p:cNvPr>
          <p:cNvSpPr txBox="1"/>
          <p:nvPr/>
        </p:nvSpPr>
        <p:spPr>
          <a:xfrm>
            <a:off x="6746906" y="630094"/>
            <a:ext cx="45405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علام يدل تسمية الدَّعْسُوقَة بـ ( ذبابة إسبانيا )</a:t>
            </a:r>
            <a:r>
              <a:rPr lang="ar-SA" b="1" kern="0" noProof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؟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0DDC8AFF-02FF-417C-A34B-FEB49AB6AF35}"/>
              </a:ext>
            </a:extLst>
          </p:cNvPr>
          <p:cNvSpPr txBox="1"/>
          <p:nvPr/>
        </p:nvSpPr>
        <p:spPr>
          <a:xfrm>
            <a:off x="7281541" y="1332209"/>
            <a:ext cx="39690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kern="0" noProof="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لأن إسبانيا من أشهر الدول التي تربيها وتبيعها.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1272" name="Picture 8" descr="ماذا تعرف عن الدعسوقة ؟ | سما أطفال">
            <a:extLst>
              <a:ext uri="{FF2B5EF4-FFF2-40B4-BE49-F238E27FC236}">
                <a16:creationId xmlns:a16="http://schemas.microsoft.com/office/drawing/2014/main" id="{5EF19134-DC17-417D-AA98-1B633F1E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796" y="2021714"/>
            <a:ext cx="3215618" cy="22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9B52850B-0A0D-4225-8FBC-8AFBC7384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262" y="4461449"/>
            <a:ext cx="931866" cy="944403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EA18DC21-A8BE-4DBF-BCAB-D0CB9FA836F7}"/>
              </a:ext>
            </a:extLst>
          </p:cNvPr>
          <p:cNvSpPr txBox="1"/>
          <p:nvPr/>
        </p:nvSpPr>
        <p:spPr>
          <a:xfrm>
            <a:off x="7496062" y="5032049"/>
            <a:ext cx="25679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فَرَاشَتِي المُفَكِرة: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6932B55-4F99-4DAC-B0DA-73F261E3E5C6}"/>
              </a:ext>
            </a:extLst>
          </p:cNvPr>
          <p:cNvSpPr txBox="1"/>
          <p:nvPr/>
        </p:nvSpPr>
        <p:spPr>
          <a:xfrm>
            <a:off x="7148902" y="5683268"/>
            <a:ext cx="3262267" cy="646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5">
                <a:lumMod val="20000"/>
                <a:lumOff val="8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مِنْ خِلَال الاسْتِنْتَاجَات التَّي تَوصَلنَا لهَا </a:t>
            </a:r>
          </a:p>
          <a:p>
            <a:pPr algn="ctr" hangingPunct="0"/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ضَعِي عُنوان آخر لِلمقال ؟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29FE9FA-EC95-484F-AF94-537BA5E4147E}"/>
              </a:ext>
            </a:extLst>
          </p:cNvPr>
          <p:cNvSpPr txBox="1"/>
          <p:nvPr/>
        </p:nvSpPr>
        <p:spPr>
          <a:xfrm>
            <a:off x="1970831" y="1081681"/>
            <a:ext cx="3504582" cy="46166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70AD47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استراتيجية الربط بالواقع: </a:t>
            </a: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439AB290-66EA-4870-88A7-BC38037FAB9E}"/>
              </a:ext>
            </a:extLst>
          </p:cNvPr>
          <p:cNvSpPr txBox="1"/>
          <p:nvPr/>
        </p:nvSpPr>
        <p:spPr>
          <a:xfrm>
            <a:off x="447019" y="1839536"/>
            <a:ext cx="49920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( الدَّعْسُوقَة هي حشرة صغيرة لامعة الألوان تشاهد غالبًا في الحدائق، وتتغذى على المنة وتساعد الإنسان في حمايتها له عن طريق إنذار أعدائها وتخويفهم ) 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9B239C65-DADA-47F2-9578-9CDEA462B3EE}"/>
              </a:ext>
            </a:extLst>
          </p:cNvPr>
          <p:cNvSpPr txBox="1"/>
          <p:nvPr/>
        </p:nvSpPr>
        <p:spPr>
          <a:xfrm>
            <a:off x="690007" y="3217481"/>
            <a:ext cx="415839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يذكرني هذا النص بما قرأته في ................... لأنه ..............</a:t>
            </a:r>
          </a:p>
        </p:txBody>
      </p:sp>
      <p:sp>
        <p:nvSpPr>
          <p:cNvPr id="72" name="شكل بيضاوي 71">
            <a:extLst>
              <a:ext uri="{FF2B5EF4-FFF2-40B4-BE49-F238E27FC236}">
                <a16:creationId xmlns:a16="http://schemas.microsoft.com/office/drawing/2014/main" id="{F51757DA-0EED-424B-86A7-0ACFA2989C5D}"/>
              </a:ext>
            </a:extLst>
          </p:cNvPr>
          <p:cNvSpPr/>
          <p:nvPr/>
        </p:nvSpPr>
        <p:spPr>
          <a:xfrm>
            <a:off x="4927840" y="3175847"/>
            <a:ext cx="543637" cy="40011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3" name="شكل بيضاوي 72">
            <a:extLst>
              <a:ext uri="{FF2B5EF4-FFF2-40B4-BE49-F238E27FC236}">
                <a16:creationId xmlns:a16="http://schemas.microsoft.com/office/drawing/2014/main" id="{51DCC034-7783-464C-9F36-F8D7CB185F9F}"/>
              </a:ext>
            </a:extLst>
          </p:cNvPr>
          <p:cNvSpPr/>
          <p:nvPr/>
        </p:nvSpPr>
        <p:spPr>
          <a:xfrm>
            <a:off x="4927840" y="3838052"/>
            <a:ext cx="543637" cy="40011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9529E733-4F36-4C78-B37A-5E268B747DFB}"/>
              </a:ext>
            </a:extLst>
          </p:cNvPr>
          <p:cNvSpPr/>
          <p:nvPr/>
        </p:nvSpPr>
        <p:spPr>
          <a:xfrm>
            <a:off x="4927840" y="4500257"/>
            <a:ext cx="543637" cy="400110"/>
          </a:xfrm>
          <a:prstGeom prst="ellipse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657B0C8-A6B4-466B-A329-FFB5EA8914CA}"/>
              </a:ext>
            </a:extLst>
          </p:cNvPr>
          <p:cNvSpPr txBox="1"/>
          <p:nvPr/>
        </p:nvSpPr>
        <p:spPr>
          <a:xfrm>
            <a:off x="690007" y="3884218"/>
            <a:ext cx="415839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يذكرني هذا النص بما حدث لي عندما ................... لأنه ..............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DDDBAC7F-8A5A-4A3B-89B7-502E9204ACC9}"/>
              </a:ext>
            </a:extLst>
          </p:cNvPr>
          <p:cNvSpPr txBox="1"/>
          <p:nvPr/>
        </p:nvSpPr>
        <p:spPr>
          <a:xfrm>
            <a:off x="690007" y="4546423"/>
            <a:ext cx="415839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يذكرني هذا النص بما سمعته عن ................... لأنه 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8973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/>
      <p:bldP spid="48" grpId="0"/>
      <p:bldP spid="51" grpId="0" animBg="1"/>
      <p:bldP spid="69" grpId="0" animBg="1"/>
      <p:bldP spid="70" grpId="0"/>
      <p:bldP spid="71" grpId="0"/>
      <p:bldP spid="72" grpId="0" animBg="1"/>
      <p:bldP spid="73" grpId="0" animBg="1"/>
      <p:bldP spid="74" grpId="0" animBg="1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4" y="830253"/>
            <a:ext cx="7477884" cy="387638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187ED5-3A08-478A-8360-BE1916FD1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986" y="3018080"/>
            <a:ext cx="1200718" cy="2568380"/>
          </a:xfrm>
          <a:prstGeom prst="rect">
            <a:avLst/>
          </a:prstGeom>
        </p:spPr>
      </p:pic>
      <p:pic>
        <p:nvPicPr>
          <p:cNvPr id="21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225726-0FB5-4CFC-82AB-DAAAE15D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893999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F13705B3-8539-49A8-88AB-D9D44694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1596233"/>
            <a:ext cx="1104656" cy="8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7F02A120-D92C-47C3-B57A-C8056C2C765A}"/>
              </a:ext>
            </a:extLst>
          </p:cNvPr>
          <p:cNvSpPr/>
          <p:nvPr/>
        </p:nvSpPr>
        <p:spPr>
          <a:xfrm>
            <a:off x="3532654" y="3714947"/>
            <a:ext cx="3560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مساء الخير يا وطني </a:t>
            </a:r>
          </a:p>
        </p:txBody>
      </p:sp>
      <p:pic>
        <p:nvPicPr>
          <p:cNvPr id="25" name="Picture 2" descr="نتيجة بحث الصور عن رؤية 2030">
            <a:extLst>
              <a:ext uri="{FF2B5EF4-FFF2-40B4-BE49-F238E27FC236}">
                <a16:creationId xmlns:a16="http://schemas.microsoft.com/office/drawing/2014/main" id="{1A6CA2AA-393B-49E4-8263-FF9069D1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92" y="2264353"/>
            <a:ext cx="16541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t_video5796348327784090145">
            <a:hlinkClick r:id="" action="ppaction://media"/>
            <a:extLst>
              <a:ext uri="{FF2B5EF4-FFF2-40B4-BE49-F238E27FC236}">
                <a16:creationId xmlns:a16="http://schemas.microsoft.com/office/drawing/2014/main" id="{F190FF35-C1D4-4913-96AA-2F0CACE08D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1310" y="1231583"/>
            <a:ext cx="4103538" cy="23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الناقد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03244" y="522024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أُميز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68D748E-3A8C-4BA9-AC2B-446E071BA6EE}"/>
              </a:ext>
            </a:extLst>
          </p:cNvPr>
          <p:cNvSpPr txBox="1"/>
          <p:nvPr/>
        </p:nvSpPr>
        <p:spPr>
          <a:xfrm>
            <a:off x="6631704" y="630094"/>
            <a:ext cx="4655724" cy="646331"/>
          </a:xfrm>
          <a:prstGeom prst="rect">
            <a:avLst/>
          </a:prstGeom>
          <a:solidFill>
            <a:srgbClr val="FFC9CA"/>
          </a:solidFill>
          <a:ln>
            <a:solidFill>
              <a:srgbClr val="FFC9CA"/>
            </a:solidFill>
          </a:ln>
        </p:spPr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SA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أَيُّ الأحداث التَّالية </a:t>
            </a:r>
          </a:p>
          <a:p>
            <a:pPr lvl="0" algn="ctr">
              <a:defRPr/>
            </a:pPr>
            <a:r>
              <a:rPr lang="ar-SA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حصلت فِي المَقَال وأَيُّهَا لَمْ تحصل فِي المَقَال: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A2C9F8FC-3E49-4C02-8D36-B164A4FEB6BB}"/>
              </a:ext>
            </a:extLst>
          </p:cNvPr>
          <p:cNvSpPr txBox="1"/>
          <p:nvPr/>
        </p:nvSpPr>
        <p:spPr>
          <a:xfrm>
            <a:off x="7750572" y="1629382"/>
            <a:ext cx="34666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1- تتميز الدَّعْسُوقَة بصغرِ حجمها.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357A1C05-7A70-4EFE-8165-DA99F4257171}"/>
              </a:ext>
            </a:extLst>
          </p:cNvPr>
          <p:cNvSpPr txBox="1"/>
          <p:nvPr/>
        </p:nvSpPr>
        <p:spPr>
          <a:xfrm>
            <a:off x="7750574" y="2486237"/>
            <a:ext cx="34666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2- توجد الدَّعْسُوقَة في كوريا الشمالية.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F764B7E-1351-498E-8CDD-D86552FFD0F1}"/>
              </a:ext>
            </a:extLst>
          </p:cNvPr>
          <p:cNvSpPr txBox="1"/>
          <p:nvPr/>
        </p:nvSpPr>
        <p:spPr>
          <a:xfrm>
            <a:off x="7750571" y="3343092"/>
            <a:ext cx="34666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3- تتوافر الدَّعْسُوقَة بكثرة في المناخ الحار.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7D61C65E-57C3-4AD6-ABE5-5431A55776CD}"/>
              </a:ext>
            </a:extLst>
          </p:cNvPr>
          <p:cNvSpPr txBox="1"/>
          <p:nvPr/>
        </p:nvSpPr>
        <p:spPr>
          <a:xfrm>
            <a:off x="7750570" y="4197552"/>
            <a:ext cx="34666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3- الدَّعْسُوقَة تتغذى على حشرة المنة.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9B44E441-F49E-496B-8A4B-793091C7F1FC}"/>
              </a:ext>
            </a:extLst>
          </p:cNvPr>
          <p:cNvSpPr/>
          <p:nvPr/>
        </p:nvSpPr>
        <p:spPr>
          <a:xfrm>
            <a:off x="6758875" y="2379371"/>
            <a:ext cx="892738" cy="579227"/>
          </a:xfrm>
          <a:prstGeom prst="rect">
            <a:avLst/>
          </a:prstGeom>
          <a:noFill/>
          <a:ln w="57150" cap="flat" cmpd="sng" algn="ctr">
            <a:solidFill>
              <a:srgbClr val="FF9999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852B22E4-97C6-4005-99B5-6A42D961D89F}"/>
              </a:ext>
            </a:extLst>
          </p:cNvPr>
          <p:cNvSpPr/>
          <p:nvPr/>
        </p:nvSpPr>
        <p:spPr>
          <a:xfrm>
            <a:off x="6758874" y="3234620"/>
            <a:ext cx="892738" cy="579227"/>
          </a:xfrm>
          <a:prstGeom prst="rect">
            <a:avLst/>
          </a:prstGeom>
          <a:noFill/>
          <a:ln w="57150" cap="flat" cmpd="sng" algn="ctr">
            <a:solidFill>
              <a:srgbClr val="FF9999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3584CEEC-E3ED-4B5D-B7C6-4CE9ABCD4DE5}"/>
              </a:ext>
            </a:extLst>
          </p:cNvPr>
          <p:cNvSpPr/>
          <p:nvPr/>
        </p:nvSpPr>
        <p:spPr>
          <a:xfrm>
            <a:off x="6758873" y="4086635"/>
            <a:ext cx="892738" cy="579227"/>
          </a:xfrm>
          <a:prstGeom prst="rect">
            <a:avLst/>
          </a:prstGeom>
          <a:noFill/>
          <a:ln w="57150" cap="flat" cmpd="sng" algn="ctr">
            <a:solidFill>
              <a:srgbClr val="FF9999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6F1952B0-B7F2-4095-889E-F09810580B45}"/>
              </a:ext>
            </a:extLst>
          </p:cNvPr>
          <p:cNvSpPr txBox="1"/>
          <p:nvPr/>
        </p:nvSpPr>
        <p:spPr>
          <a:xfrm>
            <a:off x="6891311" y="1434820"/>
            <a:ext cx="6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B050"/>
                </a:solidFill>
                <a:latin typeface="Calibri" panose="020F0502020204030204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00B05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A34F8F8E-C9DD-4CB0-9DC3-0BF1C0746845}"/>
              </a:ext>
            </a:extLst>
          </p:cNvPr>
          <p:cNvSpPr txBox="1"/>
          <p:nvPr/>
        </p:nvSpPr>
        <p:spPr>
          <a:xfrm>
            <a:off x="6745637" y="2234850"/>
            <a:ext cx="84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ar-SA" sz="48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7FF3BFF9-851A-447B-AC7C-9D1CACA52FAD}"/>
              </a:ext>
            </a:extLst>
          </p:cNvPr>
          <p:cNvSpPr txBox="1"/>
          <p:nvPr/>
        </p:nvSpPr>
        <p:spPr>
          <a:xfrm>
            <a:off x="6789166" y="3086933"/>
            <a:ext cx="84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 2" panose="05020102010507070707" pitchFamily="18" charset="2"/>
              </a:rPr>
              <a:t></a:t>
            </a:r>
            <a:endParaRPr lang="ar-SA" sz="4800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25448AA4-7470-477D-9E94-A531011A3FE9}"/>
              </a:ext>
            </a:extLst>
          </p:cNvPr>
          <p:cNvSpPr txBox="1"/>
          <p:nvPr/>
        </p:nvSpPr>
        <p:spPr>
          <a:xfrm>
            <a:off x="6891311" y="4011341"/>
            <a:ext cx="6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B050"/>
                </a:solidFill>
                <a:latin typeface="Calibri" panose="020F0502020204030204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ar-SA" sz="4800" dirty="0">
              <a:solidFill>
                <a:srgbClr val="00B05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5" name="Picture 6" descr="100+ Best فتيات images in 2020 | girl clipart, clip art, girl cartoon">
            <a:extLst>
              <a:ext uri="{FF2B5EF4-FFF2-40B4-BE49-F238E27FC236}">
                <a16:creationId xmlns:a16="http://schemas.microsoft.com/office/drawing/2014/main" id="{914BC977-A68E-4FC4-9A4D-ECA65D19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4" b="99748" l="9746" r="89831">
                        <a14:foregroundMark x1="80508" y1="28715" x2="80508" y2="28715"/>
                        <a14:foregroundMark x1="22458" y1="29219" x2="22458" y2="29219"/>
                        <a14:foregroundMark x1="25000" y1="35516" x2="25000" y2="35516"/>
                        <a14:foregroundMark x1="76271" y1="93955" x2="76271" y2="93955"/>
                        <a14:foregroundMark x1="44492" y1="94710" x2="44492" y2="94710"/>
                        <a14:foregroundMark x1="75847" y1="95970" x2="75847" y2="95970"/>
                        <a14:foregroundMark x1="80932" y1="93199" x2="80932" y2="93199"/>
                        <a14:foregroundMark x1="36017" y1="97481" x2="36017" y2="97481"/>
                        <a14:foregroundMark x1="28390" y1="38539" x2="28390" y2="38539"/>
                        <a14:foregroundMark x1="19915" y1="25945" x2="19915" y2="25945"/>
                        <a14:foregroundMark x1="78814" y1="30730" x2="78814" y2="30730"/>
                        <a14:foregroundMark x1="83051" y1="25693" x2="83051" y2="25693"/>
                        <a14:foregroundMark x1="80932" y1="27204" x2="80932" y2="27204"/>
                        <a14:foregroundMark x1="79661" y1="24685" x2="79661" y2="24685"/>
                        <a14:foregroundMark x1="81780" y1="23929" x2="81780" y2="23929"/>
                        <a14:foregroundMark x1="19915" y1="22922" x2="19915" y2="22922"/>
                        <a14:foregroundMark x1="21186" y1="22418" x2="21186" y2="22418"/>
                        <a14:foregroundMark x1="36017" y1="99748" x2="36017" y2="99748"/>
                        <a14:foregroundMark x1="81780" y1="93703" x2="81780" y2="93703"/>
                        <a14:foregroundMark x1="23729" y1="30982" x2="23729" y2="30982"/>
                        <a14:foregroundMark x1="25847" y1="34509" x2="25847" y2="34509"/>
                        <a14:foregroundMark x1="26695" y1="38035" x2="26695" y2="38035"/>
                        <a14:foregroundMark x1="26271" y1="37028" x2="26271" y2="37028"/>
                        <a14:foregroundMark x1="27542" y1="36776" x2="27542" y2="36776"/>
                        <a14:foregroundMark x1="27542" y1="36524" x2="27542" y2="36524"/>
                        <a14:foregroundMark x1="27542" y1="36524" x2="27542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119" y1="36524" x2="27119" y2="36524"/>
                        <a14:foregroundMark x1="27542" y1="36524" x2="27542" y2="36524"/>
                        <a14:foregroundMark x1="27542" y1="36524" x2="27542" y2="36524"/>
                        <a14:foregroundMark x1="27542" y1="36524" x2="27542" y2="36524"/>
                        <a14:foregroundMark x1="25000" y1="35768" x2="29661" y2="37783"/>
                        <a14:foregroundMark x1="75847" y1="87909" x2="77966" y2="90176"/>
                        <a14:foregroundMark x1="77542" y1="89673" x2="82203" y2="93703"/>
                        <a14:foregroundMark x1="37288" y1="94207" x2="37288" y2="94207"/>
                        <a14:backgroundMark x1="75424" y1="24685" x2="75424" y2="24685"/>
                        <a14:backgroundMark x1="76695" y1="26952" x2="76695" y2="26952"/>
                        <a14:backgroundMark x1="63983" y1="22670" x2="63983" y2="22670"/>
                        <a14:backgroundMark x1="51271" y1="21662" x2="51271" y2="21662"/>
                        <a14:backgroundMark x1="56780" y1="22670" x2="56780" y2="22670"/>
                        <a14:backgroundMark x1="47034" y1="21914" x2="47034" y2="21914"/>
                        <a14:backgroundMark x1="75424" y1="22922" x2="75424" y2="22922"/>
                        <a14:backgroundMark x1="50000" y1="22418" x2="50000" y2="22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56" y="2653756"/>
            <a:ext cx="2230044" cy="3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مجموعة 85">
            <a:extLst>
              <a:ext uri="{FF2B5EF4-FFF2-40B4-BE49-F238E27FC236}">
                <a16:creationId xmlns:a16="http://schemas.microsoft.com/office/drawing/2014/main" id="{6B78EA09-D6E9-499A-8A18-F103D246F8EA}"/>
              </a:ext>
            </a:extLst>
          </p:cNvPr>
          <p:cNvGrpSpPr/>
          <p:nvPr/>
        </p:nvGrpSpPr>
        <p:grpSpPr>
          <a:xfrm>
            <a:off x="337448" y="416701"/>
            <a:ext cx="4171156" cy="3361498"/>
            <a:chOff x="3994150" y="1761366"/>
            <a:chExt cx="4171156" cy="3361498"/>
          </a:xfrm>
        </p:grpSpPr>
        <p:sp>
          <p:nvSpPr>
            <p:cNvPr id="87" name="AutoShape 3">
              <a:extLst>
                <a:ext uri="{FF2B5EF4-FFF2-40B4-BE49-F238E27FC236}">
                  <a16:creationId xmlns:a16="http://schemas.microsoft.com/office/drawing/2014/main" id="{57ADB733-C6BF-4A23-B3D5-1D3CC05174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94150" y="1761366"/>
              <a:ext cx="4171156" cy="336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5376E8E9-C6F1-4413-A742-3E5BCC7E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1876426"/>
              <a:ext cx="1344613" cy="1552575"/>
            </a:xfrm>
            <a:custGeom>
              <a:avLst/>
              <a:gdLst>
                <a:gd name="T0" fmla="*/ 0 w 7063"/>
                <a:gd name="T1" fmla="*/ 0 h 8155"/>
                <a:gd name="T2" fmla="*/ 7063 w 7063"/>
                <a:gd name="T3" fmla="*/ 4077 h 8155"/>
                <a:gd name="T4" fmla="*/ 0 w 7063"/>
                <a:gd name="T5" fmla="*/ 8155 h 8155"/>
                <a:gd name="T6" fmla="*/ 0 w 7063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0" y="0"/>
                  </a:moveTo>
                  <a:cubicBezTo>
                    <a:pt x="2914" y="0"/>
                    <a:pt x="5606" y="1554"/>
                    <a:pt x="7063" y="4077"/>
                  </a:cubicBezTo>
                  <a:lnTo>
                    <a:pt x="0" y="8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0">
              <a:solidFill>
                <a:srgbClr val="5B9BD5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890F1E3C-8692-4A3B-803B-EACADA12D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652713"/>
              <a:ext cx="1622425" cy="1554163"/>
            </a:xfrm>
            <a:custGeom>
              <a:avLst/>
              <a:gdLst>
                <a:gd name="T0" fmla="*/ 7063 w 8520"/>
                <a:gd name="T1" fmla="*/ 0 h 8155"/>
                <a:gd name="T2" fmla="*/ 7063 w 8520"/>
                <a:gd name="T3" fmla="*/ 8155 h 8155"/>
                <a:gd name="T4" fmla="*/ 0 w 8520"/>
                <a:gd name="T5" fmla="*/ 4078 h 8155"/>
                <a:gd name="T6" fmla="*/ 7063 w 8520"/>
                <a:gd name="T7" fmla="*/ 0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0" h="8155">
                  <a:moveTo>
                    <a:pt x="7063" y="0"/>
                  </a:moveTo>
                  <a:cubicBezTo>
                    <a:pt x="8520" y="2524"/>
                    <a:pt x="8520" y="5632"/>
                    <a:pt x="7063" y="8155"/>
                  </a:cubicBezTo>
                  <a:lnTo>
                    <a:pt x="0" y="4078"/>
                  </a:lnTo>
                  <a:lnTo>
                    <a:pt x="7063" y="0"/>
                  </a:lnTo>
                  <a:close/>
                </a:path>
              </a:pathLst>
            </a:custGeom>
            <a:solidFill>
              <a:srgbClr val="FF9999"/>
            </a:solidFill>
            <a:ln w="0">
              <a:solidFill>
                <a:srgbClr val="FF99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EBBB6BCB-1E02-4030-8D25-79BB2A69F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588" y="3429001"/>
              <a:ext cx="1344613" cy="1554163"/>
            </a:xfrm>
            <a:custGeom>
              <a:avLst/>
              <a:gdLst>
                <a:gd name="T0" fmla="*/ 7063 w 7063"/>
                <a:gd name="T1" fmla="*/ 4077 h 8155"/>
                <a:gd name="T2" fmla="*/ 0 w 7063"/>
                <a:gd name="T3" fmla="*/ 8155 h 8155"/>
                <a:gd name="T4" fmla="*/ 0 w 7063"/>
                <a:gd name="T5" fmla="*/ 0 h 8155"/>
                <a:gd name="T6" fmla="*/ 7063 w 7063"/>
                <a:gd name="T7" fmla="*/ 4077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3" h="8155">
                  <a:moveTo>
                    <a:pt x="7063" y="4077"/>
                  </a:moveTo>
                  <a:cubicBezTo>
                    <a:pt x="5606" y="6601"/>
                    <a:pt x="2914" y="8155"/>
                    <a:pt x="0" y="8155"/>
                  </a:cubicBezTo>
                  <a:lnTo>
                    <a:pt x="0" y="0"/>
                  </a:lnTo>
                  <a:lnTo>
                    <a:pt x="7063" y="4077"/>
                  </a:lnTo>
                  <a:close/>
                </a:path>
              </a:pathLst>
            </a:custGeom>
            <a:solidFill>
              <a:srgbClr val="70AD47">
                <a:lumMod val="40000"/>
                <a:lumOff val="60000"/>
              </a:srgbClr>
            </a:solidFill>
            <a:ln w="0">
              <a:solidFill>
                <a:srgbClr val="70AD47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554ABD01-14DB-407C-89AB-F40BDC05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3429001"/>
              <a:ext cx="1346200" cy="1554163"/>
            </a:xfrm>
            <a:custGeom>
              <a:avLst/>
              <a:gdLst>
                <a:gd name="T0" fmla="*/ 7062 w 7062"/>
                <a:gd name="T1" fmla="*/ 8155 h 8155"/>
                <a:gd name="T2" fmla="*/ 0 w 7062"/>
                <a:gd name="T3" fmla="*/ 4077 h 8155"/>
                <a:gd name="T4" fmla="*/ 7062 w 7062"/>
                <a:gd name="T5" fmla="*/ 0 h 8155"/>
                <a:gd name="T6" fmla="*/ 7062 w 7062"/>
                <a:gd name="T7" fmla="*/ 8155 h 8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2" h="8155">
                  <a:moveTo>
                    <a:pt x="7062" y="8155"/>
                  </a:moveTo>
                  <a:cubicBezTo>
                    <a:pt x="4149" y="8155"/>
                    <a:pt x="1457" y="6601"/>
                    <a:pt x="0" y="4077"/>
                  </a:cubicBezTo>
                  <a:lnTo>
                    <a:pt x="7062" y="0"/>
                  </a:lnTo>
                  <a:lnTo>
                    <a:pt x="7062" y="8155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0">
              <a:solidFill>
                <a:srgbClr val="ED7D31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C620B825-33FB-435B-A35D-4427A3D8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2652713"/>
              <a:ext cx="1624013" cy="1554163"/>
            </a:xfrm>
            <a:custGeom>
              <a:avLst/>
              <a:gdLst>
                <a:gd name="T0" fmla="*/ 2913 w 17038"/>
                <a:gd name="T1" fmla="*/ 16310 h 16310"/>
                <a:gd name="T2" fmla="*/ 2913 w 17038"/>
                <a:gd name="T3" fmla="*/ 0 h 16310"/>
                <a:gd name="T4" fmla="*/ 17038 w 17038"/>
                <a:gd name="T5" fmla="*/ 8155 h 16310"/>
                <a:gd name="T6" fmla="*/ 2913 w 17038"/>
                <a:gd name="T7" fmla="*/ 16310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38" h="16310">
                  <a:moveTo>
                    <a:pt x="2913" y="16310"/>
                  </a:moveTo>
                  <a:cubicBezTo>
                    <a:pt x="0" y="11264"/>
                    <a:pt x="0" y="5047"/>
                    <a:pt x="2913" y="0"/>
                  </a:cubicBezTo>
                  <a:lnTo>
                    <a:pt x="17038" y="8155"/>
                  </a:lnTo>
                  <a:lnTo>
                    <a:pt x="2913" y="16310"/>
                  </a:lnTo>
                  <a:close/>
                </a:path>
              </a:pathLst>
            </a:custGeom>
            <a:solidFill>
              <a:srgbClr val="AE78D6"/>
            </a:solidFill>
            <a:ln w="0">
              <a:solidFill>
                <a:srgbClr val="AE78D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id="{1717CE32-6CBA-4AEC-A24D-7AE88B27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876426"/>
              <a:ext cx="1346200" cy="1552575"/>
            </a:xfrm>
            <a:custGeom>
              <a:avLst/>
              <a:gdLst>
                <a:gd name="T0" fmla="*/ 0 w 14125"/>
                <a:gd name="T1" fmla="*/ 8155 h 16310"/>
                <a:gd name="T2" fmla="*/ 14125 w 14125"/>
                <a:gd name="T3" fmla="*/ 0 h 16310"/>
                <a:gd name="T4" fmla="*/ 14125 w 14125"/>
                <a:gd name="T5" fmla="*/ 16310 h 16310"/>
                <a:gd name="T6" fmla="*/ 0 w 14125"/>
                <a:gd name="T7" fmla="*/ 8155 h 16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25" h="16310">
                  <a:moveTo>
                    <a:pt x="0" y="8155"/>
                  </a:moveTo>
                  <a:cubicBezTo>
                    <a:pt x="2914" y="3109"/>
                    <a:pt x="8298" y="0"/>
                    <a:pt x="14125" y="0"/>
                  </a:cubicBezTo>
                  <a:lnTo>
                    <a:pt x="14125" y="16310"/>
                  </a:lnTo>
                  <a:lnTo>
                    <a:pt x="0" y="8155"/>
                  </a:ln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 w="0">
              <a:solidFill>
                <a:srgbClr val="FFC000">
                  <a:lumMod val="40000"/>
                  <a:lumOff val="60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ar-SA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4" name="شكل بيضاوي 93">
              <a:extLst>
                <a:ext uri="{FF2B5EF4-FFF2-40B4-BE49-F238E27FC236}">
                  <a16:creationId xmlns:a16="http://schemas.microsoft.com/office/drawing/2014/main" id="{B54E3A81-C8CF-4107-BBB8-B2ED6E65BE4F}"/>
                </a:ext>
              </a:extLst>
            </p:cNvPr>
            <p:cNvSpPr/>
            <p:nvPr/>
          </p:nvSpPr>
          <p:spPr>
            <a:xfrm>
              <a:off x="5747543" y="3117074"/>
              <a:ext cx="664369" cy="650082"/>
            </a:xfrm>
            <a:prstGeom prst="ellipse">
              <a:avLst/>
            </a:prstGeom>
            <a:gradFill flip="none" rotWithShape="1">
              <a:gsLst>
                <a:gs pos="0">
                  <a:srgbClr val="F117B3">
                    <a:shade val="30000"/>
                    <a:satMod val="115000"/>
                  </a:srgbClr>
                </a:gs>
                <a:gs pos="50000">
                  <a:srgbClr val="F117B3">
                    <a:shade val="67500"/>
                    <a:satMod val="115000"/>
                  </a:srgbClr>
                </a:gs>
                <a:gs pos="100000">
                  <a:srgbClr val="F117B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1" anchor="ctr"/>
            <a:lstStyle/>
            <a:p>
              <a:pPr algn="ctr">
                <a:defRPr/>
              </a:pPr>
              <a:endParaRPr lang="ar-SA" kern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:a16="http://schemas.microsoft.com/office/drawing/2014/main" id="{3977C8BC-9528-4D2A-8A17-FC271970238B}"/>
                </a:ext>
              </a:extLst>
            </p:cNvPr>
            <p:cNvSpPr txBox="1"/>
            <p:nvPr/>
          </p:nvSpPr>
          <p:spPr>
            <a:xfrm rot="17850591">
              <a:off x="6041159" y="2338699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6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ثلاث نجمات في المنصة</a:t>
              </a:r>
            </a:p>
          </p:txBody>
        </p:sp>
        <p:sp>
          <p:nvSpPr>
            <p:cNvPr id="96" name="مربع نص 95">
              <a:extLst>
                <a:ext uri="{FF2B5EF4-FFF2-40B4-BE49-F238E27FC236}">
                  <a16:creationId xmlns:a16="http://schemas.microsoft.com/office/drawing/2014/main" id="{BD8FD780-AC55-4B9E-A38F-8845B69E7273}"/>
                </a:ext>
              </a:extLst>
            </p:cNvPr>
            <p:cNvSpPr txBox="1"/>
            <p:nvPr/>
          </p:nvSpPr>
          <p:spPr>
            <a:xfrm rot="212554">
              <a:off x="6462553" y="3177304"/>
              <a:ext cx="102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4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نجمتان في المنصة</a:t>
              </a:r>
            </a:p>
          </p:txBody>
        </p:sp>
        <p:sp>
          <p:nvSpPr>
            <p:cNvPr id="97" name="مربع نص 96">
              <a:extLst>
                <a:ext uri="{FF2B5EF4-FFF2-40B4-BE49-F238E27FC236}">
                  <a16:creationId xmlns:a16="http://schemas.microsoft.com/office/drawing/2014/main" id="{1FFADA56-8896-4925-A2D5-8C5B12CAAFB9}"/>
                </a:ext>
              </a:extLst>
            </p:cNvPr>
            <p:cNvSpPr txBox="1"/>
            <p:nvPr/>
          </p:nvSpPr>
          <p:spPr>
            <a:xfrm rot="3337024">
              <a:off x="6079153" y="3919617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6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نجمة واحدة في المنصة</a:t>
              </a:r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:a16="http://schemas.microsoft.com/office/drawing/2014/main" id="{C9BD01CA-1AC2-4492-9878-F2E15C6D0535}"/>
                </a:ext>
              </a:extLst>
            </p:cNvPr>
            <p:cNvSpPr txBox="1"/>
            <p:nvPr/>
          </p:nvSpPr>
          <p:spPr>
            <a:xfrm rot="6941156">
              <a:off x="5113036" y="3979522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6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ست نجمات في المنصة</a:t>
              </a:r>
            </a:p>
          </p:txBody>
        </p:sp>
        <p:sp>
          <p:nvSpPr>
            <p:cNvPr id="99" name="مربع نص 98">
              <a:extLst>
                <a:ext uri="{FF2B5EF4-FFF2-40B4-BE49-F238E27FC236}">
                  <a16:creationId xmlns:a16="http://schemas.microsoft.com/office/drawing/2014/main" id="{654707FC-3129-495D-86CD-91AA6CD2B641}"/>
                </a:ext>
              </a:extLst>
            </p:cNvPr>
            <p:cNvSpPr txBox="1"/>
            <p:nvPr/>
          </p:nvSpPr>
          <p:spPr>
            <a:xfrm rot="11306685">
              <a:off x="4627876" y="3023417"/>
              <a:ext cx="10282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6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خمس نجمات في المنصة</a:t>
              </a:r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:a16="http://schemas.microsoft.com/office/drawing/2014/main" id="{F26CFB6D-06F4-4F66-BEDE-3EA5886847D1}"/>
                </a:ext>
              </a:extLst>
            </p:cNvPr>
            <p:cNvSpPr txBox="1"/>
            <p:nvPr/>
          </p:nvSpPr>
          <p:spPr>
            <a:xfrm rot="14239283">
              <a:off x="5051218" y="2313820"/>
              <a:ext cx="10282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>
                <a:defRPr/>
              </a:pPr>
              <a:r>
                <a:rPr lang="ar-SA" sz="1600" b="1" kern="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 أربع نجمات في المنصة</a:t>
              </a:r>
            </a:p>
          </p:txBody>
        </p:sp>
      </p:grpSp>
      <p:sp>
        <p:nvSpPr>
          <p:cNvPr id="117" name="سهم: لأسفل 116">
            <a:extLst>
              <a:ext uri="{FF2B5EF4-FFF2-40B4-BE49-F238E27FC236}">
                <a16:creationId xmlns:a16="http://schemas.microsoft.com/office/drawing/2014/main" id="{AC77C8BD-313A-47EC-B29B-88A12E0E715F}"/>
              </a:ext>
            </a:extLst>
          </p:cNvPr>
          <p:cNvSpPr/>
          <p:nvPr/>
        </p:nvSpPr>
        <p:spPr>
          <a:xfrm rot="5400000">
            <a:off x="4314783" y="1581130"/>
            <a:ext cx="715718" cy="1308396"/>
          </a:xfrm>
          <a:prstGeom prst="downArrow">
            <a:avLst>
              <a:gd name="adj1" fmla="val 50000"/>
              <a:gd name="adj2" fmla="val 56155"/>
            </a:avLst>
          </a:prstGeom>
          <a:gradFill>
            <a:gsLst>
              <a:gs pos="0">
                <a:srgbClr val="5D1D55"/>
              </a:gs>
              <a:gs pos="32000">
                <a:srgbClr val="F117B3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contourW="12700">
            <a:bevelT w="114300" h="209550" prst="angle"/>
            <a:contourClr>
              <a:sysClr val="windowText" lastClr="000000"/>
            </a:contourClr>
          </a:sp3d>
        </p:spPr>
        <p:txBody>
          <a:bodyPr rtlCol="1" anchor="ctr"/>
          <a:lstStyle/>
          <a:p>
            <a:pPr algn="ctr">
              <a:defRPr/>
            </a:pPr>
            <a:endParaRPr lang="ar-SA" kern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8" name="مستطيل 117">
            <a:extLst>
              <a:ext uri="{FF2B5EF4-FFF2-40B4-BE49-F238E27FC236}">
                <a16:creationId xmlns:a16="http://schemas.microsoft.com/office/drawing/2014/main" id="{3A9E0A45-8637-4BB0-B761-84C64389D9F5}"/>
              </a:ext>
            </a:extLst>
          </p:cNvPr>
          <p:cNvSpPr/>
          <p:nvPr/>
        </p:nvSpPr>
        <p:spPr>
          <a:xfrm>
            <a:off x="6758873" y="1522416"/>
            <a:ext cx="892738" cy="579227"/>
          </a:xfrm>
          <a:prstGeom prst="rect">
            <a:avLst/>
          </a:prstGeom>
          <a:noFill/>
          <a:ln w="57150" cap="flat" cmpd="sng" algn="ctr">
            <a:solidFill>
              <a:srgbClr val="FF9999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5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46298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</a:t>
            </a:r>
            <a:r>
              <a:rPr lang="ar-SA" sz="1200" kern="0" dirty="0" err="1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التذوقي</a:t>
            </a:r>
            <a:endParaRPr kumimoji="0" lang="ar-S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24567" y="522024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أُصًنِفُ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84AD475-D556-422E-9050-F718F49F21E6}"/>
              </a:ext>
            </a:extLst>
          </p:cNvPr>
          <p:cNvSpPr txBox="1"/>
          <p:nvPr/>
        </p:nvSpPr>
        <p:spPr>
          <a:xfrm>
            <a:off x="7671776" y="522024"/>
            <a:ext cx="3615651" cy="52322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طَالِبَتِي المُتَذوِقَةُ للنَّص:</a:t>
            </a:r>
            <a:endParaRPr lang="ar-SA" sz="2800" b="1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6CA024B2-9736-43BA-9188-7EAC325152A6}"/>
              </a:ext>
            </a:extLst>
          </p:cNvPr>
          <p:cNvSpPr txBox="1"/>
          <p:nvPr/>
        </p:nvSpPr>
        <p:spPr>
          <a:xfrm>
            <a:off x="6782268" y="1240668"/>
            <a:ext cx="45179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/>
                <a:cs typeface="Times New Roman" panose="02020603050405020304" pitchFamily="18" charset="0"/>
              </a:rPr>
              <a:t>أُصَنِفُ الحشراتِ التَّالية </a:t>
            </a:r>
          </a:p>
          <a:p>
            <a:pPr algn="ctr"/>
            <a:r>
              <a:rPr lang="ar-SA" sz="2400" b="1" dirty="0">
                <a:latin typeface="Calibri" panose="020F0502020204030204"/>
                <a:cs typeface="Times New Roman" panose="02020603050405020304" pitchFamily="18" charset="0"/>
              </a:rPr>
              <a:t>إِلى حشراتِ ضارة وحشرات نافعة:</a:t>
            </a:r>
          </a:p>
        </p:txBody>
      </p:sp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A396F94E-BD43-460A-92F6-05DADF306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563376"/>
              </p:ext>
            </p:extLst>
          </p:nvPr>
        </p:nvGraphicFramePr>
        <p:xfrm>
          <a:off x="9308850" y="2577751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pic>
        <p:nvPicPr>
          <p:cNvPr id="15364" name="Picture 4" descr="Butterfly Dots transparent PNG - StickPNG">
            <a:extLst>
              <a:ext uri="{FF2B5EF4-FFF2-40B4-BE49-F238E27FC236}">
                <a16:creationId xmlns:a16="http://schemas.microsoft.com/office/drawing/2014/main" id="{DE5BCBB9-6CA5-4C6C-A1D5-CD94C315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028" y="2627366"/>
            <a:ext cx="1482370" cy="10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1A84FA7-001C-45B1-BFF5-E22EFAFB6B42}"/>
              </a:ext>
            </a:extLst>
          </p:cNvPr>
          <p:cNvSpPr txBox="1"/>
          <p:nvPr/>
        </p:nvSpPr>
        <p:spPr>
          <a:xfrm>
            <a:off x="9308850" y="3805449"/>
            <a:ext cx="196072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الفراشة:حشرة</a:t>
            </a:r>
            <a:r>
              <a:rPr lang="ar-SA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نافعة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FFA6806-89D5-4E2B-8601-A46870724ED6}"/>
              </a:ext>
            </a:extLst>
          </p:cNvPr>
          <p:cNvSpPr txBox="1"/>
          <p:nvPr/>
        </p:nvSpPr>
        <p:spPr>
          <a:xfrm>
            <a:off x="9636030" y="4223878"/>
            <a:ext cx="130636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تلقح الأزهار</a:t>
            </a:r>
          </a:p>
        </p:txBody>
      </p:sp>
      <p:graphicFrame>
        <p:nvGraphicFramePr>
          <p:cNvPr id="61" name="جدول 4">
            <a:extLst>
              <a:ext uri="{FF2B5EF4-FFF2-40B4-BE49-F238E27FC236}">
                <a16:creationId xmlns:a16="http://schemas.microsoft.com/office/drawing/2014/main" id="{54181D41-71B3-4C2D-BD40-893BC8390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011967"/>
              </p:ext>
            </p:extLst>
          </p:nvPr>
        </p:nvGraphicFramePr>
        <p:xfrm>
          <a:off x="6950195" y="3115625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sp>
        <p:nvSpPr>
          <p:cNvPr id="63" name="مربع نص 62">
            <a:extLst>
              <a:ext uri="{FF2B5EF4-FFF2-40B4-BE49-F238E27FC236}">
                <a16:creationId xmlns:a16="http://schemas.microsoft.com/office/drawing/2014/main" id="{E7DD8E9F-AC9C-4ADF-AC5D-C85BC945EE00}"/>
              </a:ext>
            </a:extLst>
          </p:cNvPr>
          <p:cNvSpPr txBox="1"/>
          <p:nvPr/>
        </p:nvSpPr>
        <p:spPr>
          <a:xfrm>
            <a:off x="6984135" y="4344785"/>
            <a:ext cx="18865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الصرصار: حشرة ضارة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E86EA0AC-8123-46DC-B949-B9D7F6974806}"/>
              </a:ext>
            </a:extLst>
          </p:cNvPr>
          <p:cNvSpPr txBox="1"/>
          <p:nvPr/>
        </p:nvSpPr>
        <p:spPr>
          <a:xfrm>
            <a:off x="7189373" y="4761752"/>
            <a:ext cx="14823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تنقل الأمراض</a:t>
            </a:r>
          </a:p>
        </p:txBody>
      </p:sp>
      <p:pic>
        <p:nvPicPr>
          <p:cNvPr id="15366" name="Picture 6" descr="الأمراض المنقولة عن طريق الصراصير الحمراء">
            <a:extLst>
              <a:ext uri="{FF2B5EF4-FFF2-40B4-BE49-F238E27FC236}">
                <a16:creationId xmlns:a16="http://schemas.microsoft.com/office/drawing/2014/main" id="{E6D66225-964F-4E7F-8935-60CC1D32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20" y="3165240"/>
            <a:ext cx="1718988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9" name="جدول 4">
            <a:extLst>
              <a:ext uri="{FF2B5EF4-FFF2-40B4-BE49-F238E27FC236}">
                <a16:creationId xmlns:a16="http://schemas.microsoft.com/office/drawing/2014/main" id="{66D2AC9C-55C5-486C-88F1-2328FA21C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83291"/>
              </p:ext>
            </p:extLst>
          </p:nvPr>
        </p:nvGraphicFramePr>
        <p:xfrm>
          <a:off x="3335506" y="995629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sp>
        <p:nvSpPr>
          <p:cNvPr id="70" name="مربع نص 69">
            <a:extLst>
              <a:ext uri="{FF2B5EF4-FFF2-40B4-BE49-F238E27FC236}">
                <a16:creationId xmlns:a16="http://schemas.microsoft.com/office/drawing/2014/main" id="{89115813-1FAD-4733-9740-77ADB86564AC}"/>
              </a:ext>
            </a:extLst>
          </p:cNvPr>
          <p:cNvSpPr txBox="1"/>
          <p:nvPr/>
        </p:nvSpPr>
        <p:spPr>
          <a:xfrm>
            <a:off x="3542044" y="2208421"/>
            <a:ext cx="15476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النحلة: حشرة نافعة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E171303A-9C0C-4DD8-997C-F62D72FD7706}"/>
              </a:ext>
            </a:extLst>
          </p:cNvPr>
          <p:cNvSpPr txBox="1"/>
          <p:nvPr/>
        </p:nvSpPr>
        <p:spPr>
          <a:xfrm>
            <a:off x="3574684" y="2641756"/>
            <a:ext cx="14823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تصنع العسل</a:t>
            </a:r>
          </a:p>
        </p:txBody>
      </p:sp>
      <p:pic>
        <p:nvPicPr>
          <p:cNvPr id="15368" name="Picture 8" descr="نحلة Png">
            <a:extLst>
              <a:ext uri="{FF2B5EF4-FFF2-40B4-BE49-F238E27FC236}">
                <a16:creationId xmlns:a16="http://schemas.microsoft.com/office/drawing/2014/main" id="{15B7BCAB-22F0-420F-A3A7-AE22BAA9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06" y="1029405"/>
            <a:ext cx="1082423" cy="11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" name="جدول 4">
            <a:extLst>
              <a:ext uri="{FF2B5EF4-FFF2-40B4-BE49-F238E27FC236}">
                <a16:creationId xmlns:a16="http://schemas.microsoft.com/office/drawing/2014/main" id="{C4A5CDBC-9900-444E-ADAA-E3046FB06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88672"/>
              </p:ext>
            </p:extLst>
          </p:nvPr>
        </p:nvGraphicFramePr>
        <p:xfrm>
          <a:off x="761141" y="1381408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B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B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AEA3736-D652-4600-9522-83F1BBA7CA06}"/>
              </a:ext>
            </a:extLst>
          </p:cNvPr>
          <p:cNvSpPr txBox="1"/>
          <p:nvPr/>
        </p:nvSpPr>
        <p:spPr>
          <a:xfrm>
            <a:off x="945051" y="2594306"/>
            <a:ext cx="15929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الجراد: حشرة ضارة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8DD9D374-9F27-4A5E-81AF-802B2B3798CB}"/>
              </a:ext>
            </a:extLst>
          </p:cNvPr>
          <p:cNvSpPr txBox="1"/>
          <p:nvPr/>
        </p:nvSpPr>
        <p:spPr>
          <a:xfrm>
            <a:off x="1000318" y="3095101"/>
            <a:ext cx="14823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تقضي على المزروعات</a:t>
            </a:r>
          </a:p>
        </p:txBody>
      </p:sp>
      <p:pic>
        <p:nvPicPr>
          <p:cNvPr id="15370" name="Picture 10" descr="الجراد - الحشرات">
            <a:extLst>
              <a:ext uri="{FF2B5EF4-FFF2-40B4-BE49-F238E27FC236}">
                <a16:creationId xmlns:a16="http://schemas.microsoft.com/office/drawing/2014/main" id="{4A0742BF-A222-4AB5-B802-FFD7C378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60" y="1500742"/>
            <a:ext cx="1490821" cy="96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5" name="جدول 4">
            <a:extLst>
              <a:ext uri="{FF2B5EF4-FFF2-40B4-BE49-F238E27FC236}">
                <a16:creationId xmlns:a16="http://schemas.microsoft.com/office/drawing/2014/main" id="{314F7C20-6A07-4429-B826-4748561C8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717898"/>
              </p:ext>
            </p:extLst>
          </p:nvPr>
        </p:nvGraphicFramePr>
        <p:xfrm>
          <a:off x="3335506" y="3681540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99ECDAF6-7B5E-4D17-8ECF-487368059C33}"/>
              </a:ext>
            </a:extLst>
          </p:cNvPr>
          <p:cNvSpPr txBox="1"/>
          <p:nvPr/>
        </p:nvSpPr>
        <p:spPr>
          <a:xfrm>
            <a:off x="3542044" y="4952824"/>
            <a:ext cx="15702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الدَّعْسُوقَة: حشرة نافعة</a:t>
            </a:r>
          </a:p>
        </p:txBody>
      </p: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4F31E892-CD3B-4BD7-B4BC-9D5174B1926E}"/>
              </a:ext>
            </a:extLst>
          </p:cNvPr>
          <p:cNvSpPr txBox="1"/>
          <p:nvPr/>
        </p:nvSpPr>
        <p:spPr>
          <a:xfrm>
            <a:off x="3574684" y="5360571"/>
            <a:ext cx="14823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تحمي النباتات</a:t>
            </a:r>
          </a:p>
        </p:txBody>
      </p:sp>
      <p:pic>
        <p:nvPicPr>
          <p:cNvPr id="15372" name="Picture 12" descr="Ladybird Transparent Images PNG | PNG Mart">
            <a:extLst>
              <a:ext uri="{FF2B5EF4-FFF2-40B4-BE49-F238E27FC236}">
                <a16:creationId xmlns:a16="http://schemas.microsoft.com/office/drawing/2014/main" id="{CDCA1572-AD38-4A88-87B7-D050EFB1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42" y="3720382"/>
            <a:ext cx="1087087" cy="10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2" name="جدول 4">
            <a:extLst>
              <a:ext uri="{FF2B5EF4-FFF2-40B4-BE49-F238E27FC236}">
                <a16:creationId xmlns:a16="http://schemas.microsoft.com/office/drawing/2014/main" id="{517D7E48-4246-4E3F-A5B9-16A95C9BE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717382"/>
              </p:ext>
            </p:extLst>
          </p:nvPr>
        </p:nvGraphicFramePr>
        <p:xfrm>
          <a:off x="765163" y="4167185"/>
          <a:ext cx="1960727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60727">
                  <a:extLst>
                    <a:ext uri="{9D8B030D-6E8A-4147-A177-3AD203B41FA5}">
                      <a16:colId xmlns:a16="http://schemas.microsoft.com/office/drawing/2014/main" val="4214382131"/>
                    </a:ext>
                  </a:extLst>
                </a:gridCol>
              </a:tblGrid>
              <a:tr h="85877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72609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71435"/>
                  </a:ext>
                </a:extLst>
              </a:tr>
              <a:tr h="37681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08341"/>
                  </a:ext>
                </a:extLst>
              </a:tr>
            </a:tbl>
          </a:graphicData>
        </a:graphic>
      </p:graphicFrame>
      <p:sp>
        <p:nvSpPr>
          <p:cNvPr id="133" name="مربع نص 132">
            <a:extLst>
              <a:ext uri="{FF2B5EF4-FFF2-40B4-BE49-F238E27FC236}">
                <a16:creationId xmlns:a16="http://schemas.microsoft.com/office/drawing/2014/main" id="{F6E9774C-4EEE-4A66-8B79-845CC6C0599F}"/>
              </a:ext>
            </a:extLst>
          </p:cNvPr>
          <p:cNvSpPr txBox="1"/>
          <p:nvPr/>
        </p:nvSpPr>
        <p:spPr>
          <a:xfrm>
            <a:off x="1048325" y="5438469"/>
            <a:ext cx="13863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الذبابة: حشرة ضارة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7665EB5B-68B3-4892-BC50-FB31FE84B597}"/>
              </a:ext>
            </a:extLst>
          </p:cNvPr>
          <p:cNvSpPr txBox="1"/>
          <p:nvPr/>
        </p:nvSpPr>
        <p:spPr>
          <a:xfrm>
            <a:off x="1000318" y="5824375"/>
            <a:ext cx="14823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ctr" hangingPunct="0"/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تنقل الأمراض</a:t>
            </a:r>
          </a:p>
        </p:txBody>
      </p:sp>
      <p:pic>
        <p:nvPicPr>
          <p:cNvPr id="15374" name="Picture 14" descr="Download HD Clipart Freeuse Stock Flies Clipart Transparent - ذبابة Png  Transparent PNG Image - NicePNG.com">
            <a:extLst>
              <a:ext uri="{FF2B5EF4-FFF2-40B4-BE49-F238E27FC236}">
                <a16:creationId xmlns:a16="http://schemas.microsoft.com/office/drawing/2014/main" id="{FC3E5CB1-E7D5-4DF2-8BBF-90FB6C8C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6" y="4186635"/>
            <a:ext cx="1213617" cy="11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5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" grpId="0"/>
      <p:bldP spid="60" grpId="0"/>
      <p:bldP spid="63" grpId="0"/>
      <p:bldP spid="64" grpId="0"/>
      <p:bldP spid="70" grpId="0"/>
      <p:bldP spid="71" grpId="0"/>
      <p:bldP spid="74" grpId="0"/>
      <p:bldP spid="75" grpId="0"/>
      <p:bldP spid="126" grpId="0"/>
      <p:bldP spid="127" grpId="0"/>
      <p:bldP spid="133" grpId="0"/>
      <p:bldP spid="1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46298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</a:t>
            </a:r>
            <a:r>
              <a:rPr kumimoji="0" lang="ar-S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الإبدا</a:t>
            </a:r>
            <a:r>
              <a:rPr lang="ar-SA" sz="12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عي</a:t>
            </a:r>
            <a:endParaRPr kumimoji="0" lang="ar-S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خطط انسيابي: مهلة 25">
            <a:extLst>
              <a:ext uri="{FF2B5EF4-FFF2-40B4-BE49-F238E27FC236}">
                <a16:creationId xmlns:a16="http://schemas.microsoft.com/office/drawing/2014/main" id="{C8235369-2E15-4784-AE35-A76DCCDC45B8}"/>
              </a:ext>
            </a:extLst>
          </p:cNvPr>
          <p:cNvSpPr/>
          <p:nvPr/>
        </p:nvSpPr>
        <p:spPr>
          <a:xfrm>
            <a:off x="11424567" y="522024"/>
            <a:ext cx="358376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</a:t>
            </a: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أَتَخَيَلُ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84AD475-D556-422E-9050-F718F49F21E6}"/>
              </a:ext>
            </a:extLst>
          </p:cNvPr>
          <p:cNvSpPr txBox="1"/>
          <p:nvPr/>
        </p:nvSpPr>
        <p:spPr>
          <a:xfrm>
            <a:off x="6936272" y="522024"/>
            <a:ext cx="4351156" cy="461665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طَالِبَتِي المُبْدِعَة: </a:t>
            </a:r>
            <a:r>
              <a:rPr 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حَلقِي مَعَنَا بِخيَالُكِ المُبْهِر: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19E66B-EF6F-4742-BF9E-D8B3738E0C8B}"/>
              </a:ext>
            </a:extLst>
          </p:cNvPr>
          <p:cNvSpPr txBox="1"/>
          <p:nvPr/>
        </p:nvSpPr>
        <p:spPr>
          <a:xfrm>
            <a:off x="8671743" y="1116765"/>
            <a:ext cx="2637007" cy="400110"/>
          </a:xfrm>
          <a:prstGeom prst="rect">
            <a:avLst/>
          </a:prstGeom>
          <a:solidFill>
            <a:srgbClr val="EAD5FF"/>
          </a:solidFill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باستخدام استراتيجية ماذا لو؟ </a:t>
            </a:r>
          </a:p>
        </p:txBody>
      </p:sp>
      <p:pic>
        <p:nvPicPr>
          <p:cNvPr id="50" name="Picture 12" descr="Download Led Tv HQ PNG Image | FreePNGImg">
            <a:extLst>
              <a:ext uri="{FF2B5EF4-FFF2-40B4-BE49-F238E27FC236}">
                <a16:creationId xmlns:a16="http://schemas.microsoft.com/office/drawing/2014/main" id="{A7BE3830-9368-4A21-A220-295FFFDC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97" y="1917243"/>
            <a:ext cx="3749054" cy="29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المكافحة الحيوية لحشرة المنّ بواسطة الدعسوقة_حميد الزعابي">
            <a:hlinkClick r:id="" action="ppaction://media"/>
            <a:extLst>
              <a:ext uri="{FF2B5EF4-FFF2-40B4-BE49-F238E27FC236}">
                <a16:creationId xmlns:a16="http://schemas.microsoft.com/office/drawing/2014/main" id="{435A4C5B-7CB4-41E2-A391-572F1F0FA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4881" y="2021714"/>
            <a:ext cx="2481885" cy="248188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816A26C-5DDA-4052-9977-7FB66FEE79EB}"/>
              </a:ext>
            </a:extLst>
          </p:cNvPr>
          <p:cNvSpPr txBox="1"/>
          <p:nvPr/>
        </p:nvSpPr>
        <p:spPr>
          <a:xfrm>
            <a:off x="2156562" y="1054645"/>
            <a:ext cx="32817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بعد مشاهدة مقطع الفيديو: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F708A26D-2F6E-4651-BAB8-79BDF58A25A5}"/>
              </a:ext>
            </a:extLst>
          </p:cNvPr>
          <p:cNvSpPr txBox="1"/>
          <p:nvPr/>
        </p:nvSpPr>
        <p:spPr>
          <a:xfrm>
            <a:off x="499274" y="1938540"/>
            <a:ext cx="493903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rPr>
              <a:t>ماذا لو انقرضت الدَّعْسُوقَة ما الذي سيحدث في حياة المزارعين ؟</a:t>
            </a:r>
            <a:endParaRPr kumimoji="0" lang="ar-SA" sz="24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5" name="Picture 2" descr="نتيجة بحث الصور عن الفلاح النشيط">
            <a:extLst>
              <a:ext uri="{FF2B5EF4-FFF2-40B4-BE49-F238E27FC236}">
                <a16:creationId xmlns:a16="http://schemas.microsoft.com/office/drawing/2014/main" id="{A13ABCD2-F0CC-47C9-B369-F00E4D673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0000" l="9659" r="89773">
                        <a14:foregroundMark x1="57102" y1="38400" x2="57102" y2="38400"/>
                        <a14:foregroundMark x1="60795" y1="9800" x2="60795" y2="9800"/>
                        <a14:foregroundMark x1="61364" y1="4800" x2="61364" y2="4800"/>
                        <a14:foregroundMark x1="61932" y1="35000" x2="61932" y2="35000"/>
                        <a14:foregroundMark x1="40909" y1="19800" x2="40909" y2="19800"/>
                        <a14:foregroundMark x1="32955" y1="21000" x2="32955" y2="21000"/>
                        <a14:foregroundMark x1="32955" y1="21000" x2="32955" y2="21000"/>
                        <a14:foregroundMark x1="28409" y1="24600" x2="28409" y2="24600"/>
                        <a14:foregroundMark x1="41193" y1="21600" x2="41193" y2="21600"/>
                        <a14:foregroundMark x1="61364" y1="35800" x2="61364" y2="35800"/>
                        <a14:foregroundMark x1="64489" y1="27400" x2="64489" y2="2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078" y="3011800"/>
            <a:ext cx="2483893" cy="31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1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46298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700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86600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434601" y="4529450"/>
            <a:ext cx="322538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مستوى الفهم </a:t>
            </a:r>
            <a:r>
              <a:rPr kumimoji="0" lang="ar-S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الإبدا</a:t>
            </a:r>
            <a:r>
              <a:rPr lang="ar-SA" sz="12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عي</a:t>
            </a:r>
            <a:endParaRPr kumimoji="0" lang="ar-S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434601" y="2530407"/>
            <a:ext cx="358376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kern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أسئلة المناقشة</a:t>
            </a: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6BAF6E8-6476-4EDE-BEBC-6F35091ACAE9}"/>
              </a:ext>
            </a:extLst>
          </p:cNvPr>
          <p:cNvSpPr txBox="1"/>
          <p:nvPr/>
        </p:nvSpPr>
        <p:spPr>
          <a:xfrm>
            <a:off x="7220270" y="522024"/>
            <a:ext cx="4075655" cy="1200329"/>
          </a:xfrm>
          <a:prstGeom prst="rect">
            <a:avLst/>
          </a:prstGeom>
          <a:solidFill>
            <a:srgbClr val="FBE5D6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طَالِبَتِي المُبْدِعَة: </a:t>
            </a:r>
          </a:p>
          <a:p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ما هو شعوركِ بعد قِرَاءَة النَّص ؟</a:t>
            </a:r>
          </a:p>
          <a:p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وما الفائدة التي حصلتي عليها اليوم؟</a:t>
            </a:r>
          </a:p>
        </p:txBody>
      </p:sp>
      <p:pic>
        <p:nvPicPr>
          <p:cNvPr id="27" name="Picture 2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8E8C70F8-D95A-4C35-86A3-930A49BC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11" y="2952785"/>
            <a:ext cx="3827596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1B53E10-59B4-4702-BADB-FAC6F99D87AC}"/>
              </a:ext>
            </a:extLst>
          </p:cNvPr>
          <p:cNvSpPr txBox="1"/>
          <p:nvPr/>
        </p:nvSpPr>
        <p:spPr>
          <a:xfrm>
            <a:off x="1210560" y="1785525"/>
            <a:ext cx="3889216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طالبتي الرائعة</a:t>
            </a:r>
          </a:p>
          <a:p>
            <a:pPr algn="ctr">
              <a:lnSpc>
                <a:spcPct val="150000"/>
              </a:lnSpc>
              <a:defRPr/>
            </a:pP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إِنَّ 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القراءةَ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هي رياضة للعقل، 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فبالقراءة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نُحافظ على قوة وصحة العقل كما نحافظ بالرياضة على قوة الجسم ولياقته،</a:t>
            </a:r>
            <a:r>
              <a:rPr lang="ar-SA" sz="2400" b="1" dirty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فالقراءة </a:t>
            </a:r>
            <a:r>
              <a:rPr lang="ar-SA" sz="2400" b="1" dirty="0">
                <a:solidFill>
                  <a:prstClr val="black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تساهم بتعزيز قدرة الدماغ.</a:t>
            </a:r>
          </a:p>
        </p:txBody>
      </p:sp>
    </p:spTree>
    <p:extLst>
      <p:ext uri="{BB962C8B-B14F-4D97-AF65-F5344CB8AC3E}">
        <p14:creationId xmlns:p14="http://schemas.microsoft.com/office/powerpoint/2010/main" val="31893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316AAA3D-41E0-4F81-929A-9E94EF216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92" y="0"/>
            <a:ext cx="4209098" cy="6858000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A5EEB3A-5BD2-4B6E-BE88-0694FD5D0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56" y="88392"/>
            <a:ext cx="5468112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7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4" y="830253"/>
            <a:ext cx="7477884" cy="387638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187ED5-3A08-478A-8360-BE1916FD1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38" y="2568041"/>
            <a:ext cx="1200718" cy="2568380"/>
          </a:xfrm>
          <a:prstGeom prst="rect">
            <a:avLst/>
          </a:prstGeom>
        </p:spPr>
      </p:pic>
      <p:pic>
        <p:nvPicPr>
          <p:cNvPr id="21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225726-0FB5-4CFC-82AB-DAAAE15D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893999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F13705B3-8539-49A8-88AB-D9D44694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62" y="1596233"/>
            <a:ext cx="1104656" cy="8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: زوايا مستديرة 2">
            <a:extLst>
              <a:ext uri="{FF2B5EF4-FFF2-40B4-BE49-F238E27FC236}">
                <a16:creationId xmlns:a16="http://schemas.microsoft.com/office/drawing/2014/main" id="{ED7A23F8-B4DF-4272-8299-8AAB060B0A21}"/>
              </a:ext>
            </a:extLst>
          </p:cNvPr>
          <p:cNvSpPr/>
          <p:nvPr/>
        </p:nvSpPr>
        <p:spPr>
          <a:xfrm>
            <a:off x="6204860" y="2413130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إغلاق مكبّر الصوت و عدم فتحه إلا بإذن المعلم.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F73B5BF8-4026-4F9E-82E3-934133434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39133" r="70314" b="43143"/>
          <a:stretch/>
        </p:blipFill>
        <p:spPr bwMode="auto">
          <a:xfrm rot="16200000">
            <a:off x="7108616" y="1350699"/>
            <a:ext cx="995191" cy="5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9B9ED88-8B07-4FC1-8A95-40790BDE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34" y="1288218"/>
            <a:ext cx="762425" cy="7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B750388-1B79-4FE5-AC43-007BC562B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t="27541" r="48117" b="20693"/>
          <a:stretch/>
        </p:blipFill>
        <p:spPr bwMode="auto">
          <a:xfrm>
            <a:off x="5230233" y="1229382"/>
            <a:ext cx="918248" cy="8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FBC32B9A-8F4A-4CC3-A9E3-337A75CFD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37826" r="60874" b="40159"/>
          <a:stretch/>
        </p:blipFill>
        <p:spPr bwMode="auto">
          <a:xfrm>
            <a:off x="8155134" y="1256964"/>
            <a:ext cx="818686" cy="8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مستطيل: زوايا مستديرة 2">
            <a:extLst>
              <a:ext uri="{FF2B5EF4-FFF2-40B4-BE49-F238E27FC236}">
                <a16:creationId xmlns:a16="http://schemas.microsoft.com/office/drawing/2014/main" id="{BF255AB6-9DAD-4F8A-9320-1F4061C91F34}"/>
              </a:ext>
            </a:extLst>
          </p:cNvPr>
          <p:cNvSpPr/>
          <p:nvPr/>
        </p:nvSpPr>
        <p:spPr>
          <a:xfrm>
            <a:off x="7163125" y="2413045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رفع اليد عند المشاركة و انتظار الموافقة.</a:t>
            </a:r>
          </a:p>
        </p:txBody>
      </p:sp>
      <p:sp>
        <p:nvSpPr>
          <p:cNvPr id="32" name="مستطيل: زوايا مستديرة 2">
            <a:extLst>
              <a:ext uri="{FF2B5EF4-FFF2-40B4-BE49-F238E27FC236}">
                <a16:creationId xmlns:a16="http://schemas.microsoft.com/office/drawing/2014/main" id="{4C8BD411-1BE3-4B87-8931-4BCA1DFC3597}"/>
              </a:ext>
            </a:extLst>
          </p:cNvPr>
          <p:cNvSpPr/>
          <p:nvPr/>
        </p:nvSpPr>
        <p:spPr>
          <a:xfrm>
            <a:off x="8121390" y="2404876"/>
            <a:ext cx="886174" cy="1191020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33" name="مستطيل: زوايا مستديرة 2">
            <a:extLst>
              <a:ext uri="{FF2B5EF4-FFF2-40B4-BE49-F238E27FC236}">
                <a16:creationId xmlns:a16="http://schemas.microsoft.com/office/drawing/2014/main" id="{235B9807-553C-4F8C-940A-B2810E4286CA}"/>
              </a:ext>
            </a:extLst>
          </p:cNvPr>
          <p:cNvSpPr/>
          <p:nvPr/>
        </p:nvSpPr>
        <p:spPr>
          <a:xfrm>
            <a:off x="5246595" y="2413130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عدم الكتابة في دردشة الاجتماع إلا بإذن المعلم</a:t>
            </a:r>
          </a:p>
        </p:txBody>
      </p:sp>
      <p:sp>
        <p:nvSpPr>
          <p:cNvPr id="34" name="مستطيل: زوايا مستديرة 2">
            <a:extLst>
              <a:ext uri="{FF2B5EF4-FFF2-40B4-BE49-F238E27FC236}">
                <a16:creationId xmlns:a16="http://schemas.microsoft.com/office/drawing/2014/main" id="{B1F21E90-4B70-4431-9C4A-8B8F9505B9E6}"/>
              </a:ext>
            </a:extLst>
          </p:cNvPr>
          <p:cNvSpPr/>
          <p:nvPr/>
        </p:nvSpPr>
        <p:spPr>
          <a:xfrm>
            <a:off x="4288330" y="2413045"/>
            <a:ext cx="886174" cy="1188574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المراجعة اليومية للدروس السابقة.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9A4FA09B-9FEF-48D7-A747-1BC34BAF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22528" r="41364" b="48368"/>
          <a:stretch/>
        </p:blipFill>
        <p:spPr bwMode="auto">
          <a:xfrm>
            <a:off x="4275333" y="1375600"/>
            <a:ext cx="912168" cy="6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مستطيل: زوايا مستديرة 2">
            <a:extLst>
              <a:ext uri="{FF2B5EF4-FFF2-40B4-BE49-F238E27FC236}">
                <a16:creationId xmlns:a16="http://schemas.microsoft.com/office/drawing/2014/main" id="{88A5848B-A249-4906-A770-5A90282F71A9}"/>
              </a:ext>
            </a:extLst>
          </p:cNvPr>
          <p:cNvSpPr/>
          <p:nvPr/>
        </p:nvSpPr>
        <p:spPr>
          <a:xfrm>
            <a:off x="3330065" y="2413044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المشاركة و التفاعل أثناء الحصة.</a:t>
            </a:r>
          </a:p>
        </p:txBody>
      </p:sp>
      <p:sp>
        <p:nvSpPr>
          <p:cNvPr id="37" name="مستطيل: زوايا مستديرة 2">
            <a:extLst>
              <a:ext uri="{FF2B5EF4-FFF2-40B4-BE49-F238E27FC236}">
                <a16:creationId xmlns:a16="http://schemas.microsoft.com/office/drawing/2014/main" id="{212EDD68-D35A-4481-8A7E-CF512E8EA10D}"/>
              </a:ext>
            </a:extLst>
          </p:cNvPr>
          <p:cNvSpPr/>
          <p:nvPr/>
        </p:nvSpPr>
        <p:spPr>
          <a:xfrm>
            <a:off x="2371800" y="2413043"/>
            <a:ext cx="886174" cy="1191019"/>
          </a:xfrm>
          <a:prstGeom prst="round2DiagRect">
            <a:avLst/>
          </a:prstGeom>
          <a:solidFill>
            <a:srgbClr val="F0EC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حل الواجبات و إرسالها في الموعد المحدد.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56D325D-2B81-400C-8D18-D819E34F0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7" t="46082" r="51548" b="25373"/>
          <a:stretch/>
        </p:blipFill>
        <p:spPr bwMode="auto">
          <a:xfrm>
            <a:off x="3322972" y="1375619"/>
            <a:ext cx="911084" cy="6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7DAD39BA-B406-41BA-A216-52710223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t="29804" r="45350" b="9561"/>
          <a:stretch/>
        </p:blipFill>
        <p:spPr bwMode="auto">
          <a:xfrm>
            <a:off x="2398530" y="1266096"/>
            <a:ext cx="830867" cy="7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92B72179-AF18-41CA-98D7-7739F67F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A04A81A-B74B-4233-8499-9758D164F503}"/>
              </a:ext>
            </a:extLst>
          </p:cNvPr>
          <p:cNvSpPr txBox="1"/>
          <p:nvPr/>
        </p:nvSpPr>
        <p:spPr>
          <a:xfrm>
            <a:off x="8522186" y="1005972"/>
            <a:ext cx="1828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لماذا نقرأ ؟</a:t>
            </a: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77FC9DA1-8695-4B18-9CD7-5B2DA3371058}"/>
              </a:ext>
            </a:extLst>
          </p:cNvPr>
          <p:cNvSpPr/>
          <p:nvPr/>
        </p:nvSpPr>
        <p:spPr>
          <a:xfrm>
            <a:off x="10559485" y="920722"/>
            <a:ext cx="1318307" cy="813424"/>
          </a:xfrm>
          <a:prstGeom prst="leftArrow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 descr="لماذا نقرأ؟ | لينا الزغول">
            <a:extLst>
              <a:ext uri="{FF2B5EF4-FFF2-40B4-BE49-F238E27FC236}">
                <a16:creationId xmlns:a16="http://schemas.microsoft.com/office/drawing/2014/main" id="{0A381181-70F9-49B1-9F48-CAC9525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318358"/>
            <a:ext cx="2150331" cy="21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وربوينت درس استيراتيجية كتابة مادة لغتي ثالث متوسط الفصل الدراسي الاول  عام 1442هـ">
            <a:extLst>
              <a:ext uri="{FF2B5EF4-FFF2-40B4-BE49-F238E27FC236}">
                <a16:creationId xmlns:a16="http://schemas.microsoft.com/office/drawing/2014/main" id="{196EDBF2-3261-476E-B837-AD3E7F0D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" y="4389311"/>
            <a:ext cx="9424431" cy="14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C2BC6D3-5205-4E42-931B-1191964F9047}"/>
              </a:ext>
            </a:extLst>
          </p:cNvPr>
          <p:cNvSpPr txBox="1"/>
          <p:nvPr/>
        </p:nvSpPr>
        <p:spPr>
          <a:xfrm>
            <a:off x="2432505" y="5985370"/>
            <a:ext cx="51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Mudir MT" pitchFamily="2" charset="-78"/>
              </a:rPr>
              <a:t>اللَّهُمَّ انْفَعْنَا بِمَا عَلَّمْتَنَا, وَعَلِّمْنَا مَا يَنْفَعُنَا, وَزِدْنَا عِلْمًا إِلَى عِلْمِنَا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0F59060-D244-4C66-9D4D-6CE4076A9528}"/>
              </a:ext>
            </a:extLst>
          </p:cNvPr>
          <p:cNvSpPr/>
          <p:nvPr/>
        </p:nvSpPr>
        <p:spPr>
          <a:xfrm>
            <a:off x="11218638" y="2963000"/>
            <a:ext cx="505817" cy="566591"/>
          </a:xfrm>
          <a:prstGeom prst="ellipse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61F0E95B-949B-41CC-9BE4-BA56E53B5FF4}"/>
              </a:ext>
            </a:extLst>
          </p:cNvPr>
          <p:cNvSpPr/>
          <p:nvPr/>
        </p:nvSpPr>
        <p:spPr>
          <a:xfrm>
            <a:off x="11218638" y="3780629"/>
            <a:ext cx="505817" cy="566591"/>
          </a:xfrm>
          <a:prstGeom prst="ellipse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4D845B-08DA-4066-B87B-0C2CDAD391C6}"/>
              </a:ext>
            </a:extLst>
          </p:cNvPr>
          <p:cNvSpPr txBox="1"/>
          <p:nvPr/>
        </p:nvSpPr>
        <p:spPr>
          <a:xfrm>
            <a:off x="8365113" y="280798"/>
            <a:ext cx="3555746" cy="584775"/>
          </a:xfrm>
          <a:prstGeom prst="rect">
            <a:avLst/>
          </a:prstGeom>
          <a:solidFill>
            <a:srgbClr val="FFC1C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استراتيجية المناقشة: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EB9911E-DB59-4844-B6E6-222597C168F7}"/>
              </a:ext>
            </a:extLst>
          </p:cNvPr>
          <p:cNvGrpSpPr/>
          <p:nvPr/>
        </p:nvGrpSpPr>
        <p:grpSpPr>
          <a:xfrm>
            <a:off x="2274103" y="353567"/>
            <a:ext cx="2381250" cy="3746967"/>
            <a:chOff x="2274103" y="353567"/>
            <a:chExt cx="2381250" cy="3746967"/>
          </a:xfrm>
        </p:grpSpPr>
        <p:pic>
          <p:nvPicPr>
            <p:cNvPr id="2050" name="Picture 2" descr="T H U N A Y A N — مكتبة إثراء 📚 مركز الملك عبدالعزيز الثقافي العالمي...">
              <a:extLst>
                <a:ext uri="{FF2B5EF4-FFF2-40B4-BE49-F238E27FC236}">
                  <a16:creationId xmlns:a16="http://schemas.microsoft.com/office/drawing/2014/main" id="{1C956B65-2A1B-458D-B866-856FFEF10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103" y="353567"/>
              <a:ext cx="2381250" cy="317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F114367C-FB19-41B9-AC51-7B05738F8ED6}"/>
                </a:ext>
              </a:extLst>
            </p:cNvPr>
            <p:cNvSpPr txBox="1"/>
            <p:nvPr/>
          </p:nvSpPr>
          <p:spPr>
            <a:xfrm>
              <a:off x="2274103" y="3515759"/>
              <a:ext cx="238125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مكتبة إثراء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مركز الملك عبد العزيز الثقافي</a:t>
              </a:r>
            </a:p>
          </p:txBody>
        </p:sp>
      </p:grpSp>
      <p:pic>
        <p:nvPicPr>
          <p:cNvPr id="2052" name="Picture 4" descr="التحفة المعمارية «إثراء» في قائمة أعظم 100 موقع في العالم">
            <a:extLst>
              <a:ext uri="{FF2B5EF4-FFF2-40B4-BE49-F238E27FC236}">
                <a16:creationId xmlns:a16="http://schemas.microsoft.com/office/drawing/2014/main" id="{18055770-8257-4575-A3D7-6CD7EFB0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96" y="425308"/>
            <a:ext cx="2427005" cy="12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6BDA39F-E7F7-4933-ACC9-0422D1D729AC}"/>
              </a:ext>
            </a:extLst>
          </p:cNvPr>
          <p:cNvSpPr txBox="1"/>
          <p:nvPr/>
        </p:nvSpPr>
        <p:spPr>
          <a:xfrm>
            <a:off x="5206787" y="1965905"/>
            <a:ext cx="51441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أنواع القراءة من حيثُ الأداء ؟</a:t>
            </a:r>
          </a:p>
        </p:txBody>
      </p:sp>
      <p:sp>
        <p:nvSpPr>
          <p:cNvPr id="20" name="سهم: لليسار 19">
            <a:extLst>
              <a:ext uri="{FF2B5EF4-FFF2-40B4-BE49-F238E27FC236}">
                <a16:creationId xmlns:a16="http://schemas.microsoft.com/office/drawing/2014/main" id="{AE68ADF6-521E-479B-92E5-E86533C939B2}"/>
              </a:ext>
            </a:extLst>
          </p:cNvPr>
          <p:cNvSpPr/>
          <p:nvPr/>
        </p:nvSpPr>
        <p:spPr>
          <a:xfrm>
            <a:off x="10559485" y="1941861"/>
            <a:ext cx="1318307" cy="813424"/>
          </a:xfrm>
          <a:prstGeom prst="leftArrow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03D7D26-342E-49E9-ACB5-0FECEE0E1EA8}"/>
              </a:ext>
            </a:extLst>
          </p:cNvPr>
          <p:cNvSpPr txBox="1"/>
          <p:nvPr/>
        </p:nvSpPr>
        <p:spPr>
          <a:xfrm>
            <a:off x="8280966" y="3018794"/>
            <a:ext cx="27824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القراءة الصامتة.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85FFBDD-ABB3-4D36-8D56-F6EDE4336E4D}"/>
              </a:ext>
            </a:extLst>
          </p:cNvPr>
          <p:cNvSpPr txBox="1"/>
          <p:nvPr/>
        </p:nvSpPr>
        <p:spPr>
          <a:xfrm>
            <a:off x="8280966" y="3777369"/>
            <a:ext cx="27824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القراءة الجهرية.</a:t>
            </a:r>
          </a:p>
        </p:txBody>
      </p:sp>
    </p:spTree>
    <p:extLst>
      <p:ext uri="{BB962C8B-B14F-4D97-AF65-F5344CB8AC3E}">
        <p14:creationId xmlns:p14="http://schemas.microsoft.com/office/powerpoint/2010/main" val="10323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9" grpId="0"/>
      <p:bldP spid="2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الدعسوقة في المنام وتفسير الخنفسة الحمراء في الحلم">
            <a:extLst>
              <a:ext uri="{FF2B5EF4-FFF2-40B4-BE49-F238E27FC236}">
                <a16:creationId xmlns:a16="http://schemas.microsoft.com/office/drawing/2014/main" id="{A9722A49-6D6A-4555-9F63-26CC5A2C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CBD1BD3-4709-49EB-8A44-076C23297E29}"/>
              </a:ext>
            </a:extLst>
          </p:cNvPr>
          <p:cNvSpPr txBox="1"/>
          <p:nvPr/>
        </p:nvSpPr>
        <p:spPr>
          <a:xfrm>
            <a:off x="0" y="584775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طَالِبَتِي المُتَأَمِلَة: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تَأَمَلِي الصُّور التَّاليَة </a:t>
            </a:r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وتعرفي على الكائن الحي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... ؟؟؟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2D3C01-4D0D-4DA5-9EEB-5F1CA3C96C9D}"/>
              </a:ext>
            </a:extLst>
          </p:cNvPr>
          <p:cNvSpPr txBox="1"/>
          <p:nvPr/>
        </p:nvSpPr>
        <p:spPr>
          <a:xfrm>
            <a:off x="8240820" y="3698"/>
            <a:ext cx="395118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استراتيجية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العين </a:t>
            </a:r>
            <a:r>
              <a:rPr lang="ar-SA" sz="3200" b="1" dirty="0" err="1">
                <a:solidFill>
                  <a:srgbClr val="C00000"/>
                </a:solidFill>
                <a:latin typeface="Calibri" panose="020F0502020204030204"/>
                <a:cs typeface="Times New Roman" panose="02020603050405020304" pitchFamily="18" charset="0"/>
              </a:rPr>
              <a:t>الفصحية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A3D7DFC-5DAB-42DF-ABFE-D22B17782FAE}"/>
              </a:ext>
            </a:extLst>
          </p:cNvPr>
          <p:cNvSpPr txBox="1"/>
          <p:nvPr/>
        </p:nvSpPr>
        <p:spPr>
          <a:xfrm>
            <a:off x="4525251" y="3697"/>
            <a:ext cx="314149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التهيئة الحافزة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6B5B906-4640-4B0F-BF31-F050D91EF86F}"/>
              </a:ext>
            </a:extLst>
          </p:cNvPr>
          <p:cNvSpPr txBox="1"/>
          <p:nvPr/>
        </p:nvSpPr>
        <p:spPr>
          <a:xfrm>
            <a:off x="7404923" y="5669670"/>
            <a:ext cx="3429709" cy="684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SA" sz="2800" b="1" dirty="0">
                <a:cs typeface="PT Bold Heading" panose="02010400000000000000" pitchFamily="2" charset="-78"/>
              </a:rPr>
              <a:t>الدَّعْسُوقَة</a:t>
            </a:r>
          </a:p>
        </p:txBody>
      </p:sp>
    </p:spTree>
    <p:extLst>
      <p:ext uri="{BB962C8B-B14F-4D97-AF65-F5344CB8AC3E}">
        <p14:creationId xmlns:p14="http://schemas.microsoft.com/office/powerpoint/2010/main" val="39545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54E999-5B72-4683-9C1F-E53DA3B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6838"/>
          </a:xfrm>
          <a:prstGeom prst="rect">
            <a:avLst/>
          </a:prstGeom>
        </p:spPr>
      </p:pic>
      <p:pic>
        <p:nvPicPr>
          <p:cNvPr id="23" name="صورة 22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8E9F68CE-E704-42D3-BAA8-972B4A488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3" y="802204"/>
            <a:ext cx="8672775" cy="3904432"/>
          </a:xfrm>
          <a:prstGeom prst="rect">
            <a:avLst/>
          </a:prstGeom>
        </p:spPr>
      </p:pic>
      <p:pic>
        <p:nvPicPr>
          <p:cNvPr id="25" name="Picture 24" descr="سامي البليهد on Twitter: &quot;📍موقع منصة #مدرستي البديل لمنظومة #التعليم  الموحدة والمعتمد من وزارة التعليم في #السعودية 👇🏾👇🏾  https://t.co/NVkfiBN8FJ… https://t.co/Uxbe9wChFq&quot;">
            <a:extLst>
              <a:ext uri="{FF2B5EF4-FFF2-40B4-BE49-F238E27FC236}">
                <a16:creationId xmlns:a16="http://schemas.microsoft.com/office/drawing/2014/main" id="{176482D9-AAD4-4829-B373-58F1F97A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3" y="917997"/>
            <a:ext cx="1104656" cy="6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id="{C65EA7EF-D72A-4BBE-B30C-924AE0F1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81" y="1630450"/>
            <a:ext cx="1135509" cy="8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DC70681-9E19-4BAB-A8D9-8E91FBE8F84D}"/>
              </a:ext>
            </a:extLst>
          </p:cNvPr>
          <p:cNvSpPr txBox="1"/>
          <p:nvPr/>
        </p:nvSpPr>
        <p:spPr>
          <a:xfrm>
            <a:off x="4713019" y="1501608"/>
            <a:ext cx="2740025" cy="1007968"/>
          </a:xfrm>
          <a:prstGeom prst="rect">
            <a:avLst/>
          </a:prstGeom>
          <a:noFill/>
          <a:ln w="1905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نَصُّ الفِهْم القِرَائِي: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2278C2D-EFA3-42D5-8314-6299605B404C}"/>
              </a:ext>
            </a:extLst>
          </p:cNvPr>
          <p:cNvSpPr txBox="1"/>
          <p:nvPr/>
        </p:nvSpPr>
        <p:spPr>
          <a:xfrm>
            <a:off x="9291415" y="1228091"/>
            <a:ext cx="812800" cy="276999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التاريخ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71B47E1-1038-42D1-A252-71F438051E0F}"/>
              </a:ext>
            </a:extLst>
          </p:cNvPr>
          <p:cNvSpPr txBox="1"/>
          <p:nvPr/>
        </p:nvSpPr>
        <p:spPr>
          <a:xfrm>
            <a:off x="9283966" y="1640071"/>
            <a:ext cx="812800" cy="2769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اليوم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6988040-0889-45C5-9A24-AFE24A32EF29}"/>
              </a:ext>
            </a:extLst>
          </p:cNvPr>
          <p:cNvSpPr txBox="1"/>
          <p:nvPr/>
        </p:nvSpPr>
        <p:spPr>
          <a:xfrm>
            <a:off x="9283966" y="2054736"/>
            <a:ext cx="812800" cy="276999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المادة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969ADE5-C3B2-4864-8C94-FD41C9A7018B}"/>
              </a:ext>
            </a:extLst>
          </p:cNvPr>
          <p:cNvSpPr txBox="1"/>
          <p:nvPr/>
        </p:nvSpPr>
        <p:spPr>
          <a:xfrm>
            <a:off x="9283966" y="2463976"/>
            <a:ext cx="812800" cy="276999"/>
          </a:xfrm>
          <a:prstGeom prst="rect">
            <a:avLst/>
          </a:prstGeom>
          <a:solidFill>
            <a:srgbClr val="FFFFCC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الحصة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24B01A4-F196-4CA1-A697-FEA4F2534204}"/>
              </a:ext>
            </a:extLst>
          </p:cNvPr>
          <p:cNvSpPr txBox="1"/>
          <p:nvPr/>
        </p:nvSpPr>
        <p:spPr>
          <a:xfrm>
            <a:off x="5176519" y="2804004"/>
            <a:ext cx="2179979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cs typeface="PT Bold Heading" panose="02010400000000000000" pitchFamily="2" charset="-78"/>
              </a:rPr>
              <a:t>الدَّعْسُوقَة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37AE20F-84C7-40D0-AD3D-0B2A17A60D72}"/>
              </a:ext>
            </a:extLst>
          </p:cNvPr>
          <p:cNvSpPr txBox="1"/>
          <p:nvPr/>
        </p:nvSpPr>
        <p:spPr>
          <a:xfrm>
            <a:off x="7666336" y="1209532"/>
            <a:ext cx="148716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kern="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5</a:t>
            </a: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/ 8 / 1442 هـ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7D64DE3-A2E6-46E2-9377-593CDD43431E}"/>
              </a:ext>
            </a:extLst>
          </p:cNvPr>
          <p:cNvSpPr txBox="1"/>
          <p:nvPr/>
        </p:nvSpPr>
        <p:spPr>
          <a:xfrm>
            <a:off x="7819998" y="1608478"/>
            <a:ext cx="13335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الخميس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38F5A91-F207-466A-903E-53D0E75F1906}"/>
              </a:ext>
            </a:extLst>
          </p:cNvPr>
          <p:cNvSpPr txBox="1"/>
          <p:nvPr/>
        </p:nvSpPr>
        <p:spPr>
          <a:xfrm>
            <a:off x="7946997" y="2033099"/>
            <a:ext cx="120650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لغـتـي الجميلة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A888059-FA97-4C59-891A-F01F9FF6BDCD}"/>
              </a:ext>
            </a:extLst>
          </p:cNvPr>
          <p:cNvSpPr txBox="1"/>
          <p:nvPr/>
        </p:nvSpPr>
        <p:spPr>
          <a:xfrm>
            <a:off x="7819998" y="2463097"/>
            <a:ext cx="137454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الثانية + الثالثة  </a:t>
            </a:r>
          </a:p>
        </p:txBody>
      </p:sp>
      <p:pic>
        <p:nvPicPr>
          <p:cNvPr id="28" name="Picture 2" descr="دعسوقة ذات سبع نقاط - ويكيبيديا">
            <a:extLst>
              <a:ext uri="{FF2B5EF4-FFF2-40B4-BE49-F238E27FC236}">
                <a16:creationId xmlns:a16="http://schemas.microsoft.com/office/drawing/2014/main" id="{6DB74071-AB1B-4417-AD7C-A936F4FB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2" y="2680202"/>
            <a:ext cx="1545687" cy="154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E4DEEE9-0DC2-43E4-8045-E7DD0C582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00"/>
          <a:stretch/>
        </p:blipFill>
        <p:spPr>
          <a:xfrm rot="16200000">
            <a:off x="-1754944" y="1754943"/>
            <a:ext cx="6858002" cy="3348112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E9E908B-CD2D-4E09-8B7A-07A787D42760}"/>
              </a:ext>
            </a:extLst>
          </p:cNvPr>
          <p:cNvGrpSpPr/>
          <p:nvPr/>
        </p:nvGrpSpPr>
        <p:grpSpPr>
          <a:xfrm>
            <a:off x="6833606" y="-2"/>
            <a:ext cx="5358394" cy="1189509"/>
            <a:chOff x="6972062" y="7748"/>
            <a:chExt cx="5102818" cy="118950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0FBEE6D-BA7B-4623-B811-7DE14594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45" b="95894" l="2209" r="97093">
                          <a14:foregroundMark x1="30116" y1="57771" x2="70349" y2="52053"/>
                          <a14:foregroundMark x1="58256" y1="34604" x2="61628" y2="86217"/>
                          <a14:foregroundMark x1="59419" y1="86217" x2="49884" y2="58798"/>
                          <a14:foregroundMark x1="51628" y1="61144" x2="32674" y2="58065"/>
                          <a14:foregroundMark x1="37791" y1="38416" x2="40116" y2="58358"/>
                          <a14:foregroundMark x1="39767" y1="70968" x2="39186" y2="81965"/>
                          <a14:foregroundMark x1="38721" y1="76833" x2="37209" y2="56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4913" y="7748"/>
              <a:ext cx="1499967" cy="1189509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3006D8E1-31BE-4D44-9B8E-97011AA31C06}"/>
                </a:ext>
              </a:extLst>
            </p:cNvPr>
            <p:cNvSpPr/>
            <p:nvPr/>
          </p:nvSpPr>
          <p:spPr>
            <a:xfrm>
              <a:off x="6972062" y="253047"/>
              <a:ext cx="3843579" cy="944210"/>
            </a:xfrm>
            <a:prstGeom prst="rect">
              <a:avLst/>
            </a:prstGeom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أهداف الفهم القرائِي: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6B6E920-A923-47A1-8DDE-9C4DDB92A7CB}"/>
              </a:ext>
            </a:extLst>
          </p:cNvPr>
          <p:cNvSpPr txBox="1"/>
          <p:nvPr/>
        </p:nvSpPr>
        <p:spPr>
          <a:xfrm>
            <a:off x="4680452" y="3742698"/>
            <a:ext cx="75115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3- مُمَارَسة الفِهَم القِرَائِي وتَطْبِيق مُسْتَويَاته.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5F57BA2-3F20-4B57-A017-2A53F73A5E65}"/>
              </a:ext>
            </a:extLst>
          </p:cNvPr>
          <p:cNvSpPr txBox="1"/>
          <p:nvPr/>
        </p:nvSpPr>
        <p:spPr>
          <a:xfrm>
            <a:off x="3348114" y="2410120"/>
            <a:ext cx="88438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1- القِرَاءة الجَهْرِية السَّلِيمَة وفِهْم المُقْرُوء واسْتِيعَاب جَوانِبَه واسْتِثْمَارها.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ECED2E-938E-483E-89B3-7A2CBE594132}"/>
              </a:ext>
            </a:extLst>
          </p:cNvPr>
          <p:cNvSpPr txBox="1"/>
          <p:nvPr/>
        </p:nvSpPr>
        <p:spPr>
          <a:xfrm>
            <a:off x="5552304" y="3076409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2- اكتِسَاب مَهَارَةُ القِرَاءة الصَامِتَة.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15F4542-AB1D-49E3-9A7F-66DBE003912F}"/>
              </a:ext>
            </a:extLst>
          </p:cNvPr>
          <p:cNvSpPr txBox="1"/>
          <p:nvPr/>
        </p:nvSpPr>
        <p:spPr>
          <a:xfrm>
            <a:off x="4680452" y="4408987"/>
            <a:ext cx="75115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4- التَّعَرفُ عَلَى مَعَانِي المُفْرَدَات الصَّعْبَة.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BF0F36B-97D3-442A-A187-B1D8BB402D62}"/>
              </a:ext>
            </a:extLst>
          </p:cNvPr>
          <p:cNvSpPr txBox="1"/>
          <p:nvPr/>
        </p:nvSpPr>
        <p:spPr>
          <a:xfrm>
            <a:off x="5290057" y="1507426"/>
            <a:ext cx="69019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أتوقعُ بمشِيئَةِ الله تعالى أَنْ تكنَّ قادرات على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CF51796-E22F-4F97-9C1E-83B43336E6A8}"/>
              </a:ext>
            </a:extLst>
          </p:cNvPr>
          <p:cNvSpPr txBox="1"/>
          <p:nvPr/>
        </p:nvSpPr>
        <p:spPr>
          <a:xfrm>
            <a:off x="5552304" y="5728929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6- تَنْمِيَةُ رُوحَ الخَيَال والإِبْدَاع.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0B0E8A-7722-4533-8CFC-020C5B9ED0EB}"/>
              </a:ext>
            </a:extLst>
          </p:cNvPr>
          <p:cNvSpPr txBox="1"/>
          <p:nvPr/>
        </p:nvSpPr>
        <p:spPr>
          <a:xfrm>
            <a:off x="5552304" y="5068958"/>
            <a:ext cx="66396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5- الكَشْفُ عَنْ القِيَم الوَارِدة فِي النَّص.</a:t>
            </a:r>
          </a:p>
        </p:txBody>
      </p:sp>
    </p:spTree>
    <p:extLst>
      <p:ext uri="{BB962C8B-B14F-4D97-AF65-F5344CB8AC3E}">
        <p14:creationId xmlns:p14="http://schemas.microsoft.com/office/powerpoint/2010/main" val="38896385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763F783-BA20-46B2-9DE3-51E0A2D98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5827776" cy="6675120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20E0147E-D1E7-4FCE-AA7C-81FE93175612}"/>
              </a:ext>
            </a:extLst>
          </p:cNvPr>
          <p:cNvSpPr/>
          <p:nvPr/>
        </p:nvSpPr>
        <p:spPr>
          <a:xfrm>
            <a:off x="870327" y="2407446"/>
            <a:ext cx="3501592" cy="1021554"/>
          </a:xfrm>
          <a:prstGeom prst="wedgeRoundRectCallout">
            <a:avLst>
              <a:gd name="adj1" fmla="val -1771"/>
              <a:gd name="adj2" fmla="val 113703"/>
              <a:gd name="adj3" fmla="val 16667"/>
            </a:avLst>
          </a:prstGeom>
          <a:solidFill>
            <a:srgbClr val="FFFFFF"/>
          </a:solidFill>
          <a:ln w="381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هَيَّا نَقْرَأ</a:t>
            </a:r>
          </a:p>
        </p:txBody>
      </p:sp>
    </p:spTree>
    <p:extLst>
      <p:ext uri="{BB962C8B-B14F-4D97-AF65-F5344CB8AC3E}">
        <p14:creationId xmlns:p14="http://schemas.microsoft.com/office/powerpoint/2010/main" val="6066959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2540CA5-3A71-4221-807C-7A7BC4A2F382}"/>
              </a:ext>
            </a:extLst>
          </p:cNvPr>
          <p:cNvSpPr/>
          <p:nvPr/>
        </p:nvSpPr>
        <p:spPr>
          <a:xfrm>
            <a:off x="87116" y="91176"/>
            <a:ext cx="11985208" cy="6630769"/>
          </a:xfrm>
          <a:prstGeom prst="rect">
            <a:avLst/>
          </a:prstGeom>
          <a:solidFill>
            <a:srgbClr val="C00000"/>
          </a:solidFill>
          <a:ln w="28575" cap="flat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100" name="Google Shape;77;p4"/>
          <p:cNvSpPr/>
          <p:nvPr/>
        </p:nvSpPr>
        <p:spPr>
          <a:xfrm>
            <a:off x="328946" y="343169"/>
            <a:ext cx="57273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2793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78;p4"/>
          <p:cNvSpPr/>
          <p:nvPr/>
        </p:nvSpPr>
        <p:spPr>
          <a:xfrm>
            <a:off x="215878" y="311703"/>
            <a:ext cx="5803559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Google Shape;79;p4"/>
          <p:cNvSpPr/>
          <p:nvPr/>
        </p:nvSpPr>
        <p:spPr>
          <a:xfrm>
            <a:off x="284699" y="295940"/>
            <a:ext cx="5740936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92;p4"/>
          <p:cNvSpPr/>
          <p:nvPr/>
        </p:nvSpPr>
        <p:spPr>
          <a:xfrm flipH="1">
            <a:off x="6172099" y="295940"/>
            <a:ext cx="5771583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93;p4"/>
          <p:cNvSpPr/>
          <p:nvPr/>
        </p:nvSpPr>
        <p:spPr>
          <a:xfrm flipH="1">
            <a:off x="6135719" y="277259"/>
            <a:ext cx="5771581" cy="6232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7" y="19288"/>
                </a:moveTo>
                <a:cubicBezTo>
                  <a:pt x="20104" y="19288"/>
                  <a:pt x="19859" y="19493"/>
                  <a:pt x="19859" y="19746"/>
                </a:cubicBezTo>
                <a:cubicBezTo>
                  <a:pt x="19859" y="19998"/>
                  <a:pt x="20104" y="20203"/>
                  <a:pt x="20407" y="20203"/>
                </a:cubicBezTo>
                <a:cubicBezTo>
                  <a:pt x="20709" y="20203"/>
                  <a:pt x="20954" y="19998"/>
                  <a:pt x="20954" y="19746"/>
                </a:cubicBezTo>
                <a:cubicBezTo>
                  <a:pt x="20954" y="19493"/>
                  <a:pt x="20709" y="19288"/>
                  <a:pt x="20407" y="19288"/>
                </a:cubicBezTo>
                <a:close/>
                <a:moveTo>
                  <a:pt x="20407" y="17281"/>
                </a:moveTo>
                <a:cubicBezTo>
                  <a:pt x="20104" y="17281"/>
                  <a:pt x="19859" y="17486"/>
                  <a:pt x="19859" y="17738"/>
                </a:cubicBezTo>
                <a:cubicBezTo>
                  <a:pt x="19859" y="17991"/>
                  <a:pt x="20104" y="18196"/>
                  <a:pt x="20407" y="18196"/>
                </a:cubicBezTo>
                <a:cubicBezTo>
                  <a:pt x="20709" y="18196"/>
                  <a:pt x="20954" y="17991"/>
                  <a:pt x="20954" y="17738"/>
                </a:cubicBezTo>
                <a:cubicBezTo>
                  <a:pt x="20954" y="17486"/>
                  <a:pt x="20709" y="17281"/>
                  <a:pt x="20407" y="17281"/>
                </a:cubicBezTo>
                <a:close/>
                <a:moveTo>
                  <a:pt x="20407" y="15274"/>
                </a:moveTo>
                <a:cubicBezTo>
                  <a:pt x="20104" y="15274"/>
                  <a:pt x="19859" y="15479"/>
                  <a:pt x="19859" y="15731"/>
                </a:cubicBezTo>
                <a:cubicBezTo>
                  <a:pt x="19859" y="15984"/>
                  <a:pt x="20104" y="16188"/>
                  <a:pt x="20407" y="16188"/>
                </a:cubicBezTo>
                <a:cubicBezTo>
                  <a:pt x="20709" y="16188"/>
                  <a:pt x="20954" y="15984"/>
                  <a:pt x="20954" y="15731"/>
                </a:cubicBezTo>
                <a:cubicBezTo>
                  <a:pt x="20954" y="15479"/>
                  <a:pt x="20709" y="15274"/>
                  <a:pt x="20407" y="15274"/>
                </a:cubicBezTo>
                <a:close/>
                <a:moveTo>
                  <a:pt x="20407" y="13267"/>
                </a:moveTo>
                <a:cubicBezTo>
                  <a:pt x="20104" y="13267"/>
                  <a:pt x="19859" y="13471"/>
                  <a:pt x="19859" y="13724"/>
                </a:cubicBezTo>
                <a:cubicBezTo>
                  <a:pt x="19859" y="13976"/>
                  <a:pt x="20104" y="14181"/>
                  <a:pt x="20407" y="14181"/>
                </a:cubicBezTo>
                <a:cubicBezTo>
                  <a:pt x="20709" y="14181"/>
                  <a:pt x="20954" y="13976"/>
                  <a:pt x="20954" y="13724"/>
                </a:cubicBezTo>
                <a:cubicBezTo>
                  <a:pt x="20954" y="13471"/>
                  <a:pt x="20709" y="13267"/>
                  <a:pt x="20407" y="13267"/>
                </a:cubicBezTo>
                <a:close/>
                <a:moveTo>
                  <a:pt x="20407" y="11259"/>
                </a:moveTo>
                <a:cubicBezTo>
                  <a:pt x="20104" y="11259"/>
                  <a:pt x="19859" y="11464"/>
                  <a:pt x="19859" y="11717"/>
                </a:cubicBezTo>
                <a:cubicBezTo>
                  <a:pt x="19859" y="11969"/>
                  <a:pt x="20104" y="12174"/>
                  <a:pt x="20407" y="12174"/>
                </a:cubicBezTo>
                <a:cubicBezTo>
                  <a:pt x="20709" y="12174"/>
                  <a:pt x="20954" y="11969"/>
                  <a:pt x="20954" y="11717"/>
                </a:cubicBezTo>
                <a:cubicBezTo>
                  <a:pt x="20954" y="11464"/>
                  <a:pt x="20709" y="11259"/>
                  <a:pt x="20407" y="11259"/>
                </a:cubicBezTo>
                <a:close/>
                <a:moveTo>
                  <a:pt x="20407" y="9252"/>
                </a:moveTo>
                <a:cubicBezTo>
                  <a:pt x="20104" y="9252"/>
                  <a:pt x="19859" y="9457"/>
                  <a:pt x="19859" y="9709"/>
                </a:cubicBezTo>
                <a:cubicBezTo>
                  <a:pt x="19859" y="9962"/>
                  <a:pt x="20104" y="10167"/>
                  <a:pt x="20407" y="10167"/>
                </a:cubicBezTo>
                <a:cubicBezTo>
                  <a:pt x="20709" y="10167"/>
                  <a:pt x="20954" y="9962"/>
                  <a:pt x="20954" y="9709"/>
                </a:cubicBezTo>
                <a:cubicBezTo>
                  <a:pt x="20954" y="9457"/>
                  <a:pt x="20709" y="9252"/>
                  <a:pt x="20407" y="9252"/>
                </a:cubicBezTo>
                <a:close/>
                <a:moveTo>
                  <a:pt x="20407" y="7245"/>
                </a:moveTo>
                <a:cubicBezTo>
                  <a:pt x="20104" y="7245"/>
                  <a:pt x="19859" y="7449"/>
                  <a:pt x="19859" y="7702"/>
                </a:cubicBezTo>
                <a:cubicBezTo>
                  <a:pt x="19859" y="7955"/>
                  <a:pt x="20104" y="8159"/>
                  <a:pt x="20407" y="8159"/>
                </a:cubicBezTo>
                <a:cubicBezTo>
                  <a:pt x="20709" y="8159"/>
                  <a:pt x="20954" y="7955"/>
                  <a:pt x="20954" y="7702"/>
                </a:cubicBezTo>
                <a:cubicBezTo>
                  <a:pt x="20954" y="7449"/>
                  <a:pt x="20709" y="7245"/>
                  <a:pt x="20407" y="7245"/>
                </a:cubicBezTo>
                <a:close/>
                <a:moveTo>
                  <a:pt x="20407" y="5237"/>
                </a:moveTo>
                <a:cubicBezTo>
                  <a:pt x="20104" y="5237"/>
                  <a:pt x="19859" y="5442"/>
                  <a:pt x="19859" y="5695"/>
                </a:cubicBezTo>
                <a:cubicBezTo>
                  <a:pt x="19859" y="5947"/>
                  <a:pt x="20104" y="6152"/>
                  <a:pt x="20407" y="6152"/>
                </a:cubicBezTo>
                <a:cubicBezTo>
                  <a:pt x="20709" y="6152"/>
                  <a:pt x="20954" y="5947"/>
                  <a:pt x="20954" y="5695"/>
                </a:cubicBezTo>
                <a:cubicBezTo>
                  <a:pt x="20954" y="5442"/>
                  <a:pt x="20709" y="5237"/>
                  <a:pt x="20407" y="5237"/>
                </a:cubicBezTo>
                <a:close/>
                <a:moveTo>
                  <a:pt x="20407" y="3230"/>
                </a:moveTo>
                <a:cubicBezTo>
                  <a:pt x="20104" y="3230"/>
                  <a:pt x="19859" y="3435"/>
                  <a:pt x="19859" y="3688"/>
                </a:cubicBezTo>
                <a:cubicBezTo>
                  <a:pt x="19859" y="3940"/>
                  <a:pt x="20104" y="4145"/>
                  <a:pt x="20407" y="4145"/>
                </a:cubicBezTo>
                <a:cubicBezTo>
                  <a:pt x="20709" y="4145"/>
                  <a:pt x="20954" y="3940"/>
                  <a:pt x="20954" y="3688"/>
                </a:cubicBezTo>
                <a:cubicBezTo>
                  <a:pt x="20954" y="3435"/>
                  <a:pt x="20709" y="3230"/>
                  <a:pt x="20407" y="3230"/>
                </a:cubicBezTo>
                <a:close/>
                <a:moveTo>
                  <a:pt x="20407" y="1223"/>
                </a:moveTo>
                <a:cubicBezTo>
                  <a:pt x="20104" y="1223"/>
                  <a:pt x="19859" y="1428"/>
                  <a:pt x="19859" y="1680"/>
                </a:cubicBezTo>
                <a:cubicBezTo>
                  <a:pt x="19859" y="1933"/>
                  <a:pt x="20104" y="2138"/>
                  <a:pt x="20407" y="2138"/>
                </a:cubicBezTo>
                <a:cubicBezTo>
                  <a:pt x="20709" y="2138"/>
                  <a:pt x="20954" y="1933"/>
                  <a:pt x="20954" y="1680"/>
                </a:cubicBezTo>
                <a:cubicBezTo>
                  <a:pt x="20954" y="1428"/>
                  <a:pt x="20709" y="1223"/>
                  <a:pt x="20407" y="1223"/>
                </a:cubicBez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F4F6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115" name="Google Shape;105;p4"/>
          <p:cNvGrpSpPr/>
          <p:nvPr/>
        </p:nvGrpSpPr>
        <p:grpSpPr>
          <a:xfrm>
            <a:off x="5643475" y="688640"/>
            <a:ext cx="908791" cy="5409789"/>
            <a:chOff x="0" y="0"/>
            <a:chExt cx="814200" cy="5409787"/>
          </a:xfrm>
        </p:grpSpPr>
        <p:sp>
          <p:nvSpPr>
            <p:cNvPr id="105" name="Google Shape;106;p4"/>
            <p:cNvSpPr/>
            <p:nvPr/>
          </p:nvSpPr>
          <p:spPr>
            <a:xfrm>
              <a:off x="0" y="-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7;p4"/>
            <p:cNvSpPr/>
            <p:nvPr/>
          </p:nvSpPr>
          <p:spPr>
            <a:xfrm>
              <a:off x="0" y="582386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8;p4"/>
            <p:cNvSpPr/>
            <p:nvPr/>
          </p:nvSpPr>
          <p:spPr>
            <a:xfrm>
              <a:off x="0" y="1164773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9;p4"/>
            <p:cNvSpPr/>
            <p:nvPr/>
          </p:nvSpPr>
          <p:spPr>
            <a:xfrm>
              <a:off x="0" y="1747160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10;p4"/>
            <p:cNvSpPr/>
            <p:nvPr/>
          </p:nvSpPr>
          <p:spPr>
            <a:xfrm>
              <a:off x="0" y="232954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1;p4"/>
            <p:cNvSpPr/>
            <p:nvPr/>
          </p:nvSpPr>
          <p:spPr>
            <a:xfrm>
              <a:off x="0" y="2911934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2;p4"/>
            <p:cNvSpPr/>
            <p:nvPr/>
          </p:nvSpPr>
          <p:spPr>
            <a:xfrm>
              <a:off x="0" y="3494321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3;p4"/>
            <p:cNvSpPr/>
            <p:nvPr/>
          </p:nvSpPr>
          <p:spPr>
            <a:xfrm>
              <a:off x="0" y="4076708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4;p4"/>
            <p:cNvSpPr/>
            <p:nvPr/>
          </p:nvSpPr>
          <p:spPr>
            <a:xfrm>
              <a:off x="0" y="4659095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5;p4"/>
            <p:cNvSpPr/>
            <p:nvPr/>
          </p:nvSpPr>
          <p:spPr>
            <a:xfrm>
              <a:off x="0" y="5241487"/>
              <a:ext cx="814201" cy="1683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E7E6E6"/>
                </a:gs>
                <a:gs pos="47000">
                  <a:srgbClr val="7F7F7F"/>
                </a:gs>
                <a:gs pos="100000">
                  <a:srgbClr val="E7E6E6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2" name="مخطط انسيابي: مهلة 1">
            <a:extLst>
              <a:ext uri="{FF2B5EF4-FFF2-40B4-BE49-F238E27FC236}">
                <a16:creationId xmlns:a16="http://schemas.microsoft.com/office/drawing/2014/main" id="{3C7335A5-856C-4221-9102-724B6F4A5E22}"/>
              </a:ext>
            </a:extLst>
          </p:cNvPr>
          <p:cNvSpPr/>
          <p:nvPr/>
        </p:nvSpPr>
        <p:spPr>
          <a:xfrm>
            <a:off x="11329461" y="4506376"/>
            <a:ext cx="430051" cy="1989702"/>
          </a:xfrm>
          <a:prstGeom prst="flowChartDelay">
            <a:avLst/>
          </a:prstGeom>
          <a:solidFill>
            <a:srgbClr val="00B0F0"/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القراءة الصامتة</a:t>
            </a:r>
          </a:p>
        </p:txBody>
      </p:sp>
      <p:sp>
        <p:nvSpPr>
          <p:cNvPr id="24" name="مخطط انسيابي: مهلة 23">
            <a:extLst>
              <a:ext uri="{FF2B5EF4-FFF2-40B4-BE49-F238E27FC236}">
                <a16:creationId xmlns:a16="http://schemas.microsoft.com/office/drawing/2014/main" id="{39BC5C16-34D1-4A59-852E-0FC0EEED76A3}"/>
              </a:ext>
            </a:extLst>
          </p:cNvPr>
          <p:cNvSpPr/>
          <p:nvPr/>
        </p:nvSpPr>
        <p:spPr>
          <a:xfrm>
            <a:off x="11330785" y="2519951"/>
            <a:ext cx="430051" cy="1989702"/>
          </a:xfrm>
          <a:prstGeom prst="flowChartDelay">
            <a:avLst/>
          </a:prstGeom>
          <a:solidFill>
            <a:schemeClr val="bg1">
              <a:lumMod val="50000"/>
            </a:schemeClr>
          </a:solidFill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الزمن: 3</a:t>
            </a:r>
            <a:r>
              <a:rPr kumimoji="0" lang="ar-SA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دقائق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27" name="مخطط انسيابي: مهلة 26">
            <a:extLst>
              <a:ext uri="{FF2B5EF4-FFF2-40B4-BE49-F238E27FC236}">
                <a16:creationId xmlns:a16="http://schemas.microsoft.com/office/drawing/2014/main" id="{49AA4C77-762C-4CA0-9EBD-7B0ADCE7B1D0}"/>
              </a:ext>
            </a:extLst>
          </p:cNvPr>
          <p:cNvSpPr/>
          <p:nvPr/>
        </p:nvSpPr>
        <p:spPr>
          <a:xfrm>
            <a:off x="11330785" y="533526"/>
            <a:ext cx="430051" cy="1989702"/>
          </a:xfrm>
          <a:prstGeom prst="flowChartDelay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kern="0" noProof="0" dirty="0">
                <a:solidFill>
                  <a:srgbClr val="000000"/>
                </a:solidFill>
                <a:latin typeface="Calibri"/>
                <a:ea typeface="+mj-ea"/>
                <a:cs typeface="Calibri"/>
                <a:sym typeface="Calibri"/>
              </a:rPr>
              <a:t>التهيئة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28" name="Picture 2" descr="Bookmark icon - Icons8 Flat Color Icons">
            <a:extLst>
              <a:ext uri="{FF2B5EF4-FFF2-40B4-BE49-F238E27FC236}">
                <a16:creationId xmlns:a16="http://schemas.microsoft.com/office/drawing/2014/main" id="{5FD563B5-146B-4A79-A25A-875C2E48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72" y="199983"/>
            <a:ext cx="858323" cy="7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18E129C-50CF-48ED-B05E-2191BC2D4C61}"/>
              </a:ext>
            </a:extLst>
          </p:cNvPr>
          <p:cNvSpPr txBox="1"/>
          <p:nvPr/>
        </p:nvSpPr>
        <p:spPr>
          <a:xfrm>
            <a:off x="1025334" y="533774"/>
            <a:ext cx="2376487" cy="646331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20000"/>
                <a:lumOff val="80000"/>
              </a:srgb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القراءة الصامتة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3 دقائق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EE1C4D4-4900-4E7C-9B23-7FA2EC134987}"/>
              </a:ext>
            </a:extLst>
          </p:cNvPr>
          <p:cNvSpPr/>
          <p:nvPr/>
        </p:nvSpPr>
        <p:spPr>
          <a:xfrm>
            <a:off x="873869" y="2813631"/>
            <a:ext cx="2627286" cy="329837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القراءة الصامِتة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altLang="ar-S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هي قِراءة سِريَّة تَكون بِواسطة النَّظر لَيس فِيها صَوت ولا هَمس ولا تَحريك للشفَتين.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alt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5B98ED9A-D9E7-4150-8884-A6E2E6EADEB8}"/>
              </a:ext>
            </a:extLst>
          </p:cNvPr>
          <p:cNvSpPr/>
          <p:nvPr/>
        </p:nvSpPr>
        <p:spPr>
          <a:xfrm>
            <a:off x="1217014" y="4462819"/>
            <a:ext cx="1940996" cy="1560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24AF601-4474-4446-A791-C86D09CC5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35" y="443580"/>
            <a:ext cx="4549389" cy="5968798"/>
          </a:xfrm>
          <a:prstGeom prst="rect">
            <a:avLst/>
          </a:prstGeom>
        </p:spPr>
      </p:pic>
      <p:pic>
        <p:nvPicPr>
          <p:cNvPr id="34" name="Picture 3" descr="C:\Users\tutor2u\Downloads\shutterstock_176292206.jpg">
            <a:extLst>
              <a:ext uri="{FF2B5EF4-FFF2-40B4-BE49-F238E27FC236}">
                <a16:creationId xmlns:a16="http://schemas.microsoft.com/office/drawing/2014/main" id="{12DF4148-C702-4F7C-A572-3F5E80943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7374" y="1180105"/>
            <a:ext cx="1524605" cy="15386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13">
            <a:extLst>
              <a:ext uri="{FF2B5EF4-FFF2-40B4-BE49-F238E27FC236}">
                <a16:creationId xmlns:a16="http://schemas.microsoft.com/office/drawing/2014/main" id="{F8220D2B-D364-4953-A9C8-6756162DD491}"/>
              </a:ext>
            </a:extLst>
          </p:cNvPr>
          <p:cNvGrpSpPr/>
          <p:nvPr/>
        </p:nvGrpSpPr>
        <p:grpSpPr>
          <a:xfrm>
            <a:off x="2215843" y="1457032"/>
            <a:ext cx="45719" cy="984989"/>
            <a:chOff x="6921179" y="3423643"/>
            <a:chExt cx="45719" cy="1666898"/>
          </a:xfrm>
        </p:grpSpPr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C08D8872-11AD-4D8D-B5FF-D1E55E352198}"/>
                </a:ext>
              </a:extLst>
            </p:cNvPr>
            <p:cNvSpPr/>
            <p:nvPr/>
          </p:nvSpPr>
          <p:spPr>
            <a:xfrm>
              <a:off x="6921179" y="3423643"/>
              <a:ext cx="45719" cy="79744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rtl="0">
                <a:defRPr/>
              </a:pPr>
              <a:endParaRPr lang="en-GB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FC35C9E-86E2-4D22-BC34-1F3179487493}"/>
                </a:ext>
              </a:extLst>
            </p:cNvPr>
            <p:cNvSpPr/>
            <p:nvPr/>
          </p:nvSpPr>
          <p:spPr>
            <a:xfrm>
              <a:off x="6921179" y="4293096"/>
              <a:ext cx="45719" cy="797445"/>
            </a:xfrm>
            <a:prstGeom prst="rect">
              <a:avLst/>
            </a:prstGeom>
            <a:solidFill>
              <a:sysClr val="windowText" lastClr="000000">
                <a:alpha val="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rtl="0">
                <a:defRPr/>
              </a:pPr>
              <a:endParaRPr lang="en-GB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2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6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E2F0D9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E31C297-73D7-4F44-9CB2-8EE9C91426E1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1206</Words>
  <Application>Microsoft Office PowerPoint</Application>
  <PresentationFormat>شاشة عريضة</PresentationFormat>
  <Paragraphs>297</Paragraphs>
  <Slides>24</Slides>
  <Notes>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24</vt:i4>
      </vt:variant>
    </vt:vector>
  </HeadingPairs>
  <TitlesOfParts>
    <vt:vector size="34" baseType="lpstr">
      <vt:lpstr>Microsoft YaHei Light</vt:lpstr>
      <vt:lpstr>Arabic Typesetting</vt:lpstr>
      <vt:lpstr>Arial</vt:lpstr>
      <vt:lpstr>Calibri</vt:lpstr>
      <vt:lpstr>Calibri Light</vt:lpstr>
      <vt:lpstr>Helvetica</vt:lpstr>
      <vt:lpstr>Times New Roman</vt:lpstr>
      <vt:lpstr>نسق Office</vt:lpstr>
      <vt:lpstr>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you me</dc:creator>
  <cp:lastModifiedBy>you me</cp:lastModifiedBy>
  <cp:revision>61</cp:revision>
  <dcterms:created xsi:type="dcterms:W3CDTF">2021-03-17T21:22:15Z</dcterms:created>
  <dcterms:modified xsi:type="dcterms:W3CDTF">2021-03-21T15:44:28Z</dcterms:modified>
</cp:coreProperties>
</file>