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88" r:id="rId3"/>
    <p:sldId id="289" r:id="rId4"/>
    <p:sldId id="281" r:id="rId5"/>
    <p:sldId id="277" r:id="rId6"/>
    <p:sldId id="278" r:id="rId7"/>
    <p:sldId id="279" r:id="rId8"/>
    <p:sldId id="290" r:id="rId9"/>
    <p:sldId id="291" r:id="rId10"/>
    <p:sldId id="293" r:id="rId11"/>
    <p:sldId id="285" r:id="rId12"/>
    <p:sldId id="294" r:id="rId13"/>
    <p:sldId id="295" r:id="rId14"/>
    <p:sldId id="297" r:id="rId15"/>
    <p:sldId id="327" r:id="rId16"/>
    <p:sldId id="299" r:id="rId17"/>
    <p:sldId id="301" r:id="rId18"/>
    <p:sldId id="325" r:id="rId19"/>
    <p:sldId id="303" r:id="rId20"/>
    <p:sldId id="304" r:id="rId21"/>
    <p:sldId id="306" r:id="rId22"/>
    <p:sldId id="328" r:id="rId23"/>
    <p:sldId id="307" r:id="rId24"/>
    <p:sldId id="308" r:id="rId25"/>
    <p:sldId id="309" r:id="rId26"/>
    <p:sldId id="310" r:id="rId27"/>
    <p:sldId id="312" r:id="rId28"/>
    <p:sldId id="314" r:id="rId29"/>
    <p:sldId id="329" r:id="rId30"/>
    <p:sldId id="316" r:id="rId31"/>
    <p:sldId id="317" r:id="rId32"/>
    <p:sldId id="318" r:id="rId33"/>
    <p:sldId id="322" r:id="rId34"/>
    <p:sldId id="323" r:id="rId35"/>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C0DA"/>
    <a:srgbClr val="FFFF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1" d="100"/>
          <a:sy n="61" d="100"/>
        </p:scale>
        <p:origin x="-282"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06BD9D-6633-415D-B930-6606630B2850}" type="doc">
      <dgm:prSet loTypeId="urn:microsoft.com/office/officeart/2005/8/layout/orgChart1" loCatId="hierarchy" qsTypeId="urn:microsoft.com/office/officeart/2005/8/quickstyle/3d3" qsCatId="3D" csTypeId="urn:microsoft.com/office/officeart/2005/8/colors/colorful3" csCatId="colorful" phldr="1"/>
      <dgm:spPr/>
      <dgm:t>
        <a:bodyPr/>
        <a:lstStyle/>
        <a:p>
          <a:pPr rtl="1"/>
          <a:endParaRPr lang="ar-SA"/>
        </a:p>
      </dgm:t>
    </dgm:pt>
    <dgm:pt modelId="{2CD15654-69AC-40B2-8B5E-C4CA9798F6E1}">
      <dgm:prSet phldrT="[نص]" custT="1"/>
      <dgm:spPr>
        <a:solidFill>
          <a:schemeClr val="accent2">
            <a:lumMod val="40000"/>
            <a:lumOff val="60000"/>
          </a:schemeClr>
        </a:solidFill>
        <a:ln>
          <a:noFill/>
        </a:ln>
      </dgm:spPr>
      <dgm:t>
        <a:bodyPr/>
        <a:lstStyle/>
        <a:p>
          <a:pPr rtl="1"/>
          <a:r>
            <a:rPr lang="ar-SA" sz="2000" b="0" dirty="0" smtClean="0">
              <a:ln>
                <a:noFill/>
              </a:ln>
              <a:solidFill>
                <a:sysClr val="windowText" lastClr="000000"/>
              </a:solidFill>
              <a:cs typeface="PT Bold Heading" pitchFamily="2" charset="-78"/>
            </a:rPr>
            <a:t>اعتبر الضوء </a:t>
          </a:r>
        </a:p>
        <a:p>
          <a:pPr rtl="1"/>
          <a:r>
            <a:rPr lang="ar-SA" sz="2000" b="0" dirty="0" smtClean="0">
              <a:ln>
                <a:noFill/>
              </a:ln>
              <a:solidFill>
                <a:sysClr val="windowText" lastClr="000000"/>
              </a:solidFill>
              <a:cs typeface="PT Bold Heading" pitchFamily="2" charset="-78"/>
            </a:rPr>
            <a:t>موجات </a:t>
          </a:r>
          <a:r>
            <a:rPr lang="ar-SA" sz="2000" b="0" dirty="0" err="1" smtClean="0">
              <a:ln>
                <a:noFill/>
              </a:ln>
              <a:solidFill>
                <a:sysClr val="windowText" lastClr="000000"/>
              </a:solidFill>
              <a:cs typeface="PT Bold Heading" pitchFamily="2" charset="-78"/>
            </a:rPr>
            <a:t>كهرومغناطيسيه</a:t>
          </a:r>
          <a:endParaRPr lang="ar-SA" sz="2000" b="0" dirty="0">
            <a:ln>
              <a:noFill/>
            </a:ln>
            <a:solidFill>
              <a:sysClr val="windowText" lastClr="000000"/>
            </a:solidFill>
            <a:cs typeface="PT Bold Heading" pitchFamily="2" charset="-78"/>
          </a:endParaRPr>
        </a:p>
      </dgm:t>
    </dgm:pt>
    <dgm:pt modelId="{C0AD7812-0B95-4D6A-8861-380F90F4B4AE}" type="parTrans" cxnId="{AB2060B6-132F-4925-B3E3-5C3209C59C0F}">
      <dgm:prSet/>
      <dgm:spPr/>
      <dgm:t>
        <a:bodyPr/>
        <a:lstStyle/>
        <a:p>
          <a:pPr rtl="1"/>
          <a:endParaRPr lang="ar-SA" sz="2400" b="1">
            <a:solidFill>
              <a:sysClr val="windowText" lastClr="000000"/>
            </a:solidFill>
            <a:cs typeface="PT Bold Heading" pitchFamily="2" charset="-78"/>
          </a:endParaRPr>
        </a:p>
      </dgm:t>
    </dgm:pt>
    <dgm:pt modelId="{18B6AF4F-EDE8-491E-8703-8E460780D742}" type="sibTrans" cxnId="{AB2060B6-132F-4925-B3E3-5C3209C59C0F}">
      <dgm:prSet/>
      <dgm:spPr/>
      <dgm:t>
        <a:bodyPr/>
        <a:lstStyle/>
        <a:p>
          <a:pPr rtl="1"/>
          <a:endParaRPr lang="ar-SA" sz="2400" b="1">
            <a:solidFill>
              <a:sysClr val="windowText" lastClr="000000"/>
            </a:solidFill>
            <a:cs typeface="PT Bold Heading" pitchFamily="2" charset="-78"/>
          </a:endParaRPr>
        </a:p>
      </dgm:t>
    </dgm:pt>
    <dgm:pt modelId="{92BC0461-EE14-41D9-A876-8CDEC08721C4}">
      <dgm:prSet phldrT="[نص]" custT="1"/>
      <dgm:spPr>
        <a:solidFill>
          <a:srgbClr val="CCC0DA"/>
        </a:solidFill>
      </dgm:spPr>
      <dgm:t>
        <a:bodyPr/>
        <a:lstStyle/>
        <a:p>
          <a:pPr rtl="1"/>
          <a:r>
            <a:rPr lang="ar-SA" sz="2400" b="1" dirty="0" err="1" smtClean="0">
              <a:solidFill>
                <a:sysClr val="windowText" lastClr="000000"/>
              </a:solidFill>
              <a:cs typeface="PT Bold Heading" pitchFamily="2" charset="-78"/>
            </a:rPr>
            <a:t>الإستقطاب</a:t>
          </a:r>
          <a:endParaRPr lang="ar-SA" sz="2400" b="1" dirty="0">
            <a:solidFill>
              <a:sysClr val="windowText" lastClr="000000"/>
            </a:solidFill>
            <a:cs typeface="PT Bold Heading" pitchFamily="2" charset="-78"/>
          </a:endParaRPr>
        </a:p>
      </dgm:t>
    </dgm:pt>
    <dgm:pt modelId="{61F4B0C2-3D0B-4929-AF97-76F4845C5606}" type="parTrans" cxnId="{73BD75AF-CF20-41DA-A27C-FD74D7420A7E}">
      <dgm:prSet/>
      <dgm:spPr/>
      <dgm:t>
        <a:bodyPr/>
        <a:lstStyle/>
        <a:p>
          <a:pPr rtl="1"/>
          <a:endParaRPr lang="ar-SA" sz="2400" b="1">
            <a:solidFill>
              <a:sysClr val="windowText" lastClr="000000"/>
            </a:solidFill>
            <a:cs typeface="PT Bold Heading" pitchFamily="2" charset="-78"/>
          </a:endParaRPr>
        </a:p>
      </dgm:t>
    </dgm:pt>
    <dgm:pt modelId="{5EEA2E88-864E-4141-99BC-ADCCDBEB0A0F}" type="sibTrans" cxnId="{73BD75AF-CF20-41DA-A27C-FD74D7420A7E}">
      <dgm:prSet/>
      <dgm:spPr/>
      <dgm:t>
        <a:bodyPr/>
        <a:lstStyle/>
        <a:p>
          <a:pPr rtl="1"/>
          <a:endParaRPr lang="ar-SA" sz="2400" b="1">
            <a:solidFill>
              <a:sysClr val="windowText" lastClr="000000"/>
            </a:solidFill>
            <a:cs typeface="PT Bold Heading" pitchFamily="2" charset="-78"/>
          </a:endParaRPr>
        </a:p>
      </dgm:t>
    </dgm:pt>
    <dgm:pt modelId="{FB8829BE-4FCD-40CD-99F2-E86D127A570D}">
      <dgm:prSet phldrT="[نص]" custT="1"/>
      <dgm:spPr>
        <a:solidFill>
          <a:srgbClr val="CCC0DA"/>
        </a:solidFill>
      </dgm:spPr>
      <dgm:t>
        <a:bodyPr/>
        <a:lstStyle/>
        <a:p>
          <a:pPr rtl="1"/>
          <a:r>
            <a:rPr lang="ar-SA" sz="2400" b="1" dirty="0" err="1" smtClean="0">
              <a:solidFill>
                <a:sysClr val="windowText" lastClr="000000"/>
              </a:solidFill>
              <a:cs typeface="PT Bold Heading" pitchFamily="2" charset="-78"/>
            </a:rPr>
            <a:t>الحيود</a:t>
          </a:r>
          <a:endParaRPr lang="ar-SA" sz="2400" b="1" dirty="0">
            <a:solidFill>
              <a:sysClr val="windowText" lastClr="000000"/>
            </a:solidFill>
            <a:cs typeface="PT Bold Heading" pitchFamily="2" charset="-78"/>
          </a:endParaRPr>
        </a:p>
      </dgm:t>
    </dgm:pt>
    <dgm:pt modelId="{3D1EF08B-352D-4820-8664-6C974AACB3A8}" type="parTrans" cxnId="{CB240AEE-9EC0-40C3-9193-1CC5A4971177}">
      <dgm:prSet/>
      <dgm:spPr/>
      <dgm:t>
        <a:bodyPr/>
        <a:lstStyle/>
        <a:p>
          <a:pPr rtl="1"/>
          <a:endParaRPr lang="ar-SA" sz="2400" b="1">
            <a:solidFill>
              <a:sysClr val="windowText" lastClr="000000"/>
            </a:solidFill>
            <a:cs typeface="PT Bold Heading" pitchFamily="2" charset="-78"/>
          </a:endParaRPr>
        </a:p>
      </dgm:t>
    </dgm:pt>
    <dgm:pt modelId="{66502CD7-8EB7-4F14-8872-B2CEA79B3431}" type="sibTrans" cxnId="{CB240AEE-9EC0-40C3-9193-1CC5A4971177}">
      <dgm:prSet/>
      <dgm:spPr/>
      <dgm:t>
        <a:bodyPr/>
        <a:lstStyle/>
        <a:p>
          <a:pPr rtl="1"/>
          <a:endParaRPr lang="ar-SA" sz="2400" b="1">
            <a:solidFill>
              <a:sysClr val="windowText" lastClr="000000"/>
            </a:solidFill>
            <a:cs typeface="PT Bold Heading" pitchFamily="2" charset="-78"/>
          </a:endParaRPr>
        </a:p>
      </dgm:t>
    </dgm:pt>
    <dgm:pt modelId="{F6622246-031C-4C35-860D-03C4F9202BA8}">
      <dgm:prSet phldrT="[نص]" custT="1"/>
      <dgm:spPr>
        <a:solidFill>
          <a:srgbClr val="CCC0DA"/>
        </a:solidFill>
      </dgm:spPr>
      <dgm:t>
        <a:bodyPr/>
        <a:lstStyle/>
        <a:p>
          <a:pPr rtl="1"/>
          <a:r>
            <a:rPr lang="ar-SA" sz="2400" b="1" dirty="0" smtClean="0">
              <a:solidFill>
                <a:sysClr val="windowText" lastClr="000000"/>
              </a:solidFill>
              <a:cs typeface="PT Bold Heading" pitchFamily="2" charset="-78"/>
            </a:rPr>
            <a:t>التداخل</a:t>
          </a:r>
          <a:endParaRPr lang="ar-SA" sz="2400" b="1" dirty="0">
            <a:solidFill>
              <a:sysClr val="windowText" lastClr="000000"/>
            </a:solidFill>
            <a:cs typeface="PT Bold Heading" pitchFamily="2" charset="-78"/>
          </a:endParaRPr>
        </a:p>
      </dgm:t>
    </dgm:pt>
    <dgm:pt modelId="{E60AE01B-5F18-4DC4-A523-1A4CC01C87B0}" type="parTrans" cxnId="{1117D941-7F19-4494-A062-6153FDFAEE6F}">
      <dgm:prSet/>
      <dgm:spPr/>
      <dgm:t>
        <a:bodyPr/>
        <a:lstStyle/>
        <a:p>
          <a:pPr rtl="1"/>
          <a:endParaRPr lang="ar-SA" sz="2400" b="1">
            <a:solidFill>
              <a:sysClr val="windowText" lastClr="000000"/>
            </a:solidFill>
            <a:cs typeface="PT Bold Heading" pitchFamily="2" charset="-78"/>
          </a:endParaRPr>
        </a:p>
      </dgm:t>
    </dgm:pt>
    <dgm:pt modelId="{038C8FF9-86B5-490A-BB89-355390CCDCDA}" type="sibTrans" cxnId="{1117D941-7F19-4494-A062-6153FDFAEE6F}">
      <dgm:prSet/>
      <dgm:spPr/>
      <dgm:t>
        <a:bodyPr/>
        <a:lstStyle/>
        <a:p>
          <a:pPr rtl="1"/>
          <a:endParaRPr lang="ar-SA" sz="2400" b="1">
            <a:solidFill>
              <a:sysClr val="windowText" lastClr="000000"/>
            </a:solidFill>
            <a:cs typeface="PT Bold Heading" pitchFamily="2" charset="-78"/>
          </a:endParaRPr>
        </a:p>
      </dgm:t>
    </dgm:pt>
    <dgm:pt modelId="{9A112C9F-70B6-4708-9496-15C52D439EB1}" type="pres">
      <dgm:prSet presAssocID="{3506BD9D-6633-415D-B930-6606630B2850}" presName="hierChild1" presStyleCnt="0">
        <dgm:presLayoutVars>
          <dgm:orgChart val="1"/>
          <dgm:chPref val="1"/>
          <dgm:dir/>
          <dgm:animOne val="branch"/>
          <dgm:animLvl val="lvl"/>
          <dgm:resizeHandles/>
        </dgm:presLayoutVars>
      </dgm:prSet>
      <dgm:spPr/>
      <dgm:t>
        <a:bodyPr/>
        <a:lstStyle/>
        <a:p>
          <a:pPr rtl="1"/>
          <a:endParaRPr lang="ar-SA"/>
        </a:p>
      </dgm:t>
    </dgm:pt>
    <dgm:pt modelId="{93556AC7-BA68-463B-BF09-0EA750FA62B2}" type="pres">
      <dgm:prSet presAssocID="{2CD15654-69AC-40B2-8B5E-C4CA9798F6E1}" presName="hierRoot1" presStyleCnt="0">
        <dgm:presLayoutVars>
          <dgm:hierBranch val="init"/>
        </dgm:presLayoutVars>
      </dgm:prSet>
      <dgm:spPr/>
    </dgm:pt>
    <dgm:pt modelId="{9B0A4C64-BC6D-4300-9A3D-8D497A39163D}" type="pres">
      <dgm:prSet presAssocID="{2CD15654-69AC-40B2-8B5E-C4CA9798F6E1}" presName="rootComposite1" presStyleCnt="0"/>
      <dgm:spPr/>
    </dgm:pt>
    <dgm:pt modelId="{3EBF79C5-9FD8-491C-B6E4-DD44C7DA43E4}" type="pres">
      <dgm:prSet presAssocID="{2CD15654-69AC-40B2-8B5E-C4CA9798F6E1}" presName="rootText1" presStyleLbl="node0" presStyleIdx="0" presStyleCnt="1" custScaleX="154993">
        <dgm:presLayoutVars>
          <dgm:chPref val="3"/>
        </dgm:presLayoutVars>
      </dgm:prSet>
      <dgm:spPr/>
      <dgm:t>
        <a:bodyPr/>
        <a:lstStyle/>
        <a:p>
          <a:pPr rtl="1"/>
          <a:endParaRPr lang="ar-SA"/>
        </a:p>
      </dgm:t>
    </dgm:pt>
    <dgm:pt modelId="{26CB2DE2-C71B-4873-8901-0B4E42502730}" type="pres">
      <dgm:prSet presAssocID="{2CD15654-69AC-40B2-8B5E-C4CA9798F6E1}" presName="rootConnector1" presStyleLbl="node1" presStyleIdx="0" presStyleCnt="0"/>
      <dgm:spPr/>
      <dgm:t>
        <a:bodyPr/>
        <a:lstStyle/>
        <a:p>
          <a:pPr rtl="1"/>
          <a:endParaRPr lang="ar-SA"/>
        </a:p>
      </dgm:t>
    </dgm:pt>
    <dgm:pt modelId="{06C16231-7000-4674-A4C4-7C6A4753371F}" type="pres">
      <dgm:prSet presAssocID="{2CD15654-69AC-40B2-8B5E-C4CA9798F6E1}" presName="hierChild2" presStyleCnt="0"/>
      <dgm:spPr/>
    </dgm:pt>
    <dgm:pt modelId="{7A9296EE-CA09-491F-8A10-3B9EDA7CFCF5}" type="pres">
      <dgm:prSet presAssocID="{61F4B0C2-3D0B-4929-AF97-76F4845C5606}" presName="Name37" presStyleLbl="parChTrans1D2" presStyleIdx="0" presStyleCnt="3"/>
      <dgm:spPr/>
      <dgm:t>
        <a:bodyPr/>
        <a:lstStyle/>
        <a:p>
          <a:pPr rtl="1"/>
          <a:endParaRPr lang="ar-SA"/>
        </a:p>
      </dgm:t>
    </dgm:pt>
    <dgm:pt modelId="{303B28BD-0F6F-4499-8CA3-79417E16B88E}" type="pres">
      <dgm:prSet presAssocID="{92BC0461-EE14-41D9-A876-8CDEC08721C4}" presName="hierRoot2" presStyleCnt="0">
        <dgm:presLayoutVars>
          <dgm:hierBranch val="init"/>
        </dgm:presLayoutVars>
      </dgm:prSet>
      <dgm:spPr/>
    </dgm:pt>
    <dgm:pt modelId="{9CC3EC94-910B-4A6A-8449-F5862F3995A0}" type="pres">
      <dgm:prSet presAssocID="{92BC0461-EE14-41D9-A876-8CDEC08721C4}" presName="rootComposite" presStyleCnt="0"/>
      <dgm:spPr/>
    </dgm:pt>
    <dgm:pt modelId="{62297A2C-0042-4480-BCFD-945FB03C91CB}" type="pres">
      <dgm:prSet presAssocID="{92BC0461-EE14-41D9-A876-8CDEC08721C4}" presName="rootText" presStyleLbl="node2" presStyleIdx="0" presStyleCnt="3">
        <dgm:presLayoutVars>
          <dgm:chPref val="3"/>
        </dgm:presLayoutVars>
      </dgm:prSet>
      <dgm:spPr/>
      <dgm:t>
        <a:bodyPr/>
        <a:lstStyle/>
        <a:p>
          <a:pPr rtl="1"/>
          <a:endParaRPr lang="ar-SA"/>
        </a:p>
      </dgm:t>
    </dgm:pt>
    <dgm:pt modelId="{4FAAB014-5BEC-4087-AA9A-40512AB0F45C}" type="pres">
      <dgm:prSet presAssocID="{92BC0461-EE14-41D9-A876-8CDEC08721C4}" presName="rootConnector" presStyleLbl="node2" presStyleIdx="0" presStyleCnt="3"/>
      <dgm:spPr/>
      <dgm:t>
        <a:bodyPr/>
        <a:lstStyle/>
        <a:p>
          <a:pPr rtl="1"/>
          <a:endParaRPr lang="ar-SA"/>
        </a:p>
      </dgm:t>
    </dgm:pt>
    <dgm:pt modelId="{DCEA8DFD-0CA2-4E0D-BF41-565671EE54AB}" type="pres">
      <dgm:prSet presAssocID="{92BC0461-EE14-41D9-A876-8CDEC08721C4}" presName="hierChild4" presStyleCnt="0"/>
      <dgm:spPr/>
    </dgm:pt>
    <dgm:pt modelId="{1C2D7418-5EBF-4F63-B18C-61A6F678488F}" type="pres">
      <dgm:prSet presAssocID="{92BC0461-EE14-41D9-A876-8CDEC08721C4}" presName="hierChild5" presStyleCnt="0"/>
      <dgm:spPr/>
    </dgm:pt>
    <dgm:pt modelId="{60774300-055D-4F3E-B2B3-5BAAF4D02F00}" type="pres">
      <dgm:prSet presAssocID="{3D1EF08B-352D-4820-8664-6C974AACB3A8}" presName="Name37" presStyleLbl="parChTrans1D2" presStyleIdx="1" presStyleCnt="3"/>
      <dgm:spPr/>
      <dgm:t>
        <a:bodyPr/>
        <a:lstStyle/>
        <a:p>
          <a:pPr rtl="1"/>
          <a:endParaRPr lang="ar-SA"/>
        </a:p>
      </dgm:t>
    </dgm:pt>
    <dgm:pt modelId="{2854F283-443D-4144-ADF4-044C65AAEC26}" type="pres">
      <dgm:prSet presAssocID="{FB8829BE-4FCD-40CD-99F2-E86D127A570D}" presName="hierRoot2" presStyleCnt="0">
        <dgm:presLayoutVars>
          <dgm:hierBranch val="init"/>
        </dgm:presLayoutVars>
      </dgm:prSet>
      <dgm:spPr/>
    </dgm:pt>
    <dgm:pt modelId="{B3264FF1-BF62-45A7-BCFC-22E5DBD438A3}" type="pres">
      <dgm:prSet presAssocID="{FB8829BE-4FCD-40CD-99F2-E86D127A570D}" presName="rootComposite" presStyleCnt="0"/>
      <dgm:spPr/>
    </dgm:pt>
    <dgm:pt modelId="{0CCC16F8-E86C-4363-8FC7-2334114C59E8}" type="pres">
      <dgm:prSet presAssocID="{FB8829BE-4FCD-40CD-99F2-E86D127A570D}" presName="rootText" presStyleLbl="node2" presStyleIdx="1" presStyleCnt="3">
        <dgm:presLayoutVars>
          <dgm:chPref val="3"/>
        </dgm:presLayoutVars>
      </dgm:prSet>
      <dgm:spPr/>
      <dgm:t>
        <a:bodyPr/>
        <a:lstStyle/>
        <a:p>
          <a:pPr rtl="1"/>
          <a:endParaRPr lang="ar-SA"/>
        </a:p>
      </dgm:t>
    </dgm:pt>
    <dgm:pt modelId="{34F423E2-8875-4EC6-B761-673C8C3D969B}" type="pres">
      <dgm:prSet presAssocID="{FB8829BE-4FCD-40CD-99F2-E86D127A570D}" presName="rootConnector" presStyleLbl="node2" presStyleIdx="1" presStyleCnt="3"/>
      <dgm:spPr/>
      <dgm:t>
        <a:bodyPr/>
        <a:lstStyle/>
        <a:p>
          <a:pPr rtl="1"/>
          <a:endParaRPr lang="ar-SA"/>
        </a:p>
      </dgm:t>
    </dgm:pt>
    <dgm:pt modelId="{E39B8516-6002-46D3-A26E-FA27C456AF54}" type="pres">
      <dgm:prSet presAssocID="{FB8829BE-4FCD-40CD-99F2-E86D127A570D}" presName="hierChild4" presStyleCnt="0"/>
      <dgm:spPr/>
    </dgm:pt>
    <dgm:pt modelId="{B2543E33-2CCF-4F1B-8830-EBCD4223CE6D}" type="pres">
      <dgm:prSet presAssocID="{FB8829BE-4FCD-40CD-99F2-E86D127A570D}" presName="hierChild5" presStyleCnt="0"/>
      <dgm:spPr/>
    </dgm:pt>
    <dgm:pt modelId="{85347F82-E256-429B-8FD0-4DFF423BE441}" type="pres">
      <dgm:prSet presAssocID="{E60AE01B-5F18-4DC4-A523-1A4CC01C87B0}" presName="Name37" presStyleLbl="parChTrans1D2" presStyleIdx="2" presStyleCnt="3"/>
      <dgm:spPr/>
      <dgm:t>
        <a:bodyPr/>
        <a:lstStyle/>
        <a:p>
          <a:pPr rtl="1"/>
          <a:endParaRPr lang="ar-SA"/>
        </a:p>
      </dgm:t>
    </dgm:pt>
    <dgm:pt modelId="{2A4AE73A-673E-443E-98F3-12E829CC3106}" type="pres">
      <dgm:prSet presAssocID="{F6622246-031C-4C35-860D-03C4F9202BA8}" presName="hierRoot2" presStyleCnt="0">
        <dgm:presLayoutVars>
          <dgm:hierBranch val="init"/>
        </dgm:presLayoutVars>
      </dgm:prSet>
      <dgm:spPr/>
    </dgm:pt>
    <dgm:pt modelId="{EA4719BB-F2F1-49BB-ACAE-6631215DB74A}" type="pres">
      <dgm:prSet presAssocID="{F6622246-031C-4C35-860D-03C4F9202BA8}" presName="rootComposite" presStyleCnt="0"/>
      <dgm:spPr/>
    </dgm:pt>
    <dgm:pt modelId="{DD2C76AB-2C6F-42AD-A164-2C87709AE232}" type="pres">
      <dgm:prSet presAssocID="{F6622246-031C-4C35-860D-03C4F9202BA8}" presName="rootText" presStyleLbl="node2" presStyleIdx="2" presStyleCnt="3" custLinFactNeighborX="-1520" custLinFactNeighborY="3049">
        <dgm:presLayoutVars>
          <dgm:chPref val="3"/>
        </dgm:presLayoutVars>
      </dgm:prSet>
      <dgm:spPr/>
      <dgm:t>
        <a:bodyPr/>
        <a:lstStyle/>
        <a:p>
          <a:pPr rtl="1"/>
          <a:endParaRPr lang="ar-SA"/>
        </a:p>
      </dgm:t>
    </dgm:pt>
    <dgm:pt modelId="{1C6632F5-4643-4338-A813-7D605949139A}" type="pres">
      <dgm:prSet presAssocID="{F6622246-031C-4C35-860D-03C4F9202BA8}" presName="rootConnector" presStyleLbl="node2" presStyleIdx="2" presStyleCnt="3"/>
      <dgm:spPr/>
      <dgm:t>
        <a:bodyPr/>
        <a:lstStyle/>
        <a:p>
          <a:pPr rtl="1"/>
          <a:endParaRPr lang="ar-SA"/>
        </a:p>
      </dgm:t>
    </dgm:pt>
    <dgm:pt modelId="{35906C7B-47EA-4FB0-90E7-11056E7F1972}" type="pres">
      <dgm:prSet presAssocID="{F6622246-031C-4C35-860D-03C4F9202BA8}" presName="hierChild4" presStyleCnt="0"/>
      <dgm:spPr/>
    </dgm:pt>
    <dgm:pt modelId="{1137E532-45AA-403D-9993-5EC242E60F0F}" type="pres">
      <dgm:prSet presAssocID="{F6622246-031C-4C35-860D-03C4F9202BA8}" presName="hierChild5" presStyleCnt="0"/>
      <dgm:spPr/>
    </dgm:pt>
    <dgm:pt modelId="{83F73AA6-EA4D-4EC2-A4AD-E333E16B2A42}" type="pres">
      <dgm:prSet presAssocID="{2CD15654-69AC-40B2-8B5E-C4CA9798F6E1}" presName="hierChild3" presStyleCnt="0"/>
      <dgm:spPr/>
    </dgm:pt>
  </dgm:ptLst>
  <dgm:cxnLst>
    <dgm:cxn modelId="{0804A15D-65E3-45F0-88BC-5E859EDBD6E5}" type="presOf" srcId="{E60AE01B-5F18-4DC4-A523-1A4CC01C87B0}" destId="{85347F82-E256-429B-8FD0-4DFF423BE441}" srcOrd="0" destOrd="0" presId="urn:microsoft.com/office/officeart/2005/8/layout/orgChart1"/>
    <dgm:cxn modelId="{AB2060B6-132F-4925-B3E3-5C3209C59C0F}" srcId="{3506BD9D-6633-415D-B930-6606630B2850}" destId="{2CD15654-69AC-40B2-8B5E-C4CA9798F6E1}" srcOrd="0" destOrd="0" parTransId="{C0AD7812-0B95-4D6A-8861-380F90F4B4AE}" sibTransId="{18B6AF4F-EDE8-491E-8703-8E460780D742}"/>
    <dgm:cxn modelId="{E74497E3-D98C-407C-A8F7-0452837F66D0}" type="presOf" srcId="{3506BD9D-6633-415D-B930-6606630B2850}" destId="{9A112C9F-70B6-4708-9496-15C52D439EB1}" srcOrd="0" destOrd="0" presId="urn:microsoft.com/office/officeart/2005/8/layout/orgChart1"/>
    <dgm:cxn modelId="{73BD75AF-CF20-41DA-A27C-FD74D7420A7E}" srcId="{2CD15654-69AC-40B2-8B5E-C4CA9798F6E1}" destId="{92BC0461-EE14-41D9-A876-8CDEC08721C4}" srcOrd="0" destOrd="0" parTransId="{61F4B0C2-3D0B-4929-AF97-76F4845C5606}" sibTransId="{5EEA2E88-864E-4141-99BC-ADCCDBEB0A0F}"/>
    <dgm:cxn modelId="{72AB2655-1FB2-464B-B6C9-B6A529A01AE3}" type="presOf" srcId="{92BC0461-EE14-41D9-A876-8CDEC08721C4}" destId="{4FAAB014-5BEC-4087-AA9A-40512AB0F45C}" srcOrd="1" destOrd="0" presId="urn:microsoft.com/office/officeart/2005/8/layout/orgChart1"/>
    <dgm:cxn modelId="{1DE81280-8281-48DC-89AF-C80E8C304D35}" type="presOf" srcId="{3D1EF08B-352D-4820-8664-6C974AACB3A8}" destId="{60774300-055D-4F3E-B2B3-5BAAF4D02F00}" srcOrd="0" destOrd="0" presId="urn:microsoft.com/office/officeart/2005/8/layout/orgChart1"/>
    <dgm:cxn modelId="{32B82317-8EE0-4C91-A0C6-56EDB9EBEEE9}" type="presOf" srcId="{2CD15654-69AC-40B2-8B5E-C4CA9798F6E1}" destId="{3EBF79C5-9FD8-491C-B6E4-DD44C7DA43E4}" srcOrd="0" destOrd="0" presId="urn:microsoft.com/office/officeart/2005/8/layout/orgChart1"/>
    <dgm:cxn modelId="{C4A5B62D-5B55-42AA-B7B1-A710EB3E0AB4}" type="presOf" srcId="{61F4B0C2-3D0B-4929-AF97-76F4845C5606}" destId="{7A9296EE-CA09-491F-8A10-3B9EDA7CFCF5}" srcOrd="0" destOrd="0" presId="urn:microsoft.com/office/officeart/2005/8/layout/orgChart1"/>
    <dgm:cxn modelId="{B36043AC-99C6-4E28-8E6A-F5834FF3E2BB}" type="presOf" srcId="{FB8829BE-4FCD-40CD-99F2-E86D127A570D}" destId="{34F423E2-8875-4EC6-B761-673C8C3D969B}" srcOrd="1" destOrd="0" presId="urn:microsoft.com/office/officeart/2005/8/layout/orgChart1"/>
    <dgm:cxn modelId="{1117D941-7F19-4494-A062-6153FDFAEE6F}" srcId="{2CD15654-69AC-40B2-8B5E-C4CA9798F6E1}" destId="{F6622246-031C-4C35-860D-03C4F9202BA8}" srcOrd="2" destOrd="0" parTransId="{E60AE01B-5F18-4DC4-A523-1A4CC01C87B0}" sibTransId="{038C8FF9-86B5-490A-BB89-355390CCDCDA}"/>
    <dgm:cxn modelId="{7A7669A3-8CBB-4B63-B1D0-D5BCA3EADFFC}" type="presOf" srcId="{F6622246-031C-4C35-860D-03C4F9202BA8}" destId="{1C6632F5-4643-4338-A813-7D605949139A}" srcOrd="1" destOrd="0" presId="urn:microsoft.com/office/officeart/2005/8/layout/orgChart1"/>
    <dgm:cxn modelId="{88988B1A-539B-40B8-9308-7BD21884D8D2}" type="presOf" srcId="{2CD15654-69AC-40B2-8B5E-C4CA9798F6E1}" destId="{26CB2DE2-C71B-4873-8901-0B4E42502730}" srcOrd="1" destOrd="0" presId="urn:microsoft.com/office/officeart/2005/8/layout/orgChart1"/>
    <dgm:cxn modelId="{AABC4EEA-832B-4301-9BC6-9681481E46C9}" type="presOf" srcId="{FB8829BE-4FCD-40CD-99F2-E86D127A570D}" destId="{0CCC16F8-E86C-4363-8FC7-2334114C59E8}" srcOrd="0" destOrd="0" presId="urn:microsoft.com/office/officeart/2005/8/layout/orgChart1"/>
    <dgm:cxn modelId="{43460480-A8AD-4240-9C62-BD5B43C0F4F1}" type="presOf" srcId="{92BC0461-EE14-41D9-A876-8CDEC08721C4}" destId="{62297A2C-0042-4480-BCFD-945FB03C91CB}" srcOrd="0" destOrd="0" presId="urn:microsoft.com/office/officeart/2005/8/layout/orgChart1"/>
    <dgm:cxn modelId="{CB240AEE-9EC0-40C3-9193-1CC5A4971177}" srcId="{2CD15654-69AC-40B2-8B5E-C4CA9798F6E1}" destId="{FB8829BE-4FCD-40CD-99F2-E86D127A570D}" srcOrd="1" destOrd="0" parTransId="{3D1EF08B-352D-4820-8664-6C974AACB3A8}" sibTransId="{66502CD7-8EB7-4F14-8872-B2CEA79B3431}"/>
    <dgm:cxn modelId="{15E369E9-6965-4664-964A-A82B73CC2DC6}" type="presOf" srcId="{F6622246-031C-4C35-860D-03C4F9202BA8}" destId="{DD2C76AB-2C6F-42AD-A164-2C87709AE232}" srcOrd="0" destOrd="0" presId="urn:microsoft.com/office/officeart/2005/8/layout/orgChart1"/>
    <dgm:cxn modelId="{83042C40-ED84-440A-9E99-1A84FCDD3CF8}" type="presParOf" srcId="{9A112C9F-70B6-4708-9496-15C52D439EB1}" destId="{93556AC7-BA68-463B-BF09-0EA750FA62B2}" srcOrd="0" destOrd="0" presId="urn:microsoft.com/office/officeart/2005/8/layout/orgChart1"/>
    <dgm:cxn modelId="{AF9B70E3-6047-431F-B330-AFC2DFBA0367}" type="presParOf" srcId="{93556AC7-BA68-463B-BF09-0EA750FA62B2}" destId="{9B0A4C64-BC6D-4300-9A3D-8D497A39163D}" srcOrd="0" destOrd="0" presId="urn:microsoft.com/office/officeart/2005/8/layout/orgChart1"/>
    <dgm:cxn modelId="{C4150861-F115-4C56-BD6A-D077F4C1098B}" type="presParOf" srcId="{9B0A4C64-BC6D-4300-9A3D-8D497A39163D}" destId="{3EBF79C5-9FD8-491C-B6E4-DD44C7DA43E4}" srcOrd="0" destOrd="0" presId="urn:microsoft.com/office/officeart/2005/8/layout/orgChart1"/>
    <dgm:cxn modelId="{50248A79-0EC7-4424-9287-AE0920DE96D3}" type="presParOf" srcId="{9B0A4C64-BC6D-4300-9A3D-8D497A39163D}" destId="{26CB2DE2-C71B-4873-8901-0B4E42502730}" srcOrd="1" destOrd="0" presId="urn:microsoft.com/office/officeart/2005/8/layout/orgChart1"/>
    <dgm:cxn modelId="{D7760E9F-6326-4122-A14F-3083706905E3}" type="presParOf" srcId="{93556AC7-BA68-463B-BF09-0EA750FA62B2}" destId="{06C16231-7000-4674-A4C4-7C6A4753371F}" srcOrd="1" destOrd="0" presId="urn:microsoft.com/office/officeart/2005/8/layout/orgChart1"/>
    <dgm:cxn modelId="{F2ECC16D-CF42-4F0D-89AD-095873B38112}" type="presParOf" srcId="{06C16231-7000-4674-A4C4-7C6A4753371F}" destId="{7A9296EE-CA09-491F-8A10-3B9EDA7CFCF5}" srcOrd="0" destOrd="0" presId="urn:microsoft.com/office/officeart/2005/8/layout/orgChart1"/>
    <dgm:cxn modelId="{BCC67441-79FD-481E-A2E0-80AB7B397354}" type="presParOf" srcId="{06C16231-7000-4674-A4C4-7C6A4753371F}" destId="{303B28BD-0F6F-4499-8CA3-79417E16B88E}" srcOrd="1" destOrd="0" presId="urn:microsoft.com/office/officeart/2005/8/layout/orgChart1"/>
    <dgm:cxn modelId="{9CA9398A-18FF-4165-AFE9-62E5DD157E84}" type="presParOf" srcId="{303B28BD-0F6F-4499-8CA3-79417E16B88E}" destId="{9CC3EC94-910B-4A6A-8449-F5862F3995A0}" srcOrd="0" destOrd="0" presId="urn:microsoft.com/office/officeart/2005/8/layout/orgChart1"/>
    <dgm:cxn modelId="{3BB4DCEF-8C23-4236-AED4-BEE57C34D7E0}" type="presParOf" srcId="{9CC3EC94-910B-4A6A-8449-F5862F3995A0}" destId="{62297A2C-0042-4480-BCFD-945FB03C91CB}" srcOrd="0" destOrd="0" presId="urn:microsoft.com/office/officeart/2005/8/layout/orgChart1"/>
    <dgm:cxn modelId="{CE6A2E20-7806-4944-8D90-C887F2C1F631}" type="presParOf" srcId="{9CC3EC94-910B-4A6A-8449-F5862F3995A0}" destId="{4FAAB014-5BEC-4087-AA9A-40512AB0F45C}" srcOrd="1" destOrd="0" presId="urn:microsoft.com/office/officeart/2005/8/layout/orgChart1"/>
    <dgm:cxn modelId="{4608B7BD-7E5D-45C2-B194-4F93E5917571}" type="presParOf" srcId="{303B28BD-0F6F-4499-8CA3-79417E16B88E}" destId="{DCEA8DFD-0CA2-4E0D-BF41-565671EE54AB}" srcOrd="1" destOrd="0" presId="urn:microsoft.com/office/officeart/2005/8/layout/orgChart1"/>
    <dgm:cxn modelId="{A54FD91C-A3D1-439F-AAE0-BEC17F9E2737}" type="presParOf" srcId="{303B28BD-0F6F-4499-8CA3-79417E16B88E}" destId="{1C2D7418-5EBF-4F63-B18C-61A6F678488F}" srcOrd="2" destOrd="0" presId="urn:microsoft.com/office/officeart/2005/8/layout/orgChart1"/>
    <dgm:cxn modelId="{3E8A45AE-A71A-40E3-BD47-934072960DB6}" type="presParOf" srcId="{06C16231-7000-4674-A4C4-7C6A4753371F}" destId="{60774300-055D-4F3E-B2B3-5BAAF4D02F00}" srcOrd="2" destOrd="0" presId="urn:microsoft.com/office/officeart/2005/8/layout/orgChart1"/>
    <dgm:cxn modelId="{7A95E9F6-7631-49AE-8297-A9D78DE266FE}" type="presParOf" srcId="{06C16231-7000-4674-A4C4-7C6A4753371F}" destId="{2854F283-443D-4144-ADF4-044C65AAEC26}" srcOrd="3" destOrd="0" presId="urn:microsoft.com/office/officeart/2005/8/layout/orgChart1"/>
    <dgm:cxn modelId="{665F3E34-94C4-4C1E-9C69-451F7E3760FD}" type="presParOf" srcId="{2854F283-443D-4144-ADF4-044C65AAEC26}" destId="{B3264FF1-BF62-45A7-BCFC-22E5DBD438A3}" srcOrd="0" destOrd="0" presId="urn:microsoft.com/office/officeart/2005/8/layout/orgChart1"/>
    <dgm:cxn modelId="{B9BC6C7E-B9B8-406D-8C02-0679546797FC}" type="presParOf" srcId="{B3264FF1-BF62-45A7-BCFC-22E5DBD438A3}" destId="{0CCC16F8-E86C-4363-8FC7-2334114C59E8}" srcOrd="0" destOrd="0" presId="urn:microsoft.com/office/officeart/2005/8/layout/orgChart1"/>
    <dgm:cxn modelId="{E7E575FD-54F5-42DE-8A86-A500DDC1A6D0}" type="presParOf" srcId="{B3264FF1-BF62-45A7-BCFC-22E5DBD438A3}" destId="{34F423E2-8875-4EC6-B761-673C8C3D969B}" srcOrd="1" destOrd="0" presId="urn:microsoft.com/office/officeart/2005/8/layout/orgChart1"/>
    <dgm:cxn modelId="{5F506C2D-B556-48D2-91C7-3FB07BF98DF4}" type="presParOf" srcId="{2854F283-443D-4144-ADF4-044C65AAEC26}" destId="{E39B8516-6002-46D3-A26E-FA27C456AF54}" srcOrd="1" destOrd="0" presId="urn:microsoft.com/office/officeart/2005/8/layout/orgChart1"/>
    <dgm:cxn modelId="{A84A0D35-F1E3-4A8B-A1DB-EFD228CC6C83}" type="presParOf" srcId="{2854F283-443D-4144-ADF4-044C65AAEC26}" destId="{B2543E33-2CCF-4F1B-8830-EBCD4223CE6D}" srcOrd="2" destOrd="0" presId="urn:microsoft.com/office/officeart/2005/8/layout/orgChart1"/>
    <dgm:cxn modelId="{3A5777DE-81E6-4013-901D-45D9840BAD6B}" type="presParOf" srcId="{06C16231-7000-4674-A4C4-7C6A4753371F}" destId="{85347F82-E256-429B-8FD0-4DFF423BE441}" srcOrd="4" destOrd="0" presId="urn:microsoft.com/office/officeart/2005/8/layout/orgChart1"/>
    <dgm:cxn modelId="{3EA5F7A8-BB95-4990-9E7D-DC15950A1083}" type="presParOf" srcId="{06C16231-7000-4674-A4C4-7C6A4753371F}" destId="{2A4AE73A-673E-443E-98F3-12E829CC3106}" srcOrd="5" destOrd="0" presId="urn:microsoft.com/office/officeart/2005/8/layout/orgChart1"/>
    <dgm:cxn modelId="{21B1FBBD-3C3E-450C-9862-B56A40B4704C}" type="presParOf" srcId="{2A4AE73A-673E-443E-98F3-12E829CC3106}" destId="{EA4719BB-F2F1-49BB-ACAE-6631215DB74A}" srcOrd="0" destOrd="0" presId="urn:microsoft.com/office/officeart/2005/8/layout/orgChart1"/>
    <dgm:cxn modelId="{6B35A942-4107-471D-9546-A8CE752FFCD7}" type="presParOf" srcId="{EA4719BB-F2F1-49BB-ACAE-6631215DB74A}" destId="{DD2C76AB-2C6F-42AD-A164-2C87709AE232}" srcOrd="0" destOrd="0" presId="urn:microsoft.com/office/officeart/2005/8/layout/orgChart1"/>
    <dgm:cxn modelId="{35F49A0F-1364-4287-B926-67AEC70E2C70}" type="presParOf" srcId="{EA4719BB-F2F1-49BB-ACAE-6631215DB74A}" destId="{1C6632F5-4643-4338-A813-7D605949139A}" srcOrd="1" destOrd="0" presId="urn:microsoft.com/office/officeart/2005/8/layout/orgChart1"/>
    <dgm:cxn modelId="{373BA289-A72D-433E-89A8-2E65D47198AE}" type="presParOf" srcId="{2A4AE73A-673E-443E-98F3-12E829CC3106}" destId="{35906C7B-47EA-4FB0-90E7-11056E7F1972}" srcOrd="1" destOrd="0" presId="urn:microsoft.com/office/officeart/2005/8/layout/orgChart1"/>
    <dgm:cxn modelId="{B2279B52-8210-41A4-A9C2-E278719B2177}" type="presParOf" srcId="{2A4AE73A-673E-443E-98F3-12E829CC3106}" destId="{1137E532-45AA-403D-9993-5EC242E60F0F}" srcOrd="2" destOrd="0" presId="urn:microsoft.com/office/officeart/2005/8/layout/orgChart1"/>
    <dgm:cxn modelId="{77362BD3-3609-49CF-9A7B-5096FEADD0EB}" type="presParOf" srcId="{93556AC7-BA68-463B-BF09-0EA750FA62B2}" destId="{83F73AA6-EA4D-4EC2-A4AD-E333E16B2A42}" srcOrd="2" destOrd="0" presId="urn:microsoft.com/office/officeart/2005/8/layout/orgChart1"/>
  </dgm:cxnLst>
  <dgm:bg/>
  <dgm:whole/>
</dgm:dataModel>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189FF02C-0DBF-4104-B988-748AABADCDEE}" type="datetimeFigureOut">
              <a:rPr lang="ar-SA" smtClean="0"/>
              <a:pPr/>
              <a:t>28/03/1437</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765905F5-E951-446E-AC30-6A653F866F92}" type="slidenum">
              <a:rPr lang="ar-SA" smtClean="0"/>
              <a:pPr/>
              <a:t>‹#›</a:t>
            </a:fld>
            <a:endParaRPr lang="ar-SA"/>
          </a:p>
        </p:txBody>
      </p:sp>
    </p:spTree>
  </p:cSld>
  <p:clrMapOvr>
    <a:masterClrMapping/>
  </p:clrMapOvr>
  <p:transition spd="slow">
    <p:split orient="vert"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189FF02C-0DBF-4104-B988-748AABADCDEE}" type="datetimeFigureOut">
              <a:rPr lang="ar-SA" smtClean="0"/>
              <a:pPr/>
              <a:t>28/03/1437</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65905F5-E951-446E-AC30-6A653F866F92}"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split orient="vert" dir="in"/>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http://www.mnhjy.com/wp/wp-content/uploads/2012/12/%D9%81%D9%8A%D8%B2%D9%8A%D8%A7%D8%A1-4-%D8%AF%D9%84%D9%8A%D9%84-%D8%A7%D9%84%D8%AA%D8%AC%D8%A7%D8%B1%D8%A8.gif"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6.xml"/><Relationship Id="rId4" Type="http://schemas.openxmlformats.org/officeDocument/2006/relationships/image" Target="../media/image28.png"/></Relationships>
</file>

<file path=ppt/slides/_rels/slide1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slideLayout" Target="../slideLayouts/slideLayout6.xml"/><Relationship Id="rId1" Type="http://schemas.openxmlformats.org/officeDocument/2006/relationships/video" Target="file:///F:\&#1578;&#1580;&#1585;&#1576;&#1577;%20&#1575;&#1604;&#1578;&#1571;&#1579;&#1610;&#1585;%20&#1575;&#1604;&#1603;&#1607;&#1585;&#1608;&#1590;&#1608;&#1574;&#1610;.wmv"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7.xml"/><Relationship Id="rId1" Type="http://schemas.openxmlformats.org/officeDocument/2006/relationships/video" Target="file:///F:\&#1605;&#1575;&#1584;&#1575;%20&#1610;&#1588;&#1576;&#1577;%20&#1591;&#1610;&#1601;%20&#1575;&#1604;&#1605;&#1589;&#1576;&#1575;&#1581;%20&#1575;&#1604;&#1603;&#1607;&#1585;&#1576;&#1575;&#1574;&#1610;%20&#1575;&#1604;&#1605;&#1578;&#1608;&#1607;&#1580;%2000_00_00-00_05_10.wmv"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5.jpeg"/><Relationship Id="rId1" Type="http://schemas.openxmlformats.org/officeDocument/2006/relationships/slideLayout" Target="../slideLayouts/slideLayout6.xml"/><Relationship Id="rId4" Type="http://schemas.openxmlformats.org/officeDocument/2006/relationships/image" Target="../media/image38.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5.jpe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6.xml"/><Relationship Id="rId1" Type="http://schemas.openxmlformats.org/officeDocument/2006/relationships/video" Target="file:///F:\(%202%20_%2030%20)%20&#1601;&#1608;&#1578;&#1608;&#1606;&#1575;&#1578;%20&#1575;&#1604;&#1590;&#1608;&#1569;%20Photons%20of%20Light%2000_00_22-00_05_34.wmv"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6.xml"/><Relationship Id="rId4" Type="http://schemas.openxmlformats.org/officeDocument/2006/relationships/image" Target="../media/image45.jpeg"/></Relationships>
</file>

<file path=ppt/slides/_rels/slide2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slideLayout" Target="../slideLayouts/slideLayout6.xml"/><Relationship Id="rId1" Type="http://schemas.openxmlformats.org/officeDocument/2006/relationships/video" Target="file:///F:\&#1575;&#1604;&#1601;&#1610;&#1586;&#1610;&#1575;&#1569;%20&#1579;&#1575;&#1604;&#1579;%20&#1579;&#1575;&#1606;&#1608;&#1610;%20-%20&#1578;&#1571;&#1579;&#1610;&#1585;%20&#1603;&#1608;&#1605;&#1576;&#1578;&#1608;&#1606;.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6.gif"/></Relationships>
</file>

<file path=ppt/slides/_rels/slide32.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image" Target="../media/image54.jpeg"/><Relationship Id="rId1" Type="http://schemas.openxmlformats.org/officeDocument/2006/relationships/slideLayout" Target="../slideLayouts/slideLayout6.xml"/><Relationship Id="rId4" Type="http://schemas.openxmlformats.org/officeDocument/2006/relationships/image" Target="../media/image58.jpeg"/></Relationships>
</file>

<file path=ppt/slides/_rels/slide33.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jpeg"/><Relationship Id="rId3" Type="http://schemas.openxmlformats.org/officeDocument/2006/relationships/diagramData" Target="../diagrams/data1.xml"/><Relationship Id="rId7" Type="http://schemas.openxmlformats.org/officeDocument/2006/relationships/image" Target="../media/image11.gif"/><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13.jpe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6.xml"/><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sp>
        <p:nvSpPr>
          <p:cNvPr id="2" name="مربع نص 1"/>
          <p:cNvSpPr txBox="1"/>
          <p:nvPr/>
        </p:nvSpPr>
        <p:spPr>
          <a:xfrm>
            <a:off x="4786314" y="2786058"/>
            <a:ext cx="4071966" cy="1571636"/>
          </a:xfrm>
          <a:prstGeom prst="rect">
            <a:avLst/>
          </a:prstGeom>
          <a:noFill/>
        </p:spPr>
        <p:txBody>
          <a:bodyPr wrap="square" rtlCol="1">
            <a:prstTxWarp prst="textPlain">
              <a:avLst/>
            </a:prstTxWarp>
            <a:spAutoFit/>
            <a:scene3d>
              <a:camera prst="orthographicFront"/>
              <a:lightRig rig="threePt" dir="t"/>
            </a:scene3d>
            <a:sp3d extrusionH="57150">
              <a:bevelT w="38100" h="38100" prst="convex"/>
            </a:sp3d>
          </a:bodyPr>
          <a:lstStyle/>
          <a:p>
            <a:pPr algn="ctr"/>
            <a:r>
              <a:rPr lang="ar-SA" sz="3200" dirty="0" smtClean="0">
                <a:ln>
                  <a:solidFill>
                    <a:schemeClr val="bg1"/>
                  </a:solidFill>
                </a:ln>
                <a:solidFill>
                  <a:srgbClr val="993366"/>
                </a:solidFill>
                <a:cs typeface="PT Bold Heading" pitchFamily="2" charset="-78"/>
              </a:rPr>
              <a:t> </a:t>
            </a:r>
            <a:r>
              <a:rPr lang="ar-SA" sz="3200" dirty="0" err="1" smtClean="0">
                <a:ln>
                  <a:solidFill>
                    <a:schemeClr val="bg1"/>
                  </a:solidFill>
                </a:ln>
                <a:solidFill>
                  <a:srgbClr val="993366"/>
                </a:solidFill>
                <a:cs typeface="PT Bold Heading" pitchFamily="2" charset="-78"/>
              </a:rPr>
              <a:t>نظريم</a:t>
            </a:r>
            <a:r>
              <a:rPr lang="ar-SA" sz="3200" dirty="0" smtClean="0">
                <a:ln>
                  <a:solidFill>
                    <a:schemeClr val="bg1"/>
                  </a:solidFill>
                </a:ln>
                <a:solidFill>
                  <a:srgbClr val="993366"/>
                </a:solidFill>
                <a:cs typeface="PT Bold Heading" pitchFamily="2" charset="-78"/>
              </a:rPr>
              <a:t> الكــم</a:t>
            </a:r>
            <a:endParaRPr lang="ar-SA" sz="3200" dirty="0">
              <a:ln>
                <a:solidFill>
                  <a:schemeClr val="bg1"/>
                </a:solidFill>
              </a:ln>
              <a:solidFill>
                <a:srgbClr val="993366"/>
              </a:solidFill>
              <a:cs typeface="PT Bold Heading" pitchFamily="2" charset="-78"/>
            </a:endParaRPr>
          </a:p>
        </p:txBody>
      </p:sp>
      <p:sp>
        <p:nvSpPr>
          <p:cNvPr id="3" name="مربع نص 2"/>
          <p:cNvSpPr txBox="1"/>
          <p:nvPr/>
        </p:nvSpPr>
        <p:spPr>
          <a:xfrm>
            <a:off x="5500694" y="2000240"/>
            <a:ext cx="2357454" cy="523220"/>
          </a:xfrm>
          <a:prstGeom prst="rect">
            <a:avLst/>
          </a:prstGeom>
          <a:noFill/>
        </p:spPr>
        <p:txBody>
          <a:bodyPr wrap="square" rtlCol="1">
            <a:spAutoFit/>
          </a:bodyPr>
          <a:lstStyle/>
          <a:p>
            <a:r>
              <a:rPr lang="ar-SA" sz="2800" dirty="0" smtClean="0">
                <a:ln>
                  <a:solidFill>
                    <a:schemeClr val="bg1"/>
                  </a:solidFill>
                </a:ln>
                <a:solidFill>
                  <a:schemeClr val="tx2"/>
                </a:solidFill>
                <a:cs typeface="PT Bold Heading" pitchFamily="2" charset="-78"/>
              </a:rPr>
              <a:t>الفصل الرابع</a:t>
            </a:r>
            <a:endParaRPr lang="ar-SA" sz="2800" dirty="0">
              <a:ln>
                <a:solidFill>
                  <a:schemeClr val="bg1"/>
                </a:solidFill>
              </a:ln>
              <a:solidFill>
                <a:schemeClr val="tx2"/>
              </a:solidFill>
              <a:cs typeface="PT Bold Heading" pitchFamily="2" charset="-78"/>
            </a:endParaRPr>
          </a:p>
        </p:txBody>
      </p:sp>
      <p:sp>
        <p:nvSpPr>
          <p:cNvPr id="4" name="مربع نص 3"/>
          <p:cNvSpPr txBox="1"/>
          <p:nvPr/>
        </p:nvSpPr>
        <p:spPr>
          <a:xfrm>
            <a:off x="5152996" y="357166"/>
            <a:ext cx="3429024" cy="830997"/>
          </a:xfrm>
          <a:prstGeom prst="rect">
            <a:avLst/>
          </a:prstGeom>
          <a:noFill/>
        </p:spPr>
        <p:txBody>
          <a:bodyPr wrap="square" rtlCol="1">
            <a:spAutoFit/>
          </a:bodyPr>
          <a:lstStyle/>
          <a:p>
            <a:pPr algn="ctr"/>
            <a:r>
              <a:rPr lang="ar-SA" sz="2400" dirty="0" smtClean="0">
                <a:solidFill>
                  <a:schemeClr val="accent4">
                    <a:lumMod val="75000"/>
                  </a:schemeClr>
                </a:solidFill>
                <a:cs typeface="PT Bold Heading" pitchFamily="2" charset="-78"/>
              </a:rPr>
              <a:t>فيزيـــــــــاء 4</a:t>
            </a:r>
          </a:p>
          <a:p>
            <a:pPr algn="ctr"/>
            <a:r>
              <a:rPr lang="ar-SA" sz="2400" dirty="0" smtClean="0">
                <a:solidFill>
                  <a:schemeClr val="accent4">
                    <a:lumMod val="75000"/>
                  </a:schemeClr>
                </a:solidFill>
                <a:cs typeface="PT Bold Heading" pitchFamily="2" charset="-78"/>
              </a:rPr>
              <a:t>الصف الثالث ثانوي</a:t>
            </a:r>
            <a:endParaRPr lang="ar-SA" sz="2400" dirty="0">
              <a:solidFill>
                <a:schemeClr val="accent4">
                  <a:lumMod val="75000"/>
                </a:schemeClr>
              </a:solidFill>
              <a:cs typeface="PT Bold Heading" pitchFamily="2" charset="-78"/>
            </a:endParaRPr>
          </a:p>
        </p:txBody>
      </p:sp>
      <p:sp>
        <p:nvSpPr>
          <p:cNvPr id="5" name="مربع نص 4"/>
          <p:cNvSpPr txBox="1"/>
          <p:nvPr/>
        </p:nvSpPr>
        <p:spPr>
          <a:xfrm>
            <a:off x="5286380" y="5286388"/>
            <a:ext cx="3071834" cy="830997"/>
          </a:xfrm>
          <a:prstGeom prst="rect">
            <a:avLst/>
          </a:prstGeom>
          <a:noFill/>
        </p:spPr>
        <p:txBody>
          <a:bodyPr wrap="square" rtlCol="1">
            <a:spAutoFit/>
          </a:bodyPr>
          <a:lstStyle/>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إعداد مشرفة العلوم</a:t>
            </a:r>
          </a:p>
          <a:p>
            <a:pPr algn="ctr"/>
            <a:r>
              <a:rPr lang="ar-SA" sz="2400" b="1" dirty="0" smtClean="0">
                <a:ln w="1905">
                  <a:solidFill>
                    <a:schemeClr val="bg1"/>
                  </a:solidFill>
                </a:ln>
                <a:solidFill>
                  <a:srgbClr val="7030A0"/>
                </a:solidFill>
                <a:effectLst>
                  <a:innerShdw blurRad="69850" dist="43180" dir="5400000">
                    <a:srgbClr val="000000">
                      <a:alpha val="65000"/>
                    </a:srgbClr>
                  </a:innerShdw>
                </a:effectLst>
                <a:cs typeface="PT Bold Heading" pitchFamily="2" charset="-78"/>
              </a:rPr>
              <a:t>منــــال عـــون</a:t>
            </a:r>
            <a:endParaRPr lang="ar-SA" sz="2400" b="1" dirty="0">
              <a:ln w="1905">
                <a:solidFill>
                  <a:schemeClr val="bg1"/>
                </a:solidFill>
              </a:ln>
              <a:solidFill>
                <a:srgbClr val="7030A0"/>
              </a:solidFill>
              <a:effectLst>
                <a:innerShdw blurRad="69850" dist="43180" dir="5400000">
                  <a:srgbClr val="000000">
                    <a:alpha val="65000"/>
                  </a:srgbClr>
                </a:innerShdw>
              </a:effectLst>
              <a:cs typeface="PT Bold Heading" pitchFamily="2" charset="-78"/>
            </a:endParaRPr>
          </a:p>
        </p:txBody>
      </p:sp>
      <p:pic>
        <p:nvPicPr>
          <p:cNvPr id="6" name="Picture 3" descr="http://www.mnhjy.com/wp/wp-content/uploads/2012/12/%D9%81%D9%8A%D8%B2%D9%8A%D8%A7%D8%A1-4-%D8%AF%D9%84%D9%8A%D9%84-%D8%A7%D9%84%D8%AA%D8%AC%D8%A7%D8%B1%D8%A8.gif"/>
          <p:cNvPicPr>
            <a:picLocks noChangeAspect="1" noChangeArrowheads="1"/>
          </p:cNvPicPr>
          <p:nvPr/>
        </p:nvPicPr>
        <p:blipFill>
          <a:blip r:embed="rId3" r:link="rId4"/>
          <a:srcRect l="6438" t="4297" r="6009" b="4008"/>
          <a:stretch>
            <a:fillRect/>
          </a:stretch>
        </p:blipFill>
        <p:spPr bwMode="auto">
          <a:xfrm>
            <a:off x="4724400" y="285728"/>
            <a:ext cx="882290" cy="1000132"/>
          </a:xfrm>
          <a:prstGeom prst="rect">
            <a:avLst/>
          </a:prstGeom>
          <a:noFill/>
          <a:ln w="9525">
            <a:noFill/>
            <a:miter lim="800000"/>
            <a:headEnd/>
            <a:tailEnd/>
          </a:ln>
        </p:spPr>
      </p:pic>
      <p:pic>
        <p:nvPicPr>
          <p:cNvPr id="49153" name="Picture 1"/>
          <p:cNvPicPr>
            <a:picLocks noChangeAspect="1" noChangeArrowheads="1"/>
          </p:cNvPicPr>
          <p:nvPr/>
        </p:nvPicPr>
        <p:blipFill>
          <a:blip r:embed="rId5"/>
          <a:srcRect l="18625" t="17349" r="41772" b="21928"/>
          <a:stretch>
            <a:fillRect/>
          </a:stretch>
        </p:blipFill>
        <p:spPr bwMode="auto">
          <a:xfrm>
            <a:off x="71438" y="214290"/>
            <a:ext cx="4357686" cy="6643710"/>
          </a:xfrm>
          <a:prstGeom prst="teardrop">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strVal val="#ppt_w*0.70"/>
                                          </p:val>
                                        </p:tav>
                                        <p:tav tm="100000">
                                          <p:val>
                                            <p:strVal val="#ppt_w"/>
                                          </p:val>
                                        </p:tav>
                                      </p:tavLst>
                                    </p:anim>
                                    <p:anim calcmode="lin" valueType="num">
                                      <p:cBhvr>
                                        <p:cTn id="8" dur="1000" fill="hold"/>
                                        <p:tgtEl>
                                          <p:spTgt spid="3"/>
                                        </p:tgtEl>
                                        <p:attrNameLst>
                                          <p:attrName>ppt_h</p:attrName>
                                        </p:attrNameLst>
                                      </p:cBhvr>
                                      <p:tavLst>
                                        <p:tav tm="0">
                                          <p:val>
                                            <p:strVal val="#ppt_h"/>
                                          </p:val>
                                        </p:tav>
                                        <p:tav tm="100000">
                                          <p:val>
                                            <p:strVal val="#ppt_h"/>
                                          </p:val>
                                        </p:tav>
                                      </p:tavLst>
                                    </p:anim>
                                    <p:animEffect transition="in" filter="fade">
                                      <p:cBhvr>
                                        <p:cTn id="9" dur="1000"/>
                                        <p:tgtEl>
                                          <p:spTgt spid="3"/>
                                        </p:tgtEl>
                                      </p:cBhvr>
                                    </p:animEffect>
                                  </p:childTnLst>
                                </p:cTn>
                              </p:par>
                            </p:childTnLst>
                          </p:cTn>
                        </p:par>
                        <p:par>
                          <p:cTn id="10" fill="hold">
                            <p:stCondLst>
                              <p:cond delay="1000"/>
                            </p:stCondLst>
                            <p:childTnLst>
                              <p:par>
                                <p:cTn id="11" presetID="45" presetClass="entr" presetSubtype="0" fill="hold" grpId="0" nodeType="afterEffect">
                                  <p:stCondLst>
                                    <p:cond delay="0"/>
                                  </p:stCondLst>
                                  <p:iterate type="wd">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000"/>
                                        <p:tgtEl>
                                          <p:spTgt spid="2"/>
                                        </p:tgtEl>
                                      </p:cBhvr>
                                    </p:animEffect>
                                    <p:anim calcmode="lin" valueType="num">
                                      <p:cBhvr>
                                        <p:cTn id="14" dur="2000" fill="hold"/>
                                        <p:tgtEl>
                                          <p:spTgt spid="2"/>
                                        </p:tgtEl>
                                        <p:attrNameLst>
                                          <p:attrName>ppt_w</p:attrName>
                                        </p:attrNameLst>
                                      </p:cBhvr>
                                      <p:tavLst>
                                        <p:tav tm="0" fmla="#ppt_w*sin(2.5*pi*$)">
                                          <p:val>
                                            <p:fltVal val="0"/>
                                          </p:val>
                                        </p:tav>
                                        <p:tav tm="100000">
                                          <p:val>
                                            <p:fltVal val="1"/>
                                          </p:val>
                                        </p:tav>
                                      </p:tavLst>
                                    </p:anim>
                                    <p:anim calcmode="lin" valueType="num">
                                      <p:cBhvr>
                                        <p:cTn id="15" dur="2000" fill="hold"/>
                                        <p:tgtEl>
                                          <p:spTgt spid="2"/>
                                        </p:tgtEl>
                                        <p:attrNameLst>
                                          <p:attrName>ppt_h</p:attrName>
                                        </p:attrNameLst>
                                      </p:cBhvr>
                                      <p:tavLst>
                                        <p:tav tm="0">
                                          <p:val>
                                            <p:strVal val="#ppt_h"/>
                                          </p:val>
                                        </p:tav>
                                        <p:tav tm="100000">
                                          <p:val>
                                            <p:strVal val="#ppt_h"/>
                                          </p:val>
                                        </p:tav>
                                      </p:tavLst>
                                    </p:anim>
                                  </p:childTnLst>
                                </p:cTn>
                              </p:par>
                            </p:childTnLst>
                          </p:cTn>
                        </p:par>
                        <p:par>
                          <p:cTn id="16" fill="hold">
                            <p:stCondLst>
                              <p:cond delay="3400"/>
                            </p:stCondLst>
                            <p:childTnLst>
                              <p:par>
                                <p:cTn id="17" presetID="56" presetClass="entr" presetSubtype="0" fill="hold" grpId="0" nodeType="afterEffect">
                                  <p:stCondLst>
                                    <p:cond delay="0"/>
                                  </p:stCondLst>
                                  <p:iterate type="wd">
                                    <p:tmPct val="10000"/>
                                  </p:iterate>
                                  <p:childTnLst>
                                    <p:set>
                                      <p:cBhvr>
                                        <p:cTn id="18" dur="1" fill="hold">
                                          <p:stCondLst>
                                            <p:cond delay="0"/>
                                          </p:stCondLst>
                                        </p:cTn>
                                        <p:tgtEl>
                                          <p:spTgt spid="5"/>
                                        </p:tgtEl>
                                        <p:attrNameLst>
                                          <p:attrName>style.visibility</p:attrName>
                                        </p:attrNameLst>
                                      </p:cBhvr>
                                      <p:to>
                                        <p:strVal val="visible"/>
                                      </p:to>
                                    </p:set>
                                    <p:anim by="(-#ppt_w*2)" calcmode="lin" valueType="num">
                                      <p:cBhvr rctx="PPT">
                                        <p:cTn id="19" dur="500" autoRev="1" fill="hold">
                                          <p:stCondLst>
                                            <p:cond delay="0"/>
                                          </p:stCondLst>
                                        </p:cTn>
                                        <p:tgtEl>
                                          <p:spTgt spid="5"/>
                                        </p:tgtEl>
                                        <p:attrNameLst>
                                          <p:attrName>ppt_w</p:attrName>
                                        </p:attrNameLst>
                                      </p:cBhvr>
                                    </p:anim>
                                    <p:anim by="(#ppt_w*0.50)" calcmode="lin" valueType="num">
                                      <p:cBhvr>
                                        <p:cTn id="20" dur="500" decel="50000" autoRev="1" fill="hold">
                                          <p:stCondLst>
                                            <p:cond delay="0"/>
                                          </p:stCondLst>
                                        </p:cTn>
                                        <p:tgtEl>
                                          <p:spTgt spid="5"/>
                                        </p:tgtEl>
                                        <p:attrNameLst>
                                          <p:attrName>ppt_x</p:attrName>
                                        </p:attrNameLst>
                                      </p:cBhvr>
                                    </p:anim>
                                    <p:anim from="(-#ppt_h/2)" to="(#ppt_y)" calcmode="lin" valueType="num">
                                      <p:cBhvr>
                                        <p:cTn id="21" dur="1000" fill="hold">
                                          <p:stCondLst>
                                            <p:cond delay="0"/>
                                          </p:stCondLst>
                                        </p:cTn>
                                        <p:tgtEl>
                                          <p:spTgt spid="5"/>
                                        </p:tgtEl>
                                        <p:attrNameLst>
                                          <p:attrName>ppt_y</p:attrName>
                                        </p:attrNameLst>
                                      </p:cBhvr>
                                    </p:anim>
                                    <p:animRot by="21600000">
                                      <p:cBhvr>
                                        <p:cTn id="22" dur="1000" fill="hold">
                                          <p:stCondLst>
                                            <p:cond delay="0"/>
                                          </p:stCondLst>
                                        </p:cTn>
                                        <p:tgtEl>
                                          <p:spTgt spid="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571472" y="3714752"/>
            <a:ext cx="7929618" cy="873117"/>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تكمن المشكلة بالنسبة للنظرية الكهرومغناطيسية لماكسويل أنها غير قادرة على تفسير شكل الطيف الانبعاث (الفيزياء الكلاسيكية</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8" name="عنوان 1"/>
          <p:cNvSpPr txBox="1">
            <a:spLocks/>
          </p:cNvSpPr>
          <p:nvPr/>
        </p:nvSpPr>
        <p:spPr>
          <a:xfrm>
            <a:off x="571472" y="4714884"/>
            <a:ext cx="8001056"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في عام 1900م وجد </a:t>
            </a:r>
            <a:r>
              <a:rPr lang="ar-SA" sz="2200" dirty="0" err="1">
                <a:latin typeface="+mj-lt"/>
                <a:ea typeface="+mj-ea"/>
                <a:cs typeface="PT Bold Heading" pitchFamily="2" charset="-78"/>
              </a:rPr>
              <a:t>افيزيائي</a:t>
            </a:r>
            <a:r>
              <a:rPr lang="ar-SA" sz="2200" dirty="0">
                <a:latin typeface="+mj-lt"/>
                <a:ea typeface="+mj-ea"/>
                <a:cs typeface="PT Bold Heading" pitchFamily="2" charset="-78"/>
              </a:rPr>
              <a:t> الألماني </a:t>
            </a:r>
            <a:r>
              <a:rPr lang="ar-SA" sz="2400" dirty="0">
                <a:solidFill>
                  <a:srgbClr val="0070C0"/>
                </a:solidFill>
                <a:latin typeface="+mj-lt"/>
                <a:ea typeface="+mj-ea"/>
                <a:cs typeface="PT Bold Heading" pitchFamily="2" charset="-78"/>
              </a:rPr>
              <a:t>ماكس </a:t>
            </a:r>
            <a:r>
              <a:rPr lang="ar-SA" sz="2400" dirty="0" err="1">
                <a:solidFill>
                  <a:srgbClr val="0070C0"/>
                </a:solidFill>
                <a:latin typeface="+mj-lt"/>
                <a:ea typeface="+mj-ea"/>
                <a:cs typeface="PT Bold Heading" pitchFamily="2" charset="-78"/>
              </a:rPr>
              <a:t>بلانك</a:t>
            </a:r>
            <a:r>
              <a:rPr lang="ar-SA" sz="2400" dirty="0">
                <a:solidFill>
                  <a:srgbClr val="0070C0"/>
                </a:solidFill>
                <a:latin typeface="+mj-lt"/>
                <a:ea typeface="+mj-ea"/>
                <a:cs typeface="PT Bold Heading" pitchFamily="2" charset="-78"/>
              </a:rPr>
              <a:t> </a:t>
            </a:r>
            <a:r>
              <a:rPr lang="ar-SA" sz="2200" dirty="0">
                <a:latin typeface="+mj-lt"/>
                <a:ea typeface="+mj-ea"/>
                <a:cs typeface="PT Bold Heading" pitchFamily="2" charset="-78"/>
              </a:rPr>
              <a:t>أن باستطاعته حساب الطيف اعتماداً على فرضية ثورية</a:t>
            </a:r>
          </a:p>
        </p:txBody>
      </p:sp>
      <p:sp>
        <p:nvSpPr>
          <p:cNvPr id="9" name="عنوان 1"/>
          <p:cNvSpPr txBox="1">
            <a:spLocks/>
          </p:cNvSpPr>
          <p:nvPr/>
        </p:nvSpPr>
        <p:spPr>
          <a:xfrm>
            <a:off x="571472" y="642918"/>
            <a:ext cx="8072494" cy="121444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تتناسب القدرة (الطاقة المنبعثة في كل ثانية) للموجات الكهرومغناطيسية طردياً مع درجة حرارة الجسم الساخن بوحدة كلفن مرفوعة للقوة الرابعة أي (</a:t>
            </a:r>
            <a:r>
              <a:rPr lang="el-GR" sz="2200" dirty="0">
                <a:latin typeface="+mj-lt"/>
                <a:ea typeface="+mj-ea"/>
                <a:cs typeface="PT Bold Heading" pitchFamily="2" charset="-78"/>
              </a:rPr>
              <a:t>α</a:t>
            </a:r>
            <a:r>
              <a:rPr lang="en-US" sz="2200" dirty="0">
                <a:latin typeface="+mj-lt"/>
                <a:ea typeface="+mj-ea"/>
                <a:cs typeface="PT Bold Heading" pitchFamily="2" charset="-78"/>
              </a:rPr>
              <a:t>T</a:t>
            </a:r>
            <a:r>
              <a:rPr lang="en-US" sz="2200" baseline="30000" dirty="0">
                <a:latin typeface="+mj-lt"/>
                <a:ea typeface="+mj-ea"/>
                <a:cs typeface="PT Bold Heading" pitchFamily="2" charset="-78"/>
              </a:rPr>
              <a:t>4</a:t>
            </a:r>
            <a:r>
              <a:rPr lang="ar-SA" sz="2200" dirty="0">
                <a:latin typeface="+mj-lt"/>
                <a:ea typeface="+mj-ea"/>
                <a:cs typeface="PT Bold Heading" pitchFamily="2" charset="-78"/>
              </a:rPr>
              <a:t>) (الشمس)</a:t>
            </a:r>
          </a:p>
        </p:txBody>
      </p:sp>
      <p:pic>
        <p:nvPicPr>
          <p:cNvPr id="10" name="Picture 2" descr="300px-Annual_Average_Temperature_Map"/>
          <p:cNvPicPr>
            <a:picLocks noChangeAspect="1" noChangeArrowheads="1"/>
          </p:cNvPicPr>
          <p:nvPr/>
        </p:nvPicPr>
        <p:blipFill>
          <a:blip r:embed="rId3"/>
          <a:srcRect/>
          <a:stretch>
            <a:fillRect/>
          </a:stretch>
        </p:blipFill>
        <p:spPr bwMode="auto">
          <a:xfrm>
            <a:off x="1643042" y="1571612"/>
            <a:ext cx="3786214" cy="2000264"/>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linds(horizontal)">
                                      <p:cBhvr>
                                        <p:cTn id="11" dur="500"/>
                                        <p:tgtEl>
                                          <p:spTgt spid="1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500"/>
                                        <p:tgtEl>
                                          <p:spTgt spid="3"/>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3555" name="AutoShape 3"/>
          <p:cNvSpPr>
            <a:spLocks noChangeArrowheads="1"/>
          </p:cNvSpPr>
          <p:nvPr/>
        </p:nvSpPr>
        <p:spPr bwMode="auto">
          <a:xfrm>
            <a:off x="1714480" y="1643050"/>
            <a:ext cx="5786478" cy="714380"/>
          </a:xfrm>
          <a:prstGeom prst="flowChartTerminator">
            <a:avLst/>
          </a:prstGeom>
          <a:solidFill>
            <a:schemeClr val="bg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r" defTabSz="914400" rtl="1" eaLnBrk="1" fontAlgn="base" latinLnBrk="0" hangingPunct="1">
              <a:lnSpc>
                <a:spcPct val="100000"/>
              </a:lnSpc>
              <a:spcBef>
                <a:spcPct val="0"/>
              </a:spcBef>
              <a:spcAft>
                <a:spcPts val="1000"/>
              </a:spcAft>
              <a:buClrTx/>
              <a:buSzTx/>
              <a:buFontTx/>
              <a:buNone/>
              <a:tabLst/>
            </a:pPr>
            <a:r>
              <a:rPr kumimoji="0" lang="ar-SA" sz="2400" i="0" u="none" strike="noStrike" cap="none" normalizeH="0" baseline="0" dirty="0" smtClean="0">
                <a:ln>
                  <a:noFill/>
                </a:ln>
                <a:solidFill>
                  <a:schemeClr val="accent5">
                    <a:lumMod val="75000"/>
                  </a:schemeClr>
                </a:solidFill>
                <a:effectLst/>
                <a:latin typeface="Arial" pitchFamily="34" charset="0"/>
                <a:ea typeface="Arial" pitchFamily="34" charset="0"/>
                <a:cs typeface="PT Bold Heading" pitchFamily="2" charset="-78"/>
              </a:rPr>
              <a:t>           </a:t>
            </a:r>
            <a:r>
              <a:rPr kumimoji="0" lang="ar-SA" sz="2800" i="0" u="none" strike="noStrike" cap="none" normalizeH="0" baseline="0" dirty="0" smtClean="0">
                <a:ln>
                  <a:noFill/>
                </a:ln>
                <a:solidFill>
                  <a:schemeClr val="accent5">
                    <a:lumMod val="75000"/>
                  </a:schemeClr>
                </a:solidFill>
                <a:effectLst/>
                <a:latin typeface="Arial" pitchFamily="34" charset="0"/>
                <a:ea typeface="Arial" pitchFamily="34" charset="0"/>
                <a:cs typeface="PT Bold Heading" pitchFamily="2" charset="-78"/>
              </a:rPr>
              <a:t>طاقة </a:t>
            </a:r>
            <a:r>
              <a:rPr kumimoji="0" lang="ar-SA" sz="2800" i="0" u="none" strike="noStrike" cap="none" normalizeH="0" baseline="0" dirty="0" err="1" smtClean="0">
                <a:ln>
                  <a:noFill/>
                </a:ln>
                <a:solidFill>
                  <a:schemeClr val="accent5">
                    <a:lumMod val="75000"/>
                  </a:schemeClr>
                </a:solidFill>
                <a:effectLst/>
                <a:latin typeface="Arial" pitchFamily="34" charset="0"/>
                <a:ea typeface="Arial" pitchFamily="34" charset="0"/>
                <a:cs typeface="PT Bold Heading" pitchFamily="2" charset="-78"/>
              </a:rPr>
              <a:t>الإهتزاز</a:t>
            </a:r>
            <a:r>
              <a:rPr kumimoji="0" lang="ar-SA" sz="2800" i="0" u="none" strike="noStrike" cap="none" normalizeH="0" baseline="0" dirty="0" smtClean="0">
                <a:ln>
                  <a:noFill/>
                </a:ln>
                <a:solidFill>
                  <a:schemeClr val="accent5">
                    <a:lumMod val="75000"/>
                  </a:schemeClr>
                </a:solidFill>
                <a:effectLst/>
                <a:latin typeface="Arial" pitchFamily="34" charset="0"/>
                <a:ea typeface="Arial" pitchFamily="34" charset="0"/>
                <a:cs typeface="PT Bold Heading" pitchFamily="2" charset="-78"/>
              </a:rPr>
              <a:t> </a:t>
            </a:r>
            <a:r>
              <a:rPr kumimoji="0" lang="en-US" sz="2800" i="0" u="none" strike="noStrike" cap="none" normalizeH="0" baseline="0" dirty="0" smtClean="0">
                <a:ln>
                  <a:noFill/>
                </a:ln>
                <a:solidFill>
                  <a:schemeClr val="accent5">
                    <a:lumMod val="75000"/>
                  </a:schemeClr>
                </a:solidFill>
                <a:effectLst/>
                <a:latin typeface="Calibri" pitchFamily="34" charset="0"/>
                <a:ea typeface="Arial" pitchFamily="34" charset="0"/>
                <a:cs typeface="PT Bold Heading" pitchFamily="2" charset="-78"/>
              </a:rPr>
              <a:t>E= </a:t>
            </a:r>
            <a:r>
              <a:rPr kumimoji="0" lang="en-US" sz="2800" i="0" u="none" strike="noStrike" cap="none" normalizeH="0" baseline="0" dirty="0" err="1" smtClean="0">
                <a:ln>
                  <a:noFill/>
                </a:ln>
                <a:solidFill>
                  <a:schemeClr val="accent5">
                    <a:lumMod val="75000"/>
                  </a:schemeClr>
                </a:solidFill>
                <a:effectLst/>
                <a:latin typeface="Calibri" pitchFamily="34" charset="0"/>
                <a:ea typeface="Arial" pitchFamily="34" charset="0"/>
                <a:cs typeface="PT Bold Heading" pitchFamily="2" charset="-78"/>
              </a:rPr>
              <a:t>nhf</a:t>
            </a:r>
            <a:endParaRPr kumimoji="0" lang="ar-SA" sz="2800" i="0" u="none" strike="noStrike" cap="none" normalizeH="0" baseline="0" dirty="0" smtClean="0">
              <a:ln>
                <a:noFill/>
              </a:ln>
              <a:solidFill>
                <a:schemeClr val="accent5">
                  <a:lumMod val="75000"/>
                </a:schemeClr>
              </a:solidFill>
              <a:effectLst/>
              <a:latin typeface="Arial" pitchFamily="34" charset="0"/>
              <a:cs typeface="PT Bold Heading" pitchFamily="2" charset="-78"/>
            </a:endParaRPr>
          </a:p>
        </p:txBody>
      </p:sp>
      <p:cxnSp>
        <p:nvCxnSpPr>
          <p:cNvPr id="5" name="رابط بشكل مرفق 4"/>
          <p:cNvCxnSpPr/>
          <p:nvPr/>
        </p:nvCxnSpPr>
        <p:spPr>
          <a:xfrm>
            <a:off x="4429124" y="2714620"/>
            <a:ext cx="3714776" cy="1000132"/>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cxnSp>
        <p:nvCxnSpPr>
          <p:cNvPr id="7" name="رابط كسهم مستقيم 6"/>
          <p:cNvCxnSpPr/>
          <p:nvPr/>
        </p:nvCxnSpPr>
        <p:spPr>
          <a:xfrm rot="5400000">
            <a:off x="3644100" y="3071016"/>
            <a:ext cx="1428760" cy="1588"/>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cxnSp>
        <p:nvCxnSpPr>
          <p:cNvPr id="8" name="رابط بشكل مرفق 7"/>
          <p:cNvCxnSpPr/>
          <p:nvPr/>
        </p:nvCxnSpPr>
        <p:spPr>
          <a:xfrm rot="10800000" flipV="1">
            <a:off x="1386786" y="2714620"/>
            <a:ext cx="2928958" cy="1000132"/>
          </a:xfrm>
          <a:prstGeom prst="bentConnector3">
            <a:avLst>
              <a:gd name="adj1" fmla="val 50000"/>
            </a:avLst>
          </a:prstGeom>
          <a:ln>
            <a:tailEnd type="arrow"/>
          </a:ln>
        </p:spPr>
        <p:style>
          <a:lnRef idx="2">
            <a:schemeClr val="accent4"/>
          </a:lnRef>
          <a:fillRef idx="0">
            <a:schemeClr val="accent4"/>
          </a:fillRef>
          <a:effectRef idx="1">
            <a:schemeClr val="accent4"/>
          </a:effectRef>
          <a:fontRef idx="minor">
            <a:schemeClr val="tx1"/>
          </a:fontRef>
        </p:style>
      </p:cxnSp>
      <p:sp>
        <p:nvSpPr>
          <p:cNvPr id="12" name="مستطيل 11"/>
          <p:cNvSpPr/>
          <p:nvPr/>
        </p:nvSpPr>
        <p:spPr>
          <a:xfrm rot="19918216">
            <a:off x="6789928" y="4037408"/>
            <a:ext cx="1792478" cy="461665"/>
          </a:xfrm>
          <a:prstGeom prst="rect">
            <a:avLst/>
          </a:prstGeom>
          <a:noFill/>
        </p:spPr>
        <p:txBody>
          <a:bodyPr wrap="none" lIns="91440" tIns="45720" rIns="91440" bIns="45720">
            <a:spAutoFit/>
          </a:bodyPr>
          <a:lstStyle/>
          <a:p>
            <a:pPr algn="ctr"/>
            <a:r>
              <a:rPr lang="ar-SA" sz="2400" dirty="0" smtClean="0">
                <a:cs typeface="PT Bold Heading" pitchFamily="2" charset="-78"/>
              </a:rPr>
              <a:t>تردد الاهتزازة</a:t>
            </a:r>
            <a:endParaRPr lang="ar-SA" sz="2400" dirty="0">
              <a:cs typeface="PT Bold Heading" pitchFamily="2" charset="-78"/>
            </a:endParaRPr>
          </a:p>
        </p:txBody>
      </p:sp>
      <p:sp>
        <p:nvSpPr>
          <p:cNvPr id="13" name="مستطيل 12"/>
          <p:cNvSpPr/>
          <p:nvPr/>
        </p:nvSpPr>
        <p:spPr>
          <a:xfrm rot="20098463">
            <a:off x="3673518" y="3925503"/>
            <a:ext cx="1436612" cy="461665"/>
          </a:xfrm>
          <a:prstGeom prst="rect">
            <a:avLst/>
          </a:prstGeom>
          <a:noFill/>
        </p:spPr>
        <p:txBody>
          <a:bodyPr wrap="none" lIns="91440" tIns="45720" rIns="91440" bIns="45720">
            <a:spAutoFit/>
          </a:bodyPr>
          <a:lstStyle/>
          <a:p>
            <a:pPr algn="ctr"/>
            <a:r>
              <a:rPr lang="ar-SA" sz="2400" dirty="0" smtClean="0">
                <a:cs typeface="PT Bold Heading" pitchFamily="2" charset="-78"/>
              </a:rPr>
              <a:t>ثابت </a:t>
            </a:r>
            <a:r>
              <a:rPr lang="ar-SA" sz="2400" dirty="0" err="1" smtClean="0">
                <a:cs typeface="PT Bold Heading" pitchFamily="2" charset="-78"/>
              </a:rPr>
              <a:t>بلانك</a:t>
            </a:r>
            <a:endParaRPr lang="ar-SA" sz="2400" dirty="0">
              <a:cs typeface="PT Bold Heading" pitchFamily="2" charset="-78"/>
            </a:endParaRPr>
          </a:p>
        </p:txBody>
      </p:sp>
      <p:sp>
        <p:nvSpPr>
          <p:cNvPr id="14" name="مستطيل 13"/>
          <p:cNvSpPr/>
          <p:nvPr/>
        </p:nvSpPr>
        <p:spPr>
          <a:xfrm rot="19908704">
            <a:off x="468425" y="4075460"/>
            <a:ext cx="1433405" cy="830997"/>
          </a:xfrm>
          <a:prstGeom prst="rect">
            <a:avLst/>
          </a:prstGeom>
          <a:noFill/>
        </p:spPr>
        <p:txBody>
          <a:bodyPr wrap="none" lIns="91440" tIns="45720" rIns="91440" bIns="45720">
            <a:spAutoFit/>
          </a:bodyPr>
          <a:lstStyle/>
          <a:p>
            <a:pPr algn="ctr"/>
            <a:r>
              <a:rPr lang="ar-SA" sz="2400" dirty="0" smtClean="0">
                <a:cs typeface="PT Bold Heading" pitchFamily="2" charset="-78"/>
              </a:rPr>
              <a:t>عدد صحيح</a:t>
            </a:r>
          </a:p>
          <a:p>
            <a:pPr algn="ctr"/>
            <a:r>
              <a:rPr lang="ar-SA" sz="2400" dirty="0" smtClean="0">
                <a:cs typeface="PT Bold Heading" pitchFamily="2" charset="-78"/>
              </a:rPr>
              <a:t>1-2-3</a:t>
            </a:r>
            <a:endParaRPr lang="ar-SA" sz="2400" dirty="0">
              <a:cs typeface="PT Bold Heading" pitchFamily="2" charset="-78"/>
            </a:endParaRPr>
          </a:p>
        </p:txBody>
      </p:sp>
      <p:sp>
        <p:nvSpPr>
          <p:cNvPr id="16" name="مستطيل 15"/>
          <p:cNvSpPr/>
          <p:nvPr/>
        </p:nvSpPr>
        <p:spPr>
          <a:xfrm>
            <a:off x="3357554" y="5000636"/>
            <a:ext cx="609462" cy="46166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2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-34</a:t>
            </a:r>
            <a:endParaRPr lang="ar-SA" sz="2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7" name="مستطيل 16"/>
          <p:cNvSpPr/>
          <p:nvPr/>
        </p:nvSpPr>
        <p:spPr>
          <a:xfrm>
            <a:off x="857224" y="357166"/>
            <a:ext cx="7643866" cy="1138773"/>
          </a:xfrm>
          <a:prstGeom prst="rect">
            <a:avLst/>
          </a:prstGeom>
        </p:spPr>
        <p:txBody>
          <a:bodyPr wrap="square">
            <a:spAutoFit/>
          </a:bodyPr>
          <a:lstStyle/>
          <a:p>
            <a:pPr lvl="0" algn="justLow" fontAlgn="base">
              <a:spcBef>
                <a:spcPct val="0"/>
              </a:spcBef>
              <a:spcAft>
                <a:spcPts val="1000"/>
              </a:spcAft>
            </a:pPr>
            <a:r>
              <a:rPr lang="ar-SA" sz="2200" dirty="0" smtClean="0">
                <a:latin typeface="Arial" pitchFamily="34" charset="0"/>
                <a:ea typeface="Arial" pitchFamily="34" charset="0"/>
                <a:cs typeface="PT Bold Heading" pitchFamily="2" charset="-78"/>
              </a:rPr>
              <a:t>وجد الألماني </a:t>
            </a:r>
            <a:r>
              <a:rPr lang="ar-SA" sz="2400" dirty="0" smtClean="0">
                <a:solidFill>
                  <a:srgbClr val="0070C0"/>
                </a:solidFill>
                <a:latin typeface="Arial" pitchFamily="34" charset="0"/>
                <a:ea typeface="Arial" pitchFamily="34" charset="0"/>
                <a:cs typeface="PT Bold Heading" pitchFamily="2" charset="-78"/>
              </a:rPr>
              <a:t>ماكس </a:t>
            </a:r>
            <a:r>
              <a:rPr lang="ar-SA" sz="2400" dirty="0" err="1" smtClean="0">
                <a:solidFill>
                  <a:srgbClr val="0070C0"/>
                </a:solidFill>
                <a:latin typeface="Arial" pitchFamily="34" charset="0"/>
                <a:ea typeface="Arial" pitchFamily="34" charset="0"/>
                <a:cs typeface="PT Bold Heading" pitchFamily="2" charset="-78"/>
              </a:rPr>
              <a:t>بلانك</a:t>
            </a:r>
            <a:r>
              <a:rPr lang="ar-SA" sz="2400" dirty="0" smtClean="0">
                <a:solidFill>
                  <a:srgbClr val="0070C0"/>
                </a:solidFill>
                <a:latin typeface="Arial" pitchFamily="34" charset="0"/>
                <a:ea typeface="Arial" pitchFamily="34" charset="0"/>
                <a:cs typeface="PT Bold Heading" pitchFamily="2" charset="-78"/>
              </a:rPr>
              <a:t>  </a:t>
            </a:r>
            <a:r>
              <a:rPr lang="ar-SA" sz="2200" dirty="0" smtClean="0">
                <a:latin typeface="Arial" pitchFamily="34" charset="0"/>
                <a:ea typeface="Arial" pitchFamily="34" charset="0"/>
                <a:cs typeface="PT Bold Heading" pitchFamily="2" charset="-78"/>
              </a:rPr>
              <a:t>طريقة لحساب الطيف وهي أن </a:t>
            </a:r>
            <a:r>
              <a:rPr lang="ar-SA" sz="2200" dirty="0" err="1" smtClean="0">
                <a:latin typeface="Arial" pitchFamily="34" charset="0"/>
                <a:ea typeface="Arial" pitchFamily="34" charset="0"/>
                <a:cs typeface="PT Bold Heading" pitchFamily="2" charset="-78"/>
              </a:rPr>
              <a:t>الذرات</a:t>
            </a:r>
            <a:r>
              <a:rPr lang="ar-SA" sz="2200" dirty="0" smtClean="0">
                <a:latin typeface="Arial" pitchFamily="34" charset="0"/>
                <a:ea typeface="Arial" pitchFamily="34" charset="0"/>
                <a:cs typeface="PT Bold Heading" pitchFamily="2" charset="-78"/>
              </a:rPr>
              <a:t> غير قادرة على تغير طاقتها باستمرار وان طاقة اهتزاز </a:t>
            </a:r>
            <a:r>
              <a:rPr lang="ar-SA" sz="2200" dirty="0" err="1" smtClean="0">
                <a:latin typeface="Arial" pitchFamily="34" charset="0"/>
                <a:ea typeface="Arial" pitchFamily="34" charset="0"/>
                <a:cs typeface="PT Bold Heading" pitchFamily="2" charset="-78"/>
              </a:rPr>
              <a:t>الذرات</a:t>
            </a:r>
            <a:r>
              <a:rPr lang="ar-SA" sz="2200" dirty="0" smtClean="0">
                <a:latin typeface="Arial" pitchFamily="34" charset="0"/>
                <a:ea typeface="Arial" pitchFamily="34" charset="0"/>
                <a:cs typeface="PT Bold Heading" pitchFamily="2" charset="-78"/>
              </a:rPr>
              <a:t> لها ترددات محدده فقط .                     </a:t>
            </a:r>
            <a:endParaRPr lang="ar-SA" sz="2200" dirty="0" smtClean="0">
              <a:latin typeface="Arial" pitchFamily="34" charset="0"/>
              <a:cs typeface="PT Bold Heading" pitchFamily="2" charset="-78"/>
            </a:endParaRPr>
          </a:p>
        </p:txBody>
      </p:sp>
      <p:sp>
        <p:nvSpPr>
          <p:cNvPr id="18" name="مستطيل 17"/>
          <p:cNvSpPr/>
          <p:nvPr/>
        </p:nvSpPr>
        <p:spPr>
          <a:xfrm>
            <a:off x="1428728" y="5286388"/>
            <a:ext cx="6199133" cy="76944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ثابت </a:t>
            </a:r>
            <a:r>
              <a:rPr lang="ar-SA" sz="4400" b="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بلانك</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cs typeface="PT Bold Heading" pitchFamily="2" charset="-78"/>
              </a:rPr>
              <a:t>: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/Hz</a:t>
            </a:r>
            <a:r>
              <a:rPr lang="ar-SA"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en-US" sz="4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6.626×10j</a:t>
            </a:r>
            <a:endPar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cSld>
  <p:clrMapOvr>
    <a:masterClrMapping/>
  </p:clrMapOvr>
  <p:transition spd="slow">
    <p:diamon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3555">
                                            <p:bg/>
                                          </p:spTgt>
                                        </p:tgtEl>
                                        <p:attrNameLst>
                                          <p:attrName>style.visibility</p:attrName>
                                        </p:attrNameLst>
                                      </p:cBhvr>
                                      <p:to>
                                        <p:strVal val="visible"/>
                                      </p:to>
                                    </p:set>
                                    <p:animEffect transition="in" filter="fade">
                                      <p:cBhvr>
                                        <p:cTn id="7" dur="2000"/>
                                        <p:tgtEl>
                                          <p:spTgt spid="23555">
                                            <p:bg/>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3555">
                                            <p:txEl>
                                              <p:pRg st="0" end="0"/>
                                            </p:txEl>
                                          </p:spTgt>
                                        </p:tgtEl>
                                        <p:attrNameLst>
                                          <p:attrName>style.visibility</p:attrName>
                                        </p:attrNameLst>
                                      </p:cBhvr>
                                      <p:to>
                                        <p:strVal val="visible"/>
                                      </p:to>
                                    </p:set>
                                    <p:animEffect transition="in" filter="fade">
                                      <p:cBhvr>
                                        <p:cTn id="11" dur="2000"/>
                                        <p:tgtEl>
                                          <p:spTgt spid="23555">
                                            <p:txEl>
                                              <p:pRg st="0" end="0"/>
                                            </p:txEl>
                                          </p:spTgt>
                                        </p:tgtEl>
                                      </p:cBhvr>
                                    </p:animEffect>
                                  </p:childTnLst>
                                </p:cTn>
                              </p:par>
                            </p:childTnLst>
                          </p:cTn>
                        </p:par>
                        <p:par>
                          <p:cTn id="12" fill="hold">
                            <p:stCondLst>
                              <p:cond delay="4000"/>
                            </p:stCondLst>
                            <p:childTnLst>
                              <p:par>
                                <p:cTn id="13" presetID="22" presetClass="entr" presetSubtype="4"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par>
                          <p:cTn id="16" fill="hold">
                            <p:stCondLst>
                              <p:cond delay="4500"/>
                            </p:stCondLst>
                            <p:childTnLst>
                              <p:par>
                                <p:cTn id="17" presetID="22" presetClass="entr" presetSubtype="4"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down)">
                                      <p:cBhvr>
                                        <p:cTn id="19" dur="500"/>
                                        <p:tgtEl>
                                          <p:spTgt spid="12"/>
                                        </p:tgtEl>
                                      </p:cBhvr>
                                    </p:animEffect>
                                  </p:childTnLst>
                                </p:cTn>
                              </p:par>
                            </p:childTnLst>
                          </p:cTn>
                        </p:par>
                        <p:par>
                          <p:cTn id="20" fill="hold">
                            <p:stCondLst>
                              <p:cond delay="5000"/>
                            </p:stCondLst>
                            <p:childTnLst>
                              <p:par>
                                <p:cTn id="21" presetID="10" presetClass="entr" presetSubtype="0"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2000"/>
                                        <p:tgtEl>
                                          <p:spTgt spid="7"/>
                                        </p:tgtEl>
                                      </p:cBhvr>
                                    </p:animEffect>
                                  </p:childTnLst>
                                </p:cTn>
                              </p:par>
                            </p:childTnLst>
                          </p:cTn>
                        </p:par>
                        <p:par>
                          <p:cTn id="24" fill="hold">
                            <p:stCondLst>
                              <p:cond delay="7000"/>
                            </p:stCondLst>
                            <p:childTnLst>
                              <p:par>
                                <p:cTn id="25" presetID="10"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2000"/>
                                        <p:tgtEl>
                                          <p:spTgt spid="13"/>
                                        </p:tgtEl>
                                      </p:cBhvr>
                                    </p:animEffect>
                                  </p:childTnLst>
                                </p:cTn>
                              </p:par>
                            </p:childTnLst>
                          </p:cTn>
                        </p:par>
                        <p:par>
                          <p:cTn id="28" fill="hold">
                            <p:stCondLst>
                              <p:cond delay="9000"/>
                            </p:stCondLst>
                            <p:childTnLst>
                              <p:par>
                                <p:cTn id="29" presetID="2" presetClass="entr" presetSubtype="4"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par>
                          <p:cTn id="33" fill="hold">
                            <p:stCondLst>
                              <p:cond delay="9500"/>
                            </p:stCondLst>
                            <p:childTnLst>
                              <p:par>
                                <p:cTn id="34" presetID="2" presetClass="entr" presetSubtype="4"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additive="base">
                                        <p:cTn id="36" dur="500" fill="hold"/>
                                        <p:tgtEl>
                                          <p:spTgt spid="14"/>
                                        </p:tgtEl>
                                        <p:attrNameLst>
                                          <p:attrName>ppt_x</p:attrName>
                                        </p:attrNameLst>
                                      </p:cBhvr>
                                      <p:tavLst>
                                        <p:tav tm="0">
                                          <p:val>
                                            <p:strVal val="#ppt_x"/>
                                          </p:val>
                                        </p:tav>
                                        <p:tav tm="100000">
                                          <p:val>
                                            <p:strVal val="#ppt_x"/>
                                          </p:val>
                                        </p:tav>
                                      </p:tavLst>
                                    </p:anim>
                                    <p:anim calcmode="lin" valueType="num">
                                      <p:cBhvr additive="base">
                                        <p:cTn id="37" dur="500" fill="hold"/>
                                        <p:tgtEl>
                                          <p:spTgt spid="14"/>
                                        </p:tgtEl>
                                        <p:attrNameLst>
                                          <p:attrName>ppt_y</p:attrName>
                                        </p:attrNameLst>
                                      </p:cBhvr>
                                      <p:tavLst>
                                        <p:tav tm="0">
                                          <p:val>
                                            <p:strVal val="1+#ppt_h/2"/>
                                          </p:val>
                                        </p:tav>
                                        <p:tav tm="100000">
                                          <p:val>
                                            <p:strVal val="#ppt_y"/>
                                          </p:val>
                                        </p:tav>
                                      </p:tavLst>
                                    </p:anim>
                                  </p:childTnLst>
                                </p:cTn>
                              </p:par>
                            </p:childTnLst>
                          </p:cTn>
                        </p:par>
                        <p:par>
                          <p:cTn id="38" fill="hold">
                            <p:stCondLst>
                              <p:cond delay="10000"/>
                            </p:stCondLst>
                            <p:childTnLst>
                              <p:par>
                                <p:cTn id="39" presetID="22" presetClass="entr" presetSubtype="4" fill="hold" grpId="0" nodeType="afterEffect">
                                  <p:stCondLst>
                                    <p:cond delay="0"/>
                                  </p:stCondLst>
                                  <p:childTnLst>
                                    <p:set>
                                      <p:cBhvr>
                                        <p:cTn id="40" dur="1" fill="hold">
                                          <p:stCondLst>
                                            <p:cond delay="0"/>
                                          </p:stCondLst>
                                        </p:cTn>
                                        <p:tgtEl>
                                          <p:spTgt spid="16">
                                            <p:txEl>
                                              <p:pRg st="0" end="0"/>
                                            </p:txEl>
                                          </p:spTgt>
                                        </p:tgtEl>
                                        <p:attrNameLst>
                                          <p:attrName>style.visibility</p:attrName>
                                        </p:attrNameLst>
                                      </p:cBhvr>
                                      <p:to>
                                        <p:strVal val="visible"/>
                                      </p:to>
                                    </p:set>
                                    <p:animEffect transition="in" filter="wipe(down)">
                                      <p:cBhvr>
                                        <p:cTn id="41" dur="500"/>
                                        <p:tgtEl>
                                          <p:spTgt spid="16">
                                            <p:txEl>
                                              <p:pRg st="0" end="0"/>
                                            </p:txEl>
                                          </p:spTgt>
                                        </p:tgtEl>
                                      </p:cBhvr>
                                    </p:animEffect>
                                  </p:childTnLst>
                                </p:cTn>
                              </p:par>
                            </p:childTnLst>
                          </p:cTn>
                        </p:par>
                        <p:par>
                          <p:cTn id="42" fill="hold">
                            <p:stCondLst>
                              <p:cond delay="10500"/>
                            </p:stCondLst>
                            <p:childTnLst>
                              <p:par>
                                <p:cTn id="43" presetID="22" presetClass="entr" presetSubtype="4"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wipe(down)">
                                      <p:cBhvr>
                                        <p:cTn id="45" dur="5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build="allAtOnce" animBg="1"/>
      <p:bldP spid="12" grpId="0"/>
      <p:bldP spid="13" grpId="0"/>
      <p:bldP spid="14" grpId="0"/>
      <p:bldP spid="16" grpId="0" build="p"/>
      <p:bldP spid="18"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571736" y="1071546"/>
            <a:ext cx="6357982" cy="1017579"/>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افترض أن </a:t>
            </a:r>
            <a:r>
              <a:rPr lang="ar-SA" sz="2300" dirty="0" err="1">
                <a:latin typeface="+mj-lt"/>
                <a:ea typeface="+mj-ea"/>
                <a:cs typeface="PT Bold Heading" pitchFamily="2" charset="-78"/>
              </a:rPr>
              <a:t>الذرات</a:t>
            </a:r>
            <a:r>
              <a:rPr lang="ar-SA" sz="2300" dirty="0">
                <a:latin typeface="+mj-lt"/>
                <a:ea typeface="+mj-ea"/>
                <a:cs typeface="PT Bold Heading" pitchFamily="2" charset="-78"/>
              </a:rPr>
              <a:t> غير قادرة على تغيير طاقتها بشكل مستمر وأن طاقة اهتزاز </a:t>
            </a:r>
            <a:r>
              <a:rPr lang="ar-SA" sz="2300" dirty="0" err="1">
                <a:latin typeface="+mj-lt"/>
                <a:ea typeface="+mj-ea"/>
                <a:cs typeface="PT Bold Heading" pitchFamily="2" charset="-78"/>
              </a:rPr>
              <a:t>الذرات</a:t>
            </a:r>
            <a:r>
              <a:rPr lang="ar-SA" sz="2300" dirty="0">
                <a:latin typeface="+mj-lt"/>
                <a:ea typeface="+mj-ea"/>
                <a:cs typeface="PT Bold Heading" pitchFamily="2" charset="-78"/>
              </a:rPr>
              <a:t> في الجسم الصلب لها ترددات محددة </a:t>
            </a:r>
            <a:r>
              <a:rPr lang="ar-SA" sz="2300" dirty="0" smtClean="0">
                <a:latin typeface="+mj-lt"/>
                <a:ea typeface="+mj-ea"/>
                <a:cs typeface="PT Bold Heading" pitchFamily="2" charset="-78"/>
              </a:rPr>
              <a:t>فقط .</a:t>
            </a:r>
            <a:endParaRPr lang="ar-SA" sz="2300" dirty="0">
              <a:latin typeface="+mj-lt"/>
              <a:ea typeface="+mj-ea"/>
              <a:cs typeface="PT Bold Heading" pitchFamily="2" charset="-78"/>
            </a:endParaRPr>
          </a:p>
        </p:txBody>
      </p:sp>
      <p:sp>
        <p:nvSpPr>
          <p:cNvPr id="6" name="مستطيل 5"/>
          <p:cNvSpPr/>
          <p:nvPr/>
        </p:nvSpPr>
        <p:spPr>
          <a:xfrm>
            <a:off x="3428992" y="214290"/>
            <a:ext cx="3857652"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3600" dirty="0">
                <a:ln w="11430">
                  <a:solidFill>
                    <a:schemeClr val="tx1"/>
                  </a:solidFill>
                </a:ln>
                <a:solidFill>
                  <a:schemeClr val="accent5">
                    <a:lumMod val="75000"/>
                  </a:schemeClr>
                </a:solidFill>
                <a:effectLst>
                  <a:outerShdw blurRad="50800" dist="39000" dir="5460000" algn="tl">
                    <a:srgbClr val="000000">
                      <a:alpha val="38000"/>
                    </a:srgbClr>
                  </a:outerShdw>
                </a:effectLst>
                <a:latin typeface="+mj-lt"/>
                <a:ea typeface="+mj-ea"/>
                <a:cs typeface="PT Bold Heading" pitchFamily="2" charset="-78"/>
              </a:rPr>
              <a:t>نظرية ماكس </a:t>
            </a:r>
            <a:r>
              <a:rPr lang="ar-SA" sz="3600" dirty="0" err="1">
                <a:ln w="11430">
                  <a:solidFill>
                    <a:schemeClr val="tx1"/>
                  </a:solidFill>
                </a:ln>
                <a:solidFill>
                  <a:schemeClr val="accent5">
                    <a:lumMod val="75000"/>
                  </a:schemeClr>
                </a:solidFill>
                <a:effectLst>
                  <a:outerShdw blurRad="50800" dist="39000" dir="5460000" algn="tl">
                    <a:srgbClr val="000000">
                      <a:alpha val="38000"/>
                    </a:srgbClr>
                  </a:outerShdw>
                </a:effectLst>
                <a:latin typeface="+mj-lt"/>
                <a:ea typeface="+mj-ea"/>
                <a:cs typeface="PT Bold Heading" pitchFamily="2" charset="-78"/>
              </a:rPr>
              <a:t>بلانك</a:t>
            </a:r>
            <a:endParaRPr lang="ar-SA" sz="3600" dirty="0">
              <a:ln w="11430">
                <a:solidFill>
                  <a:schemeClr val="tx1"/>
                </a:solidFill>
              </a:ln>
              <a:solidFill>
                <a:schemeClr val="accent5">
                  <a:lumMod val="75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2571736" y="2714620"/>
            <a:ext cx="5786446" cy="1143000"/>
          </a:xfrm>
          <a:prstGeom prst="rect">
            <a:avLst/>
          </a:prstGeom>
        </p:spPr>
        <p:txBody>
          <a:bodyPr lIns="45720" rIns="45720" anchor="ctr"/>
          <a:lstStyle/>
          <a:p>
            <a:pPr algn="ctr" fontAlgn="auto">
              <a:spcAft>
                <a:spcPts val="0"/>
              </a:spcAft>
              <a:defRPr/>
            </a:pPr>
            <a:r>
              <a:rPr lang="en-US" sz="8000" b="1" dirty="0">
                <a:ln>
                  <a:solidFill>
                    <a:schemeClr val="tx1"/>
                  </a:solidFill>
                </a:ln>
                <a:solidFill>
                  <a:srgbClr val="C00000"/>
                </a:solidFill>
                <a:latin typeface="+mj-lt"/>
                <a:ea typeface="+mj-ea"/>
                <a:cs typeface="+mj-cs"/>
              </a:rPr>
              <a:t>E = n h f</a:t>
            </a:r>
            <a:endParaRPr lang="ar-SA" sz="8000" b="1" dirty="0">
              <a:ln>
                <a:solidFill>
                  <a:schemeClr val="tx1"/>
                </a:solidFill>
              </a:ln>
              <a:solidFill>
                <a:srgbClr val="C00000"/>
              </a:solidFill>
              <a:latin typeface="+mj-lt"/>
              <a:ea typeface="+mj-ea"/>
              <a:cs typeface="+mj-cs"/>
            </a:endParaRPr>
          </a:p>
        </p:txBody>
      </p:sp>
      <p:sp>
        <p:nvSpPr>
          <p:cNvPr id="9" name="عنوان 1"/>
          <p:cNvSpPr txBox="1">
            <a:spLocks/>
          </p:cNvSpPr>
          <p:nvPr/>
        </p:nvSpPr>
        <p:spPr>
          <a:xfrm>
            <a:off x="3357554" y="2208210"/>
            <a:ext cx="1187450" cy="792162"/>
          </a:xfrm>
          <a:prstGeom prst="rect">
            <a:avLst/>
          </a:prstGeom>
        </p:spPr>
        <p:txBody>
          <a:bodyPr lIns="45720" rIns="45720" anchor="ctr"/>
          <a:lstStyle/>
          <a:p>
            <a:pPr algn="ctr" fontAlgn="auto">
              <a:spcAft>
                <a:spcPts val="0"/>
              </a:spcAft>
              <a:defRPr/>
            </a:pPr>
            <a:r>
              <a:rPr lang="ar-SA" b="1" dirty="0">
                <a:solidFill>
                  <a:srgbClr val="C00000"/>
                </a:solidFill>
                <a:latin typeface="+mj-lt"/>
                <a:ea typeface="+mj-ea"/>
                <a:cs typeface="+mj-cs"/>
              </a:rPr>
              <a:t>طاقة الذرة المهتزة</a:t>
            </a:r>
          </a:p>
        </p:txBody>
      </p:sp>
      <p:sp>
        <p:nvSpPr>
          <p:cNvPr id="7" name="عنوان 1"/>
          <p:cNvSpPr txBox="1">
            <a:spLocks/>
          </p:cNvSpPr>
          <p:nvPr/>
        </p:nvSpPr>
        <p:spPr>
          <a:xfrm>
            <a:off x="5072066" y="2000240"/>
            <a:ext cx="2159000" cy="1079500"/>
          </a:xfrm>
          <a:prstGeom prst="rect">
            <a:avLst/>
          </a:prstGeom>
        </p:spPr>
        <p:txBody>
          <a:bodyPr lIns="45720" rIns="45720" anchor="ctr"/>
          <a:lstStyle/>
          <a:p>
            <a:pPr algn="ctr" fontAlgn="auto">
              <a:spcAft>
                <a:spcPts val="0"/>
              </a:spcAft>
              <a:defRPr/>
            </a:pPr>
            <a:r>
              <a:rPr lang="ar-SA" sz="2000" b="1" dirty="0">
                <a:solidFill>
                  <a:srgbClr val="C00000"/>
                </a:solidFill>
                <a:latin typeface="+mj-lt"/>
                <a:ea typeface="+mj-ea"/>
                <a:cs typeface="+mj-cs"/>
              </a:rPr>
              <a:t>ثابت </a:t>
            </a:r>
            <a:r>
              <a:rPr lang="ar-SA" sz="2000" b="1" dirty="0" err="1">
                <a:solidFill>
                  <a:srgbClr val="C00000"/>
                </a:solidFill>
                <a:latin typeface="+mj-lt"/>
                <a:ea typeface="+mj-ea"/>
                <a:cs typeface="+mj-cs"/>
              </a:rPr>
              <a:t>بلانك</a:t>
            </a:r>
            <a:endParaRPr lang="ar-SA" sz="2000" b="1" dirty="0">
              <a:solidFill>
                <a:srgbClr val="C00000"/>
              </a:solidFill>
              <a:latin typeface="+mj-lt"/>
              <a:ea typeface="+mj-ea"/>
              <a:cs typeface="+mj-cs"/>
            </a:endParaRPr>
          </a:p>
          <a:p>
            <a:pPr algn="ctr" fontAlgn="auto">
              <a:spcAft>
                <a:spcPts val="0"/>
              </a:spcAft>
              <a:defRPr/>
            </a:pPr>
            <a:r>
              <a:rPr lang="en-US" sz="2000" b="1" dirty="0">
                <a:solidFill>
                  <a:srgbClr val="C00000"/>
                </a:solidFill>
                <a:latin typeface="+mj-lt"/>
                <a:ea typeface="+mj-ea"/>
                <a:cs typeface="+mj-cs"/>
              </a:rPr>
              <a:t>6.626x10</a:t>
            </a:r>
            <a:r>
              <a:rPr lang="en-US" sz="2000" b="1" baseline="30000" dirty="0">
                <a:solidFill>
                  <a:srgbClr val="C00000"/>
                </a:solidFill>
                <a:latin typeface="+mj-lt"/>
                <a:ea typeface="+mj-ea"/>
                <a:cs typeface="+mj-cs"/>
              </a:rPr>
              <a:t>-34</a:t>
            </a:r>
            <a:r>
              <a:rPr lang="en-US" sz="2000" b="1" dirty="0">
                <a:solidFill>
                  <a:srgbClr val="C00000"/>
                </a:solidFill>
                <a:latin typeface="+mj-lt"/>
                <a:ea typeface="+mj-ea"/>
                <a:cs typeface="+mj-cs"/>
              </a:rPr>
              <a:t> j/Hz</a:t>
            </a:r>
            <a:endParaRPr lang="ar-SA" sz="2000" b="1" dirty="0">
              <a:solidFill>
                <a:srgbClr val="C00000"/>
              </a:solidFill>
              <a:latin typeface="+mj-lt"/>
              <a:ea typeface="+mj-ea"/>
              <a:cs typeface="+mj-cs"/>
            </a:endParaRPr>
          </a:p>
        </p:txBody>
      </p:sp>
      <p:sp>
        <p:nvSpPr>
          <p:cNvPr id="10" name="عنوان 1"/>
          <p:cNvSpPr txBox="1">
            <a:spLocks/>
          </p:cNvSpPr>
          <p:nvPr/>
        </p:nvSpPr>
        <p:spPr>
          <a:xfrm>
            <a:off x="6500826" y="3571876"/>
            <a:ext cx="1189038" cy="792163"/>
          </a:xfrm>
          <a:prstGeom prst="rect">
            <a:avLst/>
          </a:prstGeom>
        </p:spPr>
        <p:txBody>
          <a:bodyPr lIns="45720" rIns="45720" anchor="ctr"/>
          <a:lstStyle/>
          <a:p>
            <a:pPr algn="ctr" fontAlgn="auto">
              <a:spcAft>
                <a:spcPts val="0"/>
              </a:spcAft>
              <a:defRPr/>
            </a:pPr>
            <a:r>
              <a:rPr lang="ar-SA" sz="2000" b="1" dirty="0">
                <a:solidFill>
                  <a:srgbClr val="C00000"/>
                </a:solidFill>
                <a:latin typeface="+mj-lt"/>
                <a:ea typeface="+mj-ea"/>
                <a:cs typeface="+mj-cs"/>
              </a:rPr>
              <a:t>تردد اهتزاز </a:t>
            </a:r>
            <a:r>
              <a:rPr lang="ar-SA" sz="2000" b="1" dirty="0" err="1">
                <a:solidFill>
                  <a:srgbClr val="C00000"/>
                </a:solidFill>
                <a:latin typeface="+mj-lt"/>
                <a:ea typeface="+mj-ea"/>
                <a:cs typeface="+mj-cs"/>
              </a:rPr>
              <a:t>الذرات</a:t>
            </a:r>
            <a:endParaRPr lang="ar-SA" sz="2000" b="1" dirty="0">
              <a:solidFill>
                <a:srgbClr val="C00000"/>
              </a:solidFill>
              <a:latin typeface="+mj-lt"/>
              <a:ea typeface="+mj-ea"/>
              <a:cs typeface="+mj-cs"/>
            </a:endParaRPr>
          </a:p>
        </p:txBody>
      </p:sp>
      <p:sp>
        <p:nvSpPr>
          <p:cNvPr id="11" name="عنوان 1"/>
          <p:cNvSpPr txBox="1">
            <a:spLocks/>
          </p:cNvSpPr>
          <p:nvPr/>
        </p:nvSpPr>
        <p:spPr>
          <a:xfrm>
            <a:off x="4929190" y="3571876"/>
            <a:ext cx="1187450" cy="792163"/>
          </a:xfrm>
          <a:prstGeom prst="rect">
            <a:avLst/>
          </a:prstGeom>
        </p:spPr>
        <p:txBody>
          <a:bodyPr lIns="45720" rIns="45720" anchor="ctr"/>
          <a:lstStyle/>
          <a:p>
            <a:pPr algn="ctr" fontAlgn="auto">
              <a:spcAft>
                <a:spcPts val="0"/>
              </a:spcAft>
              <a:defRPr/>
            </a:pPr>
            <a:r>
              <a:rPr lang="ar-SA" sz="2000" b="1" dirty="0">
                <a:solidFill>
                  <a:srgbClr val="C00000"/>
                </a:solidFill>
                <a:latin typeface="+mj-lt"/>
                <a:ea typeface="+mj-ea"/>
                <a:cs typeface="+mj-cs"/>
              </a:rPr>
              <a:t>عدد صحيح</a:t>
            </a:r>
          </a:p>
          <a:p>
            <a:pPr algn="ctr" fontAlgn="auto">
              <a:spcAft>
                <a:spcPts val="0"/>
              </a:spcAft>
              <a:defRPr/>
            </a:pPr>
            <a:r>
              <a:rPr lang="en-US" sz="2000" b="1" dirty="0">
                <a:solidFill>
                  <a:srgbClr val="C00000"/>
                </a:solidFill>
                <a:latin typeface="+mj-lt"/>
                <a:ea typeface="+mj-ea"/>
                <a:cs typeface="+mj-cs"/>
              </a:rPr>
              <a:t>0,1,2,3</a:t>
            </a:r>
            <a:endParaRPr lang="ar-SA" sz="2000" b="1" dirty="0">
              <a:solidFill>
                <a:srgbClr val="C00000"/>
              </a:solidFill>
              <a:latin typeface="+mj-lt"/>
              <a:ea typeface="+mj-ea"/>
              <a:cs typeface="+mj-cs"/>
            </a:endParaRPr>
          </a:p>
        </p:txBody>
      </p:sp>
      <p:pic>
        <p:nvPicPr>
          <p:cNvPr id="31745" name="Picture 1" descr="Max_planck"/>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180960" y="157163"/>
            <a:ext cx="2247900" cy="3343275"/>
          </a:xfrm>
          <a:prstGeom prst="rect">
            <a:avLst/>
          </a:prstGeom>
          <a:noFill/>
          <a:ln w="9525">
            <a:noFill/>
            <a:miter lim="800000"/>
            <a:headEnd/>
            <a:tailEnd/>
          </a:ln>
        </p:spPr>
      </p:pic>
      <p:sp>
        <p:nvSpPr>
          <p:cNvPr id="13" name="عنوان 1"/>
          <p:cNvSpPr txBox="1">
            <a:spLocks/>
          </p:cNvSpPr>
          <p:nvPr/>
        </p:nvSpPr>
        <p:spPr>
          <a:xfrm>
            <a:off x="714348" y="4643446"/>
            <a:ext cx="8000992" cy="115251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لذا فإن الطاقة (</a:t>
            </a:r>
            <a:r>
              <a:rPr lang="en-US" sz="2200" dirty="0">
                <a:latin typeface="+mj-lt"/>
                <a:ea typeface="+mj-ea"/>
                <a:cs typeface="PT Bold Heading" pitchFamily="2" charset="-78"/>
              </a:rPr>
              <a:t>E</a:t>
            </a:r>
            <a:r>
              <a:rPr lang="ar-SA" sz="2200" dirty="0">
                <a:latin typeface="+mj-lt"/>
                <a:ea typeface="+mj-ea"/>
                <a:cs typeface="PT Bold Heading" pitchFamily="2" charset="-78"/>
              </a:rPr>
              <a:t>) يمكن أن يكون لها المقادير (</a:t>
            </a:r>
            <a:r>
              <a:rPr lang="en-US" sz="2200" dirty="0">
                <a:latin typeface="+mj-lt"/>
                <a:ea typeface="+mj-ea"/>
                <a:cs typeface="PT Bold Heading" pitchFamily="2" charset="-78"/>
              </a:rPr>
              <a:t>hf,2hf,3hf</a:t>
            </a:r>
            <a:r>
              <a:rPr lang="ar-SA" sz="2200" dirty="0">
                <a:latin typeface="+mj-lt"/>
                <a:ea typeface="+mj-ea"/>
                <a:cs typeface="PT Bold Heading" pitchFamily="2" charset="-78"/>
              </a:rPr>
              <a:t>) ولن يكون لها المقادير (</a:t>
            </a:r>
            <a:r>
              <a:rPr lang="en-US" sz="2200" dirty="0">
                <a:latin typeface="+mj-lt"/>
                <a:ea typeface="+mj-ea"/>
                <a:cs typeface="PT Bold Heading" pitchFamily="2" charset="-78"/>
              </a:rPr>
              <a:t>2/3hf,3/4hf</a:t>
            </a:r>
            <a:r>
              <a:rPr lang="ar-SA" sz="2200" dirty="0" smtClean="0">
                <a:latin typeface="+mj-lt"/>
                <a:ea typeface="+mj-ea"/>
                <a:cs typeface="PT Bold Heading" pitchFamily="2" charset="-78"/>
              </a:rPr>
              <a:t>) أي </a:t>
            </a:r>
            <a:r>
              <a:rPr lang="ar-SA" sz="2200" dirty="0">
                <a:latin typeface="+mj-lt"/>
                <a:ea typeface="+mj-ea"/>
                <a:cs typeface="PT Bold Heading" pitchFamily="2" charset="-78"/>
              </a:rPr>
              <a:t>أن الطاقة </a:t>
            </a:r>
            <a:r>
              <a:rPr lang="ar-SA" sz="2200" dirty="0" err="1" smtClean="0">
                <a:latin typeface="+mj-lt"/>
                <a:ea typeface="+mj-ea"/>
                <a:cs typeface="PT Bold Heading" pitchFamily="2" charset="-78"/>
              </a:rPr>
              <a:t>مكمّاة</a:t>
            </a:r>
            <a:r>
              <a:rPr lang="ar-SA" sz="2200" dirty="0" smtClean="0">
                <a:latin typeface="+mj-lt"/>
                <a:ea typeface="+mj-ea"/>
                <a:cs typeface="PT Bold Heading" pitchFamily="2" charset="-78"/>
              </a:rPr>
              <a:t> </a:t>
            </a:r>
            <a:r>
              <a:rPr lang="ar-SA" sz="2200" dirty="0" smtClean="0">
                <a:cs typeface="PT Bold Heading" pitchFamily="2" charset="-78"/>
              </a:rPr>
              <a:t>أي أنها توجد فقط على شكل حزمة أو </a:t>
            </a:r>
            <a:r>
              <a:rPr lang="ar-SA" sz="2200" dirty="0" err="1" smtClean="0">
                <a:cs typeface="PT Bold Heading" pitchFamily="2" charset="-78"/>
              </a:rPr>
              <a:t>كمات</a:t>
            </a:r>
            <a:r>
              <a:rPr lang="ar-SA" sz="2200" dirty="0" smtClean="0">
                <a:cs typeface="PT Bold Heading" pitchFamily="2" charset="-78"/>
              </a:rPr>
              <a:t> معينة .</a:t>
            </a:r>
          </a:p>
        </p:txBody>
      </p:sp>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3"/>
                                        </p:tgtEl>
                                        <p:attrNameLst>
                                          <p:attrName>style.visibility</p:attrName>
                                        </p:attrNameLst>
                                      </p:cBhvr>
                                      <p:to>
                                        <p:strVal val="visible"/>
                                      </p:to>
                                    </p:set>
                                    <p:animEffect transition="in" filter="fade">
                                      <p:cBhvr>
                                        <p:cTn id="4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P spid="1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3000" r="-3000"/>
          </a:stretch>
        </a:blipFill>
        <a:effectLst/>
      </p:bgPr>
    </p:bg>
    <p:spTree>
      <p:nvGrpSpPr>
        <p:cNvPr id="1" name=""/>
        <p:cNvGrpSpPr/>
        <p:nvPr/>
      </p:nvGrpSpPr>
      <p:grpSpPr>
        <a:xfrm>
          <a:off x="0" y="0"/>
          <a:ext cx="0" cy="0"/>
          <a:chOff x="0" y="0"/>
          <a:chExt cx="0" cy="0"/>
        </a:xfrm>
      </p:grpSpPr>
      <p:sp>
        <p:nvSpPr>
          <p:cNvPr id="8" name="عنوان 1"/>
          <p:cNvSpPr txBox="1">
            <a:spLocks/>
          </p:cNvSpPr>
          <p:nvPr/>
        </p:nvSpPr>
        <p:spPr>
          <a:xfrm>
            <a:off x="0" y="3144838"/>
            <a:ext cx="9144000" cy="1143000"/>
          </a:xfrm>
          <a:prstGeom prst="rect">
            <a:avLst/>
          </a:prstGeom>
        </p:spPr>
        <p:txBody>
          <a:bodyPr lIns="45720" rIns="45720" anchor="ctr"/>
          <a:lstStyle/>
          <a:p>
            <a:pPr algn="ctr" fontAlgn="auto">
              <a:spcAft>
                <a:spcPts val="0"/>
              </a:spcAft>
              <a:defRPr/>
            </a:pPr>
            <a:endParaRPr lang="ar-SA" sz="2200" dirty="0">
              <a:latin typeface="+mj-lt"/>
              <a:ea typeface="+mj-ea"/>
              <a:cs typeface="PT Bold Heading" pitchFamily="2" charset="-78"/>
            </a:endParaRPr>
          </a:p>
        </p:txBody>
      </p:sp>
      <p:sp>
        <p:nvSpPr>
          <p:cNvPr id="9" name="عنوان 1"/>
          <p:cNvSpPr txBox="1">
            <a:spLocks/>
          </p:cNvSpPr>
          <p:nvPr/>
        </p:nvSpPr>
        <p:spPr>
          <a:xfrm>
            <a:off x="642910" y="285728"/>
            <a:ext cx="8143900" cy="714380"/>
          </a:xfrm>
          <a:prstGeom prst="rect">
            <a:avLst/>
          </a:prstGeom>
        </p:spPr>
        <p:txBody>
          <a:bodyPr lIns="45720" rIns="45720" anchor="ctr"/>
          <a:lstStyle/>
          <a:p>
            <a:pPr algn="ctr" fontAlgn="auto">
              <a:spcAft>
                <a:spcPts val="0"/>
              </a:spcAft>
              <a:defRPr/>
            </a:pPr>
            <a:r>
              <a:rPr lang="ar-SA" sz="2400" dirty="0">
                <a:latin typeface="+mj-lt"/>
                <a:ea typeface="+mj-ea"/>
                <a:cs typeface="PT Bold Heading" pitchFamily="2" charset="-78"/>
              </a:rPr>
              <a:t>واقترح </a:t>
            </a:r>
            <a:r>
              <a:rPr lang="ar-SA" sz="2400" dirty="0" err="1">
                <a:latin typeface="+mj-lt"/>
                <a:ea typeface="+mj-ea"/>
                <a:cs typeface="PT Bold Heading" pitchFamily="2" charset="-78"/>
              </a:rPr>
              <a:t>بلانك</a:t>
            </a:r>
            <a:r>
              <a:rPr lang="ar-SA" sz="2400" dirty="0">
                <a:latin typeface="+mj-lt"/>
                <a:ea typeface="+mj-ea"/>
                <a:cs typeface="PT Bold Heading" pitchFamily="2" charset="-78"/>
              </a:rPr>
              <a:t> أيضاً أن </a:t>
            </a:r>
            <a:r>
              <a:rPr lang="ar-SA" sz="2400" dirty="0" err="1">
                <a:latin typeface="+mj-lt"/>
                <a:ea typeface="+mj-ea"/>
                <a:cs typeface="PT Bold Heading" pitchFamily="2" charset="-78"/>
              </a:rPr>
              <a:t>الذرات</a:t>
            </a:r>
            <a:r>
              <a:rPr lang="ar-SA" sz="2400" dirty="0">
                <a:latin typeface="+mj-lt"/>
                <a:ea typeface="+mj-ea"/>
                <a:cs typeface="PT Bold Heading" pitchFamily="2" charset="-78"/>
              </a:rPr>
              <a:t> لا تشع دائماً موجات كهرومغناطيسية عندما تكون في حالة اهتزاز كما توقع </a:t>
            </a:r>
            <a:r>
              <a:rPr lang="ar-SA" sz="2400" dirty="0" smtClean="0">
                <a:latin typeface="+mj-lt"/>
                <a:ea typeface="+mj-ea"/>
                <a:cs typeface="PT Bold Heading" pitchFamily="2" charset="-78"/>
              </a:rPr>
              <a:t>ماكسويل .</a:t>
            </a:r>
            <a:endParaRPr lang="ar-SA" sz="2400" dirty="0">
              <a:latin typeface="+mj-lt"/>
              <a:ea typeface="+mj-ea"/>
              <a:cs typeface="PT Bold Heading" pitchFamily="2" charset="-78"/>
            </a:endParaRPr>
          </a:p>
        </p:txBody>
      </p:sp>
      <p:sp>
        <p:nvSpPr>
          <p:cNvPr id="10" name="عنوان 1"/>
          <p:cNvSpPr txBox="1">
            <a:spLocks/>
          </p:cNvSpPr>
          <p:nvPr/>
        </p:nvSpPr>
        <p:spPr>
          <a:xfrm>
            <a:off x="642910" y="1214422"/>
            <a:ext cx="8143932" cy="714380"/>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وبدلاً من ذلك اقترح </a:t>
            </a:r>
            <a:r>
              <a:rPr lang="ar-SA" sz="2400" dirty="0" err="1">
                <a:latin typeface="+mj-lt"/>
                <a:ea typeface="+mj-ea"/>
                <a:cs typeface="PT Bold Heading" pitchFamily="2" charset="-78"/>
              </a:rPr>
              <a:t>بلانك</a:t>
            </a:r>
            <a:r>
              <a:rPr lang="ar-SA" sz="2400" dirty="0">
                <a:latin typeface="+mj-lt"/>
                <a:ea typeface="+mj-ea"/>
                <a:cs typeface="PT Bold Heading" pitchFamily="2" charset="-78"/>
              </a:rPr>
              <a:t> أن </a:t>
            </a:r>
            <a:r>
              <a:rPr lang="ar-SA" sz="2400" dirty="0" err="1">
                <a:latin typeface="+mj-lt"/>
                <a:ea typeface="+mj-ea"/>
                <a:cs typeface="PT Bold Heading" pitchFamily="2" charset="-78"/>
              </a:rPr>
              <a:t>الذرات</a:t>
            </a:r>
            <a:r>
              <a:rPr lang="ar-SA" sz="2400" dirty="0">
                <a:latin typeface="+mj-lt"/>
                <a:ea typeface="+mj-ea"/>
                <a:cs typeface="PT Bold Heading" pitchFamily="2" charset="-78"/>
              </a:rPr>
              <a:t> تبعث إشعاعاً فقط عندما تتغير </a:t>
            </a:r>
            <a:r>
              <a:rPr lang="ar-SA" sz="2400" dirty="0" smtClean="0">
                <a:latin typeface="+mj-lt"/>
                <a:ea typeface="+mj-ea"/>
                <a:cs typeface="PT Bold Heading" pitchFamily="2" charset="-78"/>
              </a:rPr>
              <a:t>اهتزازها .</a:t>
            </a:r>
            <a:endParaRPr lang="ar-SA" sz="2400" dirty="0">
              <a:latin typeface="+mj-lt"/>
              <a:ea typeface="+mj-ea"/>
              <a:cs typeface="PT Bold Heading" pitchFamily="2" charset="-78"/>
            </a:endParaRPr>
          </a:p>
        </p:txBody>
      </p:sp>
      <p:sp>
        <p:nvSpPr>
          <p:cNvPr id="11" name="عنوان 1"/>
          <p:cNvSpPr txBox="1">
            <a:spLocks/>
          </p:cNvSpPr>
          <p:nvPr/>
        </p:nvSpPr>
        <p:spPr>
          <a:xfrm>
            <a:off x="642910" y="2071678"/>
            <a:ext cx="8143900" cy="1143000"/>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فإذا تغيرت طاقة اهتزاز ذرة مثلاً من (</a:t>
            </a:r>
            <a:r>
              <a:rPr lang="en-US" sz="2400" dirty="0">
                <a:latin typeface="+mj-lt"/>
                <a:ea typeface="+mj-ea"/>
                <a:cs typeface="PT Bold Heading" pitchFamily="2" charset="-78"/>
              </a:rPr>
              <a:t>3hf</a:t>
            </a:r>
            <a:r>
              <a:rPr lang="ar-SA" sz="2400" dirty="0">
                <a:latin typeface="+mj-lt"/>
                <a:ea typeface="+mj-ea"/>
                <a:cs typeface="PT Bold Heading" pitchFamily="2" charset="-78"/>
              </a:rPr>
              <a:t>) إلى (</a:t>
            </a:r>
            <a:r>
              <a:rPr lang="en-US" sz="2400" dirty="0">
                <a:latin typeface="+mj-lt"/>
                <a:ea typeface="+mj-ea"/>
                <a:cs typeface="PT Bold Heading" pitchFamily="2" charset="-78"/>
              </a:rPr>
              <a:t>2hf</a:t>
            </a:r>
            <a:r>
              <a:rPr lang="ar-SA" sz="2400" dirty="0">
                <a:latin typeface="+mj-lt"/>
                <a:ea typeface="+mj-ea"/>
                <a:cs typeface="PT Bold Heading" pitchFamily="2" charset="-78"/>
              </a:rPr>
              <a:t>) فإن الذرة تبعث إشعاعاً وتساوي (</a:t>
            </a:r>
            <a:r>
              <a:rPr lang="en-US" sz="2400" dirty="0" err="1">
                <a:latin typeface="+mj-lt"/>
                <a:ea typeface="+mj-ea"/>
                <a:cs typeface="PT Bold Heading" pitchFamily="2" charset="-78"/>
              </a:rPr>
              <a:t>hf</a:t>
            </a:r>
            <a:r>
              <a:rPr lang="ar-SA" sz="2400" dirty="0" smtClean="0">
                <a:latin typeface="+mj-lt"/>
                <a:ea typeface="+mj-ea"/>
                <a:cs typeface="PT Bold Heading" pitchFamily="2" charset="-78"/>
              </a:rPr>
              <a:t>) .</a:t>
            </a:r>
            <a:endParaRPr lang="ar-SA" sz="2400" dirty="0">
              <a:latin typeface="+mj-lt"/>
              <a:ea typeface="+mj-ea"/>
              <a:cs typeface="PT Bold Heading" pitchFamily="2" charset="-78"/>
            </a:endParaRPr>
          </a:p>
        </p:txBody>
      </p:sp>
      <p:sp>
        <p:nvSpPr>
          <p:cNvPr id="12" name="عنوان 1"/>
          <p:cNvSpPr txBox="1">
            <a:spLocks/>
          </p:cNvSpPr>
          <p:nvPr/>
        </p:nvSpPr>
        <p:spPr>
          <a:xfrm>
            <a:off x="571472" y="3214686"/>
            <a:ext cx="8286808" cy="1143000"/>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وجد </a:t>
            </a:r>
            <a:r>
              <a:rPr lang="ar-SA" sz="2400" dirty="0" err="1">
                <a:latin typeface="+mj-lt"/>
                <a:ea typeface="+mj-ea"/>
                <a:cs typeface="PT Bold Heading" pitchFamily="2" charset="-78"/>
              </a:rPr>
              <a:t>بلانك</a:t>
            </a:r>
            <a:r>
              <a:rPr lang="ar-SA" sz="2400" dirty="0">
                <a:latin typeface="+mj-lt"/>
                <a:ea typeface="+mj-ea"/>
                <a:cs typeface="PT Bold Heading" pitchFamily="2" charset="-78"/>
              </a:rPr>
              <a:t> أن الثابت (</a:t>
            </a:r>
            <a:r>
              <a:rPr lang="en-US" sz="2400" dirty="0">
                <a:latin typeface="+mj-lt"/>
                <a:ea typeface="+mj-ea"/>
                <a:cs typeface="PT Bold Heading" pitchFamily="2" charset="-78"/>
              </a:rPr>
              <a:t>h</a:t>
            </a:r>
            <a:r>
              <a:rPr lang="ar-SA" sz="2400" dirty="0">
                <a:latin typeface="+mj-lt"/>
                <a:ea typeface="+mj-ea"/>
                <a:cs typeface="PT Bold Heading" pitchFamily="2" charset="-78"/>
              </a:rPr>
              <a:t>) له قيمة صغيرة جداً ، وهذا يعني أن مراحل تغير الطاقة صغيرة جداً بحيث لايمكن ملاحظتها في الأجسام </a:t>
            </a:r>
            <a:r>
              <a:rPr lang="ar-SA" sz="2400" dirty="0" smtClean="0">
                <a:latin typeface="+mj-lt"/>
                <a:ea typeface="+mj-ea"/>
                <a:cs typeface="PT Bold Heading" pitchFamily="2" charset="-78"/>
              </a:rPr>
              <a:t>العادية .</a:t>
            </a:r>
            <a:endParaRPr lang="ar-SA" sz="2400" dirty="0">
              <a:latin typeface="+mj-lt"/>
              <a:ea typeface="+mj-ea"/>
              <a:cs typeface="PT Bold Heading" pitchFamily="2" charset="-78"/>
            </a:endParaRPr>
          </a:p>
        </p:txBody>
      </p:sp>
      <p:pic>
        <p:nvPicPr>
          <p:cNvPr id="30721" name="Picture 1" descr="quantum"/>
          <p:cNvPicPr>
            <a:picLocks noChangeAspect="1" noChangeArrowheads="1"/>
          </p:cNvPicPr>
          <p:nvPr/>
        </p:nvPicPr>
        <p:blipFill>
          <a:blip r:embed="rId3"/>
          <a:srcRect/>
          <a:stretch>
            <a:fillRect/>
          </a:stretch>
        </p:blipFill>
        <p:spPr bwMode="auto">
          <a:xfrm>
            <a:off x="3143240" y="4429132"/>
            <a:ext cx="3357586" cy="2143140"/>
          </a:xfrm>
          <a:prstGeom prst="rect">
            <a:avLst/>
          </a:prstGeom>
          <a:noFill/>
          <a:ln w="9525">
            <a:noFill/>
            <a:miter lim="800000"/>
            <a:headEnd/>
            <a:tailEnd/>
          </a:ln>
        </p:spPr>
      </p:pic>
    </p:spTree>
  </p:cSld>
  <p:clrMapOvr>
    <a:masterClrMapping/>
  </p:clrMapOvr>
  <p:transition spd="slow">
    <p:pull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nodePh="1">
                                  <p:stCondLst>
                                    <p:cond delay="0"/>
                                  </p:stCondLst>
                                  <p:endCondLst>
                                    <p:cond evt="begin" delay="0">
                                      <p:tn val="5"/>
                                    </p:cond>
                                  </p:end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571734" y="928670"/>
            <a:ext cx="6215074" cy="1143008"/>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وجد الفيزيائيون في بداية القرن العشرين بعض التحديات المتعلقة ببعض النتائج العملية التي لا يمكن تفسيرها من خلال النظرية </a:t>
            </a:r>
            <a:r>
              <a:rPr lang="ar-SA" sz="2300" dirty="0" err="1">
                <a:latin typeface="+mj-lt"/>
                <a:ea typeface="+mj-ea"/>
                <a:cs typeface="PT Bold Heading" pitchFamily="2" charset="-78"/>
              </a:rPr>
              <a:t>الموجية</a:t>
            </a:r>
            <a:r>
              <a:rPr lang="ar-SA" sz="2300" dirty="0">
                <a:latin typeface="+mj-lt"/>
                <a:ea typeface="+mj-ea"/>
                <a:cs typeface="PT Bold Heading" pitchFamily="2" charset="-78"/>
              </a:rPr>
              <a:t> </a:t>
            </a:r>
            <a:r>
              <a:rPr lang="ar-SA" sz="2300" dirty="0" smtClean="0">
                <a:latin typeface="+mj-lt"/>
                <a:ea typeface="+mj-ea"/>
                <a:cs typeface="PT Bold Heading" pitchFamily="2" charset="-78"/>
              </a:rPr>
              <a:t>لماكسويل .</a:t>
            </a:r>
            <a:endParaRPr lang="ar-SA" sz="2300" dirty="0">
              <a:latin typeface="+mj-lt"/>
              <a:ea typeface="+mj-ea"/>
              <a:cs typeface="PT Bold Heading" pitchFamily="2" charset="-78"/>
            </a:endParaRPr>
          </a:p>
        </p:txBody>
      </p:sp>
      <p:sp>
        <p:nvSpPr>
          <p:cNvPr id="6" name="مستطيل 5"/>
          <p:cNvSpPr/>
          <p:nvPr/>
        </p:nvSpPr>
        <p:spPr>
          <a:xfrm>
            <a:off x="2857488" y="142852"/>
            <a:ext cx="4000528"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3600" dirty="0">
                <a:ln w="11430">
                  <a:solidFill>
                    <a:schemeClr val="tx1"/>
                  </a:solidFill>
                </a:ln>
                <a:solidFill>
                  <a:srgbClr val="C00000"/>
                </a:solidFill>
                <a:effectLst>
                  <a:outerShdw blurRad="50800" dist="39000" dir="5460000" algn="tl">
                    <a:srgbClr val="000000">
                      <a:alpha val="38000"/>
                    </a:srgbClr>
                  </a:outerShdw>
                </a:effectLst>
                <a:latin typeface="+mj-lt"/>
                <a:ea typeface="+mj-ea"/>
                <a:cs typeface="PT Bold Heading" pitchFamily="2" charset="-78"/>
              </a:rPr>
              <a:t>التأثير </a:t>
            </a:r>
            <a:r>
              <a:rPr lang="ar-SA" sz="3600" dirty="0" err="1">
                <a:ln w="11430">
                  <a:solidFill>
                    <a:schemeClr val="tx1"/>
                  </a:solidFill>
                </a:ln>
                <a:solidFill>
                  <a:srgbClr val="C00000"/>
                </a:solidFill>
                <a:effectLst>
                  <a:outerShdw blurRad="50800" dist="39000" dir="5460000" algn="tl">
                    <a:srgbClr val="000000">
                      <a:alpha val="38000"/>
                    </a:srgbClr>
                  </a:outerShdw>
                </a:effectLst>
                <a:latin typeface="+mj-lt"/>
                <a:ea typeface="+mj-ea"/>
                <a:cs typeface="PT Bold Heading" pitchFamily="2" charset="-78"/>
              </a:rPr>
              <a:t>الكهروضوئي</a:t>
            </a:r>
            <a:endParaRPr lang="ar-SA" sz="3600" dirty="0">
              <a:ln w="11430">
                <a:solidFill>
                  <a:schemeClr val="tx1"/>
                </a:solidFill>
              </a:ln>
              <a:solidFill>
                <a:srgbClr val="C00000"/>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571472" y="2000240"/>
            <a:ext cx="8215338" cy="919169"/>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لوحظ عند سقوط أشعة فوق بنفسجية على لوح زنك مشحون بشحنة سالبة فإنه يفقد </a:t>
            </a:r>
            <a:r>
              <a:rPr lang="ar-SA" sz="2300" dirty="0" smtClean="0">
                <a:latin typeface="+mj-lt"/>
                <a:ea typeface="+mj-ea"/>
                <a:cs typeface="PT Bold Heading" pitchFamily="2" charset="-78"/>
              </a:rPr>
              <a:t>شحنته .</a:t>
            </a:r>
            <a:endParaRPr lang="ar-SA" sz="2300" dirty="0">
              <a:latin typeface="+mj-lt"/>
              <a:ea typeface="+mj-ea"/>
              <a:cs typeface="PT Bold Heading" pitchFamily="2" charset="-78"/>
            </a:endParaRPr>
          </a:p>
        </p:txBody>
      </p:sp>
      <p:sp>
        <p:nvSpPr>
          <p:cNvPr id="9" name="عنوان 1"/>
          <p:cNvSpPr txBox="1">
            <a:spLocks/>
          </p:cNvSpPr>
          <p:nvPr/>
        </p:nvSpPr>
        <p:spPr>
          <a:xfrm>
            <a:off x="500034" y="2786058"/>
            <a:ext cx="8286744" cy="619142"/>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أما عند سقوط ضوء مرئي عادي على اللوح المشحون نفسه لا يفقد </a:t>
            </a:r>
            <a:r>
              <a:rPr lang="ar-SA" sz="2300" dirty="0" smtClean="0">
                <a:latin typeface="+mj-lt"/>
                <a:ea typeface="+mj-ea"/>
                <a:cs typeface="PT Bold Heading" pitchFamily="2" charset="-78"/>
              </a:rPr>
              <a:t>شحنته .</a:t>
            </a:r>
            <a:endParaRPr lang="ar-SA" sz="2300" dirty="0">
              <a:latin typeface="+mj-lt"/>
              <a:ea typeface="+mj-ea"/>
              <a:cs typeface="PT Bold Heading" pitchFamily="2" charset="-78"/>
            </a:endParaRPr>
          </a:p>
        </p:txBody>
      </p:sp>
      <p:pic>
        <p:nvPicPr>
          <p:cNvPr id="28673" name="Picture 1" descr="300px-Photoelectric_effect"/>
          <p:cNvPicPr>
            <a:picLocks noChangeAspect="1" noChangeArrowheads="1"/>
          </p:cNvPicPr>
          <p:nvPr/>
        </p:nvPicPr>
        <p:blipFill>
          <a:blip r:embed="rId3"/>
          <a:srcRect/>
          <a:stretch>
            <a:fillRect/>
          </a:stretch>
        </p:blipFill>
        <p:spPr bwMode="auto">
          <a:xfrm>
            <a:off x="42864" y="97157"/>
            <a:ext cx="2643174" cy="1903085"/>
          </a:xfrm>
          <a:prstGeom prst="rect">
            <a:avLst/>
          </a:prstGeom>
          <a:noFill/>
          <a:ln w="9525">
            <a:noFill/>
            <a:miter lim="800000"/>
            <a:headEnd/>
            <a:tailEnd/>
          </a:ln>
        </p:spPr>
      </p:pic>
      <p:sp>
        <p:nvSpPr>
          <p:cNvPr id="10" name="عنوان 1"/>
          <p:cNvSpPr txBox="1">
            <a:spLocks/>
          </p:cNvSpPr>
          <p:nvPr/>
        </p:nvSpPr>
        <p:spPr>
          <a:xfrm>
            <a:off x="785786" y="3286124"/>
            <a:ext cx="8001056" cy="571504"/>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إن لوح الزنك السالب الشحنة يفقد شحنته نتيجة انبعاث أو فقد </a:t>
            </a:r>
            <a:r>
              <a:rPr lang="ar-SA" sz="2300" dirty="0" smtClean="0">
                <a:latin typeface="+mj-lt"/>
                <a:ea typeface="+mj-ea"/>
                <a:cs typeface="PT Bold Heading" pitchFamily="2" charset="-78"/>
              </a:rPr>
              <a:t>إلكترونات .</a:t>
            </a:r>
            <a:endParaRPr lang="ar-SA" sz="2300" dirty="0">
              <a:latin typeface="+mj-lt"/>
              <a:ea typeface="+mj-ea"/>
              <a:cs typeface="PT Bold Heading" pitchFamily="2" charset="-78"/>
            </a:endParaRPr>
          </a:p>
        </p:txBody>
      </p:sp>
      <p:sp>
        <p:nvSpPr>
          <p:cNvPr id="11" name="عنوان 1"/>
          <p:cNvSpPr txBox="1">
            <a:spLocks/>
          </p:cNvSpPr>
          <p:nvPr/>
        </p:nvSpPr>
        <p:spPr>
          <a:xfrm>
            <a:off x="714348" y="3786190"/>
            <a:ext cx="8072494" cy="857256"/>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ويسمى انبعاث إلكترونات عند سقوط إشعاع كهرومغناطيسي على جسم التأثير </a:t>
            </a:r>
            <a:r>
              <a:rPr lang="ar-SA" sz="2300" dirty="0" err="1" smtClean="0">
                <a:latin typeface="+mj-lt"/>
                <a:ea typeface="+mj-ea"/>
                <a:cs typeface="PT Bold Heading" pitchFamily="2" charset="-78"/>
              </a:rPr>
              <a:t>الكهروضوئي</a:t>
            </a:r>
            <a:r>
              <a:rPr lang="ar-SA" sz="2300" dirty="0" smtClean="0">
                <a:latin typeface="+mj-lt"/>
                <a:ea typeface="+mj-ea"/>
                <a:cs typeface="PT Bold Heading" pitchFamily="2" charset="-78"/>
              </a:rPr>
              <a:t> .</a:t>
            </a:r>
            <a:endParaRPr lang="ar-SA" sz="2300" dirty="0">
              <a:latin typeface="+mj-lt"/>
              <a:ea typeface="+mj-ea"/>
              <a:cs typeface="PT Bold Heading" pitchFamily="2" charset="-78"/>
            </a:endParaRPr>
          </a:p>
        </p:txBody>
      </p:sp>
      <p:sp>
        <p:nvSpPr>
          <p:cNvPr id="12" name="عنوان 1"/>
          <p:cNvSpPr txBox="1">
            <a:spLocks/>
          </p:cNvSpPr>
          <p:nvPr/>
        </p:nvSpPr>
        <p:spPr>
          <a:xfrm>
            <a:off x="2428860" y="4643446"/>
            <a:ext cx="6357982" cy="477852"/>
          </a:xfrm>
          <a:prstGeom prst="rect">
            <a:avLst/>
          </a:prstGeom>
        </p:spPr>
        <p:txBody>
          <a:bodyPr lIns="45720" rIns="45720" anchor="ctr"/>
          <a:lstStyle/>
          <a:p>
            <a:pPr algn="ctr" fontAlgn="auto">
              <a:spcAft>
                <a:spcPts val="0"/>
              </a:spcAft>
              <a:defRPr/>
            </a:pPr>
            <a:r>
              <a:rPr lang="ar-SA" sz="2300" dirty="0">
                <a:latin typeface="+mj-lt"/>
                <a:ea typeface="+mj-ea"/>
                <a:cs typeface="PT Bold Heading" pitchFamily="2" charset="-78"/>
              </a:rPr>
              <a:t>يمكن دراسة التأثير </a:t>
            </a:r>
            <a:r>
              <a:rPr lang="ar-SA" sz="2300" dirty="0" err="1">
                <a:latin typeface="+mj-lt"/>
                <a:ea typeface="+mj-ea"/>
                <a:cs typeface="PT Bold Heading" pitchFamily="2" charset="-78"/>
              </a:rPr>
              <a:t>الكهروضوئي</a:t>
            </a:r>
            <a:r>
              <a:rPr lang="ar-SA" sz="2300" dirty="0">
                <a:latin typeface="+mj-lt"/>
                <a:ea typeface="+mj-ea"/>
                <a:cs typeface="PT Bold Heading" pitchFamily="2" charset="-78"/>
              </a:rPr>
              <a:t> باستخدام </a:t>
            </a:r>
            <a:r>
              <a:rPr lang="ar-SA" sz="2300" dirty="0">
                <a:solidFill>
                  <a:srgbClr val="0070C0"/>
                </a:solidFill>
                <a:latin typeface="+mj-lt"/>
                <a:ea typeface="+mj-ea"/>
                <a:cs typeface="PT Bold Heading" pitchFamily="2" charset="-78"/>
              </a:rPr>
              <a:t>خلية ضوئية</a:t>
            </a:r>
          </a:p>
        </p:txBody>
      </p:sp>
      <p:pic>
        <p:nvPicPr>
          <p:cNvPr id="28675" name="Picture 3"/>
          <p:cNvPicPr>
            <a:picLocks noChangeAspect="1" noChangeArrowheads="1"/>
          </p:cNvPicPr>
          <p:nvPr/>
        </p:nvPicPr>
        <p:blipFill>
          <a:blip r:embed="rId4"/>
          <a:srcRect l="20796" t="37590" r="24413" b="39278"/>
          <a:stretch>
            <a:fillRect/>
          </a:stretch>
        </p:blipFill>
        <p:spPr bwMode="auto">
          <a:xfrm>
            <a:off x="1000100" y="5172084"/>
            <a:ext cx="7500990" cy="1571612"/>
          </a:xfrm>
          <a:prstGeom prst="rect">
            <a:avLst/>
          </a:prstGeom>
          <a:noFill/>
          <a:ln w="9525">
            <a:noFill/>
            <a:miter lim="800000"/>
            <a:headEnd/>
            <a:tailEnd/>
          </a:ln>
        </p:spPr>
      </p:pic>
    </p:spTree>
  </p:cSld>
  <p:clrMapOvr>
    <a:masterClrMapping/>
  </p:clrMapOvr>
  <p:transition spd="slow">
    <p:randomBa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3" presetClass="entr" presetSubtype="10" fill="hold" nodeType="afterEffect">
                                  <p:stCondLst>
                                    <p:cond delay="0"/>
                                  </p:stCondLst>
                                  <p:childTnLst>
                                    <p:set>
                                      <p:cBhvr>
                                        <p:cTn id="23" dur="1" fill="hold">
                                          <p:stCondLst>
                                            <p:cond delay="0"/>
                                          </p:stCondLst>
                                        </p:cTn>
                                        <p:tgtEl>
                                          <p:spTgt spid="28673"/>
                                        </p:tgtEl>
                                        <p:attrNameLst>
                                          <p:attrName>style.visibility</p:attrName>
                                        </p:attrNameLst>
                                      </p:cBhvr>
                                      <p:to>
                                        <p:strVal val="visible"/>
                                      </p:to>
                                    </p:set>
                                    <p:animEffect transition="in" filter="blinds(horizontal)">
                                      <p:cBhvr>
                                        <p:cTn id="24" dur="500"/>
                                        <p:tgtEl>
                                          <p:spTgt spid="2867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500"/>
                                        <p:tgtEl>
                                          <p:spTgt spid="3"/>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500"/>
                                        <p:tgtEl>
                                          <p:spTgt spid="9"/>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تجربة التأثير الكهروضوئي.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4619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28596" y="1428736"/>
            <a:ext cx="8143932" cy="660389"/>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تحتوي الخلية على قطبين كهربائيين فلزين في أنبوب مفرغ من الهواء محكم </a:t>
            </a:r>
            <a:r>
              <a:rPr lang="ar-SA" sz="2300" dirty="0" smtClean="0">
                <a:latin typeface="+mj-lt"/>
                <a:ea typeface="+mj-ea"/>
                <a:cs typeface="PT Bold Heading" pitchFamily="2" charset="-78"/>
              </a:rPr>
              <a:t>الإغلاق .</a:t>
            </a:r>
            <a:endParaRPr lang="ar-SA" sz="2300" dirty="0">
              <a:latin typeface="+mj-lt"/>
              <a:ea typeface="+mj-ea"/>
              <a:cs typeface="PT Bold Heading" pitchFamily="2" charset="-78"/>
            </a:endParaRPr>
          </a:p>
        </p:txBody>
      </p:sp>
      <p:sp>
        <p:nvSpPr>
          <p:cNvPr id="6" name="مستطيل 5"/>
          <p:cNvSpPr/>
          <p:nvPr/>
        </p:nvSpPr>
        <p:spPr>
          <a:xfrm>
            <a:off x="3000364" y="285728"/>
            <a:ext cx="3929090" cy="769441"/>
          </a:xfrm>
          <a:prstGeom prst="rect">
            <a:avLst/>
          </a:prstGeom>
          <a:noFill/>
        </p:spPr>
        <p:txBody>
          <a:bodyPr wrap="square">
            <a:spAutoFit/>
          </a:bodyPr>
          <a:lstStyle/>
          <a:p>
            <a:pPr algn="ctr" fontAlgn="auto">
              <a:spcBef>
                <a:spcPts val="0"/>
              </a:spcBef>
              <a:spcAft>
                <a:spcPts val="0"/>
              </a:spcAft>
              <a:defRPr/>
            </a:pPr>
            <a:r>
              <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الخلية </a:t>
            </a:r>
            <a:r>
              <a:rPr lang="ar-SA"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الضوئيـــة</a:t>
            </a:r>
            <a:endParaRPr lang="ar-SA" sz="4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8" name="عنوان 1"/>
          <p:cNvSpPr txBox="1">
            <a:spLocks/>
          </p:cNvSpPr>
          <p:nvPr/>
        </p:nvSpPr>
        <p:spPr>
          <a:xfrm>
            <a:off x="471456" y="2228842"/>
            <a:ext cx="8143932" cy="1143000"/>
          </a:xfrm>
          <a:prstGeom prst="rect">
            <a:avLst/>
          </a:prstGeom>
        </p:spPr>
        <p:txBody>
          <a:bodyPr lIns="45720" rIns="45720" anchor="ctr"/>
          <a:lstStyle/>
          <a:p>
            <a:pPr algn="justLow">
              <a:defRPr/>
            </a:pPr>
            <a:r>
              <a:rPr lang="ar-SA" sz="2300" dirty="0">
                <a:latin typeface="+mj-lt"/>
                <a:ea typeface="+mj-ea"/>
                <a:cs typeface="PT Bold Heading" pitchFamily="2" charset="-78"/>
              </a:rPr>
              <a:t>يطلى القطب الأكبر (المهبط) بمادة السيزيوم ، أو أي فلز قلوي </a:t>
            </a:r>
            <a:r>
              <a:rPr lang="ar-SA" sz="2300" dirty="0" smtClean="0">
                <a:latin typeface="+mj-lt"/>
                <a:ea typeface="+mj-ea"/>
                <a:cs typeface="PT Bold Heading" pitchFamily="2" charset="-78"/>
              </a:rPr>
              <a:t>آخر </a:t>
            </a:r>
            <a:r>
              <a:rPr lang="ar-SA" sz="2300" dirty="0" smtClean="0">
                <a:cs typeface="PT Bold Heading" pitchFamily="2" charset="-78"/>
              </a:rPr>
              <a:t>في حين يصنع القطب الأصغر (المصعد) من سلك رفيع لكي يحجب كمية قليلة فقط من الإشعاع</a:t>
            </a:r>
            <a:r>
              <a:rPr lang="ar-SA" sz="2300" dirty="0">
                <a:latin typeface="+mj-lt"/>
                <a:ea typeface="+mj-ea"/>
                <a:cs typeface="PT Bold Heading" pitchFamily="2" charset="-78"/>
              </a:rPr>
              <a:t> </a:t>
            </a:r>
            <a:r>
              <a:rPr lang="ar-SA" sz="2300" dirty="0" smtClean="0">
                <a:latin typeface="+mj-lt"/>
                <a:ea typeface="+mj-ea"/>
                <a:cs typeface="PT Bold Heading" pitchFamily="2" charset="-78"/>
              </a:rPr>
              <a:t>.</a:t>
            </a:r>
            <a:endParaRPr lang="ar-SA" sz="2300" dirty="0" smtClean="0">
              <a:cs typeface="PT Bold Heading" pitchFamily="2" charset="-78"/>
            </a:endParaRPr>
          </a:p>
        </p:txBody>
      </p:sp>
      <p:pic>
        <p:nvPicPr>
          <p:cNvPr id="10" name="Picture 2" descr="item_XL_5192569_1984033"/>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1071538" y="214290"/>
            <a:ext cx="1580165" cy="1143013"/>
          </a:xfrm>
          <a:prstGeom prst="rect">
            <a:avLst/>
          </a:prstGeom>
          <a:noFill/>
          <a:ln w="9525">
            <a:noFill/>
            <a:miter lim="800000"/>
            <a:headEnd/>
            <a:tailEnd/>
          </a:ln>
        </p:spPr>
      </p:pic>
      <p:sp>
        <p:nvSpPr>
          <p:cNvPr id="11" name="عنوان 1"/>
          <p:cNvSpPr txBox="1">
            <a:spLocks/>
          </p:cNvSpPr>
          <p:nvPr/>
        </p:nvSpPr>
        <p:spPr>
          <a:xfrm>
            <a:off x="428596" y="3411553"/>
            <a:ext cx="8215370" cy="803265"/>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ويصنع الأنبوب عادة من الكوارتز لكي يسمح للأطوال </a:t>
            </a:r>
            <a:r>
              <a:rPr lang="ar-SA" sz="2200" dirty="0" err="1">
                <a:latin typeface="+mj-lt"/>
                <a:ea typeface="+mj-ea"/>
                <a:cs typeface="PT Bold Heading" pitchFamily="2" charset="-78"/>
              </a:rPr>
              <a:t>الموجية</a:t>
            </a:r>
            <a:r>
              <a:rPr lang="ar-SA" sz="2200" dirty="0">
                <a:latin typeface="+mj-lt"/>
                <a:ea typeface="+mj-ea"/>
                <a:cs typeface="PT Bold Heading" pitchFamily="2" charset="-78"/>
              </a:rPr>
              <a:t> للأشعة فوق البنفسجية بالنفاذ من </a:t>
            </a:r>
            <a:r>
              <a:rPr lang="ar-SA" sz="2200" dirty="0" smtClean="0">
                <a:latin typeface="+mj-lt"/>
                <a:ea typeface="+mj-ea"/>
                <a:cs typeface="PT Bold Heading" pitchFamily="2" charset="-78"/>
              </a:rPr>
              <a:t>خلاله .</a:t>
            </a:r>
            <a:endParaRPr lang="ar-SA" sz="2200" dirty="0">
              <a:latin typeface="+mj-lt"/>
              <a:ea typeface="+mj-ea"/>
              <a:cs typeface="PT Bold Heading" pitchFamily="2" charset="-78"/>
            </a:endParaRPr>
          </a:p>
        </p:txBody>
      </p:sp>
      <p:sp>
        <p:nvSpPr>
          <p:cNvPr id="12" name="عنوان 1"/>
          <p:cNvSpPr txBox="1">
            <a:spLocks/>
          </p:cNvSpPr>
          <p:nvPr/>
        </p:nvSpPr>
        <p:spPr>
          <a:xfrm>
            <a:off x="5000628" y="4129090"/>
            <a:ext cx="3571900" cy="2371744"/>
          </a:xfrm>
          <a:prstGeom prst="rect">
            <a:avLst/>
          </a:prstGeom>
        </p:spPr>
        <p:txBody>
          <a:bodyPr lIns="45720" rIns="45720" anchor="ctr"/>
          <a:lstStyle/>
          <a:p>
            <a:pPr algn="justLow">
              <a:defRPr/>
            </a:pPr>
            <a:r>
              <a:rPr lang="ar-SA" sz="2200" dirty="0">
                <a:latin typeface="+mj-lt"/>
                <a:ea typeface="+mj-ea"/>
                <a:cs typeface="PT Bold Heading" pitchFamily="2" charset="-78"/>
              </a:rPr>
              <a:t>يؤدي تطبيق فرق جهد على القطبين إلى جذب الإلكترونات في اتجاه </a:t>
            </a:r>
            <a:r>
              <a:rPr lang="ar-SA" sz="2200" dirty="0" smtClean="0">
                <a:latin typeface="+mj-lt"/>
                <a:ea typeface="+mj-ea"/>
                <a:cs typeface="PT Bold Heading" pitchFamily="2" charset="-78"/>
              </a:rPr>
              <a:t>المصعد </a:t>
            </a:r>
            <a:r>
              <a:rPr lang="ar-SA" sz="2200" dirty="0" smtClean="0">
                <a:cs typeface="PT Bold Heading" pitchFamily="2" charset="-78"/>
              </a:rPr>
              <a:t>وينتج هذا التيار لأن التأثير </a:t>
            </a:r>
            <a:r>
              <a:rPr lang="ar-SA" sz="2200" dirty="0" err="1" smtClean="0">
                <a:cs typeface="PT Bold Heading" pitchFamily="2" charset="-78"/>
              </a:rPr>
              <a:t>الكهروضوئي</a:t>
            </a:r>
            <a:r>
              <a:rPr lang="ar-SA" sz="2200" dirty="0" smtClean="0">
                <a:cs typeface="PT Bold Heading" pitchFamily="2" charset="-78"/>
              </a:rPr>
              <a:t> أدى إلى تحرير إلكترونات تسمى الإلكترونات الضوئية من المهبط .</a:t>
            </a:r>
          </a:p>
        </p:txBody>
      </p:sp>
      <p:pic>
        <p:nvPicPr>
          <p:cNvPr id="26625" name="Picture 1"/>
          <p:cNvPicPr>
            <a:picLocks noChangeAspect="1" noChangeArrowheads="1"/>
          </p:cNvPicPr>
          <p:nvPr/>
        </p:nvPicPr>
        <p:blipFill>
          <a:blip r:embed="rId4">
            <a:lum bright="6000"/>
          </a:blip>
          <a:srcRect l="7788" t="14468" r="7050" b="19537"/>
          <a:stretch>
            <a:fillRect/>
          </a:stretch>
        </p:blipFill>
        <p:spPr bwMode="auto">
          <a:xfrm>
            <a:off x="428596" y="4500570"/>
            <a:ext cx="4357718" cy="1785950"/>
          </a:xfrm>
          <a:prstGeom prst="rect">
            <a:avLst/>
          </a:prstGeom>
          <a:noFill/>
          <a:ln w="9525">
            <a:noFill/>
            <a:miter lim="800000"/>
            <a:headEnd/>
            <a:tailEnd/>
          </a:ln>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39" presetClass="entr" presetSubtype="0" accel="100000" fill="hold"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10"/>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par>
                          <p:cTn id="36" fill="hold">
                            <p:stCondLst>
                              <p:cond delay="2500"/>
                            </p:stCondLst>
                            <p:childTnLst>
                              <p:par>
                                <p:cTn id="37" presetID="10"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500"/>
                                        <p:tgtEl>
                                          <p:spTgt spid="11"/>
                                        </p:tgtEl>
                                      </p:cBhvr>
                                    </p:animEffect>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fade">
                                      <p:cBhvr>
                                        <p:cTn id="43" dur="500"/>
                                        <p:tgtEl>
                                          <p:spTgt spid="12"/>
                                        </p:tgtEl>
                                      </p:cBhvr>
                                    </p:animEffect>
                                  </p:childTnLst>
                                </p:cTn>
                              </p:par>
                              <p:par>
                                <p:cTn id="44" presetID="3" presetClass="entr" presetSubtype="10" fill="hold" nodeType="withEffect">
                                  <p:stCondLst>
                                    <p:cond delay="0"/>
                                  </p:stCondLst>
                                  <p:childTnLst>
                                    <p:set>
                                      <p:cBhvr>
                                        <p:cTn id="45" dur="1" fill="hold">
                                          <p:stCondLst>
                                            <p:cond delay="0"/>
                                          </p:stCondLst>
                                        </p:cTn>
                                        <p:tgtEl>
                                          <p:spTgt spid="26625"/>
                                        </p:tgtEl>
                                        <p:attrNameLst>
                                          <p:attrName>style.visibility</p:attrName>
                                        </p:attrNameLst>
                                      </p:cBhvr>
                                      <p:to>
                                        <p:strVal val="visible"/>
                                      </p:to>
                                    </p:set>
                                    <p:animEffect transition="in" filter="blinds(horizontal)">
                                      <p:cBhvr>
                                        <p:cTn id="46" dur="500"/>
                                        <p:tgtEl>
                                          <p:spTgt spid="266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1"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1357322" y="785794"/>
            <a:ext cx="7500958" cy="928694"/>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الإلكترونات تنبعث من المهبط فقط عندما يكون تردد الإشعاع الساقط أكبر من قيمة صغرى معينة تسمى تردد العتبة (</a:t>
            </a:r>
            <a:r>
              <a:rPr lang="en-US" sz="2200" dirty="0" err="1">
                <a:latin typeface="+mj-lt"/>
                <a:ea typeface="+mj-ea"/>
                <a:cs typeface="PT Bold Heading" pitchFamily="2" charset="-78"/>
              </a:rPr>
              <a:t>f</a:t>
            </a:r>
            <a:r>
              <a:rPr lang="en-US" sz="2200" baseline="-25000" dirty="0" err="1">
                <a:latin typeface="+mj-lt"/>
                <a:ea typeface="+mj-ea"/>
                <a:cs typeface="PT Bold Heading" pitchFamily="2" charset="-78"/>
              </a:rPr>
              <a:t>o</a:t>
            </a:r>
            <a:r>
              <a:rPr lang="ar-SA" sz="2200" dirty="0">
                <a:latin typeface="+mj-lt"/>
                <a:ea typeface="+mj-ea"/>
                <a:cs typeface="PT Bold Heading" pitchFamily="2" charset="-78"/>
              </a:rPr>
              <a:t>)</a:t>
            </a:r>
          </a:p>
        </p:txBody>
      </p:sp>
      <p:sp>
        <p:nvSpPr>
          <p:cNvPr id="6" name="مستطيل 5"/>
          <p:cNvSpPr/>
          <p:nvPr/>
        </p:nvSpPr>
        <p:spPr>
          <a:xfrm>
            <a:off x="3428992" y="71414"/>
            <a:ext cx="3428991"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000" dirty="0">
                <a:ln w="11430">
                  <a:solidFill>
                    <a:schemeClr val="tx1"/>
                  </a:solidFill>
                </a:ln>
                <a:solidFill>
                  <a:schemeClr val="accent3">
                    <a:lumMod val="50000"/>
                  </a:schemeClr>
                </a:solidFill>
                <a:effectLst>
                  <a:outerShdw blurRad="50800" dist="39000" dir="5460000" algn="tl">
                    <a:srgbClr val="000000">
                      <a:alpha val="38000"/>
                    </a:srgbClr>
                  </a:outerShdw>
                </a:effectLst>
                <a:latin typeface="+mj-lt"/>
                <a:ea typeface="+mj-ea"/>
                <a:cs typeface="PT Bold Heading" pitchFamily="2" charset="-78"/>
              </a:rPr>
              <a:t>تردد </a:t>
            </a:r>
            <a:r>
              <a:rPr lang="ar-SA" sz="4000" dirty="0" smtClean="0">
                <a:ln w="11430">
                  <a:solidFill>
                    <a:schemeClr val="tx1"/>
                  </a:solidFill>
                </a:ln>
                <a:solidFill>
                  <a:schemeClr val="accent3">
                    <a:lumMod val="50000"/>
                  </a:schemeClr>
                </a:solidFill>
                <a:effectLst>
                  <a:outerShdw blurRad="50800" dist="39000" dir="5460000" algn="tl">
                    <a:srgbClr val="000000">
                      <a:alpha val="38000"/>
                    </a:srgbClr>
                  </a:outerShdw>
                </a:effectLst>
                <a:latin typeface="+mj-lt"/>
                <a:ea typeface="+mj-ea"/>
                <a:cs typeface="PT Bold Heading" pitchFamily="2" charset="-78"/>
              </a:rPr>
              <a:t>العتبـــة</a:t>
            </a:r>
            <a:endParaRPr lang="ar-SA" sz="4000" dirty="0">
              <a:ln w="11430">
                <a:solidFill>
                  <a:schemeClr val="tx1"/>
                </a:solidFill>
              </a:ln>
              <a:solidFill>
                <a:schemeClr val="accent3">
                  <a:lumMod val="50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3929058" y="1643050"/>
            <a:ext cx="4929158" cy="638175"/>
          </a:xfrm>
          <a:prstGeom prst="rect">
            <a:avLst/>
          </a:prstGeom>
        </p:spPr>
        <p:txBody>
          <a:bodyPr lIns="45720" rIns="45720" anchor="ctr"/>
          <a:lstStyle/>
          <a:p>
            <a:pPr algn="justLow" fontAlgn="auto">
              <a:spcAft>
                <a:spcPts val="0"/>
              </a:spcAft>
              <a:defRPr/>
            </a:pPr>
            <a:r>
              <a:rPr lang="ar-SA" sz="2200" dirty="0">
                <a:solidFill>
                  <a:srgbClr val="C00000"/>
                </a:solidFill>
                <a:latin typeface="+mj-lt"/>
                <a:ea typeface="+mj-ea"/>
                <a:cs typeface="PT Bold Heading" pitchFamily="2" charset="-78"/>
              </a:rPr>
              <a:t>ويتغير تردد العتبة بتغير نوع الفلز . فمثلاً :</a:t>
            </a:r>
          </a:p>
        </p:txBody>
      </p:sp>
      <p:sp>
        <p:nvSpPr>
          <p:cNvPr id="9" name="عنوان 1"/>
          <p:cNvSpPr txBox="1">
            <a:spLocks/>
          </p:cNvSpPr>
          <p:nvPr/>
        </p:nvSpPr>
        <p:spPr>
          <a:xfrm>
            <a:off x="1000100" y="2214554"/>
            <a:ext cx="7858148" cy="85725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(1) تحرر كل الأطوال </a:t>
            </a:r>
            <a:r>
              <a:rPr lang="ar-SA" sz="2200" dirty="0" err="1">
                <a:latin typeface="+mj-lt"/>
                <a:ea typeface="+mj-ea"/>
                <a:cs typeface="PT Bold Heading" pitchFamily="2" charset="-78"/>
              </a:rPr>
              <a:t>الموجية</a:t>
            </a:r>
            <a:r>
              <a:rPr lang="ar-SA" sz="2200" dirty="0">
                <a:latin typeface="+mj-lt"/>
                <a:ea typeface="+mj-ea"/>
                <a:cs typeface="PT Bold Heading" pitchFamily="2" charset="-78"/>
              </a:rPr>
              <a:t> للضوء المرئي ما عدا الضوء الأحمر (إلكترونات من السيزيوم)</a:t>
            </a:r>
          </a:p>
        </p:txBody>
      </p:sp>
      <p:sp>
        <p:nvSpPr>
          <p:cNvPr id="7" name="عنوان 1"/>
          <p:cNvSpPr txBox="1">
            <a:spLocks/>
          </p:cNvSpPr>
          <p:nvPr/>
        </p:nvSpPr>
        <p:spPr>
          <a:xfrm>
            <a:off x="928662" y="3071810"/>
            <a:ext cx="7929554" cy="642942"/>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(2) تحرر أي طول موجي للضوء المرئي والأشعة فوق البنفسجية (ألكترونات من الزنك)</a:t>
            </a:r>
          </a:p>
        </p:txBody>
      </p:sp>
      <p:grpSp>
        <p:nvGrpSpPr>
          <p:cNvPr id="15" name="مجموعة 14"/>
          <p:cNvGrpSpPr/>
          <p:nvPr/>
        </p:nvGrpSpPr>
        <p:grpSpPr>
          <a:xfrm>
            <a:off x="2357422" y="3500438"/>
            <a:ext cx="5462594" cy="3000396"/>
            <a:chOff x="2357422" y="3500438"/>
            <a:chExt cx="5462594" cy="3000396"/>
          </a:xfrm>
        </p:grpSpPr>
        <p:pic>
          <p:nvPicPr>
            <p:cNvPr id="24577" name="Picture 1" descr="http://img01.arabsh.com/uploads/image/2013/02/08/0d3f464f67f207.bmp"/>
            <p:cNvPicPr>
              <a:picLocks noChangeAspect="1" noChangeArrowheads="1"/>
            </p:cNvPicPr>
            <p:nvPr/>
          </p:nvPicPr>
          <p:blipFill>
            <a:blip r:embed="rId3"/>
            <a:srcRect/>
            <a:stretch>
              <a:fillRect/>
            </a:stretch>
          </p:blipFill>
          <p:spPr bwMode="auto">
            <a:xfrm>
              <a:off x="2357422" y="3500438"/>
              <a:ext cx="5462594" cy="3000396"/>
            </a:xfrm>
            <a:prstGeom prst="rect">
              <a:avLst/>
            </a:prstGeom>
            <a:noFill/>
            <a:ln w="9525">
              <a:noFill/>
              <a:miter lim="800000"/>
              <a:headEnd/>
              <a:tailEnd/>
            </a:ln>
          </p:spPr>
        </p:pic>
        <p:sp>
          <p:nvSpPr>
            <p:cNvPr id="14" name="مستطيل 13"/>
            <p:cNvSpPr/>
            <p:nvPr/>
          </p:nvSpPr>
          <p:spPr>
            <a:xfrm>
              <a:off x="6100774" y="5957904"/>
              <a:ext cx="1571636"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34" presetClass="entr" presetSubtype="0" fill="hold" nodeType="afterEffect">
                                  <p:stCondLst>
                                    <p:cond delay="0"/>
                                  </p:stCondLst>
                                  <p:childTnLst>
                                    <p:set>
                                      <p:cBhvr>
                                        <p:cTn id="39" dur="1" fill="hold">
                                          <p:stCondLst>
                                            <p:cond delay="0"/>
                                          </p:stCondLst>
                                        </p:cTn>
                                        <p:tgtEl>
                                          <p:spTgt spid="15"/>
                                        </p:tgtEl>
                                        <p:attrNameLst>
                                          <p:attrName>style.visibility</p:attrName>
                                        </p:attrNameLst>
                                      </p:cBhvr>
                                      <p:to>
                                        <p:strVal val="visible"/>
                                      </p:to>
                                    </p:set>
                                    <p:anim from="(-#ppt_w/2)" to="(#ppt_x)" calcmode="lin" valueType="num">
                                      <p:cBhvr>
                                        <p:cTn id="40" dur="600" fill="hold">
                                          <p:stCondLst>
                                            <p:cond delay="0"/>
                                          </p:stCondLst>
                                        </p:cTn>
                                        <p:tgtEl>
                                          <p:spTgt spid="15"/>
                                        </p:tgtEl>
                                        <p:attrNameLst>
                                          <p:attrName>ppt_x</p:attrName>
                                        </p:attrNameLst>
                                      </p:cBhvr>
                                    </p:anim>
                                    <p:anim from="0" to="-1.0" calcmode="lin" valueType="num">
                                      <p:cBhvr>
                                        <p:cTn id="41" dur="200" decel="50000" autoRev="1" fill="hold">
                                          <p:stCondLst>
                                            <p:cond delay="600"/>
                                          </p:stCondLst>
                                        </p:cTn>
                                        <p:tgtEl>
                                          <p:spTgt spid="15"/>
                                        </p:tgtEl>
                                        <p:attrNameLst>
                                          <p:attrName>xshear</p:attrName>
                                        </p:attrNameLst>
                                      </p:cBhvr>
                                    </p:anim>
                                    <p:animScale>
                                      <p:cBhvr>
                                        <p:cTn id="42" dur="200" decel="100000" autoRev="1" fill="hold">
                                          <p:stCondLst>
                                            <p:cond delay="600"/>
                                          </p:stCondLst>
                                        </p:cTn>
                                        <p:tgtEl>
                                          <p:spTgt spid="15"/>
                                        </p:tgtEl>
                                      </p:cBhvr>
                                      <p:from x="100000" y="100000"/>
                                      <p:to x="80000" y="100000"/>
                                    </p:animScale>
                                    <p:anim by="(#ppt_h/3+#ppt_w*0.1)" calcmode="lin" valueType="num">
                                      <p:cBhvr additive="sum">
                                        <p:cTn id="43" dur="200" decel="100000" autoRev="1" fill="hold">
                                          <p:stCondLst>
                                            <p:cond delay="600"/>
                                          </p:stCondLst>
                                        </p:cTn>
                                        <p:tgtEl>
                                          <p:spTgt spid="15"/>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مستطيل 5"/>
          <p:cNvSpPr/>
          <p:nvPr/>
        </p:nvSpPr>
        <p:spPr>
          <a:xfrm>
            <a:off x="3000364" y="77908"/>
            <a:ext cx="3428991"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000" dirty="0">
                <a:ln w="11430">
                  <a:solidFill>
                    <a:schemeClr val="tx1"/>
                  </a:solidFill>
                </a:ln>
                <a:solidFill>
                  <a:schemeClr val="accent3">
                    <a:lumMod val="50000"/>
                  </a:schemeClr>
                </a:solidFill>
                <a:effectLst>
                  <a:outerShdw blurRad="50800" dist="39000" dir="5460000" algn="tl">
                    <a:srgbClr val="000000">
                      <a:alpha val="38000"/>
                    </a:srgbClr>
                  </a:outerShdw>
                </a:effectLst>
                <a:latin typeface="+mj-lt"/>
                <a:ea typeface="+mj-ea"/>
                <a:cs typeface="PT Bold Heading" pitchFamily="2" charset="-78"/>
              </a:rPr>
              <a:t>تردد </a:t>
            </a:r>
            <a:r>
              <a:rPr lang="ar-SA" sz="4000" dirty="0" smtClean="0">
                <a:ln w="11430">
                  <a:solidFill>
                    <a:schemeClr val="tx1"/>
                  </a:solidFill>
                </a:ln>
                <a:solidFill>
                  <a:schemeClr val="accent3">
                    <a:lumMod val="50000"/>
                  </a:schemeClr>
                </a:solidFill>
                <a:effectLst>
                  <a:outerShdw blurRad="50800" dist="39000" dir="5460000" algn="tl">
                    <a:srgbClr val="000000">
                      <a:alpha val="38000"/>
                    </a:srgbClr>
                  </a:outerShdw>
                </a:effectLst>
                <a:latin typeface="+mj-lt"/>
                <a:ea typeface="+mj-ea"/>
                <a:cs typeface="PT Bold Heading" pitchFamily="2" charset="-78"/>
              </a:rPr>
              <a:t>العتبـــة</a:t>
            </a:r>
            <a:endParaRPr lang="ar-SA" sz="4000" dirty="0">
              <a:ln w="11430">
                <a:solidFill>
                  <a:schemeClr val="tx1"/>
                </a:solidFill>
              </a:ln>
              <a:solidFill>
                <a:schemeClr val="accent3">
                  <a:lumMod val="50000"/>
                </a:schemeClr>
              </a:solidFill>
              <a:effectLst>
                <a:outerShdw blurRad="50800" dist="39000" dir="5460000" algn="tl">
                  <a:srgbClr val="000000">
                    <a:alpha val="38000"/>
                  </a:srgbClr>
                </a:outerShdw>
              </a:effectLst>
              <a:cs typeface="PT Bold Heading" pitchFamily="2" charset="-78"/>
            </a:endParaRPr>
          </a:p>
        </p:txBody>
      </p:sp>
      <p:sp>
        <p:nvSpPr>
          <p:cNvPr id="11" name="عنوان 1"/>
          <p:cNvSpPr txBox="1">
            <a:spLocks/>
          </p:cNvSpPr>
          <p:nvPr/>
        </p:nvSpPr>
        <p:spPr>
          <a:xfrm>
            <a:off x="214282" y="4071942"/>
            <a:ext cx="8643934" cy="71438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عندما يكون تردد الإشعاع الساقط مساوياً أو أكبر من تردد العتبة فإن زيادة شدة هذا الإشعاع تؤدي إلى زيادة تدفق الإلكترونات الضوئية</a:t>
            </a:r>
          </a:p>
        </p:txBody>
      </p:sp>
      <p:sp>
        <p:nvSpPr>
          <p:cNvPr id="12" name="عنوان 1"/>
          <p:cNvSpPr txBox="1">
            <a:spLocks/>
          </p:cNvSpPr>
          <p:nvPr/>
        </p:nvSpPr>
        <p:spPr>
          <a:xfrm>
            <a:off x="214282" y="4786322"/>
            <a:ext cx="8643966" cy="92868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بناءً على نظرية الموجات الكهرومغناطيسية فإن المجال الكهربائي يحرر الإلكترونات من الفلز </a:t>
            </a:r>
            <a:r>
              <a:rPr lang="ar-SA" sz="2200" dirty="0" err="1" smtClean="0">
                <a:latin typeface="+mj-lt"/>
                <a:ea typeface="+mj-ea"/>
                <a:cs typeface="PT Bold Heading" pitchFamily="2" charset="-78"/>
              </a:rPr>
              <a:t>ويسرعها</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13" name="عنوان 1"/>
          <p:cNvSpPr txBox="1">
            <a:spLocks/>
          </p:cNvSpPr>
          <p:nvPr/>
        </p:nvSpPr>
        <p:spPr>
          <a:xfrm>
            <a:off x="1643042" y="5715016"/>
            <a:ext cx="6572264" cy="428628"/>
          </a:xfrm>
          <a:prstGeom prst="rect">
            <a:avLst/>
          </a:prstGeom>
        </p:spPr>
        <p:txBody>
          <a:bodyPr lIns="45720" rIns="45720" anchor="ctr"/>
          <a:lstStyle/>
          <a:p>
            <a:pPr algn="justLow" fontAlgn="auto">
              <a:spcAft>
                <a:spcPts val="0"/>
              </a:spcAft>
              <a:defRPr/>
            </a:pPr>
            <a:r>
              <a:rPr lang="ar-SA" sz="2200" dirty="0">
                <a:solidFill>
                  <a:schemeClr val="accent3">
                    <a:lumMod val="75000"/>
                  </a:schemeClr>
                </a:solidFill>
                <a:latin typeface="+mj-lt"/>
                <a:ea typeface="+mj-ea"/>
                <a:cs typeface="PT Bold Heading" pitchFamily="2" charset="-78"/>
              </a:rPr>
              <a:t>وترتبط شدة المجال الكهربائي مع شدة الإشعاع (لا مع التردد)</a:t>
            </a:r>
          </a:p>
        </p:txBody>
      </p:sp>
      <p:grpSp>
        <p:nvGrpSpPr>
          <p:cNvPr id="10" name="مجموعة 9"/>
          <p:cNvGrpSpPr/>
          <p:nvPr/>
        </p:nvGrpSpPr>
        <p:grpSpPr>
          <a:xfrm>
            <a:off x="2143108" y="785794"/>
            <a:ext cx="5462594" cy="3000396"/>
            <a:chOff x="2357422" y="3500438"/>
            <a:chExt cx="5462594" cy="3000396"/>
          </a:xfrm>
        </p:grpSpPr>
        <p:pic>
          <p:nvPicPr>
            <p:cNvPr id="14" name="Picture 1" descr="http://img01.arabsh.com/uploads/image/2013/02/08/0d3f464f67f207.bmp"/>
            <p:cNvPicPr>
              <a:picLocks noChangeAspect="1" noChangeArrowheads="1"/>
            </p:cNvPicPr>
            <p:nvPr/>
          </p:nvPicPr>
          <p:blipFill>
            <a:blip r:embed="rId3"/>
            <a:srcRect/>
            <a:stretch>
              <a:fillRect/>
            </a:stretch>
          </p:blipFill>
          <p:spPr bwMode="auto">
            <a:xfrm>
              <a:off x="2357422" y="3500438"/>
              <a:ext cx="5462594" cy="3000396"/>
            </a:xfrm>
            <a:prstGeom prst="rect">
              <a:avLst/>
            </a:prstGeom>
            <a:noFill/>
            <a:ln w="9525">
              <a:noFill/>
              <a:miter lim="800000"/>
              <a:headEnd/>
              <a:tailEnd/>
            </a:ln>
          </p:spPr>
        </p:pic>
        <p:sp>
          <p:nvSpPr>
            <p:cNvPr id="15" name="مستطيل 14"/>
            <p:cNvSpPr/>
            <p:nvPr/>
          </p:nvSpPr>
          <p:spPr>
            <a:xfrm>
              <a:off x="6100774" y="5957904"/>
              <a:ext cx="1571636" cy="500066"/>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ar-SA"/>
            </a:p>
          </p:txBody>
        </p:sp>
      </p:grpSp>
    </p:spTree>
  </p:cSld>
  <p:clrMapOvr>
    <a:masterClrMapping/>
  </p:clrMapOvr>
  <p:transition spd="slow">
    <p:pull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000264" y="1142984"/>
            <a:ext cx="6715140"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بناء على نظرية أينشتاين يتكون الضوء والأشكال الأخرى من الإشعاع الكهرومغناطيسي من حزم </a:t>
            </a:r>
            <a:r>
              <a:rPr lang="ar-SA" sz="2200" dirty="0" err="1">
                <a:latin typeface="+mj-lt"/>
                <a:ea typeface="+mj-ea"/>
                <a:cs typeface="PT Bold Heading" pitchFamily="2" charset="-78"/>
              </a:rPr>
              <a:t>مكمّاه</a:t>
            </a:r>
            <a:r>
              <a:rPr lang="ar-SA" sz="2200" dirty="0">
                <a:latin typeface="+mj-lt"/>
                <a:ea typeface="+mj-ea"/>
                <a:cs typeface="PT Bold Heading" pitchFamily="2" charset="-78"/>
              </a:rPr>
              <a:t> ومنفصلة من الطاقة</a:t>
            </a:r>
          </a:p>
        </p:txBody>
      </p:sp>
      <p:sp>
        <p:nvSpPr>
          <p:cNvPr id="6" name="مستطيل 5"/>
          <p:cNvSpPr/>
          <p:nvPr/>
        </p:nvSpPr>
        <p:spPr>
          <a:xfrm>
            <a:off x="3500430" y="214290"/>
            <a:ext cx="3714743" cy="769441"/>
          </a:xfrm>
          <a:prstGeom prst="rect">
            <a:avLst/>
          </a:prstGeom>
          <a:noFill/>
        </p:spPr>
        <p:txBody>
          <a:bodyPr wrap="square">
            <a:spAutoFit/>
          </a:bodyPr>
          <a:lstStyle/>
          <a:p>
            <a:pPr algn="ctr" fontAlgn="auto">
              <a:spcBef>
                <a:spcPts val="0"/>
              </a:spcBef>
              <a:spcAft>
                <a:spcPts val="0"/>
              </a:spcAft>
              <a:defRPr/>
            </a:pPr>
            <a:r>
              <a:rPr lang="ar-SA" sz="4400" b="1" dirty="0" err="1" smtClean="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الفوتونــــــات</a:t>
            </a:r>
            <a:endParaRPr lang="ar-SA" sz="4400" b="1" dirty="0">
              <a:ln w="12700">
                <a:solidFill>
                  <a:srgbClr val="00B050"/>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8" name="عنوان 1"/>
          <p:cNvSpPr txBox="1">
            <a:spLocks/>
          </p:cNvSpPr>
          <p:nvPr/>
        </p:nvSpPr>
        <p:spPr>
          <a:xfrm>
            <a:off x="4929190" y="2500306"/>
            <a:ext cx="3643306"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وسمي كل منها فيما بعد </a:t>
            </a:r>
            <a:r>
              <a:rPr lang="ar-SA" sz="2200" dirty="0" err="1">
                <a:solidFill>
                  <a:schemeClr val="accent6">
                    <a:lumMod val="50000"/>
                  </a:schemeClr>
                </a:solidFill>
                <a:latin typeface="+mj-lt"/>
                <a:ea typeface="+mj-ea"/>
                <a:cs typeface="PT Bold Heading" pitchFamily="2" charset="-78"/>
              </a:rPr>
              <a:t>فوتون</a:t>
            </a:r>
            <a:endParaRPr lang="ar-SA" sz="2200" dirty="0">
              <a:solidFill>
                <a:schemeClr val="accent6">
                  <a:lumMod val="50000"/>
                </a:schemeClr>
              </a:solidFill>
              <a:latin typeface="+mj-lt"/>
              <a:ea typeface="+mj-ea"/>
              <a:cs typeface="PT Bold Heading" pitchFamily="2" charset="-78"/>
            </a:endParaRPr>
          </a:p>
          <a:p>
            <a:pPr algn="justLow" fontAlgn="auto">
              <a:spcAft>
                <a:spcPts val="0"/>
              </a:spcAft>
              <a:defRPr/>
            </a:pPr>
            <a:r>
              <a:rPr lang="ar-SA" sz="2200" dirty="0">
                <a:latin typeface="+mj-lt"/>
                <a:ea typeface="+mj-ea"/>
                <a:cs typeface="PT Bold Heading" pitchFamily="2" charset="-78"/>
              </a:rPr>
              <a:t>وتعتمد طاقة </a:t>
            </a:r>
            <a:r>
              <a:rPr lang="ar-SA" sz="2200" dirty="0" err="1">
                <a:latin typeface="+mj-lt"/>
                <a:ea typeface="+mj-ea"/>
                <a:cs typeface="PT Bold Heading" pitchFamily="2" charset="-78"/>
              </a:rPr>
              <a:t>الفوتون</a:t>
            </a:r>
            <a:r>
              <a:rPr lang="ar-SA" sz="2200" dirty="0">
                <a:latin typeface="+mj-lt"/>
                <a:ea typeface="+mj-ea"/>
                <a:cs typeface="PT Bold Heading" pitchFamily="2" charset="-78"/>
              </a:rPr>
              <a:t> على تردده</a:t>
            </a:r>
          </a:p>
        </p:txBody>
      </p:sp>
      <p:sp>
        <p:nvSpPr>
          <p:cNvPr id="9" name="عنوان 1"/>
          <p:cNvSpPr txBox="1">
            <a:spLocks/>
          </p:cNvSpPr>
          <p:nvPr/>
        </p:nvSpPr>
        <p:spPr>
          <a:xfrm>
            <a:off x="214346" y="4797425"/>
            <a:ext cx="8715372" cy="1143000"/>
          </a:xfrm>
          <a:prstGeom prst="rect">
            <a:avLst/>
          </a:prstGeom>
        </p:spPr>
        <p:txBody>
          <a:bodyPr lIns="45720" rIns="45720" anchor="ctr"/>
          <a:lstStyle/>
          <a:p>
            <a:pPr algn="ctr" fontAlgn="auto">
              <a:spcAft>
                <a:spcPts val="0"/>
              </a:spcAft>
              <a:defRPr/>
            </a:pPr>
            <a:r>
              <a:rPr lang="en-US" sz="6600" b="1" dirty="0">
                <a:solidFill>
                  <a:schemeClr val="accent6">
                    <a:lumMod val="50000"/>
                  </a:schemeClr>
                </a:solidFill>
                <a:latin typeface="+mj-lt"/>
                <a:ea typeface="+mj-ea"/>
                <a:cs typeface="+mj-cs"/>
              </a:rPr>
              <a:t>E = </a:t>
            </a:r>
            <a:r>
              <a:rPr lang="en-US" sz="6600" b="1" dirty="0" err="1">
                <a:solidFill>
                  <a:schemeClr val="accent6">
                    <a:lumMod val="50000"/>
                  </a:schemeClr>
                </a:solidFill>
                <a:latin typeface="+mj-lt"/>
                <a:ea typeface="+mj-ea"/>
                <a:cs typeface="+mj-cs"/>
              </a:rPr>
              <a:t>hf</a:t>
            </a:r>
            <a:endParaRPr lang="ar-SA" sz="6600" b="1" dirty="0">
              <a:solidFill>
                <a:schemeClr val="accent6">
                  <a:lumMod val="50000"/>
                </a:schemeClr>
              </a:solidFill>
              <a:latin typeface="+mj-lt"/>
              <a:ea typeface="+mj-ea"/>
              <a:cs typeface="+mj-cs"/>
            </a:endParaRPr>
          </a:p>
        </p:txBody>
      </p:sp>
      <p:sp>
        <p:nvSpPr>
          <p:cNvPr id="7" name="عنوان 1"/>
          <p:cNvSpPr txBox="1">
            <a:spLocks/>
          </p:cNvSpPr>
          <p:nvPr/>
        </p:nvSpPr>
        <p:spPr>
          <a:xfrm>
            <a:off x="2857520" y="5000636"/>
            <a:ext cx="865188" cy="719138"/>
          </a:xfrm>
          <a:prstGeom prst="rect">
            <a:avLst/>
          </a:prstGeom>
        </p:spPr>
        <p:txBody>
          <a:bodyPr lIns="45720" rIns="45720" anchor="ctr"/>
          <a:lstStyle/>
          <a:p>
            <a:pPr algn="ctr" fontAlgn="auto">
              <a:spcAft>
                <a:spcPts val="0"/>
              </a:spcAft>
              <a:defRPr/>
            </a:pPr>
            <a:r>
              <a:rPr lang="ar-SA" sz="2000" b="1" dirty="0">
                <a:solidFill>
                  <a:srgbClr val="0070C0"/>
                </a:solidFill>
                <a:latin typeface="+mj-lt"/>
                <a:ea typeface="+mj-ea"/>
                <a:cs typeface="+mj-cs"/>
              </a:rPr>
              <a:t>طاقة </a:t>
            </a:r>
            <a:r>
              <a:rPr lang="ar-SA" sz="2000" b="1" dirty="0" err="1">
                <a:solidFill>
                  <a:srgbClr val="0070C0"/>
                </a:solidFill>
                <a:latin typeface="+mj-lt"/>
                <a:ea typeface="+mj-ea"/>
                <a:cs typeface="+mj-cs"/>
              </a:rPr>
              <a:t>الفوتون</a:t>
            </a:r>
            <a:endParaRPr lang="ar-SA" sz="2000" b="1" dirty="0">
              <a:solidFill>
                <a:srgbClr val="0070C0"/>
              </a:solidFill>
              <a:latin typeface="+mj-lt"/>
              <a:ea typeface="+mj-ea"/>
              <a:cs typeface="+mj-cs"/>
            </a:endParaRPr>
          </a:p>
        </p:txBody>
      </p:sp>
      <p:sp>
        <p:nvSpPr>
          <p:cNvPr id="10" name="عنوان 1"/>
          <p:cNvSpPr txBox="1">
            <a:spLocks/>
          </p:cNvSpPr>
          <p:nvPr/>
        </p:nvSpPr>
        <p:spPr>
          <a:xfrm>
            <a:off x="6072230" y="5000636"/>
            <a:ext cx="863600" cy="720725"/>
          </a:xfrm>
          <a:prstGeom prst="rect">
            <a:avLst/>
          </a:prstGeom>
        </p:spPr>
        <p:txBody>
          <a:bodyPr lIns="45720" rIns="45720" anchor="ctr"/>
          <a:lstStyle/>
          <a:p>
            <a:pPr algn="ctr" fontAlgn="auto">
              <a:spcAft>
                <a:spcPts val="0"/>
              </a:spcAft>
              <a:defRPr/>
            </a:pPr>
            <a:r>
              <a:rPr lang="ar-SA" sz="2000" b="1" dirty="0">
                <a:solidFill>
                  <a:srgbClr val="0070C0"/>
                </a:solidFill>
                <a:latin typeface="+mj-lt"/>
                <a:ea typeface="+mj-ea"/>
                <a:cs typeface="+mj-cs"/>
              </a:rPr>
              <a:t>تردد </a:t>
            </a:r>
            <a:r>
              <a:rPr lang="ar-SA" sz="2000" b="1" dirty="0" err="1">
                <a:solidFill>
                  <a:srgbClr val="0070C0"/>
                </a:solidFill>
                <a:latin typeface="+mj-lt"/>
                <a:ea typeface="+mj-ea"/>
                <a:cs typeface="+mj-cs"/>
              </a:rPr>
              <a:t>الفوتون</a:t>
            </a:r>
            <a:endParaRPr lang="ar-SA" sz="2000" b="1" dirty="0">
              <a:solidFill>
                <a:srgbClr val="0070C0"/>
              </a:solidFill>
              <a:latin typeface="+mj-lt"/>
              <a:ea typeface="+mj-ea"/>
              <a:cs typeface="+mj-cs"/>
            </a:endParaRPr>
          </a:p>
        </p:txBody>
      </p:sp>
      <p:pic>
        <p:nvPicPr>
          <p:cNvPr id="22529" name="Picture 1" descr="LASER.jpg"/>
          <p:cNvPicPr>
            <a:picLocks noChangeAspect="1" noChangeArrowheads="1"/>
          </p:cNvPicPr>
          <p:nvPr/>
        </p:nvPicPr>
        <p:blipFill>
          <a:blip r:embed="rId3"/>
          <a:srcRect/>
          <a:stretch>
            <a:fillRect/>
          </a:stretch>
        </p:blipFill>
        <p:spPr bwMode="auto">
          <a:xfrm>
            <a:off x="2000232" y="2285992"/>
            <a:ext cx="2619375" cy="1962150"/>
          </a:xfrm>
          <a:prstGeom prst="rect">
            <a:avLst/>
          </a:prstGeom>
          <a:noFill/>
          <a:ln w="9525">
            <a:noFill/>
            <a:miter lim="800000"/>
            <a:headEnd/>
            <a:tailEnd/>
          </a:ln>
        </p:spPr>
      </p:pic>
    </p:spTree>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par>
                                <p:cTn id="21" presetID="30" presetClass="entr" presetSubtype="0" fill="hold" nodeType="withEffect">
                                  <p:stCondLst>
                                    <p:cond delay="0"/>
                                  </p:stCondLst>
                                  <p:childTnLst>
                                    <p:set>
                                      <p:cBhvr>
                                        <p:cTn id="22" dur="1" fill="hold">
                                          <p:stCondLst>
                                            <p:cond delay="0"/>
                                          </p:stCondLst>
                                        </p:cTn>
                                        <p:tgtEl>
                                          <p:spTgt spid="22529"/>
                                        </p:tgtEl>
                                        <p:attrNameLst>
                                          <p:attrName>style.visibility</p:attrName>
                                        </p:attrNameLst>
                                      </p:cBhvr>
                                      <p:to>
                                        <p:strVal val="visible"/>
                                      </p:to>
                                    </p:set>
                                    <p:animEffect transition="in" filter="fade">
                                      <p:cBhvr>
                                        <p:cTn id="23" dur="800" decel="100000"/>
                                        <p:tgtEl>
                                          <p:spTgt spid="22529"/>
                                        </p:tgtEl>
                                      </p:cBhvr>
                                    </p:animEffect>
                                    <p:anim calcmode="lin" valueType="num">
                                      <p:cBhvr>
                                        <p:cTn id="24" dur="800" decel="100000" fill="hold"/>
                                        <p:tgtEl>
                                          <p:spTgt spid="22529"/>
                                        </p:tgtEl>
                                        <p:attrNameLst>
                                          <p:attrName>style.rotation</p:attrName>
                                        </p:attrNameLst>
                                      </p:cBhvr>
                                      <p:tavLst>
                                        <p:tav tm="0">
                                          <p:val>
                                            <p:fltVal val="-90"/>
                                          </p:val>
                                        </p:tav>
                                        <p:tav tm="100000">
                                          <p:val>
                                            <p:fltVal val="0"/>
                                          </p:val>
                                        </p:tav>
                                      </p:tavLst>
                                    </p:anim>
                                    <p:anim calcmode="lin" valueType="num">
                                      <p:cBhvr>
                                        <p:cTn id="25" dur="800" decel="100000" fill="hold"/>
                                        <p:tgtEl>
                                          <p:spTgt spid="22529"/>
                                        </p:tgtEl>
                                        <p:attrNameLst>
                                          <p:attrName>ppt_x</p:attrName>
                                        </p:attrNameLst>
                                      </p:cBhvr>
                                      <p:tavLst>
                                        <p:tav tm="0">
                                          <p:val>
                                            <p:strVal val="#ppt_x+0.4"/>
                                          </p:val>
                                        </p:tav>
                                        <p:tav tm="100000">
                                          <p:val>
                                            <p:strVal val="#ppt_x-0.05"/>
                                          </p:val>
                                        </p:tav>
                                      </p:tavLst>
                                    </p:anim>
                                    <p:anim calcmode="lin" valueType="num">
                                      <p:cBhvr>
                                        <p:cTn id="26" dur="800" decel="100000" fill="hold"/>
                                        <p:tgtEl>
                                          <p:spTgt spid="22529"/>
                                        </p:tgtEl>
                                        <p:attrNameLst>
                                          <p:attrName>ppt_y</p:attrName>
                                        </p:attrNameLst>
                                      </p:cBhvr>
                                      <p:tavLst>
                                        <p:tav tm="0">
                                          <p:val>
                                            <p:strVal val="#ppt_y-0.4"/>
                                          </p:val>
                                        </p:tav>
                                        <p:tav tm="100000">
                                          <p:val>
                                            <p:strVal val="#ppt_y+0.1"/>
                                          </p:val>
                                        </p:tav>
                                      </p:tavLst>
                                    </p:anim>
                                    <p:anim calcmode="lin" valueType="num">
                                      <p:cBhvr>
                                        <p:cTn id="27" dur="200" accel="100000" fill="hold">
                                          <p:stCondLst>
                                            <p:cond delay="800"/>
                                          </p:stCondLst>
                                        </p:cTn>
                                        <p:tgtEl>
                                          <p:spTgt spid="22529"/>
                                        </p:tgtEl>
                                        <p:attrNameLst>
                                          <p:attrName>ppt_x</p:attrName>
                                        </p:attrNameLst>
                                      </p:cBhvr>
                                      <p:tavLst>
                                        <p:tav tm="0">
                                          <p:val>
                                            <p:strVal val="#ppt_x-0.05"/>
                                          </p:val>
                                        </p:tav>
                                        <p:tav tm="100000">
                                          <p:val>
                                            <p:strVal val="#ppt_x"/>
                                          </p:val>
                                        </p:tav>
                                      </p:tavLst>
                                    </p:anim>
                                    <p:anim calcmode="lin" valueType="num">
                                      <p:cBhvr>
                                        <p:cTn id="28" dur="200" accel="100000" fill="hold">
                                          <p:stCondLst>
                                            <p:cond delay="800"/>
                                          </p:stCondLst>
                                        </p:cTn>
                                        <p:tgtEl>
                                          <p:spTgt spid="22529"/>
                                        </p:tgtEl>
                                        <p:attrNameLst>
                                          <p:attrName>ppt_y</p:attrName>
                                        </p:attrNameLst>
                                      </p:cBhvr>
                                      <p:tavLst>
                                        <p:tav tm="0">
                                          <p:val>
                                            <p:strVal val="#ppt_y+0.1"/>
                                          </p:val>
                                        </p:tav>
                                        <p:tav tm="100000">
                                          <p:val>
                                            <p:strVal val="#ppt_y"/>
                                          </p:val>
                                        </p:tav>
                                      </p:tavLst>
                                    </p:anim>
                                  </p:childTnLst>
                                </p:cTn>
                              </p:par>
                            </p:childTnLst>
                          </p:cTn>
                        </p:par>
                        <p:par>
                          <p:cTn id="29" fill="hold">
                            <p:stCondLst>
                              <p:cond delay="1000"/>
                            </p:stCondLst>
                            <p:childTnLst>
                              <p:par>
                                <p:cTn id="30" presetID="10" presetClass="entr" presetSubtype="0" fill="hold" grpId="0"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fade">
                                      <p:cBhvr>
                                        <p:cTn id="36" dur="500"/>
                                        <p:tgtEl>
                                          <p:spTgt spid="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fade">
                                      <p:cBhvr>
                                        <p:cTn id="40" dur="500"/>
                                        <p:tgtEl>
                                          <p:spTgt spid="9"/>
                                        </p:tgtEl>
                                      </p:cBhvr>
                                    </p:animEffect>
                                  </p:childTnLst>
                                </p:cTn>
                              </p:par>
                            </p:childTnLst>
                          </p:cTn>
                        </p:par>
                        <p:par>
                          <p:cTn id="41" fill="hold">
                            <p:stCondLst>
                              <p:cond delay="2500"/>
                            </p:stCondLst>
                            <p:childTnLst>
                              <p:par>
                                <p:cTn id="42" presetID="10" presetClass="entr" presetSubtype="0" fill="hold" grpId="0" nodeType="after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fade">
                                      <p:cBhvr>
                                        <p:cTn id="44" dur="500"/>
                                        <p:tgtEl>
                                          <p:spTgt spid="7"/>
                                        </p:tgtEl>
                                      </p:cBhvr>
                                    </p:animEffect>
                                  </p:childTnLst>
                                </p:cTn>
                              </p:par>
                            </p:childTnLst>
                          </p:cTn>
                        </p:par>
                        <p:par>
                          <p:cTn id="45" fill="hold">
                            <p:stCondLst>
                              <p:cond delay="3000"/>
                            </p:stCondLst>
                            <p:childTnLst>
                              <p:par>
                                <p:cTn id="46" presetID="10" presetClass="entr" presetSubtype="0"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fade">
                                      <p:cBhvr>
                                        <p:cTn id="4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ماذا يشبة طيف المصباح الكهربائي المتوهج 00_00_00-00_05_10.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004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643174" y="-24"/>
            <a:ext cx="6286544" cy="928694"/>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الوحدة الأكثر شيوعاً للطاقة هي وحدة الإلكترون فولت (</a:t>
            </a:r>
            <a:r>
              <a:rPr lang="en-US" sz="2200" dirty="0" err="1">
                <a:latin typeface="+mj-lt"/>
                <a:ea typeface="+mj-ea"/>
                <a:cs typeface="PT Bold Heading" pitchFamily="2" charset="-78"/>
              </a:rPr>
              <a:t>eV</a:t>
            </a:r>
            <a:r>
              <a:rPr lang="ar-SA" sz="2200" dirty="0">
                <a:latin typeface="+mj-lt"/>
                <a:ea typeface="+mj-ea"/>
                <a:cs typeface="PT Bold Heading" pitchFamily="2" charset="-78"/>
              </a:rPr>
              <a:t>)</a:t>
            </a:r>
          </a:p>
        </p:txBody>
      </p:sp>
      <p:sp>
        <p:nvSpPr>
          <p:cNvPr id="8" name="عنوان 1"/>
          <p:cNvSpPr txBox="1">
            <a:spLocks/>
          </p:cNvSpPr>
          <p:nvPr/>
        </p:nvSpPr>
        <p:spPr>
          <a:xfrm>
            <a:off x="1571668" y="571480"/>
            <a:ext cx="7358050" cy="788988"/>
          </a:xfrm>
          <a:prstGeom prst="rect">
            <a:avLst/>
          </a:prstGeom>
        </p:spPr>
        <p:txBody>
          <a:bodyPr lIns="45720" rIns="45720" anchor="ctr"/>
          <a:lstStyle/>
          <a:p>
            <a:pPr algn="ctr" fontAlgn="auto">
              <a:spcAft>
                <a:spcPts val="0"/>
              </a:spcAft>
              <a:defRPr/>
            </a:pPr>
            <a:r>
              <a:rPr lang="en-US" sz="3200" b="1" dirty="0">
                <a:solidFill>
                  <a:srgbClr val="C00000"/>
                </a:solidFill>
                <a:latin typeface="+mj-lt"/>
                <a:ea typeface="+mj-ea"/>
                <a:cs typeface="+mj-cs"/>
              </a:rPr>
              <a:t>1 </a:t>
            </a:r>
            <a:r>
              <a:rPr lang="en-US" sz="3200" b="1" dirty="0" err="1">
                <a:solidFill>
                  <a:srgbClr val="C00000"/>
                </a:solidFill>
                <a:latin typeface="+mj-lt"/>
                <a:ea typeface="+mj-ea"/>
                <a:cs typeface="+mj-cs"/>
              </a:rPr>
              <a:t>eV</a:t>
            </a:r>
            <a:r>
              <a:rPr lang="en-US" sz="3200" b="1" dirty="0">
                <a:solidFill>
                  <a:srgbClr val="C00000"/>
                </a:solidFill>
                <a:latin typeface="+mj-lt"/>
                <a:ea typeface="+mj-ea"/>
                <a:cs typeface="+mj-cs"/>
              </a:rPr>
              <a:t>= (1.6x10</a:t>
            </a:r>
            <a:r>
              <a:rPr lang="en-US" sz="3200" b="1" baseline="30000" dirty="0">
                <a:solidFill>
                  <a:srgbClr val="C00000"/>
                </a:solidFill>
                <a:latin typeface="+mj-lt"/>
                <a:ea typeface="+mj-ea"/>
                <a:cs typeface="+mj-cs"/>
              </a:rPr>
              <a:t>-19</a:t>
            </a:r>
            <a:r>
              <a:rPr lang="en-US" sz="3200" b="1" dirty="0">
                <a:solidFill>
                  <a:srgbClr val="C00000"/>
                </a:solidFill>
                <a:latin typeface="+mj-lt"/>
                <a:ea typeface="+mj-ea"/>
                <a:cs typeface="+mj-cs"/>
              </a:rPr>
              <a:t> c)x(1 V) = 1.6x10</a:t>
            </a:r>
            <a:r>
              <a:rPr lang="en-US" sz="3200" b="1" baseline="30000" dirty="0">
                <a:solidFill>
                  <a:srgbClr val="C00000"/>
                </a:solidFill>
                <a:latin typeface="+mj-lt"/>
                <a:ea typeface="+mj-ea"/>
                <a:cs typeface="+mj-cs"/>
              </a:rPr>
              <a:t>-19</a:t>
            </a:r>
            <a:r>
              <a:rPr lang="en-US" sz="3200" b="1" dirty="0">
                <a:solidFill>
                  <a:srgbClr val="C00000"/>
                </a:solidFill>
                <a:latin typeface="+mj-lt"/>
                <a:ea typeface="+mj-ea"/>
                <a:cs typeface="+mj-cs"/>
              </a:rPr>
              <a:t> j</a:t>
            </a:r>
            <a:endParaRPr lang="ar-SA" sz="3200" b="1" dirty="0">
              <a:solidFill>
                <a:srgbClr val="C00000"/>
              </a:solidFill>
              <a:latin typeface="+mj-lt"/>
              <a:ea typeface="+mj-ea"/>
              <a:cs typeface="+mj-cs"/>
            </a:endParaRPr>
          </a:p>
        </p:txBody>
      </p:sp>
      <p:sp>
        <p:nvSpPr>
          <p:cNvPr id="9" name="عنوان 1"/>
          <p:cNvSpPr txBox="1">
            <a:spLocks/>
          </p:cNvSpPr>
          <p:nvPr/>
        </p:nvSpPr>
        <p:spPr>
          <a:xfrm>
            <a:off x="0" y="1217592"/>
            <a:ext cx="9144000" cy="1143000"/>
          </a:xfrm>
          <a:prstGeom prst="rect">
            <a:avLst/>
          </a:prstGeom>
        </p:spPr>
        <p:txBody>
          <a:bodyPr lIns="45720" rIns="45720" anchor="ctr"/>
          <a:lstStyle/>
          <a:p>
            <a:pPr algn="ctr" fontAlgn="auto">
              <a:spcAft>
                <a:spcPts val="0"/>
              </a:spcAft>
              <a:defRPr/>
            </a:pPr>
            <a:r>
              <a:rPr lang="en-US" sz="5400" b="1" dirty="0">
                <a:solidFill>
                  <a:schemeClr val="accent5">
                    <a:lumMod val="50000"/>
                  </a:schemeClr>
                </a:solidFill>
                <a:latin typeface="+mj-lt"/>
                <a:ea typeface="+mj-ea"/>
                <a:cs typeface="+mj-cs"/>
              </a:rPr>
              <a:t>E = ___ = ____</a:t>
            </a:r>
            <a:endParaRPr lang="ar-SA" sz="5400" b="1" dirty="0">
              <a:solidFill>
                <a:schemeClr val="accent5">
                  <a:lumMod val="50000"/>
                </a:schemeClr>
              </a:solidFill>
              <a:latin typeface="+mj-lt"/>
              <a:ea typeface="+mj-ea"/>
              <a:cs typeface="+mj-cs"/>
            </a:endParaRPr>
          </a:p>
        </p:txBody>
      </p:sp>
      <p:sp>
        <p:nvSpPr>
          <p:cNvPr id="7" name="عنوان 1"/>
          <p:cNvSpPr txBox="1">
            <a:spLocks/>
          </p:cNvSpPr>
          <p:nvPr/>
        </p:nvSpPr>
        <p:spPr>
          <a:xfrm>
            <a:off x="3311526" y="1074716"/>
            <a:ext cx="1403350" cy="2008188"/>
          </a:xfrm>
          <a:prstGeom prst="rect">
            <a:avLst/>
          </a:prstGeom>
        </p:spPr>
        <p:txBody>
          <a:bodyPr lIns="45720" rIns="45720" anchor="ctr"/>
          <a:lstStyle/>
          <a:p>
            <a:pPr algn="ctr" fontAlgn="auto">
              <a:spcAft>
                <a:spcPts val="0"/>
              </a:spcAft>
              <a:defRPr/>
            </a:pPr>
            <a:r>
              <a:rPr lang="en-US" sz="4400" b="1" dirty="0" err="1">
                <a:solidFill>
                  <a:schemeClr val="accent5">
                    <a:lumMod val="50000"/>
                  </a:schemeClr>
                </a:solidFill>
                <a:latin typeface="+mj-lt"/>
                <a:ea typeface="+mj-ea"/>
                <a:cs typeface="+mj-cs"/>
              </a:rPr>
              <a:t>hc</a:t>
            </a:r>
            <a:endParaRPr lang="en-US" sz="4400" b="1" dirty="0">
              <a:solidFill>
                <a:schemeClr val="accent5">
                  <a:lumMod val="50000"/>
                </a:schemeClr>
              </a:solidFill>
              <a:latin typeface="+mj-lt"/>
              <a:ea typeface="+mj-ea"/>
              <a:cs typeface="+mj-cs"/>
            </a:endParaRPr>
          </a:p>
          <a:p>
            <a:pPr algn="ctr" fontAlgn="auto">
              <a:spcAft>
                <a:spcPts val="0"/>
              </a:spcAft>
              <a:defRPr/>
            </a:pPr>
            <a:r>
              <a:rPr lang="el-GR" sz="4400" b="1" dirty="0">
                <a:solidFill>
                  <a:schemeClr val="accent5">
                    <a:lumMod val="50000"/>
                  </a:schemeClr>
                </a:solidFill>
                <a:latin typeface="Arial"/>
                <a:ea typeface="+mj-ea"/>
                <a:cs typeface="Arial"/>
              </a:rPr>
              <a:t>λ</a:t>
            </a:r>
            <a:endParaRPr lang="ar-SA" sz="4400" b="1" dirty="0">
              <a:solidFill>
                <a:schemeClr val="accent5">
                  <a:lumMod val="50000"/>
                </a:schemeClr>
              </a:solidFill>
              <a:latin typeface="+mj-lt"/>
              <a:ea typeface="+mj-ea"/>
              <a:cs typeface="+mj-cs"/>
            </a:endParaRPr>
          </a:p>
        </p:txBody>
      </p:sp>
      <p:sp>
        <p:nvSpPr>
          <p:cNvPr id="10" name="عنوان 1"/>
          <p:cNvSpPr txBox="1">
            <a:spLocks/>
          </p:cNvSpPr>
          <p:nvPr/>
        </p:nvSpPr>
        <p:spPr>
          <a:xfrm>
            <a:off x="4929190" y="1116658"/>
            <a:ext cx="2016125" cy="2008188"/>
          </a:xfrm>
          <a:prstGeom prst="rect">
            <a:avLst/>
          </a:prstGeom>
        </p:spPr>
        <p:txBody>
          <a:bodyPr lIns="45720" rIns="45720" anchor="ctr"/>
          <a:lstStyle/>
          <a:p>
            <a:pPr algn="ctr" fontAlgn="auto">
              <a:spcAft>
                <a:spcPts val="0"/>
              </a:spcAft>
              <a:defRPr/>
            </a:pPr>
            <a:r>
              <a:rPr lang="en-US" sz="4400" b="1" dirty="0">
                <a:solidFill>
                  <a:schemeClr val="accent5">
                    <a:lumMod val="50000"/>
                  </a:schemeClr>
                </a:solidFill>
                <a:latin typeface="+mj-lt"/>
                <a:ea typeface="+mj-ea"/>
                <a:cs typeface="+mj-cs"/>
              </a:rPr>
              <a:t>1240</a:t>
            </a:r>
          </a:p>
          <a:p>
            <a:pPr algn="ctr" fontAlgn="auto">
              <a:spcAft>
                <a:spcPts val="0"/>
              </a:spcAft>
              <a:defRPr/>
            </a:pPr>
            <a:r>
              <a:rPr lang="el-GR" sz="4400" b="1" dirty="0">
                <a:solidFill>
                  <a:schemeClr val="accent5">
                    <a:lumMod val="50000"/>
                  </a:schemeClr>
                </a:solidFill>
                <a:latin typeface="Arial"/>
                <a:ea typeface="+mj-ea"/>
                <a:cs typeface="Arial"/>
              </a:rPr>
              <a:t>λ</a:t>
            </a:r>
            <a:endParaRPr lang="ar-SA" sz="4400" b="1" dirty="0">
              <a:solidFill>
                <a:schemeClr val="accent5">
                  <a:lumMod val="50000"/>
                </a:schemeClr>
              </a:solidFill>
              <a:latin typeface="+mj-lt"/>
              <a:ea typeface="+mj-ea"/>
              <a:cs typeface="+mj-cs"/>
            </a:endParaRPr>
          </a:p>
        </p:txBody>
      </p:sp>
      <p:sp>
        <p:nvSpPr>
          <p:cNvPr id="11" name="عنوان 1"/>
          <p:cNvSpPr txBox="1">
            <a:spLocks/>
          </p:cNvSpPr>
          <p:nvPr/>
        </p:nvSpPr>
        <p:spPr>
          <a:xfrm>
            <a:off x="2643174" y="2146286"/>
            <a:ext cx="1009650" cy="782637"/>
          </a:xfrm>
          <a:prstGeom prst="rect">
            <a:avLst/>
          </a:prstGeom>
        </p:spPr>
        <p:txBody>
          <a:bodyPr lIns="45720" rIns="45720" anchor="ctr"/>
          <a:lstStyle/>
          <a:p>
            <a:pPr algn="ctr" fontAlgn="auto">
              <a:spcAft>
                <a:spcPts val="0"/>
              </a:spcAft>
              <a:defRPr/>
            </a:pPr>
            <a:r>
              <a:rPr lang="ar-SA" sz="1600" b="1" dirty="0">
                <a:solidFill>
                  <a:srgbClr val="C00000"/>
                </a:solidFill>
                <a:latin typeface="+mj-lt"/>
                <a:ea typeface="+mj-ea"/>
                <a:cs typeface="+mj-cs"/>
              </a:rPr>
              <a:t>طاقة </a:t>
            </a:r>
            <a:r>
              <a:rPr lang="ar-SA" sz="1600" b="1" dirty="0" err="1">
                <a:solidFill>
                  <a:srgbClr val="C00000"/>
                </a:solidFill>
                <a:latin typeface="+mj-lt"/>
                <a:ea typeface="+mj-ea"/>
                <a:cs typeface="+mj-cs"/>
              </a:rPr>
              <a:t>الفوتون</a:t>
            </a:r>
            <a:r>
              <a:rPr lang="ar-SA" sz="1600" b="1" dirty="0">
                <a:solidFill>
                  <a:srgbClr val="C00000"/>
                </a:solidFill>
                <a:latin typeface="+mj-lt"/>
                <a:ea typeface="+mj-ea"/>
                <a:cs typeface="+mj-cs"/>
              </a:rPr>
              <a:t> (</a:t>
            </a:r>
            <a:r>
              <a:rPr lang="en-US" sz="1600" b="1" dirty="0" err="1">
                <a:solidFill>
                  <a:srgbClr val="C00000"/>
                </a:solidFill>
                <a:latin typeface="+mj-lt"/>
                <a:ea typeface="+mj-ea"/>
                <a:cs typeface="+mj-cs"/>
              </a:rPr>
              <a:t>eV</a:t>
            </a:r>
            <a:r>
              <a:rPr lang="ar-SA" sz="1600" b="1" dirty="0">
                <a:solidFill>
                  <a:srgbClr val="C00000"/>
                </a:solidFill>
                <a:latin typeface="+mj-lt"/>
                <a:ea typeface="+mj-ea"/>
                <a:cs typeface="+mj-cs"/>
              </a:rPr>
              <a:t>)</a:t>
            </a:r>
          </a:p>
        </p:txBody>
      </p:sp>
      <p:sp>
        <p:nvSpPr>
          <p:cNvPr id="14" name="عنوان 1"/>
          <p:cNvSpPr txBox="1">
            <a:spLocks/>
          </p:cNvSpPr>
          <p:nvPr/>
        </p:nvSpPr>
        <p:spPr>
          <a:xfrm>
            <a:off x="6286512" y="2289162"/>
            <a:ext cx="1223963" cy="784225"/>
          </a:xfrm>
          <a:prstGeom prst="rect">
            <a:avLst/>
          </a:prstGeom>
        </p:spPr>
        <p:txBody>
          <a:bodyPr lIns="45720" rIns="45720" anchor="ctr"/>
          <a:lstStyle/>
          <a:p>
            <a:pPr algn="ctr" fontAlgn="auto">
              <a:spcAft>
                <a:spcPts val="0"/>
              </a:spcAft>
              <a:defRPr/>
            </a:pPr>
            <a:r>
              <a:rPr lang="ar-SA" sz="1600" b="1" dirty="0">
                <a:solidFill>
                  <a:srgbClr val="C00000"/>
                </a:solidFill>
                <a:latin typeface="+mj-lt"/>
                <a:ea typeface="+mj-ea"/>
                <a:cs typeface="+mj-cs"/>
              </a:rPr>
              <a:t>الطول الموجي </a:t>
            </a:r>
            <a:r>
              <a:rPr lang="ar-SA" sz="1600" b="1" dirty="0" err="1">
                <a:solidFill>
                  <a:srgbClr val="C00000"/>
                </a:solidFill>
                <a:latin typeface="+mj-lt"/>
                <a:ea typeface="+mj-ea"/>
                <a:cs typeface="+mj-cs"/>
              </a:rPr>
              <a:t>للفوتون</a:t>
            </a:r>
            <a:endParaRPr lang="ar-SA" sz="1600" b="1" dirty="0">
              <a:solidFill>
                <a:srgbClr val="C00000"/>
              </a:solidFill>
              <a:latin typeface="+mj-lt"/>
              <a:ea typeface="+mj-ea"/>
              <a:cs typeface="+mj-cs"/>
            </a:endParaRPr>
          </a:p>
          <a:p>
            <a:pPr algn="ctr" fontAlgn="auto">
              <a:spcAft>
                <a:spcPts val="0"/>
              </a:spcAft>
              <a:defRPr/>
            </a:pPr>
            <a:r>
              <a:rPr lang="ar-SA" sz="1600" b="1" dirty="0">
                <a:solidFill>
                  <a:srgbClr val="C00000"/>
                </a:solidFill>
                <a:latin typeface="+mj-lt"/>
                <a:ea typeface="+mj-ea"/>
                <a:cs typeface="+mj-cs"/>
              </a:rPr>
              <a:t>(</a:t>
            </a:r>
            <a:r>
              <a:rPr lang="en-US" sz="1600" b="1" dirty="0">
                <a:solidFill>
                  <a:srgbClr val="C00000"/>
                </a:solidFill>
                <a:latin typeface="+mj-lt"/>
                <a:ea typeface="+mj-ea"/>
                <a:cs typeface="+mj-cs"/>
              </a:rPr>
              <a:t>nm</a:t>
            </a:r>
            <a:r>
              <a:rPr lang="ar-SA" sz="1600" b="1" dirty="0">
                <a:solidFill>
                  <a:srgbClr val="C00000"/>
                </a:solidFill>
                <a:latin typeface="+mj-lt"/>
                <a:ea typeface="+mj-ea"/>
                <a:cs typeface="+mj-cs"/>
              </a:rPr>
              <a:t>)</a:t>
            </a:r>
          </a:p>
        </p:txBody>
      </p:sp>
      <p:sp>
        <p:nvSpPr>
          <p:cNvPr id="13" name="عنوان 1"/>
          <p:cNvSpPr txBox="1">
            <a:spLocks/>
          </p:cNvSpPr>
          <p:nvPr/>
        </p:nvSpPr>
        <p:spPr>
          <a:xfrm>
            <a:off x="928662" y="3289294"/>
            <a:ext cx="7643834" cy="800093"/>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إن </a:t>
            </a:r>
            <a:r>
              <a:rPr lang="ar-SA" sz="2200" dirty="0">
                <a:solidFill>
                  <a:schemeClr val="accent6">
                    <a:lumMod val="50000"/>
                  </a:schemeClr>
                </a:solidFill>
                <a:latin typeface="+mj-lt"/>
                <a:ea typeface="+mj-ea"/>
                <a:cs typeface="PT Bold Heading" pitchFamily="2" charset="-78"/>
              </a:rPr>
              <a:t>نظرية أينشتاين </a:t>
            </a:r>
            <a:r>
              <a:rPr lang="ar-SA" sz="2200" dirty="0" err="1">
                <a:solidFill>
                  <a:schemeClr val="accent6">
                    <a:lumMod val="50000"/>
                  </a:schemeClr>
                </a:solidFill>
                <a:latin typeface="+mj-lt"/>
                <a:ea typeface="+mj-ea"/>
                <a:cs typeface="PT Bold Heading" pitchFamily="2" charset="-78"/>
              </a:rPr>
              <a:t>للفوتون</a:t>
            </a:r>
            <a:r>
              <a:rPr lang="ar-SA" sz="2200" dirty="0">
                <a:solidFill>
                  <a:schemeClr val="accent6">
                    <a:lumMod val="50000"/>
                  </a:schemeClr>
                </a:solidFill>
                <a:latin typeface="+mj-lt"/>
                <a:ea typeface="+mj-ea"/>
                <a:cs typeface="PT Bold Heading" pitchFamily="2" charset="-78"/>
              </a:rPr>
              <a:t> </a:t>
            </a:r>
            <a:r>
              <a:rPr lang="ar-SA" sz="2200" dirty="0">
                <a:latin typeface="+mj-lt"/>
                <a:ea typeface="+mj-ea"/>
                <a:cs typeface="PT Bold Heading" pitchFamily="2" charset="-78"/>
              </a:rPr>
              <a:t>أشمل وأعم من نظرية </a:t>
            </a:r>
            <a:r>
              <a:rPr lang="ar-SA" sz="2200" dirty="0" err="1">
                <a:solidFill>
                  <a:schemeClr val="accent6">
                    <a:lumMod val="50000"/>
                  </a:schemeClr>
                </a:solidFill>
                <a:latin typeface="+mj-lt"/>
                <a:ea typeface="+mj-ea"/>
                <a:cs typeface="PT Bold Heading" pitchFamily="2" charset="-78"/>
              </a:rPr>
              <a:t>بلانك</a:t>
            </a:r>
            <a:r>
              <a:rPr lang="ar-SA" sz="2200" dirty="0">
                <a:latin typeface="+mj-lt"/>
                <a:ea typeface="+mj-ea"/>
                <a:cs typeface="PT Bold Heading" pitchFamily="2" charset="-78"/>
              </a:rPr>
              <a:t> للإشعاع المنبعث من الأجسام </a:t>
            </a:r>
            <a:r>
              <a:rPr lang="ar-SA" sz="2200" dirty="0" smtClean="0">
                <a:latin typeface="+mj-lt"/>
                <a:ea typeface="+mj-ea"/>
                <a:cs typeface="PT Bold Heading" pitchFamily="2" charset="-78"/>
              </a:rPr>
              <a:t>الساخنة .</a:t>
            </a:r>
            <a:endParaRPr lang="ar-SA" sz="2200" dirty="0">
              <a:latin typeface="+mj-lt"/>
              <a:ea typeface="+mj-ea"/>
              <a:cs typeface="PT Bold Heading" pitchFamily="2" charset="-78"/>
            </a:endParaRPr>
          </a:p>
        </p:txBody>
      </p:sp>
      <p:sp>
        <p:nvSpPr>
          <p:cNvPr id="15" name="عنوان 1"/>
          <p:cNvSpPr txBox="1">
            <a:spLocks/>
          </p:cNvSpPr>
          <p:nvPr/>
        </p:nvSpPr>
        <p:spPr>
          <a:xfrm>
            <a:off x="1000100" y="5929330"/>
            <a:ext cx="7643834" cy="565159"/>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تستطيع نظرية أينشتاين للتأثير </a:t>
            </a:r>
            <a:r>
              <a:rPr lang="ar-SA" sz="2200" dirty="0" err="1">
                <a:latin typeface="+mj-lt"/>
                <a:ea typeface="+mj-ea"/>
                <a:cs typeface="PT Bold Heading" pitchFamily="2" charset="-78"/>
              </a:rPr>
              <a:t>الكهروضوئي</a:t>
            </a:r>
            <a:r>
              <a:rPr lang="ar-SA" sz="2200" dirty="0">
                <a:latin typeface="+mj-lt"/>
                <a:ea typeface="+mj-ea"/>
                <a:cs typeface="PT Bold Heading" pitchFamily="2" charset="-78"/>
              </a:rPr>
              <a:t> تفسير وجود تردد </a:t>
            </a:r>
            <a:r>
              <a:rPr lang="ar-SA" sz="2200" dirty="0" smtClean="0">
                <a:latin typeface="+mj-lt"/>
                <a:ea typeface="+mj-ea"/>
                <a:cs typeface="PT Bold Heading" pitchFamily="2" charset="-78"/>
              </a:rPr>
              <a:t>العتبة .</a:t>
            </a:r>
            <a:endParaRPr lang="ar-SA" sz="2200" dirty="0">
              <a:latin typeface="+mj-lt"/>
              <a:ea typeface="+mj-ea"/>
              <a:cs typeface="PT Bold Heading" pitchFamily="2" charset="-78"/>
            </a:endParaRPr>
          </a:p>
        </p:txBody>
      </p:sp>
      <p:pic>
        <p:nvPicPr>
          <p:cNvPr id="21505" name="Picture 1" descr="اضغط على الصورة لرؤيتها بالحجم الطبيعي"/>
          <p:cNvPicPr>
            <a:picLocks noChangeAspect="1" noChangeArrowheads="1"/>
          </p:cNvPicPr>
          <p:nvPr/>
        </p:nvPicPr>
        <p:blipFill>
          <a:blip r:embed="rId3">
            <a:lum bright="-30000" contrast="10000"/>
          </a:blip>
          <a:srcRect/>
          <a:stretch>
            <a:fillRect/>
          </a:stretch>
        </p:blipFill>
        <p:spPr bwMode="auto">
          <a:xfrm>
            <a:off x="2071670" y="4000504"/>
            <a:ext cx="2200599" cy="1914521"/>
          </a:xfrm>
          <a:prstGeom prst="rect">
            <a:avLst/>
          </a:prstGeom>
          <a:noFill/>
          <a:ln w="9525">
            <a:noFill/>
            <a:miter lim="800000"/>
            <a:headEnd/>
            <a:tailEnd/>
          </a:ln>
        </p:spPr>
      </p:pic>
      <p:pic>
        <p:nvPicPr>
          <p:cNvPr id="21506" name="Picture 2" descr="اضغط على الصورة لرؤيتها بالحجم الطبيعي"/>
          <p:cNvPicPr>
            <a:picLocks noChangeAspect="1" noChangeArrowheads="1"/>
          </p:cNvPicPr>
          <p:nvPr/>
        </p:nvPicPr>
        <p:blipFill>
          <a:blip r:embed="rId4">
            <a:lum bright="20000"/>
          </a:blip>
          <a:srcRect/>
          <a:stretch>
            <a:fillRect/>
          </a:stretch>
        </p:blipFill>
        <p:spPr bwMode="auto">
          <a:xfrm>
            <a:off x="4643438" y="4143380"/>
            <a:ext cx="2619375" cy="1643074"/>
          </a:xfrm>
          <a:prstGeom prst="rect">
            <a:avLst/>
          </a:prstGeom>
          <a:noFill/>
          <a:ln w="9525">
            <a:noFill/>
            <a:miter lim="800000"/>
            <a:headEnd/>
            <a:tailEnd/>
          </a:ln>
        </p:spPr>
      </p:pic>
    </p:spTree>
  </p:cSld>
  <p:clrMapOvr>
    <a:masterClrMapping/>
  </p:clrMapOvr>
  <p:transition spd="slow">
    <p:wipe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25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par>
                                <p:cTn id="28" presetID="39" presetClass="entr" presetSubtype="0" accel="100000" fill="hold" nodeType="withEffect">
                                  <p:stCondLst>
                                    <p:cond delay="0"/>
                                  </p:stCondLst>
                                  <p:childTnLst>
                                    <p:set>
                                      <p:cBhvr>
                                        <p:cTn id="29" dur="1" fill="hold">
                                          <p:stCondLst>
                                            <p:cond delay="0"/>
                                          </p:stCondLst>
                                        </p:cTn>
                                        <p:tgtEl>
                                          <p:spTgt spid="21506"/>
                                        </p:tgtEl>
                                        <p:attrNameLst>
                                          <p:attrName>style.visibility</p:attrName>
                                        </p:attrNameLst>
                                      </p:cBhvr>
                                      <p:to>
                                        <p:strVal val="visible"/>
                                      </p:to>
                                    </p:set>
                                    <p:anim calcmode="lin" valueType="num">
                                      <p:cBhvr>
                                        <p:cTn id="30" dur="500" fill="hold"/>
                                        <p:tgtEl>
                                          <p:spTgt spid="21506"/>
                                        </p:tgtEl>
                                        <p:attrNameLst>
                                          <p:attrName>ppt_h</p:attrName>
                                        </p:attrNameLst>
                                      </p:cBhvr>
                                      <p:tavLst>
                                        <p:tav tm="0">
                                          <p:val>
                                            <p:strVal val="#ppt_h/20"/>
                                          </p:val>
                                        </p:tav>
                                        <p:tav tm="50000">
                                          <p:val>
                                            <p:strVal val="#ppt_h/20"/>
                                          </p:val>
                                        </p:tav>
                                        <p:tav tm="100000">
                                          <p:val>
                                            <p:strVal val="#ppt_h"/>
                                          </p:val>
                                        </p:tav>
                                      </p:tavLst>
                                    </p:anim>
                                    <p:anim calcmode="lin" valueType="num">
                                      <p:cBhvr>
                                        <p:cTn id="31" dur="500" fill="hold"/>
                                        <p:tgtEl>
                                          <p:spTgt spid="21506"/>
                                        </p:tgtEl>
                                        <p:attrNameLst>
                                          <p:attrName>ppt_w</p:attrName>
                                        </p:attrNameLst>
                                      </p:cBhvr>
                                      <p:tavLst>
                                        <p:tav tm="0">
                                          <p:val>
                                            <p:strVal val="#ppt_w+.3"/>
                                          </p:val>
                                        </p:tav>
                                        <p:tav tm="50000">
                                          <p:val>
                                            <p:strVal val="#ppt_w+.3"/>
                                          </p:val>
                                        </p:tav>
                                        <p:tav tm="100000">
                                          <p:val>
                                            <p:strVal val="#ppt_w"/>
                                          </p:val>
                                        </p:tav>
                                      </p:tavLst>
                                    </p:anim>
                                    <p:anim calcmode="lin" valueType="num">
                                      <p:cBhvr>
                                        <p:cTn id="32" dur="500" fill="hold"/>
                                        <p:tgtEl>
                                          <p:spTgt spid="21506"/>
                                        </p:tgtEl>
                                        <p:attrNameLst>
                                          <p:attrName>ppt_x</p:attrName>
                                        </p:attrNameLst>
                                      </p:cBhvr>
                                      <p:tavLst>
                                        <p:tav tm="0">
                                          <p:val>
                                            <p:strVal val="#ppt_x-.3"/>
                                          </p:val>
                                        </p:tav>
                                        <p:tav tm="50000">
                                          <p:val>
                                            <p:strVal val="#ppt_x"/>
                                          </p:val>
                                        </p:tav>
                                        <p:tav tm="100000">
                                          <p:val>
                                            <p:strVal val="#ppt_x"/>
                                          </p:val>
                                        </p:tav>
                                      </p:tavLst>
                                    </p:anim>
                                    <p:anim calcmode="lin" valueType="num">
                                      <p:cBhvr>
                                        <p:cTn id="33" dur="500" fill="hold"/>
                                        <p:tgtEl>
                                          <p:spTgt spid="21506"/>
                                        </p:tgtEl>
                                        <p:attrNameLst>
                                          <p:attrName>ppt_y</p:attrName>
                                        </p:attrNameLst>
                                      </p:cBhvr>
                                      <p:tavLst>
                                        <p:tav tm="0">
                                          <p:val>
                                            <p:strVal val="#ppt_y"/>
                                          </p:val>
                                        </p:tav>
                                        <p:tav tm="100000">
                                          <p:val>
                                            <p:strVal val="#ppt_y"/>
                                          </p:val>
                                        </p:tav>
                                      </p:tavLst>
                                    </p:anim>
                                  </p:childTnLst>
                                </p:cTn>
                              </p:par>
                              <p:par>
                                <p:cTn id="34" presetID="39" presetClass="entr" presetSubtype="0" accel="100000" fill="hold" nodeType="withEffect">
                                  <p:stCondLst>
                                    <p:cond delay="0"/>
                                  </p:stCondLst>
                                  <p:childTnLst>
                                    <p:set>
                                      <p:cBhvr>
                                        <p:cTn id="35" dur="1" fill="hold">
                                          <p:stCondLst>
                                            <p:cond delay="0"/>
                                          </p:stCondLst>
                                        </p:cTn>
                                        <p:tgtEl>
                                          <p:spTgt spid="21505"/>
                                        </p:tgtEl>
                                        <p:attrNameLst>
                                          <p:attrName>style.visibility</p:attrName>
                                        </p:attrNameLst>
                                      </p:cBhvr>
                                      <p:to>
                                        <p:strVal val="visible"/>
                                      </p:to>
                                    </p:set>
                                    <p:anim calcmode="lin" valueType="num">
                                      <p:cBhvr>
                                        <p:cTn id="36" dur="500" fill="hold"/>
                                        <p:tgtEl>
                                          <p:spTgt spid="21505"/>
                                        </p:tgtEl>
                                        <p:attrNameLst>
                                          <p:attrName>ppt_h</p:attrName>
                                        </p:attrNameLst>
                                      </p:cBhvr>
                                      <p:tavLst>
                                        <p:tav tm="0">
                                          <p:val>
                                            <p:strVal val="#ppt_h/20"/>
                                          </p:val>
                                        </p:tav>
                                        <p:tav tm="50000">
                                          <p:val>
                                            <p:strVal val="#ppt_h/20"/>
                                          </p:val>
                                        </p:tav>
                                        <p:tav tm="100000">
                                          <p:val>
                                            <p:strVal val="#ppt_h"/>
                                          </p:val>
                                        </p:tav>
                                      </p:tavLst>
                                    </p:anim>
                                    <p:anim calcmode="lin" valueType="num">
                                      <p:cBhvr>
                                        <p:cTn id="37" dur="500" fill="hold"/>
                                        <p:tgtEl>
                                          <p:spTgt spid="21505"/>
                                        </p:tgtEl>
                                        <p:attrNameLst>
                                          <p:attrName>ppt_w</p:attrName>
                                        </p:attrNameLst>
                                      </p:cBhvr>
                                      <p:tavLst>
                                        <p:tav tm="0">
                                          <p:val>
                                            <p:strVal val="#ppt_w+.3"/>
                                          </p:val>
                                        </p:tav>
                                        <p:tav tm="50000">
                                          <p:val>
                                            <p:strVal val="#ppt_w+.3"/>
                                          </p:val>
                                        </p:tav>
                                        <p:tav tm="100000">
                                          <p:val>
                                            <p:strVal val="#ppt_w"/>
                                          </p:val>
                                        </p:tav>
                                      </p:tavLst>
                                    </p:anim>
                                    <p:anim calcmode="lin" valueType="num">
                                      <p:cBhvr>
                                        <p:cTn id="38" dur="500" fill="hold"/>
                                        <p:tgtEl>
                                          <p:spTgt spid="21505"/>
                                        </p:tgtEl>
                                        <p:attrNameLst>
                                          <p:attrName>ppt_x</p:attrName>
                                        </p:attrNameLst>
                                      </p:cBhvr>
                                      <p:tavLst>
                                        <p:tav tm="0">
                                          <p:val>
                                            <p:strVal val="#ppt_x-.3"/>
                                          </p:val>
                                        </p:tav>
                                        <p:tav tm="50000">
                                          <p:val>
                                            <p:strVal val="#ppt_x"/>
                                          </p:val>
                                        </p:tav>
                                        <p:tav tm="100000">
                                          <p:val>
                                            <p:strVal val="#ppt_x"/>
                                          </p:val>
                                        </p:tav>
                                      </p:tavLst>
                                    </p:anim>
                                    <p:anim calcmode="lin" valueType="num">
                                      <p:cBhvr>
                                        <p:cTn id="39" dur="500" fill="hold"/>
                                        <p:tgtEl>
                                          <p:spTgt spid="21505"/>
                                        </p:tgtEl>
                                        <p:attrNameLst>
                                          <p:attrName>ppt_y</p:attrName>
                                        </p:attrNameLst>
                                      </p:cBhvr>
                                      <p:tavLst>
                                        <p:tav tm="0">
                                          <p:val>
                                            <p:strVal val="#ppt_y"/>
                                          </p:val>
                                        </p:tav>
                                        <p:tav tm="100000">
                                          <p:val>
                                            <p:strVal val="#ppt_y"/>
                                          </p:val>
                                        </p:tav>
                                      </p:tavLst>
                                    </p:anim>
                                  </p:childTnLst>
                                </p:cTn>
                              </p:par>
                            </p:childTnLst>
                          </p:cTn>
                        </p:par>
                        <p:par>
                          <p:cTn id="40" fill="hold">
                            <p:stCondLst>
                              <p:cond delay="3000"/>
                            </p:stCondLst>
                            <p:childTnLst>
                              <p:par>
                                <p:cTn id="41" presetID="10" presetClass="entr" presetSubtype="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fade">
                                      <p:cBhvr>
                                        <p:cTn id="43" dur="500"/>
                                        <p:tgtEl>
                                          <p:spTgt spid="14"/>
                                        </p:tgtEl>
                                      </p:cBhvr>
                                    </p:animEffect>
                                  </p:childTnLst>
                                </p:cTn>
                              </p:par>
                            </p:childTnLst>
                          </p:cTn>
                        </p:par>
                        <p:par>
                          <p:cTn id="44" fill="hold">
                            <p:stCondLst>
                              <p:cond delay="3500"/>
                            </p:stCondLst>
                            <p:childTnLst>
                              <p:par>
                                <p:cTn id="45" presetID="10"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500"/>
                                        <p:tgtEl>
                                          <p:spTgt spid="13"/>
                                        </p:tgtEl>
                                      </p:cBhvr>
                                    </p:animEffect>
                                  </p:childTnLst>
                                </p:cTn>
                              </p:par>
                            </p:childTnLst>
                          </p:cTn>
                        </p:par>
                        <p:par>
                          <p:cTn id="48" fill="hold">
                            <p:stCondLst>
                              <p:cond delay="4000"/>
                            </p:stCondLst>
                            <p:childTnLst>
                              <p:par>
                                <p:cTn id="49" presetID="10" presetClass="entr" presetSubtype="0" fill="hold" grpId="0" nodeType="afterEffect">
                                  <p:stCondLst>
                                    <p:cond delay="0"/>
                                  </p:stCondLst>
                                  <p:childTnLst>
                                    <p:set>
                                      <p:cBhvr>
                                        <p:cTn id="50" dur="1" fill="hold">
                                          <p:stCondLst>
                                            <p:cond delay="0"/>
                                          </p:stCondLst>
                                        </p:cTn>
                                        <p:tgtEl>
                                          <p:spTgt spid="15"/>
                                        </p:tgtEl>
                                        <p:attrNameLst>
                                          <p:attrName>style.visibility</p:attrName>
                                        </p:attrNameLst>
                                      </p:cBhvr>
                                      <p:to>
                                        <p:strVal val="visible"/>
                                      </p:to>
                                    </p:set>
                                    <p:animEffect transition="in" filter="fade">
                                      <p:cBhvr>
                                        <p:cTn id="5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P spid="14" grpId="0"/>
      <p:bldP spid="13" grpId="0"/>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357422" y="214290"/>
            <a:ext cx="6572264"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إذا كان تردد </a:t>
            </a:r>
            <a:r>
              <a:rPr lang="ar-SA" sz="2200" dirty="0" err="1">
                <a:latin typeface="+mj-lt"/>
                <a:ea typeface="+mj-ea"/>
                <a:cs typeface="PT Bold Heading" pitchFamily="2" charset="-78"/>
              </a:rPr>
              <a:t>الفوتون</a:t>
            </a:r>
            <a:r>
              <a:rPr lang="ar-SA" sz="2200" dirty="0">
                <a:latin typeface="+mj-lt"/>
                <a:ea typeface="+mj-ea"/>
                <a:cs typeface="PT Bold Heading" pitchFamily="2" charset="-78"/>
              </a:rPr>
              <a:t> الساقط أقل من (</a:t>
            </a:r>
            <a:r>
              <a:rPr lang="en-US" sz="2200" dirty="0" err="1">
                <a:latin typeface="+mj-lt"/>
                <a:ea typeface="+mj-ea"/>
                <a:cs typeface="PT Bold Heading" pitchFamily="2" charset="-78"/>
              </a:rPr>
              <a:t>f</a:t>
            </a:r>
            <a:r>
              <a:rPr lang="en-US" sz="2200" baseline="-25000" dirty="0" err="1">
                <a:latin typeface="+mj-lt"/>
                <a:ea typeface="+mj-ea"/>
                <a:cs typeface="PT Bold Heading" pitchFamily="2" charset="-78"/>
              </a:rPr>
              <a:t>o</a:t>
            </a:r>
            <a:r>
              <a:rPr lang="ar-SA" sz="2200" dirty="0">
                <a:latin typeface="+mj-lt"/>
                <a:ea typeface="+mj-ea"/>
                <a:cs typeface="PT Bold Heading" pitchFamily="2" charset="-78"/>
              </a:rPr>
              <a:t>) فإنه ليس له الطاقة الكافية اللازمة لتحرير </a:t>
            </a:r>
            <a:r>
              <a:rPr lang="ar-SA" sz="2200" dirty="0" smtClean="0">
                <a:latin typeface="+mj-lt"/>
                <a:ea typeface="+mj-ea"/>
                <a:cs typeface="PT Bold Heading" pitchFamily="2" charset="-78"/>
              </a:rPr>
              <a:t>الإلكترون .</a:t>
            </a:r>
            <a:endParaRPr lang="ar-SA" sz="2200" dirty="0">
              <a:latin typeface="+mj-lt"/>
              <a:ea typeface="+mj-ea"/>
              <a:cs typeface="PT Bold Heading" pitchFamily="2" charset="-78"/>
            </a:endParaRPr>
          </a:p>
        </p:txBody>
      </p:sp>
      <p:sp>
        <p:nvSpPr>
          <p:cNvPr id="8" name="عنوان 1"/>
          <p:cNvSpPr txBox="1">
            <a:spLocks/>
          </p:cNvSpPr>
          <p:nvPr/>
        </p:nvSpPr>
        <p:spPr>
          <a:xfrm>
            <a:off x="1785918" y="1571612"/>
            <a:ext cx="7143768" cy="85725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أما الإشعاع الذي تردده أكبر من (</a:t>
            </a:r>
            <a:r>
              <a:rPr lang="en-US" sz="2200" dirty="0" err="1">
                <a:cs typeface="PT Bold Heading" pitchFamily="2" charset="-78"/>
              </a:rPr>
              <a:t>f</a:t>
            </a:r>
            <a:r>
              <a:rPr lang="en-US" sz="2200" baseline="-25000" dirty="0" err="1">
                <a:cs typeface="PT Bold Heading" pitchFamily="2" charset="-78"/>
              </a:rPr>
              <a:t>o</a:t>
            </a:r>
            <a:r>
              <a:rPr lang="ar-SA" sz="2200" dirty="0">
                <a:latin typeface="+mj-lt"/>
                <a:ea typeface="+mj-ea"/>
                <a:cs typeface="PT Bold Heading" pitchFamily="2" charset="-78"/>
              </a:rPr>
              <a:t>) فإن له طاقة أكبر من الطاقة اللازمة لتحديد إلكترون</a:t>
            </a:r>
          </a:p>
        </p:txBody>
      </p:sp>
      <p:sp>
        <p:nvSpPr>
          <p:cNvPr id="9" name="عنوان 1"/>
          <p:cNvSpPr txBox="1">
            <a:spLocks/>
          </p:cNvSpPr>
          <p:nvPr/>
        </p:nvSpPr>
        <p:spPr>
          <a:xfrm>
            <a:off x="785786" y="2928934"/>
            <a:ext cx="8143900" cy="785818"/>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حيث تتحول هذه الطاقة الزائدة (</a:t>
            </a:r>
            <a:r>
              <a:rPr lang="en-US" sz="2200" dirty="0" err="1">
                <a:latin typeface="+mj-lt"/>
                <a:ea typeface="+mj-ea"/>
                <a:cs typeface="PT Bold Heading" pitchFamily="2" charset="-78"/>
              </a:rPr>
              <a:t>hf</a:t>
            </a:r>
            <a:r>
              <a:rPr lang="en-US" sz="2200" dirty="0">
                <a:latin typeface="+mj-lt"/>
                <a:ea typeface="+mj-ea"/>
                <a:cs typeface="PT Bold Heading" pitchFamily="2" charset="-78"/>
              </a:rPr>
              <a:t> - </a:t>
            </a:r>
            <a:r>
              <a:rPr lang="en-US" sz="2200" dirty="0" err="1">
                <a:latin typeface="+mj-lt"/>
                <a:ea typeface="+mj-ea"/>
                <a:cs typeface="PT Bold Heading" pitchFamily="2" charset="-78"/>
              </a:rPr>
              <a:t>hf</a:t>
            </a:r>
            <a:r>
              <a:rPr lang="en-US" sz="2200" baseline="-25000" dirty="0" err="1">
                <a:latin typeface="+mj-lt"/>
                <a:ea typeface="+mj-ea"/>
                <a:cs typeface="PT Bold Heading" pitchFamily="2" charset="-78"/>
              </a:rPr>
              <a:t>o</a:t>
            </a:r>
            <a:r>
              <a:rPr lang="ar-SA" sz="2200" dirty="0">
                <a:latin typeface="+mj-lt"/>
                <a:ea typeface="+mj-ea"/>
                <a:cs typeface="PT Bold Heading" pitchFamily="2" charset="-78"/>
              </a:rPr>
              <a:t>) إلى طاقة حركية للإلكترونات المتحررة</a:t>
            </a:r>
          </a:p>
        </p:txBody>
      </p:sp>
      <p:sp>
        <p:nvSpPr>
          <p:cNvPr id="7" name="عنوان 1"/>
          <p:cNvSpPr txBox="1">
            <a:spLocks/>
          </p:cNvSpPr>
          <p:nvPr/>
        </p:nvSpPr>
        <p:spPr>
          <a:xfrm>
            <a:off x="2000232" y="4214818"/>
            <a:ext cx="6858048" cy="1143000"/>
          </a:xfrm>
          <a:prstGeom prst="rect">
            <a:avLst/>
          </a:prstGeom>
        </p:spPr>
        <p:txBody>
          <a:bodyPr lIns="45720" rIns="45720" anchor="ctr"/>
          <a:lstStyle/>
          <a:p>
            <a:pPr algn="ctr" fontAlgn="auto">
              <a:spcAft>
                <a:spcPts val="0"/>
              </a:spcAft>
              <a:defRPr/>
            </a:pPr>
            <a:r>
              <a:rPr lang="en-US" sz="6600" b="1" dirty="0">
                <a:solidFill>
                  <a:schemeClr val="accent4">
                    <a:lumMod val="75000"/>
                  </a:schemeClr>
                </a:solidFill>
                <a:latin typeface="+mj-lt"/>
                <a:ea typeface="+mj-ea"/>
                <a:cs typeface="+mj-cs"/>
              </a:rPr>
              <a:t>KE = </a:t>
            </a:r>
            <a:r>
              <a:rPr lang="en-US" sz="6600" b="1" dirty="0" err="1">
                <a:solidFill>
                  <a:schemeClr val="accent4">
                    <a:lumMod val="75000"/>
                  </a:schemeClr>
                </a:solidFill>
                <a:latin typeface="+mj-lt"/>
                <a:ea typeface="+mj-ea"/>
                <a:cs typeface="+mj-cs"/>
              </a:rPr>
              <a:t>hf</a:t>
            </a:r>
            <a:r>
              <a:rPr lang="en-US" sz="6600" b="1" dirty="0">
                <a:solidFill>
                  <a:schemeClr val="accent4">
                    <a:lumMod val="75000"/>
                  </a:schemeClr>
                </a:solidFill>
                <a:latin typeface="+mj-lt"/>
                <a:ea typeface="+mj-ea"/>
                <a:cs typeface="+mj-cs"/>
              </a:rPr>
              <a:t> - </a:t>
            </a:r>
            <a:r>
              <a:rPr lang="en-US" sz="6600" b="1" dirty="0" err="1">
                <a:solidFill>
                  <a:schemeClr val="accent4">
                    <a:lumMod val="75000"/>
                  </a:schemeClr>
                </a:solidFill>
                <a:latin typeface="+mj-lt"/>
                <a:ea typeface="+mj-ea"/>
                <a:cs typeface="+mj-cs"/>
              </a:rPr>
              <a:t>hf</a:t>
            </a:r>
            <a:r>
              <a:rPr lang="en-US" sz="6600" b="1" baseline="-25000" dirty="0" err="1">
                <a:solidFill>
                  <a:schemeClr val="accent4">
                    <a:lumMod val="75000"/>
                  </a:schemeClr>
                </a:solidFill>
                <a:latin typeface="+mj-lt"/>
                <a:ea typeface="+mj-ea"/>
                <a:cs typeface="+mj-cs"/>
              </a:rPr>
              <a:t>o</a:t>
            </a:r>
            <a:endParaRPr lang="ar-SA" sz="6600" b="1" baseline="-25000" dirty="0">
              <a:solidFill>
                <a:schemeClr val="accent4">
                  <a:lumMod val="75000"/>
                </a:schemeClr>
              </a:solidFill>
              <a:latin typeface="+mj-lt"/>
              <a:ea typeface="+mj-ea"/>
              <a:cs typeface="+mj-cs"/>
            </a:endParaRPr>
          </a:p>
        </p:txBody>
      </p:sp>
      <p:pic>
        <p:nvPicPr>
          <p:cNvPr id="19457" name="Picture 1" descr="220px-Albert_Einstein_1947"/>
          <p:cNvPicPr>
            <a:picLocks noChangeAspect="1" noChangeArrowheads="1"/>
          </p:cNvPicPr>
          <p:nvPr/>
        </p:nvPicPr>
        <p:blipFill>
          <a:blip r:embed="rId3"/>
          <a:srcRect/>
          <a:stretch>
            <a:fillRect/>
          </a:stretch>
        </p:blipFill>
        <p:spPr bwMode="auto">
          <a:xfrm>
            <a:off x="357158" y="3929066"/>
            <a:ext cx="2095500" cy="2562225"/>
          </a:xfrm>
          <a:prstGeom prst="rect">
            <a:avLst/>
          </a:prstGeom>
          <a:noFill/>
          <a:ln w="9525">
            <a:noFill/>
            <a:miter lim="800000"/>
            <a:headEnd/>
            <a:tailEnd/>
          </a:ln>
        </p:spPr>
      </p:pic>
    </p:spTree>
  </p:cSld>
  <p:clrMapOvr>
    <a:masterClrMapping/>
  </p:clrMapOvr>
  <p:transition spd="slow">
    <p:pull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 2 _ 30 ) فوتونات الضوء Photons of Light 00_00_22-00_05_34.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12033"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57198" y="3522684"/>
            <a:ext cx="7929586" cy="735000"/>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يمكن قياس الطاقة الحركية للإلكترونات المتحررة بطريقة مباشرة بواسطة جهاز خاص </a:t>
            </a:r>
            <a:r>
              <a:rPr lang="ar-SA" sz="2300" dirty="0" smtClean="0">
                <a:latin typeface="+mj-lt"/>
                <a:ea typeface="+mj-ea"/>
                <a:cs typeface="PT Bold Heading" pitchFamily="2" charset="-78"/>
              </a:rPr>
              <a:t>بذلك .</a:t>
            </a:r>
            <a:endParaRPr lang="ar-SA" sz="2300" dirty="0">
              <a:latin typeface="+mj-lt"/>
              <a:ea typeface="+mj-ea"/>
              <a:cs typeface="PT Bold Heading" pitchFamily="2" charset="-78"/>
            </a:endParaRPr>
          </a:p>
        </p:txBody>
      </p:sp>
      <p:sp>
        <p:nvSpPr>
          <p:cNvPr id="6" name="مستطيل 5"/>
          <p:cNvSpPr/>
          <p:nvPr/>
        </p:nvSpPr>
        <p:spPr>
          <a:xfrm>
            <a:off x="1928794" y="500044"/>
            <a:ext cx="5286379" cy="646331"/>
          </a:xfrm>
          <a:prstGeom prst="rect">
            <a:avLst/>
          </a:prstGeom>
          <a:noFill/>
        </p:spPr>
        <p:txBody>
          <a:bodyPr wrap="square">
            <a:spAutoFit/>
          </a:bodyPr>
          <a:lstStyle/>
          <a:p>
            <a:pPr algn="ctr" fontAlgn="auto">
              <a:spcBef>
                <a:spcPts val="0"/>
              </a:spcBef>
              <a:spcAft>
                <a:spcPts val="0"/>
              </a:spcAft>
              <a:defRPr/>
            </a:pPr>
            <a:r>
              <a:rPr lang="ar-SA"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النظرية </a:t>
            </a:r>
            <a:r>
              <a:rPr lang="ar-SA" sz="3600" b="1" dirty="0" err="1">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الكهروضوئية</a:t>
            </a:r>
            <a:endParaRPr lang="ar-SA" sz="3600" b="1" dirty="0">
              <a:ln w="12700">
                <a:solidFill>
                  <a:schemeClr val="tx1"/>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sp>
        <p:nvSpPr>
          <p:cNvPr id="8" name="عنوان 1"/>
          <p:cNvSpPr txBox="1">
            <a:spLocks/>
          </p:cNvSpPr>
          <p:nvPr/>
        </p:nvSpPr>
        <p:spPr>
          <a:xfrm>
            <a:off x="385734" y="4314832"/>
            <a:ext cx="8215370" cy="498471"/>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يستخدم فرق جهد </a:t>
            </a:r>
            <a:r>
              <a:rPr lang="ar-SA" sz="2300" dirty="0" smtClean="0">
                <a:latin typeface="+mj-lt"/>
                <a:ea typeface="+mj-ea"/>
                <a:cs typeface="PT Bold Heading" pitchFamily="2" charset="-78"/>
              </a:rPr>
              <a:t> .كهربائي </a:t>
            </a:r>
            <a:r>
              <a:rPr lang="ar-SA" sz="2300" dirty="0">
                <a:latin typeface="+mj-lt"/>
                <a:ea typeface="+mj-ea"/>
                <a:cs typeface="PT Bold Heading" pitchFamily="2" charset="-78"/>
              </a:rPr>
              <a:t>متغير لتعديل فرق الجهد المطبق عبر الأنبوب</a:t>
            </a:r>
          </a:p>
        </p:txBody>
      </p:sp>
      <p:sp>
        <p:nvSpPr>
          <p:cNvPr id="9" name="عنوان 1"/>
          <p:cNvSpPr txBox="1">
            <a:spLocks/>
          </p:cNvSpPr>
          <p:nvPr/>
        </p:nvSpPr>
        <p:spPr>
          <a:xfrm>
            <a:off x="571472" y="4914913"/>
            <a:ext cx="8072494" cy="785818"/>
          </a:xfrm>
          <a:prstGeom prst="rect">
            <a:avLst/>
          </a:prstGeom>
        </p:spPr>
        <p:txBody>
          <a:bodyPr lIns="45720" rIns="45720" anchor="ctr"/>
          <a:lstStyle/>
          <a:p>
            <a:pPr algn="justLow" fontAlgn="auto">
              <a:spcAft>
                <a:spcPts val="0"/>
              </a:spcAft>
              <a:defRPr/>
            </a:pPr>
            <a:r>
              <a:rPr lang="ar-SA" sz="2300" dirty="0">
                <a:latin typeface="+mj-lt"/>
                <a:ea typeface="+mj-ea"/>
                <a:cs typeface="PT Bold Heading" pitchFamily="2" charset="-78"/>
              </a:rPr>
              <a:t>عندما يعدل فرق الجهد لجعل المصعد سالباً فإن الإلكترونات المتحررة تخسر طاقة للوصول إلى </a:t>
            </a:r>
            <a:r>
              <a:rPr lang="ar-SA" sz="2300" dirty="0" smtClean="0">
                <a:latin typeface="+mj-lt"/>
                <a:ea typeface="+mj-ea"/>
                <a:cs typeface="PT Bold Heading" pitchFamily="2" charset="-78"/>
              </a:rPr>
              <a:t>المصعد .</a:t>
            </a:r>
            <a:endParaRPr lang="ar-SA" sz="2300" dirty="0">
              <a:latin typeface="+mj-lt"/>
              <a:ea typeface="+mj-ea"/>
              <a:cs typeface="PT Bold Heading" pitchFamily="2" charset="-78"/>
            </a:endParaRPr>
          </a:p>
        </p:txBody>
      </p:sp>
      <p:sp>
        <p:nvSpPr>
          <p:cNvPr id="7" name="عنوان 1"/>
          <p:cNvSpPr txBox="1">
            <a:spLocks/>
          </p:cNvSpPr>
          <p:nvPr/>
        </p:nvSpPr>
        <p:spPr>
          <a:xfrm>
            <a:off x="442884" y="5815030"/>
            <a:ext cx="8358214" cy="485791"/>
          </a:xfrm>
          <a:prstGeom prst="rect">
            <a:avLst/>
          </a:prstGeom>
        </p:spPr>
        <p:txBody>
          <a:bodyPr lIns="45720" rIns="45720" anchor="ctr"/>
          <a:lstStyle/>
          <a:p>
            <a:pPr algn="ctr" fontAlgn="auto">
              <a:spcAft>
                <a:spcPts val="0"/>
              </a:spcAft>
              <a:defRPr/>
            </a:pPr>
            <a:r>
              <a:rPr lang="ar-SA" sz="2300" dirty="0">
                <a:latin typeface="+mj-lt"/>
                <a:ea typeface="+mj-ea"/>
                <a:cs typeface="PT Bold Heading" pitchFamily="2" charset="-78"/>
              </a:rPr>
              <a:t>وسيصل إليه فقط الإلكترونات المتحررة من المهبط ذات الطاقة الحركية </a:t>
            </a:r>
            <a:r>
              <a:rPr lang="ar-SA" sz="2300" dirty="0" smtClean="0">
                <a:latin typeface="+mj-lt"/>
                <a:ea typeface="+mj-ea"/>
                <a:cs typeface="PT Bold Heading" pitchFamily="2" charset="-78"/>
              </a:rPr>
              <a:t>الكافية.</a:t>
            </a:r>
            <a:endParaRPr lang="ar-SA" sz="2300" dirty="0">
              <a:latin typeface="+mj-lt"/>
              <a:ea typeface="+mj-ea"/>
              <a:cs typeface="PT Bold Heading" pitchFamily="2" charset="-78"/>
            </a:endParaRPr>
          </a:p>
        </p:txBody>
      </p:sp>
      <p:pic>
        <p:nvPicPr>
          <p:cNvPr id="18435" name="Picture 3"/>
          <p:cNvPicPr>
            <a:picLocks noChangeAspect="1" noChangeArrowheads="1"/>
          </p:cNvPicPr>
          <p:nvPr/>
        </p:nvPicPr>
        <p:blipFill>
          <a:blip r:embed="rId3">
            <a:lum bright="-20000" contrast="40000"/>
          </a:blip>
          <a:srcRect l="40326" t="20241" r="22243" b="47952"/>
          <a:stretch>
            <a:fillRect/>
          </a:stretch>
        </p:blipFill>
        <p:spPr bwMode="auto">
          <a:xfrm>
            <a:off x="1471590" y="1085834"/>
            <a:ext cx="6072230" cy="2357454"/>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iterate type="wd">
                                    <p:tmPct val="10000"/>
                                  </p:iterate>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21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6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3100"/>
                            </p:stCondLst>
                            <p:childTnLst>
                              <p:par>
                                <p:cTn id="34" presetID="10" presetClass="entr" presetSubtype="0" fill="hold" grpId="0" nodeType="afterEffect">
                                  <p:stCondLst>
                                    <p:cond delay="0"/>
                                  </p:stCondLst>
                                  <p:iterate type="wd">
                                    <p:tmPct val="10000"/>
                                  </p:iterate>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143240" y="2781300"/>
            <a:ext cx="5572164" cy="576262"/>
          </a:xfrm>
          <a:prstGeom prst="rect">
            <a:avLst/>
          </a:prstGeom>
        </p:spPr>
        <p:txBody>
          <a:bodyPr lIns="45720" rIns="45720" anchor="ctr"/>
          <a:lstStyle/>
          <a:p>
            <a:pPr algn="ctr" fontAlgn="auto">
              <a:spcAft>
                <a:spcPts val="0"/>
              </a:spcAft>
              <a:defRPr/>
            </a:pPr>
            <a:r>
              <a:rPr lang="ar-SA" sz="2400" dirty="0">
                <a:latin typeface="+mj-lt"/>
                <a:ea typeface="+mj-ea"/>
                <a:cs typeface="PT Bold Heading" pitchFamily="2" charset="-78"/>
              </a:rPr>
              <a:t>يتم اختيار ضوء بتردد معين لإضاءة </a:t>
            </a:r>
            <a:r>
              <a:rPr lang="ar-SA" sz="2400" dirty="0" smtClean="0">
                <a:latin typeface="+mj-lt"/>
                <a:ea typeface="+mj-ea"/>
                <a:cs typeface="PT Bold Heading" pitchFamily="2" charset="-78"/>
              </a:rPr>
              <a:t>المهبط .</a:t>
            </a:r>
            <a:endParaRPr lang="ar-SA" sz="2400" dirty="0">
              <a:latin typeface="+mj-lt"/>
              <a:ea typeface="+mj-ea"/>
              <a:cs typeface="PT Bold Heading" pitchFamily="2" charset="-78"/>
            </a:endParaRPr>
          </a:p>
        </p:txBody>
      </p:sp>
      <p:sp>
        <p:nvSpPr>
          <p:cNvPr id="8" name="عنوان 1"/>
          <p:cNvSpPr txBox="1">
            <a:spLocks/>
          </p:cNvSpPr>
          <p:nvPr/>
        </p:nvSpPr>
        <p:spPr>
          <a:xfrm>
            <a:off x="642910" y="3562363"/>
            <a:ext cx="7858180" cy="866769"/>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وعند فرق جهد معين يسمى جهد </a:t>
            </a:r>
            <a:r>
              <a:rPr lang="ar-SA" sz="2400" u="sng" dirty="0">
                <a:latin typeface="+mj-lt"/>
                <a:ea typeface="+mj-ea"/>
                <a:cs typeface="PT Bold Heading" pitchFamily="2" charset="-78"/>
              </a:rPr>
              <a:t>الإيقاف</a:t>
            </a:r>
            <a:r>
              <a:rPr lang="ar-SA" sz="2400" dirty="0">
                <a:latin typeface="+mj-lt"/>
                <a:ea typeface="+mj-ea"/>
                <a:cs typeface="PT Bold Heading" pitchFamily="2" charset="-78"/>
              </a:rPr>
              <a:t> أو </a:t>
            </a:r>
            <a:r>
              <a:rPr lang="ar-SA" sz="2400" u="sng" dirty="0">
                <a:latin typeface="+mj-lt"/>
                <a:ea typeface="+mj-ea"/>
                <a:cs typeface="PT Bold Heading" pitchFamily="2" charset="-78"/>
              </a:rPr>
              <a:t>القطع</a:t>
            </a:r>
            <a:r>
              <a:rPr lang="ar-SA" sz="2400" dirty="0">
                <a:latin typeface="+mj-lt"/>
                <a:ea typeface="+mj-ea"/>
                <a:cs typeface="PT Bold Heading" pitchFamily="2" charset="-78"/>
              </a:rPr>
              <a:t> لن تكون هناك إلكترونات تمتلك طاقة حركية كافية للوصول إلى المصعد (يتوقف التيار</a:t>
            </a:r>
            <a:r>
              <a:rPr lang="ar-SA" sz="2400" dirty="0" smtClean="0">
                <a:latin typeface="+mj-lt"/>
                <a:ea typeface="+mj-ea"/>
                <a:cs typeface="PT Bold Heading" pitchFamily="2" charset="-78"/>
              </a:rPr>
              <a:t>) .</a:t>
            </a:r>
            <a:endParaRPr lang="ar-SA" sz="2400" dirty="0">
              <a:latin typeface="+mj-lt"/>
              <a:ea typeface="+mj-ea"/>
              <a:cs typeface="PT Bold Heading" pitchFamily="2" charset="-78"/>
            </a:endParaRPr>
          </a:p>
        </p:txBody>
      </p:sp>
      <p:sp>
        <p:nvSpPr>
          <p:cNvPr id="9" name="عنوان 1"/>
          <p:cNvSpPr txBox="1">
            <a:spLocks/>
          </p:cNvSpPr>
          <p:nvPr/>
        </p:nvSpPr>
        <p:spPr>
          <a:xfrm>
            <a:off x="714348" y="4429132"/>
            <a:ext cx="7786710" cy="857256"/>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عند جهد الإيقاف تكون الطاقة الحركية للإلكترونات عند المهبط مساوية للشغل المبذول من المجال الكهربائي </a:t>
            </a:r>
            <a:r>
              <a:rPr lang="ar-SA" sz="2400" dirty="0" smtClean="0">
                <a:latin typeface="+mj-lt"/>
                <a:ea typeface="+mj-ea"/>
                <a:cs typeface="PT Bold Heading" pitchFamily="2" charset="-78"/>
              </a:rPr>
              <a:t>لإيقافها .</a:t>
            </a:r>
            <a:endParaRPr lang="ar-SA" sz="2400" dirty="0">
              <a:latin typeface="+mj-lt"/>
              <a:ea typeface="+mj-ea"/>
              <a:cs typeface="PT Bold Heading" pitchFamily="2" charset="-78"/>
            </a:endParaRPr>
          </a:p>
        </p:txBody>
      </p:sp>
      <p:sp>
        <p:nvSpPr>
          <p:cNvPr id="7" name="عنوان 1"/>
          <p:cNvSpPr txBox="1">
            <a:spLocks/>
          </p:cNvSpPr>
          <p:nvPr/>
        </p:nvSpPr>
        <p:spPr>
          <a:xfrm>
            <a:off x="0" y="5208606"/>
            <a:ext cx="9144000" cy="1143000"/>
          </a:xfrm>
          <a:prstGeom prst="rect">
            <a:avLst/>
          </a:prstGeom>
        </p:spPr>
        <p:txBody>
          <a:bodyPr lIns="45720" rIns="45720" anchor="ctr"/>
          <a:lstStyle/>
          <a:p>
            <a:pPr algn="ctr" fontAlgn="auto">
              <a:spcAft>
                <a:spcPts val="0"/>
              </a:spcAft>
              <a:defRPr/>
            </a:pPr>
            <a:r>
              <a:rPr lang="en-US" sz="4800" b="1" dirty="0">
                <a:latin typeface="+mj-lt"/>
                <a:ea typeface="+mj-ea"/>
                <a:cs typeface="+mj-cs"/>
              </a:rPr>
              <a:t>KE = -q V</a:t>
            </a:r>
            <a:r>
              <a:rPr lang="en-US" sz="4800" b="1" baseline="-25000" dirty="0">
                <a:latin typeface="+mj-lt"/>
                <a:ea typeface="+mj-ea"/>
                <a:cs typeface="+mj-cs"/>
              </a:rPr>
              <a:t>o</a:t>
            </a:r>
            <a:endParaRPr lang="ar-SA" sz="4800" b="1" baseline="-25000" dirty="0">
              <a:latin typeface="+mj-lt"/>
              <a:ea typeface="+mj-ea"/>
              <a:cs typeface="+mj-cs"/>
            </a:endParaRPr>
          </a:p>
        </p:txBody>
      </p:sp>
      <p:sp>
        <p:nvSpPr>
          <p:cNvPr id="10" name="عنوان 1"/>
          <p:cNvSpPr txBox="1">
            <a:spLocks/>
          </p:cNvSpPr>
          <p:nvPr/>
        </p:nvSpPr>
        <p:spPr>
          <a:xfrm>
            <a:off x="1571604" y="5494358"/>
            <a:ext cx="1798638" cy="576262"/>
          </a:xfrm>
          <a:prstGeom prst="rect">
            <a:avLst/>
          </a:prstGeom>
        </p:spPr>
        <p:txBody>
          <a:bodyPr lIns="45720" rIns="45720" anchor="ctr"/>
          <a:lstStyle/>
          <a:p>
            <a:pPr algn="ctr" fontAlgn="auto">
              <a:spcAft>
                <a:spcPts val="0"/>
              </a:spcAft>
              <a:defRPr/>
            </a:pPr>
            <a:r>
              <a:rPr lang="en-US" sz="2000" b="1" dirty="0">
                <a:solidFill>
                  <a:schemeClr val="tx2"/>
                </a:solidFill>
                <a:latin typeface="+mj-lt"/>
                <a:ea typeface="+mj-ea"/>
                <a:cs typeface="+mj-cs"/>
              </a:rPr>
              <a:t>(1.6x10-19 c)</a:t>
            </a:r>
            <a:endParaRPr lang="ar-SA" sz="2000" b="1" baseline="-25000" dirty="0">
              <a:solidFill>
                <a:schemeClr val="tx2"/>
              </a:solidFill>
              <a:latin typeface="+mj-lt"/>
              <a:ea typeface="+mj-ea"/>
              <a:cs typeface="+mj-cs"/>
            </a:endParaRPr>
          </a:p>
        </p:txBody>
      </p:sp>
      <p:sp>
        <p:nvSpPr>
          <p:cNvPr id="11" name="عنوان 1"/>
          <p:cNvSpPr txBox="1">
            <a:spLocks/>
          </p:cNvSpPr>
          <p:nvPr/>
        </p:nvSpPr>
        <p:spPr>
          <a:xfrm>
            <a:off x="5500694" y="5565796"/>
            <a:ext cx="1798638" cy="863600"/>
          </a:xfrm>
          <a:prstGeom prst="rect">
            <a:avLst/>
          </a:prstGeom>
        </p:spPr>
        <p:txBody>
          <a:bodyPr lIns="45720" rIns="45720" anchor="ctr"/>
          <a:lstStyle/>
          <a:p>
            <a:pPr algn="ctr" fontAlgn="auto">
              <a:spcAft>
                <a:spcPts val="0"/>
              </a:spcAft>
              <a:defRPr/>
            </a:pPr>
            <a:r>
              <a:rPr lang="ar-SA" sz="2000" b="1" dirty="0">
                <a:solidFill>
                  <a:schemeClr val="tx2"/>
                </a:solidFill>
                <a:latin typeface="+mj-lt"/>
                <a:ea typeface="+mj-ea"/>
                <a:cs typeface="+mj-cs"/>
              </a:rPr>
              <a:t>جهد الإيقاف</a:t>
            </a:r>
          </a:p>
          <a:p>
            <a:pPr algn="ctr" fontAlgn="auto">
              <a:spcAft>
                <a:spcPts val="0"/>
              </a:spcAft>
              <a:defRPr/>
            </a:pPr>
            <a:r>
              <a:rPr lang="ar-SA" sz="2000" b="1" baseline="-25000" dirty="0">
                <a:solidFill>
                  <a:schemeClr val="tx2"/>
                </a:solidFill>
                <a:latin typeface="+mj-lt"/>
                <a:ea typeface="+mj-ea"/>
                <a:cs typeface="+mj-cs"/>
              </a:rPr>
              <a:t>(</a:t>
            </a:r>
            <a:r>
              <a:rPr lang="en-US" sz="2000" b="1" baseline="-25000" dirty="0">
                <a:solidFill>
                  <a:schemeClr val="tx2"/>
                </a:solidFill>
                <a:latin typeface="+mj-lt"/>
                <a:ea typeface="+mj-ea"/>
                <a:cs typeface="+mj-cs"/>
              </a:rPr>
              <a:t>J/c</a:t>
            </a:r>
            <a:r>
              <a:rPr lang="ar-SA" sz="2000" b="1" baseline="-25000" dirty="0">
                <a:solidFill>
                  <a:schemeClr val="tx2"/>
                </a:solidFill>
                <a:latin typeface="+mj-lt"/>
                <a:ea typeface="+mj-ea"/>
                <a:cs typeface="+mj-cs"/>
              </a:rPr>
              <a:t>)</a:t>
            </a:r>
          </a:p>
        </p:txBody>
      </p:sp>
      <p:pic>
        <p:nvPicPr>
          <p:cNvPr id="14" name="Picture 3"/>
          <p:cNvPicPr>
            <a:picLocks noChangeAspect="1" noChangeArrowheads="1"/>
          </p:cNvPicPr>
          <p:nvPr/>
        </p:nvPicPr>
        <p:blipFill>
          <a:blip r:embed="rId3">
            <a:lum bright="-20000" contrast="40000"/>
          </a:blip>
          <a:srcRect l="40326" t="20241" r="22243" b="47952"/>
          <a:stretch>
            <a:fillRect/>
          </a:stretch>
        </p:blipFill>
        <p:spPr bwMode="auto">
          <a:xfrm>
            <a:off x="1571604" y="357166"/>
            <a:ext cx="6000792" cy="2357454"/>
          </a:xfrm>
          <a:prstGeom prst="rect">
            <a:avLst/>
          </a:prstGeom>
          <a:noFill/>
          <a:ln w="9525">
            <a:noFill/>
            <a:miter lim="800000"/>
            <a:headEnd/>
            <a:tailEnd/>
          </a:ln>
        </p:spPr>
      </p:pic>
    </p:spTree>
  </p:cSld>
  <p:clrMapOvr>
    <a:masterClrMapping/>
  </p:clrMapOvr>
  <p:transition spd="slow">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par>
                          <p:cTn id="12" fill="hold">
                            <p:stCondLst>
                              <p:cond delay="1000"/>
                            </p:stCondLst>
                            <p:childTnLst>
                              <p:par>
                                <p:cTn id="13" presetID="10" presetClass="entr" presetSubtype="0" fill="hold" grpId="0" nodeType="afterEffect">
                                  <p:stCondLst>
                                    <p:cond delay="0"/>
                                  </p:stCondLst>
                                  <p:iterate type="wd">
                                    <p:tmPct val="10000"/>
                                  </p:iterate>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23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500"/>
                                        <p:tgtEl>
                                          <p:spTgt spid="7"/>
                                        </p:tgtEl>
                                      </p:cBhvr>
                                    </p:animEffect>
                                  </p:childTnLst>
                                </p:cTn>
                              </p:par>
                            </p:childTnLst>
                          </p:cTn>
                        </p:par>
                        <p:par>
                          <p:cTn id="20" fill="hold">
                            <p:stCondLst>
                              <p:cond delay="2800"/>
                            </p:stCondLst>
                            <p:childTnLst>
                              <p:par>
                                <p:cTn id="21" presetID="10"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par>
                          <p:cTn id="24" fill="hold">
                            <p:stCondLst>
                              <p:cond delay="3300"/>
                            </p:stCondLst>
                            <p:childTnLst>
                              <p:par>
                                <p:cTn id="25" presetID="10"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000" r="-2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6500826" y="1049340"/>
            <a:ext cx="2392349" cy="649288"/>
          </a:xfrm>
          <a:prstGeom prst="rect">
            <a:avLst/>
          </a:prstGeom>
        </p:spPr>
        <p:txBody>
          <a:bodyPr lIns="45720" rIns="45720" anchor="ctr"/>
          <a:lstStyle/>
          <a:p>
            <a:pPr fontAlgn="auto">
              <a:spcAft>
                <a:spcPts val="0"/>
              </a:spcAft>
              <a:defRPr/>
            </a:pPr>
            <a:r>
              <a:rPr lang="ar-SA" sz="2200" dirty="0">
                <a:solidFill>
                  <a:schemeClr val="tx2"/>
                </a:solidFill>
                <a:latin typeface="+mj-lt"/>
                <a:ea typeface="+mj-ea"/>
                <a:cs typeface="PT Bold Heading" pitchFamily="2" charset="-78"/>
              </a:rPr>
              <a:t>(1) الألواح الشمسية :</a:t>
            </a:r>
          </a:p>
        </p:txBody>
      </p:sp>
      <p:sp>
        <p:nvSpPr>
          <p:cNvPr id="6" name="مستطيل 5"/>
          <p:cNvSpPr/>
          <p:nvPr/>
        </p:nvSpPr>
        <p:spPr>
          <a:xfrm>
            <a:off x="2143108" y="240549"/>
            <a:ext cx="5072066" cy="830997"/>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800" b="1" dirty="0" smtClean="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mj-lt"/>
                <a:ea typeface="+mj-ea"/>
                <a:cs typeface="PT Bold Heading" pitchFamily="2" charset="-78"/>
              </a:rPr>
              <a:t>تطبيقــــــات</a:t>
            </a:r>
            <a:endParaRPr lang="ar-SA" sz="4800" b="1" dirty="0">
              <a:ln w="11430">
                <a:solidFill>
                  <a:schemeClr val="tx1"/>
                </a:solidFill>
              </a:ln>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2428860" y="1643050"/>
            <a:ext cx="6429420" cy="71438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تستخدم التأثير </a:t>
            </a:r>
            <a:r>
              <a:rPr lang="ar-SA" sz="2200" dirty="0" err="1">
                <a:latin typeface="+mj-lt"/>
                <a:ea typeface="+mj-ea"/>
                <a:cs typeface="PT Bold Heading" pitchFamily="2" charset="-78"/>
              </a:rPr>
              <a:t>الكهروضوئي</a:t>
            </a:r>
            <a:r>
              <a:rPr lang="ar-SA" sz="2200" dirty="0">
                <a:latin typeface="+mj-lt"/>
                <a:ea typeface="+mj-ea"/>
                <a:cs typeface="PT Bold Heading" pitchFamily="2" charset="-78"/>
              </a:rPr>
              <a:t> لتحويل ضوء الشمس إلى طاقة </a:t>
            </a:r>
            <a:r>
              <a:rPr lang="ar-SA" sz="2200" dirty="0" smtClean="0">
                <a:latin typeface="+mj-lt"/>
                <a:ea typeface="+mj-ea"/>
                <a:cs typeface="PT Bold Heading" pitchFamily="2" charset="-78"/>
              </a:rPr>
              <a:t>كهربائية .</a:t>
            </a:r>
            <a:endParaRPr lang="ar-SA" sz="2200" dirty="0">
              <a:latin typeface="+mj-lt"/>
              <a:ea typeface="+mj-ea"/>
              <a:cs typeface="PT Bold Heading" pitchFamily="2" charset="-78"/>
            </a:endParaRPr>
          </a:p>
        </p:txBody>
      </p:sp>
      <p:sp>
        <p:nvSpPr>
          <p:cNvPr id="9" name="عنوان 1"/>
          <p:cNvSpPr txBox="1">
            <a:spLocks/>
          </p:cNvSpPr>
          <p:nvPr/>
        </p:nvSpPr>
        <p:spPr>
          <a:xfrm>
            <a:off x="5214942" y="2714620"/>
            <a:ext cx="3714744" cy="647700"/>
          </a:xfrm>
          <a:prstGeom prst="rect">
            <a:avLst/>
          </a:prstGeom>
        </p:spPr>
        <p:txBody>
          <a:bodyPr lIns="45720" rIns="45720" anchor="ctr"/>
          <a:lstStyle/>
          <a:p>
            <a:pPr fontAlgn="auto">
              <a:spcAft>
                <a:spcPts val="0"/>
              </a:spcAft>
              <a:defRPr/>
            </a:pPr>
            <a:r>
              <a:rPr lang="ar-SA" sz="2200" dirty="0">
                <a:solidFill>
                  <a:schemeClr val="tx2"/>
                </a:solidFill>
                <a:latin typeface="+mj-lt"/>
                <a:ea typeface="+mj-ea"/>
                <a:cs typeface="PT Bold Heading" pitchFamily="2" charset="-78"/>
              </a:rPr>
              <a:t>(2) فاتحات أبواب مواقف السيارات :</a:t>
            </a:r>
          </a:p>
        </p:txBody>
      </p:sp>
      <p:sp>
        <p:nvSpPr>
          <p:cNvPr id="7" name="عنوان 1"/>
          <p:cNvSpPr txBox="1">
            <a:spLocks/>
          </p:cNvSpPr>
          <p:nvPr/>
        </p:nvSpPr>
        <p:spPr>
          <a:xfrm>
            <a:off x="3500430" y="3286124"/>
            <a:ext cx="5500726" cy="571504"/>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إذا قُطعت حزمة الضوء بجسم يؤدي إلى فتح </a:t>
            </a:r>
            <a:r>
              <a:rPr lang="ar-SA" sz="2200" dirty="0" smtClean="0">
                <a:latin typeface="+mj-lt"/>
                <a:ea typeface="+mj-ea"/>
                <a:cs typeface="PT Bold Heading" pitchFamily="2" charset="-78"/>
              </a:rPr>
              <a:t>الباب .</a:t>
            </a:r>
            <a:endParaRPr lang="ar-SA" sz="2200" dirty="0">
              <a:latin typeface="+mj-lt"/>
              <a:ea typeface="+mj-ea"/>
              <a:cs typeface="PT Bold Heading" pitchFamily="2" charset="-78"/>
            </a:endParaRPr>
          </a:p>
        </p:txBody>
      </p:sp>
      <p:sp>
        <p:nvSpPr>
          <p:cNvPr id="10" name="عنوان 1"/>
          <p:cNvSpPr txBox="1">
            <a:spLocks/>
          </p:cNvSpPr>
          <p:nvPr/>
        </p:nvSpPr>
        <p:spPr>
          <a:xfrm>
            <a:off x="3500430" y="4429132"/>
            <a:ext cx="5321307" cy="647700"/>
          </a:xfrm>
          <a:prstGeom prst="rect">
            <a:avLst/>
          </a:prstGeom>
        </p:spPr>
        <p:txBody>
          <a:bodyPr lIns="45720" rIns="45720" anchor="ctr"/>
          <a:lstStyle/>
          <a:p>
            <a:pPr fontAlgn="auto">
              <a:spcAft>
                <a:spcPts val="0"/>
              </a:spcAft>
              <a:defRPr/>
            </a:pPr>
            <a:r>
              <a:rPr lang="ar-SA" sz="2200" dirty="0">
                <a:solidFill>
                  <a:schemeClr val="tx2"/>
                </a:solidFill>
                <a:latin typeface="+mj-lt"/>
                <a:ea typeface="+mj-ea"/>
                <a:cs typeface="PT Bold Heading" pitchFamily="2" charset="-78"/>
              </a:rPr>
              <a:t>(3) التحكم في إضاءة مصباح الشوارع وإطفائها آلياً :</a:t>
            </a:r>
          </a:p>
        </p:txBody>
      </p:sp>
      <p:sp>
        <p:nvSpPr>
          <p:cNvPr id="11" name="عنوان 1"/>
          <p:cNvSpPr txBox="1">
            <a:spLocks/>
          </p:cNvSpPr>
          <p:nvPr/>
        </p:nvSpPr>
        <p:spPr>
          <a:xfrm>
            <a:off x="4143372" y="5000636"/>
            <a:ext cx="4786346" cy="500066"/>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اعتماداً على ما إذا كان الوقت نهاراً أو </a:t>
            </a:r>
            <a:r>
              <a:rPr lang="ar-SA" sz="2200" dirty="0" smtClean="0">
                <a:latin typeface="+mj-lt"/>
                <a:ea typeface="+mj-ea"/>
                <a:cs typeface="PT Bold Heading" pitchFamily="2" charset="-78"/>
              </a:rPr>
              <a:t>ليلاً .</a:t>
            </a:r>
            <a:endParaRPr lang="ar-SA" sz="2200" dirty="0">
              <a:latin typeface="+mj-lt"/>
              <a:ea typeface="+mj-ea"/>
              <a:cs typeface="PT Bold Heading" pitchFamily="2" charset="-78"/>
            </a:endParaRPr>
          </a:p>
        </p:txBody>
      </p:sp>
      <p:pic>
        <p:nvPicPr>
          <p:cNvPr id="16385" name="Picture 1" descr="solar_power"/>
          <p:cNvPicPr>
            <a:picLocks noChangeAspect="1" noChangeArrowheads="1"/>
          </p:cNvPicPr>
          <p:nvPr/>
        </p:nvPicPr>
        <p:blipFill>
          <a:blip r:embed="rId3"/>
          <a:srcRect/>
          <a:stretch>
            <a:fillRect/>
          </a:stretch>
        </p:blipFill>
        <p:spPr bwMode="auto">
          <a:xfrm>
            <a:off x="285720" y="1142984"/>
            <a:ext cx="1928794" cy="1449043"/>
          </a:xfrm>
          <a:prstGeom prst="rect">
            <a:avLst/>
          </a:prstGeom>
          <a:noFill/>
          <a:ln w="9525">
            <a:noFill/>
            <a:miter lim="800000"/>
            <a:headEnd/>
            <a:tailEnd/>
          </a:ln>
        </p:spPr>
      </p:pic>
      <p:pic>
        <p:nvPicPr>
          <p:cNvPr id="16386" name="Picture 2" descr="124112244"/>
          <p:cNvPicPr>
            <a:picLocks noChangeAspect="1" noChangeArrowheads="1"/>
          </p:cNvPicPr>
          <p:nvPr/>
        </p:nvPicPr>
        <p:blipFill>
          <a:blip r:embed="rId4"/>
          <a:srcRect/>
          <a:stretch>
            <a:fillRect/>
          </a:stretch>
        </p:blipFill>
        <p:spPr bwMode="auto">
          <a:xfrm>
            <a:off x="214282" y="3786190"/>
            <a:ext cx="3429024" cy="2428892"/>
          </a:xfrm>
          <a:prstGeom prst="rect">
            <a:avLst/>
          </a:prstGeom>
          <a:noFill/>
          <a:ln w="9525">
            <a:noFill/>
            <a:miter lim="800000"/>
            <a:headEnd/>
            <a:tailEnd/>
          </a:ln>
        </p:spPr>
      </p:pic>
    </p:spTree>
  </p:cSld>
  <p:clrMapOvr>
    <a:masterClrMapping/>
  </p:clrMapOvr>
  <p:transition spd="slow">
    <p:zo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3" presetClass="entr" presetSubtype="10" fill="hold" nodeType="afterEffect">
                                  <p:stCondLst>
                                    <p:cond delay="0"/>
                                  </p:stCondLst>
                                  <p:childTnLst>
                                    <p:set>
                                      <p:cBhvr>
                                        <p:cTn id="27" dur="1" fill="hold">
                                          <p:stCondLst>
                                            <p:cond delay="0"/>
                                          </p:stCondLst>
                                        </p:cTn>
                                        <p:tgtEl>
                                          <p:spTgt spid="16385"/>
                                        </p:tgtEl>
                                        <p:attrNameLst>
                                          <p:attrName>style.visibility</p:attrName>
                                        </p:attrNameLst>
                                      </p:cBhvr>
                                      <p:to>
                                        <p:strVal val="visible"/>
                                      </p:to>
                                    </p:set>
                                    <p:animEffect transition="in" filter="blinds(horizontal)">
                                      <p:cBhvr>
                                        <p:cTn id="28" dur="500"/>
                                        <p:tgtEl>
                                          <p:spTgt spid="16385"/>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par>
                          <p:cTn id="33" fill="hold">
                            <p:stCondLst>
                              <p:cond delay="2500"/>
                            </p:stCondLst>
                            <p:childTnLst>
                              <p:par>
                                <p:cTn id="34" presetID="31" presetClass="entr" presetSubtype="0" fill="hold" grpId="0" nodeType="afterEffect">
                                  <p:stCondLst>
                                    <p:cond delay="0"/>
                                  </p:stCondLst>
                                  <p:iterate type="wd">
                                    <p:tmPct val="5000"/>
                                  </p:iterate>
                                  <p:childTnLst>
                                    <p:set>
                                      <p:cBhvr>
                                        <p:cTn id="35" dur="1" fill="hold">
                                          <p:stCondLst>
                                            <p:cond delay="0"/>
                                          </p:stCondLst>
                                        </p:cTn>
                                        <p:tgtEl>
                                          <p:spTgt spid="9"/>
                                        </p:tgtEl>
                                        <p:attrNameLst>
                                          <p:attrName>style.visibility</p:attrName>
                                        </p:attrNameLst>
                                      </p:cBhvr>
                                      <p:to>
                                        <p:strVal val="visible"/>
                                      </p:to>
                                    </p:set>
                                    <p:anim calcmode="lin" valueType="num">
                                      <p:cBhvr>
                                        <p:cTn id="36" dur="1000" fill="hold"/>
                                        <p:tgtEl>
                                          <p:spTgt spid="9"/>
                                        </p:tgtEl>
                                        <p:attrNameLst>
                                          <p:attrName>ppt_w</p:attrName>
                                        </p:attrNameLst>
                                      </p:cBhvr>
                                      <p:tavLst>
                                        <p:tav tm="0">
                                          <p:val>
                                            <p:fltVal val="0"/>
                                          </p:val>
                                        </p:tav>
                                        <p:tav tm="100000">
                                          <p:val>
                                            <p:strVal val="#ppt_w"/>
                                          </p:val>
                                        </p:tav>
                                      </p:tavLst>
                                    </p:anim>
                                    <p:anim calcmode="lin" valueType="num">
                                      <p:cBhvr>
                                        <p:cTn id="37" dur="1000" fill="hold"/>
                                        <p:tgtEl>
                                          <p:spTgt spid="9"/>
                                        </p:tgtEl>
                                        <p:attrNameLst>
                                          <p:attrName>ppt_h</p:attrName>
                                        </p:attrNameLst>
                                      </p:cBhvr>
                                      <p:tavLst>
                                        <p:tav tm="0">
                                          <p:val>
                                            <p:fltVal val="0"/>
                                          </p:val>
                                        </p:tav>
                                        <p:tav tm="100000">
                                          <p:val>
                                            <p:strVal val="#ppt_h"/>
                                          </p:val>
                                        </p:tav>
                                      </p:tavLst>
                                    </p:anim>
                                    <p:anim calcmode="lin" valueType="num">
                                      <p:cBhvr>
                                        <p:cTn id="38" dur="1000" fill="hold"/>
                                        <p:tgtEl>
                                          <p:spTgt spid="9"/>
                                        </p:tgtEl>
                                        <p:attrNameLst>
                                          <p:attrName>style.rotation</p:attrName>
                                        </p:attrNameLst>
                                      </p:cBhvr>
                                      <p:tavLst>
                                        <p:tav tm="0">
                                          <p:val>
                                            <p:fltVal val="90"/>
                                          </p:val>
                                        </p:tav>
                                        <p:tav tm="100000">
                                          <p:val>
                                            <p:fltVal val="0"/>
                                          </p:val>
                                        </p:tav>
                                      </p:tavLst>
                                    </p:anim>
                                    <p:animEffect transition="in" filter="fade">
                                      <p:cBhvr>
                                        <p:cTn id="39" dur="1000"/>
                                        <p:tgtEl>
                                          <p:spTgt spid="9"/>
                                        </p:tgtEl>
                                      </p:cBhvr>
                                    </p:animEffect>
                                  </p:childTnLst>
                                </p:cTn>
                              </p:par>
                            </p:childTnLst>
                          </p:cTn>
                        </p:par>
                        <p:par>
                          <p:cTn id="40" fill="hold">
                            <p:stCondLst>
                              <p:cond delay="3850"/>
                            </p:stCondLst>
                            <p:childTnLst>
                              <p:par>
                                <p:cTn id="41" presetID="10" presetClass="entr" presetSubtype="0" fill="hold" grpId="0"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500"/>
                                        <p:tgtEl>
                                          <p:spTgt spid="7"/>
                                        </p:tgtEl>
                                      </p:cBhvr>
                                    </p:animEffect>
                                  </p:childTnLst>
                                </p:cTn>
                              </p:par>
                            </p:childTnLst>
                          </p:cTn>
                        </p:par>
                        <p:par>
                          <p:cTn id="44" fill="hold">
                            <p:stCondLst>
                              <p:cond delay="4350"/>
                            </p:stCondLst>
                            <p:childTnLst>
                              <p:par>
                                <p:cTn id="45" presetID="10" presetClass="entr" presetSubtype="0" fill="hold" grpId="0" nodeType="after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par>
                          <p:cTn id="48" fill="hold">
                            <p:stCondLst>
                              <p:cond delay="4850"/>
                            </p:stCondLst>
                            <p:childTnLst>
                              <p:par>
                                <p:cTn id="49" presetID="10" presetClass="entr" presetSubtype="0" fill="hold" grpId="0" nodeType="after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500"/>
                                        <p:tgtEl>
                                          <p:spTgt spid="11"/>
                                        </p:tgtEl>
                                      </p:cBhvr>
                                    </p:animEffect>
                                  </p:childTnLst>
                                </p:cTn>
                              </p:par>
                              <p:par>
                                <p:cTn id="52" presetID="26" presetClass="entr" presetSubtype="0" fill="hold" nodeType="withEffect">
                                  <p:stCondLst>
                                    <p:cond delay="0"/>
                                  </p:stCondLst>
                                  <p:childTnLst>
                                    <p:set>
                                      <p:cBhvr>
                                        <p:cTn id="53" dur="1" fill="hold">
                                          <p:stCondLst>
                                            <p:cond delay="0"/>
                                          </p:stCondLst>
                                        </p:cTn>
                                        <p:tgtEl>
                                          <p:spTgt spid="16386"/>
                                        </p:tgtEl>
                                        <p:attrNameLst>
                                          <p:attrName>style.visibility</p:attrName>
                                        </p:attrNameLst>
                                      </p:cBhvr>
                                      <p:to>
                                        <p:strVal val="visible"/>
                                      </p:to>
                                    </p:set>
                                    <p:animEffect transition="in" filter="wipe(down)">
                                      <p:cBhvr>
                                        <p:cTn id="54" dur="580">
                                          <p:stCondLst>
                                            <p:cond delay="0"/>
                                          </p:stCondLst>
                                        </p:cTn>
                                        <p:tgtEl>
                                          <p:spTgt spid="16386"/>
                                        </p:tgtEl>
                                      </p:cBhvr>
                                    </p:animEffect>
                                    <p:anim calcmode="lin" valueType="num">
                                      <p:cBhvr>
                                        <p:cTn id="55" dur="1822" tmFilter="0,0; 0.14,0.36; 0.43,0.73; 0.71,0.91; 1.0,1.0">
                                          <p:stCondLst>
                                            <p:cond delay="0"/>
                                          </p:stCondLst>
                                        </p:cTn>
                                        <p:tgtEl>
                                          <p:spTgt spid="16386"/>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6386"/>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6386"/>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6386"/>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6386"/>
                                        </p:tgtEl>
                                        <p:attrNameLst>
                                          <p:attrName>ppt_y</p:attrName>
                                        </p:attrNameLst>
                                      </p:cBhvr>
                                      <p:tavLst>
                                        <p:tav tm="0" fmla="#ppt_y-sin(pi*$)/81">
                                          <p:val>
                                            <p:fltVal val="0"/>
                                          </p:val>
                                        </p:tav>
                                        <p:tav tm="100000">
                                          <p:val>
                                            <p:fltVal val="1"/>
                                          </p:val>
                                        </p:tav>
                                      </p:tavLst>
                                    </p:anim>
                                    <p:animScale>
                                      <p:cBhvr>
                                        <p:cTn id="60" dur="26">
                                          <p:stCondLst>
                                            <p:cond delay="650"/>
                                          </p:stCondLst>
                                        </p:cTn>
                                        <p:tgtEl>
                                          <p:spTgt spid="16386"/>
                                        </p:tgtEl>
                                      </p:cBhvr>
                                      <p:to x="100000" y="60000"/>
                                    </p:animScale>
                                    <p:animScale>
                                      <p:cBhvr>
                                        <p:cTn id="61" dur="166" decel="50000">
                                          <p:stCondLst>
                                            <p:cond delay="676"/>
                                          </p:stCondLst>
                                        </p:cTn>
                                        <p:tgtEl>
                                          <p:spTgt spid="16386"/>
                                        </p:tgtEl>
                                      </p:cBhvr>
                                      <p:to x="100000" y="100000"/>
                                    </p:animScale>
                                    <p:animScale>
                                      <p:cBhvr>
                                        <p:cTn id="62" dur="26">
                                          <p:stCondLst>
                                            <p:cond delay="1312"/>
                                          </p:stCondLst>
                                        </p:cTn>
                                        <p:tgtEl>
                                          <p:spTgt spid="16386"/>
                                        </p:tgtEl>
                                      </p:cBhvr>
                                      <p:to x="100000" y="80000"/>
                                    </p:animScale>
                                    <p:animScale>
                                      <p:cBhvr>
                                        <p:cTn id="63" dur="166" decel="50000">
                                          <p:stCondLst>
                                            <p:cond delay="1338"/>
                                          </p:stCondLst>
                                        </p:cTn>
                                        <p:tgtEl>
                                          <p:spTgt spid="16386"/>
                                        </p:tgtEl>
                                      </p:cBhvr>
                                      <p:to x="100000" y="100000"/>
                                    </p:animScale>
                                    <p:animScale>
                                      <p:cBhvr>
                                        <p:cTn id="64" dur="26">
                                          <p:stCondLst>
                                            <p:cond delay="1642"/>
                                          </p:stCondLst>
                                        </p:cTn>
                                        <p:tgtEl>
                                          <p:spTgt spid="16386"/>
                                        </p:tgtEl>
                                      </p:cBhvr>
                                      <p:to x="100000" y="90000"/>
                                    </p:animScale>
                                    <p:animScale>
                                      <p:cBhvr>
                                        <p:cTn id="65" dur="166" decel="50000">
                                          <p:stCondLst>
                                            <p:cond delay="1668"/>
                                          </p:stCondLst>
                                        </p:cTn>
                                        <p:tgtEl>
                                          <p:spTgt spid="16386"/>
                                        </p:tgtEl>
                                      </p:cBhvr>
                                      <p:to x="100000" y="100000"/>
                                    </p:animScale>
                                    <p:animScale>
                                      <p:cBhvr>
                                        <p:cTn id="66" dur="26">
                                          <p:stCondLst>
                                            <p:cond delay="1808"/>
                                          </p:stCondLst>
                                        </p:cTn>
                                        <p:tgtEl>
                                          <p:spTgt spid="16386"/>
                                        </p:tgtEl>
                                      </p:cBhvr>
                                      <p:to x="100000" y="95000"/>
                                    </p:animScale>
                                    <p:animScale>
                                      <p:cBhvr>
                                        <p:cTn id="67" dur="166" decel="50000">
                                          <p:stCondLst>
                                            <p:cond delay="1834"/>
                                          </p:stCondLst>
                                        </p:cTn>
                                        <p:tgtEl>
                                          <p:spTgt spid="1638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84352" y="928670"/>
            <a:ext cx="7286676" cy="1143000"/>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الرسم البياني لطاقة حركة الإلكترونات التي تتحرر من فلز مقابل ترددات </a:t>
            </a:r>
            <a:r>
              <a:rPr lang="ar-SA" sz="2200" dirty="0" err="1">
                <a:latin typeface="+mj-lt"/>
                <a:ea typeface="+mj-ea"/>
                <a:cs typeface="PT Bold Heading" pitchFamily="2" charset="-78"/>
              </a:rPr>
              <a:t>الفوتونات</a:t>
            </a:r>
            <a:r>
              <a:rPr lang="ar-SA" sz="2200" dirty="0">
                <a:latin typeface="+mj-lt"/>
                <a:ea typeface="+mj-ea"/>
                <a:cs typeface="PT Bold Heading" pitchFamily="2" charset="-78"/>
              </a:rPr>
              <a:t> الساقطة عبارة عن خط مستقيم :</a:t>
            </a:r>
          </a:p>
        </p:txBody>
      </p:sp>
      <p:sp>
        <p:nvSpPr>
          <p:cNvPr id="6" name="مستطيل 5"/>
          <p:cNvSpPr/>
          <p:nvPr/>
        </p:nvSpPr>
        <p:spPr>
          <a:xfrm>
            <a:off x="2542240" y="73740"/>
            <a:ext cx="3571868" cy="76944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400" dirty="0">
                <a:ln w="11430">
                  <a:solidFill>
                    <a:schemeClr val="bg1"/>
                  </a:solidFill>
                </a:ln>
                <a:solidFill>
                  <a:schemeClr val="tx2"/>
                </a:solidFill>
                <a:effectLst>
                  <a:outerShdw blurRad="50800" dist="39000" dir="5460000" algn="tl">
                    <a:srgbClr val="000000">
                      <a:alpha val="38000"/>
                    </a:srgbClr>
                  </a:outerShdw>
                </a:effectLst>
                <a:latin typeface="+mj-lt"/>
                <a:ea typeface="+mj-ea"/>
                <a:cs typeface="PT Bold Heading" pitchFamily="2" charset="-78"/>
              </a:rPr>
              <a:t>الرسم البياني</a:t>
            </a:r>
            <a:endParaRPr lang="ar-SA" sz="4400" dirty="0">
              <a:ln w="11430">
                <a:solidFill>
                  <a:schemeClr val="bg1"/>
                </a:solidFill>
              </a:ln>
              <a:solidFill>
                <a:schemeClr val="tx2"/>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1652559" y="1820661"/>
            <a:ext cx="1943100" cy="1143000"/>
          </a:xfrm>
          <a:prstGeom prst="rect">
            <a:avLst/>
          </a:prstGeom>
        </p:spPr>
        <p:txBody>
          <a:bodyPr lIns="45720" rIns="45720" anchor="ctr"/>
          <a:lstStyle/>
          <a:p>
            <a:pPr algn="ctr" fontAlgn="auto">
              <a:spcAft>
                <a:spcPts val="0"/>
              </a:spcAft>
              <a:defRPr/>
            </a:pPr>
            <a:r>
              <a:rPr lang="ar-SA" sz="4000" b="1" dirty="0">
                <a:solidFill>
                  <a:schemeClr val="accent2">
                    <a:lumMod val="50000"/>
                  </a:schemeClr>
                </a:solidFill>
                <a:latin typeface="+mj-lt"/>
                <a:ea typeface="+mj-ea"/>
                <a:cs typeface="PT Bold Heading" pitchFamily="2" charset="-78"/>
              </a:rPr>
              <a:t>الميل</a:t>
            </a:r>
          </a:p>
        </p:txBody>
      </p:sp>
      <p:sp>
        <p:nvSpPr>
          <p:cNvPr id="9" name="عنوان 1"/>
          <p:cNvSpPr txBox="1">
            <a:spLocks/>
          </p:cNvSpPr>
          <p:nvPr/>
        </p:nvSpPr>
        <p:spPr>
          <a:xfrm>
            <a:off x="1285852" y="1830186"/>
            <a:ext cx="6335713" cy="1143000"/>
          </a:xfrm>
          <a:prstGeom prst="rect">
            <a:avLst/>
          </a:prstGeom>
        </p:spPr>
        <p:txBody>
          <a:bodyPr lIns="45720" rIns="45720" anchor="ctr"/>
          <a:lstStyle/>
          <a:p>
            <a:pPr algn="ctr" fontAlgn="auto">
              <a:spcAft>
                <a:spcPts val="0"/>
              </a:spcAft>
              <a:defRPr/>
            </a:pPr>
            <a:r>
              <a:rPr lang="en-US" sz="4400" b="1" dirty="0">
                <a:solidFill>
                  <a:schemeClr val="accent2">
                    <a:lumMod val="50000"/>
                  </a:schemeClr>
                </a:solidFill>
                <a:latin typeface="+mj-lt"/>
                <a:ea typeface="+mj-ea"/>
                <a:cs typeface="+mj-cs"/>
              </a:rPr>
              <a:t>= ____ = h</a:t>
            </a:r>
            <a:endParaRPr lang="ar-SA" sz="4400" b="1" dirty="0">
              <a:solidFill>
                <a:schemeClr val="accent2">
                  <a:lumMod val="50000"/>
                </a:schemeClr>
              </a:solidFill>
              <a:latin typeface="+mj-lt"/>
              <a:ea typeface="+mj-ea"/>
              <a:cs typeface="+mj-cs"/>
            </a:endParaRPr>
          </a:p>
        </p:txBody>
      </p:sp>
      <p:sp>
        <p:nvSpPr>
          <p:cNvPr id="7" name="عنوان 1"/>
          <p:cNvSpPr txBox="1">
            <a:spLocks/>
          </p:cNvSpPr>
          <p:nvPr/>
        </p:nvSpPr>
        <p:spPr>
          <a:xfrm>
            <a:off x="2721827" y="1419227"/>
            <a:ext cx="3059113" cy="2295525"/>
          </a:xfrm>
          <a:prstGeom prst="rect">
            <a:avLst/>
          </a:prstGeom>
        </p:spPr>
        <p:txBody>
          <a:bodyPr lIns="45720" rIns="45720" anchor="ctr"/>
          <a:lstStyle/>
          <a:p>
            <a:pPr algn="ctr"/>
            <a:r>
              <a:rPr lang="en-US" sz="4400" b="1" dirty="0">
                <a:solidFill>
                  <a:schemeClr val="accent2">
                    <a:lumMod val="50000"/>
                  </a:schemeClr>
                </a:solidFill>
                <a:latin typeface="Tahoma" pitchFamily="34" charset="0"/>
                <a:cs typeface="Tahoma" pitchFamily="34" charset="0"/>
              </a:rPr>
              <a:t>∆</a:t>
            </a:r>
            <a:r>
              <a:rPr lang="en-US" sz="4400" b="1" dirty="0">
                <a:solidFill>
                  <a:schemeClr val="accent2">
                    <a:lumMod val="50000"/>
                  </a:schemeClr>
                </a:solidFill>
                <a:latin typeface="Rockwell" pitchFamily="18" charset="0"/>
                <a:cs typeface="Times New Roman" pitchFamily="18" charset="0"/>
              </a:rPr>
              <a:t>KE</a:t>
            </a:r>
          </a:p>
          <a:p>
            <a:pPr algn="ctr"/>
            <a:r>
              <a:rPr lang="en-US" sz="4400" b="1" dirty="0">
                <a:solidFill>
                  <a:schemeClr val="accent2">
                    <a:lumMod val="50000"/>
                  </a:schemeClr>
                </a:solidFill>
                <a:latin typeface="Rockwell" pitchFamily="18" charset="0"/>
                <a:cs typeface="Times New Roman" pitchFamily="18" charset="0"/>
              </a:rPr>
              <a:t>f</a:t>
            </a:r>
            <a:endParaRPr lang="ar-SA" sz="4400" b="1" dirty="0">
              <a:solidFill>
                <a:schemeClr val="accent2">
                  <a:lumMod val="50000"/>
                </a:schemeClr>
              </a:solidFill>
              <a:latin typeface="Rockwell" pitchFamily="18" charset="0"/>
              <a:cs typeface="Times New Roman" pitchFamily="18" charset="0"/>
            </a:endParaRPr>
          </a:p>
        </p:txBody>
      </p:sp>
      <p:sp>
        <p:nvSpPr>
          <p:cNvPr id="11" name="عنوان 1"/>
          <p:cNvSpPr txBox="1">
            <a:spLocks/>
          </p:cNvSpPr>
          <p:nvPr/>
        </p:nvSpPr>
        <p:spPr>
          <a:xfrm>
            <a:off x="142844" y="3214686"/>
            <a:ext cx="8786810" cy="642942"/>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تختلف الرسوم البيانية للفلزات المختلفة فقط في تردد العتبة اللازم لتحرير الإلكترونات</a:t>
            </a:r>
          </a:p>
        </p:txBody>
      </p:sp>
      <p:sp>
        <p:nvSpPr>
          <p:cNvPr id="12" name="عنوان 1"/>
          <p:cNvSpPr txBox="1">
            <a:spLocks/>
          </p:cNvSpPr>
          <p:nvPr/>
        </p:nvSpPr>
        <p:spPr>
          <a:xfrm>
            <a:off x="5244438" y="3973310"/>
            <a:ext cx="3643274" cy="642942"/>
          </a:xfrm>
          <a:prstGeom prst="rect">
            <a:avLst/>
          </a:prstGeom>
        </p:spPr>
        <p:txBody>
          <a:bodyPr lIns="45720" rIns="45720" anchor="ctr"/>
          <a:lstStyle/>
          <a:p>
            <a:pPr algn="justLow" fontAlgn="auto">
              <a:spcAft>
                <a:spcPts val="0"/>
              </a:spcAft>
              <a:defRPr/>
            </a:pPr>
            <a:r>
              <a:rPr lang="ar-SA" sz="2400" dirty="0">
                <a:solidFill>
                  <a:schemeClr val="accent2">
                    <a:lumMod val="75000"/>
                  </a:schemeClr>
                </a:solidFill>
                <a:latin typeface="+mj-lt"/>
                <a:ea typeface="+mj-ea"/>
                <a:cs typeface="PT Bold Heading" pitchFamily="2" charset="-78"/>
              </a:rPr>
              <a:t>اقتران الشغل لفلز (</a:t>
            </a:r>
            <a:r>
              <a:rPr lang="en-US" sz="2400" dirty="0">
                <a:solidFill>
                  <a:schemeClr val="accent2">
                    <a:lumMod val="75000"/>
                  </a:schemeClr>
                </a:solidFill>
                <a:latin typeface="+mj-lt"/>
                <a:ea typeface="+mj-ea"/>
                <a:cs typeface="PT Bold Heading" pitchFamily="2" charset="-78"/>
              </a:rPr>
              <a:t>W</a:t>
            </a:r>
            <a:r>
              <a:rPr lang="ar-SA" sz="2400" dirty="0">
                <a:solidFill>
                  <a:schemeClr val="accent2">
                    <a:lumMod val="75000"/>
                  </a:schemeClr>
                </a:solidFill>
                <a:latin typeface="+mj-lt"/>
                <a:ea typeface="+mj-ea"/>
                <a:cs typeface="PT Bold Heading" pitchFamily="2" charset="-78"/>
              </a:rPr>
              <a:t>) :</a:t>
            </a:r>
          </a:p>
        </p:txBody>
      </p:sp>
      <p:sp>
        <p:nvSpPr>
          <p:cNvPr id="13" name="عنوان 1"/>
          <p:cNvSpPr txBox="1">
            <a:spLocks/>
          </p:cNvSpPr>
          <p:nvPr/>
        </p:nvSpPr>
        <p:spPr>
          <a:xfrm>
            <a:off x="3857620" y="4572008"/>
            <a:ext cx="5072066" cy="857256"/>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هو الطاقة اللازمة لتحرير الإلكترون الأضعف ارتباطاً ومقداره يساوي (</a:t>
            </a:r>
            <a:r>
              <a:rPr lang="en-US" sz="2200" dirty="0" err="1">
                <a:latin typeface="+mj-lt"/>
                <a:ea typeface="+mj-ea"/>
                <a:cs typeface="PT Bold Heading" pitchFamily="2" charset="-78"/>
              </a:rPr>
              <a:t>hf</a:t>
            </a:r>
            <a:r>
              <a:rPr lang="en-US" sz="2200" baseline="-25000" dirty="0" err="1">
                <a:latin typeface="+mj-lt"/>
                <a:ea typeface="+mj-ea"/>
                <a:cs typeface="PT Bold Heading" pitchFamily="2" charset="-78"/>
              </a:rPr>
              <a:t>o</a:t>
            </a:r>
            <a:r>
              <a:rPr lang="ar-SA" sz="2200" dirty="0">
                <a:latin typeface="+mj-lt"/>
                <a:ea typeface="+mj-ea"/>
                <a:cs typeface="PT Bold Heading" pitchFamily="2" charset="-78"/>
              </a:rPr>
              <a:t>)</a:t>
            </a:r>
          </a:p>
        </p:txBody>
      </p:sp>
      <p:pic>
        <p:nvPicPr>
          <p:cNvPr id="15361" name="Picture 1"/>
          <p:cNvPicPr>
            <a:picLocks noChangeAspect="1" noChangeArrowheads="1"/>
          </p:cNvPicPr>
          <p:nvPr/>
        </p:nvPicPr>
        <p:blipFill>
          <a:blip r:embed="rId3"/>
          <a:srcRect l="20796" t="40482" r="43942" b="21928"/>
          <a:stretch>
            <a:fillRect/>
          </a:stretch>
        </p:blipFill>
        <p:spPr bwMode="auto">
          <a:xfrm>
            <a:off x="428596" y="4071942"/>
            <a:ext cx="3286148" cy="2500340"/>
          </a:xfrm>
          <a:prstGeom prst="rect">
            <a:avLst/>
          </a:prstGeom>
          <a:noFill/>
          <a:ln w="9525">
            <a:noFill/>
            <a:miter lim="800000"/>
            <a:headEnd/>
            <a:tailEnd/>
          </a:ln>
        </p:spPr>
      </p:pic>
    </p:spTree>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par>
                          <p:cTn id="41" fill="hold">
                            <p:stCondLst>
                              <p:cond delay="3500"/>
                            </p:stCondLst>
                            <p:childTnLst>
                              <p:par>
                                <p:cTn id="42" presetID="53" presetClass="entr" presetSubtype="0" fill="hold" grpId="0" nodeType="afterEffect">
                                  <p:stCondLst>
                                    <p:cond delay="0"/>
                                  </p:stCondLst>
                                  <p:iterate type="wd">
                                    <p:tmPct val="10000"/>
                                  </p:iterate>
                                  <p:childTnLst>
                                    <p:set>
                                      <p:cBhvr>
                                        <p:cTn id="43" dur="1" fill="hold">
                                          <p:stCondLst>
                                            <p:cond delay="0"/>
                                          </p:stCondLst>
                                        </p:cTn>
                                        <p:tgtEl>
                                          <p:spTgt spid="12"/>
                                        </p:tgtEl>
                                        <p:attrNameLst>
                                          <p:attrName>style.visibility</p:attrName>
                                        </p:attrNameLst>
                                      </p:cBhvr>
                                      <p:to>
                                        <p:strVal val="visible"/>
                                      </p:to>
                                    </p:set>
                                    <p:anim calcmode="lin" valueType="num">
                                      <p:cBhvr>
                                        <p:cTn id="44" dur="500" fill="hold"/>
                                        <p:tgtEl>
                                          <p:spTgt spid="12"/>
                                        </p:tgtEl>
                                        <p:attrNameLst>
                                          <p:attrName>ppt_w</p:attrName>
                                        </p:attrNameLst>
                                      </p:cBhvr>
                                      <p:tavLst>
                                        <p:tav tm="0">
                                          <p:val>
                                            <p:fltVal val="0"/>
                                          </p:val>
                                        </p:tav>
                                        <p:tav tm="100000">
                                          <p:val>
                                            <p:strVal val="#ppt_w"/>
                                          </p:val>
                                        </p:tav>
                                      </p:tavLst>
                                    </p:anim>
                                    <p:anim calcmode="lin" valueType="num">
                                      <p:cBhvr>
                                        <p:cTn id="45" dur="500" fill="hold"/>
                                        <p:tgtEl>
                                          <p:spTgt spid="12"/>
                                        </p:tgtEl>
                                        <p:attrNameLst>
                                          <p:attrName>ppt_h</p:attrName>
                                        </p:attrNameLst>
                                      </p:cBhvr>
                                      <p:tavLst>
                                        <p:tav tm="0">
                                          <p:val>
                                            <p:fltVal val="0"/>
                                          </p:val>
                                        </p:tav>
                                        <p:tav tm="100000">
                                          <p:val>
                                            <p:strVal val="#ppt_h"/>
                                          </p:val>
                                        </p:tav>
                                      </p:tavLst>
                                    </p:anim>
                                    <p:animEffect transition="in" filter="fade">
                                      <p:cBhvr>
                                        <p:cTn id="46" dur="500"/>
                                        <p:tgtEl>
                                          <p:spTgt spid="12"/>
                                        </p:tgtEl>
                                      </p:cBhvr>
                                    </p:animEffect>
                                  </p:childTnLst>
                                </p:cTn>
                              </p:par>
                            </p:childTnLst>
                          </p:cTn>
                        </p:par>
                        <p:par>
                          <p:cTn id="47" fill="hold">
                            <p:stCondLst>
                              <p:cond delay="4300"/>
                            </p:stCondLst>
                            <p:childTnLst>
                              <p:par>
                                <p:cTn id="48" presetID="10" presetClass="entr" presetSubtype="0" fill="hold" grpId="0" nodeType="afterEffect">
                                  <p:stCondLst>
                                    <p:cond delay="0"/>
                                  </p:stCondLst>
                                  <p:iterate type="wd">
                                    <p:tmPct val="10000"/>
                                  </p:iterate>
                                  <p:childTnLst>
                                    <p:set>
                                      <p:cBhvr>
                                        <p:cTn id="49" dur="1" fill="hold">
                                          <p:stCondLst>
                                            <p:cond delay="0"/>
                                          </p:stCondLst>
                                        </p:cTn>
                                        <p:tgtEl>
                                          <p:spTgt spid="13"/>
                                        </p:tgtEl>
                                        <p:attrNameLst>
                                          <p:attrName>style.visibility</p:attrName>
                                        </p:attrNameLst>
                                      </p:cBhvr>
                                      <p:to>
                                        <p:strVal val="visible"/>
                                      </p:to>
                                    </p:set>
                                    <p:animEffect transition="in" filter="fade">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1" grpId="0"/>
      <p:bldP spid="12" grpId="0"/>
      <p:bldP spid="13"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428596" y="2428876"/>
            <a:ext cx="8501122"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اقتراح أينشتاين أن </a:t>
            </a:r>
            <a:r>
              <a:rPr lang="ar-SA" sz="2200" dirty="0" err="1">
                <a:latin typeface="+mj-lt"/>
                <a:ea typeface="+mj-ea"/>
                <a:cs typeface="PT Bold Heading" pitchFamily="2" charset="-78"/>
              </a:rPr>
              <a:t>الفوتون</a:t>
            </a:r>
            <a:r>
              <a:rPr lang="ar-SA" sz="2200" dirty="0">
                <a:latin typeface="+mj-lt"/>
                <a:ea typeface="+mj-ea"/>
                <a:cs typeface="PT Bold Heading" pitchFamily="2" charset="-78"/>
              </a:rPr>
              <a:t> يجب أن يكون له خاصية </a:t>
            </a:r>
            <a:r>
              <a:rPr lang="ar-SA" sz="2200" dirty="0" err="1">
                <a:latin typeface="+mj-lt"/>
                <a:ea typeface="+mj-ea"/>
                <a:cs typeface="PT Bold Heading" pitchFamily="2" charset="-78"/>
              </a:rPr>
              <a:t>ج</a:t>
            </a:r>
            <a:r>
              <a:rPr lang="ar-SA" sz="2200" dirty="0" err="1" smtClean="0">
                <a:latin typeface="+mj-lt"/>
                <a:ea typeface="+mj-ea"/>
                <a:cs typeface="PT Bold Heading" pitchFamily="2" charset="-78"/>
              </a:rPr>
              <a:t>سيمية</a:t>
            </a:r>
            <a:r>
              <a:rPr lang="ar-SA" sz="2200" dirty="0" smtClean="0">
                <a:latin typeface="+mj-lt"/>
                <a:ea typeface="+mj-ea"/>
                <a:cs typeface="PT Bold Heading" pitchFamily="2" charset="-78"/>
              </a:rPr>
              <a:t> </a:t>
            </a:r>
            <a:r>
              <a:rPr lang="ar-SA" sz="2200" dirty="0">
                <a:latin typeface="+mj-lt"/>
                <a:ea typeface="+mj-ea"/>
                <a:cs typeface="PT Bold Heading" pitchFamily="2" charset="-78"/>
              </a:rPr>
              <a:t>أخرى هي الزخم ، حيث زخم (</a:t>
            </a:r>
            <a:r>
              <a:rPr lang="en-US" sz="2200" dirty="0">
                <a:latin typeface="+mj-lt"/>
                <a:ea typeface="+mj-ea"/>
                <a:cs typeface="PT Bold Heading" pitchFamily="2" charset="-78"/>
              </a:rPr>
              <a:t>p</a:t>
            </a:r>
            <a:r>
              <a:rPr lang="ar-SA" sz="2200" dirty="0">
                <a:latin typeface="+mj-lt"/>
                <a:ea typeface="+mj-ea"/>
                <a:cs typeface="PT Bold Heading" pitchFamily="2" charset="-78"/>
              </a:rPr>
              <a:t>) </a:t>
            </a:r>
            <a:r>
              <a:rPr lang="ar-SA" sz="2200" dirty="0" err="1">
                <a:latin typeface="+mj-lt"/>
                <a:ea typeface="+mj-ea"/>
                <a:cs typeface="PT Bold Heading" pitchFamily="2" charset="-78"/>
              </a:rPr>
              <a:t>للفوتون</a:t>
            </a:r>
            <a:r>
              <a:rPr lang="ar-SA" sz="2200" dirty="0">
                <a:latin typeface="+mj-lt"/>
                <a:ea typeface="+mj-ea"/>
                <a:cs typeface="PT Bold Heading" pitchFamily="2" charset="-78"/>
              </a:rPr>
              <a:t> يساوي (</a:t>
            </a:r>
            <a:r>
              <a:rPr lang="en-US" sz="2200" dirty="0">
                <a:latin typeface="+mj-lt"/>
                <a:ea typeface="+mj-ea"/>
                <a:cs typeface="PT Bold Heading" pitchFamily="2" charset="-78"/>
              </a:rPr>
              <a:t>E/c</a:t>
            </a:r>
            <a:r>
              <a:rPr lang="ar-SA" sz="2200" dirty="0">
                <a:latin typeface="+mj-lt"/>
                <a:ea typeface="+mj-ea"/>
                <a:cs typeface="PT Bold Heading" pitchFamily="2" charset="-78"/>
              </a:rPr>
              <a:t>)</a:t>
            </a:r>
          </a:p>
        </p:txBody>
      </p:sp>
      <p:sp>
        <p:nvSpPr>
          <p:cNvPr id="6" name="مستطيل 5"/>
          <p:cNvSpPr/>
          <p:nvPr/>
        </p:nvSpPr>
        <p:spPr>
          <a:xfrm>
            <a:off x="2825690" y="23781"/>
            <a:ext cx="3500462" cy="646331"/>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3600" dirty="0">
                <a:ln w="11430">
                  <a:solidFill>
                    <a:schemeClr val="tx1"/>
                  </a:solidFill>
                </a:ln>
                <a:solidFill>
                  <a:schemeClr val="accent2">
                    <a:lumMod val="75000"/>
                  </a:schemeClr>
                </a:solidFill>
                <a:effectLst>
                  <a:outerShdw blurRad="50800" dist="39000" dir="5460000" algn="tl">
                    <a:srgbClr val="000000">
                      <a:alpha val="38000"/>
                    </a:srgbClr>
                  </a:outerShdw>
                </a:effectLst>
                <a:latin typeface="+mj-lt"/>
                <a:ea typeface="+mj-ea"/>
                <a:cs typeface="PT Bold Heading" pitchFamily="2" charset="-78"/>
              </a:rPr>
              <a:t>تأثير </a:t>
            </a:r>
            <a:r>
              <a:rPr lang="ar-SA" sz="3600" dirty="0" err="1">
                <a:ln w="11430">
                  <a:solidFill>
                    <a:schemeClr val="tx1"/>
                  </a:solidFill>
                </a:ln>
                <a:solidFill>
                  <a:schemeClr val="accent2">
                    <a:lumMod val="75000"/>
                  </a:schemeClr>
                </a:solidFill>
                <a:effectLst>
                  <a:outerShdw blurRad="50800" dist="39000" dir="5460000" algn="tl">
                    <a:srgbClr val="000000">
                      <a:alpha val="38000"/>
                    </a:srgbClr>
                  </a:outerShdw>
                </a:effectLst>
                <a:latin typeface="+mj-lt"/>
                <a:ea typeface="+mj-ea"/>
                <a:cs typeface="PT Bold Heading" pitchFamily="2" charset="-78"/>
              </a:rPr>
              <a:t>كومبتون</a:t>
            </a:r>
            <a:endParaRPr lang="ar-SA" sz="3600" dirty="0">
              <a:ln w="11430">
                <a:solidFill>
                  <a:schemeClr val="tx1"/>
                </a:solidFill>
              </a:ln>
              <a:solidFill>
                <a:schemeClr val="accent2">
                  <a:lumMod val="75000"/>
                </a:schemeClr>
              </a:solidFill>
              <a:effectLst>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0" y="3427418"/>
            <a:ext cx="9144000" cy="715962"/>
          </a:xfrm>
          <a:prstGeom prst="rect">
            <a:avLst/>
          </a:prstGeom>
        </p:spPr>
        <p:txBody>
          <a:bodyPr lIns="45720" rIns="45720" anchor="ctr"/>
          <a:lstStyle/>
          <a:p>
            <a:pPr algn="ctr" fontAlgn="auto">
              <a:spcAft>
                <a:spcPts val="0"/>
              </a:spcAft>
              <a:defRPr/>
            </a:pPr>
            <a:r>
              <a:rPr lang="en-US" sz="3200" b="1" dirty="0">
                <a:solidFill>
                  <a:schemeClr val="tx2"/>
                </a:solidFill>
                <a:latin typeface="+mj-lt"/>
                <a:ea typeface="+mj-ea"/>
                <a:cs typeface="+mj-cs"/>
              </a:rPr>
              <a:t>P=E/c        ,        E=</a:t>
            </a:r>
            <a:r>
              <a:rPr lang="en-US" sz="3200" b="1" dirty="0" err="1">
                <a:solidFill>
                  <a:schemeClr val="tx2"/>
                </a:solidFill>
                <a:latin typeface="+mj-lt"/>
                <a:ea typeface="+mj-ea"/>
                <a:cs typeface="+mj-cs"/>
              </a:rPr>
              <a:t>hf</a:t>
            </a:r>
            <a:r>
              <a:rPr lang="en-US" sz="3200" b="1" dirty="0">
                <a:solidFill>
                  <a:schemeClr val="tx2"/>
                </a:solidFill>
                <a:latin typeface="+mj-lt"/>
                <a:ea typeface="+mj-ea"/>
                <a:cs typeface="+mj-cs"/>
              </a:rPr>
              <a:t>        ,        f/c=1/</a:t>
            </a:r>
            <a:r>
              <a:rPr lang="el-GR" sz="3200" b="1" dirty="0">
                <a:solidFill>
                  <a:schemeClr val="tx2"/>
                </a:solidFill>
                <a:latin typeface="Arial"/>
                <a:ea typeface="+mj-ea"/>
                <a:cs typeface="Arial"/>
              </a:rPr>
              <a:t>λ</a:t>
            </a:r>
            <a:endParaRPr lang="ar-SA" sz="3200" b="1" dirty="0">
              <a:solidFill>
                <a:schemeClr val="tx2"/>
              </a:solidFill>
              <a:latin typeface="+mj-lt"/>
              <a:ea typeface="+mj-ea"/>
              <a:cs typeface="+mj-cs"/>
            </a:endParaRPr>
          </a:p>
        </p:txBody>
      </p:sp>
      <p:sp>
        <p:nvSpPr>
          <p:cNvPr id="9" name="عنوان 1"/>
          <p:cNvSpPr txBox="1">
            <a:spLocks/>
          </p:cNvSpPr>
          <p:nvPr/>
        </p:nvSpPr>
        <p:spPr>
          <a:xfrm>
            <a:off x="-357222" y="4000504"/>
            <a:ext cx="9144000" cy="1143000"/>
          </a:xfrm>
          <a:prstGeom prst="rect">
            <a:avLst/>
          </a:prstGeom>
        </p:spPr>
        <p:txBody>
          <a:bodyPr lIns="45720" rIns="45720" anchor="ctr"/>
          <a:lstStyle/>
          <a:p>
            <a:pPr algn="ctr" fontAlgn="auto">
              <a:spcAft>
                <a:spcPts val="0"/>
              </a:spcAft>
              <a:defRPr/>
            </a:pPr>
            <a:r>
              <a:rPr lang="en-US" sz="4800" b="1" dirty="0">
                <a:solidFill>
                  <a:srgbClr val="00B0F0"/>
                </a:solidFill>
                <a:latin typeface="+mj-lt"/>
                <a:ea typeface="+mj-ea"/>
                <a:cs typeface="+mj-cs"/>
              </a:rPr>
              <a:t>P = ___ = ___</a:t>
            </a:r>
            <a:endParaRPr lang="ar-SA" sz="4800" b="1" dirty="0">
              <a:solidFill>
                <a:srgbClr val="00B0F0"/>
              </a:solidFill>
              <a:latin typeface="+mj-lt"/>
              <a:ea typeface="+mj-ea"/>
              <a:cs typeface="+mj-cs"/>
            </a:endParaRPr>
          </a:p>
        </p:txBody>
      </p:sp>
      <p:sp>
        <p:nvSpPr>
          <p:cNvPr id="7" name="عنوان 1"/>
          <p:cNvSpPr txBox="1">
            <a:spLocks/>
          </p:cNvSpPr>
          <p:nvPr/>
        </p:nvSpPr>
        <p:spPr>
          <a:xfrm>
            <a:off x="3168618" y="3490931"/>
            <a:ext cx="1547813" cy="2509837"/>
          </a:xfrm>
          <a:prstGeom prst="rect">
            <a:avLst/>
          </a:prstGeom>
        </p:spPr>
        <p:txBody>
          <a:bodyPr lIns="45720" rIns="45720" anchor="ctr"/>
          <a:lstStyle/>
          <a:p>
            <a:pPr algn="ctr" fontAlgn="auto">
              <a:spcAft>
                <a:spcPts val="0"/>
              </a:spcAft>
              <a:defRPr/>
            </a:pPr>
            <a:r>
              <a:rPr lang="en-US" sz="4800" b="1" dirty="0" err="1">
                <a:solidFill>
                  <a:srgbClr val="00B0F0"/>
                </a:solidFill>
                <a:latin typeface="+mj-lt"/>
                <a:ea typeface="+mj-ea"/>
                <a:cs typeface="+mj-cs"/>
              </a:rPr>
              <a:t>hf</a:t>
            </a:r>
            <a:endParaRPr lang="en-US" sz="4800" b="1" dirty="0">
              <a:solidFill>
                <a:srgbClr val="00B0F0"/>
              </a:solidFill>
              <a:latin typeface="+mj-lt"/>
              <a:ea typeface="+mj-ea"/>
              <a:cs typeface="+mj-cs"/>
            </a:endParaRPr>
          </a:p>
          <a:p>
            <a:pPr algn="ctr" fontAlgn="auto">
              <a:spcAft>
                <a:spcPts val="0"/>
              </a:spcAft>
              <a:defRPr/>
            </a:pPr>
            <a:r>
              <a:rPr lang="en-US" sz="4800" b="1" dirty="0">
                <a:solidFill>
                  <a:srgbClr val="00B0F0"/>
                </a:solidFill>
                <a:latin typeface="+mj-lt"/>
                <a:ea typeface="+mj-ea"/>
                <a:cs typeface="+mj-cs"/>
              </a:rPr>
              <a:t>c</a:t>
            </a:r>
            <a:endParaRPr lang="ar-SA" sz="4800" b="1" dirty="0">
              <a:solidFill>
                <a:srgbClr val="00B0F0"/>
              </a:solidFill>
              <a:latin typeface="+mj-lt"/>
              <a:ea typeface="+mj-ea"/>
              <a:cs typeface="+mj-cs"/>
            </a:endParaRPr>
          </a:p>
        </p:txBody>
      </p:sp>
      <p:sp>
        <p:nvSpPr>
          <p:cNvPr id="10" name="عنوان 1"/>
          <p:cNvSpPr txBox="1">
            <a:spLocks/>
          </p:cNvSpPr>
          <p:nvPr/>
        </p:nvSpPr>
        <p:spPr>
          <a:xfrm>
            <a:off x="4597411" y="3632219"/>
            <a:ext cx="1546225" cy="2511425"/>
          </a:xfrm>
          <a:prstGeom prst="rect">
            <a:avLst/>
          </a:prstGeom>
        </p:spPr>
        <p:txBody>
          <a:bodyPr lIns="45720" rIns="45720" anchor="ctr"/>
          <a:lstStyle/>
          <a:p>
            <a:pPr algn="ctr" fontAlgn="auto">
              <a:spcAft>
                <a:spcPts val="0"/>
              </a:spcAft>
              <a:defRPr/>
            </a:pPr>
            <a:r>
              <a:rPr lang="en-US" sz="4800" b="1" dirty="0">
                <a:solidFill>
                  <a:srgbClr val="00B0F0"/>
                </a:solidFill>
                <a:latin typeface="+mj-lt"/>
                <a:ea typeface="+mj-ea"/>
                <a:cs typeface="+mj-cs"/>
              </a:rPr>
              <a:t>h</a:t>
            </a:r>
          </a:p>
          <a:p>
            <a:pPr algn="ctr" fontAlgn="auto">
              <a:spcAft>
                <a:spcPts val="0"/>
              </a:spcAft>
              <a:defRPr/>
            </a:pPr>
            <a:r>
              <a:rPr lang="el-GR" sz="4800" b="1" dirty="0">
                <a:solidFill>
                  <a:srgbClr val="00B0F0"/>
                </a:solidFill>
                <a:latin typeface="Arial"/>
                <a:ea typeface="+mj-ea"/>
                <a:cs typeface="Arial"/>
              </a:rPr>
              <a:t>λ</a:t>
            </a:r>
            <a:endParaRPr lang="ar-SA" sz="4800" b="1" dirty="0">
              <a:solidFill>
                <a:srgbClr val="00B0F0"/>
              </a:solidFill>
              <a:latin typeface="+mj-lt"/>
              <a:ea typeface="+mj-ea"/>
              <a:cs typeface="+mj-cs"/>
            </a:endParaRPr>
          </a:p>
        </p:txBody>
      </p:sp>
      <p:sp>
        <p:nvSpPr>
          <p:cNvPr id="11" name="عنوان 1"/>
          <p:cNvSpPr txBox="1">
            <a:spLocks/>
          </p:cNvSpPr>
          <p:nvPr/>
        </p:nvSpPr>
        <p:spPr>
          <a:xfrm>
            <a:off x="1643042" y="4214818"/>
            <a:ext cx="865187" cy="711200"/>
          </a:xfrm>
          <a:prstGeom prst="rect">
            <a:avLst/>
          </a:prstGeom>
        </p:spPr>
        <p:txBody>
          <a:bodyPr lIns="45720" rIns="45720" anchor="ctr"/>
          <a:lstStyle/>
          <a:p>
            <a:pPr algn="ctr" fontAlgn="auto">
              <a:spcAft>
                <a:spcPts val="0"/>
              </a:spcAft>
              <a:defRPr/>
            </a:pPr>
            <a:r>
              <a:rPr lang="ar-SA" sz="2000" b="1" dirty="0">
                <a:solidFill>
                  <a:schemeClr val="accent2">
                    <a:lumMod val="75000"/>
                  </a:schemeClr>
                </a:solidFill>
                <a:latin typeface="+mj-lt"/>
                <a:ea typeface="+mj-ea"/>
                <a:cs typeface="+mj-cs"/>
              </a:rPr>
              <a:t>زخم </a:t>
            </a:r>
            <a:r>
              <a:rPr lang="ar-SA" sz="2000" b="1" dirty="0" err="1">
                <a:solidFill>
                  <a:schemeClr val="accent2">
                    <a:lumMod val="75000"/>
                  </a:schemeClr>
                </a:solidFill>
                <a:latin typeface="+mj-lt"/>
                <a:ea typeface="+mj-ea"/>
                <a:cs typeface="+mj-cs"/>
              </a:rPr>
              <a:t>الفوتون</a:t>
            </a:r>
            <a:endParaRPr lang="ar-SA" sz="2000" b="1" dirty="0">
              <a:solidFill>
                <a:schemeClr val="accent2">
                  <a:lumMod val="75000"/>
                </a:schemeClr>
              </a:solidFill>
              <a:latin typeface="+mj-lt"/>
              <a:ea typeface="+mj-ea"/>
              <a:cs typeface="+mj-cs"/>
            </a:endParaRPr>
          </a:p>
        </p:txBody>
      </p:sp>
      <p:sp>
        <p:nvSpPr>
          <p:cNvPr id="12" name="عنوان 1"/>
          <p:cNvSpPr txBox="1">
            <a:spLocks/>
          </p:cNvSpPr>
          <p:nvPr/>
        </p:nvSpPr>
        <p:spPr>
          <a:xfrm>
            <a:off x="5715008" y="4643446"/>
            <a:ext cx="1368425" cy="998538"/>
          </a:xfrm>
          <a:prstGeom prst="rect">
            <a:avLst/>
          </a:prstGeom>
        </p:spPr>
        <p:txBody>
          <a:bodyPr lIns="45720" rIns="45720" anchor="ctr"/>
          <a:lstStyle/>
          <a:p>
            <a:pPr algn="ctr" fontAlgn="auto">
              <a:spcAft>
                <a:spcPts val="0"/>
              </a:spcAft>
              <a:defRPr/>
            </a:pPr>
            <a:r>
              <a:rPr lang="ar-SA" sz="2000" b="1" dirty="0">
                <a:solidFill>
                  <a:schemeClr val="accent2">
                    <a:lumMod val="75000"/>
                  </a:schemeClr>
                </a:solidFill>
                <a:latin typeface="+mj-lt"/>
                <a:ea typeface="+mj-ea"/>
                <a:cs typeface="+mj-cs"/>
              </a:rPr>
              <a:t>الطول الموجي </a:t>
            </a:r>
            <a:r>
              <a:rPr lang="ar-SA" sz="2000" b="1" dirty="0" err="1">
                <a:solidFill>
                  <a:schemeClr val="accent2">
                    <a:lumMod val="75000"/>
                  </a:schemeClr>
                </a:solidFill>
                <a:latin typeface="+mj-lt"/>
                <a:ea typeface="+mj-ea"/>
                <a:cs typeface="+mj-cs"/>
              </a:rPr>
              <a:t>للفوتون</a:t>
            </a:r>
            <a:endParaRPr lang="ar-SA" sz="2000" b="1" dirty="0">
              <a:solidFill>
                <a:schemeClr val="accent2">
                  <a:lumMod val="75000"/>
                </a:schemeClr>
              </a:solidFill>
              <a:latin typeface="+mj-lt"/>
              <a:ea typeface="+mj-ea"/>
              <a:cs typeface="+mj-cs"/>
            </a:endParaRPr>
          </a:p>
        </p:txBody>
      </p:sp>
      <p:sp>
        <p:nvSpPr>
          <p:cNvPr id="14" name="عنوان 1"/>
          <p:cNvSpPr txBox="1">
            <a:spLocks/>
          </p:cNvSpPr>
          <p:nvPr/>
        </p:nvSpPr>
        <p:spPr>
          <a:xfrm>
            <a:off x="2857488" y="5503883"/>
            <a:ext cx="6072198" cy="428628"/>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دعمت نتائج تجارب </a:t>
            </a:r>
            <a:r>
              <a:rPr lang="ar-SA" sz="2200" dirty="0" err="1">
                <a:latin typeface="+mj-lt"/>
                <a:ea typeface="+mj-ea"/>
                <a:cs typeface="PT Bold Heading" pitchFamily="2" charset="-78"/>
              </a:rPr>
              <a:t>كومبتون</a:t>
            </a:r>
            <a:r>
              <a:rPr lang="ar-SA" sz="2200" dirty="0">
                <a:latin typeface="+mj-lt"/>
                <a:ea typeface="+mj-ea"/>
                <a:cs typeface="PT Bold Heading" pitchFamily="2" charset="-78"/>
              </a:rPr>
              <a:t> النموذج </a:t>
            </a:r>
            <a:r>
              <a:rPr lang="ar-SA" sz="2200" dirty="0" err="1">
                <a:latin typeface="+mj-lt"/>
                <a:ea typeface="+mj-ea"/>
                <a:cs typeface="PT Bold Heading" pitchFamily="2" charset="-78"/>
              </a:rPr>
              <a:t>الجسيمي</a:t>
            </a:r>
            <a:r>
              <a:rPr lang="ar-SA" sz="2200" dirty="0">
                <a:latin typeface="+mj-lt"/>
                <a:ea typeface="+mj-ea"/>
                <a:cs typeface="PT Bold Heading" pitchFamily="2" charset="-78"/>
              </a:rPr>
              <a:t> للضوء</a:t>
            </a:r>
          </a:p>
        </p:txBody>
      </p:sp>
      <p:sp>
        <p:nvSpPr>
          <p:cNvPr id="15" name="عنوان 1"/>
          <p:cNvSpPr txBox="1">
            <a:spLocks/>
          </p:cNvSpPr>
          <p:nvPr/>
        </p:nvSpPr>
        <p:spPr>
          <a:xfrm>
            <a:off x="214282" y="6003949"/>
            <a:ext cx="8715404" cy="782637"/>
          </a:xfrm>
          <a:prstGeom prst="rect">
            <a:avLst/>
          </a:prstGeom>
        </p:spPr>
        <p:txBody>
          <a:bodyPr lIns="45720" rIns="45720" anchor="ctr"/>
          <a:lstStyle/>
          <a:p>
            <a:pPr algn="justLow">
              <a:defRPr/>
            </a:pPr>
            <a:r>
              <a:rPr lang="ar-SA" sz="2200" dirty="0" smtClean="0">
                <a:latin typeface="+mj-lt"/>
                <a:ea typeface="+mj-ea"/>
                <a:cs typeface="PT Bold Heading" pitchFamily="2" charset="-78"/>
              </a:rPr>
              <a:t>سلط </a:t>
            </a:r>
            <a:r>
              <a:rPr lang="ar-SA" sz="2200" dirty="0" err="1" smtClean="0">
                <a:latin typeface="+mj-lt"/>
                <a:ea typeface="+mj-ea"/>
                <a:cs typeface="PT Bold Heading" pitchFamily="2" charset="-78"/>
              </a:rPr>
              <a:t>كومبت</a:t>
            </a:r>
            <a:r>
              <a:rPr lang="ar-SA" sz="2200" dirty="0" smtClean="0">
                <a:latin typeface="+mj-lt"/>
                <a:ea typeface="+mj-ea"/>
                <a:cs typeface="PT Bold Heading" pitchFamily="2" charset="-78"/>
              </a:rPr>
              <a:t> ون أشعة (</a:t>
            </a:r>
            <a:r>
              <a:rPr lang="en-US" sz="2200" dirty="0" smtClean="0">
                <a:latin typeface="+mj-lt"/>
                <a:ea typeface="+mj-ea"/>
                <a:cs typeface="PT Bold Heading" pitchFamily="2" charset="-78"/>
              </a:rPr>
              <a:t>X</a:t>
            </a:r>
            <a:r>
              <a:rPr lang="ar-SA" sz="2200" dirty="0" smtClean="0">
                <a:latin typeface="+mj-lt"/>
                <a:ea typeface="+mj-ea"/>
                <a:cs typeface="PT Bold Heading" pitchFamily="2" charset="-78"/>
              </a:rPr>
              <a:t>) ذات طول موجي معلوم على هدف من الجرافيت </a:t>
            </a:r>
            <a:r>
              <a:rPr lang="ar-SA" sz="2200" dirty="0" smtClean="0">
                <a:cs typeface="PT Bold Heading" pitchFamily="2" charset="-78"/>
              </a:rPr>
              <a:t>وقاس الأطوال </a:t>
            </a:r>
            <a:r>
              <a:rPr lang="ar-SA" sz="2200" dirty="0" err="1" smtClean="0">
                <a:cs typeface="PT Bold Heading" pitchFamily="2" charset="-78"/>
              </a:rPr>
              <a:t>الموجية</a:t>
            </a:r>
            <a:r>
              <a:rPr lang="ar-SA" sz="2200" dirty="0" smtClean="0">
                <a:cs typeface="PT Bold Heading" pitchFamily="2" charset="-78"/>
              </a:rPr>
              <a:t> للأشعة (</a:t>
            </a:r>
            <a:r>
              <a:rPr lang="en-US" sz="2200" dirty="0" smtClean="0">
                <a:cs typeface="PT Bold Heading" pitchFamily="2" charset="-78"/>
              </a:rPr>
              <a:t>X</a:t>
            </a:r>
            <a:r>
              <a:rPr lang="ar-SA" sz="2200" dirty="0" smtClean="0">
                <a:cs typeface="PT Bold Heading" pitchFamily="2" charset="-78"/>
              </a:rPr>
              <a:t>) التي شتتها الهدف</a:t>
            </a:r>
            <a:r>
              <a:rPr lang="ar-SA" sz="2200" dirty="0">
                <a:latin typeface="+mj-lt"/>
                <a:ea typeface="+mj-ea"/>
                <a:cs typeface="PT Bold Heading" pitchFamily="2" charset="-78"/>
              </a:rPr>
              <a:t> </a:t>
            </a:r>
            <a:r>
              <a:rPr lang="ar-SA" sz="2200" dirty="0" smtClean="0">
                <a:latin typeface="+mj-lt"/>
                <a:ea typeface="+mj-ea"/>
                <a:cs typeface="PT Bold Heading" pitchFamily="2" charset="-78"/>
              </a:rPr>
              <a:t>.</a:t>
            </a:r>
            <a:endParaRPr lang="ar-SA" sz="2200" dirty="0" smtClean="0">
              <a:cs typeface="PT Bold Heading" pitchFamily="2" charset="-78"/>
            </a:endParaRPr>
          </a:p>
        </p:txBody>
      </p:sp>
      <p:pic>
        <p:nvPicPr>
          <p:cNvPr id="13313" name="Picture 1"/>
          <p:cNvPicPr>
            <a:picLocks noChangeAspect="1" noChangeArrowheads="1"/>
          </p:cNvPicPr>
          <p:nvPr/>
        </p:nvPicPr>
        <p:blipFill>
          <a:blip r:embed="rId3">
            <a:lum bright="-20000" contrast="30000"/>
          </a:blip>
          <a:srcRect l="20796" t="23132" r="17902" b="39278"/>
          <a:stretch>
            <a:fillRect/>
          </a:stretch>
        </p:blipFill>
        <p:spPr bwMode="auto">
          <a:xfrm>
            <a:off x="571472" y="642918"/>
            <a:ext cx="7872445" cy="1928826"/>
          </a:xfrm>
          <a:prstGeom prst="rect">
            <a:avLst/>
          </a:prstGeom>
          <a:noFill/>
          <a:ln w="9525">
            <a:noFill/>
            <a:miter lim="800000"/>
            <a:headEnd/>
            <a:tailEnd/>
          </a:ln>
        </p:spPr>
      </p:pic>
    </p:spTree>
  </p:cSld>
  <p:clrMapOvr>
    <a:masterClrMapping/>
  </p:clrMapOvr>
  <p:transition spd="slow">
    <p:split orient="ver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0"/>
                                        </p:tgtEl>
                                        <p:attrNameLst>
                                          <p:attrName>style.visibility</p:attrName>
                                        </p:attrNameLst>
                                      </p:cBhvr>
                                      <p:to>
                                        <p:strVal val="visible"/>
                                      </p:to>
                                    </p:set>
                                    <p:animEffect transition="in" filter="fade">
                                      <p:cBhvr>
                                        <p:cTn id="40" dur="500"/>
                                        <p:tgtEl>
                                          <p:spTgt spid="10"/>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fade">
                                      <p:cBhvr>
                                        <p:cTn id="44" dur="500"/>
                                        <p:tgtEl>
                                          <p:spTgt spid="11"/>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fade">
                                      <p:cBhvr>
                                        <p:cTn id="48" dur="500"/>
                                        <p:tgtEl>
                                          <p:spTgt spid="12"/>
                                        </p:tgtEl>
                                      </p:cBhvr>
                                    </p:animEffect>
                                  </p:childTnLst>
                                </p:cTn>
                              </p:par>
                            </p:childTnLst>
                          </p:cTn>
                        </p:par>
                        <p:par>
                          <p:cTn id="49" fill="hold">
                            <p:stCondLst>
                              <p:cond delay="4500"/>
                            </p:stCondLst>
                            <p:childTnLst>
                              <p:par>
                                <p:cTn id="50" presetID="10" presetClass="entr" presetSubtype="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Effect transition="in" filter="fade">
                                      <p:cBhvr>
                                        <p:cTn id="52" dur="500"/>
                                        <p:tgtEl>
                                          <p:spTgt spid="14"/>
                                        </p:tgtEl>
                                      </p:cBhvr>
                                    </p:animEffect>
                                  </p:childTnLst>
                                </p:cTn>
                              </p:par>
                            </p:childTnLst>
                          </p:cTn>
                        </p:par>
                        <p:par>
                          <p:cTn id="53" fill="hold">
                            <p:stCondLst>
                              <p:cond delay="5000"/>
                            </p:stCondLst>
                            <p:childTnLst>
                              <p:par>
                                <p:cTn id="54" presetID="56" presetClass="entr" presetSubtype="0" fill="hold" grpId="0" nodeType="afterEffect">
                                  <p:stCondLst>
                                    <p:cond delay="0"/>
                                  </p:stCondLst>
                                  <p:iterate type="wd">
                                    <p:tmPct val="10000"/>
                                  </p:iterate>
                                  <p:childTnLst>
                                    <p:set>
                                      <p:cBhvr>
                                        <p:cTn id="55" dur="1" fill="hold">
                                          <p:stCondLst>
                                            <p:cond delay="0"/>
                                          </p:stCondLst>
                                        </p:cTn>
                                        <p:tgtEl>
                                          <p:spTgt spid="15"/>
                                        </p:tgtEl>
                                        <p:attrNameLst>
                                          <p:attrName>style.visibility</p:attrName>
                                        </p:attrNameLst>
                                      </p:cBhvr>
                                      <p:to>
                                        <p:strVal val="visible"/>
                                      </p:to>
                                    </p:set>
                                    <p:anim by="(-#ppt_w*2)" calcmode="lin" valueType="num">
                                      <p:cBhvr rctx="PPT">
                                        <p:cTn id="56" dur="500" autoRev="1" fill="hold">
                                          <p:stCondLst>
                                            <p:cond delay="0"/>
                                          </p:stCondLst>
                                        </p:cTn>
                                        <p:tgtEl>
                                          <p:spTgt spid="15"/>
                                        </p:tgtEl>
                                        <p:attrNameLst>
                                          <p:attrName>ppt_w</p:attrName>
                                        </p:attrNameLst>
                                      </p:cBhvr>
                                    </p:anim>
                                    <p:anim by="(#ppt_w*0.50)" calcmode="lin" valueType="num">
                                      <p:cBhvr>
                                        <p:cTn id="57" dur="500" decel="50000" autoRev="1" fill="hold">
                                          <p:stCondLst>
                                            <p:cond delay="0"/>
                                          </p:stCondLst>
                                        </p:cTn>
                                        <p:tgtEl>
                                          <p:spTgt spid="15"/>
                                        </p:tgtEl>
                                        <p:attrNameLst>
                                          <p:attrName>ppt_x</p:attrName>
                                        </p:attrNameLst>
                                      </p:cBhvr>
                                    </p:anim>
                                    <p:anim from="(-#ppt_h/2)" to="(#ppt_y)" calcmode="lin" valueType="num">
                                      <p:cBhvr>
                                        <p:cTn id="58" dur="1000" fill="hold">
                                          <p:stCondLst>
                                            <p:cond delay="0"/>
                                          </p:stCondLst>
                                        </p:cTn>
                                        <p:tgtEl>
                                          <p:spTgt spid="15"/>
                                        </p:tgtEl>
                                        <p:attrNameLst>
                                          <p:attrName>ppt_y</p:attrName>
                                        </p:attrNameLst>
                                      </p:cBhvr>
                                    </p:anim>
                                    <p:animRot by="21600000">
                                      <p:cBhvr>
                                        <p:cTn id="59" dur="1000" fill="hold">
                                          <p:stCondLst>
                                            <p:cond delay="0"/>
                                          </p:stCondLst>
                                        </p:cTn>
                                        <p:tgtEl>
                                          <p:spTgt spid="1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P spid="12"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3000" b="-4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57158" y="214290"/>
            <a:ext cx="8572528" cy="874703"/>
          </a:xfrm>
          <a:prstGeom prst="rect">
            <a:avLst/>
          </a:prstGeom>
        </p:spPr>
        <p:txBody>
          <a:bodyPr lIns="45720" rIns="45720" anchor="ctr"/>
          <a:lstStyle/>
          <a:p>
            <a:pPr algn="justLow">
              <a:defRPr/>
            </a:pPr>
            <a:r>
              <a:rPr lang="ar-SA" sz="2200" dirty="0">
                <a:latin typeface="+mj-lt"/>
                <a:ea typeface="+mj-ea"/>
                <a:cs typeface="PT Bold Heading" pitchFamily="2" charset="-78"/>
              </a:rPr>
              <a:t>لاحظ </a:t>
            </a:r>
            <a:r>
              <a:rPr lang="ar-SA" sz="2200" dirty="0" err="1">
                <a:latin typeface="+mj-lt"/>
                <a:ea typeface="+mj-ea"/>
                <a:cs typeface="PT Bold Heading" pitchFamily="2" charset="-78"/>
              </a:rPr>
              <a:t>كومبتون</a:t>
            </a:r>
            <a:r>
              <a:rPr lang="ar-SA" sz="2200" dirty="0">
                <a:latin typeface="+mj-lt"/>
                <a:ea typeface="+mj-ea"/>
                <a:cs typeface="PT Bold Heading" pitchFamily="2" charset="-78"/>
              </a:rPr>
              <a:t> أن بعض أشعة (</a:t>
            </a:r>
            <a:r>
              <a:rPr lang="en-US" sz="2200" dirty="0">
                <a:latin typeface="+mj-lt"/>
                <a:ea typeface="+mj-ea"/>
                <a:cs typeface="PT Bold Heading" pitchFamily="2" charset="-78"/>
              </a:rPr>
              <a:t>X</a:t>
            </a:r>
            <a:r>
              <a:rPr lang="ar-SA" sz="2200" dirty="0">
                <a:latin typeface="+mj-lt"/>
                <a:ea typeface="+mj-ea"/>
                <a:cs typeface="PT Bold Heading" pitchFamily="2" charset="-78"/>
              </a:rPr>
              <a:t>) المشتتة لم يتغير طولها </a:t>
            </a:r>
            <a:r>
              <a:rPr lang="ar-SA" sz="2200" dirty="0" err="1" smtClean="0">
                <a:latin typeface="+mj-lt"/>
                <a:ea typeface="+mj-ea"/>
                <a:cs typeface="PT Bold Heading" pitchFamily="2" charset="-78"/>
              </a:rPr>
              <a:t>الموجي</a:t>
            </a:r>
            <a:r>
              <a:rPr lang="ar-SA" sz="2200" dirty="0" smtClean="0">
                <a:latin typeface="+mj-lt"/>
                <a:ea typeface="+mj-ea"/>
                <a:cs typeface="PT Bold Heading" pitchFamily="2" charset="-78"/>
              </a:rPr>
              <a:t> . </a:t>
            </a:r>
            <a:r>
              <a:rPr lang="ar-SA" sz="2200" dirty="0" smtClean="0">
                <a:cs typeface="PT Bold Heading" pitchFamily="2" charset="-78"/>
              </a:rPr>
              <a:t>في حين أصبح لبعضها الآخر طول موجي أكبر مما للأشعة الساقطة</a:t>
            </a:r>
          </a:p>
        </p:txBody>
      </p:sp>
      <p:sp>
        <p:nvSpPr>
          <p:cNvPr id="9" name="عنوان 1"/>
          <p:cNvSpPr txBox="1">
            <a:spLocks/>
          </p:cNvSpPr>
          <p:nvPr/>
        </p:nvSpPr>
        <p:spPr>
          <a:xfrm>
            <a:off x="500034" y="1071546"/>
            <a:ext cx="8358182" cy="571504"/>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الزيادة في الطول الموجي تعني أن </a:t>
            </a:r>
            <a:r>
              <a:rPr lang="ar-SA" sz="2200" dirty="0" err="1">
                <a:latin typeface="+mj-lt"/>
                <a:ea typeface="+mj-ea"/>
                <a:cs typeface="PT Bold Heading" pitchFamily="2" charset="-78"/>
              </a:rPr>
              <a:t>فوتونات</a:t>
            </a:r>
            <a:r>
              <a:rPr lang="ar-SA" sz="2200" dirty="0">
                <a:latin typeface="+mj-lt"/>
                <a:ea typeface="+mj-ea"/>
                <a:cs typeface="PT Bold Heading" pitchFamily="2" charset="-78"/>
              </a:rPr>
              <a:t> أشعة (</a:t>
            </a:r>
            <a:r>
              <a:rPr lang="en-US" sz="2200" dirty="0">
                <a:latin typeface="+mj-lt"/>
                <a:ea typeface="+mj-ea"/>
                <a:cs typeface="PT Bold Heading" pitchFamily="2" charset="-78"/>
              </a:rPr>
              <a:t>X</a:t>
            </a:r>
            <a:r>
              <a:rPr lang="ar-SA" sz="2200" dirty="0">
                <a:latin typeface="+mj-lt"/>
                <a:ea typeface="+mj-ea"/>
                <a:cs typeface="PT Bold Heading" pitchFamily="2" charset="-78"/>
              </a:rPr>
              <a:t>) قد فقدت طاقة </a:t>
            </a:r>
            <a:r>
              <a:rPr lang="ar-SA" sz="2200" dirty="0" smtClean="0">
                <a:latin typeface="+mj-lt"/>
                <a:ea typeface="+mj-ea"/>
                <a:cs typeface="PT Bold Heading" pitchFamily="2" charset="-78"/>
              </a:rPr>
              <a:t>وزخماً .</a:t>
            </a:r>
            <a:endParaRPr lang="ar-SA" sz="2200" dirty="0">
              <a:latin typeface="+mj-lt"/>
              <a:ea typeface="+mj-ea"/>
              <a:cs typeface="PT Bold Heading" pitchFamily="2" charset="-78"/>
            </a:endParaRPr>
          </a:p>
        </p:txBody>
      </p:sp>
      <p:sp>
        <p:nvSpPr>
          <p:cNvPr id="10" name="عنوان 1"/>
          <p:cNvSpPr txBox="1">
            <a:spLocks/>
          </p:cNvSpPr>
          <p:nvPr/>
        </p:nvSpPr>
        <p:spPr>
          <a:xfrm>
            <a:off x="2428860" y="1714488"/>
            <a:ext cx="6500826" cy="449247"/>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تسمى الإزاحة في طاقة </a:t>
            </a:r>
            <a:r>
              <a:rPr lang="ar-SA" sz="2200" dirty="0" err="1">
                <a:latin typeface="+mj-lt"/>
                <a:ea typeface="+mj-ea"/>
                <a:cs typeface="PT Bold Heading" pitchFamily="2" charset="-78"/>
              </a:rPr>
              <a:t>الفوتونات</a:t>
            </a:r>
            <a:r>
              <a:rPr lang="ar-SA" sz="2200" dirty="0">
                <a:latin typeface="+mj-lt"/>
                <a:ea typeface="+mj-ea"/>
                <a:cs typeface="PT Bold Heading" pitchFamily="2" charset="-78"/>
              </a:rPr>
              <a:t> المشتتة تأثير </a:t>
            </a:r>
            <a:r>
              <a:rPr lang="ar-SA" sz="2200" dirty="0" err="1" smtClean="0">
                <a:latin typeface="+mj-lt"/>
                <a:ea typeface="+mj-ea"/>
                <a:cs typeface="PT Bold Heading" pitchFamily="2" charset="-78"/>
              </a:rPr>
              <a:t>كومبتون</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11" name="عنوان 1"/>
          <p:cNvSpPr txBox="1">
            <a:spLocks/>
          </p:cNvSpPr>
          <p:nvPr/>
        </p:nvSpPr>
        <p:spPr>
          <a:xfrm>
            <a:off x="357158" y="2285992"/>
            <a:ext cx="8572528" cy="858838"/>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فاقترح أن </a:t>
            </a:r>
            <a:r>
              <a:rPr lang="ar-SA" sz="2200" dirty="0" err="1">
                <a:latin typeface="+mj-lt"/>
                <a:ea typeface="+mj-ea"/>
                <a:cs typeface="PT Bold Heading" pitchFamily="2" charset="-78"/>
              </a:rPr>
              <a:t>فوتونات</a:t>
            </a:r>
            <a:r>
              <a:rPr lang="ar-SA" sz="2200" dirty="0">
                <a:latin typeface="+mj-lt"/>
                <a:ea typeface="+mj-ea"/>
                <a:cs typeface="PT Bold Heading" pitchFamily="2" charset="-78"/>
              </a:rPr>
              <a:t> أشعة (</a:t>
            </a:r>
            <a:r>
              <a:rPr lang="en-US" sz="2200" dirty="0">
                <a:latin typeface="+mj-lt"/>
                <a:ea typeface="+mj-ea"/>
                <a:cs typeface="PT Bold Heading" pitchFamily="2" charset="-78"/>
              </a:rPr>
              <a:t>X</a:t>
            </a:r>
            <a:r>
              <a:rPr lang="ar-SA" sz="2200" dirty="0">
                <a:latin typeface="+mj-lt"/>
                <a:ea typeface="+mj-ea"/>
                <a:cs typeface="PT Bold Heading" pitchFamily="2" charset="-78"/>
              </a:rPr>
              <a:t>) اصطدمت بالإلكترونات الموجودة في الهدف الجرافيت ونقلت الطاقة والزخم إليها (كرات </a:t>
            </a:r>
            <a:r>
              <a:rPr lang="ar-SA" sz="2200" dirty="0" err="1">
                <a:latin typeface="+mj-lt"/>
                <a:ea typeface="+mj-ea"/>
                <a:cs typeface="PT Bold Heading" pitchFamily="2" charset="-78"/>
              </a:rPr>
              <a:t>البلياردو</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12" name="عنوان 1"/>
          <p:cNvSpPr txBox="1">
            <a:spLocks/>
          </p:cNvSpPr>
          <p:nvPr/>
        </p:nvSpPr>
        <p:spPr>
          <a:xfrm>
            <a:off x="285720" y="3214686"/>
            <a:ext cx="8643966" cy="477852"/>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إذاً </a:t>
            </a:r>
            <a:r>
              <a:rPr lang="ar-SA" sz="2200" dirty="0" err="1">
                <a:latin typeface="+mj-lt"/>
                <a:ea typeface="+mj-ea"/>
                <a:cs typeface="PT Bold Heading" pitchFamily="2" charset="-78"/>
              </a:rPr>
              <a:t>الفوتونات</a:t>
            </a:r>
            <a:r>
              <a:rPr lang="ar-SA" sz="2200" dirty="0">
                <a:latin typeface="+mj-lt"/>
                <a:ea typeface="+mj-ea"/>
                <a:cs typeface="PT Bold Heading" pitchFamily="2" charset="-78"/>
              </a:rPr>
              <a:t> تحقق قانون حفظ الزخم والطاقة عندما تصطدم بجسيمات </a:t>
            </a:r>
            <a:r>
              <a:rPr lang="ar-SA" sz="2200" dirty="0" smtClean="0">
                <a:latin typeface="+mj-lt"/>
                <a:ea typeface="+mj-ea"/>
                <a:cs typeface="PT Bold Heading" pitchFamily="2" charset="-78"/>
              </a:rPr>
              <a:t>أخرى .</a:t>
            </a:r>
            <a:endParaRPr lang="ar-SA" sz="2200" dirty="0">
              <a:latin typeface="+mj-lt"/>
              <a:ea typeface="+mj-ea"/>
              <a:cs typeface="PT Bold Heading" pitchFamily="2" charset="-78"/>
            </a:endParaRPr>
          </a:p>
        </p:txBody>
      </p:sp>
      <p:pic>
        <p:nvPicPr>
          <p:cNvPr id="11265" name="Picture 1"/>
          <p:cNvPicPr>
            <a:picLocks noChangeAspect="1" noChangeArrowheads="1"/>
          </p:cNvPicPr>
          <p:nvPr/>
        </p:nvPicPr>
        <p:blipFill>
          <a:blip r:embed="rId3">
            <a:lum bright="-20000" contrast="30000"/>
          </a:blip>
          <a:srcRect l="25677" t="43373" r="17903" b="30603"/>
          <a:stretch>
            <a:fillRect/>
          </a:stretch>
        </p:blipFill>
        <p:spPr bwMode="auto">
          <a:xfrm>
            <a:off x="571472" y="3857628"/>
            <a:ext cx="8215370" cy="2671774"/>
          </a:xfrm>
          <a:prstGeom prst="rect">
            <a:avLst/>
          </a:prstGeom>
          <a:noFill/>
          <a:ln w="9525">
            <a:noFill/>
            <a:miter lim="800000"/>
            <a:headEnd/>
            <a:tailEnd/>
          </a:ln>
        </p:spPr>
      </p:pic>
    </p:spTree>
  </p:cSld>
  <p:clrMapOvr>
    <a:masterClrMapping/>
  </p:clrMapOvr>
  <p:transition spd="slow">
    <p:checke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11" grpId="0"/>
      <p:bldP spid="1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الفيزياء ثالث ثانوي - تأثير كومبتون.wmv">
            <a:hlinkClick r:id="" action="ppaction://media"/>
          </p:cNvPr>
          <p:cNvPicPr>
            <a:picLocks noRot="1" noChangeAspect="1"/>
          </p:cNvPicPr>
          <p:nvPr>
            <a:videoFile r:link="rId1"/>
          </p:nvPr>
        </p:nvPicPr>
        <p:blipFill>
          <a:blip r:embed="rId3"/>
          <a:stretch>
            <a:fillRect/>
          </a:stretch>
        </p:blipFill>
        <p:spPr>
          <a:xfrm>
            <a:off x="0" y="0"/>
            <a:ext cx="9144000" cy="6858000"/>
          </a:xfrm>
          <a:prstGeom prst="rect">
            <a:avLst/>
          </a:prstGeom>
        </p:spPr>
      </p:pic>
    </p:spTree>
  </p:cSld>
  <p:clrMapOvr>
    <a:masterClrMapping/>
  </p:clrMapOvr>
  <p:transition spd="slow">
    <p:wheel spokes="8"/>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054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showWhenStopped="0">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714348" y="1571612"/>
            <a:ext cx="7786742"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عند استخدام مفتاح التحكم لزيادة الجهد المطبق على مصباح كهربائي سيتوهج بالألوان التالية :</a:t>
            </a:r>
          </a:p>
        </p:txBody>
      </p:sp>
      <p:sp>
        <p:nvSpPr>
          <p:cNvPr id="6" name="مستطيل 5"/>
          <p:cNvSpPr/>
          <p:nvPr/>
        </p:nvSpPr>
        <p:spPr>
          <a:xfrm>
            <a:off x="3071802" y="785794"/>
            <a:ext cx="3143272" cy="584775"/>
          </a:xfrm>
          <a:prstGeom prst="rect">
            <a:avLst/>
          </a:prstGeom>
          <a:noFill/>
        </p:spPr>
        <p:txBody>
          <a:bodyPr wrap="square">
            <a:spAutoFit/>
          </a:bodyPr>
          <a:lstStyle/>
          <a:p>
            <a:pPr algn="ctr" fontAlgn="auto">
              <a:spcBef>
                <a:spcPts val="0"/>
              </a:spcBef>
              <a:spcAft>
                <a:spcPts val="0"/>
              </a:spcAft>
              <a:defRPr/>
            </a:pPr>
            <a:r>
              <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mj-lt"/>
                <a:ea typeface="+mj-ea"/>
                <a:cs typeface="PT Bold Heading" pitchFamily="2" charset="-78"/>
              </a:rPr>
              <a:t>تجربة استهلالية</a:t>
            </a:r>
            <a:endParaRPr lang="ar-SA" sz="32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
        <p:nvSpPr>
          <p:cNvPr id="8" name="عنوان 1"/>
          <p:cNvSpPr txBox="1">
            <a:spLocks/>
          </p:cNvSpPr>
          <p:nvPr/>
        </p:nvSpPr>
        <p:spPr>
          <a:xfrm>
            <a:off x="3571868" y="2565400"/>
            <a:ext cx="2513020" cy="3455988"/>
          </a:xfrm>
          <a:prstGeom prst="rect">
            <a:avLst/>
          </a:prstGeom>
        </p:spPr>
        <p:txBody>
          <a:bodyPr lIns="45720" rIns="45720" anchor="ctr"/>
          <a:lstStyle/>
          <a:p>
            <a:pPr marL="742950" indent="-742950" algn="justLow" fontAlgn="auto">
              <a:lnSpc>
                <a:spcPct val="200000"/>
              </a:lnSpc>
              <a:spcAft>
                <a:spcPts val="0"/>
              </a:spcAft>
              <a:buFont typeface="+mj-lt"/>
              <a:buAutoNum type="arabicPeriod"/>
              <a:defRPr/>
            </a:pPr>
            <a:r>
              <a:rPr lang="ar-SA" sz="2400" dirty="0">
                <a:solidFill>
                  <a:srgbClr val="C00000"/>
                </a:solidFill>
                <a:latin typeface="+mj-lt"/>
                <a:ea typeface="+mj-ea"/>
                <a:cs typeface="PT Bold Heading" pitchFamily="2" charset="-78"/>
              </a:rPr>
              <a:t>أحمر داكن</a:t>
            </a:r>
          </a:p>
          <a:p>
            <a:pPr marL="742950" indent="-742950" algn="justLow" fontAlgn="auto">
              <a:lnSpc>
                <a:spcPct val="200000"/>
              </a:lnSpc>
              <a:spcAft>
                <a:spcPts val="0"/>
              </a:spcAft>
              <a:buFont typeface="+mj-lt"/>
              <a:buAutoNum type="arabicPeriod"/>
              <a:defRPr/>
            </a:pPr>
            <a:r>
              <a:rPr lang="ar-SA" sz="2400" dirty="0">
                <a:solidFill>
                  <a:schemeClr val="accent6">
                    <a:lumMod val="75000"/>
                  </a:schemeClr>
                </a:solidFill>
                <a:latin typeface="+mj-lt"/>
                <a:ea typeface="+mj-ea"/>
                <a:cs typeface="PT Bold Heading" pitchFamily="2" charset="-78"/>
              </a:rPr>
              <a:t>برتقالي</a:t>
            </a:r>
          </a:p>
          <a:p>
            <a:pPr marL="742950" indent="-742950" algn="justLow" fontAlgn="auto">
              <a:lnSpc>
                <a:spcPct val="200000"/>
              </a:lnSpc>
              <a:spcAft>
                <a:spcPts val="0"/>
              </a:spcAft>
              <a:buFont typeface="+mj-lt"/>
              <a:buAutoNum type="arabicPeriod"/>
              <a:defRPr/>
            </a:pPr>
            <a:r>
              <a:rPr lang="ar-SA" sz="2400" dirty="0" smtClean="0">
                <a:ln>
                  <a:solidFill>
                    <a:sysClr val="windowText" lastClr="000000"/>
                  </a:solidFill>
                </a:ln>
                <a:solidFill>
                  <a:srgbClr val="FFFF00"/>
                </a:solidFill>
                <a:latin typeface="+mj-lt"/>
                <a:ea typeface="+mj-ea"/>
                <a:cs typeface="PT Bold Heading" pitchFamily="2" charset="-78"/>
              </a:rPr>
              <a:t>أصفـــر</a:t>
            </a:r>
            <a:endParaRPr lang="ar-SA" sz="2400" dirty="0">
              <a:ln>
                <a:solidFill>
                  <a:sysClr val="windowText" lastClr="000000"/>
                </a:solidFill>
              </a:ln>
              <a:solidFill>
                <a:srgbClr val="FFFF00"/>
              </a:solidFill>
              <a:latin typeface="+mj-lt"/>
              <a:ea typeface="+mj-ea"/>
              <a:cs typeface="PT Bold Heading" pitchFamily="2" charset="-78"/>
            </a:endParaRPr>
          </a:p>
          <a:p>
            <a:pPr marL="742950" indent="-742950" algn="justLow" fontAlgn="auto">
              <a:lnSpc>
                <a:spcPct val="200000"/>
              </a:lnSpc>
              <a:spcAft>
                <a:spcPts val="0"/>
              </a:spcAft>
              <a:buFont typeface="+mj-lt"/>
              <a:buAutoNum type="arabicPeriod"/>
              <a:defRPr/>
            </a:pPr>
            <a:r>
              <a:rPr lang="ar-SA" sz="2400" dirty="0" smtClean="0">
                <a:ln>
                  <a:solidFill>
                    <a:sysClr val="windowText" lastClr="000000"/>
                  </a:solidFill>
                </a:ln>
                <a:solidFill>
                  <a:schemeClr val="bg1"/>
                </a:solidFill>
                <a:latin typeface="+mj-lt"/>
                <a:ea typeface="+mj-ea"/>
                <a:cs typeface="PT Bold Heading" pitchFamily="2" charset="-78"/>
              </a:rPr>
              <a:t>أبيـــض</a:t>
            </a:r>
            <a:endParaRPr lang="ar-SA" sz="2400" dirty="0">
              <a:ln>
                <a:solidFill>
                  <a:sysClr val="windowText" lastClr="000000"/>
                </a:solidFill>
              </a:ln>
              <a:solidFill>
                <a:schemeClr val="bg1"/>
              </a:solidFill>
              <a:latin typeface="+mj-lt"/>
              <a:ea typeface="+mj-ea"/>
              <a:cs typeface="PT Bold Heading" pitchFamily="2" charset="-78"/>
            </a:endParaRPr>
          </a:p>
        </p:txBody>
      </p:sp>
      <p:pic>
        <p:nvPicPr>
          <p:cNvPr id="46082" name="Picture 2" descr="http://i.skyrock.net/3715/42863715/pics/1736796236.jpg"/>
          <p:cNvPicPr>
            <a:picLocks noChangeAspect="1" noChangeArrowheads="1"/>
          </p:cNvPicPr>
          <p:nvPr/>
        </p:nvPicPr>
        <p:blipFill>
          <a:blip r:embed="rId3"/>
          <a:srcRect/>
          <a:stretch>
            <a:fillRect/>
          </a:stretch>
        </p:blipFill>
        <p:spPr bwMode="auto">
          <a:xfrm>
            <a:off x="1214414" y="3357562"/>
            <a:ext cx="1924050" cy="2286001"/>
          </a:xfrm>
          <a:prstGeom prst="rect">
            <a:avLst/>
          </a:prstGeom>
          <a:noFill/>
        </p:spPr>
      </p:pic>
    </p:spTree>
  </p:cSld>
  <p:clrMapOvr>
    <a:masterClrMapping/>
  </p:clrMapOvr>
  <p:transition spd="slow">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xEl>
                                              <p:pRg st="0" end="0"/>
                                            </p:txEl>
                                          </p:spTgt>
                                        </p:tgtEl>
                                        <p:attrNameLst>
                                          <p:attrName>style.visibility</p:attrName>
                                        </p:attrNameLst>
                                      </p:cBhvr>
                                      <p:to>
                                        <p:strVal val="visible"/>
                                      </p:to>
                                    </p:set>
                                    <p:animEffect transition="in" filter="fade">
                                      <p:cBhvr>
                                        <p:cTn id="28" dur="500"/>
                                        <p:tgtEl>
                                          <p:spTgt spid="8">
                                            <p:txEl>
                                              <p:pRg st="0" end="0"/>
                                            </p:txEl>
                                          </p:spTgt>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8">
                                            <p:txEl>
                                              <p:pRg st="1" end="1"/>
                                            </p:txEl>
                                          </p:spTgt>
                                        </p:tgtEl>
                                        <p:attrNameLst>
                                          <p:attrName>style.visibility</p:attrName>
                                        </p:attrNameLst>
                                      </p:cBhvr>
                                      <p:to>
                                        <p:strVal val="visible"/>
                                      </p:to>
                                    </p:set>
                                    <p:animEffect transition="in" filter="fade">
                                      <p:cBhvr>
                                        <p:cTn id="32" dur="500"/>
                                        <p:tgtEl>
                                          <p:spTgt spid="8">
                                            <p:txEl>
                                              <p:pRg st="1" end="1"/>
                                            </p:txEl>
                                          </p:spTgt>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8">
                                            <p:txEl>
                                              <p:pRg st="2" end="2"/>
                                            </p:txEl>
                                          </p:spTgt>
                                        </p:tgtEl>
                                        <p:attrNameLst>
                                          <p:attrName>style.visibility</p:attrName>
                                        </p:attrNameLst>
                                      </p:cBhvr>
                                      <p:to>
                                        <p:strVal val="visible"/>
                                      </p:to>
                                    </p:set>
                                    <p:animEffect transition="in" filter="fade">
                                      <p:cBhvr>
                                        <p:cTn id="36" dur="500"/>
                                        <p:tgtEl>
                                          <p:spTgt spid="8">
                                            <p:txEl>
                                              <p:pRg st="2" end="2"/>
                                            </p:txEl>
                                          </p:spTgt>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8">
                                            <p:txEl>
                                              <p:pRg st="3" end="3"/>
                                            </p:txEl>
                                          </p:spTgt>
                                        </p:tgtEl>
                                        <p:attrNameLst>
                                          <p:attrName>style.visibility</p:attrName>
                                        </p:attrNameLst>
                                      </p:cBhvr>
                                      <p:to>
                                        <p:strVal val="visible"/>
                                      </p:to>
                                    </p:set>
                                    <p:animEffect transition="in" filter="fade">
                                      <p:cBhvr>
                                        <p:cTn id="40"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5000" b="-25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3286116" y="1214422"/>
            <a:ext cx="5357818" cy="107157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لقد أظهر كل من التأثير </a:t>
            </a:r>
            <a:r>
              <a:rPr lang="ar-SA" sz="2200" dirty="0" err="1">
                <a:latin typeface="+mj-lt"/>
                <a:ea typeface="+mj-ea"/>
                <a:cs typeface="PT Bold Heading" pitchFamily="2" charset="-78"/>
              </a:rPr>
              <a:t>الكهروضوئي</a:t>
            </a:r>
            <a:r>
              <a:rPr lang="ar-SA" sz="2200" dirty="0">
                <a:latin typeface="+mj-lt"/>
                <a:ea typeface="+mj-ea"/>
                <a:cs typeface="PT Bold Heading" pitchFamily="2" charset="-78"/>
              </a:rPr>
              <a:t> وتشتت </a:t>
            </a:r>
            <a:r>
              <a:rPr lang="ar-SA" sz="2200" dirty="0" err="1">
                <a:latin typeface="+mj-lt"/>
                <a:ea typeface="+mj-ea"/>
                <a:cs typeface="PT Bold Heading" pitchFamily="2" charset="-78"/>
              </a:rPr>
              <a:t>كومبتون</a:t>
            </a:r>
            <a:r>
              <a:rPr lang="ar-SA" sz="2200" dirty="0">
                <a:latin typeface="+mj-lt"/>
                <a:ea typeface="+mj-ea"/>
                <a:cs typeface="PT Bold Heading" pitchFamily="2" charset="-78"/>
              </a:rPr>
              <a:t> أن للموجات الكهرومغناطيسية عديمة الكتلة زخم وطاقة </a:t>
            </a:r>
            <a:r>
              <a:rPr lang="ar-SA" sz="2200" dirty="0" smtClean="0">
                <a:latin typeface="+mj-lt"/>
                <a:ea typeface="+mj-ea"/>
                <a:cs typeface="PT Bold Heading" pitchFamily="2" charset="-78"/>
              </a:rPr>
              <a:t>كالجسيمات .</a:t>
            </a:r>
            <a:endParaRPr lang="ar-SA" sz="2200" dirty="0">
              <a:latin typeface="+mj-lt"/>
              <a:ea typeface="+mj-ea"/>
              <a:cs typeface="PT Bold Heading" pitchFamily="2" charset="-78"/>
            </a:endParaRPr>
          </a:p>
        </p:txBody>
      </p:sp>
      <p:sp>
        <p:nvSpPr>
          <p:cNvPr id="8" name="عنوان 1"/>
          <p:cNvSpPr txBox="1">
            <a:spLocks/>
          </p:cNvSpPr>
          <p:nvPr/>
        </p:nvSpPr>
        <p:spPr>
          <a:xfrm>
            <a:off x="3357554" y="2571744"/>
            <a:ext cx="5357786" cy="714380"/>
          </a:xfrm>
          <a:prstGeom prst="rect">
            <a:avLst/>
          </a:prstGeom>
        </p:spPr>
        <p:txBody>
          <a:bodyPr lIns="45720" rIns="45720" anchor="ctr"/>
          <a:lstStyle/>
          <a:p>
            <a:pPr algn="justLow" fontAlgn="auto">
              <a:spcAft>
                <a:spcPts val="0"/>
              </a:spcAft>
              <a:defRPr/>
            </a:pPr>
            <a:r>
              <a:rPr lang="ar-SA" sz="2200" dirty="0">
                <a:solidFill>
                  <a:schemeClr val="accent2"/>
                </a:solidFill>
                <a:latin typeface="+mj-lt"/>
                <a:ea typeface="+mj-ea"/>
                <a:cs typeface="PT Bold Heading" pitchFamily="2" charset="-78"/>
              </a:rPr>
              <a:t>فهل يمكن للجسيمات أن تسلك سلوك الموجات ، وذلك بأن تظهر التداخل والحيود ؟</a:t>
            </a:r>
          </a:p>
        </p:txBody>
      </p:sp>
      <p:sp>
        <p:nvSpPr>
          <p:cNvPr id="9" name="عنوان 1"/>
          <p:cNvSpPr txBox="1">
            <a:spLocks/>
          </p:cNvSpPr>
          <p:nvPr/>
        </p:nvSpPr>
        <p:spPr>
          <a:xfrm>
            <a:off x="1714480" y="3500438"/>
            <a:ext cx="6929422" cy="714380"/>
          </a:xfrm>
          <a:prstGeom prst="rect">
            <a:avLst/>
          </a:prstGeom>
        </p:spPr>
        <p:txBody>
          <a:bodyPr lIns="45720" rIns="45720" anchor="ctr"/>
          <a:lstStyle/>
          <a:p>
            <a:pPr algn="justLow" fontAlgn="auto">
              <a:spcAft>
                <a:spcPts val="0"/>
              </a:spcAft>
              <a:defRPr/>
            </a:pPr>
            <a:r>
              <a:rPr lang="ar-SA" sz="2400" dirty="0">
                <a:latin typeface="+mj-lt"/>
                <a:ea typeface="+mj-ea"/>
                <a:cs typeface="PT Bold Heading" pitchFamily="2" charset="-78"/>
              </a:rPr>
              <a:t>توقع العالم </a:t>
            </a:r>
            <a:r>
              <a:rPr lang="ar-SA" sz="2400" dirty="0" err="1">
                <a:latin typeface="+mj-lt"/>
                <a:ea typeface="+mj-ea"/>
                <a:cs typeface="PT Bold Heading" pitchFamily="2" charset="-78"/>
              </a:rPr>
              <a:t>دي</a:t>
            </a:r>
            <a:r>
              <a:rPr lang="ar-SA" sz="2400" dirty="0">
                <a:latin typeface="+mj-lt"/>
                <a:ea typeface="+mj-ea"/>
                <a:cs typeface="PT Bold Heading" pitchFamily="2" charset="-78"/>
              </a:rPr>
              <a:t> </a:t>
            </a:r>
            <a:r>
              <a:rPr lang="ar-SA" sz="2400" dirty="0" err="1">
                <a:latin typeface="+mj-lt"/>
                <a:ea typeface="+mj-ea"/>
                <a:cs typeface="PT Bold Heading" pitchFamily="2" charset="-78"/>
              </a:rPr>
              <a:t>برولي</a:t>
            </a:r>
            <a:r>
              <a:rPr lang="ar-SA" sz="2400" dirty="0">
                <a:latin typeface="+mj-lt"/>
                <a:ea typeface="+mj-ea"/>
                <a:cs typeface="PT Bold Heading" pitchFamily="2" charset="-78"/>
              </a:rPr>
              <a:t> عام 1923م أن للجسيمات المادة خصائص </a:t>
            </a:r>
            <a:r>
              <a:rPr lang="ar-SA" sz="2400" dirty="0" err="1" smtClean="0">
                <a:latin typeface="+mj-lt"/>
                <a:ea typeface="+mj-ea"/>
                <a:cs typeface="PT Bold Heading" pitchFamily="2" charset="-78"/>
              </a:rPr>
              <a:t>موجية</a:t>
            </a:r>
            <a:r>
              <a:rPr lang="ar-SA" sz="2400" dirty="0" smtClean="0">
                <a:latin typeface="+mj-lt"/>
                <a:ea typeface="+mj-ea"/>
                <a:cs typeface="PT Bold Heading" pitchFamily="2" charset="-78"/>
              </a:rPr>
              <a:t> .</a:t>
            </a:r>
            <a:endParaRPr lang="ar-SA" sz="2400" dirty="0">
              <a:latin typeface="+mj-lt"/>
              <a:ea typeface="+mj-ea"/>
              <a:cs typeface="PT Bold Heading" pitchFamily="2" charset="-78"/>
            </a:endParaRPr>
          </a:p>
        </p:txBody>
      </p:sp>
      <p:sp>
        <p:nvSpPr>
          <p:cNvPr id="10" name="مربع نص 9"/>
          <p:cNvSpPr txBox="1"/>
          <p:nvPr/>
        </p:nvSpPr>
        <p:spPr>
          <a:xfrm>
            <a:off x="3357554" y="214290"/>
            <a:ext cx="3786214" cy="707886"/>
          </a:xfrm>
          <a:prstGeom prst="rect">
            <a:avLst/>
          </a:prstGeom>
          <a:noFill/>
        </p:spPr>
        <p:txBody>
          <a:bodyPr wrap="square" rtlCol="1">
            <a:spAutoFit/>
          </a:bodyPr>
          <a:lstStyle/>
          <a:p>
            <a:pPr algn="ctr"/>
            <a:r>
              <a:rPr lang="ar-SA" sz="4000" dirty="0" smtClean="0">
                <a:solidFill>
                  <a:schemeClr val="accent3">
                    <a:lumMod val="75000"/>
                  </a:schemeClr>
                </a:solidFill>
                <a:cs typeface="PT Bold Heading" pitchFamily="2" charset="-78"/>
              </a:rPr>
              <a:t>موجات المـــادة</a:t>
            </a:r>
            <a:endParaRPr lang="ar-SA" sz="4000" dirty="0">
              <a:solidFill>
                <a:schemeClr val="accent3">
                  <a:lumMod val="75000"/>
                </a:schemeClr>
              </a:solidFill>
              <a:cs typeface="PT Bold Heading" pitchFamily="2" charset="-78"/>
            </a:endParaRPr>
          </a:p>
        </p:txBody>
      </p:sp>
      <p:pic>
        <p:nvPicPr>
          <p:cNvPr id="9217" name="Picture 1" descr="excitons-electrostatic-trap-coherent-matter-waves-lg"/>
          <p:cNvPicPr>
            <a:picLocks noChangeAspect="1" noChangeArrowheads="1"/>
          </p:cNvPicPr>
          <p:nvPr/>
        </p:nvPicPr>
        <p:blipFill>
          <a:blip r:embed="rId3"/>
          <a:srcRect/>
          <a:stretch>
            <a:fillRect/>
          </a:stretch>
        </p:blipFill>
        <p:spPr bwMode="auto">
          <a:xfrm>
            <a:off x="571472" y="571480"/>
            <a:ext cx="2528885" cy="2321718"/>
          </a:xfrm>
          <a:prstGeom prst="rect">
            <a:avLst/>
          </a:prstGeom>
          <a:noFill/>
          <a:ln w="9525">
            <a:noFill/>
            <a:miter lim="800000"/>
            <a:headEnd/>
            <a:tailEnd/>
          </a:ln>
        </p:spPr>
      </p:pic>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iterate type="wd">
                                    <p:tmPct val="10000"/>
                                  </p:iterate>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par>
                          <p:cTn id="9" fill="hold">
                            <p:stCondLst>
                              <p:cond delay="550"/>
                            </p:stCondLst>
                            <p:childTnLst>
                              <p:par>
                                <p:cTn id="10" presetID="30" presetClass="entr" presetSubtype="0" fill="hold" nodeType="afterEffect">
                                  <p:stCondLst>
                                    <p:cond delay="0"/>
                                  </p:stCondLst>
                                  <p:childTnLst>
                                    <p:set>
                                      <p:cBhvr>
                                        <p:cTn id="11" dur="1" fill="hold">
                                          <p:stCondLst>
                                            <p:cond delay="0"/>
                                          </p:stCondLst>
                                        </p:cTn>
                                        <p:tgtEl>
                                          <p:spTgt spid="9217"/>
                                        </p:tgtEl>
                                        <p:attrNameLst>
                                          <p:attrName>style.visibility</p:attrName>
                                        </p:attrNameLst>
                                      </p:cBhvr>
                                      <p:to>
                                        <p:strVal val="visible"/>
                                      </p:to>
                                    </p:set>
                                    <p:animEffect transition="in" filter="fade">
                                      <p:cBhvr>
                                        <p:cTn id="12" dur="800" decel="100000"/>
                                        <p:tgtEl>
                                          <p:spTgt spid="9217"/>
                                        </p:tgtEl>
                                      </p:cBhvr>
                                    </p:animEffect>
                                    <p:anim calcmode="lin" valueType="num">
                                      <p:cBhvr>
                                        <p:cTn id="13" dur="800" decel="100000" fill="hold"/>
                                        <p:tgtEl>
                                          <p:spTgt spid="9217"/>
                                        </p:tgtEl>
                                        <p:attrNameLst>
                                          <p:attrName>style.rotation</p:attrName>
                                        </p:attrNameLst>
                                      </p:cBhvr>
                                      <p:tavLst>
                                        <p:tav tm="0">
                                          <p:val>
                                            <p:fltVal val="-90"/>
                                          </p:val>
                                        </p:tav>
                                        <p:tav tm="100000">
                                          <p:val>
                                            <p:fltVal val="0"/>
                                          </p:val>
                                        </p:tav>
                                      </p:tavLst>
                                    </p:anim>
                                    <p:anim calcmode="lin" valueType="num">
                                      <p:cBhvr>
                                        <p:cTn id="14" dur="800" decel="100000" fill="hold"/>
                                        <p:tgtEl>
                                          <p:spTgt spid="9217"/>
                                        </p:tgtEl>
                                        <p:attrNameLst>
                                          <p:attrName>ppt_x</p:attrName>
                                        </p:attrNameLst>
                                      </p:cBhvr>
                                      <p:tavLst>
                                        <p:tav tm="0">
                                          <p:val>
                                            <p:strVal val="#ppt_x+0.4"/>
                                          </p:val>
                                        </p:tav>
                                        <p:tav tm="100000">
                                          <p:val>
                                            <p:strVal val="#ppt_x-0.05"/>
                                          </p:val>
                                        </p:tav>
                                      </p:tavLst>
                                    </p:anim>
                                    <p:anim calcmode="lin" valueType="num">
                                      <p:cBhvr>
                                        <p:cTn id="15" dur="800" decel="100000" fill="hold"/>
                                        <p:tgtEl>
                                          <p:spTgt spid="9217"/>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9217"/>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9217"/>
                                        </p:tgtEl>
                                        <p:attrNameLst>
                                          <p:attrName>ppt_y</p:attrName>
                                        </p:attrNameLst>
                                      </p:cBhvr>
                                      <p:tavLst>
                                        <p:tav tm="0">
                                          <p:val>
                                            <p:strVal val="#ppt_y+0.1"/>
                                          </p:val>
                                        </p:tav>
                                        <p:tav tm="100000">
                                          <p:val>
                                            <p:strVal val="#ppt_y"/>
                                          </p:val>
                                        </p:tav>
                                      </p:tavLst>
                                    </p:anim>
                                  </p:childTnLst>
                                </p:cTn>
                              </p:par>
                            </p:childTnLst>
                          </p:cTn>
                        </p:par>
                        <p:par>
                          <p:cTn id="18" fill="hold">
                            <p:stCondLst>
                              <p:cond delay="1550"/>
                            </p:stCondLst>
                            <p:childTnLst>
                              <p:par>
                                <p:cTn id="19" presetID="10" presetClass="entr" presetSubtype="0" fill="hold" grpId="0" nodeType="afterEffect">
                                  <p:stCondLst>
                                    <p:cond delay="0"/>
                                  </p:stCondLst>
                                  <p:iterate type="wd">
                                    <p:tmPct val="10000"/>
                                  </p:iterate>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850"/>
                            </p:stCondLst>
                            <p:childTnLst>
                              <p:par>
                                <p:cTn id="23" presetID="10" presetClass="entr" presetSubtype="0"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par>
                          <p:cTn id="26" fill="hold">
                            <p:stCondLst>
                              <p:cond delay="335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2428860" y="981075"/>
            <a:ext cx="6572264" cy="503238"/>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زخم الجسم (</a:t>
            </a:r>
            <a:r>
              <a:rPr lang="en-US" sz="2200" dirty="0">
                <a:latin typeface="+mj-lt"/>
                <a:ea typeface="+mj-ea"/>
                <a:cs typeface="PT Bold Heading" pitchFamily="2" charset="-78"/>
              </a:rPr>
              <a:t>p</a:t>
            </a:r>
            <a:r>
              <a:rPr lang="ar-SA" sz="2200" dirty="0">
                <a:latin typeface="+mj-lt"/>
                <a:ea typeface="+mj-ea"/>
                <a:cs typeface="PT Bold Heading" pitchFamily="2" charset="-78"/>
              </a:rPr>
              <a:t>) يساوي (</a:t>
            </a:r>
            <a:r>
              <a:rPr lang="en-US" sz="2200" dirty="0" err="1">
                <a:latin typeface="+mj-lt"/>
                <a:ea typeface="+mj-ea"/>
                <a:cs typeface="PT Bold Heading" pitchFamily="2" charset="-78"/>
              </a:rPr>
              <a:t>mv</a:t>
            </a:r>
            <a:r>
              <a:rPr lang="ar-SA" sz="2200" dirty="0">
                <a:latin typeface="+mj-lt"/>
                <a:ea typeface="+mj-ea"/>
                <a:cs typeface="PT Bold Heading" pitchFamily="2" charset="-78"/>
              </a:rPr>
              <a:t>) وزخم </a:t>
            </a:r>
            <a:r>
              <a:rPr lang="ar-SA" sz="2200" dirty="0" err="1">
                <a:latin typeface="+mj-lt"/>
                <a:ea typeface="+mj-ea"/>
                <a:cs typeface="PT Bold Heading" pitchFamily="2" charset="-78"/>
              </a:rPr>
              <a:t>الفوتون</a:t>
            </a:r>
            <a:r>
              <a:rPr lang="ar-SA" sz="2200" dirty="0">
                <a:latin typeface="+mj-lt"/>
                <a:ea typeface="+mj-ea"/>
                <a:cs typeface="PT Bold Heading" pitchFamily="2" charset="-78"/>
              </a:rPr>
              <a:t> (</a:t>
            </a:r>
            <a:r>
              <a:rPr lang="en-US" sz="2200" dirty="0">
                <a:latin typeface="+mj-lt"/>
                <a:ea typeface="+mj-ea"/>
                <a:cs typeface="PT Bold Heading" pitchFamily="2" charset="-78"/>
              </a:rPr>
              <a:t>p</a:t>
            </a:r>
            <a:r>
              <a:rPr lang="ar-SA" sz="2200" dirty="0">
                <a:latin typeface="+mj-lt"/>
                <a:ea typeface="+mj-ea"/>
                <a:cs typeface="PT Bold Heading" pitchFamily="2" charset="-78"/>
              </a:rPr>
              <a:t>) يساوي (</a:t>
            </a:r>
            <a:r>
              <a:rPr lang="en-US" sz="2200" dirty="0">
                <a:latin typeface="+mj-lt"/>
                <a:ea typeface="+mj-ea"/>
                <a:cs typeface="PT Bold Heading" pitchFamily="2" charset="-78"/>
              </a:rPr>
              <a:t>h/</a:t>
            </a:r>
            <a:r>
              <a:rPr lang="el-GR" sz="2200" dirty="0">
                <a:latin typeface="Arial"/>
                <a:ea typeface="+mj-ea"/>
                <a:cs typeface="PT Bold Heading" pitchFamily="2" charset="-78"/>
              </a:rPr>
              <a:t>λ</a:t>
            </a:r>
            <a:r>
              <a:rPr lang="ar-SA" sz="2200" dirty="0">
                <a:latin typeface="+mj-lt"/>
                <a:ea typeface="+mj-ea"/>
                <a:cs typeface="PT Bold Heading" pitchFamily="2" charset="-78"/>
              </a:rPr>
              <a:t>)</a:t>
            </a:r>
          </a:p>
        </p:txBody>
      </p:sp>
      <p:sp>
        <p:nvSpPr>
          <p:cNvPr id="6" name="مستطيل 5"/>
          <p:cNvSpPr/>
          <p:nvPr/>
        </p:nvSpPr>
        <p:spPr>
          <a:xfrm>
            <a:off x="0" y="128826"/>
            <a:ext cx="9143999" cy="707886"/>
          </a:xfrm>
          <a:prstGeom prst="rect">
            <a:avLst/>
          </a:prstGeom>
          <a:noFill/>
        </p:spPr>
        <p:txBody>
          <a:bodyPr>
            <a:spAutoFit/>
          </a:bodyPr>
          <a:lstStyle/>
          <a:p>
            <a:pPr algn="ctr" fontAlgn="auto">
              <a:spcBef>
                <a:spcPts val="0"/>
              </a:spcBef>
              <a:spcAft>
                <a:spcPts val="0"/>
              </a:spcAft>
              <a:defRPr/>
            </a:pPr>
            <a:r>
              <a:rPr lang="ar-SA" sz="4000" b="1" dirty="0" err="1">
                <a:ln w="1905"/>
                <a:solidFill>
                  <a:schemeClr val="accent2"/>
                </a:solidFill>
                <a:effectLst>
                  <a:innerShdw blurRad="69850" dist="43180" dir="5400000">
                    <a:srgbClr val="000000">
                      <a:alpha val="65000"/>
                    </a:srgbClr>
                  </a:innerShdw>
                </a:effectLst>
                <a:latin typeface="+mj-lt"/>
                <a:ea typeface="+mj-ea"/>
                <a:cs typeface="PT Bold Heading" pitchFamily="2" charset="-78"/>
              </a:rPr>
              <a:t>دي</a:t>
            </a:r>
            <a:r>
              <a:rPr lang="ar-SA" sz="4000" b="1" dirty="0">
                <a:ln w="1905"/>
                <a:solidFill>
                  <a:schemeClr val="accent2"/>
                </a:solidFill>
                <a:effectLst>
                  <a:innerShdw blurRad="69850" dist="43180" dir="5400000">
                    <a:srgbClr val="000000">
                      <a:alpha val="65000"/>
                    </a:srgbClr>
                  </a:innerShdw>
                </a:effectLst>
                <a:latin typeface="+mj-lt"/>
                <a:ea typeface="+mj-ea"/>
                <a:cs typeface="PT Bold Heading" pitchFamily="2" charset="-78"/>
              </a:rPr>
              <a:t> </a:t>
            </a:r>
            <a:r>
              <a:rPr lang="ar-SA" sz="4000" b="1" dirty="0" err="1" smtClean="0">
                <a:ln w="1905"/>
                <a:solidFill>
                  <a:schemeClr val="accent2"/>
                </a:solidFill>
                <a:effectLst>
                  <a:innerShdw blurRad="69850" dist="43180" dir="5400000">
                    <a:srgbClr val="000000">
                      <a:alpha val="65000"/>
                    </a:srgbClr>
                  </a:innerShdw>
                </a:effectLst>
                <a:latin typeface="+mj-lt"/>
                <a:ea typeface="+mj-ea"/>
                <a:cs typeface="PT Bold Heading" pitchFamily="2" charset="-78"/>
              </a:rPr>
              <a:t>برولــــي</a:t>
            </a:r>
            <a:endParaRPr lang="ar-SA" sz="4000" b="1" dirty="0">
              <a:ln w="1905"/>
              <a:solidFill>
                <a:schemeClr val="accent2"/>
              </a:solidFill>
              <a:effectLst>
                <a:innerShdw blurRad="69850" dist="43180" dir="5400000">
                  <a:srgbClr val="000000">
                    <a:alpha val="65000"/>
                  </a:srgbClr>
                </a:innerShdw>
              </a:effectLst>
              <a:cs typeface="PT Bold Heading" pitchFamily="2" charset="-78"/>
            </a:endParaRPr>
          </a:p>
        </p:txBody>
      </p:sp>
      <p:sp>
        <p:nvSpPr>
          <p:cNvPr id="8" name="عنوان 1"/>
          <p:cNvSpPr txBox="1">
            <a:spLocks/>
          </p:cNvSpPr>
          <p:nvPr/>
        </p:nvSpPr>
        <p:spPr>
          <a:xfrm>
            <a:off x="-357222" y="1422400"/>
            <a:ext cx="9144000" cy="1143000"/>
          </a:xfrm>
          <a:prstGeom prst="rect">
            <a:avLst/>
          </a:prstGeom>
        </p:spPr>
        <p:txBody>
          <a:bodyPr lIns="45720" rIns="45720" anchor="ctr"/>
          <a:lstStyle/>
          <a:p>
            <a:pPr algn="ctr" fontAlgn="auto">
              <a:spcAft>
                <a:spcPts val="0"/>
              </a:spcAft>
              <a:defRPr/>
            </a:pPr>
            <a:r>
              <a:rPr lang="en-US" sz="4400" b="1" dirty="0">
                <a:solidFill>
                  <a:schemeClr val="tx2">
                    <a:lumMod val="60000"/>
                    <a:lumOff val="40000"/>
                  </a:schemeClr>
                </a:solidFill>
                <a:latin typeface="+mj-lt"/>
                <a:ea typeface="+mj-ea"/>
                <a:cs typeface="+mj-cs"/>
              </a:rPr>
              <a:t>p = </a:t>
            </a:r>
            <a:r>
              <a:rPr lang="en-US" sz="4400" b="1" dirty="0" err="1">
                <a:solidFill>
                  <a:schemeClr val="tx2">
                    <a:lumMod val="60000"/>
                    <a:lumOff val="40000"/>
                  </a:schemeClr>
                </a:solidFill>
                <a:latin typeface="+mj-lt"/>
                <a:ea typeface="+mj-ea"/>
                <a:cs typeface="+mj-cs"/>
              </a:rPr>
              <a:t>mv</a:t>
            </a:r>
            <a:r>
              <a:rPr lang="en-US" sz="4400" b="1" dirty="0">
                <a:solidFill>
                  <a:schemeClr val="tx2">
                    <a:lumMod val="60000"/>
                    <a:lumOff val="40000"/>
                  </a:schemeClr>
                </a:solidFill>
                <a:latin typeface="+mj-lt"/>
                <a:ea typeface="+mj-ea"/>
                <a:cs typeface="+mj-cs"/>
              </a:rPr>
              <a:t> = ___</a:t>
            </a:r>
            <a:endParaRPr lang="ar-SA" sz="4400" b="1" dirty="0">
              <a:solidFill>
                <a:schemeClr val="tx2">
                  <a:lumMod val="60000"/>
                  <a:lumOff val="40000"/>
                </a:schemeClr>
              </a:solidFill>
              <a:latin typeface="+mj-lt"/>
              <a:ea typeface="+mj-ea"/>
              <a:cs typeface="+mj-cs"/>
            </a:endParaRPr>
          </a:p>
        </p:txBody>
      </p:sp>
      <p:sp>
        <p:nvSpPr>
          <p:cNvPr id="9" name="عنوان 1"/>
          <p:cNvSpPr txBox="1">
            <a:spLocks/>
          </p:cNvSpPr>
          <p:nvPr/>
        </p:nvSpPr>
        <p:spPr>
          <a:xfrm>
            <a:off x="4714844" y="1279524"/>
            <a:ext cx="1116013" cy="1935162"/>
          </a:xfrm>
          <a:prstGeom prst="rect">
            <a:avLst/>
          </a:prstGeom>
        </p:spPr>
        <p:txBody>
          <a:bodyPr lIns="45720" rIns="45720" anchor="ctr"/>
          <a:lstStyle/>
          <a:p>
            <a:pPr algn="ctr" fontAlgn="auto">
              <a:spcAft>
                <a:spcPts val="0"/>
              </a:spcAft>
              <a:defRPr/>
            </a:pPr>
            <a:r>
              <a:rPr lang="en-US" sz="4400" b="1" dirty="0">
                <a:solidFill>
                  <a:schemeClr val="tx2">
                    <a:lumMod val="60000"/>
                    <a:lumOff val="40000"/>
                  </a:schemeClr>
                </a:solidFill>
                <a:latin typeface="+mj-lt"/>
                <a:ea typeface="+mj-ea"/>
                <a:cs typeface="+mj-cs"/>
              </a:rPr>
              <a:t>h</a:t>
            </a:r>
          </a:p>
          <a:p>
            <a:pPr algn="ctr" fontAlgn="auto">
              <a:spcAft>
                <a:spcPts val="0"/>
              </a:spcAft>
              <a:defRPr/>
            </a:pPr>
            <a:r>
              <a:rPr lang="el-GR" sz="4400" b="1" dirty="0">
                <a:solidFill>
                  <a:schemeClr val="tx2">
                    <a:lumMod val="60000"/>
                    <a:lumOff val="40000"/>
                  </a:schemeClr>
                </a:solidFill>
                <a:latin typeface="Arial"/>
                <a:ea typeface="+mj-ea"/>
                <a:cs typeface="Arial"/>
              </a:rPr>
              <a:t>λ</a:t>
            </a:r>
            <a:endParaRPr lang="ar-SA" sz="4400" b="1" dirty="0">
              <a:solidFill>
                <a:schemeClr val="tx2">
                  <a:lumMod val="60000"/>
                  <a:lumOff val="40000"/>
                </a:schemeClr>
              </a:solidFill>
              <a:latin typeface="+mj-lt"/>
              <a:ea typeface="+mj-ea"/>
              <a:cs typeface="+mj-cs"/>
            </a:endParaRPr>
          </a:p>
        </p:txBody>
      </p:sp>
      <p:sp>
        <p:nvSpPr>
          <p:cNvPr id="7" name="عنوان 1"/>
          <p:cNvSpPr txBox="1">
            <a:spLocks/>
          </p:cNvSpPr>
          <p:nvPr/>
        </p:nvSpPr>
        <p:spPr>
          <a:xfrm>
            <a:off x="785786" y="2714620"/>
            <a:ext cx="5786478" cy="1143000"/>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الطول الموجي في العلاقة أعلاه هو الطول الموجي المصاحب للجسم المتحرك ويسمى طول موجة </a:t>
            </a:r>
            <a:r>
              <a:rPr lang="ar-SA" sz="2200" dirty="0" err="1">
                <a:latin typeface="+mj-lt"/>
                <a:ea typeface="+mj-ea"/>
                <a:cs typeface="PT Bold Heading" pitchFamily="2" charset="-78"/>
              </a:rPr>
              <a:t>دي</a:t>
            </a:r>
            <a:r>
              <a:rPr lang="ar-SA" sz="2200" dirty="0">
                <a:latin typeface="+mj-lt"/>
                <a:ea typeface="+mj-ea"/>
                <a:cs typeface="PT Bold Heading" pitchFamily="2" charset="-78"/>
              </a:rPr>
              <a:t> </a:t>
            </a:r>
            <a:r>
              <a:rPr lang="ar-SA" sz="2200" dirty="0" err="1">
                <a:latin typeface="+mj-lt"/>
                <a:ea typeface="+mj-ea"/>
                <a:cs typeface="PT Bold Heading" pitchFamily="2" charset="-78"/>
              </a:rPr>
              <a:t>برولي</a:t>
            </a:r>
            <a:r>
              <a:rPr lang="ar-SA" sz="2200" dirty="0">
                <a:latin typeface="+mj-lt"/>
                <a:ea typeface="+mj-ea"/>
                <a:cs typeface="PT Bold Heading" pitchFamily="2" charset="-78"/>
              </a:rPr>
              <a:t> :</a:t>
            </a:r>
          </a:p>
        </p:txBody>
      </p:sp>
      <p:sp>
        <p:nvSpPr>
          <p:cNvPr id="10" name="عنوان 1"/>
          <p:cNvSpPr txBox="1">
            <a:spLocks/>
          </p:cNvSpPr>
          <p:nvPr/>
        </p:nvSpPr>
        <p:spPr>
          <a:xfrm>
            <a:off x="-1071602" y="3643314"/>
            <a:ext cx="9144000" cy="1143000"/>
          </a:xfrm>
          <a:prstGeom prst="rect">
            <a:avLst/>
          </a:prstGeom>
        </p:spPr>
        <p:txBody>
          <a:bodyPr lIns="45720" rIns="45720" anchor="ctr"/>
          <a:lstStyle/>
          <a:p>
            <a:pPr algn="ctr" fontAlgn="auto">
              <a:spcAft>
                <a:spcPts val="0"/>
              </a:spcAft>
              <a:defRPr/>
            </a:pPr>
            <a:r>
              <a:rPr lang="el-GR" sz="4400" b="1" dirty="0">
                <a:solidFill>
                  <a:schemeClr val="tx2">
                    <a:lumMod val="60000"/>
                    <a:lumOff val="40000"/>
                  </a:schemeClr>
                </a:solidFill>
                <a:latin typeface="Arial"/>
                <a:ea typeface="+mj-ea"/>
                <a:cs typeface="Arial"/>
              </a:rPr>
              <a:t>λ</a:t>
            </a:r>
            <a:r>
              <a:rPr lang="en-US" sz="4400" b="1" dirty="0">
                <a:solidFill>
                  <a:schemeClr val="tx2">
                    <a:lumMod val="60000"/>
                    <a:lumOff val="40000"/>
                  </a:schemeClr>
                </a:solidFill>
                <a:latin typeface="Arial"/>
                <a:ea typeface="+mj-ea"/>
                <a:cs typeface="Arial"/>
              </a:rPr>
              <a:t> </a:t>
            </a:r>
            <a:r>
              <a:rPr lang="en-US" sz="4400" b="1" dirty="0">
                <a:solidFill>
                  <a:schemeClr val="tx2">
                    <a:lumMod val="60000"/>
                    <a:lumOff val="40000"/>
                  </a:schemeClr>
                </a:solidFill>
                <a:latin typeface="+mj-lt"/>
                <a:ea typeface="+mj-ea"/>
                <a:cs typeface="+mj-cs"/>
              </a:rPr>
              <a:t>= ___ = ___</a:t>
            </a:r>
            <a:endParaRPr lang="ar-SA" sz="4400" b="1" dirty="0">
              <a:solidFill>
                <a:schemeClr val="tx2">
                  <a:lumMod val="60000"/>
                  <a:lumOff val="40000"/>
                </a:schemeClr>
              </a:solidFill>
              <a:latin typeface="+mj-lt"/>
              <a:ea typeface="+mj-ea"/>
              <a:cs typeface="+mj-cs"/>
            </a:endParaRPr>
          </a:p>
        </p:txBody>
      </p:sp>
      <p:sp>
        <p:nvSpPr>
          <p:cNvPr id="11" name="عنوان 1"/>
          <p:cNvSpPr txBox="1">
            <a:spLocks/>
          </p:cNvSpPr>
          <p:nvPr/>
        </p:nvSpPr>
        <p:spPr>
          <a:xfrm>
            <a:off x="2562221" y="3930652"/>
            <a:ext cx="1438275" cy="1143000"/>
          </a:xfrm>
          <a:prstGeom prst="rect">
            <a:avLst/>
          </a:prstGeom>
        </p:spPr>
        <p:txBody>
          <a:bodyPr lIns="45720" rIns="45720" anchor="ctr"/>
          <a:lstStyle/>
          <a:p>
            <a:pPr algn="ctr" fontAlgn="auto">
              <a:spcAft>
                <a:spcPts val="0"/>
              </a:spcAft>
              <a:defRPr/>
            </a:pPr>
            <a:r>
              <a:rPr lang="en-US" sz="4400" b="1" dirty="0">
                <a:solidFill>
                  <a:schemeClr val="tx2">
                    <a:lumMod val="60000"/>
                    <a:lumOff val="40000"/>
                  </a:schemeClr>
                </a:solidFill>
                <a:latin typeface="+mj-lt"/>
                <a:ea typeface="+mj-ea"/>
                <a:cs typeface="+mj-cs"/>
              </a:rPr>
              <a:t>h</a:t>
            </a:r>
          </a:p>
          <a:p>
            <a:pPr algn="ctr" fontAlgn="auto">
              <a:spcAft>
                <a:spcPts val="0"/>
              </a:spcAft>
              <a:defRPr/>
            </a:pPr>
            <a:r>
              <a:rPr lang="en-US" sz="4400" b="1" dirty="0">
                <a:solidFill>
                  <a:schemeClr val="tx2">
                    <a:lumMod val="60000"/>
                    <a:lumOff val="40000"/>
                  </a:schemeClr>
                </a:solidFill>
                <a:latin typeface="+mj-lt"/>
                <a:ea typeface="+mj-ea"/>
                <a:cs typeface="+mj-cs"/>
              </a:rPr>
              <a:t>p</a:t>
            </a:r>
            <a:endParaRPr lang="ar-SA" sz="4400" b="1" dirty="0">
              <a:solidFill>
                <a:schemeClr val="tx2">
                  <a:lumMod val="60000"/>
                  <a:lumOff val="40000"/>
                </a:schemeClr>
              </a:solidFill>
              <a:latin typeface="+mj-lt"/>
              <a:ea typeface="+mj-ea"/>
              <a:cs typeface="+mj-cs"/>
            </a:endParaRPr>
          </a:p>
        </p:txBody>
      </p:sp>
      <p:sp>
        <p:nvSpPr>
          <p:cNvPr id="12" name="عنوان 1"/>
          <p:cNvSpPr txBox="1">
            <a:spLocks/>
          </p:cNvSpPr>
          <p:nvPr/>
        </p:nvSpPr>
        <p:spPr>
          <a:xfrm>
            <a:off x="3929058" y="3930652"/>
            <a:ext cx="1438275" cy="1143000"/>
          </a:xfrm>
          <a:prstGeom prst="rect">
            <a:avLst/>
          </a:prstGeom>
        </p:spPr>
        <p:txBody>
          <a:bodyPr lIns="45720" rIns="45720" anchor="ctr"/>
          <a:lstStyle/>
          <a:p>
            <a:pPr algn="ctr" fontAlgn="auto">
              <a:spcAft>
                <a:spcPts val="0"/>
              </a:spcAft>
              <a:defRPr/>
            </a:pPr>
            <a:r>
              <a:rPr lang="en-US" sz="4400" b="1" dirty="0">
                <a:solidFill>
                  <a:schemeClr val="tx2">
                    <a:lumMod val="60000"/>
                    <a:lumOff val="40000"/>
                  </a:schemeClr>
                </a:solidFill>
                <a:latin typeface="+mj-lt"/>
                <a:ea typeface="+mj-ea"/>
                <a:cs typeface="+mj-cs"/>
              </a:rPr>
              <a:t>h</a:t>
            </a:r>
          </a:p>
          <a:p>
            <a:pPr algn="ctr" fontAlgn="auto">
              <a:spcAft>
                <a:spcPts val="0"/>
              </a:spcAft>
              <a:defRPr/>
            </a:pPr>
            <a:r>
              <a:rPr lang="en-US" sz="4400" b="1" dirty="0" err="1">
                <a:solidFill>
                  <a:schemeClr val="tx2">
                    <a:lumMod val="60000"/>
                    <a:lumOff val="40000"/>
                  </a:schemeClr>
                </a:solidFill>
                <a:latin typeface="+mj-lt"/>
                <a:ea typeface="+mj-ea"/>
                <a:cs typeface="+mj-cs"/>
              </a:rPr>
              <a:t>mv</a:t>
            </a:r>
            <a:endParaRPr lang="ar-SA" sz="4400" b="1" dirty="0">
              <a:solidFill>
                <a:schemeClr val="tx2">
                  <a:lumMod val="60000"/>
                  <a:lumOff val="40000"/>
                </a:schemeClr>
              </a:solidFill>
              <a:latin typeface="+mj-lt"/>
              <a:ea typeface="+mj-ea"/>
              <a:cs typeface="+mj-cs"/>
            </a:endParaRPr>
          </a:p>
        </p:txBody>
      </p:sp>
      <p:pic>
        <p:nvPicPr>
          <p:cNvPr id="8193" name="Picture 1" descr="de_Broglie"/>
          <p:cNvPicPr>
            <a:picLocks noChangeAspect="1" noChangeArrowheads="1"/>
          </p:cNvPicPr>
          <p:nvPr/>
        </p:nvPicPr>
        <p:blipFill>
          <a:blip r:embed="rId3">
            <a:clrChange>
              <a:clrFrom>
                <a:srgbClr val="FFFFFF"/>
              </a:clrFrom>
              <a:clrTo>
                <a:srgbClr val="FFFFFF">
                  <a:alpha val="0"/>
                </a:srgbClr>
              </a:clrTo>
            </a:clrChange>
          </a:blip>
          <a:srcRect/>
          <a:stretch>
            <a:fillRect/>
          </a:stretch>
        </p:blipFill>
        <p:spPr bwMode="auto">
          <a:xfrm>
            <a:off x="6786578" y="1571612"/>
            <a:ext cx="1943100" cy="2019300"/>
          </a:xfrm>
          <a:prstGeom prst="rect">
            <a:avLst/>
          </a:prstGeom>
          <a:noFill/>
          <a:ln w="9525">
            <a:noFill/>
            <a:miter lim="800000"/>
            <a:headEnd/>
            <a:tailEnd/>
          </a:ln>
        </p:spPr>
      </p:pic>
      <p:sp>
        <p:nvSpPr>
          <p:cNvPr id="13" name="عنوان 1"/>
          <p:cNvSpPr txBox="1">
            <a:spLocks/>
          </p:cNvSpPr>
          <p:nvPr/>
        </p:nvSpPr>
        <p:spPr>
          <a:xfrm>
            <a:off x="785786" y="5572140"/>
            <a:ext cx="7715272" cy="520685"/>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ينبغي أن تُظهر جسيمات مثل الإلكترونات </a:t>
            </a:r>
            <a:r>
              <a:rPr lang="ar-SA" sz="2200" dirty="0" err="1">
                <a:latin typeface="+mj-lt"/>
                <a:ea typeface="+mj-ea"/>
                <a:cs typeface="PT Bold Heading" pitchFamily="2" charset="-78"/>
              </a:rPr>
              <a:t>والفوتونات</a:t>
            </a:r>
            <a:r>
              <a:rPr lang="ar-SA" sz="2200" dirty="0">
                <a:latin typeface="+mj-lt"/>
                <a:ea typeface="+mj-ea"/>
                <a:cs typeface="PT Bold Heading" pitchFamily="2" charset="-78"/>
              </a:rPr>
              <a:t> خصائص </a:t>
            </a:r>
            <a:r>
              <a:rPr lang="ar-SA" sz="2200" dirty="0" err="1" smtClean="0">
                <a:latin typeface="+mj-lt"/>
                <a:ea typeface="+mj-ea"/>
                <a:cs typeface="PT Bold Heading" pitchFamily="2" charset="-78"/>
              </a:rPr>
              <a:t>موجية</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pic>
        <p:nvPicPr>
          <p:cNvPr id="8194" name="Picture 2" descr="220px-Buckminsterfullerene_animated"/>
          <p:cNvPicPr>
            <a:picLocks noChangeAspect="1" noChangeArrowheads="1"/>
          </p:cNvPicPr>
          <p:nvPr/>
        </p:nvPicPr>
        <p:blipFill>
          <a:blip r:embed="rId4"/>
          <a:srcRect/>
          <a:stretch>
            <a:fillRect/>
          </a:stretch>
        </p:blipFill>
        <p:spPr bwMode="auto">
          <a:xfrm>
            <a:off x="285720" y="285728"/>
            <a:ext cx="2095500" cy="2095500"/>
          </a:xfrm>
          <a:prstGeom prst="rect">
            <a:avLst/>
          </a:prstGeom>
          <a:noFill/>
          <a:ln w="9525">
            <a:noFill/>
            <a:miter lim="800000"/>
            <a:headEnd/>
            <a:tailEnd/>
          </a:ln>
        </p:spPr>
      </p:pic>
    </p:spTree>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39" presetClass="entr" presetSubtype="0" accel="100000" fill="hold" nodeType="afterEffect">
                                  <p:stCondLst>
                                    <p:cond delay="0"/>
                                  </p:stCondLst>
                                  <p:childTnLst>
                                    <p:set>
                                      <p:cBhvr>
                                        <p:cTn id="23" dur="1" fill="hold">
                                          <p:stCondLst>
                                            <p:cond delay="0"/>
                                          </p:stCondLst>
                                        </p:cTn>
                                        <p:tgtEl>
                                          <p:spTgt spid="8194"/>
                                        </p:tgtEl>
                                        <p:attrNameLst>
                                          <p:attrName>style.visibility</p:attrName>
                                        </p:attrNameLst>
                                      </p:cBhvr>
                                      <p:to>
                                        <p:strVal val="visible"/>
                                      </p:to>
                                    </p:set>
                                    <p:anim calcmode="lin" valueType="num">
                                      <p:cBhvr>
                                        <p:cTn id="24" dur="500" fill="hold"/>
                                        <p:tgtEl>
                                          <p:spTgt spid="8194"/>
                                        </p:tgtEl>
                                        <p:attrNameLst>
                                          <p:attrName>ppt_h</p:attrName>
                                        </p:attrNameLst>
                                      </p:cBhvr>
                                      <p:tavLst>
                                        <p:tav tm="0">
                                          <p:val>
                                            <p:strVal val="#ppt_h/20"/>
                                          </p:val>
                                        </p:tav>
                                        <p:tav tm="50000">
                                          <p:val>
                                            <p:strVal val="#ppt_h/20"/>
                                          </p:val>
                                        </p:tav>
                                        <p:tav tm="100000">
                                          <p:val>
                                            <p:strVal val="#ppt_h"/>
                                          </p:val>
                                        </p:tav>
                                      </p:tavLst>
                                    </p:anim>
                                    <p:anim calcmode="lin" valueType="num">
                                      <p:cBhvr>
                                        <p:cTn id="25" dur="500" fill="hold"/>
                                        <p:tgtEl>
                                          <p:spTgt spid="8194"/>
                                        </p:tgtEl>
                                        <p:attrNameLst>
                                          <p:attrName>ppt_w</p:attrName>
                                        </p:attrNameLst>
                                      </p:cBhvr>
                                      <p:tavLst>
                                        <p:tav tm="0">
                                          <p:val>
                                            <p:strVal val="#ppt_w+.3"/>
                                          </p:val>
                                        </p:tav>
                                        <p:tav tm="50000">
                                          <p:val>
                                            <p:strVal val="#ppt_w+.3"/>
                                          </p:val>
                                        </p:tav>
                                        <p:tav tm="100000">
                                          <p:val>
                                            <p:strVal val="#ppt_w"/>
                                          </p:val>
                                        </p:tav>
                                      </p:tavLst>
                                    </p:anim>
                                    <p:anim calcmode="lin" valueType="num">
                                      <p:cBhvr>
                                        <p:cTn id="26" dur="500" fill="hold"/>
                                        <p:tgtEl>
                                          <p:spTgt spid="8194"/>
                                        </p:tgtEl>
                                        <p:attrNameLst>
                                          <p:attrName>ppt_x</p:attrName>
                                        </p:attrNameLst>
                                      </p:cBhvr>
                                      <p:tavLst>
                                        <p:tav tm="0">
                                          <p:val>
                                            <p:strVal val="#ppt_x-.3"/>
                                          </p:val>
                                        </p:tav>
                                        <p:tav tm="50000">
                                          <p:val>
                                            <p:strVal val="#ppt_x"/>
                                          </p:val>
                                        </p:tav>
                                        <p:tav tm="100000">
                                          <p:val>
                                            <p:strVal val="#ppt_x"/>
                                          </p:val>
                                        </p:tav>
                                      </p:tavLst>
                                    </p:anim>
                                    <p:anim calcmode="lin" valueType="num">
                                      <p:cBhvr>
                                        <p:cTn id="27" dur="500" fill="hold"/>
                                        <p:tgtEl>
                                          <p:spTgt spid="8194"/>
                                        </p:tgtEl>
                                        <p:attrNameLst>
                                          <p:attrName>ppt_y</p:attrName>
                                        </p:attrNameLst>
                                      </p:cBhvr>
                                      <p:tavLst>
                                        <p:tav tm="0">
                                          <p:val>
                                            <p:strVal val="#ppt_y"/>
                                          </p:val>
                                        </p:tav>
                                        <p:tav tm="100000">
                                          <p:val>
                                            <p:strVal val="#ppt_y"/>
                                          </p:val>
                                        </p:tav>
                                      </p:tavLst>
                                    </p:anim>
                                  </p:childTnLst>
                                </p:cTn>
                              </p:par>
                            </p:childTnLst>
                          </p:cTn>
                        </p:par>
                        <p:par>
                          <p:cTn id="28" fill="hold">
                            <p:stCondLst>
                              <p:cond delay="1500"/>
                            </p:stCondLst>
                            <p:childTnLst>
                              <p:par>
                                <p:cTn id="29" presetID="10" presetClass="entr" presetSubtype="0" fill="hold" grpId="0"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childTnLst>
                          </p:cTn>
                        </p:par>
                        <p:par>
                          <p:cTn id="32" fill="hold">
                            <p:stCondLst>
                              <p:cond delay="2000"/>
                            </p:stCondLst>
                            <p:childTnLst>
                              <p:par>
                                <p:cTn id="33" presetID="10" presetClass="entr" presetSubtype="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par>
                                <p:cTn id="36" presetID="26" presetClass="entr" presetSubtype="0" fill="hold" nodeType="withEffect">
                                  <p:stCondLst>
                                    <p:cond delay="0"/>
                                  </p:stCondLst>
                                  <p:childTnLst>
                                    <p:set>
                                      <p:cBhvr>
                                        <p:cTn id="37" dur="1" fill="hold">
                                          <p:stCondLst>
                                            <p:cond delay="0"/>
                                          </p:stCondLst>
                                        </p:cTn>
                                        <p:tgtEl>
                                          <p:spTgt spid="8193"/>
                                        </p:tgtEl>
                                        <p:attrNameLst>
                                          <p:attrName>style.visibility</p:attrName>
                                        </p:attrNameLst>
                                      </p:cBhvr>
                                      <p:to>
                                        <p:strVal val="visible"/>
                                      </p:to>
                                    </p:set>
                                    <p:animEffect transition="in" filter="wipe(down)">
                                      <p:cBhvr>
                                        <p:cTn id="38" dur="580">
                                          <p:stCondLst>
                                            <p:cond delay="0"/>
                                          </p:stCondLst>
                                        </p:cTn>
                                        <p:tgtEl>
                                          <p:spTgt spid="8193"/>
                                        </p:tgtEl>
                                      </p:cBhvr>
                                    </p:animEffect>
                                    <p:anim calcmode="lin" valueType="num">
                                      <p:cBhvr>
                                        <p:cTn id="39" dur="1822" tmFilter="0,0; 0.14,0.36; 0.43,0.73; 0.71,0.91; 1.0,1.0">
                                          <p:stCondLst>
                                            <p:cond delay="0"/>
                                          </p:stCondLst>
                                        </p:cTn>
                                        <p:tgtEl>
                                          <p:spTgt spid="8193"/>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8193"/>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8193"/>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8193"/>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8193"/>
                                        </p:tgtEl>
                                        <p:attrNameLst>
                                          <p:attrName>ppt_y</p:attrName>
                                        </p:attrNameLst>
                                      </p:cBhvr>
                                      <p:tavLst>
                                        <p:tav tm="0" fmla="#ppt_y-sin(pi*$)/81">
                                          <p:val>
                                            <p:fltVal val="0"/>
                                          </p:val>
                                        </p:tav>
                                        <p:tav tm="100000">
                                          <p:val>
                                            <p:fltVal val="1"/>
                                          </p:val>
                                        </p:tav>
                                      </p:tavLst>
                                    </p:anim>
                                    <p:animScale>
                                      <p:cBhvr>
                                        <p:cTn id="44" dur="26">
                                          <p:stCondLst>
                                            <p:cond delay="650"/>
                                          </p:stCondLst>
                                        </p:cTn>
                                        <p:tgtEl>
                                          <p:spTgt spid="8193"/>
                                        </p:tgtEl>
                                      </p:cBhvr>
                                      <p:to x="100000" y="60000"/>
                                    </p:animScale>
                                    <p:animScale>
                                      <p:cBhvr>
                                        <p:cTn id="45" dur="166" decel="50000">
                                          <p:stCondLst>
                                            <p:cond delay="676"/>
                                          </p:stCondLst>
                                        </p:cTn>
                                        <p:tgtEl>
                                          <p:spTgt spid="8193"/>
                                        </p:tgtEl>
                                      </p:cBhvr>
                                      <p:to x="100000" y="100000"/>
                                    </p:animScale>
                                    <p:animScale>
                                      <p:cBhvr>
                                        <p:cTn id="46" dur="26">
                                          <p:stCondLst>
                                            <p:cond delay="1312"/>
                                          </p:stCondLst>
                                        </p:cTn>
                                        <p:tgtEl>
                                          <p:spTgt spid="8193"/>
                                        </p:tgtEl>
                                      </p:cBhvr>
                                      <p:to x="100000" y="80000"/>
                                    </p:animScale>
                                    <p:animScale>
                                      <p:cBhvr>
                                        <p:cTn id="47" dur="166" decel="50000">
                                          <p:stCondLst>
                                            <p:cond delay="1338"/>
                                          </p:stCondLst>
                                        </p:cTn>
                                        <p:tgtEl>
                                          <p:spTgt spid="8193"/>
                                        </p:tgtEl>
                                      </p:cBhvr>
                                      <p:to x="100000" y="100000"/>
                                    </p:animScale>
                                    <p:animScale>
                                      <p:cBhvr>
                                        <p:cTn id="48" dur="26">
                                          <p:stCondLst>
                                            <p:cond delay="1642"/>
                                          </p:stCondLst>
                                        </p:cTn>
                                        <p:tgtEl>
                                          <p:spTgt spid="8193"/>
                                        </p:tgtEl>
                                      </p:cBhvr>
                                      <p:to x="100000" y="90000"/>
                                    </p:animScale>
                                    <p:animScale>
                                      <p:cBhvr>
                                        <p:cTn id="49" dur="166" decel="50000">
                                          <p:stCondLst>
                                            <p:cond delay="1668"/>
                                          </p:stCondLst>
                                        </p:cTn>
                                        <p:tgtEl>
                                          <p:spTgt spid="8193"/>
                                        </p:tgtEl>
                                      </p:cBhvr>
                                      <p:to x="100000" y="100000"/>
                                    </p:animScale>
                                    <p:animScale>
                                      <p:cBhvr>
                                        <p:cTn id="50" dur="26">
                                          <p:stCondLst>
                                            <p:cond delay="1808"/>
                                          </p:stCondLst>
                                        </p:cTn>
                                        <p:tgtEl>
                                          <p:spTgt spid="8193"/>
                                        </p:tgtEl>
                                      </p:cBhvr>
                                      <p:to x="100000" y="95000"/>
                                    </p:animScale>
                                    <p:animScale>
                                      <p:cBhvr>
                                        <p:cTn id="51" dur="166" decel="50000">
                                          <p:stCondLst>
                                            <p:cond delay="1834"/>
                                          </p:stCondLst>
                                        </p:cTn>
                                        <p:tgtEl>
                                          <p:spTgt spid="8193"/>
                                        </p:tgtEl>
                                      </p:cBhvr>
                                      <p:to x="100000" y="100000"/>
                                    </p:animScale>
                                  </p:childTnLst>
                                </p:cTn>
                              </p:par>
                            </p:childTnLst>
                          </p:cTn>
                        </p:par>
                        <p:par>
                          <p:cTn id="52" fill="hold">
                            <p:stCondLst>
                              <p:cond delay="4000"/>
                            </p:stCondLst>
                            <p:childTnLst>
                              <p:par>
                                <p:cTn id="53" presetID="10" presetClass="entr" presetSubtype="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4500"/>
                            </p:stCondLst>
                            <p:childTnLst>
                              <p:par>
                                <p:cTn id="57" presetID="10" presetClass="entr" presetSubtype="0" fill="hold" grpId="0" nodeType="after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fade">
                                      <p:cBhvr>
                                        <p:cTn id="59" dur="500"/>
                                        <p:tgtEl>
                                          <p:spTgt spid="7"/>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10"/>
                                        </p:tgtEl>
                                        <p:attrNameLst>
                                          <p:attrName>style.visibility</p:attrName>
                                        </p:attrNameLst>
                                      </p:cBhvr>
                                      <p:to>
                                        <p:strVal val="visible"/>
                                      </p:to>
                                    </p:set>
                                    <p:animEffect transition="in" filter="fade">
                                      <p:cBhvr>
                                        <p:cTn id="63" dur="500"/>
                                        <p:tgtEl>
                                          <p:spTgt spid="10"/>
                                        </p:tgtEl>
                                      </p:cBhvr>
                                    </p:animEffect>
                                  </p:childTnLst>
                                </p:cTn>
                              </p:par>
                            </p:childTnLst>
                          </p:cTn>
                        </p:par>
                        <p:par>
                          <p:cTn id="64" fill="hold">
                            <p:stCondLst>
                              <p:cond delay="5500"/>
                            </p:stCondLst>
                            <p:childTnLst>
                              <p:par>
                                <p:cTn id="65" presetID="10" presetClass="entr" presetSubtype="0" fill="hold" grpId="0" nodeType="afterEffect">
                                  <p:stCondLst>
                                    <p:cond delay="0"/>
                                  </p:stCondLst>
                                  <p:childTnLst>
                                    <p:set>
                                      <p:cBhvr>
                                        <p:cTn id="66" dur="1" fill="hold">
                                          <p:stCondLst>
                                            <p:cond delay="0"/>
                                          </p:stCondLst>
                                        </p:cTn>
                                        <p:tgtEl>
                                          <p:spTgt spid="11"/>
                                        </p:tgtEl>
                                        <p:attrNameLst>
                                          <p:attrName>style.visibility</p:attrName>
                                        </p:attrNameLst>
                                      </p:cBhvr>
                                      <p:to>
                                        <p:strVal val="visible"/>
                                      </p:to>
                                    </p:set>
                                    <p:animEffect transition="in" filter="fade">
                                      <p:cBhvr>
                                        <p:cTn id="67" dur="500"/>
                                        <p:tgtEl>
                                          <p:spTgt spid="11"/>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fade">
                                      <p:cBhvr>
                                        <p:cTn id="71" dur="500"/>
                                        <p:tgtEl>
                                          <p:spTgt spid="12"/>
                                        </p:tgtEl>
                                      </p:cBhvr>
                                    </p:animEffect>
                                  </p:childTnLst>
                                </p:cTn>
                              </p:par>
                            </p:childTnLst>
                          </p:cTn>
                        </p:par>
                        <p:par>
                          <p:cTn id="72" fill="hold">
                            <p:stCondLst>
                              <p:cond delay="6500"/>
                            </p:stCondLst>
                            <p:childTnLst>
                              <p:par>
                                <p:cTn id="73" presetID="10" presetClass="entr" presetSubtype="0" fill="hold" grpId="0" nodeType="after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fade">
                                      <p:cBhvr>
                                        <p:cTn id="7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7" grpId="0"/>
      <p:bldP spid="10" grpId="0"/>
      <p:bldP spid="11" grpId="0"/>
      <p:bldP spid="12" grpId="0"/>
      <p:bldP spid="1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0" r="-10000"/>
          </a:stretch>
        </a:blipFill>
        <a:effectLst/>
      </p:bgPr>
    </p:bg>
    <p:spTree>
      <p:nvGrpSpPr>
        <p:cNvPr id="1" name=""/>
        <p:cNvGrpSpPr/>
        <p:nvPr/>
      </p:nvGrpSpPr>
      <p:grpSpPr>
        <a:xfrm>
          <a:off x="0" y="0"/>
          <a:ext cx="0" cy="0"/>
          <a:chOff x="0" y="0"/>
          <a:chExt cx="0" cy="0"/>
        </a:xfrm>
      </p:grpSpPr>
      <p:sp>
        <p:nvSpPr>
          <p:cNvPr id="8" name="عنوان 1"/>
          <p:cNvSpPr txBox="1">
            <a:spLocks/>
          </p:cNvSpPr>
          <p:nvPr/>
        </p:nvSpPr>
        <p:spPr>
          <a:xfrm>
            <a:off x="428596" y="285728"/>
            <a:ext cx="8358182" cy="714380"/>
          </a:xfrm>
          <a:prstGeom prst="rect">
            <a:avLst/>
          </a:prstGeom>
        </p:spPr>
        <p:txBody>
          <a:bodyPr lIns="45720" rIns="45720" anchor="ctr"/>
          <a:lstStyle/>
          <a:p>
            <a:pPr algn="justLow">
              <a:defRPr/>
            </a:pPr>
            <a:r>
              <a:rPr lang="ar-SA" sz="2200" dirty="0">
                <a:latin typeface="+mj-lt"/>
                <a:ea typeface="+mj-ea"/>
                <a:cs typeface="PT Bold Heading" pitchFamily="2" charset="-78"/>
              </a:rPr>
              <a:t>سلط العالم الإنجليزي جورج </a:t>
            </a:r>
            <a:r>
              <a:rPr lang="ar-SA" sz="2200" dirty="0" err="1">
                <a:latin typeface="+mj-lt"/>
                <a:ea typeface="+mj-ea"/>
                <a:cs typeface="PT Bold Heading" pitchFamily="2" charset="-78"/>
              </a:rPr>
              <a:t>تومسون</a:t>
            </a:r>
            <a:r>
              <a:rPr lang="ar-SA" sz="2200" dirty="0">
                <a:latin typeface="+mj-lt"/>
                <a:ea typeface="+mj-ea"/>
                <a:cs typeface="PT Bold Heading" pitchFamily="2" charset="-78"/>
              </a:rPr>
              <a:t> حزمة من الإلكترونات على بلورة رقيقة </a:t>
            </a:r>
            <a:r>
              <a:rPr lang="ar-SA" sz="2200" dirty="0" smtClean="0">
                <a:latin typeface="+mj-lt"/>
                <a:ea typeface="+mj-ea"/>
                <a:cs typeface="PT Bold Heading" pitchFamily="2" charset="-78"/>
              </a:rPr>
              <a:t>جداً </a:t>
            </a:r>
            <a:r>
              <a:rPr lang="ar-SA" sz="2000" dirty="0" smtClean="0">
                <a:cs typeface="PT Bold Heading" pitchFamily="2" charset="-78"/>
              </a:rPr>
              <a:t>لأن </a:t>
            </a:r>
            <a:r>
              <a:rPr lang="ar-SA" sz="2000" dirty="0" err="1" smtClean="0">
                <a:cs typeface="PT Bold Heading" pitchFamily="2" charset="-78"/>
              </a:rPr>
              <a:t>الذرات</a:t>
            </a:r>
            <a:r>
              <a:rPr lang="ar-SA" sz="2000" dirty="0" smtClean="0">
                <a:cs typeface="PT Bold Heading" pitchFamily="2" charset="-78"/>
              </a:rPr>
              <a:t> تعمل كعمل </a:t>
            </a:r>
            <a:r>
              <a:rPr lang="ar-SA" sz="2000" dirty="0" err="1" smtClean="0">
                <a:cs typeface="PT Bold Heading" pitchFamily="2" charset="-78"/>
              </a:rPr>
              <a:t>محزوز</a:t>
            </a:r>
            <a:r>
              <a:rPr lang="ar-SA" sz="2000" dirty="0" smtClean="0">
                <a:cs typeface="PT Bold Heading" pitchFamily="2" charset="-78"/>
              </a:rPr>
              <a:t> </a:t>
            </a:r>
            <a:r>
              <a:rPr lang="ar-SA" sz="2000" dirty="0" err="1" smtClean="0">
                <a:cs typeface="PT Bold Heading" pitchFamily="2" charset="-78"/>
              </a:rPr>
              <a:t>الحيود</a:t>
            </a:r>
            <a:r>
              <a:rPr lang="ar-SA" sz="2000" dirty="0" smtClean="0">
                <a:cs typeface="PT Bold Heading" pitchFamily="2" charset="-78"/>
              </a:rPr>
              <a:t> .</a:t>
            </a:r>
            <a:endParaRPr lang="ar-SA" sz="2200" dirty="0">
              <a:latin typeface="+mj-lt"/>
              <a:ea typeface="+mj-ea"/>
              <a:cs typeface="PT Bold Heading" pitchFamily="2" charset="-78"/>
            </a:endParaRPr>
          </a:p>
        </p:txBody>
      </p:sp>
      <p:sp>
        <p:nvSpPr>
          <p:cNvPr id="9" name="عنوان 1"/>
          <p:cNvSpPr txBox="1">
            <a:spLocks/>
          </p:cNvSpPr>
          <p:nvPr/>
        </p:nvSpPr>
        <p:spPr>
          <a:xfrm>
            <a:off x="0" y="3716338"/>
            <a:ext cx="9144000" cy="1143000"/>
          </a:xfrm>
          <a:prstGeom prst="rect">
            <a:avLst/>
          </a:prstGeom>
        </p:spPr>
        <p:txBody>
          <a:bodyPr lIns="45720" rIns="45720" anchor="ctr"/>
          <a:lstStyle/>
          <a:p>
            <a:pPr algn="ctr" fontAlgn="auto">
              <a:spcAft>
                <a:spcPts val="0"/>
              </a:spcAft>
              <a:defRPr/>
            </a:pPr>
            <a:endParaRPr lang="ar-SA" sz="2300" dirty="0">
              <a:latin typeface="+mj-lt"/>
              <a:ea typeface="+mj-ea"/>
              <a:cs typeface="PT Bold Heading" pitchFamily="2" charset="-78"/>
            </a:endParaRPr>
          </a:p>
        </p:txBody>
      </p:sp>
      <p:sp>
        <p:nvSpPr>
          <p:cNvPr id="7" name="عنوان 1"/>
          <p:cNvSpPr txBox="1">
            <a:spLocks/>
          </p:cNvSpPr>
          <p:nvPr/>
        </p:nvSpPr>
        <p:spPr>
          <a:xfrm>
            <a:off x="428596" y="1142984"/>
            <a:ext cx="8358246" cy="642942"/>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كونت الإلكترونات التي حدث لها </a:t>
            </a:r>
            <a:r>
              <a:rPr lang="ar-SA" sz="2200" dirty="0" err="1">
                <a:latin typeface="+mj-lt"/>
                <a:ea typeface="+mj-ea"/>
                <a:cs typeface="PT Bold Heading" pitchFamily="2" charset="-78"/>
              </a:rPr>
              <a:t>حيود</a:t>
            </a:r>
            <a:r>
              <a:rPr lang="ar-SA" sz="2200" dirty="0">
                <a:latin typeface="+mj-lt"/>
                <a:ea typeface="+mj-ea"/>
                <a:cs typeface="PT Bold Heading" pitchFamily="2" charset="-78"/>
              </a:rPr>
              <a:t> الأنماط نفسها التي تكونها أشعة (</a:t>
            </a:r>
            <a:r>
              <a:rPr lang="en-US" sz="2200" dirty="0">
                <a:latin typeface="+mj-lt"/>
                <a:ea typeface="+mj-ea"/>
                <a:cs typeface="PT Bold Heading" pitchFamily="2" charset="-78"/>
              </a:rPr>
              <a:t>X</a:t>
            </a:r>
            <a:r>
              <a:rPr lang="ar-SA" sz="2200" dirty="0">
                <a:latin typeface="+mj-lt"/>
                <a:ea typeface="+mj-ea"/>
                <a:cs typeface="PT Bold Heading" pitchFamily="2" charset="-78"/>
              </a:rPr>
              <a:t>) التي لها الطول الموجي نفسه</a:t>
            </a:r>
          </a:p>
        </p:txBody>
      </p:sp>
      <p:sp>
        <p:nvSpPr>
          <p:cNvPr id="10" name="عنوان 1"/>
          <p:cNvSpPr txBox="1">
            <a:spLocks/>
          </p:cNvSpPr>
          <p:nvPr/>
        </p:nvSpPr>
        <p:spPr>
          <a:xfrm>
            <a:off x="428596" y="1928802"/>
            <a:ext cx="8358246" cy="660389"/>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أجرى كلينتون </a:t>
            </a:r>
            <a:r>
              <a:rPr lang="ar-SA" sz="2200" dirty="0" err="1">
                <a:latin typeface="+mj-lt"/>
                <a:ea typeface="+mj-ea"/>
                <a:cs typeface="PT Bold Heading" pitchFamily="2" charset="-78"/>
              </a:rPr>
              <a:t>دافيسون</a:t>
            </a:r>
            <a:r>
              <a:rPr lang="ar-SA" sz="2200" dirty="0">
                <a:latin typeface="+mj-lt"/>
                <a:ea typeface="+mj-ea"/>
                <a:cs typeface="PT Bold Heading" pitchFamily="2" charset="-78"/>
              </a:rPr>
              <a:t> </a:t>
            </a:r>
            <a:r>
              <a:rPr lang="ar-SA" sz="2200" dirty="0" err="1">
                <a:latin typeface="+mj-lt"/>
                <a:ea typeface="+mj-ea"/>
                <a:cs typeface="PT Bold Heading" pitchFamily="2" charset="-78"/>
              </a:rPr>
              <a:t>ولاستر</a:t>
            </a:r>
            <a:r>
              <a:rPr lang="ar-SA" sz="2200" dirty="0">
                <a:latin typeface="+mj-lt"/>
                <a:ea typeface="+mj-ea"/>
                <a:cs typeface="PT Bold Heading" pitchFamily="2" charset="-78"/>
              </a:rPr>
              <a:t> </a:t>
            </a:r>
            <a:r>
              <a:rPr lang="ar-SA" sz="2200" dirty="0" err="1">
                <a:latin typeface="+mj-lt"/>
                <a:ea typeface="+mj-ea"/>
                <a:cs typeface="PT Bold Heading" pitchFamily="2" charset="-78"/>
              </a:rPr>
              <a:t>جيرمر</a:t>
            </a:r>
            <a:r>
              <a:rPr lang="ar-SA" sz="2200" dirty="0">
                <a:latin typeface="+mj-lt"/>
                <a:ea typeface="+mj-ea"/>
                <a:cs typeface="PT Bold Heading" pitchFamily="2" charset="-78"/>
              </a:rPr>
              <a:t> تجربة مشابهة ولقد أثبتت التجربتان أن للجسيمات المادية خصائص </a:t>
            </a:r>
            <a:r>
              <a:rPr lang="ar-SA" sz="2200" dirty="0" err="1" smtClean="0">
                <a:latin typeface="+mj-lt"/>
                <a:ea typeface="+mj-ea"/>
                <a:cs typeface="PT Bold Heading" pitchFamily="2" charset="-78"/>
              </a:rPr>
              <a:t>موجية</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11" name="عنوان 1"/>
          <p:cNvSpPr txBox="1">
            <a:spLocks/>
          </p:cNvSpPr>
          <p:nvPr/>
        </p:nvSpPr>
        <p:spPr>
          <a:xfrm>
            <a:off x="428596" y="2803505"/>
            <a:ext cx="8358246" cy="927104"/>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إن الطبيعة </a:t>
            </a:r>
            <a:r>
              <a:rPr lang="ar-SA" sz="2200" dirty="0" err="1">
                <a:latin typeface="+mj-lt"/>
                <a:ea typeface="+mj-ea"/>
                <a:cs typeface="PT Bold Heading" pitchFamily="2" charset="-78"/>
              </a:rPr>
              <a:t>الموجية</a:t>
            </a:r>
            <a:r>
              <a:rPr lang="ar-SA" sz="2200" dirty="0">
                <a:latin typeface="+mj-lt"/>
                <a:ea typeface="+mj-ea"/>
                <a:cs typeface="PT Bold Heading" pitchFamily="2" charset="-78"/>
              </a:rPr>
              <a:t> </a:t>
            </a:r>
            <a:r>
              <a:rPr lang="ar-SA" sz="2200" dirty="0" smtClean="0">
                <a:latin typeface="+mj-lt"/>
                <a:ea typeface="+mj-ea"/>
                <a:cs typeface="PT Bold Heading" pitchFamily="2" charset="-78"/>
              </a:rPr>
              <a:t>للأجسام </a:t>
            </a:r>
            <a:r>
              <a:rPr lang="ar-SA" sz="2200" dirty="0">
                <a:latin typeface="+mj-lt"/>
                <a:ea typeface="+mj-ea"/>
                <a:cs typeface="PT Bold Heading" pitchFamily="2" charset="-78"/>
              </a:rPr>
              <a:t>التي تراها وتتعامل معها يومياً لا يمكن ملاحظتها لأن أطوالها </a:t>
            </a:r>
            <a:r>
              <a:rPr lang="ar-SA" sz="2200" dirty="0" err="1">
                <a:latin typeface="+mj-lt"/>
                <a:ea typeface="+mj-ea"/>
                <a:cs typeface="PT Bold Heading" pitchFamily="2" charset="-78"/>
              </a:rPr>
              <a:t>الموجية</a:t>
            </a:r>
            <a:r>
              <a:rPr lang="ar-SA" sz="2200" dirty="0">
                <a:latin typeface="+mj-lt"/>
                <a:ea typeface="+mj-ea"/>
                <a:cs typeface="PT Bold Heading" pitchFamily="2" charset="-78"/>
              </a:rPr>
              <a:t> قصيرة جداً</a:t>
            </a:r>
          </a:p>
        </p:txBody>
      </p:sp>
      <p:sp>
        <p:nvSpPr>
          <p:cNvPr id="12" name="عنوان 1"/>
          <p:cNvSpPr txBox="1">
            <a:spLocks/>
          </p:cNvSpPr>
          <p:nvPr/>
        </p:nvSpPr>
        <p:spPr>
          <a:xfrm>
            <a:off x="571472" y="3732199"/>
            <a:ext cx="8143868" cy="620728"/>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للجسيمات الصغيرة جداً (الإلكترونات) طول موجي يمكن ملاحظته </a:t>
            </a:r>
            <a:r>
              <a:rPr lang="ar-SA" sz="2200" dirty="0" smtClean="0">
                <a:latin typeface="+mj-lt"/>
                <a:ea typeface="+mj-ea"/>
                <a:cs typeface="PT Bold Heading" pitchFamily="2" charset="-78"/>
              </a:rPr>
              <a:t>وقياسه .</a:t>
            </a:r>
            <a:endParaRPr lang="ar-SA" sz="2200" dirty="0">
              <a:latin typeface="+mj-lt"/>
              <a:ea typeface="+mj-ea"/>
              <a:cs typeface="PT Bold Heading" pitchFamily="2" charset="-78"/>
            </a:endParaRPr>
          </a:p>
        </p:txBody>
      </p:sp>
      <p:pic>
        <p:nvPicPr>
          <p:cNvPr id="7169" name="Picture 1" descr="x-ray2"/>
          <p:cNvPicPr>
            <a:picLocks noChangeAspect="1" noChangeArrowheads="1"/>
          </p:cNvPicPr>
          <p:nvPr/>
        </p:nvPicPr>
        <p:blipFill>
          <a:blip r:embed="rId3"/>
          <a:srcRect/>
          <a:stretch>
            <a:fillRect/>
          </a:stretch>
        </p:blipFill>
        <p:spPr bwMode="auto">
          <a:xfrm>
            <a:off x="2643174" y="4714884"/>
            <a:ext cx="1857388" cy="1785950"/>
          </a:xfrm>
          <a:prstGeom prst="rect">
            <a:avLst/>
          </a:prstGeom>
          <a:noFill/>
          <a:ln w="9525">
            <a:noFill/>
            <a:miter lim="800000"/>
            <a:headEnd/>
            <a:tailEnd/>
          </a:ln>
        </p:spPr>
      </p:pic>
      <p:pic>
        <p:nvPicPr>
          <p:cNvPr id="7170" name="Picture 2" descr="59afc13d-7172-4789-a26b-171cc6f2cfaf"/>
          <p:cNvPicPr>
            <a:picLocks noChangeAspect="1" noChangeArrowheads="1"/>
          </p:cNvPicPr>
          <p:nvPr/>
        </p:nvPicPr>
        <p:blipFill>
          <a:blip r:embed="rId4"/>
          <a:srcRect/>
          <a:stretch>
            <a:fillRect/>
          </a:stretch>
        </p:blipFill>
        <p:spPr bwMode="auto">
          <a:xfrm>
            <a:off x="5000628" y="4714884"/>
            <a:ext cx="1866896" cy="1866896"/>
          </a:xfrm>
          <a:prstGeom prst="rect">
            <a:avLst/>
          </a:prstGeom>
          <a:noFill/>
          <a:ln w="9525">
            <a:noFill/>
            <a:miter lim="800000"/>
            <a:headEnd/>
            <a:tailEnd/>
          </a:ln>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0" presetClass="entr" presetSubtype="0" fill="hold" grpId="0" nodeType="afterEffect" nodePh="1">
                                  <p:stCondLst>
                                    <p:cond delay="0"/>
                                  </p:stCondLst>
                                  <p:endCondLst>
                                    <p:cond evt="begin" delay="0">
                                      <p:tn val="9"/>
                                    </p:cond>
                                  </p:end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25" presetClass="entr" presetSubtype="0" fill="hold" grpId="0" nodeType="afterEffect">
                                  <p:stCondLst>
                                    <p:cond delay="0"/>
                                  </p:stCondLst>
                                  <p:iterate type="wd">
                                    <p:tmPct val="10000"/>
                                  </p:iterate>
                                  <p:childTnLst>
                                    <p:set>
                                      <p:cBhvr>
                                        <p:cTn id="14" dur="1" fill="hold">
                                          <p:stCondLst>
                                            <p:cond delay="0"/>
                                          </p:stCondLst>
                                        </p:cTn>
                                        <p:tgtEl>
                                          <p:spTgt spid="7"/>
                                        </p:tgtEl>
                                        <p:attrNameLst>
                                          <p:attrName>style.visibility</p:attrName>
                                        </p:attrNameLst>
                                      </p:cBhvr>
                                      <p:to>
                                        <p:strVal val="visible"/>
                                      </p:to>
                                    </p:set>
                                    <p:anim calcmode="lin" valueType="num">
                                      <p:cBhvr>
                                        <p:cTn id="15"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6"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7"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18" dur="1000" fill="hold"/>
                                        <p:tgtEl>
                                          <p:spTgt spid="7"/>
                                        </p:tgtEl>
                                        <p:attrNameLst>
                                          <p:attrName>ppt_h</p:attrName>
                                        </p:attrNameLst>
                                      </p:cBhvr>
                                      <p:tavLst>
                                        <p:tav tm="0">
                                          <p:val>
                                            <p:strVal val="#ppt_h"/>
                                          </p:val>
                                        </p:tav>
                                        <p:tav tm="100000">
                                          <p:val>
                                            <p:strVal val="#ppt_h"/>
                                          </p:val>
                                        </p:tav>
                                      </p:tavLst>
                                    </p:anim>
                                    <p:anim calcmode="lin" valueType="num">
                                      <p:cBhvr>
                                        <p:cTn id="19"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0"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1"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2" dur="1000" decel="50000">
                                          <p:stCondLst>
                                            <p:cond delay="0"/>
                                          </p:stCondLst>
                                        </p:cTn>
                                        <p:tgtEl>
                                          <p:spTgt spid="7"/>
                                        </p:tgtEl>
                                      </p:cBhvr>
                                    </p:animEffect>
                                  </p:childTnLst>
                                </p:cTn>
                              </p:par>
                            </p:childTnLst>
                          </p:cTn>
                        </p:par>
                        <p:par>
                          <p:cTn id="23" fill="hold">
                            <p:stCondLst>
                              <p:cond delay="3800"/>
                            </p:stCondLst>
                            <p:childTnLst>
                              <p:par>
                                <p:cTn id="24" presetID="39" presetClass="entr" presetSubtype="0" accel="10000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p:cTn id="26" dur="500" fill="hold"/>
                                        <p:tgtEl>
                                          <p:spTgt spid="10"/>
                                        </p:tgtEl>
                                        <p:attrNameLst>
                                          <p:attrName>ppt_h</p:attrName>
                                        </p:attrNameLst>
                                      </p:cBhvr>
                                      <p:tavLst>
                                        <p:tav tm="0">
                                          <p:val>
                                            <p:strVal val="#ppt_h/20"/>
                                          </p:val>
                                        </p:tav>
                                        <p:tav tm="50000">
                                          <p:val>
                                            <p:strVal val="#ppt_h/20"/>
                                          </p:val>
                                        </p:tav>
                                        <p:tav tm="100000">
                                          <p:val>
                                            <p:strVal val="#ppt_h"/>
                                          </p:val>
                                        </p:tav>
                                      </p:tavLst>
                                    </p:anim>
                                    <p:anim calcmode="lin" valueType="num">
                                      <p:cBhvr>
                                        <p:cTn id="27" dur="500" fill="hold"/>
                                        <p:tgtEl>
                                          <p:spTgt spid="10"/>
                                        </p:tgtEl>
                                        <p:attrNameLst>
                                          <p:attrName>ppt_w</p:attrName>
                                        </p:attrNameLst>
                                      </p:cBhvr>
                                      <p:tavLst>
                                        <p:tav tm="0">
                                          <p:val>
                                            <p:strVal val="#ppt_w+.3"/>
                                          </p:val>
                                        </p:tav>
                                        <p:tav tm="50000">
                                          <p:val>
                                            <p:strVal val="#ppt_w+.3"/>
                                          </p:val>
                                        </p:tav>
                                        <p:tav tm="100000">
                                          <p:val>
                                            <p:strVal val="#ppt_w"/>
                                          </p:val>
                                        </p:tav>
                                      </p:tavLst>
                                    </p:anim>
                                    <p:anim calcmode="lin" valueType="num">
                                      <p:cBhvr>
                                        <p:cTn id="28" dur="500" fill="hold"/>
                                        <p:tgtEl>
                                          <p:spTgt spid="10"/>
                                        </p:tgtEl>
                                        <p:attrNameLst>
                                          <p:attrName>ppt_x</p:attrName>
                                        </p:attrNameLst>
                                      </p:cBhvr>
                                      <p:tavLst>
                                        <p:tav tm="0">
                                          <p:val>
                                            <p:strVal val="#ppt_x-.3"/>
                                          </p:val>
                                        </p:tav>
                                        <p:tav tm="50000">
                                          <p:val>
                                            <p:strVal val="#ppt_x"/>
                                          </p:val>
                                        </p:tav>
                                        <p:tav tm="100000">
                                          <p:val>
                                            <p:strVal val="#ppt_x"/>
                                          </p:val>
                                        </p:tav>
                                      </p:tavLst>
                                    </p:anim>
                                    <p:anim calcmode="lin" valueType="num">
                                      <p:cBhvr>
                                        <p:cTn id="29" dur="500" fill="hold"/>
                                        <p:tgtEl>
                                          <p:spTgt spid="10"/>
                                        </p:tgtEl>
                                        <p:attrNameLst>
                                          <p:attrName>ppt_y</p:attrName>
                                        </p:attrNameLst>
                                      </p:cBhvr>
                                      <p:tavLst>
                                        <p:tav tm="0">
                                          <p:val>
                                            <p:strVal val="#ppt_y"/>
                                          </p:val>
                                        </p:tav>
                                        <p:tav tm="100000">
                                          <p:val>
                                            <p:strVal val="#ppt_y"/>
                                          </p:val>
                                        </p:tav>
                                      </p:tavLst>
                                    </p:anim>
                                  </p:childTnLst>
                                </p:cTn>
                              </p:par>
                            </p:childTnLst>
                          </p:cTn>
                        </p:par>
                        <p:par>
                          <p:cTn id="30" fill="hold">
                            <p:stCondLst>
                              <p:cond delay="4300"/>
                            </p:stCondLst>
                            <p:childTnLst>
                              <p:par>
                                <p:cTn id="31" presetID="10"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par>
                          <p:cTn id="34" fill="hold">
                            <p:stCondLst>
                              <p:cond delay="4800"/>
                            </p:stCondLst>
                            <p:childTnLst>
                              <p:par>
                                <p:cTn id="35" presetID="10"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7" grpId="0"/>
      <p:bldP spid="10" grpId="0"/>
      <p:bldP spid="11"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
        <p:nvSpPr>
          <p:cNvPr id="7171" name="Rectangle 3"/>
          <p:cNvSpPr>
            <a:spLocks noGrp="1" noChangeArrowheads="1"/>
          </p:cNvSpPr>
          <p:nvPr>
            <p:ph type="body" idx="1"/>
          </p:nvPr>
        </p:nvSpPr>
        <p:spPr>
          <a:xfrm>
            <a:off x="2643174" y="3643314"/>
            <a:ext cx="6286544" cy="2857520"/>
          </a:xfrm>
        </p:spPr>
        <p:txBody>
          <a:bodyPr>
            <a:noAutofit/>
          </a:bodyPr>
          <a:lstStyle/>
          <a:p>
            <a:pPr algn="justLow">
              <a:lnSpc>
                <a:spcPct val="90000"/>
              </a:lnSpc>
            </a:pPr>
            <a:r>
              <a:rPr lang="ar-SA" sz="2400" dirty="0" smtClean="0">
                <a:cs typeface="PT Bold Heading" pitchFamily="2" charset="-78"/>
              </a:rPr>
              <a:t>أن </a:t>
            </a:r>
            <a:r>
              <a:rPr lang="ar-SA" sz="2400" dirty="0">
                <a:cs typeface="PT Bold Heading" pitchFamily="2" charset="-78"/>
              </a:rPr>
              <a:t>تلمس هذا الجسيم .</a:t>
            </a:r>
          </a:p>
          <a:p>
            <a:pPr algn="justLow">
              <a:lnSpc>
                <a:spcPct val="90000"/>
              </a:lnSpc>
            </a:pPr>
            <a:r>
              <a:rPr lang="ar-SA" sz="2400" dirty="0">
                <a:cs typeface="PT Bold Heading" pitchFamily="2" charset="-78"/>
              </a:rPr>
              <a:t>أن تعكس ضوءا عنه وإذا استخدم ضوء فانه يجب تجميع الضوء المنعكس عن الجسيم بجهاز أو بالعين المجردة.</a:t>
            </a:r>
          </a:p>
          <a:p>
            <a:pPr algn="justLow">
              <a:lnSpc>
                <a:spcPct val="90000"/>
              </a:lnSpc>
            </a:pPr>
            <a:r>
              <a:rPr lang="ar-SA" sz="2400" dirty="0">
                <a:cs typeface="PT Bold Heading" pitchFamily="2" charset="-78"/>
              </a:rPr>
              <a:t> إلا انه </a:t>
            </a:r>
            <a:r>
              <a:rPr lang="ar-SA" sz="2400" dirty="0" err="1">
                <a:cs typeface="PT Bold Heading" pitchFamily="2" charset="-78"/>
              </a:rPr>
              <a:t>و</a:t>
            </a:r>
            <a:r>
              <a:rPr lang="ar-SA" sz="2400" dirty="0">
                <a:cs typeface="PT Bold Heading" pitchFamily="2" charset="-78"/>
              </a:rPr>
              <a:t> بسبب تأثيرات </a:t>
            </a:r>
            <a:r>
              <a:rPr lang="ar-SA" sz="2400" dirty="0" err="1">
                <a:cs typeface="PT Bold Heading" pitchFamily="2" charset="-78"/>
              </a:rPr>
              <a:t>الحيود</a:t>
            </a:r>
            <a:r>
              <a:rPr lang="ar-SA" sz="2400" dirty="0">
                <a:cs typeface="PT Bold Heading" pitchFamily="2" charset="-78"/>
              </a:rPr>
              <a:t> فان الضوء المستخدم لتحديد موقع الجسيم ينتشر مما يجعل تحديد موقع الجسم بدقة مستحيلا .</a:t>
            </a:r>
            <a:endParaRPr lang="en-US" sz="2400" dirty="0">
              <a:cs typeface="PT Bold Heading" pitchFamily="2" charset="-78"/>
            </a:endParaRPr>
          </a:p>
        </p:txBody>
      </p:sp>
      <p:sp>
        <p:nvSpPr>
          <p:cNvPr id="6" name="مستطيل 5"/>
          <p:cNvSpPr/>
          <p:nvPr/>
        </p:nvSpPr>
        <p:spPr>
          <a:xfrm>
            <a:off x="1857356" y="285728"/>
            <a:ext cx="6852319" cy="830997"/>
          </a:xfrm>
          <a:prstGeom prst="rect">
            <a:avLst/>
          </a:prstGeom>
          <a:noFill/>
        </p:spPr>
        <p:txBody>
          <a:bodyPr wrap="square">
            <a:spAutoFit/>
          </a:bodyPr>
          <a:lstStyle/>
          <a:p>
            <a:pPr algn="ctr" fontAlgn="auto">
              <a:spcBef>
                <a:spcPts val="0"/>
              </a:spcBef>
              <a:spcAft>
                <a:spcPts val="0"/>
              </a:spcAft>
              <a:defRPr/>
            </a:pPr>
            <a:r>
              <a:rPr lang="ar-SA" sz="4800" b="1" dirty="0">
                <a:ln w="12700">
                  <a:solidFill>
                    <a:schemeClr val="bg1"/>
                  </a:solidFill>
                  <a:prstDash val="solid"/>
                </a:ln>
                <a:solidFill>
                  <a:schemeClr val="accent6">
                    <a:lumMod val="50000"/>
                  </a:schemeClr>
                </a:solidFill>
                <a:effectLst>
                  <a:outerShdw blurRad="41275" dist="20320" dir="1800000" algn="tl" rotWithShape="0">
                    <a:srgbClr val="000000">
                      <a:alpha val="40000"/>
                    </a:srgbClr>
                  </a:outerShdw>
                </a:effectLst>
                <a:latin typeface="+mj-lt"/>
                <a:ea typeface="+mj-ea"/>
                <a:cs typeface="PT Bold Heading" pitchFamily="2" charset="-78"/>
              </a:rPr>
              <a:t>الجسيمات والموجات</a:t>
            </a:r>
            <a:endParaRPr lang="ar-SA" sz="4800" b="1" dirty="0">
              <a:ln w="12700">
                <a:solidFill>
                  <a:schemeClr val="bg1"/>
                </a:solidFill>
                <a:prstDash val="solid"/>
              </a:ln>
              <a:solidFill>
                <a:schemeClr val="accent6">
                  <a:lumMod val="50000"/>
                </a:schemeClr>
              </a:solidFill>
              <a:effectLst>
                <a:outerShdw blurRad="41275" dist="20320" dir="1800000" algn="tl" rotWithShape="0">
                  <a:srgbClr val="000000">
                    <a:alpha val="40000"/>
                  </a:srgbClr>
                </a:outerShdw>
              </a:effectLst>
              <a:cs typeface="PT Bold Heading" pitchFamily="2" charset="-78"/>
            </a:endParaRPr>
          </a:p>
        </p:txBody>
      </p:sp>
      <p:sp>
        <p:nvSpPr>
          <p:cNvPr id="4" name="مستطيل 3"/>
          <p:cNvSpPr/>
          <p:nvPr/>
        </p:nvSpPr>
        <p:spPr>
          <a:xfrm>
            <a:off x="4818930" y="1500174"/>
            <a:ext cx="3773790" cy="433965"/>
          </a:xfrm>
          <a:prstGeom prst="rect">
            <a:avLst/>
          </a:prstGeom>
        </p:spPr>
        <p:txBody>
          <a:bodyPr wrap="none">
            <a:spAutoFit/>
          </a:bodyPr>
          <a:lstStyle/>
          <a:p>
            <a:pPr>
              <a:lnSpc>
                <a:spcPct val="90000"/>
              </a:lnSpc>
            </a:pPr>
            <a:r>
              <a:rPr lang="ar-EG" sz="2400" dirty="0" smtClean="0">
                <a:solidFill>
                  <a:srgbClr val="C00000"/>
                </a:solidFill>
                <a:cs typeface="PT Bold Heading" pitchFamily="2" charset="-78"/>
              </a:rPr>
              <a:t>س: هل الضوء جسيم أو موجة ؟ </a:t>
            </a:r>
            <a:endParaRPr lang="ar-EG" sz="2400" dirty="0">
              <a:solidFill>
                <a:srgbClr val="C00000"/>
              </a:solidFill>
              <a:cs typeface="PT Bold Heading" pitchFamily="2" charset="-78"/>
            </a:endParaRPr>
          </a:p>
        </p:txBody>
      </p:sp>
      <p:sp>
        <p:nvSpPr>
          <p:cNvPr id="5" name="مستطيل 4"/>
          <p:cNvSpPr/>
          <p:nvPr/>
        </p:nvSpPr>
        <p:spPr>
          <a:xfrm>
            <a:off x="1500166" y="2071678"/>
            <a:ext cx="7000892" cy="710194"/>
          </a:xfrm>
          <a:prstGeom prst="rect">
            <a:avLst/>
          </a:prstGeom>
        </p:spPr>
        <p:txBody>
          <a:bodyPr wrap="square">
            <a:spAutoFit/>
          </a:bodyPr>
          <a:lstStyle/>
          <a:p>
            <a:pPr algn="justLow">
              <a:lnSpc>
                <a:spcPct val="90000"/>
              </a:lnSpc>
            </a:pPr>
            <a:r>
              <a:rPr lang="ar-EG" sz="2200" dirty="0" smtClean="0">
                <a:cs typeface="PT Bold Heading" pitchFamily="2" charset="-78"/>
              </a:rPr>
              <a:t>تشير الدلائل إلى أن كلا من النموذج </a:t>
            </a:r>
            <a:r>
              <a:rPr lang="ar-EG" sz="2200" dirty="0" err="1" smtClean="0">
                <a:cs typeface="PT Bold Heading" pitchFamily="2" charset="-78"/>
              </a:rPr>
              <a:t>الجسيمي</a:t>
            </a:r>
            <a:r>
              <a:rPr lang="ar-EG" sz="2200" dirty="0" smtClean="0">
                <a:cs typeface="PT Bold Heading" pitchFamily="2" charset="-78"/>
              </a:rPr>
              <a:t> والنموذج </a:t>
            </a:r>
            <a:r>
              <a:rPr lang="ar-EG" sz="2200" dirty="0" err="1" smtClean="0">
                <a:cs typeface="PT Bold Heading" pitchFamily="2" charset="-78"/>
              </a:rPr>
              <a:t>الموجي</a:t>
            </a:r>
            <a:r>
              <a:rPr lang="ar-EG" sz="2200" dirty="0" smtClean="0">
                <a:cs typeface="PT Bold Heading" pitchFamily="2" charset="-78"/>
              </a:rPr>
              <a:t> يلزمان لتفسير سلوك الضوء .</a:t>
            </a:r>
            <a:endParaRPr lang="ar-SA" sz="2200" dirty="0">
              <a:cs typeface="PT Bold Heading" pitchFamily="2" charset="-78"/>
            </a:endParaRPr>
          </a:p>
        </p:txBody>
      </p:sp>
      <p:sp>
        <p:nvSpPr>
          <p:cNvPr id="7" name="مستطيل 6"/>
          <p:cNvSpPr/>
          <p:nvPr/>
        </p:nvSpPr>
        <p:spPr>
          <a:xfrm>
            <a:off x="4701911" y="3143248"/>
            <a:ext cx="4238661" cy="433965"/>
          </a:xfrm>
          <a:prstGeom prst="rect">
            <a:avLst/>
          </a:prstGeom>
        </p:spPr>
        <p:txBody>
          <a:bodyPr wrap="none">
            <a:spAutoFit/>
          </a:bodyPr>
          <a:lstStyle/>
          <a:p>
            <a:pPr>
              <a:lnSpc>
                <a:spcPct val="90000"/>
              </a:lnSpc>
            </a:pPr>
            <a:r>
              <a:rPr lang="ar-EG" sz="2400" dirty="0" smtClean="0">
                <a:solidFill>
                  <a:srgbClr val="C00000"/>
                </a:solidFill>
                <a:cs typeface="PT Bold Heading" pitchFamily="2" charset="-78"/>
              </a:rPr>
              <a:t>س: كيف يمكن تحديد موقع جسيم ؟ </a:t>
            </a:r>
            <a:endParaRPr lang="ar-SA" sz="2400" dirty="0">
              <a:solidFill>
                <a:srgbClr val="C00000"/>
              </a:solidFill>
              <a:cs typeface="PT Bold Heading" pitchFamily="2" charset="-78"/>
            </a:endParaRPr>
          </a:p>
        </p:txBody>
      </p:sp>
    </p:spTree>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54" presetClass="entr" presetSubtype="0" accel="100000"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500" fill="hold"/>
                                        <p:tgtEl>
                                          <p:spTgt spid="4"/>
                                        </p:tgtEl>
                                        <p:attrNameLst>
                                          <p:attrName>ppt_w</p:attrName>
                                        </p:attrNameLst>
                                      </p:cBhvr>
                                      <p:tavLst>
                                        <p:tav tm="0">
                                          <p:val>
                                            <p:strVal val="#ppt_w*0.05"/>
                                          </p:val>
                                        </p:tav>
                                        <p:tav tm="100000">
                                          <p:val>
                                            <p:strVal val="#ppt_w"/>
                                          </p:val>
                                        </p:tav>
                                      </p:tavLst>
                                    </p:anim>
                                    <p:anim calcmode="lin" valueType="num">
                                      <p:cBhvr>
                                        <p:cTn id="15" dur="500" fill="hold"/>
                                        <p:tgtEl>
                                          <p:spTgt spid="4"/>
                                        </p:tgtEl>
                                        <p:attrNameLst>
                                          <p:attrName>ppt_h</p:attrName>
                                        </p:attrNameLst>
                                      </p:cBhvr>
                                      <p:tavLst>
                                        <p:tav tm="0">
                                          <p:val>
                                            <p:strVal val="#ppt_h"/>
                                          </p:val>
                                        </p:tav>
                                        <p:tav tm="100000">
                                          <p:val>
                                            <p:strVal val="#ppt_h"/>
                                          </p:val>
                                        </p:tav>
                                      </p:tavLst>
                                    </p:anim>
                                    <p:anim calcmode="lin" valueType="num">
                                      <p:cBhvr>
                                        <p:cTn id="16" dur="500" fill="hold"/>
                                        <p:tgtEl>
                                          <p:spTgt spid="4"/>
                                        </p:tgtEl>
                                        <p:attrNameLst>
                                          <p:attrName>ppt_x</p:attrName>
                                        </p:attrNameLst>
                                      </p:cBhvr>
                                      <p:tavLst>
                                        <p:tav tm="0">
                                          <p:val>
                                            <p:strVal val="#ppt_x-.2"/>
                                          </p:val>
                                        </p:tav>
                                        <p:tav tm="100000">
                                          <p:val>
                                            <p:strVal val="#ppt_x"/>
                                          </p:val>
                                        </p:tav>
                                      </p:tavLst>
                                    </p:anim>
                                    <p:anim calcmode="lin" valueType="num">
                                      <p:cBhvr>
                                        <p:cTn id="17" dur="500" fill="hold"/>
                                        <p:tgtEl>
                                          <p:spTgt spid="4"/>
                                        </p:tgtEl>
                                        <p:attrNameLst>
                                          <p:attrName>ppt_y</p:attrName>
                                        </p:attrNameLst>
                                      </p:cBhvr>
                                      <p:tavLst>
                                        <p:tav tm="0">
                                          <p:val>
                                            <p:strVal val="#ppt_y"/>
                                          </p:val>
                                        </p:tav>
                                        <p:tav tm="100000">
                                          <p:val>
                                            <p:strVal val="#ppt_y"/>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grpId="0" nodeType="clickEffect">
                                  <p:stCondLst>
                                    <p:cond delay="0"/>
                                  </p:stCondLst>
                                  <p:iterate type="wd">
                                    <p:tmPct val="5000"/>
                                  </p:iterate>
                                  <p:childTnLst>
                                    <p:set>
                                      <p:cBhvr>
                                        <p:cTn id="22" dur="1" fill="hold">
                                          <p:stCondLst>
                                            <p:cond delay="0"/>
                                          </p:stCondLst>
                                        </p:cTn>
                                        <p:tgtEl>
                                          <p:spTgt spid="5"/>
                                        </p:tgtEl>
                                        <p:attrNameLst>
                                          <p:attrName>style.visibility</p:attrName>
                                        </p:attrNameLst>
                                      </p:cBhvr>
                                      <p:to>
                                        <p:strVal val="visible"/>
                                      </p:to>
                                    </p:set>
                                    <p:anim calcmode="lin" valueType="num">
                                      <p:cBhvr>
                                        <p:cTn id="23" dur="1000" fill="hold"/>
                                        <p:tgtEl>
                                          <p:spTgt spid="5"/>
                                        </p:tgtEl>
                                        <p:attrNameLst>
                                          <p:attrName>ppt_w</p:attrName>
                                        </p:attrNameLst>
                                      </p:cBhvr>
                                      <p:tavLst>
                                        <p:tav tm="0">
                                          <p:val>
                                            <p:fltVal val="0"/>
                                          </p:val>
                                        </p:tav>
                                        <p:tav tm="100000">
                                          <p:val>
                                            <p:strVal val="#ppt_w"/>
                                          </p:val>
                                        </p:tav>
                                      </p:tavLst>
                                    </p:anim>
                                    <p:anim calcmode="lin" valueType="num">
                                      <p:cBhvr>
                                        <p:cTn id="24" dur="1000" fill="hold"/>
                                        <p:tgtEl>
                                          <p:spTgt spid="5"/>
                                        </p:tgtEl>
                                        <p:attrNameLst>
                                          <p:attrName>ppt_h</p:attrName>
                                        </p:attrNameLst>
                                      </p:cBhvr>
                                      <p:tavLst>
                                        <p:tav tm="0">
                                          <p:val>
                                            <p:fltVal val="0"/>
                                          </p:val>
                                        </p:tav>
                                        <p:tav tm="100000">
                                          <p:val>
                                            <p:strVal val="#ppt_h"/>
                                          </p:val>
                                        </p:tav>
                                      </p:tavLst>
                                    </p:anim>
                                    <p:anim calcmode="lin" valueType="num">
                                      <p:cBhvr>
                                        <p:cTn id="25" dur="1000" fill="hold"/>
                                        <p:tgtEl>
                                          <p:spTgt spid="5"/>
                                        </p:tgtEl>
                                        <p:attrNameLst>
                                          <p:attrName>style.rotation</p:attrName>
                                        </p:attrNameLst>
                                      </p:cBhvr>
                                      <p:tavLst>
                                        <p:tav tm="0">
                                          <p:val>
                                            <p:fltVal val="90"/>
                                          </p:val>
                                        </p:tav>
                                        <p:tav tm="100000">
                                          <p:val>
                                            <p:fltVal val="0"/>
                                          </p:val>
                                        </p:tav>
                                      </p:tavLst>
                                    </p:anim>
                                    <p:animEffect transition="in" filter="fade">
                                      <p:cBhvr>
                                        <p:cTn id="26" dur="1000"/>
                                        <p:tgtEl>
                                          <p:spTgt spid="5"/>
                                        </p:tgtEl>
                                      </p:cBhvr>
                                    </p:animEffect>
                                  </p:childTnLst>
                                </p:cTn>
                              </p:par>
                            </p:childTnLst>
                          </p:cTn>
                        </p:par>
                        <p:par>
                          <p:cTn id="27" fill="hold">
                            <p:stCondLst>
                              <p:cond delay="1700"/>
                            </p:stCondLst>
                            <p:childTnLst>
                              <p:par>
                                <p:cTn id="28" presetID="48" presetClass="entr" presetSubtype="0" accel="50000" fill="hold" grpId="0" nodeType="afterEffect">
                                  <p:stCondLst>
                                    <p:cond delay="0"/>
                                  </p:stCondLst>
                                  <p:iterate type="wd">
                                    <p:tmPct val="10000"/>
                                  </p:iterate>
                                  <p:childTnLst>
                                    <p:set>
                                      <p:cBhvr>
                                        <p:cTn id="29" dur="1" fill="hold">
                                          <p:stCondLst>
                                            <p:cond delay="0"/>
                                          </p:stCondLst>
                                        </p:cTn>
                                        <p:tgtEl>
                                          <p:spTgt spid="7"/>
                                        </p:tgtEl>
                                        <p:attrNameLst>
                                          <p:attrName>style.visibility</p:attrName>
                                        </p:attrNameLst>
                                      </p:cBhvr>
                                      <p:to>
                                        <p:strVal val="visible"/>
                                      </p:to>
                                    </p:set>
                                    <p:anim calcmode="lin" valueType="num">
                                      <p:cBhvr>
                                        <p:cTn id="30" dur="1000" fill="hold"/>
                                        <p:tgtEl>
                                          <p:spTgt spid="7"/>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31" dur="1000" fill="hold"/>
                                        <p:tgtEl>
                                          <p:spTgt spid="7"/>
                                        </p:tgtEl>
                                        <p:attrNameLst>
                                          <p:attrName>ppt_x</p:attrName>
                                        </p:attrNameLst>
                                      </p:cBhvr>
                                      <p:tavLst>
                                        <p:tav tm="0">
                                          <p:val>
                                            <p:fltVal val="-1"/>
                                          </p:val>
                                        </p:tav>
                                        <p:tav tm="50000">
                                          <p:val>
                                            <p:fltVal val="0.95"/>
                                          </p:val>
                                        </p:tav>
                                        <p:tav tm="100000">
                                          <p:val>
                                            <p:strVal val="#ppt_x"/>
                                          </p:val>
                                        </p:tav>
                                      </p:tavLst>
                                    </p:anim>
                                    <p:anim calcmode="lin" valueType="num">
                                      <p:cBhvr>
                                        <p:cTn id="32" dur="1000" fill="hold"/>
                                        <p:tgtEl>
                                          <p:spTgt spid="7"/>
                                        </p:tgtEl>
                                        <p:attrNameLst>
                                          <p:attrName>ppt_y</p:attrName>
                                        </p:attrNameLst>
                                      </p:cBhvr>
                                      <p:tavLst>
                                        <p:tav tm="0">
                                          <p:val>
                                            <p:strVal val="#ppt_y"/>
                                          </p:val>
                                        </p:tav>
                                        <p:tav tm="100000">
                                          <p:val>
                                            <p:strVal val="#ppt_y"/>
                                          </p:val>
                                        </p:tav>
                                      </p:tavLst>
                                    </p:anim>
                                    <p:animEffect transition="in" filter="fade">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34" presetClass="entr" presetSubtype="0" fill="hold" nodeType="clickEffect">
                                  <p:stCondLst>
                                    <p:cond delay="0"/>
                                  </p:stCondLst>
                                  <p:childTnLst>
                                    <p:set>
                                      <p:cBhvr>
                                        <p:cTn id="37" dur="1" fill="hold">
                                          <p:stCondLst>
                                            <p:cond delay="0"/>
                                          </p:stCondLst>
                                        </p:cTn>
                                        <p:tgtEl>
                                          <p:spTgt spid="7171">
                                            <p:txEl>
                                              <p:pRg st="0" end="0"/>
                                            </p:txEl>
                                          </p:spTgt>
                                        </p:tgtEl>
                                        <p:attrNameLst>
                                          <p:attrName>style.visibility</p:attrName>
                                        </p:attrNameLst>
                                      </p:cBhvr>
                                      <p:to>
                                        <p:strVal val="visible"/>
                                      </p:to>
                                    </p:set>
                                    <p:anim from="(-#ppt_w/2)" to="(#ppt_x)" calcmode="lin" valueType="num">
                                      <p:cBhvr>
                                        <p:cTn id="38" dur="600" fill="hold">
                                          <p:stCondLst>
                                            <p:cond delay="0"/>
                                          </p:stCondLst>
                                        </p:cTn>
                                        <p:tgtEl>
                                          <p:spTgt spid="7171">
                                            <p:txEl>
                                              <p:pRg st="0" end="0"/>
                                            </p:txEl>
                                          </p:spTgt>
                                        </p:tgtEl>
                                        <p:attrNameLst>
                                          <p:attrName>ppt_x</p:attrName>
                                        </p:attrNameLst>
                                      </p:cBhvr>
                                    </p:anim>
                                    <p:anim from="0" to="-1.0" calcmode="lin" valueType="num">
                                      <p:cBhvr>
                                        <p:cTn id="39" dur="200" decel="50000" autoRev="1" fill="hold">
                                          <p:stCondLst>
                                            <p:cond delay="600"/>
                                          </p:stCondLst>
                                        </p:cTn>
                                        <p:tgtEl>
                                          <p:spTgt spid="7171">
                                            <p:txEl>
                                              <p:pRg st="0" end="0"/>
                                            </p:txEl>
                                          </p:spTgt>
                                        </p:tgtEl>
                                        <p:attrNameLst>
                                          <p:attrName>xshear</p:attrName>
                                        </p:attrNameLst>
                                      </p:cBhvr>
                                    </p:anim>
                                    <p:animScale>
                                      <p:cBhvr>
                                        <p:cTn id="40" dur="200" decel="100000" autoRev="1" fill="hold">
                                          <p:stCondLst>
                                            <p:cond delay="600"/>
                                          </p:stCondLst>
                                        </p:cTn>
                                        <p:tgtEl>
                                          <p:spTgt spid="7171">
                                            <p:txEl>
                                              <p:pRg st="0" end="0"/>
                                            </p:txEl>
                                          </p:spTgt>
                                        </p:tgtEl>
                                      </p:cBhvr>
                                      <p:from x="100000" y="100000"/>
                                      <p:to x="80000" y="100000"/>
                                    </p:animScale>
                                    <p:anim by="(#ppt_h/3+#ppt_w*0.1)" calcmode="lin" valueType="num">
                                      <p:cBhvr additive="sum">
                                        <p:cTn id="41" dur="200" decel="100000" autoRev="1" fill="hold">
                                          <p:stCondLst>
                                            <p:cond delay="600"/>
                                          </p:stCondLst>
                                        </p:cTn>
                                        <p:tgtEl>
                                          <p:spTgt spid="7171">
                                            <p:txEl>
                                              <p:pRg st="0" end="0"/>
                                            </p:txEl>
                                          </p:spTgt>
                                        </p:tgtEl>
                                        <p:attrNameLst>
                                          <p:attrName>ppt_x</p:attrName>
                                        </p:attrNameLst>
                                      </p:cBhvr>
                                    </p:anim>
                                  </p:childTnLst>
                                </p:cTn>
                              </p:par>
                            </p:childTnLst>
                          </p:cTn>
                        </p:par>
                      </p:childTnLst>
                    </p:cTn>
                  </p:par>
                  <p:par>
                    <p:cTn id="42" fill="hold">
                      <p:stCondLst>
                        <p:cond delay="indefinite"/>
                      </p:stCondLst>
                      <p:childTnLst>
                        <p:par>
                          <p:cTn id="43" fill="hold">
                            <p:stCondLst>
                              <p:cond delay="0"/>
                            </p:stCondLst>
                            <p:childTnLst>
                              <p:par>
                                <p:cTn id="44" presetID="34" presetClass="entr" presetSubtype="0" fill="hold" nodeType="clickEffect">
                                  <p:stCondLst>
                                    <p:cond delay="0"/>
                                  </p:stCondLst>
                                  <p:childTnLst>
                                    <p:set>
                                      <p:cBhvr>
                                        <p:cTn id="45" dur="1" fill="hold">
                                          <p:stCondLst>
                                            <p:cond delay="0"/>
                                          </p:stCondLst>
                                        </p:cTn>
                                        <p:tgtEl>
                                          <p:spTgt spid="7171">
                                            <p:txEl>
                                              <p:pRg st="1" end="1"/>
                                            </p:txEl>
                                          </p:spTgt>
                                        </p:tgtEl>
                                        <p:attrNameLst>
                                          <p:attrName>style.visibility</p:attrName>
                                        </p:attrNameLst>
                                      </p:cBhvr>
                                      <p:to>
                                        <p:strVal val="visible"/>
                                      </p:to>
                                    </p:set>
                                    <p:anim from="(-#ppt_w/2)" to="(#ppt_x)" calcmode="lin" valueType="num">
                                      <p:cBhvr>
                                        <p:cTn id="46" dur="600" fill="hold">
                                          <p:stCondLst>
                                            <p:cond delay="0"/>
                                          </p:stCondLst>
                                        </p:cTn>
                                        <p:tgtEl>
                                          <p:spTgt spid="7171">
                                            <p:txEl>
                                              <p:pRg st="1" end="1"/>
                                            </p:txEl>
                                          </p:spTgt>
                                        </p:tgtEl>
                                        <p:attrNameLst>
                                          <p:attrName>ppt_x</p:attrName>
                                        </p:attrNameLst>
                                      </p:cBhvr>
                                    </p:anim>
                                    <p:anim from="0" to="-1.0" calcmode="lin" valueType="num">
                                      <p:cBhvr>
                                        <p:cTn id="47" dur="200" decel="50000" autoRev="1" fill="hold">
                                          <p:stCondLst>
                                            <p:cond delay="600"/>
                                          </p:stCondLst>
                                        </p:cTn>
                                        <p:tgtEl>
                                          <p:spTgt spid="7171">
                                            <p:txEl>
                                              <p:pRg st="1" end="1"/>
                                            </p:txEl>
                                          </p:spTgt>
                                        </p:tgtEl>
                                        <p:attrNameLst>
                                          <p:attrName>xshear</p:attrName>
                                        </p:attrNameLst>
                                      </p:cBhvr>
                                    </p:anim>
                                    <p:animScale>
                                      <p:cBhvr>
                                        <p:cTn id="48" dur="200" decel="100000" autoRev="1" fill="hold">
                                          <p:stCondLst>
                                            <p:cond delay="600"/>
                                          </p:stCondLst>
                                        </p:cTn>
                                        <p:tgtEl>
                                          <p:spTgt spid="7171">
                                            <p:txEl>
                                              <p:pRg st="1" end="1"/>
                                            </p:txEl>
                                          </p:spTgt>
                                        </p:tgtEl>
                                      </p:cBhvr>
                                      <p:from x="100000" y="100000"/>
                                      <p:to x="80000" y="100000"/>
                                    </p:animScale>
                                    <p:anim by="(#ppt_h/3+#ppt_w*0.1)" calcmode="lin" valueType="num">
                                      <p:cBhvr additive="sum">
                                        <p:cTn id="49" dur="200" decel="100000" autoRev="1" fill="hold">
                                          <p:stCondLst>
                                            <p:cond delay="600"/>
                                          </p:stCondLst>
                                        </p:cTn>
                                        <p:tgtEl>
                                          <p:spTgt spid="7171">
                                            <p:txEl>
                                              <p:pRg st="1" end="1"/>
                                            </p:txEl>
                                          </p:spTgt>
                                        </p:tgtEl>
                                        <p:attrNameLst>
                                          <p:attrName>ppt_x</p:attrName>
                                        </p:attrNameLst>
                                      </p:cBhvr>
                                    </p:anim>
                                  </p:childTnLst>
                                </p:cTn>
                              </p:par>
                            </p:childTnLst>
                          </p:cTn>
                        </p:par>
                      </p:childTnLst>
                    </p:cTn>
                  </p:par>
                  <p:par>
                    <p:cTn id="50" fill="hold">
                      <p:stCondLst>
                        <p:cond delay="indefinite"/>
                      </p:stCondLst>
                      <p:childTnLst>
                        <p:par>
                          <p:cTn id="51" fill="hold">
                            <p:stCondLst>
                              <p:cond delay="0"/>
                            </p:stCondLst>
                            <p:childTnLst>
                              <p:par>
                                <p:cTn id="52" presetID="34" presetClass="entr" presetSubtype="0" fill="hold" nodeType="clickEffect">
                                  <p:stCondLst>
                                    <p:cond delay="0"/>
                                  </p:stCondLst>
                                  <p:childTnLst>
                                    <p:set>
                                      <p:cBhvr>
                                        <p:cTn id="53" dur="1" fill="hold">
                                          <p:stCondLst>
                                            <p:cond delay="0"/>
                                          </p:stCondLst>
                                        </p:cTn>
                                        <p:tgtEl>
                                          <p:spTgt spid="7171">
                                            <p:txEl>
                                              <p:pRg st="2" end="2"/>
                                            </p:txEl>
                                          </p:spTgt>
                                        </p:tgtEl>
                                        <p:attrNameLst>
                                          <p:attrName>style.visibility</p:attrName>
                                        </p:attrNameLst>
                                      </p:cBhvr>
                                      <p:to>
                                        <p:strVal val="visible"/>
                                      </p:to>
                                    </p:set>
                                    <p:anim from="(-#ppt_w/2)" to="(#ppt_x)" calcmode="lin" valueType="num">
                                      <p:cBhvr>
                                        <p:cTn id="54" dur="600" fill="hold">
                                          <p:stCondLst>
                                            <p:cond delay="0"/>
                                          </p:stCondLst>
                                        </p:cTn>
                                        <p:tgtEl>
                                          <p:spTgt spid="7171">
                                            <p:txEl>
                                              <p:pRg st="2" end="2"/>
                                            </p:txEl>
                                          </p:spTgt>
                                        </p:tgtEl>
                                        <p:attrNameLst>
                                          <p:attrName>ppt_x</p:attrName>
                                        </p:attrNameLst>
                                      </p:cBhvr>
                                    </p:anim>
                                    <p:anim from="0" to="-1.0" calcmode="lin" valueType="num">
                                      <p:cBhvr>
                                        <p:cTn id="55" dur="200" decel="50000" autoRev="1" fill="hold">
                                          <p:stCondLst>
                                            <p:cond delay="600"/>
                                          </p:stCondLst>
                                        </p:cTn>
                                        <p:tgtEl>
                                          <p:spTgt spid="7171">
                                            <p:txEl>
                                              <p:pRg st="2" end="2"/>
                                            </p:txEl>
                                          </p:spTgt>
                                        </p:tgtEl>
                                        <p:attrNameLst>
                                          <p:attrName>xshear</p:attrName>
                                        </p:attrNameLst>
                                      </p:cBhvr>
                                    </p:anim>
                                    <p:animScale>
                                      <p:cBhvr>
                                        <p:cTn id="56" dur="200" decel="100000" autoRev="1" fill="hold">
                                          <p:stCondLst>
                                            <p:cond delay="600"/>
                                          </p:stCondLst>
                                        </p:cTn>
                                        <p:tgtEl>
                                          <p:spTgt spid="7171">
                                            <p:txEl>
                                              <p:pRg st="2" end="2"/>
                                            </p:txEl>
                                          </p:spTgt>
                                        </p:tgtEl>
                                      </p:cBhvr>
                                      <p:from x="100000" y="100000"/>
                                      <p:to x="80000" y="100000"/>
                                    </p:animScale>
                                    <p:anim by="(#ppt_h/3+#ppt_w*0.1)" calcmode="lin" valueType="num">
                                      <p:cBhvr additive="sum">
                                        <p:cTn id="57" dur="200" decel="100000" autoRev="1" fill="hold">
                                          <p:stCondLst>
                                            <p:cond delay="600"/>
                                          </p:stCondLst>
                                        </p:cTn>
                                        <p:tgtEl>
                                          <p:spTgt spid="7171">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5100670" y="1457324"/>
            <a:ext cx="3757610" cy="5043510"/>
          </a:xfrm>
        </p:spPr>
        <p:txBody>
          <a:bodyPr>
            <a:noAutofit/>
          </a:bodyPr>
          <a:lstStyle/>
          <a:p>
            <a:pPr algn="justLow"/>
            <a:r>
              <a:rPr lang="ar-EG" sz="2200" dirty="0">
                <a:cs typeface="PT Bold Heading" pitchFamily="2" charset="-78"/>
              </a:rPr>
              <a:t>( من غير الممكن قياس زخم جسيم وتحديد موقعه بدقة في الوقت نفسه )</a:t>
            </a:r>
            <a:endParaRPr lang="ar-SA" sz="2200" dirty="0">
              <a:cs typeface="PT Bold Heading" pitchFamily="2" charset="-78"/>
            </a:endParaRPr>
          </a:p>
          <a:p>
            <a:pPr algn="justLow"/>
            <a:endParaRPr lang="ar-SA" sz="2200" dirty="0">
              <a:cs typeface="PT Bold Heading" pitchFamily="2" charset="-78"/>
            </a:endParaRPr>
          </a:p>
          <a:p>
            <a:pPr algn="justLow"/>
            <a:r>
              <a:rPr lang="ar-EG" sz="2200" dirty="0">
                <a:cs typeface="PT Bold Heading" pitchFamily="2" charset="-78"/>
              </a:rPr>
              <a:t>أي إذا تم قياس زخم الجسيم بدقة فإن موقعه يصبح اقل تحديدا وإذا تم تحديد موقع الجسيم بدقة فإن قياس زخمه يصبح اقل تحديدا أي أن هناك حدا للدقة في قياس الموقع والزخم . ويعود السبب في ذلك إلى الطبيعة المزدوجة للضوء والمادة .</a:t>
            </a:r>
            <a:endParaRPr lang="en-US" sz="2200" dirty="0">
              <a:cs typeface="PT Bold Heading" pitchFamily="2" charset="-78"/>
            </a:endParaRPr>
          </a:p>
        </p:txBody>
      </p:sp>
      <p:sp>
        <p:nvSpPr>
          <p:cNvPr id="6" name="مستطيل 5"/>
          <p:cNvSpPr/>
          <p:nvPr/>
        </p:nvSpPr>
        <p:spPr>
          <a:xfrm>
            <a:off x="2643174" y="214290"/>
            <a:ext cx="5572164" cy="646331"/>
          </a:xfrm>
          <a:prstGeom prst="rect">
            <a:avLst/>
          </a:prstGeom>
          <a:noFill/>
        </p:spPr>
        <p:txBody>
          <a:bodyPr wrap="square">
            <a:spAutoFit/>
          </a:bodyPr>
          <a:lstStyle/>
          <a:p>
            <a:pPr algn="ctr" fontAlgn="auto">
              <a:spcBef>
                <a:spcPts val="0"/>
              </a:spcBef>
              <a:spcAft>
                <a:spcPts val="0"/>
              </a:spcAft>
              <a:defRPr/>
            </a:pPr>
            <a:r>
              <a:rPr lang="ar-SA" sz="3600" b="1" dirty="0">
                <a:ln w="285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مبدأ عدم التحديد </a:t>
            </a:r>
            <a:r>
              <a:rPr lang="ar-SA" sz="3600" b="1" dirty="0" err="1">
                <a:ln w="285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latin typeface="+mj-lt"/>
                <a:ea typeface="+mj-ea"/>
                <a:cs typeface="PT Bold Heading" pitchFamily="2" charset="-78"/>
              </a:rPr>
              <a:t>لهيزنبرج</a:t>
            </a:r>
            <a:endParaRPr lang="ar-SA" sz="3600" b="1" dirty="0">
              <a:ln w="28575">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cs typeface="PT Bold Heading" pitchFamily="2" charset="-78"/>
            </a:endParaRPr>
          </a:p>
        </p:txBody>
      </p:sp>
      <p:pic>
        <p:nvPicPr>
          <p:cNvPr id="2049" name="Picture 1"/>
          <p:cNvPicPr>
            <a:picLocks noChangeAspect="1" noChangeArrowheads="1"/>
          </p:cNvPicPr>
          <p:nvPr/>
        </p:nvPicPr>
        <p:blipFill>
          <a:blip r:embed="rId3">
            <a:lum bright="-20000" contrast="30000"/>
          </a:blip>
          <a:srcRect l="20796" t="17349" r="61302" b="30603"/>
          <a:stretch>
            <a:fillRect/>
          </a:stretch>
        </p:blipFill>
        <p:spPr bwMode="auto">
          <a:xfrm>
            <a:off x="2714612" y="1214422"/>
            <a:ext cx="2214578" cy="5214974"/>
          </a:xfrm>
          <a:prstGeom prst="rect">
            <a:avLst/>
          </a:prstGeom>
          <a:noFill/>
          <a:ln w="9525">
            <a:noFill/>
            <a:miter lim="800000"/>
            <a:headEnd/>
            <a:tailEnd/>
          </a:ln>
        </p:spPr>
      </p:pic>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from="(-#ppt_w/2)" to="(#ppt_x)" calcmode="lin" valueType="num">
                                      <p:cBhvr>
                                        <p:cTn id="7" dur="600" fill="hold">
                                          <p:stCondLst>
                                            <p:cond delay="0"/>
                                          </p:stCondLst>
                                        </p:cTn>
                                        <p:tgtEl>
                                          <p:spTgt spid="6"/>
                                        </p:tgtEl>
                                        <p:attrNameLst>
                                          <p:attrName>ppt_x</p:attrName>
                                        </p:attrNameLst>
                                      </p:cBhvr>
                                    </p:anim>
                                    <p:anim from="0" to="-1.0" calcmode="lin" valueType="num">
                                      <p:cBhvr>
                                        <p:cTn id="8" dur="200" decel="50000" autoRev="1" fill="hold">
                                          <p:stCondLst>
                                            <p:cond delay="600"/>
                                          </p:stCondLst>
                                        </p:cTn>
                                        <p:tgtEl>
                                          <p:spTgt spid="6"/>
                                        </p:tgtEl>
                                        <p:attrNameLst>
                                          <p:attrName>xshear</p:attrName>
                                        </p:attrNameLst>
                                      </p:cBhvr>
                                    </p:anim>
                                    <p:animScale>
                                      <p:cBhvr>
                                        <p:cTn id="9" dur="200" decel="100000" autoRev="1" fill="hold">
                                          <p:stCondLst>
                                            <p:cond delay="600"/>
                                          </p:stCondLst>
                                        </p:cTn>
                                        <p:tgtEl>
                                          <p:spTgt spid="6"/>
                                        </p:tgtEl>
                                      </p:cBhvr>
                                      <p:from x="100000" y="100000"/>
                                      <p:to x="80000" y="100000"/>
                                    </p:animScale>
                                    <p:anim by="(#ppt_h/3+#ppt_w*0.1)" calcmode="lin" valueType="num">
                                      <p:cBhvr additive="sum">
                                        <p:cTn id="10" dur="200" decel="100000" autoRev="1" fill="hold">
                                          <p:stCondLst>
                                            <p:cond delay="600"/>
                                          </p:stCondLst>
                                        </p:cTn>
                                        <p:tgtEl>
                                          <p:spTgt spid="6"/>
                                        </p:tgtEl>
                                        <p:attrNameLst>
                                          <p:attrName>ppt_x</p:attrName>
                                        </p:attrNameLst>
                                      </p:cBhvr>
                                    </p:anim>
                                  </p:childTnLst>
                                </p:cTn>
                              </p:par>
                            </p:childTnLst>
                          </p:cTn>
                        </p:par>
                        <p:par>
                          <p:cTn id="11" fill="hold">
                            <p:stCondLst>
                              <p:cond delay="1000"/>
                            </p:stCondLst>
                            <p:childTnLst>
                              <p:par>
                                <p:cTn id="12" presetID="34" presetClass="entr" presetSubtype="0" fill="hold" nodeType="afterEffect">
                                  <p:stCondLst>
                                    <p:cond delay="0"/>
                                  </p:stCondLst>
                                  <p:childTnLst>
                                    <p:set>
                                      <p:cBhvr>
                                        <p:cTn id="13" dur="1" fill="hold">
                                          <p:stCondLst>
                                            <p:cond delay="0"/>
                                          </p:stCondLst>
                                        </p:cTn>
                                        <p:tgtEl>
                                          <p:spTgt spid="8195">
                                            <p:txEl>
                                              <p:pRg st="0" end="0"/>
                                            </p:txEl>
                                          </p:spTgt>
                                        </p:tgtEl>
                                        <p:attrNameLst>
                                          <p:attrName>style.visibility</p:attrName>
                                        </p:attrNameLst>
                                      </p:cBhvr>
                                      <p:to>
                                        <p:strVal val="visible"/>
                                      </p:to>
                                    </p:set>
                                    <p:anim from="(-#ppt_w/2)" to="(#ppt_x)" calcmode="lin" valueType="num">
                                      <p:cBhvr>
                                        <p:cTn id="14" dur="600" fill="hold">
                                          <p:stCondLst>
                                            <p:cond delay="0"/>
                                          </p:stCondLst>
                                        </p:cTn>
                                        <p:tgtEl>
                                          <p:spTgt spid="8195">
                                            <p:txEl>
                                              <p:pRg st="0" end="0"/>
                                            </p:txEl>
                                          </p:spTgt>
                                        </p:tgtEl>
                                        <p:attrNameLst>
                                          <p:attrName>ppt_x</p:attrName>
                                        </p:attrNameLst>
                                      </p:cBhvr>
                                    </p:anim>
                                    <p:anim from="0" to="-1.0" calcmode="lin" valueType="num">
                                      <p:cBhvr>
                                        <p:cTn id="15" dur="200" decel="50000" autoRev="1" fill="hold">
                                          <p:stCondLst>
                                            <p:cond delay="600"/>
                                          </p:stCondLst>
                                        </p:cTn>
                                        <p:tgtEl>
                                          <p:spTgt spid="8195">
                                            <p:txEl>
                                              <p:pRg st="0" end="0"/>
                                            </p:txEl>
                                          </p:spTgt>
                                        </p:tgtEl>
                                        <p:attrNameLst>
                                          <p:attrName>xshear</p:attrName>
                                        </p:attrNameLst>
                                      </p:cBhvr>
                                    </p:anim>
                                    <p:animScale>
                                      <p:cBhvr>
                                        <p:cTn id="16" dur="200" decel="100000" autoRev="1" fill="hold">
                                          <p:stCondLst>
                                            <p:cond delay="600"/>
                                          </p:stCondLst>
                                        </p:cTn>
                                        <p:tgtEl>
                                          <p:spTgt spid="8195">
                                            <p:txEl>
                                              <p:pRg st="0" end="0"/>
                                            </p:txEl>
                                          </p:spTgt>
                                        </p:tgtEl>
                                      </p:cBhvr>
                                      <p:from x="100000" y="100000"/>
                                      <p:to x="80000" y="100000"/>
                                    </p:animScale>
                                    <p:anim by="(#ppt_h/3+#ppt_w*0.1)" calcmode="lin" valueType="num">
                                      <p:cBhvr additive="sum">
                                        <p:cTn id="17" dur="200" decel="100000" autoRev="1" fill="hold">
                                          <p:stCondLst>
                                            <p:cond delay="600"/>
                                          </p:stCondLst>
                                        </p:cTn>
                                        <p:tgtEl>
                                          <p:spTgt spid="8195">
                                            <p:txEl>
                                              <p:pRg st="0" end="0"/>
                                            </p:txEl>
                                          </p:spTgt>
                                        </p:tgtEl>
                                        <p:attrNameLst>
                                          <p:attrName>ppt_x</p:attrName>
                                        </p:attrNameLst>
                                      </p:cBhvr>
                                    </p:anim>
                                  </p:childTnLst>
                                </p:cTn>
                              </p:par>
                            </p:childTnLst>
                          </p:cTn>
                        </p:par>
                        <p:par>
                          <p:cTn id="18" fill="hold">
                            <p:stCondLst>
                              <p:cond delay="2000"/>
                            </p:stCondLst>
                            <p:childTnLst>
                              <p:par>
                                <p:cTn id="19" presetID="34" presetClass="entr" presetSubtype="0" fill="hold" nodeType="afterEffect">
                                  <p:stCondLst>
                                    <p:cond delay="0"/>
                                  </p:stCondLst>
                                  <p:iterate type="wd">
                                    <p:tmPct val="10000"/>
                                  </p:iterate>
                                  <p:childTnLst>
                                    <p:set>
                                      <p:cBhvr>
                                        <p:cTn id="20" dur="1" fill="hold">
                                          <p:stCondLst>
                                            <p:cond delay="0"/>
                                          </p:stCondLst>
                                        </p:cTn>
                                        <p:tgtEl>
                                          <p:spTgt spid="8195">
                                            <p:txEl>
                                              <p:pRg st="2" end="2"/>
                                            </p:txEl>
                                          </p:spTgt>
                                        </p:tgtEl>
                                        <p:attrNameLst>
                                          <p:attrName>style.visibility</p:attrName>
                                        </p:attrNameLst>
                                      </p:cBhvr>
                                      <p:to>
                                        <p:strVal val="visible"/>
                                      </p:to>
                                    </p:set>
                                    <p:anim from="(-#ppt_w/2)" to="(#ppt_x)" calcmode="lin" valueType="num">
                                      <p:cBhvr>
                                        <p:cTn id="21" dur="600" fill="hold">
                                          <p:stCondLst>
                                            <p:cond delay="0"/>
                                          </p:stCondLst>
                                        </p:cTn>
                                        <p:tgtEl>
                                          <p:spTgt spid="8195">
                                            <p:txEl>
                                              <p:pRg st="2" end="2"/>
                                            </p:txEl>
                                          </p:spTgt>
                                        </p:tgtEl>
                                        <p:attrNameLst>
                                          <p:attrName>ppt_x</p:attrName>
                                        </p:attrNameLst>
                                      </p:cBhvr>
                                    </p:anim>
                                    <p:anim from="0" to="-1.0" calcmode="lin" valueType="num">
                                      <p:cBhvr>
                                        <p:cTn id="22" dur="200" decel="50000" autoRev="1" fill="hold">
                                          <p:stCondLst>
                                            <p:cond delay="600"/>
                                          </p:stCondLst>
                                        </p:cTn>
                                        <p:tgtEl>
                                          <p:spTgt spid="8195">
                                            <p:txEl>
                                              <p:pRg st="2" end="2"/>
                                            </p:txEl>
                                          </p:spTgt>
                                        </p:tgtEl>
                                        <p:attrNameLst>
                                          <p:attrName>xshear</p:attrName>
                                        </p:attrNameLst>
                                      </p:cBhvr>
                                    </p:anim>
                                    <p:animScale>
                                      <p:cBhvr>
                                        <p:cTn id="23" dur="200" decel="100000" autoRev="1" fill="hold">
                                          <p:stCondLst>
                                            <p:cond delay="600"/>
                                          </p:stCondLst>
                                        </p:cTn>
                                        <p:tgtEl>
                                          <p:spTgt spid="8195">
                                            <p:txEl>
                                              <p:pRg st="2" end="2"/>
                                            </p:txEl>
                                          </p:spTgt>
                                        </p:tgtEl>
                                      </p:cBhvr>
                                      <p:from x="100000" y="100000"/>
                                      <p:to x="80000" y="100000"/>
                                    </p:animScale>
                                    <p:anim by="(#ppt_h/3+#ppt_w*0.1)" calcmode="lin" valueType="num">
                                      <p:cBhvr additive="sum">
                                        <p:cTn id="24" dur="200" decel="100000" autoRev="1" fill="hold">
                                          <p:stCondLst>
                                            <p:cond delay="600"/>
                                          </p:stCondLst>
                                        </p:cTn>
                                        <p:tgtEl>
                                          <p:spTgt spid="8195">
                                            <p:txEl>
                                              <p:pRg st="2" end="2"/>
                                            </p:txEl>
                                          </p:spTgt>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lumMod val="65000"/>
          </a:schemeClr>
        </a:solidFill>
        <a:effectLst/>
      </p:bgPr>
    </p:bg>
    <p:spTree>
      <p:nvGrpSpPr>
        <p:cNvPr id="1" name=""/>
        <p:cNvGrpSpPr/>
        <p:nvPr/>
      </p:nvGrpSpPr>
      <p:grpSpPr>
        <a:xfrm>
          <a:off x="0" y="0"/>
          <a:ext cx="0" cy="0"/>
          <a:chOff x="0" y="0"/>
          <a:chExt cx="0" cy="0"/>
        </a:xfrm>
      </p:grpSpPr>
      <p:pic>
        <p:nvPicPr>
          <p:cNvPr id="2" name="صورة 1" descr="blkbody.gif"/>
          <p:cNvPicPr/>
          <p:nvPr/>
        </p:nvPicPr>
        <p:blipFill>
          <a:blip r:embed="rId2"/>
          <a:stretch>
            <a:fillRect/>
          </a:stretch>
        </p:blipFill>
        <p:spPr>
          <a:xfrm>
            <a:off x="0" y="0"/>
            <a:ext cx="3929058" cy="6858000"/>
          </a:xfrm>
          <a:prstGeom prst="rect">
            <a:avLst/>
          </a:prstGeom>
        </p:spPr>
      </p:pic>
      <p:pic>
        <p:nvPicPr>
          <p:cNvPr id="19458" name="Picture 2"/>
          <p:cNvPicPr>
            <a:picLocks noChangeAspect="1" noChangeArrowheads="1"/>
          </p:cNvPicPr>
          <p:nvPr/>
        </p:nvPicPr>
        <p:blipFill>
          <a:blip r:embed="rId3"/>
          <a:srcRect/>
          <a:stretch>
            <a:fillRect/>
          </a:stretch>
        </p:blipFill>
        <p:spPr bwMode="auto">
          <a:xfrm>
            <a:off x="3071802" y="214290"/>
            <a:ext cx="714380" cy="2286016"/>
          </a:xfrm>
          <a:prstGeom prst="rect">
            <a:avLst/>
          </a:prstGeom>
          <a:noFill/>
          <a:ln w="9525">
            <a:noFill/>
            <a:miter lim="800000"/>
            <a:headEnd/>
            <a:tailEnd/>
          </a:ln>
          <a:effectLst/>
        </p:spPr>
      </p:pic>
      <p:sp>
        <p:nvSpPr>
          <p:cNvPr id="5" name="مستطيل 4"/>
          <p:cNvSpPr/>
          <p:nvPr/>
        </p:nvSpPr>
        <p:spPr>
          <a:xfrm>
            <a:off x="4143372" y="1214422"/>
            <a:ext cx="4624201" cy="2492990"/>
          </a:xfrm>
          <a:prstGeom prst="rect">
            <a:avLst/>
          </a:prstGeom>
          <a:noFill/>
        </p:spPr>
        <p:txBody>
          <a:bodyPr wrap="square" lIns="91440" tIns="45720" rIns="91440" bIns="45720">
            <a:spAutoFit/>
          </a:bodyPr>
          <a:lstStyle/>
          <a:p>
            <a:pPr algn="justLow"/>
            <a:r>
              <a:rPr lang="ar-SA" sz="3600" cap="none" spc="0" dirty="0" smtClean="0">
                <a:ln w="1905">
                  <a:solidFill>
                    <a:srgbClr val="C00000"/>
                  </a:solidFill>
                </a:ln>
                <a:solidFill>
                  <a:srgbClr val="FF0000"/>
                </a:solidFill>
                <a:effectLst>
                  <a:innerShdw blurRad="69850" dist="43180" dir="5400000">
                    <a:srgbClr val="000000">
                      <a:alpha val="65000"/>
                    </a:srgbClr>
                  </a:innerShdw>
                </a:effectLst>
                <a:cs typeface="PT Bold Heading" pitchFamily="2" charset="-78"/>
              </a:rPr>
              <a:t>عللي:</a:t>
            </a:r>
          </a:p>
          <a:p>
            <a:pPr algn="justLow"/>
            <a:endParaRPr lang="ar-SA" sz="3600" cap="none" spc="0" dirty="0" smtClean="0">
              <a:ln w="1905">
                <a:solidFill>
                  <a:srgbClr val="C00000"/>
                </a:solidFill>
              </a:ln>
              <a:solidFill>
                <a:srgbClr val="FF0000"/>
              </a:solidFill>
              <a:effectLst>
                <a:innerShdw blurRad="69850" dist="43180" dir="5400000">
                  <a:srgbClr val="000000">
                    <a:alpha val="65000"/>
                  </a:srgbClr>
                </a:innerShdw>
              </a:effectLst>
              <a:cs typeface="PT Bold Heading" pitchFamily="2" charset="-78"/>
            </a:endParaRPr>
          </a:p>
          <a:p>
            <a:pPr algn="justLow"/>
            <a:r>
              <a:rPr lang="ar-SA" sz="3600" dirty="0" smtClean="0">
                <a:ln w="1905">
                  <a:solidFill>
                    <a:schemeClr val="tx1">
                      <a:lumMod val="95000"/>
                      <a:lumOff val="5000"/>
                    </a:schemeClr>
                  </a:solidFill>
                </a:ln>
                <a:solidFill>
                  <a:srgbClr val="FFC000"/>
                </a:solidFill>
                <a:effectLst>
                  <a:innerShdw blurRad="69850" dist="43180" dir="5400000">
                    <a:srgbClr val="000000">
                      <a:alpha val="65000"/>
                    </a:srgbClr>
                  </a:innerShdw>
                </a:effectLst>
                <a:cs typeface="PT Bold Heading" pitchFamily="2" charset="-78"/>
              </a:rPr>
              <a:t>تغير الألوان في فتيلة المصباح</a:t>
            </a:r>
            <a:r>
              <a:rPr lang="ar-SA" sz="4800" dirty="0" smtClean="0">
                <a:ln w="1905">
                  <a:solidFill>
                    <a:schemeClr val="tx1">
                      <a:lumMod val="95000"/>
                      <a:lumOff val="5000"/>
                    </a:schemeClr>
                  </a:solidFill>
                </a:ln>
                <a:solidFill>
                  <a:srgbClr val="FFC000"/>
                </a:solidFill>
                <a:effectLst>
                  <a:innerShdw blurRad="69850" dist="43180" dir="5400000">
                    <a:srgbClr val="000000">
                      <a:alpha val="65000"/>
                    </a:srgbClr>
                  </a:innerShdw>
                </a:effectLst>
                <a:cs typeface="PT Bold Heading" pitchFamily="2" charset="-78"/>
              </a:rPr>
              <a:t>؟</a:t>
            </a:r>
          </a:p>
        </p:txBody>
      </p:sp>
      <p:pic>
        <p:nvPicPr>
          <p:cNvPr id="9" name="Picture 2"/>
          <p:cNvPicPr>
            <a:picLocks noChangeAspect="1" noChangeArrowheads="1"/>
          </p:cNvPicPr>
          <p:nvPr/>
        </p:nvPicPr>
        <p:blipFill>
          <a:blip r:embed="rId3"/>
          <a:srcRect/>
          <a:stretch>
            <a:fillRect/>
          </a:stretch>
        </p:blipFill>
        <p:spPr bwMode="auto">
          <a:xfrm>
            <a:off x="642910" y="357166"/>
            <a:ext cx="714380" cy="2286016"/>
          </a:xfrm>
          <a:prstGeom prst="rect">
            <a:avLst/>
          </a:prstGeom>
          <a:noFill/>
          <a:ln w="9525">
            <a:noFill/>
            <a:miter lim="800000"/>
            <a:headEnd/>
            <a:tailEnd/>
          </a:ln>
          <a:effectLst/>
        </p:spPr>
      </p:pic>
      <p:pic>
        <p:nvPicPr>
          <p:cNvPr id="10" name="Picture 2"/>
          <p:cNvPicPr>
            <a:picLocks noChangeAspect="1" noChangeArrowheads="1"/>
          </p:cNvPicPr>
          <p:nvPr/>
        </p:nvPicPr>
        <p:blipFill>
          <a:blip r:embed="rId3"/>
          <a:srcRect/>
          <a:stretch>
            <a:fillRect/>
          </a:stretch>
        </p:blipFill>
        <p:spPr bwMode="auto">
          <a:xfrm>
            <a:off x="1285852" y="214290"/>
            <a:ext cx="714380" cy="2286016"/>
          </a:xfrm>
          <a:prstGeom prst="rect">
            <a:avLst/>
          </a:prstGeom>
          <a:noFill/>
          <a:ln w="9525">
            <a:noFill/>
            <a:miter lim="800000"/>
            <a:headEnd/>
            <a:tailEnd/>
          </a:ln>
          <a:effectLst/>
        </p:spPr>
      </p:pic>
      <p:pic>
        <p:nvPicPr>
          <p:cNvPr id="11" name="Picture 2"/>
          <p:cNvPicPr>
            <a:picLocks noChangeAspect="1" noChangeArrowheads="1"/>
          </p:cNvPicPr>
          <p:nvPr/>
        </p:nvPicPr>
        <p:blipFill>
          <a:blip r:embed="rId3"/>
          <a:srcRect/>
          <a:stretch>
            <a:fillRect/>
          </a:stretch>
        </p:blipFill>
        <p:spPr bwMode="auto">
          <a:xfrm>
            <a:off x="1857356" y="285728"/>
            <a:ext cx="714380" cy="2286016"/>
          </a:xfrm>
          <a:prstGeom prst="rect">
            <a:avLst/>
          </a:prstGeom>
          <a:noFill/>
          <a:ln w="9525">
            <a:noFill/>
            <a:miter lim="800000"/>
            <a:headEnd/>
            <a:tailEnd/>
          </a:ln>
          <a:effectLst/>
        </p:spPr>
      </p:pic>
      <p:pic>
        <p:nvPicPr>
          <p:cNvPr id="12" name="Picture 2"/>
          <p:cNvPicPr>
            <a:picLocks noChangeAspect="1" noChangeArrowheads="1"/>
          </p:cNvPicPr>
          <p:nvPr/>
        </p:nvPicPr>
        <p:blipFill>
          <a:blip r:embed="rId3"/>
          <a:srcRect/>
          <a:stretch>
            <a:fillRect/>
          </a:stretch>
        </p:blipFill>
        <p:spPr bwMode="auto">
          <a:xfrm>
            <a:off x="2500298" y="285728"/>
            <a:ext cx="714380" cy="2286016"/>
          </a:xfrm>
          <a:prstGeom prst="rect">
            <a:avLst/>
          </a:prstGeom>
          <a:noFill/>
          <a:ln w="9525">
            <a:noFill/>
            <a:miter lim="800000"/>
            <a:headEnd/>
            <a:tailEnd/>
          </a:ln>
          <a:effectLst/>
        </p:spPr>
      </p:pic>
      <p:sp>
        <p:nvSpPr>
          <p:cNvPr id="13" name="مستطيل 12"/>
          <p:cNvSpPr/>
          <p:nvPr/>
        </p:nvSpPr>
        <p:spPr>
          <a:xfrm>
            <a:off x="4143372" y="4286256"/>
            <a:ext cx="4429140" cy="1077218"/>
          </a:xfrm>
          <a:prstGeom prst="rect">
            <a:avLst/>
          </a:prstGeom>
        </p:spPr>
        <p:txBody>
          <a:bodyPr wrap="square">
            <a:spAutoFit/>
          </a:bodyPr>
          <a:lstStyle/>
          <a:p>
            <a:pPr algn="justLow"/>
            <a:r>
              <a:rPr lang="ar-SA" sz="3200" dirty="0" smtClean="0">
                <a:ln w="1905">
                  <a:noFill/>
                </a:ln>
                <a:solidFill>
                  <a:schemeClr val="tx1">
                    <a:lumMod val="85000"/>
                    <a:lumOff val="15000"/>
                  </a:schemeClr>
                </a:solidFill>
                <a:cs typeface="PT Bold Heading" pitchFamily="2" charset="-78"/>
              </a:rPr>
              <a:t>لأنه كلما زادت درجة الحرارة</a:t>
            </a:r>
          </a:p>
          <a:p>
            <a:pPr algn="justLow"/>
            <a:r>
              <a:rPr lang="ar-SA" sz="3200" dirty="0" smtClean="0">
                <a:ln w="1905">
                  <a:noFill/>
                </a:ln>
                <a:solidFill>
                  <a:schemeClr val="tx1">
                    <a:lumMod val="85000"/>
                    <a:lumOff val="15000"/>
                  </a:schemeClr>
                </a:solidFill>
                <a:cs typeface="PT Bold Heading" pitchFamily="2" charset="-78"/>
              </a:rPr>
              <a:t>ينبعث إشعاع بتردد أكبر</a:t>
            </a:r>
            <a:endParaRPr lang="ar-SA" sz="3200" dirty="0">
              <a:ln w="1905">
                <a:noFill/>
              </a:ln>
            </a:endParaRPr>
          </a:p>
        </p:txBody>
      </p:sp>
    </p:spTree>
  </p:cSld>
  <p:clrMapOvr>
    <a:masterClrMapping/>
  </p:clrMapOvr>
  <p:transition spd="slow">
    <p:spli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xit" presetSubtype="16" fill="hold" nodeType="afterEffect">
                                  <p:stCondLst>
                                    <p:cond delay="0"/>
                                  </p:stCondLst>
                                  <p:childTnLst>
                                    <p:animEffect transition="out" filter="box(in)">
                                      <p:cBhvr>
                                        <p:cTn id="6" dur="500"/>
                                        <p:tgtEl>
                                          <p:spTgt spid="9"/>
                                        </p:tgtEl>
                                      </p:cBhvr>
                                    </p:animEffect>
                                    <p:set>
                                      <p:cBhvr>
                                        <p:cTn id="7" dur="1" fill="hold">
                                          <p:stCondLst>
                                            <p:cond delay="499"/>
                                          </p:stCondLst>
                                        </p:cTn>
                                        <p:tgtEl>
                                          <p:spTgt spid="9"/>
                                        </p:tgtEl>
                                        <p:attrNameLst>
                                          <p:attrName>style.visibility</p:attrName>
                                        </p:attrNameLst>
                                      </p:cBhvr>
                                      <p:to>
                                        <p:strVal val="hidden"/>
                                      </p:to>
                                    </p:set>
                                  </p:childTnLst>
                                </p:cTn>
                              </p:par>
                            </p:childTnLst>
                          </p:cTn>
                        </p:par>
                        <p:par>
                          <p:cTn id="8" fill="hold">
                            <p:stCondLst>
                              <p:cond delay="500"/>
                            </p:stCondLst>
                            <p:childTnLst>
                              <p:par>
                                <p:cTn id="9" presetID="4" presetClass="exit" presetSubtype="16" fill="hold" nodeType="afterEffect">
                                  <p:stCondLst>
                                    <p:cond delay="0"/>
                                  </p:stCondLst>
                                  <p:childTnLst>
                                    <p:animEffect transition="out" filter="box(in)">
                                      <p:cBhvr>
                                        <p:cTn id="10" dur="500"/>
                                        <p:tgtEl>
                                          <p:spTgt spid="10"/>
                                        </p:tgtEl>
                                      </p:cBhvr>
                                    </p:animEffect>
                                    <p:set>
                                      <p:cBhvr>
                                        <p:cTn id="11" dur="1" fill="hold">
                                          <p:stCondLst>
                                            <p:cond delay="499"/>
                                          </p:stCondLst>
                                        </p:cTn>
                                        <p:tgtEl>
                                          <p:spTgt spid="10"/>
                                        </p:tgtEl>
                                        <p:attrNameLst>
                                          <p:attrName>style.visibility</p:attrName>
                                        </p:attrNameLst>
                                      </p:cBhvr>
                                      <p:to>
                                        <p:strVal val="hidden"/>
                                      </p:to>
                                    </p:set>
                                  </p:childTnLst>
                                </p:cTn>
                              </p:par>
                            </p:childTnLst>
                          </p:cTn>
                        </p:par>
                        <p:par>
                          <p:cTn id="12" fill="hold">
                            <p:stCondLst>
                              <p:cond delay="1000"/>
                            </p:stCondLst>
                            <p:childTnLst>
                              <p:par>
                                <p:cTn id="13" presetID="4" presetClass="exit" presetSubtype="16" fill="hold" nodeType="afterEffect">
                                  <p:stCondLst>
                                    <p:cond delay="0"/>
                                  </p:stCondLst>
                                  <p:childTnLst>
                                    <p:animEffect transition="out" filter="box(in)">
                                      <p:cBhvr>
                                        <p:cTn id="14" dur="500"/>
                                        <p:tgtEl>
                                          <p:spTgt spid="11"/>
                                        </p:tgtEl>
                                      </p:cBhvr>
                                    </p:animEffect>
                                    <p:set>
                                      <p:cBhvr>
                                        <p:cTn id="15" dur="1" fill="hold">
                                          <p:stCondLst>
                                            <p:cond delay="499"/>
                                          </p:stCondLst>
                                        </p:cTn>
                                        <p:tgtEl>
                                          <p:spTgt spid="11"/>
                                        </p:tgtEl>
                                        <p:attrNameLst>
                                          <p:attrName>style.visibility</p:attrName>
                                        </p:attrNameLst>
                                      </p:cBhvr>
                                      <p:to>
                                        <p:strVal val="hidden"/>
                                      </p:to>
                                    </p:set>
                                  </p:childTnLst>
                                </p:cTn>
                              </p:par>
                            </p:childTnLst>
                          </p:cTn>
                        </p:par>
                        <p:par>
                          <p:cTn id="16" fill="hold">
                            <p:stCondLst>
                              <p:cond delay="1500"/>
                            </p:stCondLst>
                            <p:childTnLst>
                              <p:par>
                                <p:cTn id="17" presetID="4" presetClass="exit" presetSubtype="16" fill="hold" nodeType="afterEffect">
                                  <p:stCondLst>
                                    <p:cond delay="0"/>
                                  </p:stCondLst>
                                  <p:childTnLst>
                                    <p:animEffect transition="out" filter="box(in)">
                                      <p:cBhvr>
                                        <p:cTn id="18" dur="500"/>
                                        <p:tgtEl>
                                          <p:spTgt spid="12"/>
                                        </p:tgtEl>
                                      </p:cBhvr>
                                    </p:animEffect>
                                    <p:set>
                                      <p:cBhvr>
                                        <p:cTn id="19" dur="1" fill="hold">
                                          <p:stCondLst>
                                            <p:cond delay="499"/>
                                          </p:stCondLst>
                                        </p:cTn>
                                        <p:tgtEl>
                                          <p:spTgt spid="12"/>
                                        </p:tgtEl>
                                        <p:attrNameLst>
                                          <p:attrName>style.visibility</p:attrName>
                                        </p:attrNameLst>
                                      </p:cBhvr>
                                      <p:to>
                                        <p:strVal val="hidden"/>
                                      </p:to>
                                    </p:se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5">
                                            <p:txEl>
                                              <p:pRg st="0" end="0"/>
                                            </p:txEl>
                                          </p:spTgt>
                                        </p:tgtEl>
                                        <p:attrNameLst>
                                          <p:attrName>style.visibility</p:attrName>
                                        </p:attrNameLst>
                                      </p:cBhvr>
                                      <p:to>
                                        <p:strVal val="visible"/>
                                      </p:to>
                                    </p:set>
                                    <p:animEffect transition="in" filter="fade">
                                      <p:cBhvr>
                                        <p:cTn id="23" dur="2000"/>
                                        <p:tgtEl>
                                          <p:spTgt spid="5">
                                            <p:txEl>
                                              <p:pRg st="0" end="0"/>
                                            </p:txEl>
                                          </p:spTgt>
                                        </p:tgtEl>
                                      </p:cBhvr>
                                    </p:animEffect>
                                  </p:childTnLst>
                                </p:cTn>
                              </p:par>
                            </p:childTnLst>
                          </p:cTn>
                        </p:par>
                        <p:par>
                          <p:cTn id="24" fill="hold">
                            <p:stCondLst>
                              <p:cond delay="4000"/>
                            </p:stCondLst>
                            <p:childTnLst>
                              <p:par>
                                <p:cTn id="25" presetID="10" presetClass="entr" presetSubtype="0" fill="hold" grpId="0" nodeType="after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fade">
                                      <p:cBhvr>
                                        <p:cTn id="27" dur="20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4" presetClass="entr" presetSubtype="0" fill="hold" grpId="0" nodeType="clickEffect">
                                  <p:stCondLst>
                                    <p:cond delay="0"/>
                                  </p:stCondLst>
                                  <p:childTnLst>
                                    <p:set>
                                      <p:cBhvr>
                                        <p:cTn id="31" dur="1" fill="hold">
                                          <p:stCondLst>
                                            <p:cond delay="0"/>
                                          </p:stCondLst>
                                        </p:cTn>
                                        <p:tgtEl>
                                          <p:spTgt spid="13"/>
                                        </p:tgtEl>
                                        <p:attrNameLst>
                                          <p:attrName>style.visibility</p:attrName>
                                        </p:attrNameLst>
                                      </p:cBhvr>
                                      <p:to>
                                        <p:strVal val="visible"/>
                                      </p:to>
                                    </p:set>
                                    <p:anim from="(-#ppt_w/2)" to="(#ppt_x)" calcmode="lin" valueType="num">
                                      <p:cBhvr>
                                        <p:cTn id="32" dur="600" fill="hold">
                                          <p:stCondLst>
                                            <p:cond delay="0"/>
                                          </p:stCondLst>
                                        </p:cTn>
                                        <p:tgtEl>
                                          <p:spTgt spid="13"/>
                                        </p:tgtEl>
                                        <p:attrNameLst>
                                          <p:attrName>ppt_x</p:attrName>
                                        </p:attrNameLst>
                                      </p:cBhvr>
                                    </p:anim>
                                    <p:anim from="0" to="-1.0" calcmode="lin" valueType="num">
                                      <p:cBhvr>
                                        <p:cTn id="33" dur="200" decel="50000" autoRev="1" fill="hold">
                                          <p:stCondLst>
                                            <p:cond delay="600"/>
                                          </p:stCondLst>
                                        </p:cTn>
                                        <p:tgtEl>
                                          <p:spTgt spid="13"/>
                                        </p:tgtEl>
                                        <p:attrNameLst>
                                          <p:attrName>xshear</p:attrName>
                                        </p:attrNameLst>
                                      </p:cBhvr>
                                    </p:anim>
                                    <p:animScale>
                                      <p:cBhvr>
                                        <p:cTn id="34" dur="200" decel="100000" autoRev="1" fill="hold">
                                          <p:stCondLst>
                                            <p:cond delay="600"/>
                                          </p:stCondLst>
                                        </p:cTn>
                                        <p:tgtEl>
                                          <p:spTgt spid="13"/>
                                        </p:tgtEl>
                                      </p:cBhvr>
                                      <p:from x="100000" y="100000"/>
                                      <p:to x="80000" y="100000"/>
                                    </p:animScale>
                                    <p:anim by="(#ppt_h/3+#ppt_w*0.1)" calcmode="lin" valueType="num">
                                      <p:cBhvr additive="sum">
                                        <p:cTn id="35" dur="200" decel="100000" autoRev="1" fill="hold">
                                          <p:stCondLst>
                                            <p:cond delay="600"/>
                                          </p:stCondLst>
                                        </p:cTn>
                                        <p:tgtEl>
                                          <p:spTgt spid="13"/>
                                        </p:tgtEl>
                                        <p:attrNameLst>
                                          <p:attrName>ppt_x</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http://3.bp.blogspot.com/-Ui4d91Zhxqw/T0QuS4goRoI/AAAAAAAADJY/vFfv_QdCJjY/s1600/news_BD1FC69B-B089-4A54-88F9-4D2D383FC607.JPG"/>
          <p:cNvPicPr>
            <a:picLocks noChangeAspect="1" noChangeArrowheads="1"/>
          </p:cNvPicPr>
          <p:nvPr/>
        </p:nvPicPr>
        <p:blipFill>
          <a:blip r:embed="rId2"/>
          <a:srcRect/>
          <a:stretch>
            <a:fillRect/>
          </a:stretch>
        </p:blipFill>
        <p:spPr bwMode="auto">
          <a:xfrm>
            <a:off x="4714876" y="1285860"/>
            <a:ext cx="4429124" cy="5572140"/>
          </a:xfrm>
          <a:prstGeom prst="rect">
            <a:avLst/>
          </a:prstGeom>
          <a:noFill/>
        </p:spPr>
      </p:pic>
      <p:pic>
        <p:nvPicPr>
          <p:cNvPr id="3" name="Picture 6" descr="جيمس كليرك ماكسويل (1831–1879)"/>
          <p:cNvPicPr>
            <a:picLocks noChangeAspect="1" noChangeArrowheads="1"/>
          </p:cNvPicPr>
          <p:nvPr/>
        </p:nvPicPr>
        <p:blipFill>
          <a:blip r:embed="rId3"/>
          <a:srcRect/>
          <a:stretch>
            <a:fillRect/>
          </a:stretch>
        </p:blipFill>
        <p:spPr bwMode="auto">
          <a:xfrm>
            <a:off x="0" y="1285860"/>
            <a:ext cx="4714876" cy="5572140"/>
          </a:xfrm>
          <a:prstGeom prst="rect">
            <a:avLst/>
          </a:prstGeom>
          <a:noFill/>
        </p:spPr>
      </p:pic>
      <p:sp>
        <p:nvSpPr>
          <p:cNvPr id="4" name="وسيلة شرح مع سهم إلى اليسار 3"/>
          <p:cNvSpPr/>
          <p:nvPr/>
        </p:nvSpPr>
        <p:spPr>
          <a:xfrm>
            <a:off x="3428992" y="2571744"/>
            <a:ext cx="2286016" cy="2000264"/>
          </a:xfrm>
          <a:prstGeom prst="leftArrowCallout">
            <a:avLst/>
          </a:prstGeom>
          <a:solidFill>
            <a:srgbClr val="FF9999"/>
          </a:solidFill>
        </p:spPr>
        <p:style>
          <a:lnRef idx="1">
            <a:schemeClr val="accent6"/>
          </a:lnRef>
          <a:fillRef idx="2">
            <a:schemeClr val="accent6"/>
          </a:fillRef>
          <a:effectRef idx="1">
            <a:schemeClr val="accent6"/>
          </a:effectRef>
          <a:fontRef idx="minor">
            <a:schemeClr val="dk1"/>
          </a:fontRef>
        </p:style>
        <p:txBody>
          <a:bodyPr rtlCol="1" anchor="ctr"/>
          <a:lstStyle/>
          <a:p>
            <a:pPr algn="justLow"/>
            <a:r>
              <a:rPr lang="ar-SA" sz="2000" dirty="0" smtClean="0">
                <a:cs typeface="PT Bold Heading" pitchFamily="2" charset="-78"/>
              </a:rPr>
              <a:t>أثبت </a:t>
            </a:r>
            <a:r>
              <a:rPr lang="ar-SA" sz="2000" dirty="0" err="1" smtClean="0">
                <a:cs typeface="PT Bold Heading" pitchFamily="2" charset="-78"/>
              </a:rPr>
              <a:t>هيرتز</a:t>
            </a:r>
            <a:r>
              <a:rPr lang="ar-SA" sz="2000" dirty="0" smtClean="0">
                <a:cs typeface="PT Bold Heading" pitchFamily="2" charset="-78"/>
              </a:rPr>
              <a:t> نظرية الموجات </a:t>
            </a:r>
            <a:r>
              <a:rPr lang="ar-SA" sz="2000" dirty="0" err="1" smtClean="0">
                <a:cs typeface="PT Bold Heading" pitchFamily="2" charset="-78"/>
              </a:rPr>
              <a:t>الكهرومغناطيسيه</a:t>
            </a:r>
            <a:r>
              <a:rPr lang="ar-SA" sz="2000" dirty="0" smtClean="0">
                <a:cs typeface="PT Bold Heading" pitchFamily="2" charset="-78"/>
              </a:rPr>
              <a:t> للعالم ماكسويل</a:t>
            </a:r>
            <a:endParaRPr lang="ar-SA" sz="2000" dirty="0">
              <a:cs typeface="PT Bold Heading" pitchFamily="2" charset="-78"/>
            </a:endParaRPr>
          </a:p>
        </p:txBody>
      </p:sp>
      <p:sp>
        <p:nvSpPr>
          <p:cNvPr id="5" name="مستطيل 4"/>
          <p:cNvSpPr/>
          <p:nvPr/>
        </p:nvSpPr>
        <p:spPr>
          <a:xfrm>
            <a:off x="1571604" y="159229"/>
            <a:ext cx="6173486" cy="769441"/>
          </a:xfrm>
          <a:prstGeom prst="rect">
            <a:avLst/>
          </a:prstGeom>
          <a:noFill/>
        </p:spPr>
        <p:txBody>
          <a:bodyPr wrap="square" lIns="91440" tIns="45720" rIns="91440" bIns="45720">
            <a:spAutoFit/>
          </a:bodyPr>
          <a:lstStyle/>
          <a:p>
            <a:pPr algn="ctr"/>
            <a:r>
              <a:rPr lang="ar-SA" sz="4400" b="1" cap="none" spc="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النموذج </a:t>
            </a:r>
            <a:r>
              <a:rPr lang="ar-SA" sz="4400" b="1" cap="none" spc="0" dirty="0" err="1"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الجسيمي</a:t>
            </a:r>
            <a:r>
              <a:rPr lang="ar-SA" sz="4400" b="1" cap="none" spc="0" dirty="0" smtClean="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rPr>
              <a:t> للموجات</a:t>
            </a:r>
            <a:endParaRPr lang="ar-SA" sz="4400" b="1" cap="none" spc="0" dirty="0">
              <a:ln w="1905">
                <a:solidFill>
                  <a:sysClr val="windowText" lastClr="000000"/>
                </a:solidFill>
              </a:ln>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PT Bold Heading" pitchFamily="2" charset="-78"/>
            </a:endParaRPr>
          </a:p>
        </p:txBody>
      </p:sp>
    </p:spTree>
  </p:cSld>
  <p:clrMapOvr>
    <a:masterClrMapping/>
  </p:clrMapOvr>
  <p:transition spd="slow">
    <p:split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childTnLst>
                                </p:cTn>
                              </p:par>
                            </p:childTnLst>
                          </p:cTn>
                        </p:par>
                        <p:par>
                          <p:cTn id="8" fill="hold">
                            <p:stCondLst>
                              <p:cond delay="2000"/>
                            </p:stCondLst>
                            <p:childTnLst>
                              <p:par>
                                <p:cTn id="9" presetID="10"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2000"/>
                                        <p:tgtEl>
                                          <p:spTgt spid="3"/>
                                        </p:tgtEl>
                                      </p:cBhvr>
                                    </p:animEffect>
                                  </p:childTnLst>
                                </p:cTn>
                              </p:par>
                            </p:childTnLst>
                          </p:cTn>
                        </p:par>
                        <p:par>
                          <p:cTn id="12" fill="hold">
                            <p:stCondLst>
                              <p:cond delay="4000"/>
                            </p:stCondLst>
                            <p:childTnLst>
                              <p:par>
                                <p:cTn id="13" presetID="22" presetClass="entr" presetSubtype="4" fill="hold" grpId="0" nodeType="afterEffect">
                                  <p:stCondLst>
                                    <p:cond delay="0"/>
                                  </p:stCondLst>
                                  <p:childTnLst>
                                    <p:set>
                                      <p:cBhvr>
                                        <p:cTn id="14" dur="1" fill="hold">
                                          <p:stCondLst>
                                            <p:cond delay="0"/>
                                          </p:stCondLst>
                                        </p:cTn>
                                        <p:tgtEl>
                                          <p:spTgt spid="4">
                                            <p:bg/>
                                          </p:spTgt>
                                        </p:tgtEl>
                                        <p:attrNameLst>
                                          <p:attrName>style.visibility</p:attrName>
                                        </p:attrNameLst>
                                      </p:cBhvr>
                                      <p:to>
                                        <p:strVal val="visible"/>
                                      </p:to>
                                    </p:set>
                                    <p:animEffect transition="in" filter="wipe(down)">
                                      <p:cBhvr>
                                        <p:cTn id="15" dur="500"/>
                                        <p:tgtEl>
                                          <p:spTgt spid="4">
                                            <p:bg/>
                                          </p:spTgt>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4">
                                            <p:txEl>
                                              <p:pRg st="0" end="0"/>
                                            </p:txEl>
                                          </p:spTgt>
                                        </p:tgtEl>
                                        <p:attrNameLst>
                                          <p:attrName>style.visibility</p:attrName>
                                        </p:attrNameLst>
                                      </p:cBhvr>
                                      <p:to>
                                        <p:strVal val="visible"/>
                                      </p:to>
                                    </p:set>
                                    <p:animEffect transition="in" filter="wipe(down)">
                                      <p:cBhvr>
                                        <p:cTn id="18"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allAtOnce"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25000" r="-25000"/>
          </a:stretch>
        </a:blipFill>
        <a:effectLst/>
      </p:bgPr>
    </p:bg>
    <p:spTree>
      <p:nvGrpSpPr>
        <p:cNvPr id="1" name=""/>
        <p:cNvGrpSpPr/>
        <p:nvPr/>
      </p:nvGrpSpPr>
      <p:grpSpPr>
        <a:xfrm>
          <a:off x="0" y="0"/>
          <a:ext cx="0" cy="0"/>
          <a:chOff x="0" y="0"/>
          <a:chExt cx="0" cy="0"/>
        </a:xfrm>
      </p:grpSpPr>
      <p:graphicFrame>
        <p:nvGraphicFramePr>
          <p:cNvPr id="2" name="رسم تخطيطي 1"/>
          <p:cNvGraphicFramePr/>
          <p:nvPr/>
        </p:nvGraphicFramePr>
        <p:xfrm>
          <a:off x="1571604" y="0"/>
          <a:ext cx="6096000" cy="25717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صورة 13" descr="وجه يفكر.gif"/>
          <p:cNvPicPr>
            <a:picLocks noChangeAspect="1"/>
          </p:cNvPicPr>
          <p:nvPr/>
        </p:nvPicPr>
        <p:blipFill>
          <a:blip r:embed="rId7"/>
          <a:srcRect/>
          <a:stretch>
            <a:fillRect/>
          </a:stretch>
        </p:blipFill>
        <p:spPr bwMode="auto">
          <a:xfrm>
            <a:off x="687724" y="3143248"/>
            <a:ext cx="1074371" cy="928694"/>
          </a:xfrm>
          <a:prstGeom prst="rect">
            <a:avLst/>
          </a:prstGeom>
          <a:noFill/>
          <a:ln w="9525">
            <a:noFill/>
            <a:miter lim="800000"/>
            <a:headEnd/>
            <a:tailEnd/>
          </a:ln>
        </p:spPr>
      </p:pic>
      <p:sp>
        <p:nvSpPr>
          <p:cNvPr id="4" name="وسيلة شرح بيضاوية 3"/>
          <p:cNvSpPr/>
          <p:nvPr/>
        </p:nvSpPr>
        <p:spPr>
          <a:xfrm>
            <a:off x="2143108" y="2571744"/>
            <a:ext cx="6429420" cy="1643074"/>
          </a:xfrm>
          <a:prstGeom prst="wedgeEllipseCallout">
            <a:avLst>
              <a:gd name="adj1" fmla="val -57277"/>
              <a:gd name="adj2" fmla="val 34674"/>
            </a:avLst>
          </a:prstGeom>
          <a:ln/>
        </p:spPr>
        <p:style>
          <a:lnRef idx="1">
            <a:schemeClr val="accent1"/>
          </a:lnRef>
          <a:fillRef idx="2">
            <a:schemeClr val="accent1"/>
          </a:fillRef>
          <a:effectRef idx="1">
            <a:schemeClr val="accent1"/>
          </a:effectRef>
          <a:fontRef idx="minor">
            <a:schemeClr val="dk1"/>
          </a:fontRef>
        </p:style>
        <p:txBody>
          <a:bodyPr rtlCol="1" anchor="ctr"/>
          <a:lstStyle/>
          <a:p>
            <a:pPr algn="ctr"/>
            <a:r>
              <a:rPr lang="ar-SA" sz="2400" dirty="0" smtClean="0">
                <a:solidFill>
                  <a:sysClr val="windowText" lastClr="000000"/>
                </a:solidFill>
                <a:cs typeface="PT Bold Heading" pitchFamily="2" charset="-78"/>
              </a:rPr>
              <a:t>رغم ذلك بقيت مشكلات لدى </a:t>
            </a:r>
            <a:r>
              <a:rPr lang="ar-SA" sz="2400" dirty="0" err="1" smtClean="0">
                <a:solidFill>
                  <a:sysClr val="windowText" lastClr="000000"/>
                </a:solidFill>
                <a:cs typeface="PT Bold Heading" pitchFamily="2" charset="-78"/>
              </a:rPr>
              <a:t>الفيريائيين</a:t>
            </a:r>
            <a:r>
              <a:rPr lang="ar-SA" sz="2400" dirty="0" smtClean="0">
                <a:solidFill>
                  <a:sysClr val="windowText" lastClr="000000"/>
                </a:solidFill>
                <a:cs typeface="PT Bold Heading" pitchFamily="2" charset="-78"/>
              </a:rPr>
              <a:t> بحاجة إلى حل لم تستطع نظرية ماكسويل تفسيرها</a:t>
            </a:r>
            <a:endParaRPr lang="ar-SA" sz="2400" dirty="0">
              <a:solidFill>
                <a:sysClr val="windowText" lastClr="000000"/>
              </a:solidFill>
              <a:cs typeface="PT Bold Heading" pitchFamily="2" charset="-78"/>
            </a:endParaRPr>
          </a:p>
        </p:txBody>
      </p:sp>
      <p:pic>
        <p:nvPicPr>
          <p:cNvPr id="2050" name="Picture 2" descr="http://img353.imageshack.us/img353/6470/saggio2eo6.jpg"/>
          <p:cNvPicPr>
            <a:picLocks noChangeAspect="1" noChangeArrowheads="1"/>
          </p:cNvPicPr>
          <p:nvPr/>
        </p:nvPicPr>
        <p:blipFill>
          <a:blip r:embed="rId8" cstate="print"/>
          <a:srcRect/>
          <a:stretch>
            <a:fillRect/>
          </a:stretch>
        </p:blipFill>
        <p:spPr bwMode="auto">
          <a:xfrm>
            <a:off x="5643570" y="4329121"/>
            <a:ext cx="3000396" cy="2528879"/>
          </a:xfrm>
          <a:prstGeom prst="rect">
            <a:avLst/>
          </a:prstGeom>
          <a:noFill/>
        </p:spPr>
      </p:pic>
      <p:sp>
        <p:nvSpPr>
          <p:cNvPr id="7" name="مستطيل 6"/>
          <p:cNvSpPr/>
          <p:nvPr/>
        </p:nvSpPr>
        <p:spPr>
          <a:xfrm>
            <a:off x="5786446" y="5500702"/>
            <a:ext cx="3028393" cy="1077218"/>
          </a:xfrm>
          <a:prstGeom prst="rect">
            <a:avLst/>
          </a:prstGeom>
          <a:noFill/>
        </p:spPr>
        <p:txBody>
          <a:bodyPr wrap="none" lIns="91440" tIns="45720" rIns="91440" bIns="45720">
            <a:spAutoFit/>
          </a:bodyPr>
          <a:lstStyle/>
          <a:p>
            <a:pPr algn="ctr"/>
            <a:r>
              <a:rPr lang="ar-SA" sz="3200" b="1" cap="none" spc="0" dirty="0" smtClean="0">
                <a:ln w="1905">
                  <a:solidFill>
                    <a:sysClr val="windowText" lastClr="000000"/>
                  </a:solidFill>
                </a:ln>
                <a:solidFill>
                  <a:schemeClr val="bg1"/>
                </a:solidFill>
                <a:effectLst>
                  <a:glow rad="228600">
                    <a:schemeClr val="accent5">
                      <a:satMod val="175000"/>
                      <a:alpha val="40000"/>
                    </a:schemeClr>
                  </a:glow>
                  <a:innerShdw blurRad="69850" dist="43180" dir="5400000">
                    <a:srgbClr val="000000">
                      <a:alpha val="65000"/>
                    </a:srgbClr>
                  </a:innerShdw>
                </a:effectLst>
                <a:cs typeface="PT Bold Heading" pitchFamily="2" charset="-78"/>
              </a:rPr>
              <a:t>1- الطيف المنبعث</a:t>
            </a:r>
          </a:p>
          <a:p>
            <a:pPr algn="ctr"/>
            <a:r>
              <a:rPr lang="ar-SA" sz="3200" b="1" cap="none" spc="0" dirty="0" smtClean="0">
                <a:ln w="1905">
                  <a:solidFill>
                    <a:sysClr val="windowText" lastClr="000000"/>
                  </a:solidFill>
                </a:ln>
                <a:solidFill>
                  <a:schemeClr val="bg1"/>
                </a:solidFill>
                <a:effectLst>
                  <a:glow rad="228600">
                    <a:schemeClr val="accent5">
                      <a:satMod val="175000"/>
                      <a:alpha val="40000"/>
                    </a:schemeClr>
                  </a:glow>
                  <a:innerShdw blurRad="69850" dist="43180" dir="5400000">
                    <a:srgbClr val="000000">
                      <a:alpha val="65000"/>
                    </a:srgbClr>
                  </a:innerShdw>
                </a:effectLst>
                <a:cs typeface="PT Bold Heading" pitchFamily="2" charset="-78"/>
              </a:rPr>
              <a:t> من الجسم الساخن</a:t>
            </a:r>
            <a:endParaRPr lang="ar-SA" sz="3200" b="1" cap="none" spc="0" dirty="0">
              <a:ln w="1905">
                <a:solidFill>
                  <a:sysClr val="windowText" lastClr="000000"/>
                </a:solidFill>
              </a:ln>
              <a:solidFill>
                <a:schemeClr val="bg1"/>
              </a:solidFill>
              <a:effectLst>
                <a:glow rad="228600">
                  <a:schemeClr val="accent5">
                    <a:satMod val="175000"/>
                    <a:alpha val="40000"/>
                  </a:schemeClr>
                </a:glow>
                <a:innerShdw blurRad="69850" dist="43180" dir="5400000">
                  <a:srgbClr val="000000">
                    <a:alpha val="65000"/>
                  </a:srgbClr>
                </a:innerShdw>
              </a:effectLst>
              <a:cs typeface="PT Bold Heading" pitchFamily="2" charset="-78"/>
            </a:endParaRPr>
          </a:p>
        </p:txBody>
      </p:sp>
      <p:pic>
        <p:nvPicPr>
          <p:cNvPr id="2052" name="Picture 4" descr="http://t3.gstatic.com/images?q=tbn:ANd9GcRAOrGpFc7le-vnJHnBn-fQq_XImJt93Sfl-KZ7u86XGSKy8nkzSg"/>
          <p:cNvPicPr>
            <a:picLocks noChangeAspect="1" noChangeArrowheads="1"/>
          </p:cNvPicPr>
          <p:nvPr/>
        </p:nvPicPr>
        <p:blipFill>
          <a:blip r:embed="rId9"/>
          <a:srcRect/>
          <a:stretch>
            <a:fillRect/>
          </a:stretch>
        </p:blipFill>
        <p:spPr bwMode="auto">
          <a:xfrm>
            <a:off x="1428728" y="4357694"/>
            <a:ext cx="3000396" cy="2500306"/>
          </a:xfrm>
          <a:prstGeom prst="rect">
            <a:avLst/>
          </a:prstGeom>
          <a:noFill/>
        </p:spPr>
      </p:pic>
      <p:sp>
        <p:nvSpPr>
          <p:cNvPr id="9" name="مستطيل 8"/>
          <p:cNvSpPr/>
          <p:nvPr/>
        </p:nvSpPr>
        <p:spPr>
          <a:xfrm>
            <a:off x="1500166" y="4786322"/>
            <a:ext cx="2951449" cy="1631216"/>
          </a:xfrm>
          <a:prstGeom prst="rect">
            <a:avLst/>
          </a:prstGeom>
          <a:noFill/>
        </p:spPr>
        <p:txBody>
          <a:bodyPr wrap="none" lIns="91440" tIns="45720" rIns="91440" bIns="45720">
            <a:spAutoFit/>
          </a:bodyPr>
          <a:lstStyle/>
          <a:p>
            <a:pPr algn="ctr"/>
            <a:r>
              <a:rPr lang="ar-SA" sz="2500" b="1" cap="none" spc="0"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2-تفريغ الجسيمات</a:t>
            </a:r>
          </a:p>
          <a:p>
            <a:pPr algn="ctr"/>
            <a:r>
              <a:rPr lang="ar-SA" sz="2500" b="1" cap="none" spc="0"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 </a:t>
            </a:r>
            <a:r>
              <a:rPr lang="ar-SA" sz="2500" b="1" cap="none" spc="0" dirty="0" err="1"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المشحونه</a:t>
            </a:r>
            <a:r>
              <a:rPr lang="ar-SA" sz="2500" b="1" cap="none" spc="0"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 </a:t>
            </a:r>
            <a:r>
              <a:rPr lang="ar-SA" sz="2500" b="1" cap="none" spc="0" dirty="0" err="1"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كهربيآ</a:t>
            </a:r>
            <a:endParaRPr lang="ar-SA" sz="2500" b="1" cap="none" spc="0"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endParaRPr>
          </a:p>
          <a:p>
            <a:pPr algn="ctr"/>
            <a:r>
              <a:rPr lang="ar-SA" sz="2500" b="1" cap="none" spc="0"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من سطح فلزي بواسطة </a:t>
            </a:r>
          </a:p>
          <a:p>
            <a:pPr algn="ctr"/>
            <a:r>
              <a:rPr lang="ar-SA" sz="2500" b="1" dirty="0"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أشعة فوق </a:t>
            </a:r>
            <a:r>
              <a:rPr lang="ar-SA" sz="2500" b="1" dirty="0" err="1" smtClean="0">
                <a:ln w="1905">
                  <a:solidFill>
                    <a:schemeClr val="tx1"/>
                  </a:solidFill>
                </a:ln>
                <a:solidFill>
                  <a:schemeClr val="bg1"/>
                </a:solidFill>
                <a:effectLst>
                  <a:innerShdw blurRad="69850" dist="43180" dir="5400000">
                    <a:srgbClr val="000000">
                      <a:alpha val="65000"/>
                    </a:srgbClr>
                  </a:innerShdw>
                </a:effectLst>
                <a:cs typeface="PT Bold Heading" pitchFamily="2" charset="-78"/>
              </a:rPr>
              <a:t>بنفسجيه</a:t>
            </a:r>
            <a:endParaRPr lang="ar-SA" sz="2500" b="1" cap="none" spc="0" dirty="0">
              <a:ln w="1905">
                <a:solidFill>
                  <a:schemeClr val="tx1"/>
                </a:solidFill>
              </a:ln>
              <a:solidFill>
                <a:schemeClr val="bg1"/>
              </a:solidFill>
              <a:effectLst>
                <a:innerShdw blurRad="69850" dist="43180" dir="5400000">
                  <a:srgbClr val="000000">
                    <a:alpha val="65000"/>
                  </a:srgbClr>
                </a:innerShdw>
              </a:effectLst>
              <a:cs typeface="PT Bold Heading" pitchFamily="2" charset="-78"/>
            </a:endParaRPr>
          </a:p>
        </p:txBody>
      </p:sp>
    </p:spTree>
  </p:cSld>
  <p:clrMapOvr>
    <a:masterClrMapping/>
  </p:clrMapOvr>
  <p:transition spd="slow">
    <p:strips dir="l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graphicEl>
                                              <a:dgm id="{3EBF79C5-9FD8-491C-B6E4-DD44C7DA43E4}"/>
                                            </p:graphicEl>
                                          </p:spTgt>
                                        </p:tgtEl>
                                        <p:attrNameLst>
                                          <p:attrName>style.visibility</p:attrName>
                                        </p:attrNameLst>
                                      </p:cBhvr>
                                      <p:to>
                                        <p:strVal val="visible"/>
                                      </p:to>
                                    </p:set>
                                    <p:animEffect transition="in" filter="fade">
                                      <p:cBhvr>
                                        <p:cTn id="7" dur="2000"/>
                                        <p:tgtEl>
                                          <p:spTgt spid="2">
                                            <p:graphicEl>
                                              <a:dgm id="{3EBF79C5-9FD8-491C-B6E4-DD44C7DA43E4}"/>
                                            </p:graphicEl>
                                          </p:spTgt>
                                        </p:tgtEl>
                                      </p:cBhvr>
                                    </p:animEffect>
                                  </p:childTnLst>
                                </p:cTn>
                              </p:par>
                            </p:childTnLst>
                          </p:cTn>
                        </p:par>
                        <p:par>
                          <p:cTn id="8" fill="hold">
                            <p:stCondLst>
                              <p:cond delay="2000"/>
                            </p:stCondLst>
                            <p:childTnLst>
                              <p:par>
                                <p:cTn id="9" presetID="10" presetClass="entr" presetSubtype="0" fill="hold" grpId="0" nodeType="afterEffect">
                                  <p:stCondLst>
                                    <p:cond delay="0"/>
                                  </p:stCondLst>
                                  <p:childTnLst>
                                    <p:set>
                                      <p:cBhvr>
                                        <p:cTn id="10" dur="1" fill="hold">
                                          <p:stCondLst>
                                            <p:cond delay="0"/>
                                          </p:stCondLst>
                                        </p:cTn>
                                        <p:tgtEl>
                                          <p:spTgt spid="2">
                                            <p:graphicEl>
                                              <a:dgm id="{7A9296EE-CA09-491F-8A10-3B9EDA7CFCF5}"/>
                                            </p:graphicEl>
                                          </p:spTgt>
                                        </p:tgtEl>
                                        <p:attrNameLst>
                                          <p:attrName>style.visibility</p:attrName>
                                        </p:attrNameLst>
                                      </p:cBhvr>
                                      <p:to>
                                        <p:strVal val="visible"/>
                                      </p:to>
                                    </p:set>
                                    <p:animEffect transition="in" filter="fade">
                                      <p:cBhvr>
                                        <p:cTn id="11" dur="2000"/>
                                        <p:tgtEl>
                                          <p:spTgt spid="2">
                                            <p:graphicEl>
                                              <a:dgm id="{7A9296EE-CA09-491F-8A10-3B9EDA7CFCF5}"/>
                                            </p:graphicEl>
                                          </p:spTgt>
                                        </p:tgtEl>
                                      </p:cBhvr>
                                    </p:animEffect>
                                  </p:childTnLst>
                                </p:cTn>
                              </p:par>
                            </p:childTnLst>
                          </p:cTn>
                        </p:par>
                        <p:par>
                          <p:cTn id="12" fill="hold">
                            <p:stCondLst>
                              <p:cond delay="4000"/>
                            </p:stCondLst>
                            <p:childTnLst>
                              <p:par>
                                <p:cTn id="13" presetID="10" presetClass="entr" presetSubtype="0" fill="hold" grpId="0" nodeType="afterEffect">
                                  <p:stCondLst>
                                    <p:cond delay="0"/>
                                  </p:stCondLst>
                                  <p:childTnLst>
                                    <p:set>
                                      <p:cBhvr>
                                        <p:cTn id="14" dur="1" fill="hold">
                                          <p:stCondLst>
                                            <p:cond delay="0"/>
                                          </p:stCondLst>
                                        </p:cTn>
                                        <p:tgtEl>
                                          <p:spTgt spid="2">
                                            <p:graphicEl>
                                              <a:dgm id="{62297A2C-0042-4480-BCFD-945FB03C91CB}"/>
                                            </p:graphicEl>
                                          </p:spTgt>
                                        </p:tgtEl>
                                        <p:attrNameLst>
                                          <p:attrName>style.visibility</p:attrName>
                                        </p:attrNameLst>
                                      </p:cBhvr>
                                      <p:to>
                                        <p:strVal val="visible"/>
                                      </p:to>
                                    </p:set>
                                    <p:animEffect transition="in" filter="fade">
                                      <p:cBhvr>
                                        <p:cTn id="15" dur="2000"/>
                                        <p:tgtEl>
                                          <p:spTgt spid="2">
                                            <p:graphicEl>
                                              <a:dgm id="{62297A2C-0042-4480-BCFD-945FB03C91CB}"/>
                                            </p:graphicEl>
                                          </p:spTgt>
                                        </p:tgtEl>
                                      </p:cBhvr>
                                    </p:animEffect>
                                  </p:childTnLst>
                                </p:cTn>
                              </p:par>
                            </p:childTnLst>
                          </p:cTn>
                        </p:par>
                        <p:par>
                          <p:cTn id="16" fill="hold">
                            <p:stCondLst>
                              <p:cond delay="6000"/>
                            </p:stCondLst>
                            <p:childTnLst>
                              <p:par>
                                <p:cTn id="17" presetID="10" presetClass="entr" presetSubtype="0" fill="hold" grpId="0" nodeType="afterEffect">
                                  <p:stCondLst>
                                    <p:cond delay="0"/>
                                  </p:stCondLst>
                                  <p:childTnLst>
                                    <p:set>
                                      <p:cBhvr>
                                        <p:cTn id="18" dur="1" fill="hold">
                                          <p:stCondLst>
                                            <p:cond delay="0"/>
                                          </p:stCondLst>
                                        </p:cTn>
                                        <p:tgtEl>
                                          <p:spTgt spid="2">
                                            <p:graphicEl>
                                              <a:dgm id="{60774300-055D-4F3E-B2B3-5BAAF4D02F00}"/>
                                            </p:graphicEl>
                                          </p:spTgt>
                                        </p:tgtEl>
                                        <p:attrNameLst>
                                          <p:attrName>style.visibility</p:attrName>
                                        </p:attrNameLst>
                                      </p:cBhvr>
                                      <p:to>
                                        <p:strVal val="visible"/>
                                      </p:to>
                                    </p:set>
                                    <p:animEffect transition="in" filter="fade">
                                      <p:cBhvr>
                                        <p:cTn id="19" dur="2000"/>
                                        <p:tgtEl>
                                          <p:spTgt spid="2">
                                            <p:graphicEl>
                                              <a:dgm id="{60774300-055D-4F3E-B2B3-5BAAF4D02F00}"/>
                                            </p:graphicEl>
                                          </p:spTgt>
                                        </p:tgtEl>
                                      </p:cBhvr>
                                    </p:animEffect>
                                  </p:childTnLst>
                                </p:cTn>
                              </p:par>
                            </p:childTnLst>
                          </p:cTn>
                        </p:par>
                        <p:par>
                          <p:cTn id="20" fill="hold">
                            <p:stCondLst>
                              <p:cond delay="8000"/>
                            </p:stCondLst>
                            <p:childTnLst>
                              <p:par>
                                <p:cTn id="21" presetID="10" presetClass="entr" presetSubtype="0" fill="hold" grpId="0" nodeType="afterEffect">
                                  <p:stCondLst>
                                    <p:cond delay="0"/>
                                  </p:stCondLst>
                                  <p:childTnLst>
                                    <p:set>
                                      <p:cBhvr>
                                        <p:cTn id="22" dur="1" fill="hold">
                                          <p:stCondLst>
                                            <p:cond delay="0"/>
                                          </p:stCondLst>
                                        </p:cTn>
                                        <p:tgtEl>
                                          <p:spTgt spid="2">
                                            <p:graphicEl>
                                              <a:dgm id="{0CCC16F8-E86C-4363-8FC7-2334114C59E8}"/>
                                            </p:graphicEl>
                                          </p:spTgt>
                                        </p:tgtEl>
                                        <p:attrNameLst>
                                          <p:attrName>style.visibility</p:attrName>
                                        </p:attrNameLst>
                                      </p:cBhvr>
                                      <p:to>
                                        <p:strVal val="visible"/>
                                      </p:to>
                                    </p:set>
                                    <p:animEffect transition="in" filter="fade">
                                      <p:cBhvr>
                                        <p:cTn id="23" dur="2000"/>
                                        <p:tgtEl>
                                          <p:spTgt spid="2">
                                            <p:graphicEl>
                                              <a:dgm id="{0CCC16F8-E86C-4363-8FC7-2334114C59E8}"/>
                                            </p:graphicEl>
                                          </p:spTgt>
                                        </p:tgtEl>
                                      </p:cBhvr>
                                    </p:animEffect>
                                  </p:childTnLst>
                                </p:cTn>
                              </p:par>
                            </p:childTnLst>
                          </p:cTn>
                        </p:par>
                        <p:par>
                          <p:cTn id="24" fill="hold">
                            <p:stCondLst>
                              <p:cond delay="10000"/>
                            </p:stCondLst>
                            <p:childTnLst>
                              <p:par>
                                <p:cTn id="25" presetID="10" presetClass="entr" presetSubtype="0" fill="hold" grpId="0" nodeType="afterEffect">
                                  <p:stCondLst>
                                    <p:cond delay="0"/>
                                  </p:stCondLst>
                                  <p:childTnLst>
                                    <p:set>
                                      <p:cBhvr>
                                        <p:cTn id="26" dur="1" fill="hold">
                                          <p:stCondLst>
                                            <p:cond delay="0"/>
                                          </p:stCondLst>
                                        </p:cTn>
                                        <p:tgtEl>
                                          <p:spTgt spid="2">
                                            <p:graphicEl>
                                              <a:dgm id="{85347F82-E256-429B-8FD0-4DFF423BE441}"/>
                                            </p:graphicEl>
                                          </p:spTgt>
                                        </p:tgtEl>
                                        <p:attrNameLst>
                                          <p:attrName>style.visibility</p:attrName>
                                        </p:attrNameLst>
                                      </p:cBhvr>
                                      <p:to>
                                        <p:strVal val="visible"/>
                                      </p:to>
                                    </p:set>
                                    <p:animEffect transition="in" filter="fade">
                                      <p:cBhvr>
                                        <p:cTn id="27" dur="2000"/>
                                        <p:tgtEl>
                                          <p:spTgt spid="2">
                                            <p:graphicEl>
                                              <a:dgm id="{85347F82-E256-429B-8FD0-4DFF423BE441}"/>
                                            </p:graphicEl>
                                          </p:spTgt>
                                        </p:tgtEl>
                                      </p:cBhvr>
                                    </p:animEffect>
                                  </p:childTnLst>
                                </p:cTn>
                              </p:par>
                            </p:childTnLst>
                          </p:cTn>
                        </p:par>
                        <p:par>
                          <p:cTn id="28" fill="hold">
                            <p:stCondLst>
                              <p:cond delay="12000"/>
                            </p:stCondLst>
                            <p:childTnLst>
                              <p:par>
                                <p:cTn id="29" presetID="10" presetClass="entr" presetSubtype="0" fill="hold" grpId="0" nodeType="afterEffect">
                                  <p:stCondLst>
                                    <p:cond delay="0"/>
                                  </p:stCondLst>
                                  <p:childTnLst>
                                    <p:set>
                                      <p:cBhvr>
                                        <p:cTn id="30" dur="1" fill="hold">
                                          <p:stCondLst>
                                            <p:cond delay="0"/>
                                          </p:stCondLst>
                                        </p:cTn>
                                        <p:tgtEl>
                                          <p:spTgt spid="2">
                                            <p:graphicEl>
                                              <a:dgm id="{DD2C76AB-2C6F-42AD-A164-2C87709AE232}"/>
                                            </p:graphicEl>
                                          </p:spTgt>
                                        </p:tgtEl>
                                        <p:attrNameLst>
                                          <p:attrName>style.visibility</p:attrName>
                                        </p:attrNameLst>
                                      </p:cBhvr>
                                      <p:to>
                                        <p:strVal val="visible"/>
                                      </p:to>
                                    </p:set>
                                    <p:animEffect transition="in" filter="fade">
                                      <p:cBhvr>
                                        <p:cTn id="31" dur="2000"/>
                                        <p:tgtEl>
                                          <p:spTgt spid="2">
                                            <p:graphicEl>
                                              <a:dgm id="{DD2C76AB-2C6F-42AD-A164-2C87709AE232}"/>
                                            </p:graphicEl>
                                          </p:spTgt>
                                        </p:tgtEl>
                                      </p:cBhvr>
                                    </p:animEffect>
                                  </p:childTnLst>
                                </p:cTn>
                              </p:par>
                            </p:childTnLst>
                          </p:cTn>
                        </p:par>
                        <p:par>
                          <p:cTn id="32" fill="hold">
                            <p:stCondLst>
                              <p:cond delay="14000"/>
                            </p:stCondLst>
                            <p:childTnLst>
                              <p:par>
                                <p:cTn id="33" presetID="2" presetClass="entr" presetSubtype="4"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 calcmode="lin" valueType="num">
                                      <p:cBhvr additive="base">
                                        <p:cTn id="35" dur="500" fill="hold"/>
                                        <p:tgtEl>
                                          <p:spTgt spid="3"/>
                                        </p:tgtEl>
                                        <p:attrNameLst>
                                          <p:attrName>ppt_x</p:attrName>
                                        </p:attrNameLst>
                                      </p:cBhvr>
                                      <p:tavLst>
                                        <p:tav tm="0">
                                          <p:val>
                                            <p:strVal val="#ppt_x"/>
                                          </p:val>
                                        </p:tav>
                                        <p:tav tm="100000">
                                          <p:val>
                                            <p:strVal val="#ppt_x"/>
                                          </p:val>
                                        </p:tav>
                                      </p:tavLst>
                                    </p:anim>
                                    <p:anim calcmode="lin" valueType="num">
                                      <p:cBhvr additive="base">
                                        <p:cTn id="36" dur="500" fill="hold"/>
                                        <p:tgtEl>
                                          <p:spTgt spid="3"/>
                                        </p:tgtEl>
                                        <p:attrNameLst>
                                          <p:attrName>ppt_y</p:attrName>
                                        </p:attrNameLst>
                                      </p:cBhvr>
                                      <p:tavLst>
                                        <p:tav tm="0">
                                          <p:val>
                                            <p:strVal val="1+#ppt_h/2"/>
                                          </p:val>
                                        </p:tav>
                                        <p:tav tm="100000">
                                          <p:val>
                                            <p:strVal val="#ppt_y"/>
                                          </p:val>
                                        </p:tav>
                                      </p:tavLst>
                                    </p:anim>
                                  </p:childTnLst>
                                </p:cTn>
                              </p:par>
                            </p:childTnLst>
                          </p:cTn>
                        </p:par>
                        <p:par>
                          <p:cTn id="37" fill="hold">
                            <p:stCondLst>
                              <p:cond delay="14500"/>
                            </p:stCondLst>
                            <p:childTnLst>
                              <p:par>
                                <p:cTn id="38" presetID="2" presetClass="entr" presetSubtype="4" fill="hold" grpId="0" nodeType="afterEffect">
                                  <p:stCondLst>
                                    <p:cond delay="0"/>
                                  </p:stCondLst>
                                  <p:childTnLst>
                                    <p:set>
                                      <p:cBhvr>
                                        <p:cTn id="39" dur="1" fill="hold">
                                          <p:stCondLst>
                                            <p:cond delay="0"/>
                                          </p:stCondLst>
                                        </p:cTn>
                                        <p:tgtEl>
                                          <p:spTgt spid="4">
                                            <p:bg/>
                                          </p:spTgt>
                                        </p:tgtEl>
                                        <p:attrNameLst>
                                          <p:attrName>style.visibility</p:attrName>
                                        </p:attrNameLst>
                                      </p:cBhvr>
                                      <p:to>
                                        <p:strVal val="visible"/>
                                      </p:to>
                                    </p:set>
                                    <p:anim calcmode="lin" valueType="num">
                                      <p:cBhvr additive="base">
                                        <p:cTn id="40" dur="500" fill="hold"/>
                                        <p:tgtEl>
                                          <p:spTgt spid="4">
                                            <p:bg/>
                                          </p:spTgt>
                                        </p:tgtEl>
                                        <p:attrNameLst>
                                          <p:attrName>ppt_x</p:attrName>
                                        </p:attrNameLst>
                                      </p:cBhvr>
                                      <p:tavLst>
                                        <p:tav tm="0">
                                          <p:val>
                                            <p:strVal val="#ppt_x"/>
                                          </p:val>
                                        </p:tav>
                                        <p:tav tm="100000">
                                          <p:val>
                                            <p:strVal val="#ppt_x"/>
                                          </p:val>
                                        </p:tav>
                                      </p:tavLst>
                                    </p:anim>
                                    <p:anim calcmode="lin" valueType="num">
                                      <p:cBhvr additive="base">
                                        <p:cTn id="41" dur="500" fill="hold"/>
                                        <p:tgtEl>
                                          <p:spTgt spid="4">
                                            <p:bg/>
                                          </p:spTgt>
                                        </p:tgtEl>
                                        <p:attrNameLst>
                                          <p:attrName>ppt_y</p:attrName>
                                        </p:attrNameLst>
                                      </p:cBhvr>
                                      <p:tavLst>
                                        <p:tav tm="0">
                                          <p:val>
                                            <p:strVal val="1+#ppt_h/2"/>
                                          </p:val>
                                        </p:tav>
                                        <p:tav tm="100000">
                                          <p:val>
                                            <p:strVal val="#ppt_y"/>
                                          </p:val>
                                        </p:tav>
                                      </p:tavLst>
                                    </p:anim>
                                  </p:childTnLst>
                                </p:cTn>
                              </p:par>
                            </p:childTnLst>
                          </p:cTn>
                        </p:par>
                        <p:par>
                          <p:cTn id="42" fill="hold">
                            <p:stCondLst>
                              <p:cond delay="15000"/>
                            </p:stCondLst>
                            <p:childTnLst>
                              <p:par>
                                <p:cTn id="43" presetID="2" presetClass="entr" presetSubtype="4" fill="hold" grpId="0" nodeType="afterEffect">
                                  <p:stCondLst>
                                    <p:cond delay="0"/>
                                  </p:stCondLst>
                                  <p:childTnLst>
                                    <p:set>
                                      <p:cBhvr>
                                        <p:cTn id="44" dur="1" fill="hold">
                                          <p:stCondLst>
                                            <p:cond delay="0"/>
                                          </p:stCondLst>
                                        </p:cTn>
                                        <p:tgtEl>
                                          <p:spTgt spid="4">
                                            <p:txEl>
                                              <p:pRg st="0" end="0"/>
                                            </p:txEl>
                                          </p:spTgt>
                                        </p:tgtEl>
                                        <p:attrNameLst>
                                          <p:attrName>style.visibility</p:attrName>
                                        </p:attrNameLst>
                                      </p:cBhvr>
                                      <p:to>
                                        <p:strVal val="visible"/>
                                      </p:to>
                                    </p:set>
                                    <p:anim calcmode="lin" valueType="num">
                                      <p:cBhvr additive="base">
                                        <p:cTn id="4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par>
                          <p:cTn id="47" fill="hold">
                            <p:stCondLst>
                              <p:cond delay="15500"/>
                            </p:stCondLst>
                            <p:childTnLst>
                              <p:par>
                                <p:cTn id="48" presetID="2" presetClass="entr" presetSubtype="4" fill="hold" nodeType="afterEffect">
                                  <p:stCondLst>
                                    <p:cond delay="0"/>
                                  </p:stCondLst>
                                  <p:childTnLst>
                                    <p:set>
                                      <p:cBhvr>
                                        <p:cTn id="49" dur="1" fill="hold">
                                          <p:stCondLst>
                                            <p:cond delay="0"/>
                                          </p:stCondLst>
                                        </p:cTn>
                                        <p:tgtEl>
                                          <p:spTgt spid="2050"/>
                                        </p:tgtEl>
                                        <p:attrNameLst>
                                          <p:attrName>style.visibility</p:attrName>
                                        </p:attrNameLst>
                                      </p:cBhvr>
                                      <p:to>
                                        <p:strVal val="visible"/>
                                      </p:to>
                                    </p:set>
                                    <p:anim calcmode="lin" valueType="num">
                                      <p:cBhvr additive="base">
                                        <p:cTn id="50" dur="500" fill="hold"/>
                                        <p:tgtEl>
                                          <p:spTgt spid="2050"/>
                                        </p:tgtEl>
                                        <p:attrNameLst>
                                          <p:attrName>ppt_x</p:attrName>
                                        </p:attrNameLst>
                                      </p:cBhvr>
                                      <p:tavLst>
                                        <p:tav tm="0">
                                          <p:val>
                                            <p:strVal val="#ppt_x"/>
                                          </p:val>
                                        </p:tav>
                                        <p:tav tm="100000">
                                          <p:val>
                                            <p:strVal val="#ppt_x"/>
                                          </p:val>
                                        </p:tav>
                                      </p:tavLst>
                                    </p:anim>
                                    <p:anim calcmode="lin" valueType="num">
                                      <p:cBhvr additive="base">
                                        <p:cTn id="51" dur="500" fill="hold"/>
                                        <p:tgtEl>
                                          <p:spTgt spid="2050"/>
                                        </p:tgtEl>
                                        <p:attrNameLst>
                                          <p:attrName>ppt_y</p:attrName>
                                        </p:attrNameLst>
                                      </p:cBhvr>
                                      <p:tavLst>
                                        <p:tav tm="0">
                                          <p:val>
                                            <p:strVal val="1+#ppt_h/2"/>
                                          </p:val>
                                        </p:tav>
                                        <p:tav tm="100000">
                                          <p:val>
                                            <p:strVal val="#ppt_y"/>
                                          </p:val>
                                        </p:tav>
                                      </p:tavLst>
                                    </p:anim>
                                  </p:childTnLst>
                                </p:cTn>
                              </p:par>
                            </p:childTnLst>
                          </p:cTn>
                        </p:par>
                        <p:par>
                          <p:cTn id="52" fill="hold">
                            <p:stCondLst>
                              <p:cond delay="16000"/>
                            </p:stCondLst>
                            <p:childTnLst>
                              <p:par>
                                <p:cTn id="53" presetID="2" presetClass="entr" presetSubtype="4" fill="hold" grpId="0" nodeType="afterEffect">
                                  <p:stCondLst>
                                    <p:cond delay="0"/>
                                  </p:stCondLst>
                                  <p:childTnLst>
                                    <p:set>
                                      <p:cBhvr>
                                        <p:cTn id="54" dur="1" fill="hold">
                                          <p:stCondLst>
                                            <p:cond delay="0"/>
                                          </p:stCondLst>
                                        </p:cTn>
                                        <p:tgtEl>
                                          <p:spTgt spid="7">
                                            <p:txEl>
                                              <p:pRg st="0" end="0"/>
                                            </p:txEl>
                                          </p:spTgt>
                                        </p:tgtEl>
                                        <p:attrNameLst>
                                          <p:attrName>style.visibility</p:attrName>
                                        </p:attrNameLst>
                                      </p:cBhvr>
                                      <p:to>
                                        <p:strVal val="visible"/>
                                      </p:to>
                                    </p:set>
                                    <p:anim calcmode="lin" valueType="num">
                                      <p:cBhvr additive="base">
                                        <p:cTn id="55"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par>
                          <p:cTn id="57" fill="hold">
                            <p:stCondLst>
                              <p:cond delay="16500"/>
                            </p:stCondLst>
                            <p:childTnLst>
                              <p:par>
                                <p:cTn id="58" presetID="2" presetClass="entr" presetSubtype="4" fill="hold" grpId="0" nodeType="afterEffect">
                                  <p:stCondLst>
                                    <p:cond delay="0"/>
                                  </p:stCondLst>
                                  <p:childTnLst>
                                    <p:set>
                                      <p:cBhvr>
                                        <p:cTn id="59" dur="1" fill="hold">
                                          <p:stCondLst>
                                            <p:cond delay="0"/>
                                          </p:stCondLst>
                                        </p:cTn>
                                        <p:tgtEl>
                                          <p:spTgt spid="7">
                                            <p:txEl>
                                              <p:pRg st="1" end="1"/>
                                            </p:txEl>
                                          </p:spTgt>
                                        </p:tgtEl>
                                        <p:attrNameLst>
                                          <p:attrName>style.visibility</p:attrName>
                                        </p:attrNameLst>
                                      </p:cBhvr>
                                      <p:to>
                                        <p:strVal val="visible"/>
                                      </p:to>
                                    </p:set>
                                    <p:anim calcmode="lin" valueType="num">
                                      <p:cBhvr additive="base">
                                        <p:cTn id="60"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7">
                                            <p:txEl>
                                              <p:pRg st="1" end="1"/>
                                            </p:txEl>
                                          </p:spTgt>
                                        </p:tgtEl>
                                        <p:attrNameLst>
                                          <p:attrName>ppt_y</p:attrName>
                                        </p:attrNameLst>
                                      </p:cBhvr>
                                      <p:tavLst>
                                        <p:tav tm="0">
                                          <p:val>
                                            <p:strVal val="1+#ppt_h/2"/>
                                          </p:val>
                                        </p:tav>
                                        <p:tav tm="100000">
                                          <p:val>
                                            <p:strVal val="#ppt_y"/>
                                          </p:val>
                                        </p:tav>
                                      </p:tavLst>
                                    </p:anim>
                                  </p:childTnLst>
                                </p:cTn>
                              </p:par>
                            </p:childTnLst>
                          </p:cTn>
                        </p:par>
                        <p:par>
                          <p:cTn id="62" fill="hold">
                            <p:stCondLst>
                              <p:cond delay="17000"/>
                            </p:stCondLst>
                            <p:childTnLst>
                              <p:par>
                                <p:cTn id="63" presetID="2" presetClass="entr" presetSubtype="4" fill="hold" nodeType="afterEffect">
                                  <p:stCondLst>
                                    <p:cond delay="0"/>
                                  </p:stCondLst>
                                  <p:childTnLst>
                                    <p:set>
                                      <p:cBhvr>
                                        <p:cTn id="64" dur="1" fill="hold">
                                          <p:stCondLst>
                                            <p:cond delay="0"/>
                                          </p:stCondLst>
                                        </p:cTn>
                                        <p:tgtEl>
                                          <p:spTgt spid="2052"/>
                                        </p:tgtEl>
                                        <p:attrNameLst>
                                          <p:attrName>style.visibility</p:attrName>
                                        </p:attrNameLst>
                                      </p:cBhvr>
                                      <p:to>
                                        <p:strVal val="visible"/>
                                      </p:to>
                                    </p:set>
                                    <p:anim calcmode="lin" valueType="num">
                                      <p:cBhvr additive="base">
                                        <p:cTn id="65" dur="500" fill="hold"/>
                                        <p:tgtEl>
                                          <p:spTgt spid="2052"/>
                                        </p:tgtEl>
                                        <p:attrNameLst>
                                          <p:attrName>ppt_x</p:attrName>
                                        </p:attrNameLst>
                                      </p:cBhvr>
                                      <p:tavLst>
                                        <p:tav tm="0">
                                          <p:val>
                                            <p:strVal val="#ppt_x"/>
                                          </p:val>
                                        </p:tav>
                                        <p:tav tm="100000">
                                          <p:val>
                                            <p:strVal val="#ppt_x"/>
                                          </p:val>
                                        </p:tav>
                                      </p:tavLst>
                                    </p:anim>
                                    <p:anim calcmode="lin" valueType="num">
                                      <p:cBhvr additive="base">
                                        <p:cTn id="66" dur="500" fill="hold"/>
                                        <p:tgtEl>
                                          <p:spTgt spid="2052"/>
                                        </p:tgtEl>
                                        <p:attrNameLst>
                                          <p:attrName>ppt_y</p:attrName>
                                        </p:attrNameLst>
                                      </p:cBhvr>
                                      <p:tavLst>
                                        <p:tav tm="0">
                                          <p:val>
                                            <p:strVal val="1+#ppt_h/2"/>
                                          </p:val>
                                        </p:tav>
                                        <p:tav tm="100000">
                                          <p:val>
                                            <p:strVal val="#ppt_y"/>
                                          </p:val>
                                        </p:tav>
                                      </p:tavLst>
                                    </p:anim>
                                  </p:childTnLst>
                                </p:cTn>
                              </p:par>
                            </p:childTnLst>
                          </p:cTn>
                        </p:par>
                        <p:par>
                          <p:cTn id="67" fill="hold">
                            <p:stCondLst>
                              <p:cond delay="17500"/>
                            </p:stCondLst>
                            <p:childTnLst>
                              <p:par>
                                <p:cTn id="68" presetID="2" presetClass="entr" presetSubtype="4" fill="hold" grpId="0" nodeType="afterEffect">
                                  <p:stCondLst>
                                    <p:cond delay="0"/>
                                  </p:stCondLst>
                                  <p:childTnLst>
                                    <p:set>
                                      <p:cBhvr>
                                        <p:cTn id="69" dur="1" fill="hold">
                                          <p:stCondLst>
                                            <p:cond delay="0"/>
                                          </p:stCondLst>
                                        </p:cTn>
                                        <p:tgtEl>
                                          <p:spTgt spid="9">
                                            <p:txEl>
                                              <p:pRg st="0" end="0"/>
                                            </p:txEl>
                                          </p:spTgt>
                                        </p:tgtEl>
                                        <p:attrNameLst>
                                          <p:attrName>style.visibility</p:attrName>
                                        </p:attrNameLst>
                                      </p:cBhvr>
                                      <p:to>
                                        <p:strVal val="visible"/>
                                      </p:to>
                                    </p:set>
                                    <p:anim calcmode="lin" valueType="num">
                                      <p:cBhvr additive="base">
                                        <p:cTn id="70"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par>
                          <p:cTn id="72" fill="hold">
                            <p:stCondLst>
                              <p:cond delay="18000"/>
                            </p:stCondLst>
                            <p:childTnLst>
                              <p:par>
                                <p:cTn id="73" presetID="2" presetClass="entr" presetSubtype="4" fill="hold" grpId="0" nodeType="afterEffect">
                                  <p:stCondLst>
                                    <p:cond delay="0"/>
                                  </p:stCondLst>
                                  <p:childTnLst>
                                    <p:set>
                                      <p:cBhvr>
                                        <p:cTn id="74" dur="1" fill="hold">
                                          <p:stCondLst>
                                            <p:cond delay="0"/>
                                          </p:stCondLst>
                                        </p:cTn>
                                        <p:tgtEl>
                                          <p:spTgt spid="9">
                                            <p:txEl>
                                              <p:pRg st="1" end="1"/>
                                            </p:txEl>
                                          </p:spTgt>
                                        </p:tgtEl>
                                        <p:attrNameLst>
                                          <p:attrName>style.visibility</p:attrName>
                                        </p:attrNameLst>
                                      </p:cBhvr>
                                      <p:to>
                                        <p:strVal val="visible"/>
                                      </p:to>
                                    </p:set>
                                    <p:anim calcmode="lin" valueType="num">
                                      <p:cBhvr additive="base">
                                        <p:cTn id="75"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par>
                          <p:cTn id="77" fill="hold">
                            <p:stCondLst>
                              <p:cond delay="18500"/>
                            </p:stCondLst>
                            <p:childTnLst>
                              <p:par>
                                <p:cTn id="78" presetID="2" presetClass="entr" presetSubtype="4" fill="hold" grpId="0" nodeType="afterEffect">
                                  <p:stCondLst>
                                    <p:cond delay="0"/>
                                  </p:stCondLst>
                                  <p:childTnLst>
                                    <p:set>
                                      <p:cBhvr>
                                        <p:cTn id="79" dur="1" fill="hold">
                                          <p:stCondLst>
                                            <p:cond delay="0"/>
                                          </p:stCondLst>
                                        </p:cTn>
                                        <p:tgtEl>
                                          <p:spTgt spid="9">
                                            <p:txEl>
                                              <p:pRg st="2" end="2"/>
                                            </p:txEl>
                                          </p:spTgt>
                                        </p:tgtEl>
                                        <p:attrNameLst>
                                          <p:attrName>style.visibility</p:attrName>
                                        </p:attrNameLst>
                                      </p:cBhvr>
                                      <p:to>
                                        <p:strVal val="visible"/>
                                      </p:to>
                                    </p:set>
                                    <p:anim calcmode="lin" valueType="num">
                                      <p:cBhvr additive="base">
                                        <p:cTn id="80" dur="500" fill="hold"/>
                                        <p:tgtEl>
                                          <p:spTgt spid="9">
                                            <p:txEl>
                                              <p:pRg st="2" end="2"/>
                                            </p:txEl>
                                          </p:spTgt>
                                        </p:tgtEl>
                                        <p:attrNameLst>
                                          <p:attrName>ppt_x</p:attrName>
                                        </p:attrNameLst>
                                      </p:cBhvr>
                                      <p:tavLst>
                                        <p:tav tm="0">
                                          <p:val>
                                            <p:strVal val="#ppt_x"/>
                                          </p:val>
                                        </p:tav>
                                        <p:tav tm="100000">
                                          <p:val>
                                            <p:strVal val="#ppt_x"/>
                                          </p:val>
                                        </p:tav>
                                      </p:tavLst>
                                    </p:anim>
                                    <p:anim calcmode="lin" valueType="num">
                                      <p:cBhvr additive="base">
                                        <p:cTn id="81" dur="500" fill="hold"/>
                                        <p:tgtEl>
                                          <p:spTgt spid="9">
                                            <p:txEl>
                                              <p:pRg st="2" end="2"/>
                                            </p:txEl>
                                          </p:spTgt>
                                        </p:tgtEl>
                                        <p:attrNameLst>
                                          <p:attrName>ppt_y</p:attrName>
                                        </p:attrNameLst>
                                      </p:cBhvr>
                                      <p:tavLst>
                                        <p:tav tm="0">
                                          <p:val>
                                            <p:strVal val="1+#ppt_h/2"/>
                                          </p:val>
                                        </p:tav>
                                        <p:tav tm="100000">
                                          <p:val>
                                            <p:strVal val="#ppt_y"/>
                                          </p:val>
                                        </p:tav>
                                      </p:tavLst>
                                    </p:anim>
                                  </p:childTnLst>
                                </p:cTn>
                              </p:par>
                            </p:childTnLst>
                          </p:cTn>
                        </p:par>
                        <p:par>
                          <p:cTn id="82" fill="hold">
                            <p:stCondLst>
                              <p:cond delay="19000"/>
                            </p:stCondLst>
                            <p:childTnLst>
                              <p:par>
                                <p:cTn id="83" presetID="2" presetClass="entr" presetSubtype="4" fill="hold" grpId="0" nodeType="afterEffect">
                                  <p:stCondLst>
                                    <p:cond delay="0"/>
                                  </p:stCondLst>
                                  <p:childTnLst>
                                    <p:set>
                                      <p:cBhvr>
                                        <p:cTn id="84" dur="1" fill="hold">
                                          <p:stCondLst>
                                            <p:cond delay="0"/>
                                          </p:stCondLst>
                                        </p:cTn>
                                        <p:tgtEl>
                                          <p:spTgt spid="9">
                                            <p:txEl>
                                              <p:pRg st="3" end="3"/>
                                            </p:txEl>
                                          </p:spTgt>
                                        </p:tgtEl>
                                        <p:attrNameLst>
                                          <p:attrName>style.visibility</p:attrName>
                                        </p:attrNameLst>
                                      </p:cBhvr>
                                      <p:to>
                                        <p:strVal val="visible"/>
                                      </p:to>
                                    </p:set>
                                    <p:anim calcmode="lin" valueType="num">
                                      <p:cBhvr additive="base">
                                        <p:cTn id="85"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P spid="4" grpId="0" build="p" animBg="1"/>
      <p:bldP spid="7" grpId="0" build="p"/>
      <p:bldP spid="9"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000" b="-2000"/>
          </a:stretch>
        </a:blipFill>
        <a:effectLst/>
      </p:bgPr>
    </p:bg>
    <p:spTree>
      <p:nvGrpSpPr>
        <p:cNvPr id="1" name=""/>
        <p:cNvGrpSpPr/>
        <p:nvPr/>
      </p:nvGrpSpPr>
      <p:grpSpPr>
        <a:xfrm>
          <a:off x="0" y="0"/>
          <a:ext cx="0" cy="0"/>
          <a:chOff x="0" y="0"/>
          <a:chExt cx="0" cy="0"/>
        </a:xfrm>
      </p:grpSpPr>
      <p:pic>
        <p:nvPicPr>
          <p:cNvPr id="2" name="صورة 1" descr="question.jpg"/>
          <p:cNvPicPr>
            <a:picLocks noChangeAspect="1"/>
          </p:cNvPicPr>
          <p:nvPr/>
        </p:nvPicPr>
        <p:blipFill>
          <a:blip r:embed="rId3" cstate="print">
            <a:clrChange>
              <a:clrFrom>
                <a:srgbClr val="FFFFFF"/>
              </a:clrFrom>
              <a:clrTo>
                <a:srgbClr val="FFFFFF">
                  <a:alpha val="0"/>
                </a:srgbClr>
              </a:clrTo>
            </a:clrChange>
          </a:blip>
          <a:stretch>
            <a:fillRect/>
          </a:stretch>
        </p:blipFill>
        <p:spPr>
          <a:xfrm>
            <a:off x="928662" y="1428736"/>
            <a:ext cx="1714512" cy="2228866"/>
          </a:xfrm>
          <a:prstGeom prst="rect">
            <a:avLst/>
          </a:prstGeom>
        </p:spPr>
      </p:pic>
      <p:sp>
        <p:nvSpPr>
          <p:cNvPr id="3" name="مستطيل 2"/>
          <p:cNvSpPr/>
          <p:nvPr/>
        </p:nvSpPr>
        <p:spPr>
          <a:xfrm>
            <a:off x="2571736" y="3929066"/>
            <a:ext cx="5072098" cy="646331"/>
          </a:xfrm>
          <a:prstGeom prst="rect">
            <a:avLst/>
          </a:prstGeom>
          <a:noFill/>
        </p:spPr>
        <p:txBody>
          <a:bodyPr wrap="square" lIns="91440" tIns="45720" rIns="91440" bIns="45720">
            <a:spAutoFit/>
          </a:bodyPr>
          <a:lstStyle/>
          <a:p>
            <a:pPr algn="ctr"/>
            <a:r>
              <a:rPr lang="ar-SA" sz="3600" dirty="0" smtClean="0">
                <a:ln w="10541" cmpd="sng">
                  <a:noFill/>
                  <a:prstDash val="solid"/>
                </a:ln>
                <a:solidFill>
                  <a:schemeClr val="tx2"/>
                </a:solidFill>
                <a:cs typeface="PT Bold Heading" pitchFamily="2" charset="-78"/>
              </a:rPr>
              <a:t>فما طبيعة هذا الإشعاع؟؟</a:t>
            </a:r>
            <a:endParaRPr lang="ar-SA" sz="3600" cap="none" spc="0" dirty="0">
              <a:ln w="10541" cmpd="sng">
                <a:noFill/>
                <a:prstDash val="solid"/>
              </a:ln>
              <a:solidFill>
                <a:schemeClr val="tx2"/>
              </a:solidFill>
              <a:effectLst/>
              <a:cs typeface="PT Bold Heading" pitchFamily="2" charset="-78"/>
            </a:endParaRPr>
          </a:p>
        </p:txBody>
      </p:sp>
      <p:sp>
        <p:nvSpPr>
          <p:cNvPr id="4" name="مستطيل 3"/>
          <p:cNvSpPr/>
          <p:nvPr/>
        </p:nvSpPr>
        <p:spPr>
          <a:xfrm>
            <a:off x="1928794" y="571480"/>
            <a:ext cx="6143636" cy="954107"/>
          </a:xfrm>
          <a:prstGeom prst="rect">
            <a:avLst/>
          </a:prstGeom>
        </p:spPr>
        <p:txBody>
          <a:bodyPr wrap="square">
            <a:spAutoFit/>
          </a:bodyPr>
          <a:lstStyle/>
          <a:p>
            <a:pPr algn="ctr"/>
            <a:r>
              <a:rPr lang="ar-SA" sz="2800" dirty="0" smtClean="0">
                <a:ln w="10541" cmpd="sng">
                  <a:noFill/>
                  <a:prstDash val="solid"/>
                </a:ln>
                <a:solidFill>
                  <a:sysClr val="windowText" lastClr="000000"/>
                </a:solidFill>
                <a:cs typeface="PT Bold Heading" pitchFamily="2" charset="-78"/>
              </a:rPr>
              <a:t>لماذا حير الإشعاع المنبعث من الجسم</a:t>
            </a:r>
          </a:p>
          <a:p>
            <a:pPr algn="ctr"/>
            <a:r>
              <a:rPr lang="ar-SA" sz="2800" dirty="0" smtClean="0">
                <a:ln w="10541" cmpd="sng">
                  <a:noFill/>
                  <a:prstDash val="solid"/>
                </a:ln>
                <a:solidFill>
                  <a:sysClr val="windowText" lastClr="000000"/>
                </a:solidFill>
                <a:cs typeface="PT Bold Heading" pitchFamily="2" charset="-78"/>
              </a:rPr>
              <a:t>الساخن للفيزيائيين</a:t>
            </a:r>
          </a:p>
        </p:txBody>
      </p:sp>
      <p:sp>
        <p:nvSpPr>
          <p:cNvPr id="5" name="مستطيل 4"/>
          <p:cNvSpPr/>
          <p:nvPr/>
        </p:nvSpPr>
        <p:spPr>
          <a:xfrm>
            <a:off x="2714612" y="2071678"/>
            <a:ext cx="4572000" cy="1077218"/>
          </a:xfrm>
          <a:prstGeom prst="rect">
            <a:avLst/>
          </a:prstGeom>
        </p:spPr>
        <p:txBody>
          <a:bodyPr>
            <a:spAutoFit/>
          </a:bodyPr>
          <a:lstStyle/>
          <a:p>
            <a:pPr algn="ctr"/>
            <a:r>
              <a:rPr lang="ar-SA" sz="3200" dirty="0" err="1" smtClean="0">
                <a:ln w="10541" cmpd="sng">
                  <a:solidFill>
                    <a:schemeClr val="tx1"/>
                  </a:solidFill>
                  <a:prstDash val="solid"/>
                </a:ln>
                <a:solidFill>
                  <a:srgbClr val="C00000"/>
                </a:solidFill>
                <a:cs typeface="PT Bold Heading" pitchFamily="2" charset="-78"/>
              </a:rPr>
              <a:t>ماشدته</a:t>
            </a:r>
            <a:r>
              <a:rPr lang="ar-SA" sz="3200" dirty="0" smtClean="0">
                <a:ln w="10541" cmpd="sng">
                  <a:solidFill>
                    <a:schemeClr val="tx1"/>
                  </a:solidFill>
                  <a:prstDash val="solid"/>
                </a:ln>
                <a:solidFill>
                  <a:srgbClr val="C00000"/>
                </a:solidFill>
                <a:cs typeface="PT Bold Heading" pitchFamily="2" charset="-78"/>
              </a:rPr>
              <a:t> </a:t>
            </a:r>
            <a:r>
              <a:rPr lang="ar-SA" sz="3200" dirty="0" err="1" smtClean="0">
                <a:ln w="10541" cmpd="sng">
                  <a:solidFill>
                    <a:schemeClr val="tx1"/>
                  </a:solidFill>
                  <a:prstDash val="solid"/>
                </a:ln>
                <a:solidFill>
                  <a:srgbClr val="C00000"/>
                </a:solidFill>
                <a:cs typeface="PT Bold Heading" pitchFamily="2" charset="-78"/>
              </a:rPr>
              <a:t>ماتردده</a:t>
            </a:r>
            <a:r>
              <a:rPr lang="ar-SA" sz="3200" dirty="0" smtClean="0">
                <a:ln w="10541" cmpd="sng">
                  <a:solidFill>
                    <a:schemeClr val="tx1"/>
                  </a:solidFill>
                  <a:prstDash val="solid"/>
                </a:ln>
                <a:solidFill>
                  <a:srgbClr val="C00000"/>
                </a:solidFill>
                <a:cs typeface="PT Bold Heading" pitchFamily="2" charset="-78"/>
              </a:rPr>
              <a:t> عند درجات</a:t>
            </a:r>
          </a:p>
          <a:p>
            <a:pPr algn="ctr"/>
            <a:r>
              <a:rPr lang="ar-SA" sz="3200" dirty="0" err="1" smtClean="0">
                <a:ln w="10541" cmpd="sng">
                  <a:solidFill>
                    <a:schemeClr val="tx1"/>
                  </a:solidFill>
                  <a:prstDash val="solid"/>
                </a:ln>
                <a:solidFill>
                  <a:srgbClr val="C00000"/>
                </a:solidFill>
                <a:cs typeface="PT Bold Heading" pitchFamily="2" charset="-78"/>
              </a:rPr>
              <a:t>حراره</a:t>
            </a:r>
            <a:r>
              <a:rPr lang="ar-SA" sz="3200" dirty="0" smtClean="0">
                <a:ln w="10541" cmpd="sng">
                  <a:solidFill>
                    <a:schemeClr val="tx1"/>
                  </a:solidFill>
                  <a:prstDash val="solid"/>
                </a:ln>
                <a:solidFill>
                  <a:srgbClr val="C00000"/>
                </a:solidFill>
                <a:cs typeface="PT Bold Heading" pitchFamily="2" charset="-78"/>
              </a:rPr>
              <a:t> مختلفة</a:t>
            </a:r>
          </a:p>
        </p:txBody>
      </p:sp>
    </p:spTree>
  </p:cSld>
  <p:clrMapOvr>
    <a:masterClrMapping/>
  </p:clrMapOvr>
  <p:transition spd="slow">
    <p:circl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9" presetClass="entr" presetSubtype="0" accel="10000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ppt_h</p:attrName>
                                        </p:attrNameLst>
                                      </p:cBhvr>
                                      <p:tavLst>
                                        <p:tav tm="0">
                                          <p:val>
                                            <p:strVal val="#ppt_h/20"/>
                                          </p:val>
                                        </p:tav>
                                        <p:tav tm="50000">
                                          <p:val>
                                            <p:strVal val="#ppt_h/20"/>
                                          </p:val>
                                        </p:tav>
                                        <p:tav tm="100000">
                                          <p:val>
                                            <p:strVal val="#ppt_h"/>
                                          </p:val>
                                        </p:tav>
                                      </p:tavLst>
                                    </p:anim>
                                    <p:anim calcmode="lin" valueType="num">
                                      <p:cBhvr>
                                        <p:cTn id="8" dur="500" fill="hold"/>
                                        <p:tgtEl>
                                          <p:spTgt spid="4"/>
                                        </p:tgtEl>
                                        <p:attrNameLst>
                                          <p:attrName>ppt_w</p:attrName>
                                        </p:attrNameLst>
                                      </p:cBhvr>
                                      <p:tavLst>
                                        <p:tav tm="0">
                                          <p:val>
                                            <p:strVal val="#ppt_w+.3"/>
                                          </p:val>
                                        </p:tav>
                                        <p:tav tm="50000">
                                          <p:val>
                                            <p:strVal val="#ppt_w+.3"/>
                                          </p:val>
                                        </p:tav>
                                        <p:tav tm="100000">
                                          <p:val>
                                            <p:strVal val="#ppt_w"/>
                                          </p:val>
                                        </p:tav>
                                      </p:tavLst>
                                    </p:anim>
                                    <p:anim calcmode="lin" valueType="num">
                                      <p:cBhvr>
                                        <p:cTn id="9" dur="500" fill="hold"/>
                                        <p:tgtEl>
                                          <p:spTgt spid="4"/>
                                        </p:tgtEl>
                                        <p:attrNameLst>
                                          <p:attrName>ppt_x</p:attrName>
                                        </p:attrNameLst>
                                      </p:cBhvr>
                                      <p:tavLst>
                                        <p:tav tm="0">
                                          <p:val>
                                            <p:strVal val="#ppt_x-.3"/>
                                          </p:val>
                                        </p:tav>
                                        <p:tav tm="50000">
                                          <p:val>
                                            <p:strVal val="#ppt_x"/>
                                          </p:val>
                                        </p:tav>
                                        <p:tav tm="100000">
                                          <p:val>
                                            <p:strVal val="#ppt_x"/>
                                          </p:val>
                                        </p:tav>
                                      </p:tavLst>
                                    </p:anim>
                                    <p:anim calcmode="lin" valueType="num">
                                      <p:cBhvr>
                                        <p:cTn id="10" dur="500" fill="hold"/>
                                        <p:tgtEl>
                                          <p:spTgt spid="4"/>
                                        </p:tgtEl>
                                        <p:attrNameLst>
                                          <p:attrName>ppt_y</p:attrName>
                                        </p:attrNameLst>
                                      </p:cBhvr>
                                      <p:tavLst>
                                        <p:tav tm="0">
                                          <p:val>
                                            <p:strVal val="#ppt_y"/>
                                          </p:val>
                                        </p:tav>
                                        <p:tav tm="100000">
                                          <p:val>
                                            <p:strVal val="#ppt_y"/>
                                          </p:val>
                                        </p:tav>
                                      </p:tavLst>
                                    </p:anim>
                                  </p:childTnLst>
                                </p:cTn>
                              </p:par>
                            </p:childTnLst>
                          </p:cTn>
                        </p:par>
                        <p:par>
                          <p:cTn id="11" fill="hold">
                            <p:stCondLst>
                              <p:cond delay="500"/>
                            </p:stCondLst>
                            <p:childTnLst>
                              <p:par>
                                <p:cTn id="12" presetID="30" presetClass="entr" presetSubtype="0" fill="hold" grpId="0" nodeType="after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800" decel="100000"/>
                                        <p:tgtEl>
                                          <p:spTgt spid="5"/>
                                        </p:tgtEl>
                                      </p:cBhvr>
                                    </p:animEffect>
                                    <p:anim calcmode="lin" valueType="num">
                                      <p:cBhvr>
                                        <p:cTn id="15" dur="800" decel="100000" fill="hold"/>
                                        <p:tgtEl>
                                          <p:spTgt spid="5"/>
                                        </p:tgtEl>
                                        <p:attrNameLst>
                                          <p:attrName>style.rotation</p:attrName>
                                        </p:attrNameLst>
                                      </p:cBhvr>
                                      <p:tavLst>
                                        <p:tav tm="0">
                                          <p:val>
                                            <p:fltVal val="-90"/>
                                          </p:val>
                                        </p:tav>
                                        <p:tav tm="100000">
                                          <p:val>
                                            <p:fltVal val="0"/>
                                          </p:val>
                                        </p:tav>
                                      </p:tavLst>
                                    </p:anim>
                                    <p:anim calcmode="lin" valueType="num">
                                      <p:cBhvr>
                                        <p:cTn id="16" dur="800" decel="100000" fill="hold"/>
                                        <p:tgtEl>
                                          <p:spTgt spid="5"/>
                                        </p:tgtEl>
                                        <p:attrNameLst>
                                          <p:attrName>ppt_x</p:attrName>
                                        </p:attrNameLst>
                                      </p:cBhvr>
                                      <p:tavLst>
                                        <p:tav tm="0">
                                          <p:val>
                                            <p:strVal val="#ppt_x+0.4"/>
                                          </p:val>
                                        </p:tav>
                                        <p:tav tm="100000">
                                          <p:val>
                                            <p:strVal val="#ppt_x-0.05"/>
                                          </p:val>
                                        </p:tav>
                                      </p:tavLst>
                                    </p:anim>
                                    <p:anim calcmode="lin" valueType="num">
                                      <p:cBhvr>
                                        <p:cTn id="17" dur="800" decel="100000" fill="hold"/>
                                        <p:tgtEl>
                                          <p:spTgt spid="5"/>
                                        </p:tgtEl>
                                        <p:attrNameLst>
                                          <p:attrName>ppt_y</p:attrName>
                                        </p:attrNameLst>
                                      </p:cBhvr>
                                      <p:tavLst>
                                        <p:tav tm="0">
                                          <p:val>
                                            <p:strVal val="#ppt_y-0.4"/>
                                          </p:val>
                                        </p:tav>
                                        <p:tav tm="100000">
                                          <p:val>
                                            <p:strVal val="#ppt_y+0.1"/>
                                          </p:val>
                                        </p:tav>
                                      </p:tavLst>
                                    </p:anim>
                                    <p:anim calcmode="lin" valueType="num">
                                      <p:cBhvr>
                                        <p:cTn id="18"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9"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20" fill="hold">
                            <p:stCondLst>
                              <p:cond delay="1500"/>
                            </p:stCondLst>
                            <p:childTnLst>
                              <p:par>
                                <p:cTn id="21" presetID="19" presetClass="entr" presetSubtype="10" repeatCount="indefinite" fill="hold" nodeType="after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p:cTn id="23" dur="5000" fill="hold"/>
                                        <p:tgtEl>
                                          <p:spTgt spid="2"/>
                                        </p:tgtEl>
                                        <p:attrNameLst>
                                          <p:attrName>ppt_w</p:attrName>
                                        </p:attrNameLst>
                                      </p:cBhvr>
                                      <p:tavLst>
                                        <p:tav tm="0" fmla="#ppt_w*sin(2.5*pi*$)">
                                          <p:val>
                                            <p:fltVal val="0"/>
                                          </p:val>
                                        </p:tav>
                                        <p:tav tm="100000">
                                          <p:val>
                                            <p:fltVal val="1"/>
                                          </p:val>
                                        </p:tav>
                                      </p:tavLst>
                                    </p:anim>
                                    <p:anim calcmode="lin" valueType="num">
                                      <p:cBhvr>
                                        <p:cTn id="24" dur="5000" fill="hold"/>
                                        <p:tgtEl>
                                          <p:spTgt spid="2"/>
                                        </p:tgtEl>
                                        <p:attrNameLst>
                                          <p:attrName>ppt_h</p:attrName>
                                        </p:attrNameLst>
                                      </p:cBhvr>
                                      <p:tavLst>
                                        <p:tav tm="0">
                                          <p:val>
                                            <p:strVal val="#ppt_h"/>
                                          </p:val>
                                        </p:tav>
                                        <p:tav tm="100000">
                                          <p:val>
                                            <p:strVal val="#ppt_h"/>
                                          </p:val>
                                        </p:tav>
                                      </p:tavLst>
                                    </p:anim>
                                  </p:childTnLst>
                                </p:cTn>
                              </p:par>
                            </p:childTnLst>
                          </p:cTn>
                        </p:par>
                        <p:par>
                          <p:cTn id="25" fill="hold">
                            <p:stCondLst>
                              <p:cond delay="6500"/>
                            </p:stCondLst>
                            <p:childTnLst>
                              <p:par>
                                <p:cTn id="26" presetID="10" presetClass="entr" presetSubtype="0" fill="hold" grpId="0" nodeType="after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Effect transition="in" filter="fade">
                                      <p:cBhvr>
                                        <p:cTn id="28" dur="2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عنوان 1"/>
          <p:cNvSpPr txBox="1">
            <a:spLocks/>
          </p:cNvSpPr>
          <p:nvPr/>
        </p:nvSpPr>
        <p:spPr>
          <a:xfrm>
            <a:off x="857224" y="1500174"/>
            <a:ext cx="7500990" cy="936625"/>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لم تستطع نظرية الموجات الكهرومغناطيسية لماكسويل تفسير الإشعاعات المشاهدة المنبعثة من الأجسام الساخنة (المصباح المتوهج</a:t>
            </a:r>
            <a:r>
              <a:rPr lang="ar-SA" sz="2200" dirty="0" smtClean="0">
                <a:latin typeface="+mj-lt"/>
                <a:ea typeface="+mj-ea"/>
                <a:cs typeface="PT Bold Heading" pitchFamily="2" charset="-78"/>
              </a:rPr>
              <a:t>) .</a:t>
            </a:r>
            <a:endParaRPr lang="ar-SA" sz="2200" dirty="0">
              <a:latin typeface="+mj-lt"/>
              <a:ea typeface="+mj-ea"/>
              <a:cs typeface="PT Bold Heading" pitchFamily="2" charset="-78"/>
            </a:endParaRPr>
          </a:p>
        </p:txBody>
      </p:sp>
      <p:sp>
        <p:nvSpPr>
          <p:cNvPr id="6" name="مستطيل 5"/>
          <p:cNvSpPr/>
          <p:nvPr/>
        </p:nvSpPr>
        <p:spPr>
          <a:xfrm>
            <a:off x="1857356" y="571480"/>
            <a:ext cx="5500726" cy="707886"/>
          </a:xfrm>
          <a:prstGeom prst="rect">
            <a:avLst/>
          </a:prstGeom>
          <a:noFill/>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fontAlgn="auto">
              <a:spcBef>
                <a:spcPts val="0"/>
              </a:spcBef>
              <a:spcAft>
                <a:spcPts val="0"/>
              </a:spcAft>
              <a:defRPr/>
            </a:pPr>
            <a:r>
              <a:rPr lang="ar-SA" sz="4000" dirty="0" smtClean="0">
                <a:ln w="11430">
                  <a:solidFill>
                    <a:schemeClr val="tx1"/>
                  </a:solidFill>
                </a:ln>
                <a:solidFill>
                  <a:schemeClr val="bg1"/>
                </a:solidFill>
                <a:effectLst>
                  <a:glow rad="228600">
                    <a:schemeClr val="accent3">
                      <a:satMod val="175000"/>
                      <a:alpha val="40000"/>
                    </a:schemeClr>
                  </a:glow>
                  <a:outerShdw blurRad="50800" dist="39000" dir="5460000" algn="tl">
                    <a:srgbClr val="000000">
                      <a:alpha val="38000"/>
                    </a:srgbClr>
                  </a:outerShdw>
                </a:effectLst>
                <a:latin typeface="+mj-lt"/>
                <a:ea typeface="+mj-ea"/>
                <a:cs typeface="PT Bold Heading" pitchFamily="2" charset="-78"/>
              </a:rPr>
              <a:t>الأجســــام المتوهجـــــــة</a:t>
            </a:r>
            <a:endParaRPr lang="ar-SA" sz="4000" dirty="0">
              <a:ln w="11430">
                <a:solidFill>
                  <a:schemeClr val="tx1"/>
                </a:solidFill>
              </a:ln>
              <a:solidFill>
                <a:schemeClr val="bg1"/>
              </a:solidFill>
              <a:effectLst>
                <a:glow rad="228600">
                  <a:schemeClr val="accent3">
                    <a:satMod val="175000"/>
                    <a:alpha val="40000"/>
                  </a:schemeClr>
                </a:glow>
                <a:outerShdw blurRad="50800" dist="39000" dir="5460000" algn="tl">
                  <a:srgbClr val="000000">
                    <a:alpha val="38000"/>
                  </a:srgbClr>
                </a:outerShdw>
              </a:effectLst>
              <a:cs typeface="PT Bold Heading" pitchFamily="2" charset="-78"/>
            </a:endParaRPr>
          </a:p>
        </p:txBody>
      </p:sp>
      <p:sp>
        <p:nvSpPr>
          <p:cNvPr id="8" name="عنوان 1"/>
          <p:cNvSpPr txBox="1">
            <a:spLocks/>
          </p:cNvSpPr>
          <p:nvPr/>
        </p:nvSpPr>
        <p:spPr>
          <a:xfrm>
            <a:off x="785786" y="2357430"/>
            <a:ext cx="7643866" cy="1143000"/>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تعتمد الألوان على الشدة النسبية للموجات الكهرومغناطيسية المنبعثة ذات الترددات المختلفة وعلى حساسية عينك لهذه الموجات</a:t>
            </a:r>
          </a:p>
        </p:txBody>
      </p:sp>
      <p:sp>
        <p:nvSpPr>
          <p:cNvPr id="9" name="عنوان 1"/>
          <p:cNvSpPr txBox="1">
            <a:spLocks/>
          </p:cNvSpPr>
          <p:nvPr/>
        </p:nvSpPr>
        <p:spPr>
          <a:xfrm>
            <a:off x="857224" y="3500438"/>
            <a:ext cx="7572428" cy="714380"/>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إن درجة حرارة الفتيلة المتوهجة تزداد لذلك اللون يتغير من الأحمر الداكن إلى البرتقالي ثم إلى الأصفر وأخيراً إلى الأبيض</a:t>
            </a:r>
          </a:p>
        </p:txBody>
      </p:sp>
      <p:sp>
        <p:nvSpPr>
          <p:cNvPr id="10" name="عنوان 1"/>
          <p:cNvSpPr txBox="1">
            <a:spLocks/>
          </p:cNvSpPr>
          <p:nvPr/>
        </p:nvSpPr>
        <p:spPr>
          <a:xfrm>
            <a:off x="3428992" y="4214818"/>
            <a:ext cx="5143504" cy="1785950"/>
          </a:xfrm>
          <a:prstGeom prst="rect">
            <a:avLst/>
          </a:prstGeom>
        </p:spPr>
        <p:txBody>
          <a:bodyPr lIns="45720" rIns="45720" anchor="ctr"/>
          <a:lstStyle/>
          <a:p>
            <a:pPr algn="justLow">
              <a:defRPr/>
            </a:pPr>
            <a:r>
              <a:rPr lang="ar-SA" sz="2200" dirty="0">
                <a:latin typeface="+mj-lt"/>
                <a:ea typeface="+mj-ea"/>
                <a:cs typeface="PT Bold Heading" pitchFamily="2" charset="-78"/>
              </a:rPr>
              <a:t>إن الإشعاع ذا التردد الأعلى ينتج عن التردد الأعلى للطيف المرئي (اللون البنفسجي) ، وهذا يؤدي إلى أن تظهر الفتيلة </a:t>
            </a:r>
            <a:r>
              <a:rPr lang="ar-SA" sz="2200" dirty="0" smtClean="0">
                <a:latin typeface="+mj-lt"/>
                <a:ea typeface="+mj-ea"/>
                <a:cs typeface="PT Bold Heading" pitchFamily="2" charset="-78"/>
              </a:rPr>
              <a:t>بيضاء </a:t>
            </a:r>
            <a:r>
              <a:rPr lang="ar-SA" sz="2200" dirty="0" smtClean="0">
                <a:cs typeface="PT Bold Heading" pitchFamily="2" charset="-78"/>
              </a:rPr>
              <a:t>والنظر من </a:t>
            </a:r>
            <a:r>
              <a:rPr lang="ar-SA" sz="2200" dirty="0" err="1" smtClean="0">
                <a:cs typeface="PT Bold Heading" pitchFamily="2" charset="-78"/>
              </a:rPr>
              <a:t>محزوز</a:t>
            </a:r>
            <a:r>
              <a:rPr lang="ar-SA" sz="2200" dirty="0" smtClean="0">
                <a:cs typeface="PT Bold Heading" pitchFamily="2" charset="-78"/>
              </a:rPr>
              <a:t> </a:t>
            </a:r>
            <a:r>
              <a:rPr lang="ar-SA" sz="2200" dirty="0" err="1" smtClean="0">
                <a:cs typeface="PT Bold Heading" pitchFamily="2" charset="-78"/>
              </a:rPr>
              <a:t>الحيود</a:t>
            </a:r>
            <a:r>
              <a:rPr lang="ar-SA" sz="2200" dirty="0" smtClean="0">
                <a:cs typeface="PT Bold Heading" pitchFamily="2" charset="-78"/>
              </a:rPr>
              <a:t> يمكنك مشاهدة جميع ألوان قوس المطر</a:t>
            </a:r>
            <a:r>
              <a:rPr lang="ar-SA" sz="2200" dirty="0">
                <a:latin typeface="+mj-lt"/>
                <a:ea typeface="+mj-ea"/>
                <a:cs typeface="PT Bold Heading" pitchFamily="2" charset="-78"/>
              </a:rPr>
              <a:t> </a:t>
            </a:r>
            <a:r>
              <a:rPr lang="ar-SA" sz="2200" dirty="0" smtClean="0">
                <a:latin typeface="+mj-lt"/>
                <a:ea typeface="+mj-ea"/>
                <a:cs typeface="PT Bold Heading" pitchFamily="2" charset="-78"/>
              </a:rPr>
              <a:t>.</a:t>
            </a:r>
            <a:endParaRPr lang="ar-SA" sz="2200" dirty="0" smtClean="0">
              <a:cs typeface="PT Bold Heading" pitchFamily="2" charset="-78"/>
            </a:endParaRPr>
          </a:p>
        </p:txBody>
      </p:sp>
      <p:pic>
        <p:nvPicPr>
          <p:cNvPr id="39937" name="Picture 1" descr="300px-Diffraction_grating"/>
          <p:cNvPicPr>
            <a:picLocks noChangeAspect="1" noChangeArrowheads="1"/>
          </p:cNvPicPr>
          <p:nvPr/>
        </p:nvPicPr>
        <p:blipFill>
          <a:blip r:embed="rId3"/>
          <a:srcRect/>
          <a:stretch>
            <a:fillRect/>
          </a:stretch>
        </p:blipFill>
        <p:spPr bwMode="auto">
          <a:xfrm>
            <a:off x="571472" y="4572008"/>
            <a:ext cx="2750343" cy="1833562"/>
          </a:xfrm>
          <a:prstGeom prst="rect">
            <a:avLst/>
          </a:prstGeom>
          <a:noFill/>
          <a:ln w="9525">
            <a:noFill/>
            <a:miter lim="800000"/>
            <a:headEnd/>
            <a:tailEnd/>
          </a:ln>
        </p:spPr>
      </p:pic>
      <p:sp>
        <p:nvSpPr>
          <p:cNvPr id="11" name="عنوان 1"/>
          <p:cNvSpPr txBox="1">
            <a:spLocks/>
          </p:cNvSpPr>
          <p:nvPr/>
        </p:nvSpPr>
        <p:spPr>
          <a:xfrm>
            <a:off x="3500430" y="6072206"/>
            <a:ext cx="5072066" cy="406414"/>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ويبعث المصباح أيضاً أشعة تحت الحمراء وأشعة فوق بنفسجية </a:t>
            </a:r>
            <a:r>
              <a:rPr lang="ar-SA" sz="2200" dirty="0" smtClean="0">
                <a:latin typeface="+mj-lt"/>
                <a:ea typeface="+mj-ea"/>
                <a:cs typeface="PT Bold Heading" pitchFamily="2" charset="-78"/>
              </a:rPr>
              <a:t>لا يمكن رؤيتها .</a:t>
            </a:r>
            <a:endParaRPr lang="ar-SA" sz="2200" dirty="0">
              <a:latin typeface="+mj-lt"/>
              <a:ea typeface="+mj-ea"/>
              <a:cs typeface="PT Bold Heading" pitchFamily="2" charset="-78"/>
            </a:endParaRPr>
          </a:p>
        </p:txBody>
      </p:sp>
    </p:spTree>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290">
                                          <p:stCondLst>
                                            <p:cond delay="0"/>
                                          </p:stCondLst>
                                        </p:cTn>
                                        <p:tgtEl>
                                          <p:spTgt spid="6"/>
                                        </p:tgtEl>
                                      </p:cBhvr>
                                    </p:animEffect>
                                    <p:anim calcmode="lin" valueType="num">
                                      <p:cBhvr>
                                        <p:cTn id="8" dur="911"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332"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332" tmFilter="0, 0; 0.125,0.2665; 0.25,0.4; 0.375,0.465; 0.5,0.5;  0.625,0.535; 0.75,0.6; 0.875,0.7335; 1,1">
                                          <p:stCondLst>
                                            <p:cond delay="332"/>
                                          </p:stCondLst>
                                        </p:cTn>
                                        <p:tgtEl>
                                          <p:spTgt spid="6"/>
                                        </p:tgtEl>
                                        <p:attrNameLst>
                                          <p:attrName>ppt_y</p:attrName>
                                        </p:attrNameLst>
                                      </p:cBhvr>
                                      <p:tavLst>
                                        <p:tav tm="0" fmla="#ppt_y-sin(pi*$)/9">
                                          <p:val>
                                            <p:fltVal val="0"/>
                                          </p:val>
                                        </p:tav>
                                        <p:tav tm="100000">
                                          <p:val>
                                            <p:fltVal val="1"/>
                                          </p:val>
                                        </p:tav>
                                      </p:tavLst>
                                    </p:anim>
                                    <p:anim calcmode="lin" valueType="num">
                                      <p:cBhvr>
                                        <p:cTn id="11" dur="166" tmFilter="0, 0; 0.125,0.2665; 0.25,0.4; 0.375,0.465; 0.5,0.5;  0.625,0.535; 0.75,0.6; 0.875,0.7335; 1,1">
                                          <p:stCondLst>
                                            <p:cond delay="662"/>
                                          </p:stCondLst>
                                        </p:cTn>
                                        <p:tgtEl>
                                          <p:spTgt spid="6"/>
                                        </p:tgtEl>
                                        <p:attrNameLst>
                                          <p:attrName>ppt_y</p:attrName>
                                        </p:attrNameLst>
                                      </p:cBhvr>
                                      <p:tavLst>
                                        <p:tav tm="0" fmla="#ppt_y-sin(pi*$)/27">
                                          <p:val>
                                            <p:fltVal val="0"/>
                                          </p:val>
                                        </p:tav>
                                        <p:tav tm="100000">
                                          <p:val>
                                            <p:fltVal val="1"/>
                                          </p:val>
                                        </p:tav>
                                      </p:tavLst>
                                    </p:anim>
                                    <p:anim calcmode="lin" valueType="num">
                                      <p:cBhvr>
                                        <p:cTn id="12" dur="82" tmFilter="0, 0; 0.125,0.2665; 0.25,0.4; 0.375,0.465; 0.5,0.5;  0.625,0.535; 0.75,0.6; 0.875,0.7335; 1,1">
                                          <p:stCondLst>
                                            <p:cond delay="828"/>
                                          </p:stCondLst>
                                        </p:cTn>
                                        <p:tgtEl>
                                          <p:spTgt spid="6"/>
                                        </p:tgtEl>
                                        <p:attrNameLst>
                                          <p:attrName>ppt_y</p:attrName>
                                        </p:attrNameLst>
                                      </p:cBhvr>
                                      <p:tavLst>
                                        <p:tav tm="0" fmla="#ppt_y-sin(pi*$)/81">
                                          <p:val>
                                            <p:fltVal val="0"/>
                                          </p:val>
                                        </p:tav>
                                        <p:tav tm="100000">
                                          <p:val>
                                            <p:fltVal val="1"/>
                                          </p:val>
                                        </p:tav>
                                      </p:tavLst>
                                    </p:anim>
                                    <p:animScale>
                                      <p:cBhvr>
                                        <p:cTn id="13" dur="13">
                                          <p:stCondLst>
                                            <p:cond delay="325"/>
                                          </p:stCondLst>
                                        </p:cTn>
                                        <p:tgtEl>
                                          <p:spTgt spid="6"/>
                                        </p:tgtEl>
                                      </p:cBhvr>
                                      <p:to x="100000" y="60000"/>
                                    </p:animScale>
                                    <p:animScale>
                                      <p:cBhvr>
                                        <p:cTn id="14" dur="83" decel="50000">
                                          <p:stCondLst>
                                            <p:cond delay="338"/>
                                          </p:stCondLst>
                                        </p:cTn>
                                        <p:tgtEl>
                                          <p:spTgt spid="6"/>
                                        </p:tgtEl>
                                      </p:cBhvr>
                                      <p:to x="100000" y="100000"/>
                                    </p:animScale>
                                    <p:animScale>
                                      <p:cBhvr>
                                        <p:cTn id="15" dur="13">
                                          <p:stCondLst>
                                            <p:cond delay="656"/>
                                          </p:stCondLst>
                                        </p:cTn>
                                        <p:tgtEl>
                                          <p:spTgt spid="6"/>
                                        </p:tgtEl>
                                      </p:cBhvr>
                                      <p:to x="100000" y="80000"/>
                                    </p:animScale>
                                    <p:animScale>
                                      <p:cBhvr>
                                        <p:cTn id="16" dur="83" decel="50000">
                                          <p:stCondLst>
                                            <p:cond delay="669"/>
                                          </p:stCondLst>
                                        </p:cTn>
                                        <p:tgtEl>
                                          <p:spTgt spid="6"/>
                                        </p:tgtEl>
                                      </p:cBhvr>
                                      <p:to x="100000" y="100000"/>
                                    </p:animScale>
                                    <p:animScale>
                                      <p:cBhvr>
                                        <p:cTn id="17" dur="13">
                                          <p:stCondLst>
                                            <p:cond delay="821"/>
                                          </p:stCondLst>
                                        </p:cTn>
                                        <p:tgtEl>
                                          <p:spTgt spid="6"/>
                                        </p:tgtEl>
                                      </p:cBhvr>
                                      <p:to x="100000" y="90000"/>
                                    </p:animScale>
                                    <p:animScale>
                                      <p:cBhvr>
                                        <p:cTn id="18" dur="83" decel="50000">
                                          <p:stCondLst>
                                            <p:cond delay="834"/>
                                          </p:stCondLst>
                                        </p:cTn>
                                        <p:tgtEl>
                                          <p:spTgt spid="6"/>
                                        </p:tgtEl>
                                      </p:cBhvr>
                                      <p:to x="100000" y="100000"/>
                                    </p:animScale>
                                    <p:animScale>
                                      <p:cBhvr>
                                        <p:cTn id="19" dur="13">
                                          <p:stCondLst>
                                            <p:cond delay="904"/>
                                          </p:stCondLst>
                                        </p:cTn>
                                        <p:tgtEl>
                                          <p:spTgt spid="6"/>
                                        </p:tgtEl>
                                      </p:cBhvr>
                                      <p:to x="100000" y="95000"/>
                                    </p:animScale>
                                    <p:animScale>
                                      <p:cBhvr>
                                        <p:cTn id="20" dur="83" decel="50000">
                                          <p:stCondLst>
                                            <p:cond delay="917"/>
                                          </p:stCondLst>
                                        </p:cTn>
                                        <p:tgtEl>
                                          <p:spTgt spid="6"/>
                                        </p:tgtEl>
                                      </p:cBhvr>
                                      <p:to x="100000" y="100000"/>
                                    </p:animScale>
                                  </p:childTnLst>
                                </p:cTn>
                              </p:par>
                            </p:childTnLst>
                          </p:cTn>
                        </p:par>
                        <p:par>
                          <p:cTn id="21" fill="hold">
                            <p:stCondLst>
                              <p:cond delay="1000"/>
                            </p:stCondLst>
                            <p:childTnLst>
                              <p:par>
                                <p:cTn id="22" presetID="10" presetClass="entr" presetSubtype="0"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fade">
                                      <p:cBhvr>
                                        <p:cTn id="28" dur="500"/>
                                        <p:tgtEl>
                                          <p:spTgt spid="8"/>
                                        </p:tgtEl>
                                      </p:cBhvr>
                                    </p:animEffect>
                                  </p:childTnLst>
                                </p:cTn>
                              </p:par>
                            </p:childTnLst>
                          </p:cTn>
                        </p:par>
                        <p:par>
                          <p:cTn id="29" fill="hold">
                            <p:stCondLst>
                              <p:cond delay="2000"/>
                            </p:stCondLst>
                            <p:childTnLst>
                              <p:par>
                                <p:cTn id="30" presetID="10" presetClass="entr" presetSubtype="0" fill="hold" grpId="0"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fade">
                                      <p:cBhvr>
                                        <p:cTn id="32" dur="500"/>
                                        <p:tgtEl>
                                          <p:spTgt spid="9"/>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500"/>
                                        <p:tgtEl>
                                          <p:spTgt spid="10"/>
                                        </p:tgtEl>
                                      </p:cBhvr>
                                    </p:animEffect>
                                  </p:childTnLst>
                                </p:cTn>
                              </p:par>
                            </p:childTnLst>
                          </p:cTn>
                        </p:par>
                        <p:par>
                          <p:cTn id="37" fill="hold">
                            <p:stCondLst>
                              <p:cond delay="3000"/>
                            </p:stCondLst>
                            <p:childTnLst>
                              <p:par>
                                <p:cTn id="38" presetID="10"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عنوان 1"/>
          <p:cNvSpPr txBox="1">
            <a:spLocks/>
          </p:cNvSpPr>
          <p:nvPr/>
        </p:nvSpPr>
        <p:spPr>
          <a:xfrm>
            <a:off x="428596" y="457178"/>
            <a:ext cx="8143900" cy="661975"/>
          </a:xfrm>
          <a:prstGeom prst="rect">
            <a:avLst/>
          </a:prstGeom>
        </p:spPr>
        <p:txBody>
          <a:bodyPr lIns="45720" rIns="45720" anchor="ctr"/>
          <a:lstStyle/>
          <a:p>
            <a:pPr algn="ctr" fontAlgn="auto">
              <a:spcAft>
                <a:spcPts val="0"/>
              </a:spcAft>
              <a:defRPr/>
            </a:pPr>
            <a:r>
              <a:rPr lang="ar-SA" sz="2200" dirty="0">
                <a:latin typeface="+mj-lt"/>
                <a:ea typeface="+mj-ea"/>
                <a:cs typeface="PT Bold Heading" pitchFamily="2" charset="-78"/>
              </a:rPr>
              <a:t>يسمى الرسم البياني لشدة الضوء المنبعث من جسم ساخن على مدى من الترددات طيف الانبعاث</a:t>
            </a:r>
          </a:p>
        </p:txBody>
      </p:sp>
      <p:pic>
        <p:nvPicPr>
          <p:cNvPr id="38913" name="Picture 1" descr="visnum"/>
          <p:cNvPicPr>
            <a:picLocks noChangeAspect="1" noChangeArrowheads="1"/>
          </p:cNvPicPr>
          <p:nvPr/>
        </p:nvPicPr>
        <p:blipFill>
          <a:blip r:embed="rId3"/>
          <a:srcRect/>
          <a:stretch>
            <a:fillRect/>
          </a:stretch>
        </p:blipFill>
        <p:spPr bwMode="auto">
          <a:xfrm>
            <a:off x="928662" y="1214422"/>
            <a:ext cx="7110436" cy="357190"/>
          </a:xfrm>
          <a:prstGeom prst="rect">
            <a:avLst/>
          </a:prstGeom>
          <a:noFill/>
          <a:ln w="9525">
            <a:noFill/>
            <a:miter lim="800000"/>
            <a:headEnd/>
            <a:tailEnd/>
          </a:ln>
        </p:spPr>
      </p:pic>
      <p:sp>
        <p:nvSpPr>
          <p:cNvPr id="11" name="عنوان 1"/>
          <p:cNvSpPr txBox="1">
            <a:spLocks/>
          </p:cNvSpPr>
          <p:nvPr/>
        </p:nvSpPr>
        <p:spPr>
          <a:xfrm>
            <a:off x="571472" y="1643050"/>
            <a:ext cx="8001056" cy="785818"/>
          </a:xfrm>
          <a:prstGeom prst="rect">
            <a:avLst/>
          </a:prstGeom>
        </p:spPr>
        <p:txBody>
          <a:bodyPr lIns="45720" rIns="45720" anchor="ctr"/>
          <a:lstStyle/>
          <a:p>
            <a:pPr algn="justLow" fontAlgn="auto">
              <a:spcAft>
                <a:spcPts val="0"/>
              </a:spcAft>
              <a:defRPr/>
            </a:pPr>
            <a:r>
              <a:rPr lang="ar-SA" sz="2200" dirty="0">
                <a:latin typeface="+mj-lt"/>
                <a:ea typeface="+mj-ea"/>
                <a:cs typeface="PT Bold Heading" pitchFamily="2" charset="-78"/>
              </a:rPr>
              <a:t>نلاحظ أنه كلما ازدادت درجة الحرارة فإن التردد الذي تنبعث عنده الكمية العظمى من الطاقة يزداد </a:t>
            </a:r>
            <a:r>
              <a:rPr lang="ar-SA" sz="2200" dirty="0" smtClean="0">
                <a:latin typeface="+mj-lt"/>
                <a:ea typeface="+mj-ea"/>
                <a:cs typeface="PT Bold Heading" pitchFamily="2" charset="-78"/>
              </a:rPr>
              <a:t>أيضاً .</a:t>
            </a:r>
            <a:endParaRPr lang="ar-SA" sz="2200" dirty="0">
              <a:latin typeface="+mj-lt"/>
              <a:ea typeface="+mj-ea"/>
              <a:cs typeface="PT Bold Heading" pitchFamily="2" charset="-78"/>
            </a:endParaRPr>
          </a:p>
        </p:txBody>
      </p:sp>
      <p:pic>
        <p:nvPicPr>
          <p:cNvPr id="13" name="صورة 12"/>
          <p:cNvPicPr/>
          <p:nvPr/>
        </p:nvPicPr>
        <p:blipFill>
          <a:blip r:embed="rId4" cstate="print"/>
          <a:srcRect l="17199" t="46560" r="45968" b="18578"/>
          <a:stretch>
            <a:fillRect/>
          </a:stretch>
        </p:blipFill>
        <p:spPr bwMode="auto">
          <a:xfrm>
            <a:off x="714348" y="2357430"/>
            <a:ext cx="3643338" cy="3500462"/>
          </a:xfrm>
          <a:prstGeom prst="rect">
            <a:avLst/>
          </a:prstGeom>
          <a:noFill/>
          <a:ln w="9525">
            <a:noFill/>
            <a:miter lim="800000"/>
            <a:headEnd/>
            <a:tailEnd/>
          </a:ln>
        </p:spPr>
      </p:pic>
      <p:sp>
        <p:nvSpPr>
          <p:cNvPr id="14" name="مستطيل 13"/>
          <p:cNvSpPr/>
          <p:nvPr/>
        </p:nvSpPr>
        <p:spPr>
          <a:xfrm>
            <a:off x="842937" y="5854503"/>
            <a:ext cx="3357586" cy="646331"/>
          </a:xfrm>
          <a:prstGeom prst="rect">
            <a:avLst/>
          </a:prstGeom>
          <a:noFill/>
        </p:spPr>
        <p:txBody>
          <a:bodyPr wrap="square" lIns="91440" tIns="45720" rIns="91440" bIns="45720">
            <a:spAutoFit/>
          </a:bodyPr>
          <a:lstStyle/>
          <a:p>
            <a:pPr algn="ctr"/>
            <a:r>
              <a:rPr lang="ar-SA" dirty="0" smtClean="0">
                <a:cs typeface="PT Bold Heading" pitchFamily="2" charset="-78"/>
              </a:rPr>
              <a:t>الرسم البياني لشدة الضوء المنبعث من جسم ساخن على مدى الترددات</a:t>
            </a:r>
            <a:endParaRPr lang="ar-SA" dirty="0">
              <a:cs typeface="PT Bold Heading" pitchFamily="2" charset="-78"/>
            </a:endParaRPr>
          </a:p>
        </p:txBody>
      </p:sp>
      <p:sp>
        <p:nvSpPr>
          <p:cNvPr id="17" name="مستطيل 16"/>
          <p:cNvSpPr/>
          <p:nvPr/>
        </p:nvSpPr>
        <p:spPr>
          <a:xfrm>
            <a:off x="4429156" y="3342877"/>
            <a:ext cx="4214810" cy="2800767"/>
          </a:xfrm>
          <a:prstGeom prst="rect">
            <a:avLst/>
          </a:prstGeom>
        </p:spPr>
        <p:txBody>
          <a:bodyPr wrap="square">
            <a:spAutoFit/>
          </a:bodyPr>
          <a:lstStyle/>
          <a:p>
            <a:pPr lvl="0" algn="justLow" fontAlgn="base">
              <a:spcBef>
                <a:spcPct val="0"/>
              </a:spcBef>
              <a:spcAft>
                <a:spcPct val="0"/>
              </a:spcAft>
            </a:pPr>
            <a:r>
              <a:rPr lang="ar-SA" sz="2200" dirty="0" smtClean="0">
                <a:solidFill>
                  <a:srgbClr val="0070C0"/>
                </a:solidFill>
                <a:latin typeface="Arial" pitchFamily="34" charset="0"/>
                <a:ea typeface="Arial" pitchFamily="34" charset="0"/>
                <a:cs typeface="PT Bold Heading" pitchFamily="2" charset="-78"/>
              </a:rPr>
              <a:t>ماذا نستفيد من الرسم البياني : </a:t>
            </a:r>
          </a:p>
          <a:p>
            <a:pPr lvl="0" algn="justLow" fontAlgn="base">
              <a:spcBef>
                <a:spcPct val="0"/>
              </a:spcBef>
              <a:spcAft>
                <a:spcPct val="0"/>
              </a:spcAft>
            </a:pPr>
            <a:r>
              <a:rPr lang="ar-SA" sz="2200" dirty="0" smtClean="0">
                <a:latin typeface="Arial" pitchFamily="34" charset="0"/>
                <a:ea typeface="Arial" pitchFamily="34" charset="0"/>
                <a:cs typeface="PT Bold Heading" pitchFamily="2" charset="-78"/>
              </a:rPr>
              <a:t>1) عند كل درجة هناك تردد تنبعث عنده كمية.عظمى من الطاقة .</a:t>
            </a:r>
          </a:p>
          <a:p>
            <a:pPr lvl="0" algn="justLow" fontAlgn="base">
              <a:spcBef>
                <a:spcPct val="0"/>
              </a:spcBef>
              <a:spcAft>
                <a:spcPct val="0"/>
              </a:spcAft>
            </a:pPr>
            <a:r>
              <a:rPr lang="ar-SA" sz="2200" dirty="0" smtClean="0">
                <a:latin typeface="Arial" pitchFamily="34" charset="0"/>
                <a:ea typeface="Arial" pitchFamily="34" charset="0"/>
                <a:cs typeface="PT Bold Heading" pitchFamily="2" charset="-78"/>
              </a:rPr>
              <a:t>2) كلما زادت درجة الحرارة فإن التردد الذي تنبعث عنده القيمة العظمى من الطاقة يزداد .</a:t>
            </a:r>
          </a:p>
          <a:p>
            <a:pPr lvl="0" algn="justLow" fontAlgn="base">
              <a:spcBef>
                <a:spcPct val="0"/>
              </a:spcBef>
              <a:spcAft>
                <a:spcPct val="0"/>
              </a:spcAft>
            </a:pPr>
            <a:r>
              <a:rPr lang="ar-SA" sz="2200" dirty="0" smtClean="0">
                <a:latin typeface="Arial" pitchFamily="34" charset="0"/>
                <a:ea typeface="Arial" pitchFamily="34" charset="0"/>
                <a:cs typeface="PT Bold Heading" pitchFamily="2" charset="-78"/>
              </a:rPr>
              <a:t>3) إذن القدرة الكلية المنبعثة من جسم ساخن تزداد بزيادة درجة الحرارة .</a:t>
            </a:r>
            <a:endParaRPr lang="en-US" sz="2200" dirty="0" smtClean="0">
              <a:latin typeface="Arial" pitchFamily="34" charset="0"/>
              <a:ea typeface="Arial" pitchFamily="34" charset="0"/>
              <a:cs typeface="PT Bold Heading" pitchFamily="2" charset="-78"/>
            </a:endParaRPr>
          </a:p>
        </p:txBody>
      </p:sp>
      <p:sp>
        <p:nvSpPr>
          <p:cNvPr id="18" name="مستطيل 17"/>
          <p:cNvSpPr/>
          <p:nvPr/>
        </p:nvSpPr>
        <p:spPr>
          <a:xfrm>
            <a:off x="5715008" y="2643182"/>
            <a:ext cx="2904682" cy="646331"/>
          </a:xfrm>
          <a:prstGeom prst="rect">
            <a:avLst/>
          </a:prstGeom>
        </p:spPr>
        <p:txBody>
          <a:bodyPr wrap="square">
            <a:spAutoFit/>
          </a:bodyPr>
          <a:lstStyle/>
          <a:p>
            <a:r>
              <a:rPr lang="ar-SA" sz="3600" cap="all" dirty="0" smtClean="0">
                <a:ln w="9000" cmpd="sng">
                  <a:solidFill>
                    <a:schemeClr val="tx1">
                      <a:lumMod val="95000"/>
                      <a:lumOff val="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cs typeface="PT Bold Heading" pitchFamily="2" charset="-78"/>
              </a:rPr>
              <a:t>طيف الانبعاث :</a:t>
            </a:r>
            <a:endParaRPr lang="ar-SA" sz="3600" dirty="0">
              <a:cs typeface="PT Bold Heading" pitchFamily="2" charset="-78"/>
            </a:endParaRPr>
          </a:p>
        </p:txBody>
      </p:sp>
    </p:spTree>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3" presetClass="entr" presetSubtype="10" fill="hold" nodeType="afterEffect">
                                  <p:stCondLst>
                                    <p:cond delay="0"/>
                                  </p:stCondLst>
                                  <p:childTnLst>
                                    <p:set>
                                      <p:cBhvr>
                                        <p:cTn id="10" dur="1" fill="hold">
                                          <p:stCondLst>
                                            <p:cond delay="0"/>
                                          </p:stCondLst>
                                        </p:cTn>
                                        <p:tgtEl>
                                          <p:spTgt spid="38913"/>
                                        </p:tgtEl>
                                        <p:attrNameLst>
                                          <p:attrName>style.visibility</p:attrName>
                                        </p:attrNameLst>
                                      </p:cBhvr>
                                      <p:to>
                                        <p:strVal val="visible"/>
                                      </p:to>
                                    </p:set>
                                    <p:animEffect transition="in" filter="blinds(horizontal)">
                                      <p:cBhvr>
                                        <p:cTn id="11" dur="500"/>
                                        <p:tgtEl>
                                          <p:spTgt spid="389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par>
                          <p:cTn id="16" fill="hold">
                            <p:stCondLst>
                              <p:cond delay="1500"/>
                            </p:stCondLst>
                            <p:childTnLst>
                              <p:par>
                                <p:cTn id="17" presetID="34"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from="(-#ppt_w/2)" to="(#ppt_x)" calcmode="lin" valueType="num">
                                      <p:cBhvr>
                                        <p:cTn id="19" dur="600" fill="hold">
                                          <p:stCondLst>
                                            <p:cond delay="0"/>
                                          </p:stCondLst>
                                        </p:cTn>
                                        <p:tgtEl>
                                          <p:spTgt spid="18"/>
                                        </p:tgtEl>
                                        <p:attrNameLst>
                                          <p:attrName>ppt_x</p:attrName>
                                        </p:attrNameLst>
                                      </p:cBhvr>
                                    </p:anim>
                                    <p:anim from="0" to="-1.0" calcmode="lin" valueType="num">
                                      <p:cBhvr>
                                        <p:cTn id="20" dur="200" decel="50000" autoRev="1" fill="hold">
                                          <p:stCondLst>
                                            <p:cond delay="600"/>
                                          </p:stCondLst>
                                        </p:cTn>
                                        <p:tgtEl>
                                          <p:spTgt spid="18"/>
                                        </p:tgtEl>
                                        <p:attrNameLst>
                                          <p:attrName>xshear</p:attrName>
                                        </p:attrNameLst>
                                      </p:cBhvr>
                                    </p:anim>
                                    <p:animScale>
                                      <p:cBhvr>
                                        <p:cTn id="21" dur="200" decel="100000" autoRev="1" fill="hold">
                                          <p:stCondLst>
                                            <p:cond delay="600"/>
                                          </p:stCondLst>
                                        </p:cTn>
                                        <p:tgtEl>
                                          <p:spTgt spid="18"/>
                                        </p:tgtEl>
                                      </p:cBhvr>
                                      <p:from x="100000" y="100000"/>
                                      <p:to x="80000" y="100000"/>
                                    </p:animScale>
                                    <p:anim by="(#ppt_h/3+#ppt_w*0.1)" calcmode="lin" valueType="num">
                                      <p:cBhvr additive="sum">
                                        <p:cTn id="22" dur="200" decel="100000" autoRev="1" fill="hold">
                                          <p:stCondLst>
                                            <p:cond delay="600"/>
                                          </p:stCondLst>
                                        </p:cTn>
                                        <p:tgtEl>
                                          <p:spTgt spid="18"/>
                                        </p:tgtEl>
                                        <p:attrNameLst>
                                          <p:attrName>ppt_x</p:attrName>
                                        </p:attrNameLst>
                                      </p:cBhvr>
                                    </p:anim>
                                  </p:childTnLst>
                                </p:cTn>
                              </p:par>
                            </p:childTnLst>
                          </p:cTn>
                        </p:par>
                        <p:par>
                          <p:cTn id="23" fill="hold">
                            <p:stCondLst>
                              <p:cond delay="4500"/>
                            </p:stCondLst>
                            <p:childTnLst>
                              <p:par>
                                <p:cTn id="24" presetID="30" presetClass="entr" presetSubtype="0"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800" decel="100000"/>
                                        <p:tgtEl>
                                          <p:spTgt spid="17"/>
                                        </p:tgtEl>
                                      </p:cBhvr>
                                    </p:animEffect>
                                    <p:anim calcmode="lin" valueType="num">
                                      <p:cBhvr>
                                        <p:cTn id="27" dur="800" decel="100000" fill="hold"/>
                                        <p:tgtEl>
                                          <p:spTgt spid="17"/>
                                        </p:tgtEl>
                                        <p:attrNameLst>
                                          <p:attrName>style.rotation</p:attrName>
                                        </p:attrNameLst>
                                      </p:cBhvr>
                                      <p:tavLst>
                                        <p:tav tm="0">
                                          <p:val>
                                            <p:fltVal val="-90"/>
                                          </p:val>
                                        </p:tav>
                                        <p:tav tm="100000">
                                          <p:val>
                                            <p:fltVal val="0"/>
                                          </p:val>
                                        </p:tav>
                                      </p:tavLst>
                                    </p:anim>
                                    <p:anim calcmode="lin" valueType="num">
                                      <p:cBhvr>
                                        <p:cTn id="28" dur="800" decel="100000" fill="hold"/>
                                        <p:tgtEl>
                                          <p:spTgt spid="17"/>
                                        </p:tgtEl>
                                        <p:attrNameLst>
                                          <p:attrName>ppt_x</p:attrName>
                                        </p:attrNameLst>
                                      </p:cBhvr>
                                      <p:tavLst>
                                        <p:tav tm="0">
                                          <p:val>
                                            <p:strVal val="#ppt_x+0.4"/>
                                          </p:val>
                                        </p:tav>
                                        <p:tav tm="100000">
                                          <p:val>
                                            <p:strVal val="#ppt_x-0.05"/>
                                          </p:val>
                                        </p:tav>
                                      </p:tavLst>
                                    </p:anim>
                                    <p:anim calcmode="lin" valueType="num">
                                      <p:cBhvr>
                                        <p:cTn id="29" dur="800" decel="100000" fill="hold"/>
                                        <p:tgtEl>
                                          <p:spTgt spid="17"/>
                                        </p:tgtEl>
                                        <p:attrNameLst>
                                          <p:attrName>ppt_y</p:attrName>
                                        </p:attrNameLst>
                                      </p:cBhvr>
                                      <p:tavLst>
                                        <p:tav tm="0">
                                          <p:val>
                                            <p:strVal val="#ppt_y-0.4"/>
                                          </p:val>
                                        </p:tav>
                                        <p:tav tm="100000">
                                          <p:val>
                                            <p:strVal val="#ppt_y+0.1"/>
                                          </p:val>
                                        </p:tav>
                                      </p:tavLst>
                                    </p:anim>
                                    <p:anim calcmode="lin" valueType="num">
                                      <p:cBhvr>
                                        <p:cTn id="30"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31"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32" fill="hold">
                            <p:stCondLst>
                              <p:cond delay="5500"/>
                            </p:stCondLst>
                            <p:childTnLst>
                              <p:par>
                                <p:cTn id="33" presetID="30" presetClass="entr" presetSubtype="0"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800" decel="100000"/>
                                        <p:tgtEl>
                                          <p:spTgt spid="13"/>
                                        </p:tgtEl>
                                      </p:cBhvr>
                                    </p:animEffect>
                                    <p:anim calcmode="lin" valueType="num">
                                      <p:cBhvr>
                                        <p:cTn id="36" dur="800" decel="100000" fill="hold"/>
                                        <p:tgtEl>
                                          <p:spTgt spid="13"/>
                                        </p:tgtEl>
                                        <p:attrNameLst>
                                          <p:attrName>style.rotation</p:attrName>
                                        </p:attrNameLst>
                                      </p:cBhvr>
                                      <p:tavLst>
                                        <p:tav tm="0">
                                          <p:val>
                                            <p:fltVal val="-90"/>
                                          </p:val>
                                        </p:tav>
                                        <p:tav tm="100000">
                                          <p:val>
                                            <p:fltVal val="0"/>
                                          </p:val>
                                        </p:tav>
                                      </p:tavLst>
                                    </p:anim>
                                    <p:anim calcmode="lin" valueType="num">
                                      <p:cBhvr>
                                        <p:cTn id="37" dur="800" decel="100000" fill="hold"/>
                                        <p:tgtEl>
                                          <p:spTgt spid="13"/>
                                        </p:tgtEl>
                                        <p:attrNameLst>
                                          <p:attrName>ppt_x</p:attrName>
                                        </p:attrNameLst>
                                      </p:cBhvr>
                                      <p:tavLst>
                                        <p:tav tm="0">
                                          <p:val>
                                            <p:strVal val="#ppt_x+0.4"/>
                                          </p:val>
                                        </p:tav>
                                        <p:tav tm="100000">
                                          <p:val>
                                            <p:strVal val="#ppt_x-0.05"/>
                                          </p:val>
                                        </p:tav>
                                      </p:tavLst>
                                    </p:anim>
                                    <p:anim calcmode="lin" valueType="num">
                                      <p:cBhvr>
                                        <p:cTn id="38" dur="800" decel="100000" fill="hold"/>
                                        <p:tgtEl>
                                          <p:spTgt spid="13"/>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3"/>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3"/>
                                        </p:tgtEl>
                                        <p:attrNameLst>
                                          <p:attrName>ppt_y</p:attrName>
                                        </p:attrNameLst>
                                      </p:cBhvr>
                                      <p:tavLst>
                                        <p:tav tm="0">
                                          <p:val>
                                            <p:strVal val="#ppt_y+0.1"/>
                                          </p:val>
                                        </p:tav>
                                        <p:tav tm="100000">
                                          <p:val>
                                            <p:strVal val="#ppt_y"/>
                                          </p:val>
                                        </p:tav>
                                      </p:tavLst>
                                    </p:anim>
                                  </p:childTnLst>
                                </p:cTn>
                              </p:par>
                            </p:childTnLst>
                          </p:cTn>
                        </p:par>
                        <p:par>
                          <p:cTn id="41" fill="hold">
                            <p:stCondLst>
                              <p:cond delay="6500"/>
                            </p:stCondLst>
                            <p:childTnLst>
                              <p:par>
                                <p:cTn id="42" presetID="10" presetClass="entr" presetSubtype="0" fill="hold" grpId="0" nodeType="afterEffect">
                                  <p:stCondLst>
                                    <p:cond delay="0"/>
                                  </p:stCondLst>
                                  <p:childTnLst>
                                    <p:set>
                                      <p:cBhvr>
                                        <p:cTn id="43" dur="1" fill="hold">
                                          <p:stCondLst>
                                            <p:cond delay="0"/>
                                          </p:stCondLst>
                                        </p:cTn>
                                        <p:tgtEl>
                                          <p:spTgt spid="14">
                                            <p:txEl>
                                              <p:pRg st="0" end="0"/>
                                            </p:txEl>
                                          </p:spTgt>
                                        </p:tgtEl>
                                        <p:attrNameLst>
                                          <p:attrName>style.visibility</p:attrName>
                                        </p:attrNameLst>
                                      </p:cBhvr>
                                      <p:to>
                                        <p:strVal val="visible"/>
                                      </p:to>
                                    </p:set>
                                    <p:animEffect transition="in" filter="fade">
                                      <p:cBhvr>
                                        <p:cTn id="44" dur="20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4" grpId="0" build="p"/>
      <p:bldP spid="17" grpId="0"/>
      <p:bldP spid="18" grpId="0"/>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591</TotalTime>
  <Words>1781</Words>
  <Application>Microsoft Office PowerPoint</Application>
  <PresentationFormat>عرض على الشاشة (3:4)‏</PresentationFormat>
  <Paragraphs>196</Paragraphs>
  <Slides>34</Slides>
  <Notes>0</Notes>
  <HiddenSlides>0</HiddenSlides>
  <MMClips>4</MMClips>
  <ScaleCrop>false</ScaleCrop>
  <HeadingPairs>
    <vt:vector size="4" baseType="variant">
      <vt:variant>
        <vt:lpstr>سمة</vt:lpstr>
      </vt:variant>
      <vt:variant>
        <vt:i4>1</vt:i4>
      </vt:variant>
      <vt:variant>
        <vt:lpstr>عناوين الشرائح</vt:lpstr>
      </vt:variant>
      <vt:variant>
        <vt:i4>34</vt:i4>
      </vt:variant>
    </vt:vector>
  </HeadingPairs>
  <TitlesOfParts>
    <vt:vector size="35" baseType="lpstr">
      <vt:lpstr>سمة Office</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NM</dc:creator>
  <cp:lastModifiedBy>NM</cp:lastModifiedBy>
  <cp:revision>66</cp:revision>
  <dcterms:created xsi:type="dcterms:W3CDTF">2016-01-01T22:06:05Z</dcterms:created>
  <dcterms:modified xsi:type="dcterms:W3CDTF">2016-01-08T17:45:08Z</dcterms:modified>
</cp:coreProperties>
</file>