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72" r:id="rId1"/>
  </p:sldMasterIdLst>
  <p:sldIdLst>
    <p:sldId id="291" r:id="rId2"/>
    <p:sldId id="312" r:id="rId3"/>
    <p:sldId id="292" r:id="rId4"/>
    <p:sldId id="305" r:id="rId5"/>
    <p:sldId id="306" r:id="rId6"/>
    <p:sldId id="325" r:id="rId7"/>
    <p:sldId id="313" r:id="rId8"/>
    <p:sldId id="327" r:id="rId9"/>
    <p:sldId id="293" r:id="rId10"/>
    <p:sldId id="328" r:id="rId11"/>
    <p:sldId id="314" r:id="rId12"/>
    <p:sldId id="322" r:id="rId13"/>
    <p:sldId id="324" r:id="rId14"/>
    <p:sldId id="321" r:id="rId15"/>
    <p:sldId id="310" r:id="rId16"/>
    <p:sldId id="294" r:id="rId17"/>
    <p:sldId id="304" r:id="rId18"/>
  </p:sldIdLst>
  <p:sldSz cx="9144000" cy="6858000" type="screen4x3"/>
  <p:notesSz cx="6858000" cy="9144000"/>
  <p:embeddedFontLst>
    <p:embeddedFont>
      <p:font typeface="Calibri" panose="020F0502020204030204" pitchFamily="34" charset="0"/>
      <p:regular r:id="rId19"/>
      <p:bold r:id="rId20"/>
    </p:embeddedFont>
    <p:embeddedFont>
      <p:font typeface="Calibri Light" panose="020F0302020204030204" pitchFamily="34" charset="0"/>
      <p:regular r:id="rId21"/>
    </p:embeddedFont>
    <p:embeddedFont>
      <p:font typeface="Comic Sans MS" panose="030F0702030302020204" pitchFamily="66" charset="0"/>
      <p:regular r:id="rId22"/>
      <p:bold r:id="rId23"/>
      <p:italic r:id="rId24"/>
      <p:boldItalic r:id="rId25"/>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F79621"/>
    <a:srgbClr val="F79B31"/>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2" d="100"/>
          <a:sy n="72" d="100"/>
        </p:scale>
        <p:origin x="8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64E76C-E28F-4AD9-8F74-62BE9468D09B}"/>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DC16B245-D54A-4D47-BF7C-B81B37FF4D6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DCB6CF22-3B39-4539-B9DA-1972C3741495}"/>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5D245966-F9C7-4044-9225-B9F8EA25058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602218A-E7E0-412A-B16D-3B10176AC82D}"/>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2283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A232E6-6D55-439E-AD80-C4B5DB02E2F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587F51F-E0F4-45EF-BD22-F67737F8B98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666FB07-219B-4655-AE3F-D9C64D01585E}"/>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83E71FED-0A70-4EF4-83B8-3EE49F7CFC8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7D59165-D761-4ABF-A97E-E67730DFDA06}"/>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7985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681BE15-9F88-45D9-BBED-32A5C5A5F196}"/>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6214E87-A977-4EDD-A0F5-E9FA46CE084D}"/>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AEA4B85-D439-49DD-BD28-28E9590F5D01}"/>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851F56AA-B2BF-4527-B94D-8804DD39FFF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234135A-83D8-4EFC-AC39-AB66CA1C205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12023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769723-61F3-47C6-A789-D6984026EB1B}"/>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DF8EC1A-7803-4C4A-8B44-6F9DA08829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5369C25-1421-4E31-BE4F-69212AFFAB7D}"/>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FF8EBB18-1360-40F9-AE9C-8F8602327BF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F5C52B1-854C-4065-97DA-702027399120}"/>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56713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D33A992-6C83-47E4-AE3B-830F35572FD2}"/>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EC0194D-E7AD-4134-B383-1C8ACC31308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F193D52C-3461-4D4A-9030-C7F9C3FE249A}"/>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95EECE2B-F4DE-469E-B443-ED42BD2BE35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B31154B-460B-4D3A-89C1-116F071110E5}"/>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39295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A108400-2FFA-4509-9BB5-2209BBCBEAD0}"/>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5CFD85B-192B-44AE-B48D-FA89E41D1473}"/>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57B486C9-B935-4454-8D81-52478E13C9B6}"/>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0D5FE3-A862-4337-9B85-F7021E4DFD39}"/>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6" name="عنصر نائب للتذييل 5">
            <a:extLst>
              <a:ext uri="{FF2B5EF4-FFF2-40B4-BE49-F238E27FC236}">
                <a16:creationId xmlns:a16="http://schemas.microsoft.com/office/drawing/2014/main" id="{22D923D4-5BE6-42D7-BE7A-041D2801128F}"/>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09E14F6-806E-4745-B477-3B57319A1AC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69914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91B55E-D5A1-43E2-A2BB-F890B30A3B77}"/>
              </a:ext>
            </a:extLst>
          </p:cNvPr>
          <p:cNvSpPr>
            <a:spLocks noGrp="1"/>
          </p:cNvSpPr>
          <p:nvPr>
            <p:ph type="title"/>
          </p:nvPr>
        </p:nvSpPr>
        <p:spPr>
          <a:xfrm>
            <a:off x="629841" y="365126"/>
            <a:ext cx="78867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BDF684D-03B7-4518-B5C9-8A5F4F3F761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B123912B-CDD3-49F9-8AAE-A1911BDC2B7B}"/>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32B5AD82-B274-4F3F-BF0C-06AEB6D26CC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C72A2BC4-D582-45F7-938E-6B20755EAA2F}"/>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C473C014-CD6E-4E21-BFE0-8947D6667F7A}"/>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8" name="عنصر نائب للتذييل 7">
            <a:extLst>
              <a:ext uri="{FF2B5EF4-FFF2-40B4-BE49-F238E27FC236}">
                <a16:creationId xmlns:a16="http://schemas.microsoft.com/office/drawing/2014/main" id="{78696B23-BA0D-4A3A-9BBB-C5768AE012A8}"/>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7BCD9642-F78A-427A-802C-00FB97D4E41E}"/>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39376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107DB5-7A77-402D-BE8D-E7AB61073D8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48333713-0D27-4F8B-829B-61AF000B403D}"/>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4" name="عنصر نائب للتذييل 3">
            <a:extLst>
              <a:ext uri="{FF2B5EF4-FFF2-40B4-BE49-F238E27FC236}">
                <a16:creationId xmlns:a16="http://schemas.microsoft.com/office/drawing/2014/main" id="{75D2B91A-4587-489C-8F47-AB1F5AE6C944}"/>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DFA7397F-EABB-481D-965F-FDFCD498C4C6}"/>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77179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B9680614-DADE-4B8C-B588-50DFE6BEBFF6}"/>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3" name="عنصر نائب للتذييل 2">
            <a:extLst>
              <a:ext uri="{FF2B5EF4-FFF2-40B4-BE49-F238E27FC236}">
                <a16:creationId xmlns:a16="http://schemas.microsoft.com/office/drawing/2014/main" id="{11B184A1-08FF-45DB-BE18-8CB707212BE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E9321C6-2269-4357-861A-22E0ED7E680E}"/>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7705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D7B8A3-E4AA-465D-8AC0-CAC531D6B019}"/>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525BC39-92FB-4A50-AD05-9B549898079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4D7A202-7FE8-46DB-9785-9E2E453C0B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AC47235-B1C1-45DC-9734-4FCCD51995A3}"/>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6" name="عنصر نائب للتذييل 5">
            <a:extLst>
              <a:ext uri="{FF2B5EF4-FFF2-40B4-BE49-F238E27FC236}">
                <a16:creationId xmlns:a16="http://schemas.microsoft.com/office/drawing/2014/main" id="{32BAB190-49B3-47F9-BC77-5A3833E60D0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3DA8A59-23D3-45EC-B809-65AC038A7BC5}"/>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1820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640AC2-D57D-4D96-87F5-2355A63C73A8}"/>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253AE210-C587-4435-BAEF-E1AEFE427A6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a:extLst>
              <a:ext uri="{FF2B5EF4-FFF2-40B4-BE49-F238E27FC236}">
                <a16:creationId xmlns:a16="http://schemas.microsoft.com/office/drawing/2014/main" id="{BE780B15-F81C-4991-99CA-D297652535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5A7042A-4DE2-4B42-A41A-FA80E7093D5C}"/>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6" name="عنصر نائب للتذييل 5">
            <a:extLst>
              <a:ext uri="{FF2B5EF4-FFF2-40B4-BE49-F238E27FC236}">
                <a16:creationId xmlns:a16="http://schemas.microsoft.com/office/drawing/2014/main" id="{97DA0725-5647-4464-9D6F-48CF1F5A7FD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9D1CA9B-B377-490C-A288-B9534E0BA5BB}"/>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9481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1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ACB361A-ADE6-443F-917F-FF4DD17C693A}"/>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0464392-7FD5-46E5-8CA4-4BF3DF05BCF8}"/>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385543C-30E7-4415-8905-1190F6486C00}"/>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D67D1BCF-8EE4-4BDB-A1FC-E2B6713E6B2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DD404621-1B65-4C1F-B3EB-762A5CF803D2}"/>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52896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1440352"/>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821758"/>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3187551"/>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6</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90186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1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F9BA5533-57A4-408D-905A-300AFC83F441}"/>
              </a:ext>
            </a:extLst>
          </p:cNvPr>
          <p:cNvSpPr txBox="1"/>
          <p:nvPr/>
        </p:nvSpPr>
        <p:spPr>
          <a:xfrm>
            <a:off x="1172223" y="1604339"/>
            <a:ext cx="7772993" cy="769441"/>
          </a:xfrm>
          <a:prstGeom prst="rect">
            <a:avLst/>
          </a:prstGeom>
          <a:noFill/>
        </p:spPr>
        <p:txBody>
          <a:bodyPr wrap="square" rtlCol="1">
            <a:spAutoFit/>
          </a:bodyPr>
          <a:lstStyle/>
          <a:p>
            <a:pPr algn="l" rtl="0"/>
            <a:r>
              <a:rPr lang="en-US" sz="2400" dirty="0">
                <a:solidFill>
                  <a:srgbClr val="7030A0"/>
                </a:solidFill>
                <a:latin typeface="Comic Sans MS" panose="030F0702030302020204" pitchFamily="66" charset="0"/>
              </a:rPr>
              <a:t>Listen and check </a:t>
            </a:r>
            <a:r>
              <a:rPr lang="en-US" sz="2400" dirty="0" err="1">
                <a:solidFill>
                  <a:srgbClr val="FF0000"/>
                </a:solidFill>
                <a:latin typeface="Comic Sans MS" panose="030F0702030302020204" pitchFamily="66" charset="0"/>
              </a:rPr>
              <a:t>nd</a:t>
            </a:r>
            <a:r>
              <a:rPr lang="en-US" sz="2400" dirty="0">
                <a:solidFill>
                  <a:srgbClr val="7030A0"/>
                </a:solidFill>
                <a:latin typeface="Comic Sans MS" panose="030F0702030302020204" pitchFamily="66" charset="0"/>
              </a:rPr>
              <a:t> or </a:t>
            </a:r>
            <a:r>
              <a:rPr lang="en-US" sz="2400" dirty="0">
                <a:solidFill>
                  <a:srgbClr val="0070C0"/>
                </a:solidFill>
                <a:latin typeface="Comic Sans MS" panose="030F0702030302020204" pitchFamily="66" charset="0"/>
              </a:rPr>
              <a:t>nt</a:t>
            </a:r>
            <a:r>
              <a:rPr lang="en-US" sz="2400" dirty="0">
                <a:solidFill>
                  <a:srgbClr val="7030A0"/>
                </a:solidFill>
                <a:latin typeface="Comic Sans MS" panose="030F0702030302020204" pitchFamily="66" charset="0"/>
              </a:rPr>
              <a:t>. Then complete the words.</a:t>
            </a:r>
          </a:p>
          <a:p>
            <a:pPr algn="ctr" rtl="0"/>
            <a:r>
              <a:rPr lang="ar-SA" sz="2000" dirty="0">
                <a:solidFill>
                  <a:srgbClr val="C00000"/>
                </a:solidFill>
                <a:cs typeface="+mj-cs"/>
              </a:rPr>
              <a:t>استمع ثم ضع علامة صح أمام الحرفين المناسبة . ثم أكمل الكلمات</a:t>
            </a:r>
          </a:p>
        </p:txBody>
      </p:sp>
      <p:sp>
        <p:nvSpPr>
          <p:cNvPr id="10" name="شكل بيضاوي 9">
            <a:extLst>
              <a:ext uri="{FF2B5EF4-FFF2-40B4-BE49-F238E27FC236}">
                <a16:creationId xmlns:a16="http://schemas.microsoft.com/office/drawing/2014/main" id="{61A69949-CE65-4EF2-818F-1F8F851F4141}"/>
              </a:ext>
            </a:extLst>
          </p:cNvPr>
          <p:cNvSpPr/>
          <p:nvPr/>
        </p:nvSpPr>
        <p:spPr>
          <a:xfrm>
            <a:off x="1172224" y="873986"/>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3" name="صورة 2">
            <a:extLst>
              <a:ext uri="{FF2B5EF4-FFF2-40B4-BE49-F238E27FC236}">
                <a16:creationId xmlns:a16="http://schemas.microsoft.com/office/drawing/2014/main" id="{1DDBC82C-39B4-4BDA-BD5C-6399ADC015FB}"/>
              </a:ext>
            </a:extLst>
          </p:cNvPr>
          <p:cNvPicPr>
            <a:picLocks noChangeAspect="1"/>
          </p:cNvPicPr>
          <p:nvPr/>
        </p:nvPicPr>
        <p:blipFill>
          <a:blip r:embed="rId4"/>
          <a:stretch>
            <a:fillRect/>
          </a:stretch>
        </p:blipFill>
        <p:spPr>
          <a:xfrm>
            <a:off x="1323974" y="2544576"/>
            <a:ext cx="7625799" cy="3630936"/>
          </a:xfrm>
          <a:prstGeom prst="rect">
            <a:avLst/>
          </a:prstGeom>
        </p:spPr>
      </p:pic>
      <p:pic>
        <p:nvPicPr>
          <p:cNvPr id="4" name="We Can 6 (2020) SB_CD 1_13">
            <a:hlinkClick r:id="" action="ppaction://media"/>
            <a:extLst>
              <a:ext uri="{FF2B5EF4-FFF2-40B4-BE49-F238E27FC236}">
                <a16:creationId xmlns:a16="http://schemas.microsoft.com/office/drawing/2014/main" id="{483FC2CF-D016-4E61-869A-8826663B2038}"/>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LightScreen/>
                    </a14:imgEffect>
                  </a14:imgLayer>
                </a14:imgProps>
              </a:ext>
            </a:extLst>
          </a:blip>
          <a:stretch>
            <a:fillRect/>
          </a:stretch>
        </p:blipFill>
        <p:spPr>
          <a:xfrm>
            <a:off x="2186608" y="795956"/>
            <a:ext cx="715617" cy="715617"/>
          </a:xfrm>
          <a:prstGeom prst="rect">
            <a:avLst/>
          </a:prstGeom>
        </p:spPr>
      </p:pic>
      <p:pic>
        <p:nvPicPr>
          <p:cNvPr id="8" name="رسم 7" descr="علامة اختيار">
            <a:extLst>
              <a:ext uri="{FF2B5EF4-FFF2-40B4-BE49-F238E27FC236}">
                <a16:creationId xmlns:a16="http://schemas.microsoft.com/office/drawing/2014/main" id="{4ACC406D-55FB-4530-8933-C268D1CFF4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68247" y="5147645"/>
            <a:ext cx="516835" cy="516835"/>
          </a:xfrm>
          <a:prstGeom prst="rect">
            <a:avLst/>
          </a:prstGeom>
        </p:spPr>
      </p:pic>
      <p:pic>
        <p:nvPicPr>
          <p:cNvPr id="11" name="رسم 10" descr="علامة اختيار">
            <a:extLst>
              <a:ext uri="{FF2B5EF4-FFF2-40B4-BE49-F238E27FC236}">
                <a16:creationId xmlns:a16="http://schemas.microsoft.com/office/drawing/2014/main" id="{680022AA-24B7-42CC-99A9-FC47E2B66E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40514" y="3564010"/>
            <a:ext cx="516835" cy="516835"/>
          </a:xfrm>
          <a:prstGeom prst="rect">
            <a:avLst/>
          </a:prstGeom>
        </p:spPr>
      </p:pic>
      <p:pic>
        <p:nvPicPr>
          <p:cNvPr id="12" name="رسم 11" descr="علامة اختيار">
            <a:extLst>
              <a:ext uri="{FF2B5EF4-FFF2-40B4-BE49-F238E27FC236}">
                <a16:creationId xmlns:a16="http://schemas.microsoft.com/office/drawing/2014/main" id="{BE29ECBD-0C26-4F52-8072-47999C527A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11602" y="5147644"/>
            <a:ext cx="516835" cy="516835"/>
          </a:xfrm>
          <a:prstGeom prst="rect">
            <a:avLst/>
          </a:prstGeom>
        </p:spPr>
      </p:pic>
      <p:sp>
        <p:nvSpPr>
          <p:cNvPr id="13" name="مربع نص 12">
            <a:extLst>
              <a:ext uri="{FF2B5EF4-FFF2-40B4-BE49-F238E27FC236}">
                <a16:creationId xmlns:a16="http://schemas.microsoft.com/office/drawing/2014/main" id="{5857A7A0-4172-4E14-9BA0-C86B5EBB5058}"/>
              </a:ext>
            </a:extLst>
          </p:cNvPr>
          <p:cNvSpPr txBox="1"/>
          <p:nvPr/>
        </p:nvSpPr>
        <p:spPr>
          <a:xfrm>
            <a:off x="2915477" y="3550758"/>
            <a:ext cx="768627" cy="523220"/>
          </a:xfrm>
          <a:prstGeom prst="rect">
            <a:avLst/>
          </a:prstGeom>
          <a:noFill/>
        </p:spPr>
        <p:txBody>
          <a:bodyPr wrap="square" rtlCol="1">
            <a:spAutoFit/>
          </a:bodyPr>
          <a:lstStyle/>
          <a:p>
            <a:pPr algn="l" rtl="0"/>
            <a:r>
              <a:rPr lang="en-US" sz="2800" dirty="0">
                <a:solidFill>
                  <a:srgbClr val="FF0000"/>
                </a:solidFill>
              </a:rPr>
              <a:t>n  d</a:t>
            </a:r>
            <a:endParaRPr lang="ar-SA" sz="2800" dirty="0">
              <a:solidFill>
                <a:srgbClr val="FF0000"/>
              </a:solidFill>
            </a:endParaRPr>
          </a:p>
        </p:txBody>
      </p:sp>
      <p:sp>
        <p:nvSpPr>
          <p:cNvPr id="14" name="مربع نص 13">
            <a:extLst>
              <a:ext uri="{FF2B5EF4-FFF2-40B4-BE49-F238E27FC236}">
                <a16:creationId xmlns:a16="http://schemas.microsoft.com/office/drawing/2014/main" id="{00C40FE6-159E-4793-99FA-414DB4BB2EC0}"/>
              </a:ext>
            </a:extLst>
          </p:cNvPr>
          <p:cNvSpPr txBox="1"/>
          <p:nvPr/>
        </p:nvSpPr>
        <p:spPr>
          <a:xfrm>
            <a:off x="6871253" y="3530882"/>
            <a:ext cx="768627" cy="523220"/>
          </a:xfrm>
          <a:prstGeom prst="rect">
            <a:avLst/>
          </a:prstGeom>
          <a:noFill/>
        </p:spPr>
        <p:txBody>
          <a:bodyPr wrap="square" rtlCol="1">
            <a:spAutoFit/>
          </a:bodyPr>
          <a:lstStyle/>
          <a:p>
            <a:pPr algn="l" rtl="0"/>
            <a:r>
              <a:rPr lang="en-US" sz="2800" dirty="0">
                <a:solidFill>
                  <a:srgbClr val="FF0000"/>
                </a:solidFill>
              </a:rPr>
              <a:t>n  d</a:t>
            </a:r>
            <a:endParaRPr lang="ar-SA" sz="2800" dirty="0">
              <a:solidFill>
                <a:srgbClr val="FF0000"/>
              </a:solidFill>
            </a:endParaRPr>
          </a:p>
        </p:txBody>
      </p:sp>
      <p:sp>
        <p:nvSpPr>
          <p:cNvPr id="15" name="مربع نص 14">
            <a:extLst>
              <a:ext uri="{FF2B5EF4-FFF2-40B4-BE49-F238E27FC236}">
                <a16:creationId xmlns:a16="http://schemas.microsoft.com/office/drawing/2014/main" id="{89283554-085C-4B89-9D50-CD0B7CB0BF95}"/>
              </a:ext>
            </a:extLst>
          </p:cNvPr>
          <p:cNvSpPr txBox="1"/>
          <p:nvPr/>
        </p:nvSpPr>
        <p:spPr>
          <a:xfrm>
            <a:off x="2915473" y="5088010"/>
            <a:ext cx="768627" cy="523220"/>
          </a:xfrm>
          <a:prstGeom prst="rect">
            <a:avLst/>
          </a:prstGeom>
          <a:noFill/>
        </p:spPr>
        <p:txBody>
          <a:bodyPr wrap="square" rtlCol="1">
            <a:spAutoFit/>
          </a:bodyPr>
          <a:lstStyle/>
          <a:p>
            <a:pPr algn="l" rtl="0"/>
            <a:r>
              <a:rPr lang="en-US" sz="2800" dirty="0">
                <a:solidFill>
                  <a:srgbClr val="0070C0"/>
                </a:solidFill>
              </a:rPr>
              <a:t>n  t</a:t>
            </a:r>
            <a:endParaRPr lang="ar-SA" sz="2800" dirty="0">
              <a:solidFill>
                <a:srgbClr val="0070C0"/>
              </a:solidFill>
            </a:endParaRPr>
          </a:p>
        </p:txBody>
      </p:sp>
      <p:sp>
        <p:nvSpPr>
          <p:cNvPr id="16" name="مربع نص 15">
            <a:extLst>
              <a:ext uri="{FF2B5EF4-FFF2-40B4-BE49-F238E27FC236}">
                <a16:creationId xmlns:a16="http://schemas.microsoft.com/office/drawing/2014/main" id="{B04DD18D-BACF-4EE5-97F5-3922CAACA494}"/>
              </a:ext>
            </a:extLst>
          </p:cNvPr>
          <p:cNvSpPr txBox="1"/>
          <p:nvPr/>
        </p:nvSpPr>
        <p:spPr>
          <a:xfrm>
            <a:off x="6924260" y="5081386"/>
            <a:ext cx="768627" cy="523220"/>
          </a:xfrm>
          <a:prstGeom prst="rect">
            <a:avLst/>
          </a:prstGeom>
          <a:noFill/>
        </p:spPr>
        <p:txBody>
          <a:bodyPr wrap="square" rtlCol="1">
            <a:spAutoFit/>
          </a:bodyPr>
          <a:lstStyle/>
          <a:p>
            <a:pPr algn="l" rtl="0"/>
            <a:r>
              <a:rPr lang="en-US" sz="2800" dirty="0">
                <a:solidFill>
                  <a:srgbClr val="0070C0"/>
                </a:solidFill>
              </a:rPr>
              <a:t>n  t</a:t>
            </a:r>
            <a:endParaRPr lang="ar-SA" sz="2800" dirty="0">
              <a:solidFill>
                <a:srgbClr val="0070C0"/>
              </a:solidFill>
            </a:endParaRPr>
          </a:p>
        </p:txBody>
      </p:sp>
    </p:spTree>
    <p:extLst>
      <p:ext uri="{BB962C8B-B14F-4D97-AF65-F5344CB8AC3E}">
        <p14:creationId xmlns:p14="http://schemas.microsoft.com/office/powerpoint/2010/main" val="385080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195" fill="hold"/>
                                        <p:tgtEl>
                                          <p:spTgt spid="4"/>
                                        </p:tgtEl>
                                      </p:cBhvr>
                                    </p:cmd>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4"/>
                </p:tgtEl>
              </p:cMediaNode>
            </p:audio>
          </p:childTnLst>
        </p:cTn>
      </p:par>
    </p:tnLst>
    <p:bldLst>
      <p:bldP spid="9" grpId="0" build="p"/>
      <p:bldP spid="10" grpId="0" animBg="1"/>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253014C8-F732-4EA3-9D8A-A0803ED1063D}"/>
              </a:ext>
            </a:extLst>
          </p:cNvPr>
          <p:cNvSpPr txBox="1"/>
          <p:nvPr/>
        </p:nvSpPr>
        <p:spPr>
          <a:xfrm>
            <a:off x="1225603" y="1617296"/>
            <a:ext cx="7600345" cy="1138773"/>
          </a:xfrm>
          <a:prstGeom prst="rect">
            <a:avLst/>
          </a:prstGeom>
          <a:noFill/>
        </p:spPr>
        <p:txBody>
          <a:bodyPr wrap="square" rtlCol="1">
            <a:spAutoFit/>
          </a:bodyPr>
          <a:lstStyle/>
          <a:p>
            <a:pPr algn="ctr" rtl="0"/>
            <a:r>
              <a:rPr lang="en-US" sz="2400" dirty="0">
                <a:solidFill>
                  <a:srgbClr val="7030A0"/>
                </a:solidFill>
                <a:latin typeface="Comic Sans MS" panose="030F0702030302020204" pitchFamily="66" charset="0"/>
              </a:rPr>
              <a:t>Listen and circle the words ending in </a:t>
            </a:r>
            <a:r>
              <a:rPr lang="en-US" sz="2400" dirty="0" err="1">
                <a:solidFill>
                  <a:srgbClr val="7030A0"/>
                </a:solidFill>
                <a:latin typeface="Comic Sans MS" panose="030F0702030302020204" pitchFamily="66" charset="0"/>
              </a:rPr>
              <a:t>nd</a:t>
            </a:r>
            <a:r>
              <a:rPr lang="en-US" sz="2400" dirty="0">
                <a:solidFill>
                  <a:srgbClr val="7030A0"/>
                </a:solidFill>
                <a:latin typeface="Comic Sans MS" panose="030F0702030302020204" pitchFamily="66" charset="0"/>
              </a:rPr>
              <a:t> and nt. Then chant.</a:t>
            </a:r>
          </a:p>
          <a:p>
            <a:pPr algn="ctr"/>
            <a:r>
              <a:rPr lang="ar-SA" sz="2000" dirty="0">
                <a:solidFill>
                  <a:srgbClr val="C00000"/>
                </a:solidFill>
                <a:cs typeface="+mj-cs"/>
              </a:rPr>
              <a:t>استمع ثم ضع دائرة حول الكلمات التي تنتهي ب </a:t>
            </a:r>
            <a:r>
              <a:rPr lang="en-US" sz="2000" dirty="0" err="1">
                <a:solidFill>
                  <a:srgbClr val="C00000"/>
                </a:solidFill>
                <a:cs typeface="+mj-cs"/>
              </a:rPr>
              <a:t>nd</a:t>
            </a:r>
            <a:r>
              <a:rPr lang="en-US" sz="2000" dirty="0">
                <a:solidFill>
                  <a:srgbClr val="C00000"/>
                </a:solidFill>
                <a:cs typeface="+mj-cs"/>
              </a:rPr>
              <a:t> </a:t>
            </a:r>
            <a:r>
              <a:rPr lang="ar-SA" sz="2000" dirty="0">
                <a:solidFill>
                  <a:srgbClr val="C00000"/>
                </a:solidFill>
                <a:cs typeface="+mj-cs"/>
              </a:rPr>
              <a:t> أو </a:t>
            </a:r>
            <a:r>
              <a:rPr lang="en-US" sz="2000" dirty="0" err="1">
                <a:solidFill>
                  <a:srgbClr val="C00000"/>
                </a:solidFill>
                <a:cs typeface="+mj-cs"/>
              </a:rPr>
              <a:t>nt</a:t>
            </a:r>
            <a:r>
              <a:rPr lang="ar-SA" sz="2000" dirty="0">
                <a:solidFill>
                  <a:srgbClr val="C00000"/>
                </a:solidFill>
                <a:cs typeface="+mj-cs"/>
              </a:rPr>
              <a:t> ثم أعد قراءة الأنشودة </a:t>
            </a:r>
          </a:p>
        </p:txBody>
      </p:sp>
      <p:sp>
        <p:nvSpPr>
          <p:cNvPr id="13" name="شكل بيضاوي 12">
            <a:extLst>
              <a:ext uri="{FF2B5EF4-FFF2-40B4-BE49-F238E27FC236}">
                <a16:creationId xmlns:a16="http://schemas.microsoft.com/office/drawing/2014/main" id="{0A7D84D2-F6F0-40EE-95DE-BD553A0C0B7A}"/>
              </a:ext>
            </a:extLst>
          </p:cNvPr>
          <p:cNvSpPr/>
          <p:nvPr/>
        </p:nvSpPr>
        <p:spPr>
          <a:xfrm>
            <a:off x="1263118" y="89871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3" name="صورة 2">
            <a:extLst>
              <a:ext uri="{FF2B5EF4-FFF2-40B4-BE49-F238E27FC236}">
                <a16:creationId xmlns:a16="http://schemas.microsoft.com/office/drawing/2014/main" id="{FC238AC1-88AF-403C-ADEC-7E0CD507674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252537" y="3671266"/>
            <a:ext cx="7600345" cy="1762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We Can 6 (2020) SB_CD 1_14">
            <a:hlinkClick r:id="" action="ppaction://media"/>
            <a:extLst>
              <a:ext uri="{FF2B5EF4-FFF2-40B4-BE49-F238E27FC236}">
                <a16:creationId xmlns:a16="http://schemas.microsoft.com/office/drawing/2014/main" id="{D674FD1F-B1A6-4B49-A938-B03C40445E3C}"/>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WatercolorSponge/>
                    </a14:imgEffect>
                  </a14:imgLayer>
                </a14:imgProps>
              </a:ext>
            </a:extLst>
          </a:blip>
          <a:stretch>
            <a:fillRect/>
          </a:stretch>
        </p:blipFill>
        <p:spPr>
          <a:xfrm>
            <a:off x="1391478" y="2802422"/>
            <a:ext cx="728870" cy="728870"/>
          </a:xfrm>
          <a:prstGeom prst="rect">
            <a:avLst/>
          </a:prstGeom>
        </p:spPr>
      </p:pic>
    </p:spTree>
    <p:extLst>
      <p:ext uri="{BB962C8B-B14F-4D97-AF65-F5344CB8AC3E}">
        <p14:creationId xmlns:p14="http://schemas.microsoft.com/office/powerpoint/2010/main" val="2621764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82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12" grpId="0" build="p"/>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221351F-CE6C-4855-8A2E-23EF8492CD81}"/>
              </a:ext>
            </a:extLst>
          </p:cNvPr>
          <p:cNvPicPr>
            <a:picLocks noChangeAspect="1"/>
          </p:cNvPicPr>
          <p:nvPr/>
        </p:nvPicPr>
        <p:blipFill>
          <a:blip r:embed="rId2"/>
          <a:stretch>
            <a:fillRect/>
          </a:stretch>
        </p:blipFill>
        <p:spPr>
          <a:xfrm>
            <a:off x="1195591" y="1033670"/>
            <a:ext cx="7801941" cy="1789043"/>
          </a:xfrm>
          <a:prstGeom prst="rect">
            <a:avLst/>
          </a:prstGeom>
        </p:spPr>
      </p:pic>
      <p:pic>
        <p:nvPicPr>
          <p:cNvPr id="6" name="صورة 5">
            <a:extLst>
              <a:ext uri="{FF2B5EF4-FFF2-40B4-BE49-F238E27FC236}">
                <a16:creationId xmlns:a16="http://schemas.microsoft.com/office/drawing/2014/main" id="{ED36DFBA-481F-4B4F-957B-CF8E06ABC3D7}"/>
              </a:ext>
            </a:extLst>
          </p:cNvPr>
          <p:cNvPicPr>
            <a:picLocks noChangeAspect="1"/>
          </p:cNvPicPr>
          <p:nvPr/>
        </p:nvPicPr>
        <p:blipFill>
          <a:blip r:embed="rId3"/>
          <a:stretch>
            <a:fillRect/>
          </a:stretch>
        </p:blipFill>
        <p:spPr>
          <a:xfrm>
            <a:off x="1195590" y="3326295"/>
            <a:ext cx="7700613" cy="1789043"/>
          </a:xfrm>
          <a:prstGeom prst="rect">
            <a:avLst/>
          </a:prstGeom>
        </p:spPr>
      </p:pic>
      <p:sp>
        <p:nvSpPr>
          <p:cNvPr id="7" name="مربع نص 6">
            <a:extLst>
              <a:ext uri="{FF2B5EF4-FFF2-40B4-BE49-F238E27FC236}">
                <a16:creationId xmlns:a16="http://schemas.microsoft.com/office/drawing/2014/main" id="{E18302E9-8225-4EC4-9D41-859FA9026943}"/>
              </a:ext>
            </a:extLst>
          </p:cNvPr>
          <p:cNvSpPr txBox="1"/>
          <p:nvPr/>
        </p:nvSpPr>
        <p:spPr>
          <a:xfrm>
            <a:off x="1484244" y="4147930"/>
            <a:ext cx="3909392" cy="523220"/>
          </a:xfrm>
          <a:prstGeom prst="rect">
            <a:avLst/>
          </a:prstGeom>
          <a:noFill/>
        </p:spPr>
        <p:txBody>
          <a:bodyPr wrap="square" rtlCol="1">
            <a:spAutoFit/>
          </a:bodyPr>
          <a:lstStyle/>
          <a:p>
            <a:r>
              <a:rPr lang="ar-SA" sz="2800" b="1" dirty="0">
                <a:solidFill>
                  <a:schemeClr val="tx1">
                    <a:lumMod val="85000"/>
                    <a:lumOff val="15000"/>
                  </a:schemeClr>
                </a:solidFill>
              </a:rPr>
              <a:t>الأفعال تتحدث أكبر من الأقوال</a:t>
            </a:r>
          </a:p>
        </p:txBody>
      </p:sp>
    </p:spTree>
    <p:extLst>
      <p:ext uri="{BB962C8B-B14F-4D97-AF65-F5344CB8AC3E}">
        <p14:creationId xmlns:p14="http://schemas.microsoft.com/office/powerpoint/2010/main" val="8746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FC6F89-FC1A-4AF3-BF1E-18226A44E1B1}"/>
              </a:ext>
            </a:extLst>
          </p:cNvPr>
          <p:cNvSpPr>
            <a:spLocks noGrp="1"/>
          </p:cNvSpPr>
          <p:nvPr>
            <p:ph type="title"/>
          </p:nvPr>
        </p:nvSpPr>
        <p:spPr>
          <a:xfrm>
            <a:off x="3101467" y="2029614"/>
            <a:ext cx="3842211" cy="876820"/>
          </a:xfrm>
        </p:spPr>
        <p:txBody>
          <a:bodyPr>
            <a:normAutofit/>
          </a:bodyPr>
          <a:lstStyle/>
          <a:p>
            <a:pPr algn="ctr"/>
            <a:r>
              <a:rPr lang="ar-SA" sz="5400" b="1" dirty="0">
                <a:solidFill>
                  <a:srgbClr val="FF0000"/>
                </a:solidFill>
              </a:rPr>
              <a:t>وقت التحدي </a:t>
            </a:r>
          </a:p>
        </p:txBody>
      </p:sp>
      <p:pic>
        <p:nvPicPr>
          <p:cNvPr id="4" name="صورة 3">
            <a:extLst>
              <a:ext uri="{FF2B5EF4-FFF2-40B4-BE49-F238E27FC236}">
                <a16:creationId xmlns:a16="http://schemas.microsoft.com/office/drawing/2014/main" id="{F4EE9AA3-1B7B-4310-80A6-1FBF75312272}"/>
              </a:ext>
            </a:extLst>
          </p:cNvPr>
          <p:cNvPicPr>
            <a:picLocks noChangeAspect="1"/>
          </p:cNvPicPr>
          <p:nvPr/>
        </p:nvPicPr>
        <p:blipFill>
          <a:blip r:embed="rId2"/>
          <a:stretch>
            <a:fillRect/>
          </a:stretch>
        </p:blipFill>
        <p:spPr>
          <a:xfrm>
            <a:off x="2168923" y="898274"/>
            <a:ext cx="5707301" cy="876820"/>
          </a:xfrm>
          <a:prstGeom prst="rect">
            <a:avLst/>
          </a:prstGeom>
        </p:spPr>
      </p:pic>
      <p:sp>
        <p:nvSpPr>
          <p:cNvPr id="5" name="مربع نص 4">
            <a:extLst>
              <a:ext uri="{FF2B5EF4-FFF2-40B4-BE49-F238E27FC236}">
                <a16:creationId xmlns:a16="http://schemas.microsoft.com/office/drawing/2014/main" id="{4B90D2C5-0DD2-479D-BC3B-C75F8EAA1DA7}"/>
              </a:ext>
            </a:extLst>
          </p:cNvPr>
          <p:cNvSpPr txBox="1"/>
          <p:nvPr/>
        </p:nvSpPr>
        <p:spPr>
          <a:xfrm>
            <a:off x="1404731" y="3764151"/>
            <a:ext cx="7527234" cy="2308324"/>
          </a:xfrm>
          <a:prstGeom prst="rect">
            <a:avLst/>
          </a:prstGeom>
          <a:noFill/>
        </p:spPr>
        <p:txBody>
          <a:bodyPr wrap="square" rtlCol="1">
            <a:spAutoFit/>
          </a:bodyPr>
          <a:lstStyle/>
          <a:p>
            <a:pPr algn="ctr" rtl="0"/>
            <a:r>
              <a:rPr lang="en-US" sz="2400" dirty="0">
                <a:solidFill>
                  <a:srgbClr val="7030A0"/>
                </a:solidFill>
                <a:latin typeface="Comic Sans MS" panose="030F0702030302020204" pitchFamily="66" charset="0"/>
              </a:rPr>
              <a:t>In the shopping mall </a:t>
            </a:r>
          </a:p>
          <a:p>
            <a:pPr algn="ctr" rtl="0"/>
            <a:r>
              <a:rPr lang="ar-SA" sz="2400" dirty="0">
                <a:solidFill>
                  <a:srgbClr val="C00000"/>
                </a:solidFill>
              </a:rPr>
              <a:t>في متجر التسوق </a:t>
            </a:r>
          </a:p>
          <a:p>
            <a:pPr algn="ctr" rtl="0"/>
            <a:endParaRPr lang="en-US" sz="2400" dirty="0">
              <a:solidFill>
                <a:srgbClr val="7030A0"/>
              </a:solidFill>
              <a:latin typeface="Comic Sans MS" panose="030F0702030302020204" pitchFamily="66" charset="0"/>
            </a:endParaRPr>
          </a:p>
          <a:p>
            <a:pPr algn="ctr" rtl="0"/>
            <a:r>
              <a:rPr lang="en-US" sz="2400" dirty="0">
                <a:solidFill>
                  <a:srgbClr val="7030A0"/>
                </a:solidFill>
                <a:latin typeface="Comic Sans MS" panose="030F0702030302020204" pitchFamily="66" charset="0"/>
              </a:rPr>
              <a:t>Can you be an information person and show a partner the right store?</a:t>
            </a:r>
          </a:p>
          <a:p>
            <a:pPr algn="ctr" rtl="0"/>
            <a:r>
              <a:rPr lang="ar-SA" sz="2400" dirty="0">
                <a:solidFill>
                  <a:srgbClr val="C00000"/>
                </a:solidFill>
                <a:cs typeface="+mj-cs"/>
              </a:rPr>
              <a:t>هل يمكنك أن تكون دليل للمعلومات وتظهر لزميلك المتجر المناسب؟</a:t>
            </a:r>
          </a:p>
        </p:txBody>
      </p:sp>
      <p:sp>
        <p:nvSpPr>
          <p:cNvPr id="6" name="شكل بيضاوي 5">
            <a:extLst>
              <a:ext uri="{FF2B5EF4-FFF2-40B4-BE49-F238E27FC236}">
                <a16:creationId xmlns:a16="http://schemas.microsoft.com/office/drawing/2014/main" id="{37DE5331-376F-482E-A205-25AC5A221518}"/>
              </a:ext>
            </a:extLst>
          </p:cNvPr>
          <p:cNvSpPr/>
          <p:nvPr/>
        </p:nvSpPr>
        <p:spPr>
          <a:xfrm>
            <a:off x="2168923" y="2948207"/>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spTree>
    <p:extLst>
      <p:ext uri="{BB962C8B-B14F-4D97-AF65-F5344CB8AC3E}">
        <p14:creationId xmlns:p14="http://schemas.microsoft.com/office/powerpoint/2010/main" val="7716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charRg st="108" end="169"/>
                                            </p:txEl>
                                          </p:spTgt>
                                        </p:tgtEl>
                                        <p:attrNameLst>
                                          <p:attrName>style.visibility</p:attrName>
                                        </p:attrNameLst>
                                      </p:cBhvr>
                                      <p:to>
                                        <p:strVal val="visible"/>
                                      </p:to>
                                    </p:set>
                                    <p:animEffect transition="in" filter="fade">
                                      <p:cBhvr>
                                        <p:cTn id="37" dur="500"/>
                                        <p:tgtEl>
                                          <p:spTgt spid="5">
                                            <p:txEl>
                                              <p:charRg st="108" end="1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BDB38A6-9786-4774-9841-ABA22A226660}"/>
              </a:ext>
            </a:extLst>
          </p:cNvPr>
          <p:cNvPicPr>
            <a:picLocks noChangeAspect="1"/>
          </p:cNvPicPr>
          <p:nvPr/>
        </p:nvPicPr>
        <p:blipFill>
          <a:blip r:embed="rId4"/>
          <a:stretch>
            <a:fillRect/>
          </a:stretch>
        </p:blipFill>
        <p:spPr>
          <a:xfrm>
            <a:off x="2080590" y="831939"/>
            <a:ext cx="6864627" cy="5462844"/>
          </a:xfrm>
          <a:prstGeom prst="rect">
            <a:avLst/>
          </a:prstGeom>
        </p:spPr>
      </p:pic>
      <p:pic>
        <p:nvPicPr>
          <p:cNvPr id="5" name="We Can 6 (2020) SB_CD 1_15">
            <a:hlinkClick r:id="" action="ppaction://media"/>
            <a:extLst>
              <a:ext uri="{FF2B5EF4-FFF2-40B4-BE49-F238E27FC236}">
                <a16:creationId xmlns:a16="http://schemas.microsoft.com/office/drawing/2014/main" id="{ABD49660-50E6-4711-A716-F819450E629C}"/>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FilmGrain/>
                    </a14:imgEffect>
                  </a14:imgLayer>
                </a14:imgProps>
              </a:ext>
            </a:extLst>
          </a:blip>
          <a:stretch>
            <a:fillRect/>
          </a:stretch>
        </p:blipFill>
        <p:spPr>
          <a:xfrm>
            <a:off x="1351720" y="990600"/>
            <a:ext cx="728870" cy="728870"/>
          </a:xfrm>
          <a:prstGeom prst="rect">
            <a:avLst/>
          </a:prstGeom>
        </p:spPr>
      </p:pic>
    </p:spTree>
    <p:extLst>
      <p:ext uri="{BB962C8B-B14F-4D97-AF65-F5344CB8AC3E}">
        <p14:creationId xmlns:p14="http://schemas.microsoft.com/office/powerpoint/2010/main" val="3606405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74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874763" y="997908"/>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AGA Dimnah Regular" pitchFamily="2" charset="-78"/>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1323761" y="305601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663687" y="1205949"/>
            <a:ext cx="6234654" cy="1805658"/>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dirty="0">
                <a:cs typeface="+mj-cs"/>
              </a:rPr>
              <a:t>الهدف</a:t>
            </a:r>
            <a:endParaRPr lang="ar-SA" sz="4800" dirty="0">
              <a:cs typeface="+mj-cs"/>
            </a:endParaRPr>
          </a:p>
          <a:p>
            <a:pPr algn="ctr" rtl="1"/>
            <a:r>
              <a:rPr lang="ar-SA" sz="2800" dirty="0">
                <a:cs typeface="+mj-cs"/>
              </a:rPr>
              <a:t>أن يقرأ الطالب ويكتب الكلمات التي تنتهي </a:t>
            </a:r>
            <a:r>
              <a:rPr lang="en-US" sz="2800" dirty="0" err="1">
                <a:cs typeface="+mj-cs"/>
              </a:rPr>
              <a:t>nd</a:t>
            </a:r>
            <a:r>
              <a:rPr lang="en-US" sz="2800" dirty="0">
                <a:cs typeface="+mj-cs"/>
              </a:rPr>
              <a:t> – </a:t>
            </a:r>
            <a:r>
              <a:rPr lang="en-US" sz="2800" dirty="0" err="1">
                <a:cs typeface="+mj-cs"/>
              </a:rPr>
              <a:t>nt</a:t>
            </a:r>
            <a:r>
              <a:rPr lang="en-US" sz="2800" dirty="0">
                <a:cs typeface="+mj-cs"/>
              </a:rPr>
              <a:t> </a:t>
            </a:r>
            <a:endParaRPr lang="ar-SA" sz="2800" dirty="0">
              <a:cs typeface="+mj-cs"/>
            </a:endParaRPr>
          </a:p>
          <a:p>
            <a:pPr algn="ctr" rtl="1"/>
            <a:r>
              <a:rPr lang="ar-SA" sz="2800" dirty="0">
                <a:cs typeface="+mj-cs"/>
              </a:rPr>
              <a:t>أن يقرأ الطالب لوحات المتاجر في المدينة </a:t>
            </a:r>
          </a:p>
        </p:txBody>
      </p:sp>
      <p:pic>
        <p:nvPicPr>
          <p:cNvPr id="5" name="صورة 4">
            <a:extLst>
              <a:ext uri="{FF2B5EF4-FFF2-40B4-BE49-F238E27FC236}">
                <a16:creationId xmlns:a16="http://schemas.microsoft.com/office/drawing/2014/main" id="{51195C8F-D741-4E3D-A373-76E18ECC0FC4}"/>
              </a:ext>
            </a:extLst>
          </p:cNvPr>
          <p:cNvPicPr>
            <a:picLocks noChangeAspect="1"/>
          </p:cNvPicPr>
          <p:nvPr/>
        </p:nvPicPr>
        <p:blipFill>
          <a:blip r:embed="rId2"/>
          <a:stretch>
            <a:fillRect/>
          </a:stretch>
        </p:blipFill>
        <p:spPr>
          <a:xfrm>
            <a:off x="1281317" y="3553860"/>
            <a:ext cx="6817739" cy="1853027"/>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4">
            <a:extLst>
              <a:ext uri="{FF2B5EF4-FFF2-40B4-BE49-F238E27FC236}">
                <a16:creationId xmlns:a16="http://schemas.microsoft.com/office/drawing/2014/main" id="{0313902F-445D-419A-A264-04E1027FFFDD}"/>
              </a:ext>
            </a:extLst>
          </p:cNvPr>
          <p:cNvSpPr txBox="1"/>
          <p:nvPr/>
        </p:nvSpPr>
        <p:spPr>
          <a:xfrm>
            <a:off x="1232452" y="2505670"/>
            <a:ext cx="7711281" cy="1846659"/>
          </a:xfrm>
          <a:prstGeom prst="rect">
            <a:avLst/>
          </a:prstGeom>
          <a:noFill/>
        </p:spPr>
        <p:txBody>
          <a:bodyPr wrap="square" rtlCol="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6000" b="1" dirty="0">
                <a:solidFill>
                  <a:srgbClr val="552579"/>
                </a:solidFill>
                <a:latin typeface="Comic Sans MS" panose="030F0702030302020204" pitchFamily="66" charset="0"/>
              </a:rPr>
              <a:t>Fun on the weekend</a:t>
            </a:r>
          </a:p>
          <a:p>
            <a:pPr algn="ctr"/>
            <a:r>
              <a:rPr lang="ar-SA" sz="5400" b="1" dirty="0">
                <a:solidFill>
                  <a:srgbClr val="552579"/>
                </a:solidFill>
                <a:latin typeface="Comic Sans MS" panose="030F0702030302020204" pitchFamily="66" charset="0"/>
                <a:cs typeface="+mj-cs"/>
              </a:rPr>
              <a:t>وقت ممتع خلال إجازة الأسبوع </a:t>
            </a:r>
            <a:endParaRPr lang="ar-SA" sz="54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2885760" y="2151727"/>
            <a:ext cx="4565175" cy="2431435"/>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Phonics </a:t>
            </a:r>
          </a:p>
          <a:p>
            <a:pPr algn="ctr"/>
            <a:r>
              <a:rPr lang="ar-SA" sz="8000" b="1" dirty="0">
                <a:solidFill>
                  <a:srgbClr val="552579"/>
                </a:solidFill>
                <a:latin typeface="Comic Sans MS" panose="030F0702030302020204" pitchFamily="66" charset="0"/>
                <a:cs typeface="+mj-cs"/>
              </a:rPr>
              <a:t>الأصوات</a:t>
            </a:r>
            <a:endParaRPr lang="ar-SA" sz="80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699336" y="2211481"/>
            <a:ext cx="6596523" cy="2435038"/>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dirty="0">
                <a:latin typeface="Comic Sans MS" panose="030F0702030302020204" pitchFamily="66" charset="0"/>
              </a:rPr>
              <a:t>Materials :</a:t>
            </a:r>
          </a:p>
          <a:p>
            <a:pPr algn="ctr" rtl="0"/>
            <a:endParaRPr lang="en-US" sz="2800" dirty="0">
              <a:latin typeface="Comic Sans MS" panose="030F0702030302020204" pitchFamily="66" charset="0"/>
            </a:endParaRPr>
          </a:p>
          <a:p>
            <a:pPr algn="l" rtl="0"/>
            <a:r>
              <a:rPr lang="en-US" sz="2800" dirty="0">
                <a:latin typeface="Comic Sans MS" panose="030F0702030302020204" pitchFamily="66" charset="0"/>
              </a:rPr>
              <a:t>Photos of the desert or sand dunes</a:t>
            </a:r>
          </a:p>
          <a:p>
            <a:pPr algn="l" rtl="0"/>
            <a:r>
              <a:rPr lang="en-US" sz="2800" dirty="0">
                <a:latin typeface="Comic Sans MS" panose="030F0702030302020204" pitchFamily="66" charset="0"/>
              </a:rPr>
              <a:t>Sheets of paper</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801405" y="949607"/>
            <a:ext cx="7024542" cy="5278915"/>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dirty="0">
                <a:latin typeface="Comic Sans MS" panose="030F0702030302020204" pitchFamily="66" charset="0"/>
              </a:rPr>
              <a:t>Strategy </a:t>
            </a:r>
            <a:endParaRPr lang="en-US" sz="2000" dirty="0">
              <a:latin typeface="Comic Sans MS" panose="030F0702030302020204" pitchFamily="66" charset="0"/>
            </a:endParaRPr>
          </a:p>
          <a:p>
            <a:pPr algn="l" rtl="0"/>
            <a:r>
              <a:rPr lang="en-US" sz="2000" dirty="0">
                <a:latin typeface="Comic Sans MS" panose="030F0702030302020204" pitchFamily="66" charset="0"/>
              </a:rPr>
              <a:t>Phonics sound game : </a:t>
            </a:r>
          </a:p>
          <a:p>
            <a:pPr algn="l" rtl="0"/>
            <a:r>
              <a:rPr lang="en-US" sz="2000" dirty="0">
                <a:latin typeface="Comic Sans MS" panose="030F0702030302020204" pitchFamily="66" charset="0"/>
              </a:rPr>
              <a:t>Review the sounds </a:t>
            </a:r>
            <a:r>
              <a:rPr lang="en-US" sz="2000" dirty="0" err="1">
                <a:latin typeface="Comic Sans MS" panose="030F0702030302020204" pitchFamily="66" charset="0"/>
              </a:rPr>
              <a:t>nd</a:t>
            </a:r>
            <a:r>
              <a:rPr lang="en-US" sz="2000" dirty="0">
                <a:latin typeface="Comic Sans MS" panose="030F0702030302020204" pitchFamily="66" charset="0"/>
              </a:rPr>
              <a:t> and </a:t>
            </a:r>
            <a:r>
              <a:rPr lang="en-US" sz="2000" dirty="0" err="1">
                <a:latin typeface="Comic Sans MS" panose="030F0702030302020204" pitchFamily="66" charset="0"/>
              </a:rPr>
              <a:t>nt</a:t>
            </a:r>
            <a:r>
              <a:rPr lang="en-US" sz="2000" dirty="0">
                <a:latin typeface="Comic Sans MS" panose="030F0702030302020204" pitchFamily="66" charset="0"/>
              </a:rPr>
              <a:t> on page 8. Have the students chant and mime the chant on page 8. Then give them the starting lines of a different version:</a:t>
            </a:r>
          </a:p>
          <a:p>
            <a:pPr algn="l" rtl="0"/>
            <a:r>
              <a:rPr lang="en-US" sz="2000" dirty="0">
                <a:latin typeface="Comic Sans MS" panose="030F0702030302020204" pitchFamily="66" charset="0"/>
              </a:rPr>
              <a:t>There are plants all around,</a:t>
            </a:r>
          </a:p>
          <a:p>
            <a:pPr algn="l" rtl="0"/>
            <a:r>
              <a:rPr lang="en-US" sz="2000" dirty="0">
                <a:latin typeface="Comic Sans MS" panose="030F0702030302020204" pitchFamily="66" charset="0"/>
              </a:rPr>
              <a:t>There are plants on the land …</a:t>
            </a:r>
          </a:p>
          <a:p>
            <a:pPr algn="l" rtl="0"/>
            <a:r>
              <a:rPr lang="en-US" sz="2000" dirty="0">
                <a:latin typeface="Comic Sans MS" panose="030F0702030302020204" pitchFamily="66" charset="0"/>
              </a:rPr>
              <a:t>Have the students find a partner and write the rest of the chant. Tell them that they will present their chant later in class. Ask them to rehearse saying and miming the chant with their partner. Invite pairs to come to the front and chant. Encourage the students to mime as they chant.</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32" end="183"/>
                                            </p:txEl>
                                          </p:spTgt>
                                        </p:tgtEl>
                                        <p:attrNameLst>
                                          <p:attrName>style.visibility</p:attrName>
                                        </p:attrNameLst>
                                      </p:cBhvr>
                                      <p:to>
                                        <p:strVal val="visible"/>
                                      </p:to>
                                    </p:set>
                                    <p:animEffect transition="in" filter="fade">
                                      <p:cBhvr>
                                        <p:cTn id="22" dur="500"/>
                                        <p:tgtEl>
                                          <p:spTgt spid="4">
                                            <p:txEl>
                                              <p:charRg st="32" end="18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charRg st="183" end="212"/>
                                            </p:txEl>
                                          </p:spTgt>
                                        </p:tgtEl>
                                        <p:attrNameLst>
                                          <p:attrName>style.visibility</p:attrName>
                                        </p:attrNameLst>
                                      </p:cBhvr>
                                      <p:to>
                                        <p:strVal val="visible"/>
                                      </p:to>
                                    </p:set>
                                    <p:animEffect transition="in" filter="fade">
                                      <p:cBhvr>
                                        <p:cTn id="27" dur="500"/>
                                        <p:tgtEl>
                                          <p:spTgt spid="4">
                                            <p:txEl>
                                              <p:charRg st="183" end="2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charRg st="212" end="243"/>
                                            </p:txEl>
                                          </p:spTgt>
                                        </p:tgtEl>
                                        <p:attrNameLst>
                                          <p:attrName>style.visibility</p:attrName>
                                        </p:attrNameLst>
                                      </p:cBhvr>
                                      <p:to>
                                        <p:strVal val="visible"/>
                                      </p:to>
                                    </p:set>
                                    <p:animEffect transition="in" filter="fade">
                                      <p:cBhvr>
                                        <p:cTn id="32" dur="500"/>
                                        <p:tgtEl>
                                          <p:spTgt spid="4">
                                            <p:txEl>
                                              <p:charRg st="212" end="24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charRg st="243" end="530"/>
                                            </p:txEl>
                                          </p:spTgt>
                                        </p:tgtEl>
                                        <p:attrNameLst>
                                          <p:attrName>style.visibility</p:attrName>
                                        </p:attrNameLst>
                                      </p:cBhvr>
                                      <p:to>
                                        <p:strVal val="visible"/>
                                      </p:to>
                                    </p:set>
                                    <p:animEffect transition="in" filter="fade">
                                      <p:cBhvr>
                                        <p:cTn id="37" dur="500"/>
                                        <p:tgtEl>
                                          <p:spTgt spid="4">
                                            <p:txEl>
                                              <p:charRg st="243" end="5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F7A582B-0700-4F4C-852E-9CFC49FA4FCF}"/>
              </a:ext>
            </a:extLst>
          </p:cNvPr>
          <p:cNvPicPr>
            <a:picLocks noChangeAspect="1"/>
          </p:cNvPicPr>
          <p:nvPr/>
        </p:nvPicPr>
        <p:blipFill>
          <a:blip r:embed="rId2"/>
          <a:stretch>
            <a:fillRect/>
          </a:stretch>
        </p:blipFill>
        <p:spPr>
          <a:xfrm>
            <a:off x="2093843" y="4306563"/>
            <a:ext cx="6533322" cy="1941422"/>
          </a:xfrm>
          <a:prstGeom prst="rect">
            <a:avLst/>
          </a:prstGeom>
        </p:spPr>
      </p:pic>
      <p:pic>
        <p:nvPicPr>
          <p:cNvPr id="4" name="Picture 2" descr="Target: Hitting or Missing the Bullseye? – Now Trending:">
            <a:extLst>
              <a:ext uri="{FF2B5EF4-FFF2-40B4-BE49-F238E27FC236}">
                <a16:creationId xmlns:a16="http://schemas.microsoft.com/office/drawing/2014/main" id="{9E85EC75-4A14-461D-8A33-2FC9C0F1A2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21180" y="857732"/>
            <a:ext cx="1098940" cy="1092617"/>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0C750499-0AF4-4D6E-843D-FD64AD859A5F}"/>
              </a:ext>
            </a:extLst>
          </p:cNvPr>
          <p:cNvSpPr txBox="1"/>
          <p:nvPr/>
        </p:nvSpPr>
        <p:spPr>
          <a:xfrm>
            <a:off x="2981739" y="4823795"/>
            <a:ext cx="4518991" cy="1131848"/>
          </a:xfrm>
          <a:prstGeom prst="rect">
            <a:avLst/>
          </a:prstGeom>
          <a:noFill/>
        </p:spPr>
        <p:txBody>
          <a:bodyPr wrap="square" rtlCol="1">
            <a:spAutoFit/>
          </a:bodyPr>
          <a:lstStyle/>
          <a:p>
            <a:pPr>
              <a:lnSpc>
                <a:spcPct val="150000"/>
              </a:lnSpc>
            </a:pPr>
            <a:r>
              <a:rPr lang="ar-SA" sz="2400" b="1" dirty="0"/>
              <a:t>اقراء وأكتب الكلمات التي تنتهي </a:t>
            </a:r>
            <a:r>
              <a:rPr lang="en-US" sz="2400" b="1" dirty="0" err="1"/>
              <a:t>nd</a:t>
            </a:r>
            <a:r>
              <a:rPr lang="en-US" sz="2400" b="1" dirty="0"/>
              <a:t> – </a:t>
            </a:r>
            <a:r>
              <a:rPr lang="en-US" sz="2400" b="1" dirty="0" err="1"/>
              <a:t>nt</a:t>
            </a:r>
            <a:r>
              <a:rPr lang="en-US" sz="2400" b="1" dirty="0"/>
              <a:t> </a:t>
            </a:r>
            <a:endParaRPr lang="ar-SA" sz="2400" b="1" dirty="0"/>
          </a:p>
          <a:p>
            <a:pPr>
              <a:lnSpc>
                <a:spcPct val="150000"/>
              </a:lnSpc>
            </a:pPr>
            <a:r>
              <a:rPr lang="ar-SA" sz="2400" b="1" dirty="0"/>
              <a:t>اقراء لوحات المتاجر </a:t>
            </a:r>
          </a:p>
        </p:txBody>
      </p:sp>
      <p:pic>
        <p:nvPicPr>
          <p:cNvPr id="2" name="صورة 1">
            <a:extLst>
              <a:ext uri="{FF2B5EF4-FFF2-40B4-BE49-F238E27FC236}">
                <a16:creationId xmlns:a16="http://schemas.microsoft.com/office/drawing/2014/main" id="{1D472F00-C6E0-4F10-8C77-CE776448C157}"/>
              </a:ext>
            </a:extLst>
          </p:cNvPr>
          <p:cNvPicPr>
            <a:picLocks noChangeAspect="1"/>
          </p:cNvPicPr>
          <p:nvPr/>
        </p:nvPicPr>
        <p:blipFill>
          <a:blip r:embed="rId4"/>
          <a:stretch>
            <a:fillRect/>
          </a:stretch>
        </p:blipFill>
        <p:spPr>
          <a:xfrm>
            <a:off x="1321074" y="2069616"/>
            <a:ext cx="6817739" cy="1853027"/>
          </a:xfrm>
          <a:prstGeom prst="rect">
            <a:avLst/>
          </a:prstGeom>
        </p:spPr>
      </p:pic>
    </p:spTree>
    <p:extLst>
      <p:ext uri="{BB962C8B-B14F-4D97-AF65-F5344CB8AC3E}">
        <p14:creationId xmlns:p14="http://schemas.microsoft.com/office/powerpoint/2010/main" val="287766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192696" y="1674674"/>
            <a:ext cx="7466808" cy="1508105"/>
          </a:xfrm>
          <a:prstGeom prst="rect">
            <a:avLst/>
          </a:prstGeom>
          <a:noFill/>
        </p:spPr>
        <p:txBody>
          <a:bodyPr wrap="square" rtlCol="1">
            <a:spAutoFit/>
          </a:bodyPr>
          <a:lstStyle/>
          <a:p>
            <a:pPr algn="ctr" rtl="0"/>
            <a:r>
              <a:rPr lang="en-US" sz="4400" b="1" dirty="0">
                <a:solidFill>
                  <a:srgbClr val="552579"/>
                </a:solidFill>
                <a:latin typeface="Comic Sans MS" panose="030F0702030302020204" pitchFamily="66" charset="0"/>
              </a:rPr>
              <a:t>Review the previous lesson </a:t>
            </a:r>
          </a:p>
          <a:p>
            <a:pPr algn="ctr" rtl="0"/>
            <a:r>
              <a:rPr lang="ar-SA" sz="4800" b="1" dirty="0">
                <a:solidFill>
                  <a:srgbClr val="552579"/>
                </a:solidFill>
                <a:latin typeface="Comic Sans MS" panose="030F0702030302020204" pitchFamily="66" charset="0"/>
                <a:cs typeface="+mj-cs"/>
              </a:rPr>
              <a:t>مراجعة سريعة للدرس السابق</a:t>
            </a:r>
            <a:endParaRPr lang="ar-SA" sz="48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1316911" y="3521765"/>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EB1DE0F-86D5-4ECF-BD2E-778F97DC1861}"/>
              </a:ext>
            </a:extLst>
          </p:cNvPr>
          <p:cNvPicPr>
            <a:picLocks noChangeAspect="1"/>
          </p:cNvPicPr>
          <p:nvPr/>
        </p:nvPicPr>
        <p:blipFill>
          <a:blip r:embed="rId2"/>
          <a:stretch>
            <a:fillRect/>
          </a:stretch>
        </p:blipFill>
        <p:spPr>
          <a:xfrm>
            <a:off x="2040835" y="861391"/>
            <a:ext cx="6732104" cy="5345386"/>
          </a:xfrm>
          <a:prstGeom prst="rect">
            <a:avLst/>
          </a:prstGeom>
        </p:spPr>
      </p:pic>
    </p:spTree>
    <p:extLst>
      <p:ext uri="{BB962C8B-B14F-4D97-AF65-F5344CB8AC3E}">
        <p14:creationId xmlns:p14="http://schemas.microsoft.com/office/powerpoint/2010/main" val="193528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2181565" y="1085310"/>
            <a:ext cx="4585645" cy="769441"/>
          </a:xfrm>
          <a:prstGeom prst="rect">
            <a:avLst/>
          </a:prstGeom>
          <a:noFill/>
        </p:spPr>
        <p:txBody>
          <a:bodyPr wrap="square" rtlCol="1">
            <a:spAutoFit/>
          </a:bodyPr>
          <a:lstStyle/>
          <a:p>
            <a:pPr algn="l" rtl="0"/>
            <a:r>
              <a:rPr lang="en-US" sz="2400" dirty="0">
                <a:solidFill>
                  <a:srgbClr val="7030A0"/>
                </a:solidFill>
                <a:latin typeface="Comic Sans MS" panose="030F0702030302020204" pitchFamily="66" charset="0"/>
              </a:rPr>
              <a:t>Listen , read and practice </a:t>
            </a:r>
            <a:endParaRPr lang="en-US" sz="1000" dirty="0">
              <a:solidFill>
                <a:srgbClr val="7030A0"/>
              </a:solidFill>
            </a:endParaRPr>
          </a:p>
          <a:p>
            <a:pPr algn="l" rtl="0"/>
            <a:r>
              <a:rPr lang="ar-SA" sz="2000" dirty="0">
                <a:solidFill>
                  <a:srgbClr val="C00000"/>
                </a:solidFill>
                <a:cs typeface="+mj-cs"/>
              </a:rPr>
              <a:t>استمع ، اقراء ، ثم تدرب على الكلمات</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487175" y="1105073"/>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4" name="صورة 3">
            <a:extLst>
              <a:ext uri="{FF2B5EF4-FFF2-40B4-BE49-F238E27FC236}">
                <a16:creationId xmlns:a16="http://schemas.microsoft.com/office/drawing/2014/main" id="{331C6D69-7344-4CE7-A5AA-4552750FA418}"/>
              </a:ext>
            </a:extLst>
          </p:cNvPr>
          <p:cNvPicPr>
            <a:picLocks noChangeAspect="1"/>
          </p:cNvPicPr>
          <p:nvPr/>
        </p:nvPicPr>
        <p:blipFill>
          <a:blip r:embed="rId4"/>
          <a:stretch>
            <a:fillRect/>
          </a:stretch>
        </p:blipFill>
        <p:spPr>
          <a:xfrm>
            <a:off x="1415064" y="2941983"/>
            <a:ext cx="7326387" cy="2531165"/>
          </a:xfrm>
          <a:prstGeom prst="rect">
            <a:avLst/>
          </a:prstGeom>
        </p:spPr>
      </p:pic>
      <p:pic>
        <p:nvPicPr>
          <p:cNvPr id="7" name="We Can 6 (2020) SB_CD 1_12">
            <a:hlinkClick r:id="" action="ppaction://media"/>
            <a:extLst>
              <a:ext uri="{FF2B5EF4-FFF2-40B4-BE49-F238E27FC236}">
                <a16:creationId xmlns:a16="http://schemas.microsoft.com/office/drawing/2014/main" id="{8A4D1CBC-79EE-45BF-BEDF-1A3F788B74F7}"/>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GlowDiffused/>
                    </a14:imgEffect>
                  </a14:imgLayer>
                </a14:imgProps>
              </a:ext>
            </a:extLst>
          </a:blip>
          <a:stretch>
            <a:fillRect/>
          </a:stretch>
        </p:blipFill>
        <p:spPr>
          <a:xfrm>
            <a:off x="1487175" y="2020680"/>
            <a:ext cx="755374" cy="755374"/>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43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1156</TotalTime>
  <Words>303</Words>
  <Application>Microsoft Office PowerPoint</Application>
  <PresentationFormat>عرض على الشاشة (4:3)</PresentationFormat>
  <Paragraphs>49</Paragraphs>
  <Slides>17</Slides>
  <Notes>0</Notes>
  <HiddenSlides>0</HiddenSlides>
  <MMClips>4</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17</vt:i4>
      </vt:variant>
    </vt:vector>
  </HeadingPairs>
  <TitlesOfParts>
    <vt:vector size="22" baseType="lpstr">
      <vt:lpstr>Calibri Light</vt:lpstr>
      <vt:lpstr>Calibri</vt:lpstr>
      <vt:lpstr>Comic Sans MS</vt:lpstr>
      <vt:lpstr>Arial</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وقت التحدي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72</cp:revision>
  <dcterms:created xsi:type="dcterms:W3CDTF">2020-07-29T08:50:48Z</dcterms:created>
  <dcterms:modified xsi:type="dcterms:W3CDTF">2020-12-19T09:37:11Z</dcterms:modified>
</cp:coreProperties>
</file>