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62" r:id="rId2"/>
    <p:sldId id="256" r:id="rId3"/>
    <p:sldId id="576" r:id="rId4"/>
    <p:sldId id="388" r:id="rId5"/>
    <p:sldId id="389" r:id="rId6"/>
    <p:sldId id="577" r:id="rId7"/>
    <p:sldId id="258" r:id="rId8"/>
    <p:sldId id="537" r:id="rId9"/>
    <p:sldId id="585" r:id="rId10"/>
    <p:sldId id="586" r:id="rId11"/>
    <p:sldId id="538" r:id="rId12"/>
    <p:sldId id="257" r:id="rId13"/>
    <p:sldId id="587" r:id="rId14"/>
    <p:sldId id="542" r:id="rId15"/>
    <p:sldId id="543" r:id="rId16"/>
    <p:sldId id="548" r:id="rId17"/>
    <p:sldId id="418" r:id="rId18"/>
    <p:sldId id="419" r:id="rId19"/>
    <p:sldId id="420" r:id="rId20"/>
    <p:sldId id="570" r:id="rId21"/>
    <p:sldId id="580" r:id="rId22"/>
    <p:sldId id="581" r:id="rId23"/>
    <p:sldId id="582" r:id="rId24"/>
    <p:sldId id="583" r:id="rId25"/>
    <p:sldId id="578" r:id="rId26"/>
    <p:sldId id="579" r:id="rId27"/>
    <p:sldId id="584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B479"/>
    <a:srgbClr val="FECC03"/>
    <a:srgbClr val="EF6B4D"/>
    <a:srgbClr val="00C7AB"/>
    <a:srgbClr val="5192E2"/>
    <a:srgbClr val="1B67B2"/>
    <a:srgbClr val="FFFFFF"/>
    <a:srgbClr val="FFF2D5"/>
    <a:srgbClr val="385A64"/>
    <a:srgbClr val="50BEA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0" d="100"/>
          <a:sy n="60" d="100"/>
        </p:scale>
        <p:origin x="-10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D1F70-7374-4197-A06B-9C9E1374E340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7C1988-0C09-4318-A580-91A1B04F5F8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49946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988-0C09-4318-A580-91A1B04F5F84}" type="slidenum">
              <a:rPr lang="ar-SA" smtClean="0"/>
              <a:pPr/>
              <a:t>1</a:t>
            </a:fld>
            <a:endParaRPr lang="ar-S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988-0C09-4318-A580-91A1B04F5F84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178720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988-0C09-4318-A580-91A1B04F5F84}" type="slidenum">
              <a:rPr lang="ar-SA" smtClean="0"/>
              <a:pPr/>
              <a:t>22</a:t>
            </a:fld>
            <a:endParaRPr lang="ar-S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988-0C09-4318-A580-91A1B04F5F84}" type="slidenum">
              <a:rPr lang="ar-SA" smtClean="0"/>
              <a:pPr/>
              <a:t>23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C1988-0C09-4318-A580-91A1B04F5F84}" type="slidenum">
              <a:rPr lang="ar-SA" smtClean="0"/>
              <a:pPr/>
              <a:t>27</a:t>
            </a:fld>
            <a:endParaRPr lang="ar-S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8F9A1D9-23C5-410A-B5F8-D0DF59E0D5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="" xmlns:a16="http://schemas.microsoft.com/office/drawing/2014/main" id="{BBB6190F-0183-4836-84BA-44563BBB5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BD2C3D2D-F787-4C99-9FD8-7AEA54F22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2038D6AA-C5BE-4500-B1F1-6EBA1815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CA85699-FD69-4F99-8AFF-BD49786E1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65672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9F539477-66EC-4D89-919E-928B9E84D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4A844381-D3D1-48CE-BB28-6764A221C2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60563A25-A1F6-4845-8919-36770375F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C378DE1E-AF48-45CC-97D0-588709D85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B00E1038-ADAE-45B5-B0D3-E23D1242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06887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="" xmlns:a16="http://schemas.microsoft.com/office/drawing/2014/main" id="{8C72FECA-6C50-433F-A85D-30E3EB9554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="" xmlns:a16="http://schemas.microsoft.com/office/drawing/2014/main" id="{B9EB4420-2CF6-4ADD-955D-9C05EA7E8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DAE8871-E1EF-4EDA-ABD8-34D2BF060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91BF0712-A463-4CE7-A21F-4C83E2675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18C2B4AC-9D45-4324-949B-6894446F6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04674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D7E72BD3-4668-4D10-808E-424848FAC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0AEEE532-FE3D-47F9-9125-DA54B6B5C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98400F96-BA87-4842-8ACA-4F8D678B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5BA224F0-DB64-4D80-980E-DB8710AAA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5E867B1D-F2DF-41CD-9D4E-2028CA11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62132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902F3CB-7D6C-40D8-8F87-1FB6E753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0C88B89B-2985-4915-94AA-E35529ABC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A8331645-8CF8-4533-B1EE-99D2F5B34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F7445909-2BA6-4B4D-AA03-D3B83C3F4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7433D36-0B4A-45FB-9F15-D3FE0433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87045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623D3CB7-747F-4E73-9768-60B9F2567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54B6C0D0-AA62-48C3-8638-4DF3DACE51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6344C570-086B-4DD9-AB79-7CF4D759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D1FF38FF-BB08-4DF0-9FD7-599BEBCF5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78F7C5B0-0A97-4BB6-ABD5-B21B85A4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2736D6C5-2912-4C47-923E-DB45FE90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223598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B1D0E60A-C8B0-4861-A684-6E2EF4CD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9E7CF290-7F80-4C2C-8280-BC56C4E77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="" xmlns:a16="http://schemas.microsoft.com/office/drawing/2014/main" id="{D2E620F7-C0F3-4068-9DA5-9332423EEB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="" xmlns:a16="http://schemas.microsoft.com/office/drawing/2014/main" id="{5FE481D6-B0E8-403E-90E6-CDC320B08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="" xmlns:a16="http://schemas.microsoft.com/office/drawing/2014/main" id="{EE927BA3-1590-4328-986A-A1D6F010E8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="" xmlns:a16="http://schemas.microsoft.com/office/drawing/2014/main" id="{D78F86BE-69F0-4E5A-8CFD-D7B491A5D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="" xmlns:a16="http://schemas.microsoft.com/office/drawing/2014/main" id="{CCA0B216-3D1A-498E-B837-7476C20B0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="" xmlns:a16="http://schemas.microsoft.com/office/drawing/2014/main" id="{F1E32173-8250-424E-9D0E-D0BCCB854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11291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6D3D4D8-E96A-4FDB-8A1B-DBB403553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="" xmlns:a16="http://schemas.microsoft.com/office/drawing/2014/main" id="{491E6702-108A-4853-AEBF-F165E5D98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="" xmlns:a16="http://schemas.microsoft.com/office/drawing/2014/main" id="{3A041569-79A4-4FF1-A3DD-BA6E56554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="" xmlns:a16="http://schemas.microsoft.com/office/drawing/2014/main" id="{D997D23D-CA6F-4121-8E31-B509C48F5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984748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="" xmlns:a16="http://schemas.microsoft.com/office/drawing/2014/main" id="{02CFC0E6-4130-4009-A896-955DF43F5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="" xmlns:a16="http://schemas.microsoft.com/office/drawing/2014/main" id="{2CD3986A-3612-4ABE-842A-32C87FFD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="" xmlns:a16="http://schemas.microsoft.com/office/drawing/2014/main" id="{4ACC6C03-BCA4-495A-B564-A53C3F642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111676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080ED4EF-40B1-427E-A80D-4C3C5BC30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="" xmlns:a16="http://schemas.microsoft.com/office/drawing/2014/main" id="{8B368458-DEDB-4D69-99D9-C473A0967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48600B04-3662-4C8A-90B5-D15194BBF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3616CC1B-C496-422A-BADB-0EFE44D02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12513FEC-FF13-4C3C-B428-5621098C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5969039C-3012-4957-B24B-287B08C68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2448918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="" xmlns:a16="http://schemas.microsoft.com/office/drawing/2014/main" id="{466E7F8A-703A-40E6-9B19-1B5292CC8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="" xmlns:a16="http://schemas.microsoft.com/office/drawing/2014/main" id="{B827F216-826A-4373-A292-2A2735BEB6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="" xmlns:a16="http://schemas.microsoft.com/office/drawing/2014/main" id="{EB50B2FE-E4C4-4613-859E-8A4C755F4C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="" xmlns:a16="http://schemas.microsoft.com/office/drawing/2014/main" id="{53074991-5231-4D0D-9C7F-A02AC0B8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="" xmlns:a16="http://schemas.microsoft.com/office/drawing/2014/main" id="{69C23EEF-8C23-43C4-A3FD-DBA6BFAEE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="" xmlns:a16="http://schemas.microsoft.com/office/drawing/2014/main" id="{5435B628-7E05-4E6F-9992-58077BD8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400252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="" xmlns:a16="http://schemas.microsoft.com/office/drawing/2014/main" id="{8DF81B68-2958-486A-8C97-930F402A3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="" xmlns:a16="http://schemas.microsoft.com/office/drawing/2014/main" id="{44C97431-1AF7-4C6C-A7BA-6482E1357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="" xmlns:a16="http://schemas.microsoft.com/office/drawing/2014/main" id="{8C9B2E36-A60F-45C6-AFDD-E24CCF59BE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25E88-C7D6-4773-85AC-B7D35DB6C389}" type="datetimeFigureOut">
              <a:rPr lang="ar-SA" smtClean="0"/>
              <a:pPr/>
              <a:t>05/07/42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="" xmlns:a16="http://schemas.microsoft.com/office/drawing/2014/main" id="{A713EE29-0A11-4F88-9132-3C64B9D18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="" xmlns:a16="http://schemas.microsoft.com/office/drawing/2014/main" id="{C6EE95DF-577A-4CF0-8DBB-45874F248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8B67-259D-4E11-87BD-A9AF5F8EF165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129037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microsoft.com/office/2007/relationships/media" Target="../media/media2.m4a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microsoft.com/office/2007/relationships/media" Target="../media/media2.m4a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microsoft.com/office/2007/relationships/media" Target="../media/media2.m4a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microsoft.com/office/2007/relationships/media" Target="../media/media2.m4a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4a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2.m4a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29.png"/><Relationship Id="rId5" Type="http://schemas.microsoft.com/office/2007/relationships/media" Target="../media/media2.m4a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new_1422293454_370" TargetMode="Externa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69F05004-EACE-4DA2-A638-11F2C065C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1BCAD814-BE1B-436A-A509-92756965B761}"/>
              </a:ext>
            </a:extLst>
          </p:cNvPr>
          <p:cNvSpPr/>
          <p:nvPr/>
        </p:nvSpPr>
        <p:spPr>
          <a:xfrm>
            <a:off x="4106912" y="1642388"/>
            <a:ext cx="410881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 </a:t>
            </a:r>
          </a:p>
          <a:p>
            <a:pPr algn="ctr"/>
            <a:r>
              <a:rPr lang="ar-SA" sz="2800" b="1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السلام عليكم و رحمة الله و بركاته</a:t>
            </a:r>
            <a:endParaRPr lang="ar-SA" sz="2800" b="1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440817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1116373-EEB6-4A9F-9C28-3F14ACF80E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oard template with fountain and street lamp Premium Vector">
            <a:extLst>
              <a:ext uri="{FF2B5EF4-FFF2-40B4-BE49-F238E27FC236}">
                <a16:creationId xmlns="" xmlns:a16="http://schemas.microsoft.com/office/drawing/2014/main" id="{A12EA7AC-D7A8-4065-86A0-E612ECEB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74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AB7128C-2951-408F-BC48-F44E0056B20A}"/>
              </a:ext>
            </a:extLst>
          </p:cNvPr>
          <p:cNvSpPr/>
          <p:nvPr/>
        </p:nvSpPr>
        <p:spPr>
          <a:xfrm>
            <a:off x="2635768" y="834585"/>
            <a:ext cx="5808066" cy="559836"/>
          </a:xfrm>
          <a:prstGeom prst="roundRect">
            <a:avLst/>
          </a:prstGeom>
          <a:solidFill>
            <a:srgbClr val="CE602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مهارات  القراءة </a:t>
            </a:r>
            <a:r>
              <a:rPr lang="ar-SA" sz="2800" b="1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الجهرية</a:t>
            </a:r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6DF7C4C-3436-4E5B-8185-B996ECF2D163}"/>
              </a:ext>
            </a:extLst>
          </p:cNvPr>
          <p:cNvSpPr/>
          <p:nvPr/>
        </p:nvSpPr>
        <p:spPr>
          <a:xfrm>
            <a:off x="5361618" y="829111"/>
            <a:ext cx="1847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="" xmlns:a16="http://schemas.microsoft.com/office/drawing/2014/main" id="{5DB8DE29-E842-47D7-8EEE-6B49CC4EA556}"/>
              </a:ext>
            </a:extLst>
          </p:cNvPr>
          <p:cNvSpPr/>
          <p:nvPr/>
        </p:nvSpPr>
        <p:spPr>
          <a:xfrm>
            <a:off x="6747353" y="1659577"/>
            <a:ext cx="1860934" cy="6327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وضوح الصوت </a:t>
            </a:r>
            <a:r>
              <a:rPr kumimoji="0" lang="ar-S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5DB8DE29-E842-47D7-8EEE-6B49CC4EA556}"/>
              </a:ext>
            </a:extLst>
          </p:cNvPr>
          <p:cNvSpPr/>
          <p:nvPr/>
        </p:nvSpPr>
        <p:spPr>
          <a:xfrm>
            <a:off x="6805159" y="2820970"/>
            <a:ext cx="1860934" cy="6327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تمثيل </a:t>
            </a:r>
            <a:r>
              <a:rPr lang="ar-SA" sz="2000" b="1" noProof="0" dirty="0" err="1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المعنى </a:t>
            </a:r>
            <a:r>
              <a:rPr kumimoji="0" lang="ar-S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="" xmlns:a16="http://schemas.microsoft.com/office/drawing/2014/main" id="{5DB8DE29-E842-47D7-8EEE-6B49CC4EA556}"/>
              </a:ext>
            </a:extLst>
          </p:cNvPr>
          <p:cNvSpPr/>
          <p:nvPr/>
        </p:nvSpPr>
        <p:spPr>
          <a:xfrm>
            <a:off x="2669339" y="1664833"/>
            <a:ext cx="1860934" cy="6327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الطلاقة</a:t>
            </a:r>
            <a:r>
              <a:rPr lang="ar-SA" sz="2000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لصوت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="" xmlns:a16="http://schemas.microsoft.com/office/drawing/2014/main" id="{5DB8DE29-E842-47D7-8EEE-6B49CC4EA556}"/>
              </a:ext>
            </a:extLst>
          </p:cNvPr>
          <p:cNvSpPr/>
          <p:nvPr/>
        </p:nvSpPr>
        <p:spPr>
          <a:xfrm>
            <a:off x="2690360" y="2931329"/>
            <a:ext cx="1860934" cy="6327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سلامة النطق </a:t>
            </a: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الصوت.</a:t>
            </a:r>
          </a:p>
        </p:txBody>
      </p:sp>
      <p:sp>
        <p:nvSpPr>
          <p:cNvPr id="17" name="مستطيل 16">
            <a:extLst>
              <a:ext uri="{FF2B5EF4-FFF2-40B4-BE49-F238E27FC236}">
                <a16:creationId xmlns="" xmlns:a16="http://schemas.microsoft.com/office/drawing/2014/main" id="{5DB8DE29-E842-47D7-8EEE-6B49CC4EA556}"/>
              </a:ext>
            </a:extLst>
          </p:cNvPr>
          <p:cNvSpPr/>
          <p:nvPr/>
        </p:nvSpPr>
        <p:spPr>
          <a:xfrm>
            <a:off x="4881768" y="3766902"/>
            <a:ext cx="1860934" cy="6327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صحة الضبط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صوت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34233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69F05004-EACE-4DA2-A638-11F2C065C6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1BCAD814-BE1B-436A-A509-92756965B761}"/>
              </a:ext>
            </a:extLst>
          </p:cNvPr>
          <p:cNvSpPr/>
          <p:nvPr/>
        </p:nvSpPr>
        <p:spPr>
          <a:xfrm>
            <a:off x="4582273" y="769616"/>
            <a:ext cx="3610284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</a:t>
            </a:r>
            <a:r>
              <a:rPr lang="ar-SA" sz="4800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الثلاثاء </a:t>
            </a:r>
          </a:p>
          <a:p>
            <a:pPr algn="ctr"/>
            <a:r>
              <a:rPr lang="ar-SA" sz="3200" b="1" cap="none" spc="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 </a:t>
            </a:r>
            <a:r>
              <a:rPr lang="ar-SA" sz="3200" b="1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1442/7/</a:t>
            </a:r>
            <a:r>
              <a:rPr lang="ar-SA" sz="3200" b="1" cap="none" spc="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4هـ</a:t>
            </a:r>
            <a:endParaRPr lang="ar-SA" sz="3200" b="1" cap="none" spc="0" dirty="0" smtClean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200" b="1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الموضوع </a:t>
            </a:r>
            <a:r>
              <a:rPr lang="ar-SA" sz="3200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 الفهم القرائي </a:t>
            </a:r>
            <a:endParaRPr lang="ar-SA" sz="3200" b="1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7958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7627ECA-8FC0-498B-A8A4-8D0FB4812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DD921D73-D539-4CBB-AF27-059D1819CBC0}"/>
              </a:ext>
            </a:extLst>
          </p:cNvPr>
          <p:cNvSpPr/>
          <p:nvPr/>
        </p:nvSpPr>
        <p:spPr>
          <a:xfrm>
            <a:off x="3294579" y="4223379"/>
            <a:ext cx="5864106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تعزيز مهارة القراءة </a:t>
            </a:r>
            <a:endParaRPr lang="ar-SA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6240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97627ECA-8FC0-498B-A8A4-8D0FB4812A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DD921D73-D539-4CBB-AF27-059D1819CBC0}"/>
              </a:ext>
            </a:extLst>
          </p:cNvPr>
          <p:cNvSpPr/>
          <p:nvPr/>
        </p:nvSpPr>
        <p:spPr>
          <a:xfrm>
            <a:off x="6016475" y="4223379"/>
            <a:ext cx="42030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6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66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11">
            <a:extLst>
              <a:ext uri="{FF2B5EF4-FFF2-40B4-BE49-F238E27FC236}">
                <a16:creationId xmlns="" xmlns:a16="http://schemas.microsoft.com/office/drawing/2014/main" id="{A483189B-B00D-47FA-BEBD-E827617B9A1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35211" y="1828800"/>
            <a:ext cx="8821849" cy="474542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87B27C0B-2D29-4338-A0A5-86D0D6C45F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929" y="2922434"/>
            <a:ext cx="2967275" cy="3102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1907627" y="2995448"/>
            <a:ext cx="4540469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الآن طالباتي </a:t>
            </a:r>
            <a:r>
              <a:rPr lang="ar-SA" sz="3600" b="1" dirty="0" err="1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المتميزات  </a:t>
            </a:r>
            <a:r>
              <a:rPr lang="ar-SA" sz="3600" b="1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، سنقرأ النص قراءة </a:t>
            </a:r>
            <a:r>
              <a:rPr lang="ar-SA" sz="3600" b="1" dirty="0" err="1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جهرية</a:t>
            </a:r>
            <a:r>
              <a:rPr lang="ar-SA" sz="3600" b="1" dirty="0" smtClean="0">
                <a:solidFill>
                  <a:schemeClr val="bg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صحيحة</a:t>
            </a:r>
            <a:endParaRPr lang="ar-SA" sz="3600" dirty="0"/>
          </a:p>
        </p:txBody>
      </p:sp>
    </p:spTree>
    <p:extLst>
      <p:ext uri="{BB962C8B-B14F-4D97-AF65-F5344CB8AC3E}">
        <p14:creationId xmlns="" xmlns:p14="http://schemas.microsoft.com/office/powerpoint/2010/main" val="207624044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ABEFBB42-55E1-4787-A798-FB1E6F0071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367048" cy="6385034"/>
          </a:xfrm>
          <a:prstGeom prst="rect">
            <a:avLst/>
          </a:prstGeom>
        </p:spPr>
      </p:pic>
      <p:sp>
        <p:nvSpPr>
          <p:cNvPr id="12" name="مربع نص 11"/>
          <p:cNvSpPr txBox="1"/>
          <p:nvPr/>
        </p:nvSpPr>
        <p:spPr>
          <a:xfrm>
            <a:off x="5029200" y="930166"/>
            <a:ext cx="6684579" cy="529375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 </a:t>
            </a:r>
            <a:endParaRPr lang="en-US" sz="2000" dirty="0" smtClean="0"/>
          </a:p>
          <a:p>
            <a:r>
              <a:rPr lang="ar-SA" sz="2000" b="1" dirty="0" smtClean="0"/>
              <a:t>يحكى أنه كان هناك أخوين يعيشان في مزرعة وكان أحدهما متزوجًا ولديه عائلة </a:t>
            </a:r>
            <a:r>
              <a:rPr lang="ar-SA" sz="2000" b="1" dirty="0" err="1" smtClean="0"/>
              <a:t>كبيرة </a:t>
            </a:r>
            <a:r>
              <a:rPr lang="ar-SA" sz="2000" b="1" dirty="0" smtClean="0"/>
              <a:t>، أما الثاني فكان </a:t>
            </a:r>
            <a:r>
              <a:rPr lang="ar-SA" sz="2000" b="1" dirty="0" err="1" smtClean="0"/>
              <a:t>أعزبًا</a:t>
            </a:r>
            <a:r>
              <a:rPr lang="ar-SA" sz="2000" b="1" dirty="0" smtClean="0"/>
              <a:t> وكانا يتقاسمان الإنتاج والربح </a:t>
            </a:r>
            <a:r>
              <a:rPr lang="ar-SA" sz="2000" b="1" dirty="0" err="1" smtClean="0"/>
              <a:t>بالتساوي .</a:t>
            </a:r>
            <a:endParaRPr lang="en-US" sz="2000" dirty="0" smtClean="0"/>
          </a:p>
          <a:p>
            <a:r>
              <a:rPr lang="ar-SA" sz="2000" b="1" dirty="0" smtClean="0"/>
              <a:t>وفى يوم من الأيام قال الأخ الأعزب لنفسه إن تقاسمنا أنا وأخي الإنتاج والأرباح ليس </a:t>
            </a:r>
            <a:r>
              <a:rPr lang="ar-SA" sz="2000" b="1" dirty="0" err="1" smtClean="0"/>
              <a:t>عدلًا </a:t>
            </a:r>
            <a:r>
              <a:rPr lang="ar-SA" sz="2000" b="1" dirty="0" smtClean="0"/>
              <a:t>؛ فأنا بمفردي و احتياجاتي </a:t>
            </a:r>
            <a:r>
              <a:rPr lang="ar-SA" sz="2000" b="1" dirty="0" err="1" smtClean="0"/>
              <a:t>بسيطة </a:t>
            </a:r>
            <a:r>
              <a:rPr lang="ar-SA" sz="2000" b="1" dirty="0" smtClean="0"/>
              <a:t>، فـكان يأخذ كل ليلة من مخزنه كيساً من الحبوب ويزحف </a:t>
            </a:r>
            <a:r>
              <a:rPr lang="ar-SA" sz="2000" b="1" dirty="0" err="1" smtClean="0"/>
              <a:t>به</a:t>
            </a:r>
            <a:r>
              <a:rPr lang="ar-SA" sz="2000" b="1" dirty="0" smtClean="0"/>
              <a:t> عبر الحقل من بين منازلهم ويفرغ الكيس في مخزن أخيه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ar-SA" sz="2000" b="1" dirty="0" smtClean="0"/>
              <a:t>وفي نفس الوقت قال الأخ المتزوج لنفسه: أنه ليس عدلاً أن نتقاسم الإنتاج والأرباح سوياً؛ أنا متزوج ولي زوجة وأطفال يرعونني في المستقبل وأخي وحيد لا أحد يهتم بمستقبله</a:t>
            </a:r>
            <a:r>
              <a:rPr lang="en-US" sz="2000" b="1" dirty="0" smtClean="0"/>
              <a:t> .</a:t>
            </a:r>
            <a:endParaRPr lang="en-US" sz="2000" dirty="0" smtClean="0"/>
          </a:p>
          <a:p>
            <a:r>
              <a:rPr lang="ar-SA" sz="2000" b="1" dirty="0" smtClean="0"/>
              <a:t>وعلى هذا اتخذ قرارًا بأن يأخذ كيسًا من الحبوب كل ليلة ويفرغه في مخزن أخيه.</a:t>
            </a:r>
            <a:endParaRPr lang="en-US" sz="2000" dirty="0" smtClean="0"/>
          </a:p>
          <a:p>
            <a:r>
              <a:rPr lang="ar-SA" sz="2000" b="1" dirty="0" smtClean="0"/>
              <a:t>وظل الأخوان على هذه الحال لسنين طويلة لأن ما عندهم من حبوب لم يكن ينفذ أو يتناقص أبداً</a:t>
            </a:r>
            <a:r>
              <a:rPr lang="en-US" sz="2000" b="1" dirty="0" smtClean="0"/>
              <a:t>.</a:t>
            </a:r>
            <a:br>
              <a:rPr lang="en-US" sz="2000" b="1" dirty="0" smtClean="0"/>
            </a:br>
            <a:r>
              <a:rPr lang="ar-SA" sz="2000" b="1" dirty="0" smtClean="0"/>
              <a:t>وفي ليلة مظلمة قام كل منهما بـتفقد مخزنه وفجأة ظهر لهما ما كان يحدث فأسقطا أكياسهما وعانق كل منهما الآخر</a:t>
            </a:r>
            <a:endParaRPr lang="en-US" sz="2000" dirty="0" smtClean="0"/>
          </a:p>
          <a:p>
            <a:endParaRPr lang="ar-SA" dirty="0"/>
          </a:p>
        </p:txBody>
      </p:sp>
      <p:sp>
        <p:nvSpPr>
          <p:cNvPr id="13" name="مربع نص 12"/>
          <p:cNvSpPr txBox="1"/>
          <p:nvPr/>
        </p:nvSpPr>
        <p:spPr>
          <a:xfrm>
            <a:off x="6668814" y="315310"/>
            <a:ext cx="252248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err="1" smtClean="0"/>
              <a:t>الاخوين ...</a:t>
            </a:r>
            <a:endParaRPr lang="en-US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0042634" y="189186"/>
            <a:ext cx="186033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/>
              <a:t>اقرئي النص </a:t>
            </a:r>
            <a:r>
              <a:rPr lang="ar-SA" b="1" dirty="0" err="1" smtClean="0"/>
              <a:t>التالي :</a:t>
            </a:r>
            <a:endParaRPr lang="ar-SA" b="1" dirty="0"/>
          </a:p>
        </p:txBody>
      </p:sp>
    </p:spTree>
    <p:extLst>
      <p:ext uri="{BB962C8B-B14F-4D97-AF65-F5344CB8AC3E}">
        <p14:creationId xmlns="" xmlns:p14="http://schemas.microsoft.com/office/powerpoint/2010/main" val="19759703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 descr="Background for video conferencing Free Vector">
            <a:extLst>
              <a:ext uri="{FF2B5EF4-FFF2-40B4-BE49-F238E27FC236}">
                <a16:creationId xmlns="" xmlns:a16="http://schemas.microsoft.com/office/drawing/2014/main" id="{BA3A8F33-B507-4196-AAF7-48FBA7EDD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6275"/>
            <a:ext cx="12192000" cy="6874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9D2F9A1F-2C68-4529-8C8B-E1BFC25E5BA8}"/>
              </a:ext>
            </a:extLst>
          </p:cNvPr>
          <p:cNvSpPr/>
          <p:nvPr/>
        </p:nvSpPr>
        <p:spPr>
          <a:xfrm>
            <a:off x="2774731" y="1198179"/>
            <a:ext cx="65187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ar-SA" sz="2000" b="1" dirty="0" smtClean="0"/>
              <a:t>يحكى أنه كان هناك أخوين يعيشان في مزرعة وكان أحدهما متزوجًا ولديه عائلة </a:t>
            </a:r>
            <a:r>
              <a:rPr lang="ar-SA" sz="2000" b="1" dirty="0" err="1" smtClean="0"/>
              <a:t>كبيرة </a:t>
            </a:r>
            <a:r>
              <a:rPr lang="ar-SA" sz="2000" b="1" dirty="0" smtClean="0"/>
              <a:t>، أما الثاني فكان </a:t>
            </a:r>
            <a:r>
              <a:rPr lang="ar-SA" sz="2000" b="1" dirty="0" err="1" smtClean="0"/>
              <a:t>أعزبًا</a:t>
            </a:r>
            <a:r>
              <a:rPr lang="ar-SA" sz="2000" b="1" dirty="0" smtClean="0"/>
              <a:t> وكانا يتقاسمان الإنتاج والربح </a:t>
            </a:r>
            <a:r>
              <a:rPr lang="ar-SA" sz="2000" b="1" dirty="0" err="1" smtClean="0"/>
              <a:t>بالتساوي .</a:t>
            </a:r>
            <a:endParaRPr lang="ar-SA" sz="2000" b="1" dirty="0" smtClean="0"/>
          </a:p>
          <a:p>
            <a:r>
              <a:rPr lang="ar-SA" sz="2000" b="1" dirty="0" smtClean="0">
                <a:solidFill>
                  <a:srgbClr val="FF0000"/>
                </a:solidFill>
              </a:rPr>
              <a:t>أعيدي كتابة النص السابق بخط </a:t>
            </a:r>
            <a:r>
              <a:rPr lang="ar-SA" sz="2000" b="1" dirty="0" err="1" smtClean="0">
                <a:solidFill>
                  <a:srgbClr val="FF0000"/>
                </a:solidFill>
              </a:rPr>
              <a:t>جميل </a:t>
            </a:r>
            <a:r>
              <a:rPr lang="ar-SA" sz="2000" b="1" dirty="0" err="1" smtClean="0"/>
              <a:t>:</a:t>
            </a:r>
            <a:endParaRPr lang="ar-SA" sz="2000" b="1" dirty="0" smtClean="0"/>
          </a:p>
          <a:p>
            <a:r>
              <a:rPr lang="ar-SA" sz="2400" b="1" dirty="0" err="1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2400" b="1" dirty="0" err="1" smtClean="0">
                <a:solidFill>
                  <a:schemeClr val="accent2">
                    <a:lumMod val="50000"/>
                  </a:schemeClr>
                </a:solidFill>
              </a:rPr>
              <a:t>تعزيزمهارة</a:t>
            </a:r>
            <a:r>
              <a:rPr lang="ar-SA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ar-SA" sz="2400" b="1" dirty="0" err="1" smtClean="0">
                <a:solidFill>
                  <a:schemeClr val="accent2">
                    <a:lumMod val="50000"/>
                  </a:schemeClr>
                </a:solidFill>
              </a:rPr>
              <a:t>الكتابة </a:t>
            </a:r>
            <a:r>
              <a:rPr lang="ar-SA" sz="2400" b="1" dirty="0" smtClean="0"/>
              <a:t>........................................................................</a:t>
            </a:r>
            <a:endParaRPr 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28828677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674" name="Picture 2" descr="Young teacher with joyful kids Free Vector">
            <a:extLst>
              <a:ext uri="{FF2B5EF4-FFF2-40B4-BE49-F238E27FC236}">
                <a16:creationId xmlns="" xmlns:a16="http://schemas.microsoft.com/office/drawing/2014/main" id="{1A4CBA74-5464-4C20-998E-6FD84D388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53"/>
          <a:stretch/>
        </p:blipFill>
        <p:spPr bwMode="auto">
          <a:xfrm>
            <a:off x="1800700" y="170822"/>
            <a:ext cx="8139479" cy="4567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ED9D79C1-BBB8-41CF-8607-A524144346EE}"/>
              </a:ext>
            </a:extLst>
          </p:cNvPr>
          <p:cNvSpPr/>
          <p:nvPr/>
        </p:nvSpPr>
        <p:spPr>
          <a:xfrm>
            <a:off x="5778065" y="3988087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4D3D2311-7E29-4158-8762-E8AF43198D4C}"/>
              </a:ext>
            </a:extLst>
          </p:cNvPr>
          <p:cNvSpPr/>
          <p:nvPr/>
        </p:nvSpPr>
        <p:spPr>
          <a:xfrm>
            <a:off x="1562498" y="4526057"/>
            <a:ext cx="8940879" cy="1948481"/>
          </a:xfrm>
          <a:prstGeom prst="roundRect">
            <a:avLst/>
          </a:prstGeom>
          <a:solidFill>
            <a:srgbClr val="50BE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  <a:p>
            <a:pPr algn="ctr"/>
            <a:endParaRPr lang="ar-SA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207171" y="4783760"/>
            <a:ext cx="79510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طالبتي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النجيبة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عندما تكون لديك الإرادة للنجاح تستطيعين الحصول عليه لذلك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بعد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قراءتك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المتأنية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اجيبي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على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الأسئلة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التالية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باختيار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الإجابة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الصحيحة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فإجابتك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دليل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Angsana New" charset="-34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تميزك</a:t>
            </a:r>
            <a:endParaRPr kumimoji="0" lang="ar-SA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578772" y="3878318"/>
            <a:ext cx="476118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حان وقت المرح </a:t>
            </a:r>
            <a:endParaRPr lang="ar-SA" sz="3600" b="1" dirty="0"/>
          </a:p>
        </p:txBody>
      </p:sp>
    </p:spTree>
    <p:extLst>
      <p:ext uri="{BB962C8B-B14F-4D97-AF65-F5344CB8AC3E}">
        <p14:creationId xmlns="" xmlns:p14="http://schemas.microsoft.com/office/powerpoint/2010/main" val="3416910452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EDDA481-E64C-4723-A910-EDBB75D509F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2397062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403339-189A-47D9-BE3F-1240260225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B4C076-4D30-4A6E-BC41-1225790F7AED}"/>
              </a:ext>
            </a:extLst>
          </p:cNvPr>
          <p:cNvSpPr txBox="1"/>
          <p:nvPr/>
        </p:nvSpPr>
        <p:spPr>
          <a:xfrm>
            <a:off x="1378634" y="1152126"/>
            <a:ext cx="9087729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000" b="1" u="sng" dirty="0" smtClean="0"/>
              <a:t>1/ ما الغاية من هذا النص</a:t>
            </a:r>
            <a:endParaRPr lang="en-US" sz="4000" b="1" dirty="0">
              <a:cs typeface="(AH) Manal Black" pitchFamily="2" charset="-78"/>
            </a:endParaRPr>
          </a:p>
        </p:txBody>
      </p:sp>
      <p:pic>
        <p:nvPicPr>
          <p:cNvPr id="1026" name="Picture 2" descr="Broken glass PNG">
            <a:extLst>
              <a:ext uri="{FF2B5EF4-FFF2-40B4-BE49-F238E27FC236}">
                <a16:creationId xmlns="" xmlns:a16="http://schemas.microsoft.com/office/drawing/2014/main" id="{5A902913-E8A8-43F9-8862-AD3936D8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3A13E7-C27C-481D-9AEB-83FE15FA4118}"/>
              </a:ext>
            </a:extLst>
          </p:cNvPr>
          <p:cNvSpPr/>
          <p:nvPr/>
        </p:nvSpPr>
        <p:spPr>
          <a:xfrm>
            <a:off x="300197" y="4001846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بالكسل يتحقق النجاح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3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426CBA9E-5E0E-4DD9-BF24-EABF2B7A42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1373" y="4828401"/>
            <a:ext cx="609600" cy="609600"/>
          </a:xfrm>
          <a:prstGeom prst="rect">
            <a:avLst/>
          </a:prstGeom>
        </p:spPr>
      </p:pic>
      <p:pic>
        <p:nvPicPr>
          <p:cNvPr id="28" name="Picture 2" descr="Broken glass PNG">
            <a:extLst>
              <a:ext uri="{FF2B5EF4-FFF2-40B4-BE49-F238E27FC236}">
                <a16:creationId xmlns="" xmlns:a16="http://schemas.microsoft.com/office/drawing/2014/main" id="{00CB13B7-5BAF-4960-B4DE-E4AC7ECF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47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2B6875-43E8-4414-9B00-AA1DD6864907}"/>
              </a:ext>
            </a:extLst>
          </p:cNvPr>
          <p:cNvSpPr/>
          <p:nvPr/>
        </p:nvSpPr>
        <p:spPr>
          <a:xfrm>
            <a:off x="6096000" y="4001846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بالصبر يتحقق النجاح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202B1292-D665-4D38-BF24-63E1D4FD9F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31225" y="4030534"/>
            <a:ext cx="609600" cy="609600"/>
          </a:xfrm>
          <a:prstGeom prst="rect">
            <a:avLst/>
          </a:prstGeom>
        </p:spPr>
      </p:pic>
      <p:pic>
        <p:nvPicPr>
          <p:cNvPr id="31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B287FBC3-22D3-4804-8A61-A48F255D1B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0614" y="5489248"/>
            <a:ext cx="609600" cy="609600"/>
          </a:xfrm>
          <a:prstGeom prst="rect">
            <a:avLst/>
          </a:prstGeom>
        </p:spPr>
      </p:pic>
      <p:pic>
        <p:nvPicPr>
          <p:cNvPr id="34" name="Picture 2" descr="Broken glass PNG">
            <a:extLst>
              <a:ext uri="{FF2B5EF4-FFF2-40B4-BE49-F238E27FC236}">
                <a16:creationId xmlns="" xmlns:a16="http://schemas.microsoft.com/office/drawing/2014/main" id="{004EBD01-10F4-4F81-8426-DDE2AB81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52" y="4438637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8FEA99-543C-4CEF-A18D-0D0EB15FDEE5}"/>
              </a:ext>
            </a:extLst>
          </p:cNvPr>
          <p:cNvSpPr/>
          <p:nvPr/>
        </p:nvSpPr>
        <p:spPr>
          <a:xfrm>
            <a:off x="8949052" y="4105149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أن المال والأرباح أهم ما في الحياة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13E37D-BEC4-420F-9586-3D10BFE363B9}"/>
              </a:ext>
            </a:extLst>
          </p:cNvPr>
          <p:cNvSpPr txBox="1"/>
          <p:nvPr/>
        </p:nvSpPr>
        <p:spPr>
          <a:xfrm>
            <a:off x="3320716" y="4997988"/>
            <a:ext cx="25217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/>
              <a:t>إن العطاء ليس له حدود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71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403339-189A-47D9-BE3F-1240260225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49334"/>
            <a:ext cx="12192000" cy="6854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B4C076-4D30-4A6E-BC41-1225790F7AED}"/>
              </a:ext>
            </a:extLst>
          </p:cNvPr>
          <p:cNvSpPr txBox="1"/>
          <p:nvPr/>
        </p:nvSpPr>
        <p:spPr>
          <a:xfrm>
            <a:off x="1357499" y="850622"/>
            <a:ext cx="9087729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000" b="1" u="sng" dirty="0" smtClean="0"/>
              <a:t>2/ ما الفرق بين الأخوين من الناحية الاجتماعية</a:t>
            </a:r>
            <a:r>
              <a:rPr lang="ar-SA" sz="4000" b="1" dirty="0" smtClean="0">
                <a:cs typeface="(AH) Manal Black" pitchFamily="2" charset="-78"/>
              </a:rPr>
              <a:t> </a:t>
            </a:r>
            <a:endParaRPr lang="en-US" sz="4000" b="1" dirty="0">
              <a:cs typeface="(AH) Manal Black" pitchFamily="2" charset="-78"/>
            </a:endParaRPr>
          </a:p>
        </p:txBody>
      </p:sp>
      <p:pic>
        <p:nvPicPr>
          <p:cNvPr id="1026" name="Picture 2" descr="Broken glass PNG">
            <a:extLst>
              <a:ext uri="{FF2B5EF4-FFF2-40B4-BE49-F238E27FC236}">
                <a16:creationId xmlns="" xmlns:a16="http://schemas.microsoft.com/office/drawing/2014/main" id="{5A902913-E8A8-43F9-8862-AD3936D8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3A13E7-C27C-481D-9AEB-83FE15FA4118}"/>
              </a:ext>
            </a:extLst>
          </p:cNvPr>
          <p:cNvSpPr/>
          <p:nvPr/>
        </p:nvSpPr>
        <p:spPr>
          <a:xfrm>
            <a:off x="396756" y="397123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كلاهما فقير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3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426CBA9E-5E0E-4DD9-BF24-EABF2B7A42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1373" y="4828401"/>
            <a:ext cx="609600" cy="609600"/>
          </a:xfrm>
          <a:prstGeom prst="rect">
            <a:avLst/>
          </a:prstGeom>
        </p:spPr>
      </p:pic>
      <p:pic>
        <p:nvPicPr>
          <p:cNvPr id="28" name="Picture 2" descr="Broken glass PNG">
            <a:extLst>
              <a:ext uri="{FF2B5EF4-FFF2-40B4-BE49-F238E27FC236}">
                <a16:creationId xmlns="" xmlns:a16="http://schemas.microsoft.com/office/drawing/2014/main" id="{00CB13B7-5BAF-4960-B4DE-E4AC7ECF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9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2B6875-43E8-4414-9B00-AA1DD6864907}"/>
              </a:ext>
            </a:extLst>
          </p:cNvPr>
          <p:cNvSpPr/>
          <p:nvPr/>
        </p:nvSpPr>
        <p:spPr>
          <a:xfrm>
            <a:off x="3230915" y="397123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أحدهما فقير والآخر غني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202B1292-D665-4D38-BF24-63E1D4FD9F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31225" y="4030534"/>
            <a:ext cx="609600" cy="609600"/>
          </a:xfrm>
          <a:prstGeom prst="rect">
            <a:avLst/>
          </a:prstGeom>
        </p:spPr>
      </p:pic>
      <p:pic>
        <p:nvPicPr>
          <p:cNvPr id="31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B287FBC3-22D3-4804-8A61-A48F255D1B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0614" y="5489248"/>
            <a:ext cx="609600" cy="609600"/>
          </a:xfrm>
          <a:prstGeom prst="rect">
            <a:avLst/>
          </a:prstGeom>
        </p:spPr>
      </p:pic>
      <p:pic>
        <p:nvPicPr>
          <p:cNvPr id="34" name="Picture 2" descr="Broken glass PNG">
            <a:extLst>
              <a:ext uri="{FF2B5EF4-FFF2-40B4-BE49-F238E27FC236}">
                <a16:creationId xmlns="" xmlns:a16="http://schemas.microsoft.com/office/drawing/2014/main" id="{004EBD01-10F4-4F81-8426-DDE2AB81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52" y="4438637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8FEA99-543C-4CEF-A18D-0D0EB15FDEE5}"/>
              </a:ext>
            </a:extLst>
          </p:cNvPr>
          <p:cNvSpPr/>
          <p:nvPr/>
        </p:nvSpPr>
        <p:spPr>
          <a:xfrm>
            <a:off x="8937018" y="3954270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أحدهما يعمل والآخر عاطل عن العمل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13E37D-BEC4-420F-9586-3D10BFE363B9}"/>
              </a:ext>
            </a:extLst>
          </p:cNvPr>
          <p:cNvSpPr txBox="1"/>
          <p:nvPr/>
        </p:nvSpPr>
        <p:spPr>
          <a:xfrm>
            <a:off x="6259674" y="4382854"/>
            <a:ext cx="25217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/>
              <a:t>أحدهما متزوج والآخر </a:t>
            </a:r>
            <a:r>
              <a:rPr lang="ar-SA" sz="4000" b="1" dirty="0" smtClean="0"/>
              <a:t>أعزب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3491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BAA11F5E-04B6-4320-84E9-1067CE4F23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7" name="مستطيل: زوايا مستديرة 6">
            <a:extLst>
              <a:ext uri="{FF2B5EF4-FFF2-40B4-BE49-F238E27FC236}">
                <a16:creationId xmlns="" xmlns:a16="http://schemas.microsoft.com/office/drawing/2014/main" id="{92BCF53E-18B5-45BF-81ED-3D690704781B}"/>
              </a:ext>
            </a:extLst>
          </p:cNvPr>
          <p:cNvSpPr/>
          <p:nvPr/>
        </p:nvSpPr>
        <p:spPr>
          <a:xfrm>
            <a:off x="2668555" y="2817845"/>
            <a:ext cx="7399176" cy="951722"/>
          </a:xfrm>
          <a:prstGeom prst="roundRect">
            <a:avLst/>
          </a:prstGeom>
          <a:solidFill>
            <a:schemeClr val="bg1">
              <a:lumMod val="9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E378A2C7-0C39-4A7A-AC2C-EEA83CF88EFE}"/>
              </a:ext>
            </a:extLst>
          </p:cNvPr>
          <p:cNvSpPr/>
          <p:nvPr/>
        </p:nvSpPr>
        <p:spPr>
          <a:xfrm>
            <a:off x="2749418" y="2850603"/>
            <a:ext cx="7374135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اللهم إنا نسألك في هذا المساء راحة المتقين و سعادة المؤمنين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 دعاء الصالحين وأجر الصابرين و أن تغفر لنا و لوالدينا</a:t>
            </a:r>
          </a:p>
          <a:p>
            <a:pPr algn="ctr"/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66454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 thruBlk="1"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403339-189A-47D9-BE3F-1240260225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B4C076-4D30-4A6E-BC41-1225790F7AED}"/>
              </a:ext>
            </a:extLst>
          </p:cNvPr>
          <p:cNvSpPr txBox="1"/>
          <p:nvPr/>
        </p:nvSpPr>
        <p:spPr>
          <a:xfrm>
            <a:off x="1517743" y="0"/>
            <a:ext cx="9087729" cy="2554545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 </a:t>
            </a:r>
          </a:p>
          <a:p>
            <a:r>
              <a:rPr lang="ar-SA" sz="4000" b="1" u="sng" dirty="0" smtClean="0"/>
              <a:t>3/ علام يدل قول الأخ </a:t>
            </a:r>
            <a:r>
              <a:rPr lang="ar-SA" sz="4000" b="1" u="sng" dirty="0" err="1" smtClean="0"/>
              <a:t>الأعزب :</a:t>
            </a:r>
            <a:r>
              <a:rPr lang="ar-SA" sz="4000" b="1" u="sng" dirty="0" smtClean="0"/>
              <a:t>(إن تقاسمنا أنا وأخي الإنتاج والأرباح ليس عدلًا</a:t>
            </a:r>
            <a:r>
              <a:rPr lang="en-US" sz="4000" b="1" u="sng" dirty="0" smtClean="0"/>
              <a:t>(</a:t>
            </a:r>
            <a:r>
              <a:rPr lang="ar-SA" sz="4000" b="1" u="sng" dirty="0" err="1" smtClean="0"/>
              <a:t>؟</a:t>
            </a:r>
            <a:endParaRPr lang="en-US" sz="4000" b="1" dirty="0">
              <a:cs typeface="(AH) Manal Black" pitchFamily="2" charset="-78"/>
            </a:endParaRPr>
          </a:p>
        </p:txBody>
      </p:sp>
      <p:pic>
        <p:nvPicPr>
          <p:cNvPr id="1026" name="Picture 2" descr="Broken glass PNG">
            <a:extLst>
              <a:ext uri="{FF2B5EF4-FFF2-40B4-BE49-F238E27FC236}">
                <a16:creationId xmlns="" xmlns:a16="http://schemas.microsoft.com/office/drawing/2014/main" id="{5A902913-E8A8-43F9-8862-AD3936D8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04" y="4366536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3A13E7-C27C-481D-9AEB-83FE15FA4118}"/>
              </a:ext>
            </a:extLst>
          </p:cNvPr>
          <p:cNvSpPr/>
          <p:nvPr/>
        </p:nvSpPr>
        <p:spPr>
          <a:xfrm>
            <a:off x="6096000" y="403594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طمع الأخ الأعزب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3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426CBA9E-5E0E-4DD9-BF24-EABF2B7A42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1373" y="4828401"/>
            <a:ext cx="609600" cy="609600"/>
          </a:xfrm>
          <a:prstGeom prst="rect">
            <a:avLst/>
          </a:prstGeom>
        </p:spPr>
      </p:pic>
      <p:pic>
        <p:nvPicPr>
          <p:cNvPr id="28" name="Picture 2" descr="Broken glass PNG">
            <a:extLst>
              <a:ext uri="{FF2B5EF4-FFF2-40B4-BE49-F238E27FC236}">
                <a16:creationId xmlns="" xmlns:a16="http://schemas.microsoft.com/office/drawing/2014/main" id="{00CB13B7-5BAF-4960-B4DE-E4AC7ECF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9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2B6875-43E8-4414-9B00-AA1DD6864907}"/>
              </a:ext>
            </a:extLst>
          </p:cNvPr>
          <p:cNvSpPr/>
          <p:nvPr/>
        </p:nvSpPr>
        <p:spPr>
          <a:xfrm>
            <a:off x="3277642" y="403594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طمع الأخ المتزوج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0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202B1292-D665-4D38-BF24-63E1D4FD9F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31225" y="4030534"/>
            <a:ext cx="609600" cy="609600"/>
          </a:xfrm>
          <a:prstGeom prst="rect">
            <a:avLst/>
          </a:prstGeom>
        </p:spPr>
      </p:pic>
      <p:pic>
        <p:nvPicPr>
          <p:cNvPr id="31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B287FBC3-22D3-4804-8A61-A48F255D1B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0614" y="5489248"/>
            <a:ext cx="609600" cy="609600"/>
          </a:xfrm>
          <a:prstGeom prst="rect">
            <a:avLst/>
          </a:prstGeom>
        </p:spPr>
      </p:pic>
      <p:pic>
        <p:nvPicPr>
          <p:cNvPr id="34" name="Picture 2" descr="Broken glass PNG">
            <a:extLst>
              <a:ext uri="{FF2B5EF4-FFF2-40B4-BE49-F238E27FC236}">
                <a16:creationId xmlns="" xmlns:a16="http://schemas.microsoft.com/office/drawing/2014/main" id="{004EBD01-10F4-4F81-8426-DDE2AB81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86" y="448964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8FEA99-543C-4CEF-A18D-0D0EB15FDEE5}"/>
              </a:ext>
            </a:extLst>
          </p:cNvPr>
          <p:cNvSpPr/>
          <p:nvPr/>
        </p:nvSpPr>
        <p:spPr>
          <a:xfrm>
            <a:off x="8949052" y="4051383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رغبة الأخ الأعزب في الحصول على الأرباح كاملة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13E37D-BEC4-420F-9586-3D10BFE363B9}"/>
              </a:ext>
            </a:extLst>
          </p:cNvPr>
          <p:cNvSpPr txBox="1"/>
          <p:nvPr/>
        </p:nvSpPr>
        <p:spPr>
          <a:xfrm>
            <a:off x="452393" y="4303455"/>
            <a:ext cx="25217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/>
              <a:t>- طيبة الأخ الأعزب وتقديره لظروف أخيه</a:t>
            </a:r>
            <a:endParaRPr 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5503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403339-189A-47D9-BE3F-1240260225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B4C076-4D30-4A6E-BC41-1225790F7AED}"/>
              </a:ext>
            </a:extLst>
          </p:cNvPr>
          <p:cNvSpPr txBox="1"/>
          <p:nvPr/>
        </p:nvSpPr>
        <p:spPr>
          <a:xfrm>
            <a:off x="1517743" y="0"/>
            <a:ext cx="9087729" cy="193899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 </a:t>
            </a:r>
          </a:p>
          <a:p>
            <a:endParaRPr lang="en-US" sz="4000" b="1" dirty="0">
              <a:cs typeface="(AH) Manal Black" pitchFamily="2" charset="-78"/>
            </a:endParaRPr>
          </a:p>
        </p:txBody>
      </p:sp>
      <p:pic>
        <p:nvPicPr>
          <p:cNvPr id="1026" name="Picture 2" descr="Broken glass PNG">
            <a:extLst>
              <a:ext uri="{FF2B5EF4-FFF2-40B4-BE49-F238E27FC236}">
                <a16:creationId xmlns="" xmlns:a16="http://schemas.microsoft.com/office/drawing/2014/main" id="{5A902913-E8A8-43F9-8862-AD3936D8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04" y="4366536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3A13E7-C27C-481D-9AEB-83FE15FA4118}"/>
              </a:ext>
            </a:extLst>
          </p:cNvPr>
          <p:cNvSpPr/>
          <p:nvPr/>
        </p:nvSpPr>
        <p:spPr>
          <a:xfrm>
            <a:off x="6096000" y="403594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3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426CBA9E-5E0E-4DD9-BF24-EABF2B7A42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1373" y="4828401"/>
            <a:ext cx="609600" cy="609600"/>
          </a:xfrm>
          <a:prstGeom prst="rect">
            <a:avLst/>
          </a:prstGeom>
        </p:spPr>
      </p:pic>
      <p:pic>
        <p:nvPicPr>
          <p:cNvPr id="28" name="Picture 2" descr="Broken glass PNG">
            <a:extLst>
              <a:ext uri="{FF2B5EF4-FFF2-40B4-BE49-F238E27FC236}">
                <a16:creationId xmlns="" xmlns:a16="http://schemas.microsoft.com/office/drawing/2014/main" id="{00CB13B7-5BAF-4960-B4DE-E4AC7ECF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9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2B6875-43E8-4414-9B00-AA1DD6864907}"/>
              </a:ext>
            </a:extLst>
          </p:cNvPr>
          <p:cNvSpPr/>
          <p:nvPr/>
        </p:nvSpPr>
        <p:spPr>
          <a:xfrm>
            <a:off x="3277642" y="403594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المقدمه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0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202B1292-D665-4D38-BF24-63E1D4FD9F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31225" y="4030534"/>
            <a:ext cx="609600" cy="609600"/>
          </a:xfrm>
          <a:prstGeom prst="rect">
            <a:avLst/>
          </a:prstGeom>
        </p:spPr>
      </p:pic>
      <p:pic>
        <p:nvPicPr>
          <p:cNvPr id="31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B287FBC3-22D3-4804-8A61-A48F255D1B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0614" y="5489248"/>
            <a:ext cx="609600" cy="609600"/>
          </a:xfrm>
          <a:prstGeom prst="rect">
            <a:avLst/>
          </a:prstGeom>
        </p:spPr>
      </p:pic>
      <p:pic>
        <p:nvPicPr>
          <p:cNvPr id="34" name="Picture 2" descr="Broken glass PNG">
            <a:extLst>
              <a:ext uri="{FF2B5EF4-FFF2-40B4-BE49-F238E27FC236}">
                <a16:creationId xmlns="" xmlns:a16="http://schemas.microsoft.com/office/drawing/2014/main" id="{004EBD01-10F4-4F81-8426-DDE2AB81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86" y="448964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8FEA99-543C-4CEF-A18D-0D0EB15FDEE5}"/>
              </a:ext>
            </a:extLst>
          </p:cNvPr>
          <p:cNvSpPr/>
          <p:nvPr/>
        </p:nvSpPr>
        <p:spPr>
          <a:xfrm>
            <a:off x="8949052" y="4051383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13E37D-BEC4-420F-9586-3D10BFE363B9}"/>
              </a:ext>
            </a:extLst>
          </p:cNvPr>
          <p:cNvSpPr txBox="1"/>
          <p:nvPr/>
        </p:nvSpPr>
        <p:spPr>
          <a:xfrm>
            <a:off x="405097" y="4807952"/>
            <a:ext cx="2521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/>
              <a:t>الخاتمة</a:t>
            </a:r>
            <a:r>
              <a:rPr lang="ar-SA" sz="3600" b="1" u="sng" dirty="0" smtClean="0"/>
              <a:t> </a:t>
            </a:r>
            <a:endParaRPr lang="en-US" sz="3600" b="1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664360" y="583351"/>
            <a:ext cx="81628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4/ </a:t>
            </a:r>
            <a:r>
              <a:rPr kumimoji="0" lang="ar-SA" sz="36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(عانق كل منهما </a:t>
            </a:r>
            <a:r>
              <a:rPr kumimoji="0" lang="ar-SA" sz="36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الآخر ) </a:t>
            </a:r>
            <a:r>
              <a:rPr kumimoji="0" lang="ar-SA" sz="36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، حدث هذا الموقف </a:t>
            </a:r>
            <a:r>
              <a:rPr kumimoji="0" lang="ar-SA" sz="3600" b="1" i="0" u="sng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في :</a:t>
            </a:r>
            <a:r>
              <a:rPr kumimoji="0" lang="ar-SA" sz="36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7036289" y="5041603"/>
            <a:ext cx="11192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600" b="1" dirty="0" smtClean="0"/>
              <a:t>الذروة</a:t>
            </a:r>
            <a:endParaRPr lang="ar-SA" sz="36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8954814" y="4887311"/>
            <a:ext cx="2617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في وسط القصة </a:t>
            </a:r>
            <a:endParaRPr lang="ar-SA" sz="3600" b="1" dirty="0"/>
          </a:p>
        </p:txBody>
      </p:sp>
    </p:spTree>
    <p:extLst>
      <p:ext uri="{BB962C8B-B14F-4D97-AF65-F5344CB8AC3E}">
        <p14:creationId xmlns="" xmlns:p14="http://schemas.microsoft.com/office/powerpoint/2010/main" val="25503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403339-189A-47D9-BE3F-1240260225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B4C076-4D30-4A6E-BC41-1225790F7AED}"/>
              </a:ext>
            </a:extLst>
          </p:cNvPr>
          <p:cNvSpPr txBox="1"/>
          <p:nvPr/>
        </p:nvSpPr>
        <p:spPr>
          <a:xfrm>
            <a:off x="1256487" y="0"/>
            <a:ext cx="9087729" cy="1938992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 </a:t>
            </a:r>
          </a:p>
          <a:p>
            <a:endParaRPr lang="en-US" sz="4000" b="1" dirty="0">
              <a:cs typeface="(AH) Manal Black" pitchFamily="2" charset="-78"/>
            </a:endParaRPr>
          </a:p>
        </p:txBody>
      </p:sp>
      <p:pic>
        <p:nvPicPr>
          <p:cNvPr id="1026" name="Picture 2" descr="Broken glass PNG">
            <a:extLst>
              <a:ext uri="{FF2B5EF4-FFF2-40B4-BE49-F238E27FC236}">
                <a16:creationId xmlns="" xmlns:a16="http://schemas.microsoft.com/office/drawing/2014/main" id="{5A902913-E8A8-43F9-8862-AD3936D8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04" y="4366536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3A13E7-C27C-481D-9AEB-83FE15FA4118}"/>
              </a:ext>
            </a:extLst>
          </p:cNvPr>
          <p:cNvSpPr/>
          <p:nvPr/>
        </p:nvSpPr>
        <p:spPr>
          <a:xfrm>
            <a:off x="6096000" y="403594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3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426CBA9E-5E0E-4DD9-BF24-EABF2B7A42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2267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21373" y="4828401"/>
            <a:ext cx="609600" cy="609600"/>
          </a:xfrm>
          <a:prstGeom prst="rect">
            <a:avLst/>
          </a:prstGeom>
        </p:spPr>
      </p:pic>
      <p:pic>
        <p:nvPicPr>
          <p:cNvPr id="28" name="Picture 2" descr="Broken glass PNG">
            <a:extLst>
              <a:ext uri="{FF2B5EF4-FFF2-40B4-BE49-F238E27FC236}">
                <a16:creationId xmlns="" xmlns:a16="http://schemas.microsoft.com/office/drawing/2014/main" id="{00CB13B7-5BAF-4960-B4DE-E4AC7ECF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78" y="4090406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2B6875-43E8-4414-9B00-AA1DD6864907}"/>
              </a:ext>
            </a:extLst>
          </p:cNvPr>
          <p:cNvSpPr/>
          <p:nvPr/>
        </p:nvSpPr>
        <p:spPr>
          <a:xfrm>
            <a:off x="3277642" y="403594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</a:rPr>
              <a:t>تفكير كل أخ في مصلحته الشخصية </a:t>
            </a:r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30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202B1292-D665-4D38-BF24-63E1D4FD9F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2267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31225" y="4030534"/>
            <a:ext cx="609600" cy="609600"/>
          </a:xfrm>
          <a:prstGeom prst="rect">
            <a:avLst/>
          </a:prstGeom>
        </p:spPr>
      </p:pic>
      <p:pic>
        <p:nvPicPr>
          <p:cNvPr id="31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B287FBC3-22D3-4804-8A61-A48F255D1B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2267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20614" y="5489248"/>
            <a:ext cx="609600" cy="609600"/>
          </a:xfrm>
          <a:prstGeom prst="rect">
            <a:avLst/>
          </a:prstGeom>
        </p:spPr>
      </p:pic>
      <p:pic>
        <p:nvPicPr>
          <p:cNvPr id="34" name="Picture 2" descr="Broken glass PNG">
            <a:extLst>
              <a:ext uri="{FF2B5EF4-FFF2-40B4-BE49-F238E27FC236}">
                <a16:creationId xmlns="" xmlns:a16="http://schemas.microsoft.com/office/drawing/2014/main" id="{004EBD01-10F4-4F81-8426-DDE2AB81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086" y="448964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8FEA99-543C-4CEF-A18D-0D0EB15FDEE5}"/>
              </a:ext>
            </a:extLst>
          </p:cNvPr>
          <p:cNvSpPr/>
          <p:nvPr/>
        </p:nvSpPr>
        <p:spPr>
          <a:xfrm>
            <a:off x="8949052" y="4051383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13E37D-BEC4-420F-9586-3D10BFE363B9}"/>
              </a:ext>
            </a:extLst>
          </p:cNvPr>
          <p:cNvSpPr txBox="1"/>
          <p:nvPr/>
        </p:nvSpPr>
        <p:spPr>
          <a:xfrm>
            <a:off x="405097" y="4807952"/>
            <a:ext cx="2521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600" b="1" dirty="0" smtClean="0"/>
              <a:t>تفكير كل أخ في مصلحة أخيه  </a:t>
            </a:r>
            <a:endParaRPr lang="en-US" sz="3600" b="1" dirty="0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1306285" y="420652"/>
            <a:ext cx="8817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u="sng" dirty="0" err="1" smtClean="0"/>
              <a:t>5 </a:t>
            </a:r>
            <a:r>
              <a:rPr lang="ar-SA" sz="3600" b="1" u="sng" dirty="0" smtClean="0"/>
              <a:t>/ علام يدل اتفاق الأخوين على القيام بنفس العمل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sz="3600" b="1" u="sng" dirty="0" smtClean="0"/>
              <a:t>( تفريغ كيس الحبوب كل </a:t>
            </a:r>
            <a:r>
              <a:rPr lang="ar-SA" sz="3600" b="1" u="sng" dirty="0" err="1" smtClean="0"/>
              <a:t>ليلة )</a:t>
            </a:r>
            <a:endParaRPr kumimoji="0" lang="ar-SA" sz="36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6188528" y="4404789"/>
            <a:ext cx="25472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 smtClean="0"/>
              <a:t>تفكير كل أخ في طريقة للحصول على الأرباح </a:t>
            </a:r>
            <a:endParaRPr lang="ar-SA" sz="36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8954814" y="4887311"/>
            <a:ext cx="2617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/>
              <a:t>على الأنانية </a:t>
            </a:r>
            <a:endParaRPr lang="ar-SA" sz="3600" b="1" dirty="0"/>
          </a:p>
        </p:txBody>
      </p:sp>
    </p:spTree>
    <p:extLst>
      <p:ext uri="{BB962C8B-B14F-4D97-AF65-F5344CB8AC3E}">
        <p14:creationId xmlns="" xmlns:p14="http://schemas.microsoft.com/office/powerpoint/2010/main" val="255032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403339-189A-47D9-BE3F-12402602258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-49334"/>
            <a:ext cx="12192000" cy="6854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B4C076-4D30-4A6E-BC41-1225790F7AED}"/>
              </a:ext>
            </a:extLst>
          </p:cNvPr>
          <p:cNvSpPr txBox="1"/>
          <p:nvPr/>
        </p:nvSpPr>
        <p:spPr>
          <a:xfrm>
            <a:off x="1357499" y="850622"/>
            <a:ext cx="9087729" cy="707886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000" b="1" u="sng" dirty="0" smtClean="0"/>
              <a:t>6/ معنى كلمة </a:t>
            </a:r>
            <a:r>
              <a:rPr lang="ar-SA" sz="4000" b="1" u="sng" dirty="0" err="1" smtClean="0"/>
              <a:t>ينفذ :</a:t>
            </a:r>
            <a:endParaRPr lang="en-US" sz="4000" b="1" dirty="0">
              <a:cs typeface="(AH) Manal Black" pitchFamily="2" charset="-78"/>
            </a:endParaRPr>
          </a:p>
        </p:txBody>
      </p:sp>
      <p:pic>
        <p:nvPicPr>
          <p:cNvPr id="1026" name="Picture 2" descr="Broken glass PNG">
            <a:extLst>
              <a:ext uri="{FF2B5EF4-FFF2-40B4-BE49-F238E27FC236}">
                <a16:creationId xmlns="" xmlns:a16="http://schemas.microsoft.com/office/drawing/2014/main" id="{5A902913-E8A8-43F9-8862-AD3936D8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3A13E7-C27C-481D-9AEB-83FE15FA4118}"/>
              </a:ext>
            </a:extLst>
          </p:cNvPr>
          <p:cNvSpPr/>
          <p:nvPr/>
        </p:nvSpPr>
        <p:spPr>
          <a:xfrm>
            <a:off x="396756" y="397123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كثير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23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426CBA9E-5E0E-4DD9-BF24-EABF2B7A42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2267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21373" y="4828401"/>
            <a:ext cx="609600" cy="609600"/>
          </a:xfrm>
          <a:prstGeom prst="rect">
            <a:avLst/>
          </a:prstGeom>
        </p:spPr>
      </p:pic>
      <p:pic>
        <p:nvPicPr>
          <p:cNvPr id="28" name="Picture 2" descr="Broken glass PNG">
            <a:extLst>
              <a:ext uri="{FF2B5EF4-FFF2-40B4-BE49-F238E27FC236}">
                <a16:creationId xmlns="" xmlns:a16="http://schemas.microsoft.com/office/drawing/2014/main" id="{00CB13B7-5BAF-4960-B4DE-E4AC7ECF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949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2B6875-43E8-4414-9B00-AA1DD6864907}"/>
              </a:ext>
            </a:extLst>
          </p:cNvPr>
          <p:cNvSpPr/>
          <p:nvPr/>
        </p:nvSpPr>
        <p:spPr>
          <a:xfrm>
            <a:off x="3230915" y="3971232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يكتمل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202B1292-D665-4D38-BF24-63E1D4FD9F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2267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31225" y="4030534"/>
            <a:ext cx="609600" cy="609600"/>
          </a:xfrm>
          <a:prstGeom prst="rect">
            <a:avLst/>
          </a:prstGeom>
        </p:spPr>
      </p:pic>
      <p:pic>
        <p:nvPicPr>
          <p:cNvPr id="31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B287FBC3-22D3-4804-8A61-A48F255D1B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>
                  <p14:trim end="2267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920614" y="5489248"/>
            <a:ext cx="609600" cy="609600"/>
          </a:xfrm>
          <a:prstGeom prst="rect">
            <a:avLst/>
          </a:prstGeom>
        </p:spPr>
      </p:pic>
      <p:pic>
        <p:nvPicPr>
          <p:cNvPr id="34" name="Picture 2" descr="Broken glass PNG">
            <a:extLst>
              <a:ext uri="{FF2B5EF4-FFF2-40B4-BE49-F238E27FC236}">
                <a16:creationId xmlns="" xmlns:a16="http://schemas.microsoft.com/office/drawing/2014/main" id="{004EBD01-10F4-4F81-8426-DDE2AB81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52" y="4438637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8FEA99-543C-4CEF-A18D-0D0EB15FDEE5}"/>
              </a:ext>
            </a:extLst>
          </p:cNvPr>
          <p:cNvSpPr/>
          <p:nvPr/>
        </p:nvSpPr>
        <p:spPr>
          <a:xfrm>
            <a:off x="8937018" y="3954270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يزداد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13E37D-BEC4-420F-9586-3D10BFE363B9}"/>
              </a:ext>
            </a:extLst>
          </p:cNvPr>
          <p:cNvSpPr txBox="1"/>
          <p:nvPr/>
        </p:nvSpPr>
        <p:spPr>
          <a:xfrm>
            <a:off x="6165080" y="4903116"/>
            <a:ext cx="252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000" b="1" dirty="0" smtClean="0"/>
              <a:t>ينتهي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334912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F3403339-189A-47D9-BE3F-12402602258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7B4C076-4D30-4A6E-BC41-1225790F7AED}"/>
              </a:ext>
            </a:extLst>
          </p:cNvPr>
          <p:cNvSpPr txBox="1"/>
          <p:nvPr/>
        </p:nvSpPr>
        <p:spPr>
          <a:xfrm>
            <a:off x="1378634" y="1152126"/>
            <a:ext cx="9087729" cy="1323439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r-SA" sz="4000" b="1" u="sng" dirty="0" smtClean="0"/>
              <a:t>7/ </a:t>
            </a:r>
            <a:r>
              <a:rPr lang="ar-SA" sz="4000" b="1" u="sng" dirty="0" err="1" smtClean="0"/>
              <a:t>ماهوالسبب</a:t>
            </a:r>
            <a:r>
              <a:rPr lang="ar-SA" sz="4000" b="1" u="sng" dirty="0" smtClean="0"/>
              <a:t> الذي جعل الأخ الأعزب يأخذ كل ليلة كيسًا يفرغه في مخزن </a:t>
            </a:r>
            <a:r>
              <a:rPr lang="ar-SA" sz="4000" b="1" u="sng" dirty="0" err="1" smtClean="0"/>
              <a:t>أخيه ؟</a:t>
            </a:r>
            <a:endParaRPr lang="en-US" sz="4000" b="1" dirty="0">
              <a:cs typeface="(AH) Manal Black" pitchFamily="2" charset="-78"/>
            </a:endParaRPr>
          </a:p>
        </p:txBody>
      </p:sp>
      <p:pic>
        <p:nvPicPr>
          <p:cNvPr id="1026" name="Picture 2" descr="Broken glass PNG">
            <a:extLst>
              <a:ext uri="{FF2B5EF4-FFF2-40B4-BE49-F238E27FC236}">
                <a16:creationId xmlns="" xmlns:a16="http://schemas.microsoft.com/office/drawing/2014/main" id="{5A902913-E8A8-43F9-8862-AD3936D8E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90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43A13E7-C27C-481D-9AEB-83FE15FA4118}"/>
              </a:ext>
            </a:extLst>
          </p:cNvPr>
          <p:cNvSpPr/>
          <p:nvPr/>
        </p:nvSpPr>
        <p:spPr>
          <a:xfrm>
            <a:off x="300197" y="4001846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لأن أكياس أخيه 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قليلة 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23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426CBA9E-5E0E-4DD9-BF24-EABF2B7A42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1373" y="4828401"/>
            <a:ext cx="609600" cy="609600"/>
          </a:xfrm>
          <a:prstGeom prst="rect">
            <a:avLst/>
          </a:prstGeom>
        </p:spPr>
      </p:pic>
      <p:pic>
        <p:nvPicPr>
          <p:cNvPr id="28" name="Picture 2" descr="Broken glass PNG">
            <a:extLst>
              <a:ext uri="{FF2B5EF4-FFF2-40B4-BE49-F238E27FC236}">
                <a16:creationId xmlns="" xmlns:a16="http://schemas.microsoft.com/office/drawing/2014/main" id="{00CB13B7-5BAF-4960-B4DE-E4AC7ECFF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947" y="4335334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272B6875-43E8-4414-9B00-AA1DD6864907}"/>
              </a:ext>
            </a:extLst>
          </p:cNvPr>
          <p:cNvSpPr/>
          <p:nvPr/>
        </p:nvSpPr>
        <p:spPr>
          <a:xfrm>
            <a:off x="6096000" y="4001846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000" b="1" dirty="0" smtClean="0">
                <a:solidFill>
                  <a:schemeClr val="tx1"/>
                </a:solidFill>
              </a:rPr>
              <a:t>لأن أكياس الحبوب كثيرة </a:t>
            </a:r>
            <a:endParaRPr lang="en-US" sz="4000" b="1" dirty="0">
              <a:solidFill>
                <a:schemeClr val="tx1"/>
              </a:solidFill>
            </a:endParaRPr>
          </a:p>
        </p:txBody>
      </p:sp>
      <p:pic>
        <p:nvPicPr>
          <p:cNvPr id="30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202B1292-D665-4D38-BF24-63E1D4FD9F05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31225" y="4030534"/>
            <a:ext cx="609600" cy="609600"/>
          </a:xfrm>
          <a:prstGeom prst="rect">
            <a:avLst/>
          </a:prstGeom>
        </p:spPr>
      </p:pic>
      <p:pic>
        <p:nvPicPr>
          <p:cNvPr id="31" name="Breaking Glass Sound Effect (معدل) (معدل)">
            <a:hlinkClick r:id="" action="ppaction://media"/>
            <a:extLst>
              <a:ext uri="{FF2B5EF4-FFF2-40B4-BE49-F238E27FC236}">
                <a16:creationId xmlns="" xmlns:a16="http://schemas.microsoft.com/office/drawing/2014/main" id="{B287FBC3-22D3-4804-8A61-A48F255D1B42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5">
                  <p14:trim end="2267"/>
                </p14:media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-920614" y="5489248"/>
            <a:ext cx="609600" cy="609600"/>
          </a:xfrm>
          <a:prstGeom prst="rect">
            <a:avLst/>
          </a:prstGeom>
        </p:spPr>
      </p:pic>
      <p:pic>
        <p:nvPicPr>
          <p:cNvPr id="34" name="Picture 2" descr="Broken glass PNG">
            <a:extLst>
              <a:ext uri="{FF2B5EF4-FFF2-40B4-BE49-F238E27FC236}">
                <a16:creationId xmlns="" xmlns:a16="http://schemas.microsoft.com/office/drawing/2014/main" id="{004EBD01-10F4-4F81-8426-DDE2AB8120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052" y="4438637"/>
            <a:ext cx="2658415" cy="2366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8D8FEA99-543C-4CEF-A18D-0D0EB15FDEE5}"/>
              </a:ext>
            </a:extLst>
          </p:cNvPr>
          <p:cNvSpPr/>
          <p:nvPr/>
        </p:nvSpPr>
        <p:spPr>
          <a:xfrm>
            <a:off x="8949052" y="4105149"/>
            <a:ext cx="2670449" cy="2700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/>
              <a:t> </a:t>
            </a:r>
            <a:r>
              <a:rPr lang="ar-SA" sz="4000" b="1" dirty="0" smtClean="0">
                <a:solidFill>
                  <a:schemeClr val="tx1"/>
                </a:solidFill>
              </a:rPr>
              <a:t>لأن مخزن أخيه أكبر من</a:t>
            </a:r>
            <a:r>
              <a:rPr lang="ar-SA" sz="4000" dirty="0" smtClean="0">
                <a:solidFill>
                  <a:schemeClr val="tx1"/>
                </a:solidFill>
              </a:rPr>
              <a:t> مخزنه 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A13E37D-BEC4-420F-9586-3D10BFE363B9}"/>
              </a:ext>
            </a:extLst>
          </p:cNvPr>
          <p:cNvSpPr txBox="1"/>
          <p:nvPr/>
        </p:nvSpPr>
        <p:spPr>
          <a:xfrm>
            <a:off x="3320716" y="4509257"/>
            <a:ext cx="2521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3200" b="1" dirty="0" smtClean="0"/>
              <a:t>لأنه وجد احتياجاته أقل من احتياجات أخيه </a:t>
            </a:r>
            <a:endParaRPr lang="en-US" sz="3200" b="1" dirty="0"/>
          </a:p>
        </p:txBody>
      </p:sp>
    </p:spTree>
    <p:extLst>
      <p:ext uri="{BB962C8B-B14F-4D97-AF65-F5344CB8AC3E}">
        <p14:creationId xmlns="" xmlns:p14="http://schemas.microsoft.com/office/powerpoint/2010/main" val="36713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73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vide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vide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733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2" grpId="0"/>
      <p:bldP spid="29" grpId="0"/>
      <p:bldP spid="3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6DCD455C-313D-4A52-8A95-01EDE20E0C1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746" name="Picture 2" descr="المناعة ضد فيروس كورونا قد تستمر لأشهر - Alghad">
            <a:extLst>
              <a:ext uri="{FF2B5EF4-FFF2-40B4-BE49-F238E27FC236}">
                <a16:creationId xmlns="" xmlns:a16="http://schemas.microsoft.com/office/drawing/2014/main" id="{B3A55AFC-3A70-4E93-A13A-94522CB91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-1"/>
            <a:ext cx="6857999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F72F77EF-92F2-4064-BD36-62690BA5DF69}"/>
              </a:ext>
            </a:extLst>
          </p:cNvPr>
          <p:cNvSpPr/>
          <p:nvPr/>
        </p:nvSpPr>
        <p:spPr>
          <a:xfrm>
            <a:off x="-1" y="4973934"/>
            <a:ext cx="5576836" cy="1884064"/>
          </a:xfrm>
          <a:prstGeom prst="rect">
            <a:avLst/>
          </a:prstGeom>
          <a:solidFill>
            <a:srgbClr val="1B67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FDDBD133-BA55-47D0-B726-F8FBB62BD943}"/>
              </a:ext>
            </a:extLst>
          </p:cNvPr>
          <p:cNvSpPr/>
          <p:nvPr/>
        </p:nvSpPr>
        <p:spPr>
          <a:xfrm>
            <a:off x="-2" y="-3"/>
            <a:ext cx="5576836" cy="4973935"/>
          </a:xfrm>
          <a:prstGeom prst="rect">
            <a:avLst/>
          </a:prstGeom>
          <a:solidFill>
            <a:srgbClr val="5192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4CA04C37-9D90-4F7D-B933-2E576380BFD0}"/>
              </a:ext>
            </a:extLst>
          </p:cNvPr>
          <p:cNvSpPr/>
          <p:nvPr/>
        </p:nvSpPr>
        <p:spPr>
          <a:xfrm>
            <a:off x="299545" y="0"/>
            <a:ext cx="7456401" cy="49244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20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anose="02040502050405020303" pitchFamily="18" charset="0"/>
              </a:rPr>
              <a:t>في أوقات الكوارث والأوبئة والجوائح، تتعطل المدارس والجامعات،</a:t>
            </a:r>
          </a:p>
          <a:p>
            <a:pPr algn="ctr"/>
            <a:r>
              <a:rPr lang="ar-SA" sz="20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anose="02040502050405020303" pitchFamily="18" charset="0"/>
              </a:rPr>
              <a:t> وتعلن الدول حظر التجوال، تتوقف حركة الطيران والسفر، ويحدث ركود في الأسواق،</a:t>
            </a:r>
          </a:p>
          <a:p>
            <a:pPr algn="ctr"/>
            <a:r>
              <a:rPr lang="ar-SA" sz="20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anose="02040502050405020303" pitchFamily="18" charset="0"/>
              </a:rPr>
              <a:t> وتتعالى صيحات التحذير "الزم بيتك.. واحمِ نفسك"، </a:t>
            </a:r>
          </a:p>
          <a:p>
            <a:pPr algn="ctr"/>
            <a:r>
              <a:rPr lang="ar-SA" sz="20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anose="02040502050405020303" pitchFamily="18" charset="0"/>
              </a:rPr>
              <a:t>صيحات قد تصلح مع البعض ولكنها لا تصلح للعاملين في القطاع الصحي من</a:t>
            </a:r>
          </a:p>
          <a:p>
            <a:pPr algn="ctr"/>
            <a:r>
              <a:rPr lang="ar-SA" sz="2000" b="1" i="0" dirty="0"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Georgia" panose="02040502050405020303" pitchFamily="18" charset="0"/>
              </a:rPr>
              <a:t> أطباء وممرضين وعمال وإداريين يجدون أنفسهم في الصفوف الأولى</a:t>
            </a:r>
          </a:p>
          <a:p>
            <a:pPr algn="ctr"/>
            <a:endParaRPr lang="ar-SA" b="1" cap="none" spc="0" dirty="0">
              <a:ln w="0"/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فشكرًا لخادم الحرمين الشريفين الملك سلمان حفظه الله على اهتمامه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وتسخير كل الإمكانيات لوزارة الصحة للاهتمام بصحة المواطن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وتوفير اللقاح بالمجان للمواطن والمقيم لفيروس كورونا </a:t>
            </a:r>
          </a:p>
          <a:p>
            <a:pPr algn="ctr"/>
            <a:endParaRPr lang="ar-SA" sz="2800" b="1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 pitchFamily="18" charset="0"/>
            </a:endParaRPr>
          </a:p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كما نشكر كل العاملين </a:t>
            </a:r>
            <a:r>
              <a:rPr lang="ar-SA" sz="2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في القطاع الصحي </a:t>
            </a:r>
          </a:p>
          <a:p>
            <a:pPr algn="ctr"/>
            <a:r>
              <a:rPr lang="ar-SA" sz="2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على جهودهم المبذولة في مكافحة </a:t>
            </a:r>
            <a:r>
              <a:rPr lang="ar-SA" sz="2800" b="1" cap="none" spc="0" dirty="0">
                <a:ln w="0"/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 pitchFamily="18" charset="0"/>
              </a:rPr>
              <a:t>فايروس كورونا </a:t>
            </a:r>
            <a:endParaRPr lang="ar-SA" sz="2800" b="1" cap="none" spc="0" dirty="0">
              <a:ln w="0"/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976238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4782B90-4D3B-4B10-A334-7D2F7362DE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="" xmlns:a16="http://schemas.microsoft.com/office/drawing/2014/main" id="{EFE0B553-DDB4-482A-8826-3DD98B6ACF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" y="805346"/>
            <a:ext cx="4335441" cy="46064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F1B0239-620D-4AA9-BC64-D75EF0F4A79E}"/>
              </a:ext>
            </a:extLst>
          </p:cNvPr>
          <p:cNvSpPr/>
          <p:nvPr/>
        </p:nvSpPr>
        <p:spPr>
          <a:xfrm>
            <a:off x="3541909" y="1923994"/>
            <a:ext cx="830227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جميلتي الطالبة </a:t>
            </a:r>
          </a:p>
          <a:p>
            <a:pPr algn="ctr"/>
            <a:r>
              <a:rPr lang="ar-SA" sz="3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أكتبي في الدردشة جملة تعبر عن فخرك و حبك لوطنك </a:t>
            </a:r>
          </a:p>
        </p:txBody>
      </p:sp>
    </p:spTree>
    <p:extLst>
      <p:ext uri="{BB962C8B-B14F-4D97-AF65-F5344CB8AC3E}">
        <p14:creationId xmlns="" xmlns:p14="http://schemas.microsoft.com/office/powerpoint/2010/main" val="6808790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69F05004-EACE-4DA2-A638-11F2C065C6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1BCAD814-BE1B-436A-A509-92756965B761}"/>
              </a:ext>
            </a:extLst>
          </p:cNvPr>
          <p:cNvSpPr/>
          <p:nvPr/>
        </p:nvSpPr>
        <p:spPr>
          <a:xfrm>
            <a:off x="3382712" y="1029141"/>
            <a:ext cx="512031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إعداد معلمات اللغة </a:t>
            </a:r>
            <a:r>
              <a:rPr lang="ar-SA" sz="3200" b="1" cap="none" spc="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العربية </a:t>
            </a:r>
            <a:r>
              <a:rPr lang="ar-SA" sz="3200" b="1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(ب/148</a:t>
            </a:r>
            <a:r>
              <a:rPr lang="ar-SA" sz="3200" b="1" cap="none" spc="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ar-SA" sz="3200" b="1" cap="none" spc="0" dirty="0" smtClean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ar-SA" sz="3200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أمل </a:t>
            </a:r>
            <a:r>
              <a:rPr lang="ar-SA" sz="3200" b="1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الخزاعي  </a:t>
            </a:r>
            <a:r>
              <a:rPr lang="ar-SA" sz="3200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,زينب الأنصاري </a:t>
            </a:r>
          </a:p>
          <a:p>
            <a:pPr algn="ctr"/>
            <a:r>
              <a:rPr lang="ar-SA" sz="3200" b="1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فاطمة </a:t>
            </a:r>
            <a:r>
              <a:rPr lang="ar-SA" sz="3200" b="1" cap="none" spc="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الرحيلي </a:t>
            </a:r>
            <a:r>
              <a:rPr lang="ar-SA" sz="3200" b="1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مريم </a:t>
            </a:r>
            <a:r>
              <a:rPr lang="ar-SA" sz="3200" b="1" cap="none" spc="0" dirty="0" err="1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الزهراني</a:t>
            </a:r>
            <a:r>
              <a:rPr lang="ar-SA" sz="3200" b="1" cap="none" spc="0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ar-SA" sz="3200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 الحربي </a:t>
            </a:r>
            <a:endParaRPr lang="ar-SA" sz="3200" b="1" cap="none" spc="0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3285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35533" cy="2417762"/>
          </a:xfrm>
          <a:ln cap="flat" algn="ctr">
            <a:headEnd type="none" w="med" len="med"/>
            <a:tailEnd type="none" w="med" len="med"/>
          </a:ln>
        </p:spPr>
        <p:txBody>
          <a:bodyPr/>
          <a:lstStyle>
            <a:lvl1pPr marL="0" indent="0" algn="ctr" defTabSz="914400" rtl="1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ar-SA" altLang="en-US" sz="4400" b="0" i="0" u="none" baseline="0">
                <a:solidFill>
                  <a:schemeClr val="tx2"/>
                </a:solidFill>
                <a:effectLst/>
                <a:latin typeface="Arial" pitchFamily="34" charset="0"/>
                <a:ea typeface="Arial" pitchFamily="34" charset="0"/>
              </a:defRPr>
            </a:lvl1pPr>
          </a:lstStyle>
          <a:p>
            <a:pPr>
              <a:defRPr/>
            </a:pPr>
            <a:endParaRPr kern="1200" dirty="0"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cs typeface="Arial"/>
              <a:sym typeface="Wingding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 smtClean="0">
              <a:solidFill>
                <a:srgbClr val="000000"/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-404813"/>
            <a:ext cx="12192000" cy="7262813"/>
          </a:xfrm>
          <a:prstGeom prst="rect">
            <a:avLst/>
          </a:prstGeom>
          <a:solidFill>
            <a:schemeClr val="bg1"/>
          </a:solidFill>
          <a:ln w="76200" algn="ctr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rtl="1"/>
            <a:endParaRPr lang="en-US" altLang="en-US">
              <a:solidFill>
                <a:srgbClr val="FF0000"/>
              </a:solidFill>
            </a:endParaRPr>
          </a:p>
        </p:txBody>
      </p:sp>
      <p:pic>
        <p:nvPicPr>
          <p:cNvPr id="2053" name="صورة 3" descr="سارعي للمجد والعلياء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6618" y="404814"/>
            <a:ext cx="8739716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1784351" y="579438"/>
            <a:ext cx="4491567" cy="4597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541185" y="4722813"/>
            <a:ext cx="1824567" cy="1312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6242051" y="3109913"/>
            <a:ext cx="1333500" cy="13128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6199718" y="4357688"/>
            <a:ext cx="783167" cy="552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/>
          <a:lstStyle/>
          <a:p>
            <a:endParaRPr lang="ar-SA"/>
          </a:p>
        </p:txBody>
      </p:sp>
      <p:pic>
        <p:nvPicPr>
          <p:cNvPr id="8202" name="Picture 11" descr="نتيجة بحث الصور عن العلم السعودي يرفرف"/>
          <p:cNvPicPr>
            <a:picLocks noChangeAspect="1" noChangeArrowheads="1" noCrop="1"/>
          </p:cNvPicPr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3862917" y="404814"/>
            <a:ext cx="2453216" cy="379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03917" y="260350"/>
            <a:ext cx="2148416" cy="603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لنشيد الوطني السعودي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lfares\AppData\Local\Temp\Rar$DRa4596.14716\269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3" t="51506" r="52942" b="45431"/>
          <a:stretch/>
        </p:blipFill>
        <p:spPr bwMode="auto">
          <a:xfrm>
            <a:off x="15650" y="10161"/>
            <a:ext cx="12176350" cy="778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lfares\AppData\Local\Temp\Rar$DRa4596.14716\2691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23" t="51506" r="51079" b="12751"/>
          <a:stretch/>
        </p:blipFill>
        <p:spPr bwMode="auto">
          <a:xfrm>
            <a:off x="15650" y="690676"/>
            <a:ext cx="12164480" cy="61673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F29C7EF8-24D7-4AC4-9FDF-89B0CC4DE7DB}"/>
              </a:ext>
            </a:extLst>
          </p:cNvPr>
          <p:cNvSpPr/>
          <p:nvPr/>
        </p:nvSpPr>
        <p:spPr>
          <a:xfrm>
            <a:off x="3878317" y="305955"/>
            <a:ext cx="427072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قوانين التعلم عن بعد :</a:t>
            </a:r>
          </a:p>
        </p:txBody>
      </p:sp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6271EF82-A164-43F7-81D9-639B5C3D5878}"/>
              </a:ext>
            </a:extLst>
          </p:cNvPr>
          <p:cNvSpPr/>
          <p:nvPr/>
        </p:nvSpPr>
        <p:spPr>
          <a:xfrm>
            <a:off x="3878317" y="4148156"/>
            <a:ext cx="2002107" cy="776249"/>
          </a:xfrm>
          <a:prstGeom prst="round2Diag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2">
                    <a:lumMod val="75000"/>
                  </a:schemeClr>
                </a:solidFill>
              </a:rPr>
              <a:t>إغلاق مكبّر الصوت و عدم فتحه إلا بإذن المعلم.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274" t="39133" r="70314" b="43143"/>
          <a:stretch/>
        </p:blipFill>
        <p:spPr bwMode="auto">
          <a:xfrm rot="16200000">
            <a:off x="6484515" y="2625471"/>
            <a:ext cx="1413760" cy="80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819" y="2526458"/>
            <a:ext cx="1253099" cy="1214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957" t="27541" r="48117" b="20693"/>
          <a:stretch/>
        </p:blipFill>
        <p:spPr bwMode="auto">
          <a:xfrm>
            <a:off x="1896393" y="1760659"/>
            <a:ext cx="1305299" cy="1153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539" t="37826" r="60874" b="40159"/>
          <a:stretch/>
        </p:blipFill>
        <p:spPr bwMode="auto">
          <a:xfrm>
            <a:off x="9021937" y="1854544"/>
            <a:ext cx="1151334" cy="11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مستطيل: زوايا مستديرة 2">
            <a:extLst>
              <a:ext uri="{FF2B5EF4-FFF2-40B4-BE49-F238E27FC236}">
                <a16:creationId xmlns="" xmlns:a16="http://schemas.microsoft.com/office/drawing/2014/main" id="{6271EF82-A164-43F7-81D9-639B5C3D5878}"/>
              </a:ext>
            </a:extLst>
          </p:cNvPr>
          <p:cNvSpPr/>
          <p:nvPr/>
        </p:nvSpPr>
        <p:spPr>
          <a:xfrm>
            <a:off x="6153214" y="4037979"/>
            <a:ext cx="2229124" cy="776249"/>
          </a:xfrm>
          <a:prstGeom prst="round2Diag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2">
                    <a:lumMod val="75000"/>
                  </a:schemeClr>
                </a:solidFill>
              </a:rPr>
              <a:t>رفع اليد عند المشاركة و انتظار الموافقة.</a:t>
            </a:r>
          </a:p>
        </p:txBody>
      </p:sp>
      <p:sp>
        <p:nvSpPr>
          <p:cNvPr id="11" name="مستطيل: زوايا مستديرة 2">
            <a:extLst>
              <a:ext uri="{FF2B5EF4-FFF2-40B4-BE49-F238E27FC236}">
                <a16:creationId xmlns="" xmlns:a16="http://schemas.microsoft.com/office/drawing/2014/main" id="{6271EF82-A164-43F7-81D9-639B5C3D5878}"/>
              </a:ext>
            </a:extLst>
          </p:cNvPr>
          <p:cNvSpPr/>
          <p:nvPr/>
        </p:nvSpPr>
        <p:spPr>
          <a:xfrm>
            <a:off x="8547975" y="3673457"/>
            <a:ext cx="2635285" cy="776249"/>
          </a:xfrm>
          <a:prstGeom prst="round2Diag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2">
                    <a:lumMod val="75000"/>
                  </a:schemeClr>
                </a:solidFill>
              </a:rPr>
              <a:t>الحضور قبل الحصة الدراسية و عدم المغادرة إلا بعد انتهائها.</a:t>
            </a:r>
          </a:p>
        </p:txBody>
      </p:sp>
      <p:sp>
        <p:nvSpPr>
          <p:cNvPr id="12" name="مستطيل: زوايا مستديرة 2">
            <a:extLst>
              <a:ext uri="{FF2B5EF4-FFF2-40B4-BE49-F238E27FC236}">
                <a16:creationId xmlns="" xmlns:a16="http://schemas.microsoft.com/office/drawing/2014/main" id="{6271EF82-A164-43F7-81D9-639B5C3D5878}"/>
              </a:ext>
            </a:extLst>
          </p:cNvPr>
          <p:cNvSpPr/>
          <p:nvPr/>
        </p:nvSpPr>
        <p:spPr>
          <a:xfrm>
            <a:off x="1377093" y="3561093"/>
            <a:ext cx="1824599" cy="776249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2">
                    <a:lumMod val="75000"/>
                  </a:schemeClr>
                </a:solidFill>
              </a:rPr>
              <a:t>عدم الكتابة في دردشة الاجتماع إلا بإذن المعلم</a:t>
            </a:r>
          </a:p>
        </p:txBody>
      </p:sp>
    </p:spTree>
    <p:extLst>
      <p:ext uri="{BB962C8B-B14F-4D97-AF65-F5344CB8AC3E}">
        <p14:creationId xmlns="" xmlns:p14="http://schemas.microsoft.com/office/powerpoint/2010/main" val="42094609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10" grpId="0" animBg="1"/>
      <p:bldP spid="11" grpId="0" animBg="1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lfares\AppData\Local\Temp\Rar$DRa5028.16156\44418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150" r="15858" b="45383"/>
          <a:stretch/>
        </p:blipFill>
        <p:spPr bwMode="auto">
          <a:xfrm>
            <a:off x="17085" y="0"/>
            <a:ext cx="12174915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: زوايا مستديرة 2">
            <a:extLst>
              <a:ext uri="{FF2B5EF4-FFF2-40B4-BE49-F238E27FC236}">
                <a16:creationId xmlns="" xmlns:a16="http://schemas.microsoft.com/office/drawing/2014/main" id="{6271EF82-A164-43F7-81D9-639B5C3D5878}"/>
              </a:ext>
            </a:extLst>
          </p:cNvPr>
          <p:cNvSpPr/>
          <p:nvPr/>
        </p:nvSpPr>
        <p:spPr>
          <a:xfrm>
            <a:off x="4156243" y="4080166"/>
            <a:ext cx="2107268" cy="921414"/>
          </a:xfrm>
          <a:prstGeom prst="round2Diag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2">
                    <a:lumMod val="75000"/>
                  </a:schemeClr>
                </a:solidFill>
              </a:rPr>
              <a:t>المشاركة و التفاعل أثناء الحصة.</a:t>
            </a:r>
          </a:p>
        </p:txBody>
      </p:sp>
      <p:sp>
        <p:nvSpPr>
          <p:cNvPr id="10" name="مستطيل: زوايا مستديرة 2">
            <a:extLst>
              <a:ext uri="{FF2B5EF4-FFF2-40B4-BE49-F238E27FC236}">
                <a16:creationId xmlns="" xmlns:a16="http://schemas.microsoft.com/office/drawing/2014/main" id="{6271EF82-A164-43F7-81D9-639B5C3D5878}"/>
              </a:ext>
            </a:extLst>
          </p:cNvPr>
          <p:cNvSpPr/>
          <p:nvPr/>
        </p:nvSpPr>
        <p:spPr>
          <a:xfrm>
            <a:off x="811130" y="4089950"/>
            <a:ext cx="2471435" cy="921414"/>
          </a:xfrm>
          <a:prstGeom prst="round2Diag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2">
                    <a:lumMod val="75000"/>
                  </a:schemeClr>
                </a:solidFill>
              </a:rPr>
              <a:t>حل الواجبات و إرسالها في الموعد المحدد.</a:t>
            </a:r>
          </a:p>
        </p:txBody>
      </p:sp>
      <p:sp>
        <p:nvSpPr>
          <p:cNvPr id="12" name="مستطيل: زوايا مستديرة 2">
            <a:extLst>
              <a:ext uri="{FF2B5EF4-FFF2-40B4-BE49-F238E27FC236}">
                <a16:creationId xmlns="" xmlns:a16="http://schemas.microsoft.com/office/drawing/2014/main" id="{6271EF82-A164-43F7-81D9-639B5C3D5878}"/>
              </a:ext>
            </a:extLst>
          </p:cNvPr>
          <p:cNvSpPr/>
          <p:nvPr/>
        </p:nvSpPr>
        <p:spPr>
          <a:xfrm>
            <a:off x="7312709" y="4089950"/>
            <a:ext cx="2107268" cy="921414"/>
          </a:xfrm>
          <a:prstGeom prst="round2DiagRect">
            <a:avLst/>
          </a:prstGeom>
          <a:solidFill>
            <a:srgbClr val="F0EC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200" b="1" dirty="0">
                <a:solidFill>
                  <a:schemeClr val="tx2">
                    <a:lumMod val="75000"/>
                  </a:schemeClr>
                </a:solidFill>
              </a:rPr>
              <a:t>المراجعة اليومية للدروس السابقة.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47" t="46082" r="51548" b="25373"/>
          <a:stretch/>
        </p:blipFill>
        <p:spPr bwMode="auto">
          <a:xfrm>
            <a:off x="4350003" y="2577179"/>
            <a:ext cx="1719748" cy="1189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294" t="22528" r="41364" b="48368"/>
          <a:stretch/>
        </p:blipFill>
        <p:spPr bwMode="auto">
          <a:xfrm>
            <a:off x="7312709" y="2415683"/>
            <a:ext cx="1940366" cy="1421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672" t="29804" r="45350" b="9561"/>
          <a:stretch/>
        </p:blipFill>
        <p:spPr bwMode="auto">
          <a:xfrm>
            <a:off x="1280757" y="2385019"/>
            <a:ext cx="1532183" cy="1451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alfares\AppData\Local\Temp\Rar$DRa5028.16156\44418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07" t="4311" r="53072" b="87641"/>
          <a:stretch/>
        </p:blipFill>
        <p:spPr bwMode="auto">
          <a:xfrm>
            <a:off x="925280" y="362607"/>
            <a:ext cx="1607454" cy="1167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alfares\AppData\Local\Temp\Rar$DRa5028.16156\444181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007" t="4311" r="53072" b="87641"/>
          <a:stretch/>
        </p:blipFill>
        <p:spPr bwMode="auto">
          <a:xfrm>
            <a:off x="7233883" y="326304"/>
            <a:ext cx="2777219" cy="11676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F29C7EF8-24D7-4AC4-9FDF-89B0CC4DE7DB}"/>
              </a:ext>
            </a:extLst>
          </p:cNvPr>
          <p:cNvSpPr/>
          <p:nvPr/>
        </p:nvSpPr>
        <p:spPr>
          <a:xfrm>
            <a:off x="3417091" y="408400"/>
            <a:ext cx="389561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قوانين التعلم عن بعد :</a:t>
            </a:r>
          </a:p>
        </p:txBody>
      </p:sp>
    </p:spTree>
    <p:extLst>
      <p:ext uri="{BB962C8B-B14F-4D97-AF65-F5344CB8AC3E}">
        <p14:creationId xmlns="" xmlns:p14="http://schemas.microsoft.com/office/powerpoint/2010/main" val="2843255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72225894-1017-44A8-A165-98AF13F2B4C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4">
            <a:extLst>
              <a:ext uri="{FF2B5EF4-FFF2-40B4-BE49-F238E27FC236}">
                <a16:creationId xmlns="" xmlns:a16="http://schemas.microsoft.com/office/drawing/2014/main" id="{F48E0C64-4867-441D-A254-D6157111FB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1DE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 smtClean="0"/>
          </a:p>
          <a:p>
            <a:pPr algn="ctr"/>
            <a:endParaRPr lang="ar-SA" dirty="0"/>
          </a:p>
        </p:txBody>
      </p:sp>
      <p:pic>
        <p:nvPicPr>
          <p:cNvPr id="6" name="Picture 2" descr="خلفيات قران , صور جميله لكتاب الله العزيز - عبارات">
            <a:extLst>
              <a:ext uri="{FF2B5EF4-FFF2-40B4-BE49-F238E27FC236}">
                <a16:creationId xmlns="" xmlns:a16="http://schemas.microsoft.com/office/drawing/2014/main" id="{8EC290A7-11F9-4B53-AE0E-98ADFFC612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075" y="0"/>
            <a:ext cx="6384925" cy="6858000"/>
          </a:xfrm>
          <a:prstGeom prst="rect">
            <a:avLst/>
          </a:prstGeom>
          <a:noFill/>
          <a:effectLst>
            <a:softEdge rad="4064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00659F27-F9A3-4A19-B289-93BD5F7AA4CC}"/>
              </a:ext>
            </a:extLst>
          </p:cNvPr>
          <p:cNvSpPr/>
          <p:nvPr/>
        </p:nvSpPr>
        <p:spPr>
          <a:xfrm>
            <a:off x="1663921" y="1198825"/>
            <a:ext cx="317426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0"/>
                <a:solidFill>
                  <a:srgbClr val="9F375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طالبتي العزيزة :</a:t>
            </a:r>
          </a:p>
          <a:p>
            <a:pPr algn="ctr"/>
            <a:endParaRPr lang="ar-SA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DEA32314-362C-4088-A9DE-7DFEC73793AA}"/>
              </a:ext>
            </a:extLst>
          </p:cNvPr>
          <p:cNvSpPr/>
          <p:nvPr/>
        </p:nvSpPr>
        <p:spPr>
          <a:xfrm>
            <a:off x="1245665" y="3293221"/>
            <a:ext cx="3781805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(أقرأ باسم ربك الذي </a:t>
            </a:r>
            <a:r>
              <a:rPr lang="ar-SA" sz="32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خلق )</a:t>
            </a:r>
            <a:endParaRPr lang="ar-SA" sz="32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99BC4A50-9F94-47DF-B88B-19A59C6EEBD9}"/>
              </a:ext>
            </a:extLst>
          </p:cNvPr>
          <p:cNvSpPr/>
          <p:nvPr/>
        </p:nvSpPr>
        <p:spPr>
          <a:xfrm>
            <a:off x="1880491" y="4149337"/>
            <a:ext cx="224612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إلامَ تدعونا </a:t>
            </a:r>
            <a:r>
              <a:rPr lang="ar-SA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الأية</a:t>
            </a:r>
            <a:r>
              <a:rPr lang="ar-SA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ar-SA" sz="2800" b="1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ar-SA" sz="2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3547241" y="2632841"/>
            <a:ext cx="1655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82B479"/>
                </a:solidFill>
              </a:rPr>
              <a:t>قال الله </a:t>
            </a:r>
            <a:r>
              <a:rPr lang="ar-SA" sz="2400" b="1" dirty="0" err="1" smtClean="0">
                <a:solidFill>
                  <a:srgbClr val="82B479"/>
                </a:solidFill>
              </a:rPr>
              <a:t>تعالى </a:t>
            </a:r>
            <a:r>
              <a:rPr lang="ar-SA" dirty="0" err="1" smtClean="0">
                <a:solidFill>
                  <a:srgbClr val="82B479"/>
                </a:solidFill>
              </a:rPr>
              <a:t>:</a:t>
            </a:r>
            <a:endParaRPr lang="ar-SA" dirty="0">
              <a:solidFill>
                <a:srgbClr val="82B47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3711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B273FC7D-1126-437F-A9B6-C3CD08B2A7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صورة 2">
            <a:extLst>
              <a:ext uri="{FF2B5EF4-FFF2-40B4-BE49-F238E27FC236}">
                <a16:creationId xmlns="" xmlns:a16="http://schemas.microsoft.com/office/drawing/2014/main" id="{3E56540C-7518-422A-9C63-572C622022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D4EDA157-4A0D-4C7C-B1B4-EFE434F61069}"/>
              </a:ext>
            </a:extLst>
          </p:cNvPr>
          <p:cNvSpPr/>
          <p:nvPr/>
        </p:nvSpPr>
        <p:spPr>
          <a:xfrm>
            <a:off x="5178490" y="587829"/>
            <a:ext cx="6587412" cy="1903444"/>
          </a:xfrm>
          <a:prstGeom prst="rect">
            <a:avLst/>
          </a:prstGeom>
          <a:solidFill>
            <a:srgbClr val="06060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/>
              <a:t>من خلال شريط الذكريات </a:t>
            </a:r>
          </a:p>
          <a:p>
            <a:pPr algn="ctr"/>
            <a:r>
              <a:rPr lang="ar-SA" sz="3200" b="1" dirty="0" smtClean="0"/>
              <a:t>للقراءة أنواع ما </a:t>
            </a:r>
            <a:r>
              <a:rPr lang="ar-SA" sz="3200" b="1" dirty="0" err="1" smtClean="0"/>
              <a:t>هي  </a:t>
            </a:r>
            <a:r>
              <a:rPr lang="ar-SA" sz="3200" b="1" dirty="0"/>
              <a:t>؟</a:t>
            </a:r>
          </a:p>
        </p:txBody>
      </p:sp>
      <p:sp>
        <p:nvSpPr>
          <p:cNvPr id="5" name="سهم: لليمين 4">
            <a:extLst>
              <a:ext uri="{FF2B5EF4-FFF2-40B4-BE49-F238E27FC236}">
                <a16:creationId xmlns="" xmlns:a16="http://schemas.microsoft.com/office/drawing/2014/main" id="{F91772D4-3C68-4B2D-86DA-300EBCF5FFD8}"/>
              </a:ext>
            </a:extLst>
          </p:cNvPr>
          <p:cNvSpPr/>
          <p:nvPr/>
        </p:nvSpPr>
        <p:spPr>
          <a:xfrm>
            <a:off x="0" y="931626"/>
            <a:ext cx="1969477" cy="121585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bg1"/>
                </a:solidFill>
              </a:rPr>
              <a:t>استراتيجية شريط الذكريات</a:t>
            </a:r>
          </a:p>
        </p:txBody>
      </p:sp>
    </p:spTree>
    <p:extLst>
      <p:ext uri="{BB962C8B-B14F-4D97-AF65-F5344CB8AC3E}">
        <p14:creationId xmlns="" xmlns:p14="http://schemas.microsoft.com/office/powerpoint/2010/main" val="27946486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="" xmlns:a16="http://schemas.microsoft.com/office/drawing/2014/main" id="{4AF4AF12-8ED1-4091-A1AE-65EE617F738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="" xmlns:a16="http://schemas.microsoft.com/office/drawing/2014/main" id="{93EC8BA4-6C8A-4541-B355-29AC7AD6A2F0}"/>
              </a:ext>
            </a:extLst>
          </p:cNvPr>
          <p:cNvSpPr/>
          <p:nvPr/>
        </p:nvSpPr>
        <p:spPr>
          <a:xfrm>
            <a:off x="338576" y="3005780"/>
            <a:ext cx="5087008" cy="15767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مهارات القراءة الصامتة </a:t>
            </a:r>
          </a:p>
          <a:p>
            <a:pPr algn="ctr"/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ومهارات القراءة </a:t>
            </a:r>
            <a:r>
              <a:rPr lang="ar-SA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الجهرية</a:t>
            </a:r>
            <a:r>
              <a:rPr lang="ar-SA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="" xmlns:a16="http://schemas.microsoft.com/office/drawing/2014/main" id="{563B7203-419D-46AF-A8FF-662FD7705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159" y="0"/>
            <a:ext cx="5680404" cy="6858000"/>
          </a:xfrm>
          <a:prstGeom prst="rect">
            <a:avLst/>
          </a:prstGeom>
        </p:spPr>
      </p:pic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EA0EE77F-BFED-4D66-884A-8F6E93E826DF}"/>
              </a:ext>
            </a:extLst>
          </p:cNvPr>
          <p:cNvSpPr/>
          <p:nvPr/>
        </p:nvSpPr>
        <p:spPr>
          <a:xfrm>
            <a:off x="6620640" y="623528"/>
            <a:ext cx="206178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نتذكر سويًا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مخطط انسيابي: مهلة 7">
            <a:extLst>
              <a:ext uri="{FF2B5EF4-FFF2-40B4-BE49-F238E27FC236}">
                <a16:creationId xmlns="" xmlns:a16="http://schemas.microsoft.com/office/drawing/2014/main" id="{1EEE8FB9-CE27-4800-B4FA-B8C65E9F5B79}"/>
              </a:ext>
            </a:extLst>
          </p:cNvPr>
          <p:cNvSpPr/>
          <p:nvPr/>
        </p:nvSpPr>
        <p:spPr>
          <a:xfrm rot="16200000">
            <a:off x="2605750" y="5319345"/>
            <a:ext cx="552659" cy="2524651"/>
          </a:xfrm>
          <a:prstGeom prst="flowChartDelay">
            <a:avLst/>
          </a:prstGeom>
          <a:solidFill>
            <a:srgbClr val="6432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6FD43535-1776-4E46-9C35-C16773387F95}"/>
              </a:ext>
            </a:extLst>
          </p:cNvPr>
          <p:cNvSpPr/>
          <p:nvPr/>
        </p:nvSpPr>
        <p:spPr>
          <a:xfrm>
            <a:off x="2171788" y="6356904"/>
            <a:ext cx="142058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مهارة التذكر</a:t>
            </a:r>
          </a:p>
        </p:txBody>
      </p:sp>
    </p:spTree>
    <p:extLst>
      <p:ext uri="{BB962C8B-B14F-4D97-AF65-F5344CB8AC3E}">
        <p14:creationId xmlns="" xmlns:p14="http://schemas.microsoft.com/office/powerpoint/2010/main" val="153981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1116373-EEB6-4A9F-9C28-3F14ACF80E7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Board template with fountain and street lamp Premium Vector">
            <a:extLst>
              <a:ext uri="{FF2B5EF4-FFF2-40B4-BE49-F238E27FC236}">
                <a16:creationId xmlns="" xmlns:a16="http://schemas.microsoft.com/office/drawing/2014/main" id="{A12EA7AC-D7A8-4065-86A0-E612ECEBB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3742" cy="6857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AB7128C-2951-408F-BC48-F44E0056B20A}"/>
              </a:ext>
            </a:extLst>
          </p:cNvPr>
          <p:cNvSpPr/>
          <p:nvPr/>
        </p:nvSpPr>
        <p:spPr>
          <a:xfrm>
            <a:off x="2635768" y="834585"/>
            <a:ext cx="5808066" cy="559836"/>
          </a:xfrm>
          <a:prstGeom prst="roundRect">
            <a:avLst/>
          </a:prstGeom>
          <a:solidFill>
            <a:srgbClr val="CE602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8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مهارات  القراءة الصامتة  </a:t>
            </a:r>
            <a:endParaRPr lang="en-US" sz="28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6DF7C4C-3436-4E5B-8185-B996ECF2D163}"/>
              </a:ext>
            </a:extLst>
          </p:cNvPr>
          <p:cNvSpPr/>
          <p:nvPr/>
        </p:nvSpPr>
        <p:spPr>
          <a:xfrm>
            <a:off x="5361618" y="829111"/>
            <a:ext cx="184731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30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="" xmlns:a16="http://schemas.microsoft.com/office/drawing/2014/main" id="{5DB8DE29-E842-47D7-8EEE-6B49CC4EA556}"/>
              </a:ext>
            </a:extLst>
          </p:cNvPr>
          <p:cNvSpPr/>
          <p:nvPr/>
        </p:nvSpPr>
        <p:spPr>
          <a:xfrm>
            <a:off x="6810415" y="1880294"/>
            <a:ext cx="1860934" cy="6327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lang="ar-SA" sz="2000" b="1" noProof="0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عدم تحريك الشفتين </a:t>
            </a:r>
            <a:r>
              <a:rPr lang="ar-SA" sz="2000" b="1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 </a:t>
            </a:r>
            <a:r>
              <a:rPr kumimoji="0" lang="ar-S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="" xmlns:a16="http://schemas.microsoft.com/office/drawing/2014/main" id="{5DB8DE29-E842-47D7-8EEE-6B49CC4EA556}"/>
              </a:ext>
            </a:extLst>
          </p:cNvPr>
          <p:cNvSpPr/>
          <p:nvPr/>
        </p:nvSpPr>
        <p:spPr>
          <a:xfrm>
            <a:off x="4566455" y="3325466"/>
            <a:ext cx="1860934" cy="6327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القراءة بالعينين </a:t>
            </a:r>
            <a:r>
              <a:rPr kumimoji="0" lang="ar-SA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  <a:endParaRPr kumimoji="0" lang="ar-SA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icrosoft YaHei Light" panose="020B0502040204020203" pitchFamily="34" charset="-122"/>
              <a:ea typeface="Microsoft YaHei Light" panose="020B0502040204020203" pitchFamily="34" charset="-122"/>
              <a:cs typeface="Arial" panose="020B0604020202020204" pitchFamily="34" charset="0"/>
            </a:endParaRPr>
          </a:p>
        </p:txBody>
      </p:sp>
      <p:sp>
        <p:nvSpPr>
          <p:cNvPr id="15" name="مستطيل 14">
            <a:extLst>
              <a:ext uri="{FF2B5EF4-FFF2-40B4-BE49-F238E27FC236}">
                <a16:creationId xmlns="" xmlns:a16="http://schemas.microsoft.com/office/drawing/2014/main" id="{5DB8DE29-E842-47D7-8EEE-6B49CC4EA556}"/>
              </a:ext>
            </a:extLst>
          </p:cNvPr>
          <p:cNvSpPr/>
          <p:nvPr/>
        </p:nvSpPr>
        <p:spPr>
          <a:xfrm>
            <a:off x="2637808" y="1869785"/>
            <a:ext cx="1860934" cy="63272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noProof="0" dirty="0" smtClean="0">
                <a:solidFill>
                  <a:schemeClr val="tx1"/>
                </a:solidFill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عدم إظهار الصوت </a:t>
            </a:r>
            <a:r>
              <a:rPr kumimoji="0" lang="ar-SA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لصوت</a:t>
            </a:r>
            <a:r>
              <a:rPr kumimoji="0" lang="ar-SA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icrosoft YaHei Light" panose="020B0502040204020203" pitchFamily="34" charset="-122"/>
                <a:ea typeface="Microsoft YaHei Light" panose="020B0502040204020203" pitchFamily="34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634233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582</Words>
  <Application>Microsoft Office PowerPoint</Application>
  <PresentationFormat>مخصص</PresentationFormat>
  <Paragraphs>119</Paragraphs>
  <Slides>27</Slides>
  <Notes>5</Notes>
  <HiddenSlides>0</HiddenSlides>
  <MMClips>21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نسق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fai saleh</dc:creator>
  <cp:lastModifiedBy>أم أحمد</cp:lastModifiedBy>
  <cp:revision>73</cp:revision>
  <dcterms:created xsi:type="dcterms:W3CDTF">2020-12-13T09:26:52Z</dcterms:created>
  <dcterms:modified xsi:type="dcterms:W3CDTF">2021-02-16T12:52:01Z</dcterms:modified>
</cp:coreProperties>
</file>