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311" r:id="rId2"/>
    <p:sldId id="280" r:id="rId3"/>
    <p:sldId id="258" r:id="rId4"/>
    <p:sldId id="305" r:id="rId5"/>
    <p:sldId id="279" r:id="rId6"/>
    <p:sldId id="306" r:id="rId7"/>
    <p:sldId id="307" r:id="rId8"/>
    <p:sldId id="308" r:id="rId9"/>
    <p:sldId id="309" r:id="rId10"/>
    <p:sldId id="281" r:id="rId11"/>
    <p:sldId id="282" r:id="rId12"/>
    <p:sldId id="283" r:id="rId13"/>
    <p:sldId id="287" r:id="rId14"/>
    <p:sldId id="284" r:id="rId15"/>
    <p:sldId id="285" r:id="rId16"/>
    <p:sldId id="286" r:id="rId17"/>
    <p:sldId id="288" r:id="rId18"/>
    <p:sldId id="290" r:id="rId19"/>
    <p:sldId id="291" r:id="rId20"/>
    <p:sldId id="292" r:id="rId21"/>
    <p:sldId id="293" r:id="rId22"/>
    <p:sldId id="295" r:id="rId23"/>
    <p:sldId id="296" r:id="rId24"/>
    <p:sldId id="289" r:id="rId25"/>
    <p:sldId id="310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نمط داكن 2 - تمييز 1/تميي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68" d="100"/>
          <a:sy n="68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435F79-4090-4101-89A7-431452577512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74268A-5901-41B8-9CA2-6A5F4F6B6BF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4268A-5901-41B8-9CA2-6A5F4F6B6BFD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65653-19B4-4BF9-A447-D9BAE83A34BD}" type="datetimeFigureOut">
              <a:rPr lang="ar-SA" smtClean="0"/>
              <a:pPr/>
              <a:t>06/12/1433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27C1-2275-4E9A-BB1F-123345649A0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52"/>
            <a:ext cx="462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857232"/>
            <a:ext cx="439103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81035"/>
            <a:ext cx="2705100" cy="160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مستدير الزوايا 5"/>
          <p:cNvSpPr/>
          <p:nvPr/>
        </p:nvSpPr>
        <p:spPr>
          <a:xfrm>
            <a:off x="4500562" y="2428868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لماذا تحتاج عند إيجاد بعدي سطح البركة إلى إيجاد عددين حاصل ضربهما 36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85720" y="2428868"/>
            <a:ext cx="4143404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لأن : المساحة  =  الطول  ×  العرض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4500562" y="3657382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العددان الصحيحان اللذان حاصل ضربهما  36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85720" y="3429000"/>
            <a:ext cx="4143404" cy="121444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71802" y="3600394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1   ،   36</a:t>
            </a:r>
            <a:endParaRPr lang="ar-SA" sz="2000" b="1" baseline="300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071802" y="4114528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3   ،   12</a:t>
            </a:r>
            <a:endParaRPr lang="ar-SA" sz="2000" b="1" baseline="300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785918" y="3585944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2   ،   18</a:t>
            </a:r>
            <a:endParaRPr lang="ar-SA" sz="2000" b="1" baseline="30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785918" y="4100078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   ،   9</a:t>
            </a:r>
            <a:endParaRPr lang="ar-SA" sz="2000" b="1" baseline="300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00034" y="3857628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   ،   6</a:t>
            </a:r>
            <a:endParaRPr lang="ar-SA" sz="2000" b="1" baseline="30000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500562" y="4929198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أي زوج منهما مجموعه  12 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85720" y="4929198"/>
            <a:ext cx="4143404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500562" y="5929330"/>
            <a:ext cx="4429156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ما بعدا البركة 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85720" y="5929330"/>
            <a:ext cx="4143404" cy="714380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2857488" y="5072074"/>
            <a:ext cx="1158174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  ،   6</a:t>
            </a:r>
            <a:endParaRPr lang="ar-SA" sz="20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928926" y="6072206"/>
            <a:ext cx="1301050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6 </a:t>
            </a:r>
            <a:r>
              <a:rPr lang="ar-SA" sz="2000" b="1" dirty="0" smtClean="0"/>
              <a:t>م</a:t>
            </a:r>
            <a:r>
              <a:rPr lang="ar-SA" sz="2000" b="1" dirty="0" smtClean="0"/>
              <a:t>  ،   6 </a:t>
            </a:r>
            <a:r>
              <a:rPr lang="ar-SA" sz="2000" b="1" dirty="0" smtClean="0"/>
              <a:t>م</a:t>
            </a:r>
            <a:endParaRPr lang="ar-SA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2" name="مستطيل ذو زوايا قطرية مستديرة 31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مستطيل ذو زوايا قطرية مستديرة 33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7" name="مربع نص 36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</a:t>
            </a:r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2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ــ   24</a:t>
            </a:r>
            <a:endParaRPr lang="ar-SA" sz="2400" b="1" baseline="300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1543468" y="409438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ر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ــ      2 </a:t>
            </a:r>
            <a:r>
              <a:rPr lang="ar-SA" sz="3200" b="1" dirty="0" smtClean="0"/>
              <a:t>ر</a:t>
            </a:r>
            <a:r>
              <a:rPr lang="ar-SA" sz="3200" b="1" dirty="0" smtClean="0"/>
              <a:t>      ــ      </a:t>
            </a:r>
            <a:r>
              <a:rPr lang="ar-SA" sz="3200" b="1" dirty="0" smtClean="0"/>
              <a:t>24</a:t>
            </a:r>
            <a:endParaRPr lang="ar-SA" sz="3200" b="1" baseline="30000" dirty="0"/>
          </a:p>
        </p:txBody>
      </p:sp>
      <p:grpSp>
        <p:nvGrpSpPr>
          <p:cNvPr id="39" name="مجموعة 38"/>
          <p:cNvGrpSpPr/>
          <p:nvPr/>
        </p:nvGrpSpPr>
        <p:grpSpPr>
          <a:xfrm>
            <a:off x="1814054" y="3464718"/>
            <a:ext cx="2214578" cy="642942"/>
            <a:chOff x="1857356" y="2786058"/>
            <a:chExt cx="2214578" cy="714380"/>
          </a:xfrm>
        </p:grpSpPr>
        <p:sp>
          <p:nvSpPr>
            <p:cNvPr id="40" name="مستطيل مستدير الزوايا 39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مستطيل مستدير الزوايا 40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2" name="مجموعة 41"/>
          <p:cNvGrpSpPr/>
          <p:nvPr/>
        </p:nvGrpSpPr>
        <p:grpSpPr>
          <a:xfrm>
            <a:off x="1814054" y="2721104"/>
            <a:ext cx="2214578" cy="642942"/>
            <a:chOff x="1857356" y="2786058"/>
            <a:chExt cx="2214578" cy="714380"/>
          </a:xfrm>
        </p:grpSpPr>
        <p:sp>
          <p:nvSpPr>
            <p:cNvPr id="43" name="مستطيل مستدير الزوايا 4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مستطيل مستدير الزوايا 4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8" name="مجموعة 47"/>
          <p:cNvGrpSpPr/>
          <p:nvPr/>
        </p:nvGrpSpPr>
        <p:grpSpPr>
          <a:xfrm>
            <a:off x="1814054" y="1978588"/>
            <a:ext cx="2214578" cy="642942"/>
            <a:chOff x="1857356" y="2786058"/>
            <a:chExt cx="2214578" cy="714380"/>
          </a:xfrm>
        </p:grpSpPr>
        <p:sp>
          <p:nvSpPr>
            <p:cNvPr id="49" name="مستطيل مستدير الزوايا 4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مستطيل مستدير الزوايا 5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مربع نص 52"/>
          <p:cNvSpPr txBox="1"/>
          <p:nvPr/>
        </p:nvSpPr>
        <p:spPr>
          <a:xfrm>
            <a:off x="2099806" y="353615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24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2099806" y="279364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12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099806" y="205112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8</a:t>
            </a:r>
            <a:endParaRPr lang="ar-SA" sz="2400" b="1" baseline="30000" dirty="0"/>
          </a:p>
        </p:txBody>
      </p:sp>
      <p:sp>
        <p:nvSpPr>
          <p:cNvPr id="57" name="خماسي 56"/>
          <p:cNvSpPr/>
          <p:nvPr/>
        </p:nvSpPr>
        <p:spPr>
          <a:xfrm rot="16200000">
            <a:off x="3257981" y="464344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ربع نص 57"/>
          <p:cNvSpPr txBox="1"/>
          <p:nvPr/>
        </p:nvSpPr>
        <p:spPr>
          <a:xfrm>
            <a:off x="3337001" y="507207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3443060" y="356429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443060" y="28077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3443060" y="206409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baseline="30000" dirty="0"/>
          </a:p>
        </p:txBody>
      </p:sp>
      <p:sp>
        <p:nvSpPr>
          <p:cNvPr id="62" name="سهم منحني 61"/>
          <p:cNvSpPr/>
          <p:nvPr/>
        </p:nvSpPr>
        <p:spPr>
          <a:xfrm rot="5400000">
            <a:off x="3226053" y="2303851"/>
            <a:ext cx="2678924" cy="92869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3" name="مستطيل مستدير الزوايا 62"/>
          <p:cNvSpPr/>
          <p:nvPr/>
        </p:nvSpPr>
        <p:spPr>
          <a:xfrm>
            <a:off x="1142976" y="5857892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مربع نص 63"/>
          <p:cNvSpPr txBox="1"/>
          <p:nvPr/>
        </p:nvSpPr>
        <p:spPr>
          <a:xfrm>
            <a:off x="5715008" y="6044070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ر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2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ــ  24  =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1643042" y="6044070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5329682" y="605813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ر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4285150" y="610034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4786314" y="611060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3301282" y="606303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ر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2256750" y="61052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6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2757914" y="611550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7" name="وسيلة شرح مستطيلة 86"/>
          <p:cNvSpPr/>
          <p:nvPr/>
        </p:nvSpPr>
        <p:spPr>
          <a:xfrm>
            <a:off x="6357950" y="225027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88" name="مجموعة 87"/>
          <p:cNvGrpSpPr/>
          <p:nvPr/>
        </p:nvGrpSpPr>
        <p:grpSpPr>
          <a:xfrm>
            <a:off x="1814054" y="1214422"/>
            <a:ext cx="2214578" cy="642942"/>
            <a:chOff x="1857356" y="2786058"/>
            <a:chExt cx="2214578" cy="714380"/>
          </a:xfrm>
        </p:grpSpPr>
        <p:sp>
          <p:nvSpPr>
            <p:cNvPr id="89" name="مستطيل مستدير الزوايا 8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0" name="مستطيل مستدير الزوايا 8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91" name="مربع نص 90"/>
          <p:cNvSpPr txBox="1"/>
          <p:nvPr/>
        </p:nvSpPr>
        <p:spPr>
          <a:xfrm>
            <a:off x="2099806" y="128695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6</a:t>
            </a:r>
            <a:endParaRPr lang="ar-SA" sz="2400" b="1" baseline="30000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3443060" y="129992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53" grpId="0"/>
      <p:bldP spid="54" grpId="0"/>
      <p:bldP spid="55" grpId="0"/>
      <p:bldP spid="57" grpId="0" animBg="1"/>
      <p:bldP spid="58" grpId="0"/>
      <p:bldP spid="59" grpId="0"/>
      <p:bldP spid="60" grpId="0"/>
      <p:bldP spid="61" grpId="0"/>
      <p:bldP spid="62" grpId="0" animBg="1"/>
      <p:bldP spid="63" grpId="0" animBg="1"/>
      <p:bldP spid="64" grpId="0"/>
      <p:bldP spid="65" grpId="0"/>
      <p:bldP spid="66" grpId="0"/>
      <p:bldP spid="69" grpId="0"/>
      <p:bldP spid="83" grpId="0"/>
      <p:bldP spid="84" grpId="0"/>
      <p:bldP spid="85" grpId="0"/>
      <p:bldP spid="86" grpId="0"/>
      <p:bldP spid="87" grpId="0" animBg="1"/>
      <p:bldP spid="91" grpId="0"/>
      <p:bldP spid="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مجموعة 25"/>
          <p:cNvGrpSpPr/>
          <p:nvPr/>
        </p:nvGrpSpPr>
        <p:grpSpPr>
          <a:xfrm>
            <a:off x="642910" y="214290"/>
            <a:ext cx="7944784" cy="928694"/>
            <a:chOff x="642910" y="500042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23" name="مربع نص 22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14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+   24</a:t>
            </a:r>
            <a:endParaRPr lang="ar-SA" sz="2400" b="1" baseline="30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1714480" y="377291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</a:t>
            </a:r>
            <a:r>
              <a:rPr lang="ar-SA" sz="3200" b="1" dirty="0" smtClean="0"/>
              <a:t>+    14 </a:t>
            </a:r>
            <a:r>
              <a:rPr lang="ar-SA" sz="3200" b="1" dirty="0" smtClean="0"/>
              <a:t>س     +      </a:t>
            </a:r>
            <a:r>
              <a:rPr lang="ar-SA" sz="3200" b="1" dirty="0" smtClean="0"/>
              <a:t>24</a:t>
            </a:r>
            <a:endParaRPr lang="ar-SA" sz="3200" b="1" baseline="30000" dirty="0"/>
          </a:p>
        </p:txBody>
      </p:sp>
      <p:grpSp>
        <p:nvGrpSpPr>
          <p:cNvPr id="25" name="مجموعة 24"/>
          <p:cNvGrpSpPr/>
          <p:nvPr/>
        </p:nvGrpSpPr>
        <p:grpSpPr>
          <a:xfrm>
            <a:off x="1714480" y="3143248"/>
            <a:ext cx="2214578" cy="642942"/>
            <a:chOff x="1857356" y="2786058"/>
            <a:chExt cx="2214578" cy="714380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9" name="مستطيل مستدير الزوايا 2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1714480" y="2399634"/>
            <a:ext cx="2214578" cy="642942"/>
            <a:chOff x="1857356" y="2786058"/>
            <a:chExt cx="2214578" cy="714380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مستطيل مستدير الزوايا 3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1714480" y="1657118"/>
            <a:ext cx="2214578" cy="642942"/>
            <a:chOff x="1857356" y="2786058"/>
            <a:chExt cx="2214578" cy="714380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مستدير الزوايا 3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8" name="مربع نص 37"/>
          <p:cNvSpPr txBox="1"/>
          <p:nvPr/>
        </p:nvSpPr>
        <p:spPr>
          <a:xfrm>
            <a:off x="2000232" y="321468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</a:t>
            </a:r>
            <a:r>
              <a:rPr lang="ar-SA" sz="2400" b="1" dirty="0" smtClean="0"/>
              <a:t>24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2000232" y="247217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</a:t>
            </a:r>
            <a:r>
              <a:rPr lang="ar-SA" sz="2400" b="1" dirty="0" smtClean="0"/>
              <a:t>12</a:t>
            </a:r>
            <a:endParaRPr lang="ar-SA" sz="2400" b="1" baseline="300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000232" y="172965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</a:t>
            </a:r>
            <a:r>
              <a:rPr lang="ar-SA" sz="2400" b="1" dirty="0" smtClean="0"/>
              <a:t>،  </a:t>
            </a:r>
            <a:r>
              <a:rPr lang="ar-SA" sz="2400" b="1" dirty="0" smtClean="0"/>
              <a:t>8</a:t>
            </a:r>
            <a:endParaRPr lang="ar-SA" sz="2400" b="1" baseline="30000" dirty="0"/>
          </a:p>
        </p:txBody>
      </p:sp>
      <p:sp>
        <p:nvSpPr>
          <p:cNvPr id="41" name="خماسي 40"/>
          <p:cNvSpPr/>
          <p:nvPr/>
        </p:nvSpPr>
        <p:spPr>
          <a:xfrm rot="16200000">
            <a:off x="3150822" y="432197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229842" y="475060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3343486" y="321468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25</a:t>
            </a:r>
            <a:endParaRPr lang="ar-SA" sz="2400" b="1" baseline="30000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3343486" y="248623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3343486" y="17426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46" name="سهم منحني 45"/>
          <p:cNvSpPr/>
          <p:nvPr/>
        </p:nvSpPr>
        <p:spPr>
          <a:xfrm rot="5400000">
            <a:off x="4007530" y="2578778"/>
            <a:ext cx="1214446" cy="1200378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7" name="مستطيل مستدير الزوايا 46"/>
          <p:cNvSpPr/>
          <p:nvPr/>
        </p:nvSpPr>
        <p:spPr>
          <a:xfrm>
            <a:off x="1142976" y="564357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ربع نص 47"/>
          <p:cNvSpPr txBox="1"/>
          <p:nvPr/>
        </p:nvSpPr>
        <p:spPr>
          <a:xfrm>
            <a:off x="5572132" y="5829756"/>
            <a:ext cx="300039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</a:t>
            </a:r>
            <a:r>
              <a:rPr lang="ar-SA" sz="2400" b="1" dirty="0" smtClean="0"/>
              <a:t>14 </a:t>
            </a:r>
            <a:r>
              <a:rPr lang="ar-SA" sz="2400" b="1" dirty="0" smtClean="0"/>
              <a:t>س  +  </a:t>
            </a:r>
            <a:r>
              <a:rPr lang="ar-SA" sz="2400" b="1" dirty="0" smtClean="0"/>
              <a:t>24  </a:t>
            </a:r>
            <a:r>
              <a:rPr lang="ar-SA" sz="2400" b="1" dirty="0" smtClean="0"/>
              <a:t>=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1142976" y="582975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4829616" y="58438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3785084" y="588602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4286248" y="589629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2801216" y="584872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1756684" y="589092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12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2257848" y="590119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56" name="وسيلة شرح مستطيلة 55"/>
          <p:cNvSpPr/>
          <p:nvPr/>
        </p:nvSpPr>
        <p:spPr>
          <a:xfrm>
            <a:off x="6357950" y="192880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57" name="مجموعة 56"/>
          <p:cNvGrpSpPr/>
          <p:nvPr/>
        </p:nvGrpSpPr>
        <p:grpSpPr>
          <a:xfrm>
            <a:off x="1728548" y="871300"/>
            <a:ext cx="2214578" cy="642942"/>
            <a:chOff x="1857356" y="2786058"/>
            <a:chExt cx="2214578" cy="714380"/>
          </a:xfrm>
        </p:grpSpPr>
        <p:sp>
          <p:nvSpPr>
            <p:cNvPr id="58" name="مستطيل مستدير الزوايا 5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9" name="مستطيل مستدير الزوايا 5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0" name="مربع نص 59"/>
          <p:cNvSpPr txBox="1"/>
          <p:nvPr/>
        </p:nvSpPr>
        <p:spPr>
          <a:xfrm>
            <a:off x="2014300" y="94383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</a:t>
            </a:r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3357554" y="95680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5" grpId="0"/>
      <p:bldP spid="46" grpId="0" animBg="1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 animBg="1"/>
      <p:bldP spid="60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مجموعة 24"/>
          <p:cNvGrpSpPr/>
          <p:nvPr/>
        </p:nvGrpSpPr>
        <p:grpSpPr>
          <a:xfrm>
            <a:off x="642910" y="214290"/>
            <a:ext cx="7944784" cy="928694"/>
            <a:chOff x="642910" y="500042"/>
            <a:chExt cx="7944784" cy="928694"/>
          </a:xfrm>
        </p:grpSpPr>
        <p:sp>
          <p:nvSpPr>
            <p:cNvPr id="26" name="مستطيل ذو زوايا قطرية مستديرة 25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7" name="مستطيل ذو زوايا قطرية مستديرة 26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34" name="مربع نص 33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</a:t>
            </a:r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7 </a:t>
            </a:r>
            <a:r>
              <a:rPr lang="ar-SA" sz="2400" b="1" dirty="0" smtClean="0"/>
              <a:t>ص</a:t>
            </a:r>
            <a:r>
              <a:rPr lang="ar-SA" sz="2400" b="1" dirty="0" smtClean="0"/>
              <a:t>   ــ   30</a:t>
            </a:r>
            <a:endParaRPr lang="ar-SA" sz="2400" b="1" baseline="300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543468" y="409438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ص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ــ      7 </a:t>
            </a:r>
            <a:r>
              <a:rPr lang="ar-SA" sz="3200" b="1" dirty="0" smtClean="0"/>
              <a:t>ص</a:t>
            </a:r>
            <a:r>
              <a:rPr lang="ar-SA" sz="3200" b="1" dirty="0" smtClean="0"/>
              <a:t>      ــ      30</a:t>
            </a:r>
            <a:endParaRPr lang="ar-SA" sz="3200" b="1" baseline="30000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1313988" y="3464718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1313988" y="2721104"/>
            <a:ext cx="2214578" cy="642942"/>
            <a:chOff x="1857356" y="2786058"/>
            <a:chExt cx="2214578" cy="714380"/>
          </a:xfrm>
        </p:grpSpPr>
        <p:sp>
          <p:nvSpPr>
            <p:cNvPr id="41" name="مستطيل مستدير الزوايا 4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1313988" y="1978588"/>
            <a:ext cx="2214578" cy="642942"/>
            <a:chOff x="1857356" y="2786058"/>
            <a:chExt cx="2214578" cy="714380"/>
          </a:xfrm>
        </p:grpSpPr>
        <p:sp>
          <p:nvSpPr>
            <p:cNvPr id="47" name="مستطيل مستدير الزوايا 46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مستطيل مستدير الزوايا 47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9" name="مربع نص 48"/>
          <p:cNvSpPr txBox="1"/>
          <p:nvPr/>
        </p:nvSpPr>
        <p:spPr>
          <a:xfrm>
            <a:off x="1599740" y="353615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</a:t>
            </a:r>
            <a:r>
              <a:rPr lang="ar-SA" sz="2400" b="1" dirty="0" smtClean="0"/>
              <a:t>30</a:t>
            </a:r>
            <a:endParaRPr lang="ar-SA" sz="2400" b="1" baseline="30000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599740" y="279364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</a:t>
            </a:r>
            <a:r>
              <a:rPr lang="ar-SA" sz="2400" b="1" dirty="0" smtClean="0"/>
              <a:t>15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1599740" y="205112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</a:t>
            </a:r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  <p:sp>
        <p:nvSpPr>
          <p:cNvPr id="54" name="خماسي 53"/>
          <p:cNvSpPr/>
          <p:nvPr/>
        </p:nvSpPr>
        <p:spPr>
          <a:xfrm rot="16200000">
            <a:off x="2722194" y="464344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2801214" y="507207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2942994" y="356429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29</a:t>
            </a:r>
            <a:endParaRPr lang="ar-SA" sz="2400" b="1" baseline="30000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2942994" y="28077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baseline="30000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2942994" y="206409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sp>
        <p:nvSpPr>
          <p:cNvPr id="71" name="سهم منحني 70"/>
          <p:cNvSpPr/>
          <p:nvPr/>
        </p:nvSpPr>
        <p:spPr>
          <a:xfrm rot="5400000">
            <a:off x="3247155" y="2540365"/>
            <a:ext cx="1893106" cy="1185212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72" name="مستطيل مستدير الزوايا 71"/>
          <p:cNvSpPr/>
          <p:nvPr/>
        </p:nvSpPr>
        <p:spPr>
          <a:xfrm>
            <a:off x="1142976" y="5857892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3" name="مربع نص 72"/>
          <p:cNvSpPr txBox="1"/>
          <p:nvPr/>
        </p:nvSpPr>
        <p:spPr>
          <a:xfrm>
            <a:off x="5715008" y="6044070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7 </a:t>
            </a:r>
            <a:r>
              <a:rPr lang="ar-SA" sz="2400" b="1" dirty="0" smtClean="0"/>
              <a:t>ص</a:t>
            </a:r>
            <a:r>
              <a:rPr lang="ar-SA" sz="2400" b="1" dirty="0" smtClean="0"/>
              <a:t>  ــ  30 =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1285852" y="6044070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4972492" y="605813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ص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6" name="مربع نص 75"/>
          <p:cNvSpPr txBox="1"/>
          <p:nvPr/>
        </p:nvSpPr>
        <p:spPr>
          <a:xfrm>
            <a:off x="3927960" y="610034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7" name="مربع نص 76"/>
          <p:cNvSpPr txBox="1"/>
          <p:nvPr/>
        </p:nvSpPr>
        <p:spPr>
          <a:xfrm>
            <a:off x="4429124" y="611060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2944092" y="606303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ص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9" name="مربع نص 78"/>
          <p:cNvSpPr txBox="1"/>
          <p:nvPr/>
        </p:nvSpPr>
        <p:spPr>
          <a:xfrm>
            <a:off x="1899560" y="61052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10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0" name="مربع نص 79"/>
          <p:cNvSpPr txBox="1"/>
          <p:nvPr/>
        </p:nvSpPr>
        <p:spPr>
          <a:xfrm>
            <a:off x="2400724" y="611550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1" name="وسيلة شرح مستطيلة 80"/>
          <p:cNvSpPr/>
          <p:nvPr/>
        </p:nvSpPr>
        <p:spPr>
          <a:xfrm>
            <a:off x="6072198" y="228599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82" name="مجموعة 81"/>
          <p:cNvGrpSpPr/>
          <p:nvPr/>
        </p:nvGrpSpPr>
        <p:grpSpPr>
          <a:xfrm>
            <a:off x="1313988" y="1214422"/>
            <a:ext cx="2214578" cy="642942"/>
            <a:chOff x="1857356" y="2786058"/>
            <a:chExt cx="2214578" cy="714380"/>
          </a:xfrm>
        </p:grpSpPr>
        <p:sp>
          <p:nvSpPr>
            <p:cNvPr id="83" name="مستطيل مستدير الزوايا 8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4" name="مستطيل مستدير الزوايا 8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5" name="مربع نص 84"/>
          <p:cNvSpPr txBox="1"/>
          <p:nvPr/>
        </p:nvSpPr>
        <p:spPr>
          <a:xfrm>
            <a:off x="1599740" y="128695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 </a:t>
            </a:r>
            <a:r>
              <a:rPr lang="ar-SA" sz="2400" b="1" dirty="0" smtClean="0"/>
              <a:t>،  6</a:t>
            </a:r>
            <a:endParaRPr lang="ar-SA" sz="2400" b="1" baseline="30000" dirty="0"/>
          </a:p>
        </p:txBody>
      </p:sp>
      <p:sp>
        <p:nvSpPr>
          <p:cNvPr id="86" name="مربع نص 85"/>
          <p:cNvSpPr txBox="1"/>
          <p:nvPr/>
        </p:nvSpPr>
        <p:spPr>
          <a:xfrm>
            <a:off x="2942994" y="129992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49" grpId="0"/>
      <p:bldP spid="52" grpId="0"/>
      <p:bldP spid="53" grpId="0"/>
      <p:bldP spid="54" grpId="0" animBg="1"/>
      <p:bldP spid="55" grpId="0"/>
      <p:bldP spid="57" grpId="0"/>
      <p:bldP spid="58" grpId="0"/>
      <p:bldP spid="59" grpId="0"/>
      <p:bldP spid="71" grpId="0" animBg="1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5" grpId="0"/>
      <p:bldP spid="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مجموعة 33"/>
          <p:cNvGrpSpPr/>
          <p:nvPr/>
        </p:nvGrpSpPr>
        <p:grpSpPr>
          <a:xfrm>
            <a:off x="642910" y="214290"/>
            <a:ext cx="7944784" cy="928694"/>
            <a:chOff x="642910" y="500042"/>
            <a:chExt cx="7944784" cy="928694"/>
          </a:xfrm>
        </p:grpSpPr>
        <p:sp>
          <p:nvSpPr>
            <p:cNvPr id="35" name="مستطيل ذو زوايا قطرية مستديرة 34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ذو زوايا قطرية مستديرة 35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38" name="مربع نص 37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</a:t>
            </a:r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4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ــ   21</a:t>
            </a:r>
            <a:endParaRPr lang="ar-SA" sz="24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214414" y="338000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ن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 4 </a:t>
            </a:r>
            <a:r>
              <a:rPr lang="ar-SA" sz="3200" b="1" dirty="0" smtClean="0"/>
              <a:t>ن</a:t>
            </a:r>
            <a:r>
              <a:rPr lang="ar-SA" sz="3200" b="1" dirty="0" smtClean="0"/>
              <a:t>      ــ      21</a:t>
            </a:r>
            <a:endParaRPr lang="ar-SA" sz="3200" b="1" baseline="30000" dirty="0"/>
          </a:p>
        </p:txBody>
      </p:sp>
      <p:grpSp>
        <p:nvGrpSpPr>
          <p:cNvPr id="40" name="مجموعة 39"/>
          <p:cNvGrpSpPr/>
          <p:nvPr/>
        </p:nvGrpSpPr>
        <p:grpSpPr>
          <a:xfrm>
            <a:off x="1313988" y="2750338"/>
            <a:ext cx="2214578" cy="642942"/>
            <a:chOff x="1857356" y="2786058"/>
            <a:chExt cx="2214578" cy="714380"/>
          </a:xfrm>
        </p:grpSpPr>
        <p:sp>
          <p:nvSpPr>
            <p:cNvPr id="41" name="مستطيل مستدير الزوايا 4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1313988" y="2006724"/>
            <a:ext cx="2214578" cy="642942"/>
            <a:chOff x="1857356" y="2786058"/>
            <a:chExt cx="2214578" cy="714380"/>
          </a:xfrm>
        </p:grpSpPr>
        <p:sp>
          <p:nvSpPr>
            <p:cNvPr id="44" name="مستطيل مستدير الزوايا 4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مستطيل مستدير الزوايا 44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9" name="مربع نص 48"/>
          <p:cNvSpPr txBox="1"/>
          <p:nvPr/>
        </p:nvSpPr>
        <p:spPr>
          <a:xfrm>
            <a:off x="1599740" y="282177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</a:t>
            </a:r>
            <a:r>
              <a:rPr lang="ar-SA" sz="2400" b="1" dirty="0" smtClean="0"/>
              <a:t>21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599740" y="207926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</a:t>
            </a:r>
            <a:r>
              <a:rPr lang="ar-SA" sz="2400" b="1" dirty="0" smtClean="0"/>
              <a:t>،  </a:t>
            </a:r>
            <a:r>
              <a:rPr lang="ar-SA" sz="2400" b="1" dirty="0" smtClean="0"/>
              <a:t>7</a:t>
            </a:r>
            <a:endParaRPr lang="ar-SA" sz="2400" b="1" baseline="30000" dirty="0"/>
          </a:p>
        </p:txBody>
      </p:sp>
      <p:sp>
        <p:nvSpPr>
          <p:cNvPr id="52" name="خماسي 51"/>
          <p:cNvSpPr/>
          <p:nvPr/>
        </p:nvSpPr>
        <p:spPr>
          <a:xfrm rot="16200000">
            <a:off x="2757915" y="392906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مربع نص 52"/>
          <p:cNvSpPr txBox="1"/>
          <p:nvPr/>
        </p:nvSpPr>
        <p:spPr>
          <a:xfrm>
            <a:off x="2836935" y="435769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2942994" y="284991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942994" y="209332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511256" y="2304400"/>
            <a:ext cx="1150590" cy="970898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143512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715008" y="5329690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7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30  =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1285852" y="5329690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4972492" y="534375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3927960" y="538596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4429124" y="539622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2944092" y="53486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1899560" y="539086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7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2400724" y="540112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9" name="وسيلة شرح مستطيلة 98"/>
          <p:cNvSpPr/>
          <p:nvPr/>
        </p:nvSpPr>
        <p:spPr>
          <a:xfrm>
            <a:off x="6072198" y="157161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9" grpId="0"/>
      <p:bldP spid="50" grpId="0"/>
      <p:bldP spid="52" grpId="0" animBg="1"/>
      <p:bldP spid="53" grpId="0"/>
      <p:bldP spid="54" grpId="0"/>
      <p:bldP spid="55" grpId="0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مجموعة 29"/>
          <p:cNvGrpSpPr/>
          <p:nvPr/>
        </p:nvGrpSpPr>
        <p:grpSpPr>
          <a:xfrm>
            <a:off x="642910" y="214290"/>
            <a:ext cx="7944784" cy="928694"/>
            <a:chOff x="642910" y="500042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35" name="مربع نص 34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</a:t>
            </a:r>
            <a:r>
              <a:rPr lang="ar-SA" sz="2400" b="1" dirty="0" smtClean="0"/>
              <a:t>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15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 +   50</a:t>
            </a:r>
            <a:endParaRPr lang="ar-SA" sz="2400" b="1" baseline="30000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1071538" y="3558605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م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</a:t>
            </a:r>
            <a:r>
              <a:rPr lang="ar-SA" sz="3200" b="1" dirty="0" smtClean="0"/>
              <a:t>ــ     </a:t>
            </a:r>
            <a:r>
              <a:rPr lang="ar-SA" sz="3200" b="1" dirty="0" smtClean="0"/>
              <a:t>15 </a:t>
            </a:r>
            <a:r>
              <a:rPr lang="ar-SA" sz="3200" b="1" dirty="0" smtClean="0"/>
              <a:t>م</a:t>
            </a:r>
            <a:r>
              <a:rPr lang="ar-SA" sz="3200" b="1" dirty="0" smtClean="0"/>
              <a:t>     </a:t>
            </a:r>
            <a:r>
              <a:rPr lang="ar-SA" sz="3200" b="1" dirty="0" smtClean="0"/>
              <a:t>+      </a:t>
            </a:r>
            <a:r>
              <a:rPr lang="ar-SA" sz="3200" b="1" dirty="0" smtClean="0"/>
              <a:t>50</a:t>
            </a:r>
            <a:endParaRPr lang="ar-SA" sz="3200" b="1" baseline="30000" dirty="0"/>
          </a:p>
        </p:txBody>
      </p:sp>
      <p:grpSp>
        <p:nvGrpSpPr>
          <p:cNvPr id="80" name="مجموعة 23"/>
          <p:cNvGrpSpPr/>
          <p:nvPr/>
        </p:nvGrpSpPr>
        <p:grpSpPr>
          <a:xfrm>
            <a:off x="1400592" y="2928934"/>
            <a:ext cx="2214578" cy="642942"/>
            <a:chOff x="1857356" y="2786058"/>
            <a:chExt cx="2214578" cy="714380"/>
          </a:xfrm>
        </p:grpSpPr>
        <p:sp>
          <p:nvSpPr>
            <p:cNvPr id="81" name="مستطيل مستدير الزوايا 8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2" name="مستطيل مستدير الزوايا 8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83" name="مجموعة 36"/>
          <p:cNvGrpSpPr/>
          <p:nvPr/>
        </p:nvGrpSpPr>
        <p:grpSpPr>
          <a:xfrm>
            <a:off x="1400592" y="2185320"/>
            <a:ext cx="2214578" cy="642942"/>
            <a:chOff x="1857356" y="2786058"/>
            <a:chExt cx="2214578" cy="714380"/>
          </a:xfrm>
        </p:grpSpPr>
        <p:sp>
          <p:nvSpPr>
            <p:cNvPr id="84" name="مستطيل مستدير الزوايا 8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5" name="مستطيل مستدير الزوايا 84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6" name="مربع نص 85"/>
          <p:cNvSpPr txBox="1"/>
          <p:nvPr/>
        </p:nvSpPr>
        <p:spPr>
          <a:xfrm>
            <a:off x="1686344" y="300037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</a:t>
            </a:r>
            <a:r>
              <a:rPr lang="ar-SA" sz="2400" b="1" dirty="0" smtClean="0"/>
              <a:t>50</a:t>
            </a:r>
            <a:endParaRPr lang="ar-SA" sz="2400" b="1" baseline="30000" dirty="0"/>
          </a:p>
        </p:txBody>
      </p:sp>
      <p:sp>
        <p:nvSpPr>
          <p:cNvPr id="87" name="مربع نص 86"/>
          <p:cNvSpPr txBox="1"/>
          <p:nvPr/>
        </p:nvSpPr>
        <p:spPr>
          <a:xfrm>
            <a:off x="1599740" y="2257856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 </a:t>
            </a:r>
            <a:r>
              <a:rPr lang="ar-SA" sz="2400" b="1" dirty="0" smtClean="0"/>
              <a:t>25</a:t>
            </a:r>
            <a:endParaRPr lang="ar-SA" sz="2400" b="1" baseline="30000" dirty="0"/>
          </a:p>
        </p:txBody>
      </p:sp>
      <p:sp>
        <p:nvSpPr>
          <p:cNvPr id="88" name="خماسي 87"/>
          <p:cNvSpPr/>
          <p:nvPr/>
        </p:nvSpPr>
        <p:spPr>
          <a:xfrm rot="16200000">
            <a:off x="2821768" y="4107663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9" name="مربع نص 88"/>
          <p:cNvSpPr txBox="1"/>
          <p:nvPr/>
        </p:nvSpPr>
        <p:spPr>
          <a:xfrm>
            <a:off x="2900788" y="4536290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3029598" y="30285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51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3029598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27</a:t>
            </a:r>
            <a:endParaRPr lang="ar-SA" sz="2400" b="1" baseline="30000" dirty="0"/>
          </a:p>
        </p:txBody>
      </p:sp>
      <p:sp>
        <p:nvSpPr>
          <p:cNvPr id="92" name="سهم منحني 91"/>
          <p:cNvSpPr/>
          <p:nvPr/>
        </p:nvSpPr>
        <p:spPr>
          <a:xfrm rot="5400000">
            <a:off x="3201159" y="2129597"/>
            <a:ext cx="1928826" cy="955732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93" name="مستطيل مستدير الزوايا 92"/>
          <p:cNvSpPr/>
          <p:nvPr/>
        </p:nvSpPr>
        <p:spPr>
          <a:xfrm>
            <a:off x="1142976" y="532210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4" name="مربع نص 93"/>
          <p:cNvSpPr txBox="1"/>
          <p:nvPr/>
        </p:nvSpPr>
        <p:spPr>
          <a:xfrm>
            <a:off x="5715008" y="550828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15 </a:t>
            </a:r>
            <a:r>
              <a:rPr lang="ar-SA" sz="2400" b="1" dirty="0" smtClean="0"/>
              <a:t>م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</a:t>
            </a:r>
            <a:r>
              <a:rPr lang="ar-SA" sz="2400" b="1" dirty="0" smtClean="0"/>
              <a:t>50  =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1500166" y="550828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5186806" y="552235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7" name="مربع نص 96"/>
          <p:cNvSpPr txBox="1"/>
          <p:nvPr/>
        </p:nvSpPr>
        <p:spPr>
          <a:xfrm>
            <a:off x="4142274" y="556455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5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4643438" y="557482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99" name="مربع نص 98"/>
          <p:cNvSpPr txBox="1"/>
          <p:nvPr/>
        </p:nvSpPr>
        <p:spPr>
          <a:xfrm>
            <a:off x="3158406" y="552725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00" name="مربع نص 99"/>
          <p:cNvSpPr txBox="1"/>
          <p:nvPr/>
        </p:nvSpPr>
        <p:spPr>
          <a:xfrm>
            <a:off x="2113874" y="55694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10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01" name="مربع نص 100"/>
          <p:cNvSpPr txBox="1"/>
          <p:nvPr/>
        </p:nvSpPr>
        <p:spPr>
          <a:xfrm>
            <a:off x="2629106" y="55797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102" name="وسيلة شرح مستطيلة 101"/>
          <p:cNvSpPr/>
          <p:nvPr/>
        </p:nvSpPr>
        <p:spPr>
          <a:xfrm>
            <a:off x="6100334" y="1714488"/>
            <a:ext cx="2472194" cy="1143008"/>
          </a:xfrm>
          <a:prstGeom prst="wedgeRectCallout">
            <a:avLst>
              <a:gd name="adj1" fmla="val -80156"/>
              <a:gd name="adj2" fmla="val 130602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103" name="مجموعة 36"/>
          <p:cNvGrpSpPr/>
          <p:nvPr/>
        </p:nvGrpSpPr>
        <p:grpSpPr>
          <a:xfrm>
            <a:off x="1414660" y="1428736"/>
            <a:ext cx="2214578" cy="642942"/>
            <a:chOff x="1857356" y="2786058"/>
            <a:chExt cx="2214578" cy="714380"/>
          </a:xfrm>
        </p:grpSpPr>
        <p:sp>
          <p:nvSpPr>
            <p:cNvPr id="104" name="مستطيل مستدير الزوايا 10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5" name="مستطيل مستدير الزوايا 104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06" name="مربع نص 105"/>
          <p:cNvSpPr txBox="1"/>
          <p:nvPr/>
        </p:nvSpPr>
        <p:spPr>
          <a:xfrm>
            <a:off x="1613808" y="1501272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  </a:t>
            </a:r>
            <a:r>
              <a:rPr lang="ar-SA" sz="2400" b="1" dirty="0" smtClean="0"/>
              <a:t>،   </a:t>
            </a:r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  <p:sp>
        <p:nvSpPr>
          <p:cNvPr id="107" name="مربع نص 106"/>
          <p:cNvSpPr txBox="1"/>
          <p:nvPr/>
        </p:nvSpPr>
        <p:spPr>
          <a:xfrm>
            <a:off x="3043666" y="151534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79" grpId="0"/>
      <p:bldP spid="86" grpId="0"/>
      <p:bldP spid="87" grpId="0"/>
      <p:bldP spid="88" grpId="0" animBg="1"/>
      <p:bldP spid="89" grpId="0"/>
      <p:bldP spid="90" grpId="0"/>
      <p:bldP spid="91" grpId="0"/>
      <p:bldP spid="92" grpId="0" animBg="1"/>
      <p:bldP spid="93" grpId="0" animBg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 animBg="1"/>
      <p:bldP spid="106" grpId="0"/>
      <p:bldP spid="1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مجموعة 24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26" name="مستطيل ذو زوايا قطرية مستديرة 25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7" name="مستطيل ذو زوايا قطرية مستديرة 26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8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30" name="مربع نص 29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33" name="مربع نص 32"/>
          <p:cNvSpPr txBox="1"/>
          <p:nvPr/>
        </p:nvSpPr>
        <p:spPr>
          <a:xfrm>
            <a:off x="1714480" y="500042"/>
            <a:ext cx="535785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6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=  27</a:t>
            </a:r>
            <a:endParaRPr lang="ar-SA" sz="2400" b="1" baseline="30000" dirty="0" smtClean="0"/>
          </a:p>
          <a:p>
            <a:endParaRPr lang="ar-SA" sz="2400" b="1" baseline="30000" dirty="0"/>
          </a:p>
        </p:txBody>
      </p:sp>
      <p:grpSp>
        <p:nvGrpSpPr>
          <p:cNvPr id="54" name="مجموعة 53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5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57" name="سداسي 56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8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9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0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6" name="مستطيل مستدير الزوايا 55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1" name="مربع نص 60"/>
          <p:cNvSpPr txBox="1"/>
          <p:nvPr/>
        </p:nvSpPr>
        <p:spPr>
          <a:xfrm>
            <a:off x="3357554" y="1643050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6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=  27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315614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3  =  0</a:t>
            </a:r>
            <a:endParaRPr lang="ar-SA" sz="2400" b="1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3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9  =  0</a:t>
            </a:r>
            <a:endParaRPr lang="ar-SA" sz="2400" b="1" baseline="30000" dirty="0"/>
          </a:p>
        </p:txBody>
      </p:sp>
      <p:sp>
        <p:nvSpPr>
          <p:cNvPr id="83" name="مربع نص 82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ــ  9</a:t>
            </a:r>
            <a:endParaRPr lang="ar-SA" sz="2400" b="1" baseline="30000" dirty="0"/>
          </a:p>
        </p:txBody>
      </p:sp>
      <p:sp>
        <p:nvSpPr>
          <p:cNvPr id="85" name="مربع نص 84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  </a:t>
            </a:r>
            <a:r>
              <a:rPr lang="ar-SA" sz="2400" b="1" dirty="0" smtClean="0"/>
              <a:t>،   </a:t>
            </a:r>
            <a:r>
              <a:rPr lang="ar-SA" sz="2400" b="1" dirty="0" smtClean="0"/>
              <a:t>ــ  9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3357554" y="2181517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6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</a:t>
            </a:r>
            <a:r>
              <a:rPr lang="ar-SA" sz="2400" b="1" dirty="0" smtClean="0"/>
              <a:t>ــ 27  =  0</a:t>
            </a:r>
            <a:endParaRPr lang="ar-SA" sz="2400" b="1" baseline="30000" dirty="0"/>
          </a:p>
        </p:txBody>
      </p:sp>
      <p:sp>
        <p:nvSpPr>
          <p:cNvPr id="102" name="مربع نص 101"/>
          <p:cNvSpPr txBox="1"/>
          <p:nvPr/>
        </p:nvSpPr>
        <p:spPr>
          <a:xfrm>
            <a:off x="3357554" y="2681583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ــ  3 )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+ 9 )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61" grpId="0"/>
      <p:bldP spid="62" grpId="0"/>
      <p:bldP spid="66" grpId="0"/>
      <p:bldP spid="69" grpId="0"/>
      <p:bldP spid="70" grpId="0"/>
      <p:bldP spid="83" grpId="0"/>
      <p:bldP spid="85" grpId="0"/>
      <p:bldP spid="101" grpId="0"/>
      <p:bldP spid="1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مجموعة 32"/>
          <p:cNvGrpSpPr/>
          <p:nvPr/>
        </p:nvGrpSpPr>
        <p:grpSpPr>
          <a:xfrm>
            <a:off x="642910" y="300894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35" name="مربع نص 34"/>
          <p:cNvSpPr txBox="1"/>
          <p:nvPr/>
        </p:nvSpPr>
        <p:spPr>
          <a:xfrm>
            <a:off x="1714480" y="500042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3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=  70</a:t>
            </a:r>
            <a:endParaRPr lang="ar-SA" sz="2400" b="1" baseline="30000" dirty="0"/>
          </a:p>
        </p:txBody>
      </p:sp>
      <p:grpSp>
        <p:nvGrpSpPr>
          <p:cNvPr id="56" name="مجموعة 55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60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62" name="سداسي 61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3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4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5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61" name="مستطيل مستدير الزوايا 60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6" name="مربع نص 65"/>
          <p:cNvSpPr txBox="1"/>
          <p:nvPr/>
        </p:nvSpPr>
        <p:spPr>
          <a:xfrm>
            <a:off x="3357554" y="1643050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 ــ   </a:t>
            </a:r>
            <a:r>
              <a:rPr lang="ar-SA" sz="2400" b="1" dirty="0" smtClean="0"/>
              <a:t>3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</a:t>
            </a:r>
            <a:r>
              <a:rPr lang="ar-SA" sz="2400" b="1" dirty="0" smtClean="0"/>
              <a:t> =  </a:t>
            </a:r>
            <a:r>
              <a:rPr lang="ar-SA" sz="2400" b="1" dirty="0" smtClean="0"/>
              <a:t>70</a:t>
            </a:r>
            <a:endParaRPr lang="ar-SA" sz="2400" b="1" baseline="30000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530154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+  7  =  0</a:t>
            </a:r>
            <a:endParaRPr lang="ar-SA" sz="2400" b="1" baseline="30000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 =  ــ  7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ــ  10  =  0</a:t>
            </a:r>
            <a:endParaRPr lang="ar-SA" sz="2400" b="1" baseline="30000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=   10</a:t>
            </a:r>
            <a:endParaRPr lang="ar-SA" sz="2400" b="1" baseline="30000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ــ  7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10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3357554" y="2181517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3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ــ  70 =  0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3357554" y="2681583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+  7 ) 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ــ  10 )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96" grpId="0"/>
      <p:bldP spid="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مجموعة 32"/>
          <p:cNvGrpSpPr/>
          <p:nvPr/>
        </p:nvGrpSpPr>
        <p:grpSpPr>
          <a:xfrm>
            <a:off x="642910" y="300894"/>
            <a:ext cx="7944784" cy="928694"/>
            <a:chOff x="642910" y="1285860"/>
            <a:chExt cx="7944784" cy="928694"/>
          </a:xfrm>
        </p:grpSpPr>
        <p:sp>
          <p:nvSpPr>
            <p:cNvPr id="77" name="مستطيل ذو زوايا قطرية مستديرة 76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8" name="مستطيل ذو زوايا قطرية مستديرة 77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7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80" name="مربع نص 79"/>
          <p:cNvSpPr txBox="1"/>
          <p:nvPr/>
        </p:nvSpPr>
        <p:spPr>
          <a:xfrm>
            <a:off x="1714480" y="500042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3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ــ  18 =  0</a:t>
            </a:r>
            <a:endParaRPr lang="ar-SA" sz="2400" b="1" baseline="30000" dirty="0"/>
          </a:p>
        </p:txBody>
      </p:sp>
      <p:grpSp>
        <p:nvGrpSpPr>
          <p:cNvPr id="81" name="مجموعة 80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2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84" name="سداسي 83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5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6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7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83" name="مستطيل مستدير الزوايا 82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9" name="مربع نص 88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3  =  0</a:t>
            </a:r>
            <a:endParaRPr lang="ar-SA" sz="2400" b="1" baseline="3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3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6  =  0</a:t>
            </a:r>
            <a:endParaRPr lang="ar-SA" sz="2400" b="1" baseline="30000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ــ  6</a:t>
            </a:r>
            <a:endParaRPr lang="ar-SA" sz="2400" b="1" baseline="30000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ــ  6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3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18 =  0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3 )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6 )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مجموعة 54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57" name="مستطيل ذو زوايا قطرية مستديرة 56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9" name="مستطيل ذو زوايا قطرية مستديرة 58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86" name="مربع نص 85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4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ــ  21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grpSp>
        <p:nvGrpSpPr>
          <p:cNvPr id="87" name="مجموعة 86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8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90" name="سداسي 89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1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2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93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89" name="مستطيل مستدير الزوايا 88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94" name="مربع نص 93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3  =  0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ــ  3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7  =  0</a:t>
            </a:r>
            <a:endParaRPr lang="ar-SA" sz="2400" b="1" baseline="30000" dirty="0"/>
          </a:p>
        </p:txBody>
      </p:sp>
      <p:sp>
        <p:nvSpPr>
          <p:cNvPr id="98" name="مربع نص 97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 7</a:t>
            </a:r>
            <a:endParaRPr lang="ar-SA" sz="2400" b="1" baseline="30000" dirty="0"/>
          </a:p>
        </p:txBody>
      </p:sp>
      <p:sp>
        <p:nvSpPr>
          <p:cNvPr id="99" name="مربع نص 98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ــ  3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7</a:t>
            </a:r>
            <a:endParaRPr lang="ar-SA" sz="2400" b="1" baseline="30000" dirty="0"/>
          </a:p>
        </p:txBody>
      </p:sp>
      <p:sp>
        <p:nvSpPr>
          <p:cNvPr id="100" name="مربع نص 99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4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21 =  0</a:t>
            </a:r>
            <a:endParaRPr lang="ar-SA" sz="2400" b="1" baseline="30000" dirty="0"/>
          </a:p>
        </p:txBody>
      </p:sp>
      <p:sp>
        <p:nvSpPr>
          <p:cNvPr id="101" name="مربع نص 100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3 )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7 )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30" name="مستطيل ذو زوايا قطرية مستديرة 29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ستطيل ذو زوايا قطرية مستديرة 30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33" name="مربع نص 32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+  2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grpSp>
        <p:nvGrpSpPr>
          <p:cNvPr id="34" name="مجموعة 33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35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37" name="سداسي 36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8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39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0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36" name="مستطيل مستدير الزوايا 35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1" name="مربع نص 40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ــ   1  =  0</a:t>
            </a:r>
            <a:endParaRPr lang="ar-SA" sz="2400" b="1" baseline="300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        =   1</a:t>
            </a:r>
            <a:endParaRPr lang="ar-SA" sz="2400" b="1" baseline="30000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ــ  2  =  0</a:t>
            </a:r>
            <a:endParaRPr lang="ar-SA" sz="24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         =   2</a:t>
            </a:r>
            <a:endParaRPr lang="ar-SA" sz="24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1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2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3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+  2 =  0</a:t>
            </a:r>
            <a:endParaRPr lang="ar-SA" sz="2400" b="1" baseline="30000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ــ  1 ) ( </a:t>
            </a:r>
            <a:r>
              <a:rPr lang="ar-SA" sz="2400" b="1" dirty="0" smtClean="0"/>
              <a:t>ن</a:t>
            </a:r>
            <a:r>
              <a:rPr lang="ar-SA" sz="2400" b="1" dirty="0" smtClean="0"/>
              <a:t>   ــ  2 )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ربع نص 14"/>
          <p:cNvSpPr txBox="1"/>
          <p:nvPr/>
        </p:nvSpPr>
        <p:spPr>
          <a:xfrm>
            <a:off x="1457962" y="2681583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ب س     +      جـ</a:t>
            </a:r>
            <a:endParaRPr lang="ar-SA" sz="3200" b="1" baseline="30000" dirty="0"/>
          </a:p>
        </p:txBody>
      </p:sp>
      <p:sp>
        <p:nvSpPr>
          <p:cNvPr id="20" name="وسيلة شرح مستطيلة 19"/>
          <p:cNvSpPr/>
          <p:nvPr/>
        </p:nvSpPr>
        <p:spPr>
          <a:xfrm>
            <a:off x="1401690" y="4000504"/>
            <a:ext cx="2714644" cy="1143008"/>
          </a:xfrm>
          <a:prstGeom prst="wedgeRectCallout">
            <a:avLst>
              <a:gd name="adj1" fmla="val 22654"/>
              <a:gd name="adj2" fmla="val -122935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1087802" y="4643446"/>
            <a:ext cx="300039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إذا كانت سالبة نطرح العاملين</a:t>
            </a:r>
            <a:endParaRPr lang="ar-S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087802" y="4143380"/>
            <a:ext cx="3000396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إذا كانت موجبة نجمع العاملين</a:t>
            </a:r>
            <a:endParaRPr lang="ar-SA" sz="20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وسيلة شرح مستطيلة 21"/>
          <p:cNvSpPr/>
          <p:nvPr/>
        </p:nvSpPr>
        <p:spPr>
          <a:xfrm>
            <a:off x="4017858" y="857232"/>
            <a:ext cx="2472194" cy="1143008"/>
          </a:xfrm>
          <a:prstGeom prst="wedgeRectCallout">
            <a:avLst>
              <a:gd name="adj1" fmla="val -22684"/>
              <a:gd name="adj2" fmla="val 118294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3874982" y="1000108"/>
            <a:ext cx="2586934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نختار العاملين اللذين حاصل جمعهما أو طرحهما  ب</a:t>
            </a:r>
            <a:endParaRPr lang="ar-SA" sz="2000" b="1" baseline="30000" dirty="0"/>
          </a:p>
        </p:txBody>
      </p:sp>
      <p:sp>
        <p:nvSpPr>
          <p:cNvPr id="32" name="وسيلة شرح مستطيلة 31"/>
          <p:cNvSpPr/>
          <p:nvPr/>
        </p:nvSpPr>
        <p:spPr>
          <a:xfrm>
            <a:off x="4643438" y="4014572"/>
            <a:ext cx="4029730" cy="1486130"/>
          </a:xfrm>
          <a:prstGeom prst="wedgeRectCallout">
            <a:avLst>
              <a:gd name="adj1" fmla="val -28729"/>
              <a:gd name="adj2" fmla="val -10580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4458358" y="4657514"/>
            <a:ext cx="421484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إذا طرحنا عاملي  جـ  نكتب هذه الإشارة مع الأكبر وعكسها مع الأصغر</a:t>
            </a:r>
            <a:endParaRPr lang="ar-SA" sz="2000" b="1" baseline="30000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458358" y="4157448"/>
            <a:ext cx="421484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إذا جمعنا عاملي  جـ  نكتب هذه الإشارة معهما</a:t>
            </a:r>
            <a:endParaRPr lang="ar-SA" sz="20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وسيلة شرح مستطيلة 34"/>
          <p:cNvSpPr/>
          <p:nvPr/>
        </p:nvSpPr>
        <p:spPr>
          <a:xfrm>
            <a:off x="701378" y="857232"/>
            <a:ext cx="2472194" cy="1143008"/>
          </a:xfrm>
          <a:prstGeom prst="wedgeRectCallout">
            <a:avLst>
              <a:gd name="adj1" fmla="val 2113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ربع نص 35"/>
          <p:cNvSpPr txBox="1"/>
          <p:nvPr/>
        </p:nvSpPr>
        <p:spPr>
          <a:xfrm>
            <a:off x="857224" y="1000108"/>
            <a:ext cx="2288212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نوجد كل عاملين حاصل ضربهما  جـ</a:t>
            </a:r>
            <a:endParaRPr lang="ar-SA" sz="2000" b="1" baseline="30000" dirty="0"/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1142976" y="5786454"/>
            <a:ext cx="7572428" cy="714380"/>
          </a:xfrm>
          <a:prstGeom prst="roundRect">
            <a:avLst>
              <a:gd name="adj" fmla="val 18637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ربع نص 36"/>
          <p:cNvSpPr txBox="1"/>
          <p:nvPr/>
        </p:nvSpPr>
        <p:spPr>
          <a:xfrm>
            <a:off x="6215074" y="5929330"/>
            <a:ext cx="235745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س</a:t>
            </a:r>
            <a:r>
              <a:rPr lang="ar-SA" sz="3000" b="1" spc="-100" baseline="30000" dirty="0" smtClean="0"/>
              <a:t>2</a:t>
            </a:r>
            <a:r>
              <a:rPr lang="ar-SA" sz="2000" b="1" dirty="0" smtClean="0"/>
              <a:t> +  ب س  +  جـ  =</a:t>
            </a:r>
            <a:endParaRPr lang="ar-SA" sz="2000" b="1" baseline="30000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1214414" y="5929330"/>
            <a:ext cx="5072098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(        إشارة ب             ) (       إشارة ب               )</a:t>
            </a:r>
            <a:endParaRPr lang="ar-SA" sz="2000" b="1" baseline="300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3902020" y="5957466"/>
            <a:ext cx="92869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عامل جـ</a:t>
            </a:r>
            <a:endParaRPr lang="ar-SA" sz="2000" b="1" baseline="30000" dirty="0">
              <a:solidFill>
                <a:srgbClr val="C0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5500694" y="5929330"/>
            <a:ext cx="57150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س</a:t>
            </a:r>
            <a:endParaRPr lang="ar-SA" sz="2000" b="1" baseline="30000" dirty="0">
              <a:solidFill>
                <a:srgbClr val="C00000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3201708" y="5929330"/>
            <a:ext cx="57150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س</a:t>
            </a:r>
            <a:endParaRPr lang="ar-SA" sz="2000" b="1" baseline="30000" dirty="0">
              <a:solidFill>
                <a:srgbClr val="C0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1557536" y="5957466"/>
            <a:ext cx="92869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عامل جـ</a:t>
            </a:r>
            <a:endParaRPr lang="ar-SA" sz="2000" b="1" baseline="300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462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1" grpId="0"/>
      <p:bldP spid="18" grpId="0"/>
      <p:bldP spid="22" grpId="0" animBg="1"/>
      <p:bldP spid="25" grpId="0"/>
      <p:bldP spid="32" grpId="0" animBg="1"/>
      <p:bldP spid="33" grpId="0"/>
      <p:bldP spid="34" grpId="0"/>
      <p:bldP spid="35" grpId="0" animBg="1"/>
      <p:bldP spid="36" grpId="0"/>
      <p:bldP spid="38" grpId="0" animBg="1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مجموعة 46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48" name="مستطيل ذو زوايا قطرية مستديرة 47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ستطيل ذو زوايا قطرية مستديرة 48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55" name="مربع نص 54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15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+  54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grpSp>
        <p:nvGrpSpPr>
          <p:cNvPr id="57" name="مجموعة 56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9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64" name="سداسي 63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5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6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7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63" name="مستطيل مستدير الزوايا 62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8" name="مربع نص 67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 6  =  0</a:t>
            </a:r>
            <a:endParaRPr lang="ar-SA" sz="2400" b="1" baseline="30000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6</a:t>
            </a:r>
            <a:endParaRPr lang="ar-SA" sz="2400" b="1" baseline="30000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71" name="مربع نص 70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9  =  0</a:t>
            </a:r>
            <a:endParaRPr lang="ar-SA" sz="2400" b="1" baseline="30000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 9</a:t>
            </a:r>
            <a:endParaRPr lang="ar-SA" sz="2400" b="1" baseline="30000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6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9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15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54  =  0</a:t>
            </a:r>
            <a:endParaRPr lang="ar-SA" sz="2400" b="1" baseline="30000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6 )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9 )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مجموعة 61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63" name="مستطيل ذو زوايا قطرية مستديرة 6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ستطيل ذو زوايا قطرية مستديرة 6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6" name="مربع نص 65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12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=  ــ 32</a:t>
            </a:r>
            <a:endParaRPr lang="ar-SA" sz="2400" b="1" baseline="30000" dirty="0"/>
          </a:p>
        </p:txBody>
      </p:sp>
      <p:grpSp>
        <p:nvGrpSpPr>
          <p:cNvPr id="82" name="مجموعة 81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3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85" name="سداسي 84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6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7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88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84" name="مستطيل مستدير الزوايا 83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89" name="مربع نص 88"/>
          <p:cNvSpPr txBox="1"/>
          <p:nvPr/>
        </p:nvSpPr>
        <p:spPr>
          <a:xfrm>
            <a:off x="3357554" y="1643050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12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=  ــ 32</a:t>
            </a:r>
            <a:endParaRPr lang="ar-SA" sz="2400" b="1" baseline="30000" dirty="0"/>
          </a:p>
        </p:txBody>
      </p:sp>
      <p:sp>
        <p:nvSpPr>
          <p:cNvPr id="90" name="مربع نص 89"/>
          <p:cNvSpPr txBox="1"/>
          <p:nvPr/>
        </p:nvSpPr>
        <p:spPr>
          <a:xfrm>
            <a:off x="530154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4  =  0</a:t>
            </a:r>
            <a:endParaRPr lang="ar-SA" sz="2400" b="1" baseline="30000" dirty="0"/>
          </a:p>
        </p:txBody>
      </p:sp>
      <p:sp>
        <p:nvSpPr>
          <p:cNvPr id="91" name="مربع نص 90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ــ  4</a:t>
            </a:r>
            <a:endParaRPr lang="ar-SA" sz="2400" b="1" baseline="30000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93" name="مربع نص 92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8  =  0</a:t>
            </a:r>
            <a:endParaRPr lang="ar-SA" sz="2400" b="1" baseline="30000" dirty="0"/>
          </a:p>
        </p:txBody>
      </p:sp>
      <p:sp>
        <p:nvSpPr>
          <p:cNvPr id="94" name="مربع نص 93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ــ  8</a:t>
            </a:r>
            <a:endParaRPr lang="ar-SA" sz="2400" b="1" baseline="30000" dirty="0"/>
          </a:p>
        </p:txBody>
      </p:sp>
      <p:sp>
        <p:nvSpPr>
          <p:cNvPr id="95" name="مربع نص 94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ــ  4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ــ  8</a:t>
            </a:r>
            <a:endParaRPr lang="ar-SA" sz="2400" b="1" baseline="30000" dirty="0"/>
          </a:p>
        </p:txBody>
      </p:sp>
      <p:sp>
        <p:nvSpPr>
          <p:cNvPr id="96" name="مربع نص 95"/>
          <p:cNvSpPr txBox="1"/>
          <p:nvPr/>
        </p:nvSpPr>
        <p:spPr>
          <a:xfrm>
            <a:off x="3357554" y="2181517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12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32  =  0</a:t>
            </a:r>
            <a:endParaRPr lang="ar-SA" sz="2400" b="1" baseline="30000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3357554" y="2681583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+ 4 )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8 )  =  0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مجموعة 50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62" name="مستطيل ذو زوايا قطرية مستديرة 61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مستطيل ذو زوايا قطرية مستديرة 62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5" name="مربع نص 64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ــ  72 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grpSp>
        <p:nvGrpSpPr>
          <p:cNvPr id="66" name="مجموعة 65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67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69" name="سداسي 68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0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1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2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68" name="مستطيل مستدير الزوايا 67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3" name="مربع نص 72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+  8  =  0</a:t>
            </a:r>
            <a:endParaRPr lang="ar-SA" sz="2400" b="1" baseline="30000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ــ  8</a:t>
            </a:r>
            <a:endParaRPr lang="ar-SA" sz="2400" b="1" baseline="30000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9  =  0</a:t>
            </a:r>
            <a:endParaRPr lang="ar-SA" sz="2400" b="1" baseline="30000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 9</a:t>
            </a:r>
            <a:endParaRPr lang="ar-SA" sz="2400" b="1" baseline="30000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ــ  8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9</a:t>
            </a:r>
            <a:endParaRPr lang="ar-SA" sz="2400" b="1" baseline="30000" dirty="0"/>
          </a:p>
        </p:txBody>
      </p:sp>
      <p:sp>
        <p:nvSpPr>
          <p:cNvPr id="79" name="مربع نص 78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72  =  0</a:t>
            </a:r>
            <a:endParaRPr lang="ar-SA" sz="2400" b="1" baseline="30000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8 )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9 )  =  0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مجموعة 36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38" name="مستطيل ذو زوايا قطرية مستديرة 37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ذو زوايا قطرية مستديرة 38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41" name="مربع نص 40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</a:t>
            </a:r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10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=  ــ 24</a:t>
            </a:r>
            <a:endParaRPr lang="ar-SA" sz="2400" b="1" baseline="30000" dirty="0"/>
          </a:p>
        </p:txBody>
      </p:sp>
      <p:grpSp>
        <p:nvGrpSpPr>
          <p:cNvPr id="42" name="مجموعة 41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43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45" name="سداسي 44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6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7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8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4" name="مستطيل مستدير الزوايا 43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9" name="مربع نص 48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 4  =  0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4</a:t>
            </a:r>
            <a:endParaRPr lang="ar-SA" sz="2400" b="1" baseline="30000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6  =  0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 6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 4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6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10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24  =  0</a:t>
            </a:r>
            <a:endParaRPr lang="ar-SA" sz="2400" b="1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4 )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6 )  =  0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1714480" y="495141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r>
              <a:rPr lang="ar-SA" sz="2400" b="1" dirty="0" smtClean="0"/>
              <a:t>ــ  7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12 =  </a:t>
            </a:r>
            <a:r>
              <a:rPr lang="ar-SA" sz="2400" b="1" dirty="0" smtClean="0"/>
              <a:t>0</a:t>
            </a:r>
            <a:endParaRPr lang="ar-SA" sz="2400" b="1" baseline="30000" dirty="0"/>
          </a:p>
        </p:txBody>
      </p:sp>
      <p:grpSp>
        <p:nvGrpSpPr>
          <p:cNvPr id="52" name="مجموعة 51"/>
          <p:cNvGrpSpPr/>
          <p:nvPr/>
        </p:nvGrpSpPr>
        <p:grpSpPr>
          <a:xfrm>
            <a:off x="1481367" y="1571612"/>
            <a:ext cx="6448219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53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55" name="سداسي 54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6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7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8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54" name="مستطيل مستدير الزوايا 53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9" name="مربع نص 58"/>
          <p:cNvSpPr txBox="1"/>
          <p:nvPr/>
        </p:nvSpPr>
        <p:spPr>
          <a:xfrm>
            <a:off x="527341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3  =  0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5500694" y="4467533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 =   3</a:t>
            </a:r>
            <a:endParaRPr lang="ar-SA" sz="2400" b="1" baseline="30000" dirty="0"/>
          </a:p>
        </p:txBody>
      </p:sp>
      <p:sp>
        <p:nvSpPr>
          <p:cNvPr id="61" name="مربع نص 60"/>
          <p:cNvSpPr txBox="1"/>
          <p:nvPr/>
        </p:nvSpPr>
        <p:spPr>
          <a:xfrm>
            <a:off x="564357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 المعادلة :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7426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ــ  4  =  0</a:t>
            </a:r>
            <a:endParaRPr lang="ar-SA" sz="2400" b="1" baseline="30000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514234" y="4538971"/>
            <a:ext cx="25577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         =   4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00049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3 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  4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357554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ــ   7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+  12 =  0</a:t>
            </a:r>
            <a:endParaRPr lang="ar-SA" sz="2400" b="1" baseline="30000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3357554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3 ) ( </a:t>
            </a:r>
            <a:r>
              <a:rPr lang="ar-SA" sz="2400" b="1" dirty="0" smtClean="0"/>
              <a:t>س</a:t>
            </a:r>
            <a:r>
              <a:rPr lang="ar-SA" sz="2400" b="1" dirty="0" smtClean="0"/>
              <a:t>   ــ  4 )  =  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642910" y="285728"/>
            <a:ext cx="7944784" cy="928694"/>
            <a:chOff x="642910" y="500042"/>
            <a:chExt cx="7944784" cy="928694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وايا قطرية مستديرة 3"/>
            <p:cNvSpPr/>
            <p:nvPr/>
          </p:nvSpPr>
          <p:spPr>
            <a:xfrm>
              <a:off x="7158934" y="500042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358082" y="757658"/>
              <a:ext cx="1228723" cy="50006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isometricOffAxis1Right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6" name="مربع نص 5"/>
          <p:cNvSpPr txBox="1"/>
          <p:nvPr/>
        </p:nvSpPr>
        <p:spPr>
          <a:xfrm>
            <a:off x="714348" y="357166"/>
            <a:ext cx="6357982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متوازي أضلاع ارتفاعه أقل من قاعدته بـ 18 سم ومساحته 175 سم2 . فما ارتفاعه  ؟</a:t>
            </a:r>
            <a:endParaRPr lang="ar-SA" sz="2400" b="1" baseline="30000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467167" y="1571612"/>
            <a:ext cx="5448087" cy="4714908"/>
            <a:chOff x="1428728" y="1428736"/>
            <a:chExt cx="6448219" cy="4714908"/>
          </a:xfrm>
          <a:solidFill>
            <a:schemeClr val="accent1">
              <a:lumMod val="40000"/>
              <a:lumOff val="60000"/>
            </a:schemeClr>
          </a:solidFill>
        </p:grpSpPr>
        <p:grpSp>
          <p:nvGrpSpPr>
            <p:cNvPr id="8" name="مجموعة 5"/>
            <p:cNvGrpSpPr/>
            <p:nvPr/>
          </p:nvGrpSpPr>
          <p:grpSpPr>
            <a:xfrm>
              <a:off x="1428728" y="1428736"/>
              <a:ext cx="6448219" cy="4714908"/>
              <a:chOff x="2000231" y="1071546"/>
              <a:chExt cx="6662533" cy="4714908"/>
            </a:xfrm>
            <a:grpFill/>
          </p:grpSpPr>
          <p:sp>
            <p:nvSpPr>
              <p:cNvPr id="10" name="سداسي 9"/>
              <p:cNvSpPr/>
              <p:nvPr/>
            </p:nvSpPr>
            <p:spPr>
              <a:xfrm>
                <a:off x="2000231" y="1071546"/>
                <a:ext cx="6662533" cy="1643074"/>
              </a:xfrm>
              <a:prstGeom prst="hexagon">
                <a:avLst>
                  <a:gd name="adj" fmla="val 9362"/>
                  <a:gd name="vf" fmla="val 115470"/>
                </a:avLst>
              </a:prstGeom>
              <a:grpFill/>
              <a:ln w="76200"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مستطيل 2"/>
              <p:cNvSpPr/>
              <p:nvPr/>
            </p:nvSpPr>
            <p:spPr>
              <a:xfrm>
                <a:off x="5857884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مستطيل 3"/>
              <p:cNvSpPr/>
              <p:nvPr/>
            </p:nvSpPr>
            <p:spPr>
              <a:xfrm>
                <a:off x="2143108" y="2857496"/>
                <a:ext cx="2643206" cy="214314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3" name="مستطيل 4"/>
              <p:cNvSpPr/>
              <p:nvPr/>
            </p:nvSpPr>
            <p:spPr>
              <a:xfrm>
                <a:off x="2143108" y="5072074"/>
                <a:ext cx="6357982" cy="71438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9" name="مستطيل مستدير الزوايا 8"/>
            <p:cNvSpPr/>
            <p:nvPr/>
          </p:nvSpPr>
          <p:spPr>
            <a:xfrm>
              <a:off x="4228878" y="3172482"/>
              <a:ext cx="857256" cy="2143140"/>
            </a:xfrm>
            <a:prstGeom prst="round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4" name="مربع نص 13"/>
          <p:cNvSpPr txBox="1"/>
          <p:nvPr/>
        </p:nvSpPr>
        <p:spPr>
          <a:xfrm>
            <a:off x="3330516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ــ  7  =  0</a:t>
            </a:r>
            <a:endParaRPr lang="ar-SA" sz="2400" b="1" baseline="30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3557800" y="4286256"/>
            <a:ext cx="214314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 =   7</a:t>
            </a:r>
            <a:endParaRPr lang="ar-SA" sz="2400" b="1" baseline="300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700676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الإرتفاع  =</a:t>
            </a:r>
            <a:endParaRPr lang="ar-SA" sz="2400" b="1" baseline="30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285720" y="3571876"/>
            <a:ext cx="235745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+  25  =  0</a:t>
            </a:r>
            <a:endParaRPr lang="ar-SA" sz="2400" b="1" baseline="300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28596" y="4357694"/>
            <a:ext cx="220051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         =  ــ 25</a:t>
            </a:r>
            <a:endParaRPr lang="ar-SA" sz="2400" b="1" baseline="300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428860" y="5643578"/>
            <a:ext cx="17859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7  سم</a:t>
            </a:r>
            <a:endParaRPr lang="ar-SA" sz="2400" b="1" baseline="300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414660" y="178592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ع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 18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ــ  175  =  0</a:t>
            </a:r>
            <a:endParaRPr lang="ar-SA" sz="24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414660" y="2500306"/>
            <a:ext cx="4214842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ــ  7 ) ( </a:t>
            </a:r>
            <a:r>
              <a:rPr lang="ar-SA" sz="2400" b="1" dirty="0" smtClean="0"/>
              <a:t>ع</a:t>
            </a:r>
            <a:r>
              <a:rPr lang="ar-SA" sz="2400" b="1" dirty="0" smtClean="0"/>
              <a:t>   +  25 )  =  0</a:t>
            </a:r>
            <a:endParaRPr lang="ar-SA" sz="2400" b="1" baseline="30000" dirty="0"/>
          </a:p>
        </p:txBody>
      </p:sp>
      <p:sp>
        <p:nvSpPr>
          <p:cNvPr id="22" name="مستطيل 21"/>
          <p:cNvSpPr/>
          <p:nvPr/>
        </p:nvSpPr>
        <p:spPr>
          <a:xfrm>
            <a:off x="5929322" y="3286124"/>
            <a:ext cx="2857520" cy="30718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6286512" y="3500438"/>
            <a:ext cx="2428892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ق  =  </a:t>
            </a:r>
            <a:r>
              <a:rPr lang="ar-SA" sz="2200" b="1" dirty="0" smtClean="0"/>
              <a:t>ع</a:t>
            </a:r>
            <a:r>
              <a:rPr lang="ar-SA" sz="2200" b="1" dirty="0" smtClean="0"/>
              <a:t>  +  18</a:t>
            </a:r>
            <a:endParaRPr lang="ar-SA" sz="2200" b="1" baseline="300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6286512" y="4038905"/>
            <a:ext cx="2428892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م  =  </a:t>
            </a:r>
            <a:r>
              <a:rPr lang="ar-SA" sz="2200" b="1" dirty="0" smtClean="0"/>
              <a:t>ع</a:t>
            </a:r>
            <a:r>
              <a:rPr lang="ar-SA" sz="2200" b="1" dirty="0" smtClean="0"/>
              <a:t>  ق</a:t>
            </a:r>
            <a:endParaRPr lang="ar-SA" sz="2200" b="1" baseline="300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6000760" y="4538971"/>
            <a:ext cx="2714644" cy="4308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م  =  </a:t>
            </a:r>
            <a:r>
              <a:rPr lang="ar-SA" sz="2200" b="1" dirty="0" smtClean="0"/>
              <a:t>ع</a:t>
            </a:r>
            <a:r>
              <a:rPr lang="ar-SA" sz="2200" b="1" dirty="0" smtClean="0"/>
              <a:t>  ( </a:t>
            </a:r>
            <a:r>
              <a:rPr lang="ar-SA" sz="2200" b="1" dirty="0" smtClean="0"/>
              <a:t>ع</a:t>
            </a:r>
            <a:r>
              <a:rPr lang="ar-SA" sz="2200" b="1" dirty="0" smtClean="0"/>
              <a:t>  +  18 )</a:t>
            </a:r>
            <a:endParaRPr lang="ar-SA" sz="2200" b="1" baseline="300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000760" y="5181913"/>
            <a:ext cx="2714644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175  =  ع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 18 </a:t>
            </a:r>
            <a:r>
              <a:rPr lang="ar-SA" sz="2200" b="1" dirty="0" smtClean="0"/>
              <a:t>ع</a:t>
            </a:r>
            <a:endParaRPr lang="ar-SA" sz="2200" b="1" baseline="300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5715008" y="5681979"/>
            <a:ext cx="3000396" cy="44114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200" b="1" dirty="0" smtClean="0"/>
              <a:t>ع</a:t>
            </a:r>
            <a:r>
              <a:rPr lang="ar-SA" sz="3400" b="1" spc="-100" baseline="30000" dirty="0" smtClean="0"/>
              <a:t>2</a:t>
            </a:r>
            <a:r>
              <a:rPr lang="ar-SA" sz="2200" b="1" dirty="0" smtClean="0"/>
              <a:t>  +  18 </a:t>
            </a:r>
            <a:r>
              <a:rPr lang="ar-SA" sz="2200" b="1" dirty="0" smtClean="0"/>
              <a:t>ع</a:t>
            </a:r>
            <a:r>
              <a:rPr lang="ar-SA" sz="2200" b="1" dirty="0" smtClean="0"/>
              <a:t>  ــ 175  = 0</a:t>
            </a:r>
            <a:endParaRPr lang="ar-SA" sz="2200" b="1" baseline="300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142976" y="4857760"/>
            <a:ext cx="127181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مرفوض</a:t>
            </a:r>
            <a:endParaRPr lang="ar-SA" sz="2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مجموعة 56"/>
          <p:cNvGrpSpPr/>
          <p:nvPr/>
        </p:nvGrpSpPr>
        <p:grpSpPr>
          <a:xfrm>
            <a:off x="642910" y="428604"/>
            <a:ext cx="7944784" cy="928694"/>
            <a:chOff x="642910" y="500042"/>
            <a:chExt cx="7944784" cy="928694"/>
          </a:xfrm>
        </p:grpSpPr>
        <p:sp>
          <p:nvSpPr>
            <p:cNvPr id="29" name="مستطيل ذو زوايا قطرية مستديرة 28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ستطيل ذو زوايا قطرية مستديرة 29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4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33" name="مربع نص 32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58" name="مربع نص 57"/>
          <p:cNvSpPr txBox="1"/>
          <p:nvPr/>
        </p:nvSpPr>
        <p:spPr>
          <a:xfrm>
            <a:off x="1714480" y="64291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9 س  +  20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714480" y="377291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9 س     +      20</a:t>
            </a:r>
            <a:endParaRPr lang="ar-SA" sz="3200" b="1" baseline="30000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1714480" y="3143248"/>
            <a:ext cx="2214578" cy="642942"/>
            <a:chOff x="1857356" y="2786058"/>
            <a:chExt cx="2214578" cy="714380"/>
          </a:xfrm>
        </p:grpSpPr>
        <p:sp>
          <p:nvSpPr>
            <p:cNvPr id="31" name="مستطيل مستدير الزوايا 3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8" name="مجموعة 37"/>
          <p:cNvGrpSpPr/>
          <p:nvPr/>
        </p:nvGrpSpPr>
        <p:grpSpPr>
          <a:xfrm>
            <a:off x="1714480" y="2399634"/>
            <a:ext cx="2214578" cy="642942"/>
            <a:chOff x="1857356" y="2786058"/>
            <a:chExt cx="2214578" cy="714380"/>
          </a:xfrm>
        </p:grpSpPr>
        <p:sp>
          <p:nvSpPr>
            <p:cNvPr id="39" name="مستطيل مستدير الزوايا 3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ستطيل مستدير الزوايا 3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1714480" y="1657118"/>
            <a:ext cx="2214578" cy="642942"/>
            <a:chOff x="1857356" y="2786058"/>
            <a:chExt cx="2214578" cy="714380"/>
          </a:xfrm>
        </p:grpSpPr>
        <p:sp>
          <p:nvSpPr>
            <p:cNvPr id="42" name="مستطيل مستدير الزوايا 41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مستطيل مستدير الزوايا 42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4" name="مربع نص 43"/>
          <p:cNvSpPr txBox="1"/>
          <p:nvPr/>
        </p:nvSpPr>
        <p:spPr>
          <a:xfrm>
            <a:off x="2000232" y="321468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20</a:t>
            </a:r>
            <a:endParaRPr lang="ar-SA" sz="24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000232" y="247217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10</a:t>
            </a:r>
            <a:endParaRPr lang="ar-SA" sz="24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2000232" y="172965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5</a:t>
            </a:r>
            <a:endParaRPr lang="ar-SA" sz="2400" b="1" baseline="30000" dirty="0"/>
          </a:p>
        </p:txBody>
      </p:sp>
      <p:sp>
        <p:nvSpPr>
          <p:cNvPr id="47" name="خماسي 46"/>
          <p:cNvSpPr/>
          <p:nvPr/>
        </p:nvSpPr>
        <p:spPr>
          <a:xfrm rot="16200000">
            <a:off x="3150822" y="432197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ربع نص 47"/>
          <p:cNvSpPr txBox="1"/>
          <p:nvPr/>
        </p:nvSpPr>
        <p:spPr>
          <a:xfrm>
            <a:off x="3229842" y="475060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343486" y="321468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21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343486" y="248623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baseline="30000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3343486" y="17426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baseline="30000" dirty="0"/>
          </a:p>
        </p:txBody>
      </p:sp>
      <p:sp>
        <p:nvSpPr>
          <p:cNvPr id="53" name="سهم منحني 52"/>
          <p:cNvSpPr/>
          <p:nvPr/>
        </p:nvSpPr>
        <p:spPr>
          <a:xfrm rot="5400000">
            <a:off x="3578902" y="2293026"/>
            <a:ext cx="1928826" cy="1057502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1142976" y="564357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5715008" y="582975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9 س  +  20  =</a:t>
            </a:r>
            <a:endParaRPr lang="ar-SA" sz="2400" b="1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28728" y="582975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115368" y="58438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1" name="مربع نص 80"/>
          <p:cNvSpPr txBox="1"/>
          <p:nvPr/>
        </p:nvSpPr>
        <p:spPr>
          <a:xfrm>
            <a:off x="4070836" y="588602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مربع نص 81"/>
          <p:cNvSpPr txBox="1"/>
          <p:nvPr/>
        </p:nvSpPr>
        <p:spPr>
          <a:xfrm>
            <a:off x="4572000" y="589629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3086968" y="584872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2042436" y="589092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5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2543600" y="590119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وسيلة شرح مستطيلة 85"/>
          <p:cNvSpPr/>
          <p:nvPr/>
        </p:nvSpPr>
        <p:spPr>
          <a:xfrm>
            <a:off x="6357950" y="192880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3" grpId="0" animBg="1"/>
      <p:bldP spid="54" grpId="0" animBg="1"/>
      <p:bldP spid="55" grpId="0"/>
      <p:bldP spid="56" grpId="0"/>
      <p:bldP spid="62" grpId="0"/>
      <p:bldP spid="81" grpId="0"/>
      <p:bldP spid="82" grpId="0"/>
      <p:bldP spid="83" grpId="0"/>
      <p:bldP spid="84" grpId="0"/>
      <p:bldP spid="85" grpId="0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6"/>
          <p:cNvGrpSpPr/>
          <p:nvPr/>
        </p:nvGrpSpPr>
        <p:grpSpPr>
          <a:xfrm>
            <a:off x="642910" y="428604"/>
            <a:ext cx="7944784" cy="928694"/>
            <a:chOff x="642910" y="500042"/>
            <a:chExt cx="7944784" cy="928694"/>
          </a:xfrm>
        </p:grpSpPr>
        <p:sp>
          <p:nvSpPr>
            <p:cNvPr id="29" name="مستطيل ذو زوايا قطرية مستديرة 28"/>
            <p:cNvSpPr/>
            <p:nvPr/>
          </p:nvSpPr>
          <p:spPr>
            <a:xfrm>
              <a:off x="642910" y="500042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ستطيل ذو زوايا قطرية مستديرة 29"/>
            <p:cNvSpPr/>
            <p:nvPr/>
          </p:nvSpPr>
          <p:spPr>
            <a:xfrm>
              <a:off x="7215206" y="500042"/>
              <a:ext cx="137248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3" name="مجموعة 33"/>
            <p:cNvGrpSpPr/>
            <p:nvPr/>
          </p:nvGrpSpPr>
          <p:grpSpPr>
            <a:xfrm>
              <a:off x="7243342" y="542246"/>
              <a:ext cx="1290637" cy="714380"/>
              <a:chOff x="3143240" y="1857364"/>
              <a:chExt cx="1362075" cy="714380"/>
            </a:xfrm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43240" y="1857364"/>
                <a:ext cx="1362075" cy="714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</p:pic>
          <p:sp>
            <p:nvSpPr>
              <p:cNvPr id="33" name="مربع نص 32"/>
              <p:cNvSpPr txBox="1"/>
              <p:nvPr/>
            </p:nvSpPr>
            <p:spPr>
              <a:xfrm>
                <a:off x="3300184" y="1928802"/>
                <a:ext cx="1071570" cy="461665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p3d prstMaterial="translucentPowder">
                <a:bevelT w="203200" h="50800" prst="softRound"/>
              </a:sp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مثال</a:t>
                </a:r>
                <a:endParaRPr lang="ar-SA" sz="2400" b="1" baseline="30000" dirty="0"/>
              </a:p>
            </p:txBody>
          </p:sp>
        </p:grpSp>
      </p:grpSp>
      <p:sp>
        <p:nvSpPr>
          <p:cNvPr id="58" name="مربع نص 57"/>
          <p:cNvSpPr txBox="1"/>
          <p:nvPr/>
        </p:nvSpPr>
        <p:spPr>
          <a:xfrm>
            <a:off x="1714480" y="642918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2 س  ــ  15</a:t>
            </a:r>
            <a:endParaRPr lang="ar-SA" sz="2400" b="1" baseline="30000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714480" y="377291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س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2 س     ــ      15</a:t>
            </a:r>
            <a:endParaRPr lang="ar-SA" sz="3200" b="1" baseline="30000" dirty="0"/>
          </a:p>
        </p:txBody>
      </p:sp>
      <p:grpSp>
        <p:nvGrpSpPr>
          <p:cNvPr id="4" name="مجموعة 36"/>
          <p:cNvGrpSpPr/>
          <p:nvPr/>
        </p:nvGrpSpPr>
        <p:grpSpPr>
          <a:xfrm>
            <a:off x="1714480" y="3143248"/>
            <a:ext cx="2214578" cy="642942"/>
            <a:chOff x="1857356" y="2786058"/>
            <a:chExt cx="2214578" cy="714380"/>
          </a:xfrm>
        </p:grpSpPr>
        <p:sp>
          <p:nvSpPr>
            <p:cNvPr id="31" name="مستطيل مستدير الزوايا 3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" name="مجموعة 37"/>
          <p:cNvGrpSpPr/>
          <p:nvPr/>
        </p:nvGrpSpPr>
        <p:grpSpPr>
          <a:xfrm>
            <a:off x="1714480" y="2399634"/>
            <a:ext cx="2214578" cy="642942"/>
            <a:chOff x="1857356" y="2786058"/>
            <a:chExt cx="2214578" cy="714380"/>
          </a:xfrm>
        </p:grpSpPr>
        <p:sp>
          <p:nvSpPr>
            <p:cNvPr id="39" name="مستطيل مستدير الزوايا 38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مستطيل مستدير الزوايا 39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4" name="مربع نص 43"/>
          <p:cNvSpPr txBox="1"/>
          <p:nvPr/>
        </p:nvSpPr>
        <p:spPr>
          <a:xfrm>
            <a:off x="2000232" y="321468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15</a:t>
            </a:r>
            <a:endParaRPr lang="ar-SA" sz="2400" b="1" baseline="300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000232" y="247217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 5</a:t>
            </a:r>
            <a:endParaRPr lang="ar-SA" sz="2400" b="1" baseline="30000" dirty="0"/>
          </a:p>
        </p:txBody>
      </p:sp>
      <p:sp>
        <p:nvSpPr>
          <p:cNvPr id="47" name="خماسي 46"/>
          <p:cNvSpPr/>
          <p:nvPr/>
        </p:nvSpPr>
        <p:spPr>
          <a:xfrm rot="16200000">
            <a:off x="3178958" y="432197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ربع نص 47"/>
          <p:cNvSpPr txBox="1"/>
          <p:nvPr/>
        </p:nvSpPr>
        <p:spPr>
          <a:xfrm>
            <a:off x="3257978" y="475060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343486" y="3214686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baseline="30000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343486" y="248623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  <p:sp>
        <p:nvSpPr>
          <p:cNvPr id="53" name="سهم منحني 52"/>
          <p:cNvSpPr/>
          <p:nvPr/>
        </p:nvSpPr>
        <p:spPr>
          <a:xfrm rot="5400000">
            <a:off x="3936092" y="2692420"/>
            <a:ext cx="1214446" cy="1057502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4" name="مستطيل مستدير الزوايا 53"/>
          <p:cNvSpPr/>
          <p:nvPr/>
        </p:nvSpPr>
        <p:spPr>
          <a:xfrm>
            <a:off x="1142976" y="564357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5" name="مربع نص 54"/>
          <p:cNvSpPr txBox="1"/>
          <p:nvPr/>
        </p:nvSpPr>
        <p:spPr>
          <a:xfrm>
            <a:off x="5715008" y="582975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س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2 س  ــ  15  =</a:t>
            </a:r>
            <a:endParaRPr lang="ar-SA" sz="2400" b="1" baseline="300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428728" y="582975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5115368" y="58438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1" name="مربع نص 80"/>
          <p:cNvSpPr txBox="1"/>
          <p:nvPr/>
        </p:nvSpPr>
        <p:spPr>
          <a:xfrm>
            <a:off x="4070836" y="588602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مربع نص 81"/>
          <p:cNvSpPr txBox="1"/>
          <p:nvPr/>
        </p:nvSpPr>
        <p:spPr>
          <a:xfrm>
            <a:off x="4572000" y="589629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3" name="مربع نص 82"/>
          <p:cNvSpPr txBox="1"/>
          <p:nvPr/>
        </p:nvSpPr>
        <p:spPr>
          <a:xfrm>
            <a:off x="3086968" y="584872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س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4" name="مربع نص 83"/>
          <p:cNvSpPr txBox="1"/>
          <p:nvPr/>
        </p:nvSpPr>
        <p:spPr>
          <a:xfrm>
            <a:off x="2042436" y="589092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5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5" name="مربع نص 84"/>
          <p:cNvSpPr txBox="1"/>
          <p:nvPr/>
        </p:nvSpPr>
        <p:spPr>
          <a:xfrm>
            <a:off x="2543600" y="590119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86" name="وسيلة شرح مستطيلة 85"/>
          <p:cNvSpPr/>
          <p:nvPr/>
        </p:nvSpPr>
        <p:spPr>
          <a:xfrm>
            <a:off x="6357950" y="192880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5" grpId="0"/>
      <p:bldP spid="44" grpId="0"/>
      <p:bldP spid="45" grpId="0"/>
      <p:bldP spid="47" grpId="0" animBg="1"/>
      <p:bldP spid="48" grpId="0"/>
      <p:bldP spid="49" grpId="0"/>
      <p:bldP spid="50" grpId="0"/>
      <p:bldP spid="53" grpId="0" animBg="1"/>
      <p:bldP spid="54" grpId="0" animBg="1"/>
      <p:bldP spid="55" grpId="0"/>
      <p:bldP spid="56" grpId="0"/>
      <p:bldP spid="62" grpId="0"/>
      <p:bldP spid="81" grpId="0"/>
      <p:bldP spid="82" grpId="0"/>
      <p:bldP spid="83" grpId="0"/>
      <p:bldP spid="84" grpId="0"/>
      <p:bldP spid="85" grpId="0"/>
      <p:bldP spid="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7" name="مربع نص 26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 +  11 د   +  24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571604" y="4094389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د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11 د     +      24</a:t>
            </a:r>
            <a:endParaRPr lang="ar-SA" sz="3200" b="1" baseline="30000" dirty="0"/>
          </a:p>
        </p:txBody>
      </p:sp>
      <p:grpSp>
        <p:nvGrpSpPr>
          <p:cNvPr id="24" name="مجموعة 23"/>
          <p:cNvGrpSpPr/>
          <p:nvPr/>
        </p:nvGrpSpPr>
        <p:grpSpPr>
          <a:xfrm>
            <a:off x="1814054" y="3464718"/>
            <a:ext cx="2214578" cy="642942"/>
            <a:chOff x="1857356" y="2786058"/>
            <a:chExt cx="2214578" cy="714380"/>
          </a:xfrm>
        </p:grpSpPr>
        <p:sp>
          <p:nvSpPr>
            <p:cNvPr id="34" name="مستطيل مستدير الزوايا 3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1814054" y="2721104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1814054" y="1978588"/>
            <a:ext cx="2214578" cy="642942"/>
            <a:chOff x="1857356" y="2786058"/>
            <a:chExt cx="2214578" cy="714380"/>
          </a:xfrm>
        </p:grpSpPr>
        <p:sp>
          <p:nvSpPr>
            <p:cNvPr id="41" name="مستطيل مستدير الزوايا 4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مستطيل مستدير الزوايا 41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2099806" y="353615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24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099806" y="2793640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12</a:t>
            </a:r>
            <a:endParaRPr lang="ar-SA" sz="2400" b="1" baseline="30000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099806" y="2051124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8</a:t>
            </a:r>
            <a:endParaRPr lang="ar-SA" sz="2400" b="1" baseline="30000" dirty="0"/>
          </a:p>
        </p:txBody>
      </p:sp>
      <p:sp>
        <p:nvSpPr>
          <p:cNvPr id="49" name="خماسي 48"/>
          <p:cNvSpPr/>
          <p:nvPr/>
        </p:nvSpPr>
        <p:spPr>
          <a:xfrm rot="16200000">
            <a:off x="3229845" y="4643447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ربع نص 51"/>
          <p:cNvSpPr txBox="1"/>
          <p:nvPr/>
        </p:nvSpPr>
        <p:spPr>
          <a:xfrm>
            <a:off x="3308865" y="5072074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443060" y="3564292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25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443060" y="28077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baseline="300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3443060" y="206409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601102" y="2678900"/>
            <a:ext cx="1928826" cy="92869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857892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715008" y="6044070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د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9 د  +  24  =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643042" y="6044070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329682" y="605813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د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4285150" y="610034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786314" y="6110607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3301282" y="606303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د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2256750" y="610524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8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2757914" y="611550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1" name="وسيلة شرح مستطيلة 70"/>
          <p:cNvSpPr/>
          <p:nvPr/>
        </p:nvSpPr>
        <p:spPr>
          <a:xfrm>
            <a:off x="6357950" y="2250272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72" name="مجموعة 71"/>
          <p:cNvGrpSpPr/>
          <p:nvPr/>
        </p:nvGrpSpPr>
        <p:grpSpPr>
          <a:xfrm>
            <a:off x="1814054" y="1214422"/>
            <a:ext cx="2214578" cy="642942"/>
            <a:chOff x="1857356" y="2786058"/>
            <a:chExt cx="2214578" cy="714380"/>
          </a:xfrm>
        </p:grpSpPr>
        <p:sp>
          <p:nvSpPr>
            <p:cNvPr id="73" name="مستطيل مستدير الزوايا 72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4" name="مستطيل مستدير الزوايا 73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2099806" y="1286958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6</a:t>
            </a:r>
            <a:endParaRPr lang="ar-SA" sz="2400" b="1" baseline="30000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3443060" y="129992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/>
      <p:bldP spid="43" grpId="0"/>
      <p:bldP spid="47" grpId="0"/>
      <p:bldP spid="48" grpId="0"/>
      <p:bldP spid="49" grpId="0" animBg="1"/>
      <p:bldP spid="52" grpId="0"/>
      <p:bldP spid="53" grpId="0"/>
      <p:bldP spid="54" grpId="0"/>
      <p:bldP spid="55" grpId="0"/>
      <p:bldP spid="57" grpId="0" animBg="1"/>
      <p:bldP spid="58" grpId="0" animBg="1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7" name="مربع نص 26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9  +  10 ن  +   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571604" y="3558605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ن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10 ن     +      9</a:t>
            </a:r>
            <a:endParaRPr lang="ar-SA" sz="3200" b="1" baseline="30000" dirty="0"/>
          </a:p>
        </p:txBody>
      </p:sp>
      <p:grpSp>
        <p:nvGrpSpPr>
          <p:cNvPr id="3" name="مجموعة 23"/>
          <p:cNvGrpSpPr/>
          <p:nvPr/>
        </p:nvGrpSpPr>
        <p:grpSpPr>
          <a:xfrm>
            <a:off x="1643042" y="2928934"/>
            <a:ext cx="2214578" cy="642942"/>
            <a:chOff x="1857356" y="2786058"/>
            <a:chExt cx="2214578" cy="714380"/>
          </a:xfrm>
        </p:grpSpPr>
        <p:sp>
          <p:nvSpPr>
            <p:cNvPr id="34" name="مستطيل مستدير الزوايا 3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" name="مجموعة 36"/>
          <p:cNvGrpSpPr/>
          <p:nvPr/>
        </p:nvGrpSpPr>
        <p:grpSpPr>
          <a:xfrm>
            <a:off x="1643042" y="2185320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1928794" y="300037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3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928794" y="2257856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 9</a:t>
            </a:r>
            <a:endParaRPr lang="ar-SA" sz="2400" b="1" baseline="30000" dirty="0"/>
          </a:p>
        </p:txBody>
      </p:sp>
      <p:sp>
        <p:nvSpPr>
          <p:cNvPr id="49" name="خماسي 48"/>
          <p:cNvSpPr/>
          <p:nvPr/>
        </p:nvSpPr>
        <p:spPr>
          <a:xfrm rot="16200000">
            <a:off x="3079384" y="4107663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ربع نص 51"/>
          <p:cNvSpPr txBox="1"/>
          <p:nvPr/>
        </p:nvSpPr>
        <p:spPr>
          <a:xfrm>
            <a:off x="3158404" y="4536290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272048" y="30285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272048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840310" y="2482996"/>
            <a:ext cx="1178726" cy="99903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32210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715008" y="550828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ن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10 ن  +  9  =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500166" y="550828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86806" y="552235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4142274" y="556455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643438" y="557482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3158406" y="552725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ن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2113874" y="55694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9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2615038" y="55797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1" name="وسيلة شرح مستطيلة 70"/>
          <p:cNvSpPr/>
          <p:nvPr/>
        </p:nvSpPr>
        <p:spPr>
          <a:xfrm>
            <a:off x="6357950" y="1714488"/>
            <a:ext cx="2472194" cy="1143008"/>
          </a:xfrm>
          <a:prstGeom prst="wedgeRectCallout">
            <a:avLst>
              <a:gd name="adj1" fmla="val -71052"/>
              <a:gd name="adj2" fmla="val 124448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/>
      <p:bldP spid="43" grpId="0"/>
      <p:bldP spid="47" grpId="0"/>
      <p:bldP spid="49" grpId="0" animBg="1"/>
      <p:bldP spid="52" grpId="0"/>
      <p:bldP spid="53" grpId="0"/>
      <p:bldP spid="54" grpId="0"/>
      <p:bldP spid="57" grpId="0" animBg="1"/>
      <p:bldP spid="58" grpId="0" animBg="1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7" name="مربع نص 26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21  ــ  22 م  +   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357290" y="3558605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م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ــ     22 م     +      21</a:t>
            </a:r>
            <a:endParaRPr lang="ar-SA" sz="3200" b="1" baseline="30000" dirty="0"/>
          </a:p>
        </p:txBody>
      </p:sp>
      <p:grpSp>
        <p:nvGrpSpPr>
          <p:cNvPr id="3" name="مجموعة 23"/>
          <p:cNvGrpSpPr/>
          <p:nvPr/>
        </p:nvGrpSpPr>
        <p:grpSpPr>
          <a:xfrm>
            <a:off x="1643042" y="2928934"/>
            <a:ext cx="2214578" cy="642942"/>
            <a:chOff x="1857356" y="2786058"/>
            <a:chExt cx="2214578" cy="714380"/>
          </a:xfrm>
        </p:grpSpPr>
        <p:sp>
          <p:nvSpPr>
            <p:cNvPr id="34" name="مستطيل مستدير الزوايا 3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" name="مجموعة 36"/>
          <p:cNvGrpSpPr/>
          <p:nvPr/>
        </p:nvGrpSpPr>
        <p:grpSpPr>
          <a:xfrm>
            <a:off x="1643042" y="2185320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1928794" y="300037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،  7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842190" y="2257856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 21</a:t>
            </a:r>
            <a:endParaRPr lang="ar-SA" sz="2400" b="1" baseline="30000" dirty="0"/>
          </a:p>
        </p:txBody>
      </p:sp>
      <p:sp>
        <p:nvSpPr>
          <p:cNvPr id="49" name="خماسي 48"/>
          <p:cNvSpPr/>
          <p:nvPr/>
        </p:nvSpPr>
        <p:spPr>
          <a:xfrm rot="16200000">
            <a:off x="3065316" y="4107663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ربع نص 51"/>
          <p:cNvSpPr txBox="1"/>
          <p:nvPr/>
        </p:nvSpPr>
        <p:spPr>
          <a:xfrm>
            <a:off x="3144336" y="4536290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272048" y="30285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272048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22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840310" y="2482996"/>
            <a:ext cx="1178726" cy="99903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32210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715008" y="550828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22 م  +  21  =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500166" y="550828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86806" y="552235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4142274" y="556455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643438" y="557482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3158406" y="552725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2113874" y="55694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21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2629106" y="55797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1" name="وسيلة شرح مستطيلة 70"/>
          <p:cNvSpPr/>
          <p:nvPr/>
        </p:nvSpPr>
        <p:spPr>
          <a:xfrm>
            <a:off x="6357950" y="1714488"/>
            <a:ext cx="2472194" cy="1143008"/>
          </a:xfrm>
          <a:prstGeom prst="wedgeRectCallout">
            <a:avLst>
              <a:gd name="adj1" fmla="val -74466"/>
              <a:gd name="adj2" fmla="val 13183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جمعنا عاملي  جـ  نضع إشارة الأوسط مع العاملين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/>
      <p:bldP spid="43" grpId="0"/>
      <p:bldP spid="47" grpId="0"/>
      <p:bldP spid="49" grpId="0" animBg="1"/>
      <p:bldP spid="52" grpId="0"/>
      <p:bldP spid="53" grpId="0"/>
      <p:bldP spid="54" grpId="0"/>
      <p:bldP spid="57" grpId="0" animBg="1"/>
      <p:bldP spid="58" grpId="0" animBg="1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7" name="مربع نص 26"/>
          <p:cNvSpPr txBox="1"/>
          <p:nvPr/>
        </p:nvSpPr>
        <p:spPr>
          <a:xfrm>
            <a:off x="1714480" y="423703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  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</a:t>
            </a:r>
            <a:r>
              <a:rPr lang="ar-SA" sz="2400" b="1" dirty="0" smtClean="0"/>
              <a:t>11 </a:t>
            </a:r>
            <a:r>
              <a:rPr lang="ar-SA" sz="2400" b="1" dirty="0" smtClean="0"/>
              <a:t>ر</a:t>
            </a:r>
            <a:r>
              <a:rPr lang="ar-SA" sz="2400" b="1" dirty="0" smtClean="0"/>
              <a:t>  </a:t>
            </a:r>
            <a:r>
              <a:rPr lang="ar-SA" sz="2400" b="1" dirty="0" smtClean="0"/>
              <a:t>+  28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357290" y="3558605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و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ــ     11 و     +      28</a:t>
            </a:r>
            <a:endParaRPr lang="ar-SA" sz="3200" b="1" baseline="30000" dirty="0"/>
          </a:p>
        </p:txBody>
      </p:sp>
      <p:grpSp>
        <p:nvGrpSpPr>
          <p:cNvPr id="3" name="مجموعة 23"/>
          <p:cNvGrpSpPr/>
          <p:nvPr/>
        </p:nvGrpSpPr>
        <p:grpSpPr>
          <a:xfrm>
            <a:off x="1571604" y="2928934"/>
            <a:ext cx="2214578" cy="642942"/>
            <a:chOff x="1857356" y="2786058"/>
            <a:chExt cx="2214578" cy="714380"/>
          </a:xfrm>
        </p:grpSpPr>
        <p:sp>
          <p:nvSpPr>
            <p:cNvPr id="34" name="مستطيل مستدير الزوايا 3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" name="مجموعة 36"/>
          <p:cNvGrpSpPr/>
          <p:nvPr/>
        </p:nvGrpSpPr>
        <p:grpSpPr>
          <a:xfrm>
            <a:off x="1571604" y="2185320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1857356" y="3000372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28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770752" y="2257856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 14</a:t>
            </a:r>
            <a:endParaRPr lang="ar-SA" sz="2400" b="1" baseline="30000" dirty="0"/>
          </a:p>
        </p:txBody>
      </p:sp>
      <p:sp>
        <p:nvSpPr>
          <p:cNvPr id="49" name="خماسي 48"/>
          <p:cNvSpPr/>
          <p:nvPr/>
        </p:nvSpPr>
        <p:spPr>
          <a:xfrm rot="16200000">
            <a:off x="3037180" y="4107663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ربع نص 51"/>
          <p:cNvSpPr txBox="1"/>
          <p:nvPr/>
        </p:nvSpPr>
        <p:spPr>
          <a:xfrm>
            <a:off x="3116200" y="4536290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نجمع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200610" y="3028508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29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200610" y="2271924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393822" y="2107946"/>
            <a:ext cx="1928826" cy="999034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322108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715008" y="5508286"/>
            <a:ext cx="285752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و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ــ  11 و  +  28  =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500166" y="5508286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5186806" y="552235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و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4142274" y="5564558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4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643438" y="5574823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3158406" y="552725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و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2113874" y="5569459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7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2629106" y="5579724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1" name="وسيلة شرح مستطيلة 70"/>
          <p:cNvSpPr/>
          <p:nvPr/>
        </p:nvSpPr>
        <p:spPr>
          <a:xfrm>
            <a:off x="6357950" y="1714488"/>
            <a:ext cx="2472194" cy="1143008"/>
          </a:xfrm>
          <a:prstGeom prst="wedgeRectCallout">
            <a:avLst>
              <a:gd name="adj1" fmla="val -74466"/>
              <a:gd name="adj2" fmla="val 13183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33" name="مجموعة 36"/>
          <p:cNvGrpSpPr/>
          <p:nvPr/>
        </p:nvGrpSpPr>
        <p:grpSpPr>
          <a:xfrm>
            <a:off x="1585672" y="1428736"/>
            <a:ext cx="2214578" cy="642942"/>
            <a:chOff x="1857356" y="2786058"/>
            <a:chExt cx="2214578" cy="714380"/>
          </a:xfrm>
        </p:grpSpPr>
        <p:sp>
          <p:nvSpPr>
            <p:cNvPr id="35" name="مستطيل مستدير الزوايا 3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مستدير الزوايا 3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1784820" y="1501272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،   7</a:t>
            </a:r>
            <a:endParaRPr lang="ar-SA" sz="24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214678" y="1515340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/>
      <p:bldP spid="43" grpId="0"/>
      <p:bldP spid="47" grpId="0"/>
      <p:bldP spid="49" grpId="0" animBg="1"/>
      <p:bldP spid="52" grpId="0"/>
      <p:bldP spid="53" grpId="0"/>
      <p:bldP spid="54" grpId="0"/>
      <p:bldP spid="57" grpId="0" animBg="1"/>
      <p:bldP spid="58" grpId="0" animBg="1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32"/>
          <p:cNvGrpSpPr/>
          <p:nvPr/>
        </p:nvGrpSpPr>
        <p:grpSpPr>
          <a:xfrm>
            <a:off x="642910" y="214290"/>
            <a:ext cx="7944784" cy="928694"/>
            <a:chOff x="642910" y="1285860"/>
            <a:chExt cx="7944784" cy="928694"/>
          </a:xfrm>
        </p:grpSpPr>
        <p:sp>
          <p:nvSpPr>
            <p:cNvPr id="31" name="مستطيل ذو زوايا قطرية مستديرة 30"/>
            <p:cNvSpPr/>
            <p:nvPr/>
          </p:nvSpPr>
          <p:spPr>
            <a:xfrm>
              <a:off x="642910" y="1285860"/>
              <a:ext cx="6500858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2" name="مستطيل ذو زوايا قطرية مستديرة 31"/>
            <p:cNvSpPr/>
            <p:nvPr/>
          </p:nvSpPr>
          <p:spPr>
            <a:xfrm>
              <a:off x="7158934" y="1285860"/>
              <a:ext cx="1428760" cy="928694"/>
            </a:xfrm>
            <a:prstGeom prst="round2DiagRect">
              <a:avLst>
                <a:gd name="adj1" fmla="val 32667"/>
                <a:gd name="adj2" fmla="val 0"/>
              </a:avLst>
            </a:prstGeom>
            <a:solidFill>
              <a:schemeClr val="accent4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86644" y="1571612"/>
              <a:ext cx="1138242" cy="355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</p:grpSp>
      <p:sp>
        <p:nvSpPr>
          <p:cNvPr id="27" name="مربع نص 26"/>
          <p:cNvSpPr txBox="1"/>
          <p:nvPr/>
        </p:nvSpPr>
        <p:spPr>
          <a:xfrm>
            <a:off x="1714480" y="428604"/>
            <a:ext cx="53578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حلل :  </a:t>
            </a:r>
            <a:r>
              <a:rPr lang="ar-SA" sz="2400" b="1" dirty="0" smtClean="0"/>
              <a:t> 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13 </a:t>
            </a:r>
            <a:r>
              <a:rPr lang="ar-SA" sz="2400" b="1" dirty="0" smtClean="0"/>
              <a:t>ص</a:t>
            </a:r>
            <a:r>
              <a:rPr lang="ar-SA" sz="2400" b="1" dirty="0" smtClean="0"/>
              <a:t>  ــ  48</a:t>
            </a:r>
            <a:endParaRPr lang="ar-SA" sz="2400" b="1" baseline="300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785918" y="3946612"/>
            <a:ext cx="535785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ص</a:t>
            </a:r>
            <a:r>
              <a:rPr lang="ar-SA" sz="4000" b="1" spc="-100" baseline="30000" dirty="0" smtClean="0"/>
              <a:t>2</a:t>
            </a:r>
            <a:r>
              <a:rPr lang="ar-SA" sz="3200" b="1" dirty="0" smtClean="0"/>
              <a:t>     +     13 </a:t>
            </a:r>
            <a:r>
              <a:rPr lang="ar-SA" sz="3200" b="1" dirty="0" smtClean="0"/>
              <a:t>ص</a:t>
            </a:r>
            <a:r>
              <a:rPr lang="ar-SA" sz="3200" b="1" dirty="0" smtClean="0"/>
              <a:t>     ــ      48</a:t>
            </a:r>
            <a:endParaRPr lang="ar-SA" sz="3200" b="1" baseline="30000" dirty="0"/>
          </a:p>
        </p:txBody>
      </p:sp>
      <p:grpSp>
        <p:nvGrpSpPr>
          <p:cNvPr id="3" name="مجموعة 23"/>
          <p:cNvGrpSpPr/>
          <p:nvPr/>
        </p:nvGrpSpPr>
        <p:grpSpPr>
          <a:xfrm>
            <a:off x="1500166" y="3316941"/>
            <a:ext cx="2214578" cy="642942"/>
            <a:chOff x="1857356" y="2786058"/>
            <a:chExt cx="2214578" cy="714380"/>
          </a:xfrm>
        </p:grpSpPr>
        <p:sp>
          <p:nvSpPr>
            <p:cNvPr id="34" name="مستطيل مستدير الزوايا 3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ستطيل مستدير الزوايا 35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" name="مجموعة 36"/>
          <p:cNvGrpSpPr/>
          <p:nvPr/>
        </p:nvGrpSpPr>
        <p:grpSpPr>
          <a:xfrm>
            <a:off x="1500166" y="2573327"/>
            <a:ext cx="2214578" cy="642942"/>
            <a:chOff x="1857356" y="2786058"/>
            <a:chExt cx="2214578" cy="714380"/>
          </a:xfrm>
        </p:grpSpPr>
        <p:sp>
          <p:nvSpPr>
            <p:cNvPr id="38" name="مستطيل مستدير الزوايا 37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مستطيل مستدير الزوايا 38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1785918" y="3388379"/>
            <a:ext cx="115817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  ،  </a:t>
            </a:r>
            <a:r>
              <a:rPr lang="ar-SA" sz="2400" b="1" dirty="0" smtClean="0"/>
              <a:t>48</a:t>
            </a:r>
            <a:endParaRPr lang="ar-SA" sz="2400" b="1" baseline="30000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1699314" y="2645863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  ،   </a:t>
            </a:r>
            <a:r>
              <a:rPr lang="ar-SA" sz="2400" b="1" dirty="0" smtClean="0"/>
              <a:t>24</a:t>
            </a:r>
            <a:endParaRPr lang="ar-SA" sz="2400" b="1" baseline="30000" dirty="0"/>
          </a:p>
        </p:txBody>
      </p:sp>
      <p:sp>
        <p:nvSpPr>
          <p:cNvPr id="49" name="خماسي 48"/>
          <p:cNvSpPr/>
          <p:nvPr/>
        </p:nvSpPr>
        <p:spPr>
          <a:xfrm rot="16200000">
            <a:off x="2893206" y="4495670"/>
            <a:ext cx="1035851" cy="964411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ربع نص 51"/>
          <p:cNvSpPr txBox="1"/>
          <p:nvPr/>
        </p:nvSpPr>
        <p:spPr>
          <a:xfrm>
            <a:off x="2972226" y="4924297"/>
            <a:ext cx="857256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نطرح</a:t>
            </a:r>
            <a:endParaRPr lang="ar-SA" sz="2400" b="1" baseline="300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3129172" y="3416515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47</a:t>
            </a:r>
            <a:endParaRPr lang="ar-SA" sz="2400" b="1" baseline="300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3129172" y="2659931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22</a:t>
            </a:r>
            <a:endParaRPr lang="ar-SA" sz="2400" b="1" baseline="30000" dirty="0"/>
          </a:p>
        </p:txBody>
      </p:sp>
      <p:sp>
        <p:nvSpPr>
          <p:cNvPr id="57" name="سهم منحني 56"/>
          <p:cNvSpPr/>
          <p:nvPr/>
        </p:nvSpPr>
        <p:spPr>
          <a:xfrm rot="5400000">
            <a:off x="3465260" y="2353077"/>
            <a:ext cx="1928826" cy="1284786"/>
          </a:xfrm>
          <a:prstGeom prst="bentArrow">
            <a:avLst>
              <a:gd name="adj1" fmla="val 23078"/>
              <a:gd name="adj2" fmla="val 11539"/>
              <a:gd name="adj3" fmla="val 23107"/>
              <a:gd name="adj4" fmla="val 45265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58" name="مستطيل مستدير الزوايا 57"/>
          <p:cNvSpPr/>
          <p:nvPr/>
        </p:nvSpPr>
        <p:spPr>
          <a:xfrm>
            <a:off x="1142976" y="5729084"/>
            <a:ext cx="7572428" cy="857256"/>
          </a:xfrm>
          <a:prstGeom prst="roundRect">
            <a:avLst>
              <a:gd name="adj" fmla="val 1863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ربع نص 58"/>
          <p:cNvSpPr txBox="1"/>
          <p:nvPr/>
        </p:nvSpPr>
        <p:spPr>
          <a:xfrm>
            <a:off x="5357818" y="5915262"/>
            <a:ext cx="321471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ص</a:t>
            </a:r>
            <a:r>
              <a:rPr lang="ar-SA" sz="3600" b="1" spc="-100" baseline="30000" dirty="0" smtClean="0"/>
              <a:t>2</a:t>
            </a:r>
            <a:r>
              <a:rPr lang="ar-SA" sz="2400" b="1" dirty="0" smtClean="0"/>
              <a:t> +  13 </a:t>
            </a:r>
            <a:r>
              <a:rPr lang="ar-SA" sz="2400" b="1" dirty="0" smtClean="0"/>
              <a:t>ص</a:t>
            </a:r>
            <a:r>
              <a:rPr lang="ar-SA" sz="2400" b="1" dirty="0" smtClean="0"/>
              <a:t>  ــ   48  </a:t>
            </a:r>
            <a:r>
              <a:rPr lang="ar-SA" sz="2400" b="1" dirty="0" smtClean="0"/>
              <a:t>=</a:t>
            </a:r>
            <a:endParaRPr lang="ar-SA" sz="2400" b="1" baseline="30000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000100" y="5896293"/>
            <a:ext cx="450059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(                    ) (                    )</a:t>
            </a:r>
            <a:endParaRPr lang="ar-SA" sz="2400" b="1" baseline="30000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4686740" y="591036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ص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6" name="مربع نص 65"/>
          <p:cNvSpPr txBox="1"/>
          <p:nvPr/>
        </p:nvSpPr>
        <p:spPr>
          <a:xfrm>
            <a:off x="3642208" y="5952565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3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4143372" y="5962830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ــ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2658340" y="5915262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ص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69" name="مربع نص 68"/>
          <p:cNvSpPr txBox="1"/>
          <p:nvPr/>
        </p:nvSpPr>
        <p:spPr>
          <a:xfrm>
            <a:off x="1613808" y="5957466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16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2129040" y="5967731"/>
            <a:ext cx="571504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+</a:t>
            </a:r>
            <a:endParaRPr lang="ar-SA" sz="2400" b="1" baseline="30000" dirty="0">
              <a:solidFill>
                <a:schemeClr val="tx1"/>
              </a:solidFill>
            </a:endParaRPr>
          </a:p>
        </p:txBody>
      </p:sp>
      <p:sp>
        <p:nvSpPr>
          <p:cNvPr id="71" name="وسيلة شرح مستطيلة 70"/>
          <p:cNvSpPr/>
          <p:nvPr/>
        </p:nvSpPr>
        <p:spPr>
          <a:xfrm>
            <a:off x="6357950" y="2000240"/>
            <a:ext cx="2472194" cy="1143008"/>
          </a:xfrm>
          <a:prstGeom prst="wedgeRectCallout">
            <a:avLst>
              <a:gd name="adj1" fmla="val -74466"/>
              <a:gd name="adj2" fmla="val 13183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لأننا طرحنا عاملي  جـ  نضع إشارة الأوسط مع الأكبر وعكسها مع الأصغر</a:t>
            </a:r>
            <a:endParaRPr lang="ar-SA" sz="2000" b="1" dirty="0">
              <a:solidFill>
                <a:schemeClr val="tx1"/>
              </a:solidFill>
            </a:endParaRPr>
          </a:p>
        </p:txBody>
      </p:sp>
      <p:grpSp>
        <p:nvGrpSpPr>
          <p:cNvPr id="6" name="مجموعة 36"/>
          <p:cNvGrpSpPr/>
          <p:nvPr/>
        </p:nvGrpSpPr>
        <p:grpSpPr>
          <a:xfrm>
            <a:off x="1514234" y="1816743"/>
            <a:ext cx="2214578" cy="642942"/>
            <a:chOff x="1857356" y="2786058"/>
            <a:chExt cx="2214578" cy="714380"/>
          </a:xfrm>
        </p:grpSpPr>
        <p:sp>
          <p:nvSpPr>
            <p:cNvPr id="35" name="مستطيل مستدير الزوايا 34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ستطيل مستدير الزوايا 36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1713382" y="1889279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  </a:t>
            </a:r>
            <a:r>
              <a:rPr lang="ar-SA" sz="2400" b="1" dirty="0" smtClean="0"/>
              <a:t>،   </a:t>
            </a:r>
            <a:r>
              <a:rPr lang="ar-SA" sz="2400" b="1" dirty="0" smtClean="0"/>
              <a:t>16</a:t>
            </a:r>
            <a:endParaRPr lang="ar-SA" sz="2400" b="1" baseline="30000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143240" y="1903347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13</a:t>
            </a:r>
            <a:endParaRPr lang="ar-SA" sz="2400" b="1" baseline="30000" dirty="0"/>
          </a:p>
        </p:txBody>
      </p:sp>
      <p:grpSp>
        <p:nvGrpSpPr>
          <p:cNvPr id="42" name="مجموعة 36"/>
          <p:cNvGrpSpPr/>
          <p:nvPr/>
        </p:nvGrpSpPr>
        <p:grpSpPr>
          <a:xfrm>
            <a:off x="1500166" y="1073129"/>
            <a:ext cx="2214578" cy="642942"/>
            <a:chOff x="1857356" y="2786058"/>
            <a:chExt cx="2214578" cy="714380"/>
          </a:xfrm>
        </p:grpSpPr>
        <p:sp>
          <p:nvSpPr>
            <p:cNvPr id="44" name="مستطيل مستدير الزوايا 43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مستطيل مستدير الزوايا 44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6" name="مربع نص 45"/>
          <p:cNvSpPr txBox="1"/>
          <p:nvPr/>
        </p:nvSpPr>
        <p:spPr>
          <a:xfrm>
            <a:off x="1699314" y="1145665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  </a:t>
            </a:r>
            <a:r>
              <a:rPr lang="ar-SA" sz="2400" b="1" dirty="0" smtClean="0"/>
              <a:t>،   </a:t>
            </a:r>
            <a:r>
              <a:rPr lang="ar-SA" sz="2400" b="1" dirty="0" smtClean="0"/>
              <a:t>12</a:t>
            </a:r>
            <a:endParaRPr lang="ar-SA" sz="2400" b="1" baseline="30000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3129172" y="1159733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baseline="30000" dirty="0"/>
          </a:p>
        </p:txBody>
      </p:sp>
      <p:grpSp>
        <p:nvGrpSpPr>
          <p:cNvPr id="50" name="مجموعة 36"/>
          <p:cNvGrpSpPr/>
          <p:nvPr/>
        </p:nvGrpSpPr>
        <p:grpSpPr>
          <a:xfrm>
            <a:off x="1514234" y="316545"/>
            <a:ext cx="2214578" cy="642942"/>
            <a:chOff x="1857356" y="2786058"/>
            <a:chExt cx="2214578" cy="714380"/>
          </a:xfrm>
        </p:grpSpPr>
        <p:sp>
          <p:nvSpPr>
            <p:cNvPr id="51" name="مستطيل مستدير الزوايا 50"/>
            <p:cNvSpPr/>
            <p:nvPr/>
          </p:nvSpPr>
          <p:spPr>
            <a:xfrm>
              <a:off x="1857356" y="2786058"/>
              <a:ext cx="1643074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مستطيل مستدير الزوايا 54"/>
            <p:cNvSpPr/>
            <p:nvPr/>
          </p:nvSpPr>
          <p:spPr>
            <a:xfrm>
              <a:off x="3571868" y="2786058"/>
              <a:ext cx="500066" cy="714380"/>
            </a:xfrm>
            <a:prstGeom prst="roundRect">
              <a:avLst>
                <a:gd name="adj" fmla="val 1863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6" name="مربع نص 55"/>
          <p:cNvSpPr txBox="1"/>
          <p:nvPr/>
        </p:nvSpPr>
        <p:spPr>
          <a:xfrm>
            <a:off x="1713382" y="389081"/>
            <a:ext cx="130105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 </a:t>
            </a:r>
            <a:r>
              <a:rPr lang="ar-SA" sz="2400" b="1" dirty="0" smtClean="0"/>
              <a:t>،   </a:t>
            </a:r>
            <a:r>
              <a:rPr lang="ar-SA" sz="2400" b="1" dirty="0" smtClean="0"/>
              <a:t>8</a:t>
            </a:r>
            <a:endParaRPr lang="ar-SA" sz="2400" b="1" baseline="30000" dirty="0"/>
          </a:p>
        </p:txBody>
      </p:sp>
      <p:sp>
        <p:nvSpPr>
          <p:cNvPr id="60" name="مربع نص 59"/>
          <p:cNvSpPr txBox="1"/>
          <p:nvPr/>
        </p:nvSpPr>
        <p:spPr>
          <a:xfrm>
            <a:off x="3143240" y="403149"/>
            <a:ext cx="58667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80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800" decel="100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800" decel="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/>
      <p:bldP spid="43" grpId="0"/>
      <p:bldP spid="47" grpId="0"/>
      <p:bldP spid="49" grpId="0" animBg="1"/>
      <p:bldP spid="52" grpId="0"/>
      <p:bldP spid="53" grpId="0"/>
      <p:bldP spid="54" grpId="0"/>
      <p:bldP spid="57" grpId="0" animBg="1"/>
      <p:bldP spid="58" grpId="0" animBg="1"/>
      <p:bldP spid="59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40" grpId="0"/>
      <p:bldP spid="41" grpId="0"/>
      <p:bldP spid="46" grpId="0"/>
      <p:bldP spid="48" grpId="0"/>
      <p:bldP spid="56" grpId="0"/>
      <p:bldP spid="60" grpId="0"/>
    </p:bldLst>
  </p:timing>
</p:sld>
</file>

<file path=ppt/theme/theme1.xml><?xml version="1.0" encoding="utf-8"?>
<a:theme xmlns:a="http://schemas.openxmlformats.org/drawingml/2006/main" name="سمة Office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1446</Words>
  <Application>Microsoft Office PowerPoint</Application>
  <PresentationFormat>عرض على الشاشة (3:4)‏</PresentationFormat>
  <Paragraphs>357</Paragraphs>
  <Slides>25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466</cp:revision>
  <dcterms:created xsi:type="dcterms:W3CDTF">2012-10-01T13:49:55Z</dcterms:created>
  <dcterms:modified xsi:type="dcterms:W3CDTF">2012-10-21T16:11:59Z</dcterms:modified>
</cp:coreProperties>
</file>