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6"/>
  </p:notesMasterIdLst>
  <p:sldIdLst>
    <p:sldId id="256" r:id="rId2"/>
    <p:sldId id="257" r:id="rId3"/>
    <p:sldId id="258" r:id="rId4"/>
    <p:sldId id="305" r:id="rId5"/>
    <p:sldId id="259" r:id="rId6"/>
    <p:sldId id="290" r:id="rId7"/>
    <p:sldId id="291" r:id="rId8"/>
    <p:sldId id="292" r:id="rId9"/>
    <p:sldId id="293" r:id="rId10"/>
    <p:sldId id="294" r:id="rId11"/>
    <p:sldId id="295" r:id="rId12"/>
    <p:sldId id="297" r:id="rId13"/>
    <p:sldId id="319" r:id="rId14"/>
    <p:sldId id="298" r:id="rId15"/>
    <p:sldId id="299" r:id="rId16"/>
    <p:sldId id="306" r:id="rId17"/>
    <p:sldId id="300" r:id="rId18"/>
    <p:sldId id="302" r:id="rId19"/>
    <p:sldId id="303" r:id="rId20"/>
    <p:sldId id="304" r:id="rId21"/>
    <p:sldId id="307" r:id="rId22"/>
    <p:sldId id="308" r:id="rId23"/>
    <p:sldId id="309" r:id="rId24"/>
    <p:sldId id="310" r:id="rId25"/>
    <p:sldId id="311" r:id="rId26"/>
    <p:sldId id="312" r:id="rId27"/>
    <p:sldId id="313" r:id="rId28"/>
    <p:sldId id="315" r:id="rId29"/>
    <p:sldId id="314" r:id="rId30"/>
    <p:sldId id="316" r:id="rId31"/>
    <p:sldId id="317" r:id="rId32"/>
    <p:sldId id="321" r:id="rId33"/>
    <p:sldId id="322" r:id="rId34"/>
    <p:sldId id="323" r:id="rId35"/>
    <p:sldId id="324" r:id="rId36"/>
    <p:sldId id="325" r:id="rId37"/>
    <p:sldId id="333" r:id="rId38"/>
    <p:sldId id="327" r:id="rId39"/>
    <p:sldId id="328" r:id="rId40"/>
    <p:sldId id="329" r:id="rId41"/>
    <p:sldId id="332" r:id="rId42"/>
    <p:sldId id="330" r:id="rId43"/>
    <p:sldId id="331" r:id="rId44"/>
    <p:sldId id="326" r:id="rId45"/>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4805"/>
    <a:srgbClr val="D52A33"/>
    <a:srgbClr val="B21E8E"/>
    <a:srgbClr val="ED7D31"/>
    <a:srgbClr val="FFE89D"/>
    <a:srgbClr val="FFDCA4"/>
    <a:srgbClr val="D9A177"/>
    <a:srgbClr val="FFC296"/>
    <a:srgbClr val="FCF9F7"/>
    <a:srgbClr val="076F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نمط متوسط 2 - تميي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D083AE6-46FA-4A59-8FB0-9F97EB10719F}" styleName="نمط فاتح 3 - تميي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نمط متوسط 2 - تميي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نمط فاتح 3 - تميي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نمط فاتح 2 - تميي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323" autoAdjust="0"/>
    <p:restoredTop sz="94660"/>
  </p:normalViewPr>
  <p:slideViewPr>
    <p:cSldViewPr snapToGrid="0">
      <p:cViewPr varScale="1">
        <p:scale>
          <a:sx n="74" d="100"/>
          <a:sy n="74" d="100"/>
        </p:scale>
        <p:origin x="792" y="60"/>
      </p:cViewPr>
      <p:guideLst/>
    </p:cSldViewPr>
  </p:slideViewPr>
  <p:notesTextViewPr>
    <p:cViewPr>
      <p:scale>
        <a:sx n="1" d="1"/>
        <a:sy n="1" d="1"/>
      </p:scale>
      <p:origin x="0" y="0"/>
    </p:cViewPr>
  </p:notesTextViewPr>
  <p:sorterViewPr>
    <p:cViewPr>
      <p:scale>
        <a:sx n="100" d="100"/>
        <a:sy n="100" d="100"/>
      </p:scale>
      <p:origin x="0" y="-37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ADBC40-C997-43D9-9D39-76CD294424E8}" type="doc">
      <dgm:prSet loTypeId="urn:microsoft.com/office/officeart/2008/layout/HalfCircleOrganizationChart" loCatId="hierarchy" qsTypeId="urn:microsoft.com/office/officeart/2005/8/quickstyle/simple1" qsCatId="simple" csTypeId="urn:microsoft.com/office/officeart/2005/8/colors/accent2_3" csCatId="accent2" phldr="1"/>
      <dgm:spPr/>
      <dgm:t>
        <a:bodyPr/>
        <a:lstStyle/>
        <a:p>
          <a:pPr rtl="1"/>
          <a:endParaRPr lang="ar-SA"/>
        </a:p>
      </dgm:t>
    </dgm:pt>
    <dgm:pt modelId="{7E17A25B-EF23-42B8-8118-82F439F7C673}">
      <dgm:prSet phldrT="[نص]"/>
      <dgm:spPr/>
      <dgm:t>
        <a:bodyPr/>
        <a:lstStyle/>
        <a:p>
          <a:pPr rtl="1"/>
          <a:r>
            <a:rPr lang="ar-SA" b="1" dirty="0" smtClean="0">
              <a:solidFill>
                <a:schemeClr val="accent2">
                  <a:lumMod val="50000"/>
                </a:schemeClr>
              </a:solidFill>
              <a:ea typeface="Calibri"/>
              <a:cs typeface="Calibri"/>
              <a:sym typeface="Calibri"/>
            </a:rPr>
            <a:t>أقسام الحكم الشرعي</a:t>
          </a:r>
          <a:endParaRPr lang="ar-SA" dirty="0">
            <a:solidFill>
              <a:schemeClr val="accent2">
                <a:lumMod val="50000"/>
              </a:schemeClr>
            </a:solidFill>
          </a:endParaRPr>
        </a:p>
      </dgm:t>
    </dgm:pt>
    <dgm:pt modelId="{EB8D91EE-E8E8-419C-87E2-7C8A69A08174}" type="parTrans" cxnId="{1AAA1A60-7AAE-40F7-833F-6B1B51CF2A97}">
      <dgm:prSet/>
      <dgm:spPr/>
      <dgm:t>
        <a:bodyPr/>
        <a:lstStyle/>
        <a:p>
          <a:pPr rtl="1"/>
          <a:endParaRPr lang="ar-SA"/>
        </a:p>
      </dgm:t>
    </dgm:pt>
    <dgm:pt modelId="{43CDA392-1DF6-4202-B6AC-01C9FC0407B9}" type="sibTrans" cxnId="{1AAA1A60-7AAE-40F7-833F-6B1B51CF2A97}">
      <dgm:prSet/>
      <dgm:spPr/>
      <dgm:t>
        <a:bodyPr/>
        <a:lstStyle/>
        <a:p>
          <a:pPr rtl="1"/>
          <a:endParaRPr lang="ar-SA"/>
        </a:p>
      </dgm:t>
    </dgm:pt>
    <dgm:pt modelId="{13C0E0E2-53F5-4AAC-B682-651DDEA799FF}">
      <dgm:prSet phldrT="[نص]"/>
      <dgm:spPr/>
      <dgm:t>
        <a:bodyPr/>
        <a:lstStyle/>
        <a:p>
          <a:pPr rtl="1"/>
          <a:r>
            <a:rPr lang="ar-SA" b="1" dirty="0" smtClean="0">
              <a:solidFill>
                <a:schemeClr val="accent2">
                  <a:lumMod val="50000"/>
                </a:schemeClr>
              </a:solidFill>
              <a:ea typeface="Calibri"/>
              <a:cs typeface="Calibri"/>
              <a:sym typeface="Calibri"/>
            </a:rPr>
            <a:t>الحكم الوضعي</a:t>
          </a:r>
          <a:endParaRPr lang="ar-SA" dirty="0">
            <a:solidFill>
              <a:schemeClr val="accent2">
                <a:lumMod val="50000"/>
              </a:schemeClr>
            </a:solidFill>
          </a:endParaRPr>
        </a:p>
      </dgm:t>
    </dgm:pt>
    <dgm:pt modelId="{8F73B1BE-51C3-465F-9DAD-9D24C8801B77}" type="parTrans" cxnId="{351B76D6-2B17-4805-9F91-3C4B1A2012F9}">
      <dgm:prSet/>
      <dgm:spPr/>
      <dgm:t>
        <a:bodyPr/>
        <a:lstStyle/>
        <a:p>
          <a:pPr rtl="1"/>
          <a:endParaRPr lang="ar-SA"/>
        </a:p>
      </dgm:t>
    </dgm:pt>
    <dgm:pt modelId="{C3F565CF-6943-411F-B613-1A342CE1F46A}" type="sibTrans" cxnId="{351B76D6-2B17-4805-9F91-3C4B1A2012F9}">
      <dgm:prSet/>
      <dgm:spPr/>
      <dgm:t>
        <a:bodyPr/>
        <a:lstStyle/>
        <a:p>
          <a:pPr rtl="1"/>
          <a:endParaRPr lang="ar-SA"/>
        </a:p>
      </dgm:t>
    </dgm:pt>
    <dgm:pt modelId="{8A6AAE76-44F9-4272-A312-2E1D53BE5357}">
      <dgm:prSet phldrT="[نص]"/>
      <dgm:spPr/>
      <dgm:t>
        <a:bodyPr/>
        <a:lstStyle/>
        <a:p>
          <a:pPr rtl="1"/>
          <a:r>
            <a:rPr lang="ar-SA" b="1" dirty="0" smtClean="0">
              <a:solidFill>
                <a:schemeClr val="accent2">
                  <a:lumMod val="50000"/>
                </a:schemeClr>
              </a:solidFill>
              <a:ea typeface="Calibri"/>
              <a:cs typeface="Calibri"/>
              <a:sym typeface="Calibri"/>
            </a:rPr>
            <a:t>الحكم التكليفي</a:t>
          </a:r>
          <a:endParaRPr lang="ar-SA" dirty="0">
            <a:solidFill>
              <a:schemeClr val="accent2">
                <a:lumMod val="50000"/>
              </a:schemeClr>
            </a:solidFill>
          </a:endParaRPr>
        </a:p>
      </dgm:t>
    </dgm:pt>
    <dgm:pt modelId="{6B0E7A99-683F-48C8-A448-1E495DDD3559}" type="sibTrans" cxnId="{496A5216-8DFE-437C-ABD0-3119A3B21820}">
      <dgm:prSet/>
      <dgm:spPr/>
      <dgm:t>
        <a:bodyPr/>
        <a:lstStyle/>
        <a:p>
          <a:pPr rtl="1"/>
          <a:endParaRPr lang="ar-SA"/>
        </a:p>
      </dgm:t>
    </dgm:pt>
    <dgm:pt modelId="{DFA9D80F-C6B3-4178-A7EA-5732FC6B68B7}" type="parTrans" cxnId="{496A5216-8DFE-437C-ABD0-3119A3B21820}">
      <dgm:prSet/>
      <dgm:spPr/>
      <dgm:t>
        <a:bodyPr/>
        <a:lstStyle/>
        <a:p>
          <a:pPr rtl="1"/>
          <a:endParaRPr lang="ar-SA"/>
        </a:p>
      </dgm:t>
    </dgm:pt>
    <dgm:pt modelId="{20304A57-3E06-4535-8CDC-D7D8E8A88161}" type="pres">
      <dgm:prSet presAssocID="{21ADBC40-C997-43D9-9D39-76CD294424E8}" presName="Name0" presStyleCnt="0">
        <dgm:presLayoutVars>
          <dgm:orgChart val="1"/>
          <dgm:chPref val="1"/>
          <dgm:dir/>
          <dgm:animOne val="branch"/>
          <dgm:animLvl val="lvl"/>
          <dgm:resizeHandles/>
        </dgm:presLayoutVars>
      </dgm:prSet>
      <dgm:spPr/>
      <dgm:t>
        <a:bodyPr/>
        <a:lstStyle/>
        <a:p>
          <a:pPr rtl="1"/>
          <a:endParaRPr lang="ar-SA"/>
        </a:p>
      </dgm:t>
    </dgm:pt>
    <dgm:pt modelId="{40566F05-3138-4055-828A-51CA85BAB28B}" type="pres">
      <dgm:prSet presAssocID="{7E17A25B-EF23-42B8-8118-82F439F7C673}" presName="hierRoot1" presStyleCnt="0">
        <dgm:presLayoutVars>
          <dgm:hierBranch val="init"/>
        </dgm:presLayoutVars>
      </dgm:prSet>
      <dgm:spPr/>
    </dgm:pt>
    <dgm:pt modelId="{4E5478E2-630C-433A-BEC6-2192DBC7386E}" type="pres">
      <dgm:prSet presAssocID="{7E17A25B-EF23-42B8-8118-82F439F7C673}" presName="rootComposite1" presStyleCnt="0"/>
      <dgm:spPr/>
    </dgm:pt>
    <dgm:pt modelId="{465C3CA7-12DE-4C61-8597-739DC91B8725}" type="pres">
      <dgm:prSet presAssocID="{7E17A25B-EF23-42B8-8118-82F439F7C673}" presName="rootText1" presStyleLbl="alignAcc1" presStyleIdx="0" presStyleCnt="0">
        <dgm:presLayoutVars>
          <dgm:chPref val="3"/>
        </dgm:presLayoutVars>
      </dgm:prSet>
      <dgm:spPr/>
      <dgm:t>
        <a:bodyPr/>
        <a:lstStyle/>
        <a:p>
          <a:pPr rtl="1"/>
          <a:endParaRPr lang="ar-SA"/>
        </a:p>
      </dgm:t>
    </dgm:pt>
    <dgm:pt modelId="{D57AAD6B-5597-4504-92D6-EE78F97365F2}" type="pres">
      <dgm:prSet presAssocID="{7E17A25B-EF23-42B8-8118-82F439F7C673}" presName="topArc1" presStyleLbl="parChTrans1D1" presStyleIdx="0" presStyleCnt="6"/>
      <dgm:spPr/>
    </dgm:pt>
    <dgm:pt modelId="{79357D8B-ABB7-4BD0-8980-4DB14734EE6D}" type="pres">
      <dgm:prSet presAssocID="{7E17A25B-EF23-42B8-8118-82F439F7C673}" presName="bottomArc1" presStyleLbl="parChTrans1D1" presStyleIdx="1" presStyleCnt="6"/>
      <dgm:spPr/>
    </dgm:pt>
    <dgm:pt modelId="{188CD315-1E5C-4054-98DB-C7190039AA26}" type="pres">
      <dgm:prSet presAssocID="{7E17A25B-EF23-42B8-8118-82F439F7C673}" presName="topConnNode1" presStyleLbl="node1" presStyleIdx="0" presStyleCnt="0"/>
      <dgm:spPr/>
      <dgm:t>
        <a:bodyPr/>
        <a:lstStyle/>
        <a:p>
          <a:pPr rtl="1"/>
          <a:endParaRPr lang="ar-SA"/>
        </a:p>
      </dgm:t>
    </dgm:pt>
    <dgm:pt modelId="{44D64FF1-75B4-4A9E-8E27-8380CF163E5F}" type="pres">
      <dgm:prSet presAssocID="{7E17A25B-EF23-42B8-8118-82F439F7C673}" presName="hierChild2" presStyleCnt="0"/>
      <dgm:spPr/>
    </dgm:pt>
    <dgm:pt modelId="{096A488B-03C8-4A00-8364-7EFFE4D9E8D5}" type="pres">
      <dgm:prSet presAssocID="{8F73B1BE-51C3-465F-9DAD-9D24C8801B77}" presName="Name28" presStyleLbl="parChTrans1D2" presStyleIdx="0" presStyleCnt="2"/>
      <dgm:spPr/>
      <dgm:t>
        <a:bodyPr/>
        <a:lstStyle/>
        <a:p>
          <a:pPr rtl="1"/>
          <a:endParaRPr lang="ar-SA"/>
        </a:p>
      </dgm:t>
    </dgm:pt>
    <dgm:pt modelId="{E309A411-25B0-4B5F-8DDE-F0652EE6617D}" type="pres">
      <dgm:prSet presAssocID="{13C0E0E2-53F5-4AAC-B682-651DDEA799FF}" presName="hierRoot2" presStyleCnt="0">
        <dgm:presLayoutVars>
          <dgm:hierBranch val="init"/>
        </dgm:presLayoutVars>
      </dgm:prSet>
      <dgm:spPr/>
    </dgm:pt>
    <dgm:pt modelId="{77B2250E-078A-4D69-B2A0-06D63AD67C57}" type="pres">
      <dgm:prSet presAssocID="{13C0E0E2-53F5-4AAC-B682-651DDEA799FF}" presName="rootComposite2" presStyleCnt="0"/>
      <dgm:spPr/>
    </dgm:pt>
    <dgm:pt modelId="{E68976E9-C93B-4B47-B741-40C1C1100E3E}" type="pres">
      <dgm:prSet presAssocID="{13C0E0E2-53F5-4AAC-B682-651DDEA799FF}" presName="rootText2" presStyleLbl="alignAcc1" presStyleIdx="0" presStyleCnt="0">
        <dgm:presLayoutVars>
          <dgm:chPref val="3"/>
        </dgm:presLayoutVars>
      </dgm:prSet>
      <dgm:spPr/>
      <dgm:t>
        <a:bodyPr/>
        <a:lstStyle/>
        <a:p>
          <a:pPr rtl="1"/>
          <a:endParaRPr lang="ar-SA"/>
        </a:p>
      </dgm:t>
    </dgm:pt>
    <dgm:pt modelId="{75B199AD-C0E5-4BD6-B114-E4D8608121FD}" type="pres">
      <dgm:prSet presAssocID="{13C0E0E2-53F5-4AAC-B682-651DDEA799FF}" presName="topArc2" presStyleLbl="parChTrans1D1" presStyleIdx="2" presStyleCnt="6"/>
      <dgm:spPr/>
    </dgm:pt>
    <dgm:pt modelId="{C1AEE9C7-33DC-4E9B-8153-0C681BEB9663}" type="pres">
      <dgm:prSet presAssocID="{13C0E0E2-53F5-4AAC-B682-651DDEA799FF}" presName="bottomArc2" presStyleLbl="parChTrans1D1" presStyleIdx="3" presStyleCnt="6"/>
      <dgm:spPr/>
    </dgm:pt>
    <dgm:pt modelId="{69C8C427-5919-47F9-9E51-20E8385B66E0}" type="pres">
      <dgm:prSet presAssocID="{13C0E0E2-53F5-4AAC-B682-651DDEA799FF}" presName="topConnNode2" presStyleLbl="node2" presStyleIdx="0" presStyleCnt="0"/>
      <dgm:spPr/>
      <dgm:t>
        <a:bodyPr/>
        <a:lstStyle/>
        <a:p>
          <a:pPr rtl="1"/>
          <a:endParaRPr lang="ar-SA"/>
        </a:p>
      </dgm:t>
    </dgm:pt>
    <dgm:pt modelId="{87FDF39A-089E-481D-93F5-637685697D80}" type="pres">
      <dgm:prSet presAssocID="{13C0E0E2-53F5-4AAC-B682-651DDEA799FF}" presName="hierChild4" presStyleCnt="0"/>
      <dgm:spPr/>
    </dgm:pt>
    <dgm:pt modelId="{8E277302-C792-4EDD-BDC1-0429124E87E6}" type="pres">
      <dgm:prSet presAssocID="{13C0E0E2-53F5-4AAC-B682-651DDEA799FF}" presName="hierChild5" presStyleCnt="0"/>
      <dgm:spPr/>
    </dgm:pt>
    <dgm:pt modelId="{0804BF7E-FEE8-447E-BB2B-CDAB9D36B119}" type="pres">
      <dgm:prSet presAssocID="{DFA9D80F-C6B3-4178-A7EA-5732FC6B68B7}" presName="Name28" presStyleLbl="parChTrans1D2" presStyleIdx="1" presStyleCnt="2"/>
      <dgm:spPr/>
      <dgm:t>
        <a:bodyPr/>
        <a:lstStyle/>
        <a:p>
          <a:pPr rtl="1"/>
          <a:endParaRPr lang="ar-SA"/>
        </a:p>
      </dgm:t>
    </dgm:pt>
    <dgm:pt modelId="{064474C7-080D-4E78-A3DE-08D19258B6FD}" type="pres">
      <dgm:prSet presAssocID="{8A6AAE76-44F9-4272-A312-2E1D53BE5357}" presName="hierRoot2" presStyleCnt="0">
        <dgm:presLayoutVars>
          <dgm:hierBranch val="init"/>
        </dgm:presLayoutVars>
      </dgm:prSet>
      <dgm:spPr/>
    </dgm:pt>
    <dgm:pt modelId="{8DAC56F8-A5B7-40C6-A06F-6D0DC0804378}" type="pres">
      <dgm:prSet presAssocID="{8A6AAE76-44F9-4272-A312-2E1D53BE5357}" presName="rootComposite2" presStyleCnt="0"/>
      <dgm:spPr/>
    </dgm:pt>
    <dgm:pt modelId="{6F8E7FB5-93AA-4825-8D3F-A6F7C6A19491}" type="pres">
      <dgm:prSet presAssocID="{8A6AAE76-44F9-4272-A312-2E1D53BE5357}" presName="rootText2" presStyleLbl="alignAcc1" presStyleIdx="0" presStyleCnt="0">
        <dgm:presLayoutVars>
          <dgm:chPref val="3"/>
        </dgm:presLayoutVars>
      </dgm:prSet>
      <dgm:spPr/>
      <dgm:t>
        <a:bodyPr/>
        <a:lstStyle/>
        <a:p>
          <a:pPr rtl="1"/>
          <a:endParaRPr lang="ar-SA"/>
        </a:p>
      </dgm:t>
    </dgm:pt>
    <dgm:pt modelId="{CE8B00F1-734B-4270-8BD3-7D791AE22252}" type="pres">
      <dgm:prSet presAssocID="{8A6AAE76-44F9-4272-A312-2E1D53BE5357}" presName="topArc2" presStyleLbl="parChTrans1D1" presStyleIdx="4" presStyleCnt="6"/>
      <dgm:spPr/>
    </dgm:pt>
    <dgm:pt modelId="{C073F484-DD23-4E35-B3CE-0136A5EA442B}" type="pres">
      <dgm:prSet presAssocID="{8A6AAE76-44F9-4272-A312-2E1D53BE5357}" presName="bottomArc2" presStyleLbl="parChTrans1D1" presStyleIdx="5" presStyleCnt="6"/>
      <dgm:spPr/>
    </dgm:pt>
    <dgm:pt modelId="{03285F39-D8FD-4A4F-A2F1-EFC4A6FA5FF9}" type="pres">
      <dgm:prSet presAssocID="{8A6AAE76-44F9-4272-A312-2E1D53BE5357}" presName="topConnNode2" presStyleLbl="node2" presStyleIdx="0" presStyleCnt="0"/>
      <dgm:spPr/>
      <dgm:t>
        <a:bodyPr/>
        <a:lstStyle/>
        <a:p>
          <a:pPr rtl="1"/>
          <a:endParaRPr lang="ar-SA"/>
        </a:p>
      </dgm:t>
    </dgm:pt>
    <dgm:pt modelId="{E0DB3160-5D7B-4DBB-82C1-E9ADF1E16CEC}" type="pres">
      <dgm:prSet presAssocID="{8A6AAE76-44F9-4272-A312-2E1D53BE5357}" presName="hierChild4" presStyleCnt="0"/>
      <dgm:spPr/>
    </dgm:pt>
    <dgm:pt modelId="{48508D68-B0FA-468B-9380-59A72A27EC66}" type="pres">
      <dgm:prSet presAssocID="{8A6AAE76-44F9-4272-A312-2E1D53BE5357}" presName="hierChild5" presStyleCnt="0"/>
      <dgm:spPr/>
    </dgm:pt>
    <dgm:pt modelId="{4146AE6D-6D14-4B5C-B7B8-F9D79FB3E1A4}" type="pres">
      <dgm:prSet presAssocID="{7E17A25B-EF23-42B8-8118-82F439F7C673}" presName="hierChild3" presStyleCnt="0"/>
      <dgm:spPr/>
    </dgm:pt>
  </dgm:ptLst>
  <dgm:cxnLst>
    <dgm:cxn modelId="{1AAA1A60-7AAE-40F7-833F-6B1B51CF2A97}" srcId="{21ADBC40-C997-43D9-9D39-76CD294424E8}" destId="{7E17A25B-EF23-42B8-8118-82F439F7C673}" srcOrd="0" destOrd="0" parTransId="{EB8D91EE-E8E8-419C-87E2-7C8A69A08174}" sibTransId="{43CDA392-1DF6-4202-B6AC-01C9FC0407B9}"/>
    <dgm:cxn modelId="{351B76D6-2B17-4805-9F91-3C4B1A2012F9}" srcId="{7E17A25B-EF23-42B8-8118-82F439F7C673}" destId="{13C0E0E2-53F5-4AAC-B682-651DDEA799FF}" srcOrd="0" destOrd="0" parTransId="{8F73B1BE-51C3-465F-9DAD-9D24C8801B77}" sibTransId="{C3F565CF-6943-411F-B613-1A342CE1F46A}"/>
    <dgm:cxn modelId="{F275BF8D-DBEC-43CF-9295-CABAE66013AA}" type="presOf" srcId="{DFA9D80F-C6B3-4178-A7EA-5732FC6B68B7}" destId="{0804BF7E-FEE8-447E-BB2B-CDAB9D36B119}" srcOrd="0" destOrd="0" presId="urn:microsoft.com/office/officeart/2008/layout/HalfCircleOrganizationChart"/>
    <dgm:cxn modelId="{E7BBF96B-5592-44B4-A154-03DDB691BBD6}" type="presOf" srcId="{21ADBC40-C997-43D9-9D39-76CD294424E8}" destId="{20304A57-3E06-4535-8CDC-D7D8E8A88161}" srcOrd="0" destOrd="0" presId="urn:microsoft.com/office/officeart/2008/layout/HalfCircleOrganizationChart"/>
    <dgm:cxn modelId="{E0CF8A8D-D4EA-42A0-A720-957392FB44A9}" type="presOf" srcId="{13C0E0E2-53F5-4AAC-B682-651DDEA799FF}" destId="{69C8C427-5919-47F9-9E51-20E8385B66E0}" srcOrd="1" destOrd="0" presId="urn:microsoft.com/office/officeart/2008/layout/HalfCircleOrganizationChart"/>
    <dgm:cxn modelId="{46E5563A-7B0B-4929-9568-D259E7A5A5A9}" type="presOf" srcId="{8F73B1BE-51C3-465F-9DAD-9D24C8801B77}" destId="{096A488B-03C8-4A00-8364-7EFFE4D9E8D5}" srcOrd="0" destOrd="0" presId="urn:microsoft.com/office/officeart/2008/layout/HalfCircleOrganizationChart"/>
    <dgm:cxn modelId="{9D99AAC7-8E65-430E-9971-2E24D192AE1E}" type="presOf" srcId="{8A6AAE76-44F9-4272-A312-2E1D53BE5357}" destId="{6F8E7FB5-93AA-4825-8D3F-A6F7C6A19491}" srcOrd="0" destOrd="0" presId="urn:microsoft.com/office/officeart/2008/layout/HalfCircleOrganizationChart"/>
    <dgm:cxn modelId="{6720756B-2E8D-4A5E-B7BD-5F1A08B5B867}" type="presOf" srcId="{8A6AAE76-44F9-4272-A312-2E1D53BE5357}" destId="{03285F39-D8FD-4A4F-A2F1-EFC4A6FA5FF9}" srcOrd="1" destOrd="0" presId="urn:microsoft.com/office/officeart/2008/layout/HalfCircleOrganizationChart"/>
    <dgm:cxn modelId="{B402F066-2A21-4EEE-8A48-FD1269DC58F5}" type="presOf" srcId="{7E17A25B-EF23-42B8-8118-82F439F7C673}" destId="{188CD315-1E5C-4054-98DB-C7190039AA26}" srcOrd="1" destOrd="0" presId="urn:microsoft.com/office/officeart/2008/layout/HalfCircleOrganizationChart"/>
    <dgm:cxn modelId="{455E52CF-29F3-416E-8736-6D0BFF98FC28}" type="presOf" srcId="{13C0E0E2-53F5-4AAC-B682-651DDEA799FF}" destId="{E68976E9-C93B-4B47-B741-40C1C1100E3E}" srcOrd="0" destOrd="0" presId="urn:microsoft.com/office/officeart/2008/layout/HalfCircleOrganizationChart"/>
    <dgm:cxn modelId="{1BCF88DA-1F47-4C81-86A9-DAECC805E5A6}" type="presOf" srcId="{7E17A25B-EF23-42B8-8118-82F439F7C673}" destId="{465C3CA7-12DE-4C61-8597-739DC91B8725}" srcOrd="0" destOrd="0" presId="urn:microsoft.com/office/officeart/2008/layout/HalfCircleOrganizationChart"/>
    <dgm:cxn modelId="{496A5216-8DFE-437C-ABD0-3119A3B21820}" srcId="{7E17A25B-EF23-42B8-8118-82F439F7C673}" destId="{8A6AAE76-44F9-4272-A312-2E1D53BE5357}" srcOrd="1" destOrd="0" parTransId="{DFA9D80F-C6B3-4178-A7EA-5732FC6B68B7}" sibTransId="{6B0E7A99-683F-48C8-A448-1E495DDD3559}"/>
    <dgm:cxn modelId="{2D518413-A2C3-4432-A90B-0FE3699ADDE8}" type="presParOf" srcId="{20304A57-3E06-4535-8CDC-D7D8E8A88161}" destId="{40566F05-3138-4055-828A-51CA85BAB28B}" srcOrd="0" destOrd="0" presId="urn:microsoft.com/office/officeart/2008/layout/HalfCircleOrganizationChart"/>
    <dgm:cxn modelId="{CA2A02F1-7F12-460A-94EC-ACA462574BFF}" type="presParOf" srcId="{40566F05-3138-4055-828A-51CA85BAB28B}" destId="{4E5478E2-630C-433A-BEC6-2192DBC7386E}" srcOrd="0" destOrd="0" presId="urn:microsoft.com/office/officeart/2008/layout/HalfCircleOrganizationChart"/>
    <dgm:cxn modelId="{93316E82-C509-4CCA-B2F4-FA80621D606E}" type="presParOf" srcId="{4E5478E2-630C-433A-BEC6-2192DBC7386E}" destId="{465C3CA7-12DE-4C61-8597-739DC91B8725}" srcOrd="0" destOrd="0" presId="urn:microsoft.com/office/officeart/2008/layout/HalfCircleOrganizationChart"/>
    <dgm:cxn modelId="{AA65940B-9177-4AD1-BA07-44DF329B1763}" type="presParOf" srcId="{4E5478E2-630C-433A-BEC6-2192DBC7386E}" destId="{D57AAD6B-5597-4504-92D6-EE78F97365F2}" srcOrd="1" destOrd="0" presId="urn:microsoft.com/office/officeart/2008/layout/HalfCircleOrganizationChart"/>
    <dgm:cxn modelId="{47F4D4EE-46C2-4DB4-BD6B-1D1DA06CE996}" type="presParOf" srcId="{4E5478E2-630C-433A-BEC6-2192DBC7386E}" destId="{79357D8B-ABB7-4BD0-8980-4DB14734EE6D}" srcOrd="2" destOrd="0" presId="urn:microsoft.com/office/officeart/2008/layout/HalfCircleOrganizationChart"/>
    <dgm:cxn modelId="{C9FCF899-A4D7-42F0-9588-AF3ABB0CF257}" type="presParOf" srcId="{4E5478E2-630C-433A-BEC6-2192DBC7386E}" destId="{188CD315-1E5C-4054-98DB-C7190039AA26}" srcOrd="3" destOrd="0" presId="urn:microsoft.com/office/officeart/2008/layout/HalfCircleOrganizationChart"/>
    <dgm:cxn modelId="{4585EAD9-7607-4810-8AE6-21B664B1E5F3}" type="presParOf" srcId="{40566F05-3138-4055-828A-51CA85BAB28B}" destId="{44D64FF1-75B4-4A9E-8E27-8380CF163E5F}" srcOrd="1" destOrd="0" presId="urn:microsoft.com/office/officeart/2008/layout/HalfCircleOrganizationChart"/>
    <dgm:cxn modelId="{F5F04895-F399-4273-A2DD-89E07C99144C}" type="presParOf" srcId="{44D64FF1-75B4-4A9E-8E27-8380CF163E5F}" destId="{096A488B-03C8-4A00-8364-7EFFE4D9E8D5}" srcOrd="0" destOrd="0" presId="urn:microsoft.com/office/officeart/2008/layout/HalfCircleOrganizationChart"/>
    <dgm:cxn modelId="{6BCD9C23-E34D-43E9-86E1-AA0234623BC5}" type="presParOf" srcId="{44D64FF1-75B4-4A9E-8E27-8380CF163E5F}" destId="{E309A411-25B0-4B5F-8DDE-F0652EE6617D}" srcOrd="1" destOrd="0" presId="urn:microsoft.com/office/officeart/2008/layout/HalfCircleOrganizationChart"/>
    <dgm:cxn modelId="{CA1A1310-A19A-4909-BCAB-9AF7309BBDFD}" type="presParOf" srcId="{E309A411-25B0-4B5F-8DDE-F0652EE6617D}" destId="{77B2250E-078A-4D69-B2A0-06D63AD67C57}" srcOrd="0" destOrd="0" presId="urn:microsoft.com/office/officeart/2008/layout/HalfCircleOrganizationChart"/>
    <dgm:cxn modelId="{773BB5FC-E4D9-49D8-80A1-E07788B44D16}" type="presParOf" srcId="{77B2250E-078A-4D69-B2A0-06D63AD67C57}" destId="{E68976E9-C93B-4B47-B741-40C1C1100E3E}" srcOrd="0" destOrd="0" presId="urn:microsoft.com/office/officeart/2008/layout/HalfCircleOrganizationChart"/>
    <dgm:cxn modelId="{C62C310E-E252-46D3-A80E-320568799D8B}" type="presParOf" srcId="{77B2250E-078A-4D69-B2A0-06D63AD67C57}" destId="{75B199AD-C0E5-4BD6-B114-E4D8608121FD}" srcOrd="1" destOrd="0" presId="urn:microsoft.com/office/officeart/2008/layout/HalfCircleOrganizationChart"/>
    <dgm:cxn modelId="{045A4F8E-A3AB-4A91-8F75-B270DA584171}" type="presParOf" srcId="{77B2250E-078A-4D69-B2A0-06D63AD67C57}" destId="{C1AEE9C7-33DC-4E9B-8153-0C681BEB9663}" srcOrd="2" destOrd="0" presId="urn:microsoft.com/office/officeart/2008/layout/HalfCircleOrganizationChart"/>
    <dgm:cxn modelId="{906D4257-8A15-41E6-8D30-A78BD3F26A3A}" type="presParOf" srcId="{77B2250E-078A-4D69-B2A0-06D63AD67C57}" destId="{69C8C427-5919-47F9-9E51-20E8385B66E0}" srcOrd="3" destOrd="0" presId="urn:microsoft.com/office/officeart/2008/layout/HalfCircleOrganizationChart"/>
    <dgm:cxn modelId="{EFAAD3F2-305A-461B-BA27-61CEE20005B7}" type="presParOf" srcId="{E309A411-25B0-4B5F-8DDE-F0652EE6617D}" destId="{87FDF39A-089E-481D-93F5-637685697D80}" srcOrd="1" destOrd="0" presId="urn:microsoft.com/office/officeart/2008/layout/HalfCircleOrganizationChart"/>
    <dgm:cxn modelId="{A9D9F478-B089-4E59-9DF1-4E0BA62EAA0D}" type="presParOf" srcId="{E309A411-25B0-4B5F-8DDE-F0652EE6617D}" destId="{8E277302-C792-4EDD-BDC1-0429124E87E6}" srcOrd="2" destOrd="0" presId="urn:microsoft.com/office/officeart/2008/layout/HalfCircleOrganizationChart"/>
    <dgm:cxn modelId="{B73C13AF-A8CB-4E89-9906-637A347C7D1E}" type="presParOf" srcId="{44D64FF1-75B4-4A9E-8E27-8380CF163E5F}" destId="{0804BF7E-FEE8-447E-BB2B-CDAB9D36B119}" srcOrd="2" destOrd="0" presId="urn:microsoft.com/office/officeart/2008/layout/HalfCircleOrganizationChart"/>
    <dgm:cxn modelId="{317776DC-4BC3-42F2-B364-150B89242AB3}" type="presParOf" srcId="{44D64FF1-75B4-4A9E-8E27-8380CF163E5F}" destId="{064474C7-080D-4E78-A3DE-08D19258B6FD}" srcOrd="3" destOrd="0" presId="urn:microsoft.com/office/officeart/2008/layout/HalfCircleOrganizationChart"/>
    <dgm:cxn modelId="{4F4D9D32-B17A-4FEA-B220-5A9248381D50}" type="presParOf" srcId="{064474C7-080D-4E78-A3DE-08D19258B6FD}" destId="{8DAC56F8-A5B7-40C6-A06F-6D0DC0804378}" srcOrd="0" destOrd="0" presId="urn:microsoft.com/office/officeart/2008/layout/HalfCircleOrganizationChart"/>
    <dgm:cxn modelId="{93330A42-49E7-49AD-A996-FC935B8AF740}" type="presParOf" srcId="{8DAC56F8-A5B7-40C6-A06F-6D0DC0804378}" destId="{6F8E7FB5-93AA-4825-8D3F-A6F7C6A19491}" srcOrd="0" destOrd="0" presId="urn:microsoft.com/office/officeart/2008/layout/HalfCircleOrganizationChart"/>
    <dgm:cxn modelId="{2B1746EB-30E5-4297-9DD9-DDA772E7A81F}" type="presParOf" srcId="{8DAC56F8-A5B7-40C6-A06F-6D0DC0804378}" destId="{CE8B00F1-734B-4270-8BD3-7D791AE22252}" srcOrd="1" destOrd="0" presId="urn:microsoft.com/office/officeart/2008/layout/HalfCircleOrganizationChart"/>
    <dgm:cxn modelId="{603593FC-33B9-4E93-B987-18AF8B4A5930}" type="presParOf" srcId="{8DAC56F8-A5B7-40C6-A06F-6D0DC0804378}" destId="{C073F484-DD23-4E35-B3CE-0136A5EA442B}" srcOrd="2" destOrd="0" presId="urn:microsoft.com/office/officeart/2008/layout/HalfCircleOrganizationChart"/>
    <dgm:cxn modelId="{655C7B8D-E08F-48E5-810E-C467D3EDBFE8}" type="presParOf" srcId="{8DAC56F8-A5B7-40C6-A06F-6D0DC0804378}" destId="{03285F39-D8FD-4A4F-A2F1-EFC4A6FA5FF9}" srcOrd="3" destOrd="0" presId="urn:microsoft.com/office/officeart/2008/layout/HalfCircleOrganizationChart"/>
    <dgm:cxn modelId="{63DF0045-8095-48C8-B8FB-5B465AC33CB7}" type="presParOf" srcId="{064474C7-080D-4E78-A3DE-08D19258B6FD}" destId="{E0DB3160-5D7B-4DBB-82C1-E9ADF1E16CEC}" srcOrd="1" destOrd="0" presId="urn:microsoft.com/office/officeart/2008/layout/HalfCircleOrganizationChart"/>
    <dgm:cxn modelId="{0665412F-753D-45B7-AB42-E1FDFD4D7FFF}" type="presParOf" srcId="{064474C7-080D-4E78-A3DE-08D19258B6FD}" destId="{48508D68-B0FA-468B-9380-59A72A27EC66}" srcOrd="2" destOrd="0" presId="urn:microsoft.com/office/officeart/2008/layout/HalfCircleOrganizationChart"/>
    <dgm:cxn modelId="{B742600A-1DDD-492F-80BE-E20FBD07E3D1}" type="presParOf" srcId="{40566F05-3138-4055-828A-51CA85BAB28B}" destId="{4146AE6D-6D14-4B5C-B7B8-F9D79FB3E1A4}"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ADBC40-C997-43D9-9D39-76CD294424E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pPr rtl="1"/>
          <a:endParaRPr lang="ar-SA"/>
        </a:p>
      </dgm:t>
    </dgm:pt>
    <dgm:pt modelId="{7E17A25B-EF23-42B8-8118-82F439F7C673}">
      <dgm:prSet phldrT="[نص]" custT="1"/>
      <dgm:spPr/>
      <dgm:t>
        <a:bodyPr/>
        <a:lstStyle/>
        <a:p>
          <a:pPr rtl="1"/>
          <a:r>
            <a:rPr lang="ar-SA" sz="3600" b="1" dirty="0" smtClean="0">
              <a:ea typeface="Calibri"/>
              <a:cs typeface="Calibri"/>
              <a:sym typeface="Calibri"/>
            </a:rPr>
            <a:t>أقسام الحكم التكليفي</a:t>
          </a:r>
          <a:endParaRPr lang="ar-SA" sz="3600" dirty="0"/>
        </a:p>
      </dgm:t>
    </dgm:pt>
    <dgm:pt modelId="{EB8D91EE-E8E8-419C-87E2-7C8A69A08174}" type="parTrans" cxnId="{1AAA1A60-7AAE-40F7-833F-6B1B51CF2A97}">
      <dgm:prSet/>
      <dgm:spPr/>
      <dgm:t>
        <a:bodyPr/>
        <a:lstStyle/>
        <a:p>
          <a:pPr rtl="1"/>
          <a:endParaRPr lang="ar-SA"/>
        </a:p>
      </dgm:t>
    </dgm:pt>
    <dgm:pt modelId="{43CDA392-1DF6-4202-B6AC-01C9FC0407B9}" type="sibTrans" cxnId="{1AAA1A60-7AAE-40F7-833F-6B1B51CF2A97}">
      <dgm:prSet/>
      <dgm:spPr/>
      <dgm:t>
        <a:bodyPr/>
        <a:lstStyle/>
        <a:p>
          <a:pPr rtl="1"/>
          <a:endParaRPr lang="ar-SA"/>
        </a:p>
      </dgm:t>
    </dgm:pt>
    <dgm:pt modelId="{13C0E0E2-53F5-4AAC-B682-651DDEA799FF}">
      <dgm:prSet phldrT="[نص]"/>
      <dgm:spPr/>
      <dgm:t>
        <a:bodyPr/>
        <a:lstStyle/>
        <a:p>
          <a:pPr rtl="1"/>
          <a:r>
            <a:rPr lang="ar-SA" b="1" dirty="0" smtClean="0">
              <a:ea typeface="Calibri"/>
              <a:cs typeface="Calibri"/>
              <a:sym typeface="Calibri"/>
            </a:rPr>
            <a:t>المباح</a:t>
          </a:r>
          <a:endParaRPr lang="ar-SA" dirty="0"/>
        </a:p>
      </dgm:t>
    </dgm:pt>
    <dgm:pt modelId="{8F73B1BE-51C3-465F-9DAD-9D24C8801B77}" type="parTrans" cxnId="{351B76D6-2B17-4805-9F91-3C4B1A2012F9}">
      <dgm:prSet/>
      <dgm:spPr/>
      <dgm:t>
        <a:bodyPr/>
        <a:lstStyle/>
        <a:p>
          <a:pPr rtl="1"/>
          <a:endParaRPr lang="ar-SA"/>
        </a:p>
      </dgm:t>
    </dgm:pt>
    <dgm:pt modelId="{C3F565CF-6943-411F-B613-1A342CE1F46A}" type="sibTrans" cxnId="{351B76D6-2B17-4805-9F91-3C4B1A2012F9}">
      <dgm:prSet/>
      <dgm:spPr/>
      <dgm:t>
        <a:bodyPr/>
        <a:lstStyle/>
        <a:p>
          <a:pPr rtl="1"/>
          <a:endParaRPr lang="ar-SA"/>
        </a:p>
      </dgm:t>
    </dgm:pt>
    <dgm:pt modelId="{8A6AAE76-44F9-4272-A312-2E1D53BE5357}">
      <dgm:prSet phldrT="[نص]"/>
      <dgm:spPr/>
      <dgm:t>
        <a:bodyPr/>
        <a:lstStyle/>
        <a:p>
          <a:pPr rtl="1"/>
          <a:r>
            <a:rPr lang="ar-SA" b="1" dirty="0" smtClean="0">
              <a:ea typeface="Calibri"/>
              <a:cs typeface="Calibri"/>
              <a:sym typeface="Calibri"/>
            </a:rPr>
            <a:t>الواجب</a:t>
          </a:r>
          <a:endParaRPr lang="ar-SA" dirty="0"/>
        </a:p>
      </dgm:t>
    </dgm:pt>
    <dgm:pt modelId="{6B0E7A99-683F-48C8-A448-1E495DDD3559}" type="sibTrans" cxnId="{496A5216-8DFE-437C-ABD0-3119A3B21820}">
      <dgm:prSet/>
      <dgm:spPr/>
      <dgm:t>
        <a:bodyPr/>
        <a:lstStyle/>
        <a:p>
          <a:pPr rtl="1"/>
          <a:endParaRPr lang="ar-SA"/>
        </a:p>
      </dgm:t>
    </dgm:pt>
    <dgm:pt modelId="{DFA9D80F-C6B3-4178-A7EA-5732FC6B68B7}" type="parTrans" cxnId="{496A5216-8DFE-437C-ABD0-3119A3B21820}">
      <dgm:prSet/>
      <dgm:spPr/>
      <dgm:t>
        <a:bodyPr/>
        <a:lstStyle/>
        <a:p>
          <a:pPr rtl="1"/>
          <a:endParaRPr lang="ar-SA"/>
        </a:p>
      </dgm:t>
    </dgm:pt>
    <dgm:pt modelId="{BE2A7914-AFCF-427D-9621-EF0380F03E1A}">
      <dgm:prSet/>
      <dgm:spPr/>
      <dgm:t>
        <a:bodyPr/>
        <a:lstStyle/>
        <a:p>
          <a:pPr rtl="1"/>
          <a:r>
            <a:rPr lang="ar-SA" b="1" dirty="0" smtClean="0">
              <a:ea typeface="Calibri"/>
              <a:cs typeface="Calibri"/>
              <a:sym typeface="Calibri"/>
            </a:rPr>
            <a:t>المندوب</a:t>
          </a:r>
          <a:endParaRPr lang="ar-SA" dirty="0"/>
        </a:p>
      </dgm:t>
    </dgm:pt>
    <dgm:pt modelId="{E2CD1E40-1D48-49BB-9088-18EAED2A4498}" type="parTrans" cxnId="{0EFE46F5-AA83-499A-AC55-C3FD9BA9E230}">
      <dgm:prSet/>
      <dgm:spPr/>
      <dgm:t>
        <a:bodyPr/>
        <a:lstStyle/>
        <a:p>
          <a:pPr rtl="1"/>
          <a:endParaRPr lang="ar-SA"/>
        </a:p>
      </dgm:t>
    </dgm:pt>
    <dgm:pt modelId="{6C9EEFC0-6BA9-4C38-9288-EDB3B1D31134}" type="sibTrans" cxnId="{0EFE46F5-AA83-499A-AC55-C3FD9BA9E230}">
      <dgm:prSet/>
      <dgm:spPr/>
      <dgm:t>
        <a:bodyPr/>
        <a:lstStyle/>
        <a:p>
          <a:pPr rtl="1"/>
          <a:endParaRPr lang="ar-SA"/>
        </a:p>
      </dgm:t>
    </dgm:pt>
    <dgm:pt modelId="{49E9B083-295E-40C2-B7D7-6A9C0D3449DD}">
      <dgm:prSet/>
      <dgm:spPr/>
      <dgm:t>
        <a:bodyPr/>
        <a:lstStyle/>
        <a:p>
          <a:pPr rtl="1"/>
          <a:r>
            <a:rPr lang="ar-SA" b="1" dirty="0" smtClean="0">
              <a:ea typeface="Calibri"/>
              <a:cs typeface="Calibri"/>
              <a:sym typeface="Calibri"/>
            </a:rPr>
            <a:t>المحرم</a:t>
          </a:r>
          <a:endParaRPr lang="ar-SA" dirty="0"/>
        </a:p>
      </dgm:t>
    </dgm:pt>
    <dgm:pt modelId="{03FA6DBB-B8D3-4C9B-9F1E-DC18EFBA8A99}" type="parTrans" cxnId="{97EB1010-D2BD-47AC-85F6-A8DAEE79D44E}">
      <dgm:prSet/>
      <dgm:spPr/>
      <dgm:t>
        <a:bodyPr/>
        <a:lstStyle/>
        <a:p>
          <a:pPr rtl="1"/>
          <a:endParaRPr lang="ar-SA"/>
        </a:p>
      </dgm:t>
    </dgm:pt>
    <dgm:pt modelId="{0A764FE3-5D10-4104-894F-C691673380DC}" type="sibTrans" cxnId="{97EB1010-D2BD-47AC-85F6-A8DAEE79D44E}">
      <dgm:prSet/>
      <dgm:spPr/>
      <dgm:t>
        <a:bodyPr/>
        <a:lstStyle/>
        <a:p>
          <a:pPr rtl="1"/>
          <a:endParaRPr lang="ar-SA"/>
        </a:p>
      </dgm:t>
    </dgm:pt>
    <dgm:pt modelId="{9ED5EA5C-12D4-4616-9555-16B742981D1E}">
      <dgm:prSet/>
      <dgm:spPr/>
      <dgm:t>
        <a:bodyPr/>
        <a:lstStyle/>
        <a:p>
          <a:pPr rtl="1"/>
          <a:r>
            <a:rPr lang="ar-SA" b="1" dirty="0" smtClean="0">
              <a:ea typeface="Calibri"/>
              <a:cs typeface="Calibri"/>
              <a:sym typeface="Calibri"/>
            </a:rPr>
            <a:t>المكروه</a:t>
          </a:r>
          <a:endParaRPr lang="ar-SA" dirty="0"/>
        </a:p>
      </dgm:t>
    </dgm:pt>
    <dgm:pt modelId="{6BD3F12C-5416-41C0-B995-C9DB82CCE21D}" type="parTrans" cxnId="{21241452-7E7D-4A17-9F88-B6DAD0D897FF}">
      <dgm:prSet/>
      <dgm:spPr/>
      <dgm:t>
        <a:bodyPr/>
        <a:lstStyle/>
        <a:p>
          <a:pPr rtl="1"/>
          <a:endParaRPr lang="ar-SA"/>
        </a:p>
      </dgm:t>
    </dgm:pt>
    <dgm:pt modelId="{CD084B2B-1A5B-424C-94BB-A9EBA5CA3AEB}" type="sibTrans" cxnId="{21241452-7E7D-4A17-9F88-B6DAD0D897FF}">
      <dgm:prSet/>
      <dgm:spPr/>
      <dgm:t>
        <a:bodyPr/>
        <a:lstStyle/>
        <a:p>
          <a:pPr rtl="1"/>
          <a:endParaRPr lang="ar-SA"/>
        </a:p>
      </dgm:t>
    </dgm:pt>
    <dgm:pt modelId="{FFC6EB26-D56D-496E-BA2C-7ED6F8B3D498}">
      <dgm:prSet/>
      <dgm:spPr/>
      <dgm:t>
        <a:bodyPr/>
        <a:lstStyle/>
        <a:p>
          <a:pPr rtl="1"/>
          <a:r>
            <a:rPr lang="ar-SA" b="1" dirty="0" smtClean="0">
              <a:ea typeface="Calibri"/>
              <a:cs typeface="Calibri"/>
              <a:sym typeface="Calibri"/>
            </a:rPr>
            <a:t>أمر جازم</a:t>
          </a:r>
          <a:endParaRPr lang="ar-SA" dirty="0"/>
        </a:p>
      </dgm:t>
    </dgm:pt>
    <dgm:pt modelId="{C50B12E7-B1F4-4695-806D-8CDB7EC812EE}" type="parTrans" cxnId="{78490738-0D12-4ED4-9CA9-EBEF6B25879B}">
      <dgm:prSet/>
      <dgm:spPr/>
      <dgm:t>
        <a:bodyPr/>
        <a:lstStyle/>
        <a:p>
          <a:pPr rtl="1"/>
          <a:endParaRPr lang="ar-SA"/>
        </a:p>
      </dgm:t>
    </dgm:pt>
    <dgm:pt modelId="{909EB81F-5339-4D6D-9A6E-8D96D9CFA4FF}" type="sibTrans" cxnId="{78490738-0D12-4ED4-9CA9-EBEF6B25879B}">
      <dgm:prSet/>
      <dgm:spPr/>
      <dgm:t>
        <a:bodyPr/>
        <a:lstStyle/>
        <a:p>
          <a:pPr rtl="1"/>
          <a:endParaRPr lang="ar-SA"/>
        </a:p>
      </dgm:t>
    </dgm:pt>
    <dgm:pt modelId="{3D551678-DE43-45C3-9C55-553731CDFA91}">
      <dgm:prSet/>
      <dgm:spPr/>
      <dgm:t>
        <a:bodyPr/>
        <a:lstStyle/>
        <a:p>
          <a:pPr rtl="1"/>
          <a:r>
            <a:rPr lang="ar-SA" b="1" dirty="0" smtClean="0">
              <a:ea typeface="Calibri"/>
              <a:cs typeface="Calibri"/>
              <a:sym typeface="Calibri"/>
            </a:rPr>
            <a:t>أمر غير جازم</a:t>
          </a:r>
          <a:endParaRPr lang="ar-SA" dirty="0"/>
        </a:p>
      </dgm:t>
    </dgm:pt>
    <dgm:pt modelId="{965F2E67-2B58-432A-B3E6-1CFF5359E9F4}" type="parTrans" cxnId="{4C478DC1-5CB5-4C1D-B957-6CB49B468564}">
      <dgm:prSet/>
      <dgm:spPr/>
      <dgm:t>
        <a:bodyPr/>
        <a:lstStyle/>
        <a:p>
          <a:pPr rtl="1"/>
          <a:endParaRPr lang="ar-SA"/>
        </a:p>
      </dgm:t>
    </dgm:pt>
    <dgm:pt modelId="{0ADA802A-904A-43B9-9F3A-9B60E522493E}" type="sibTrans" cxnId="{4C478DC1-5CB5-4C1D-B957-6CB49B468564}">
      <dgm:prSet/>
      <dgm:spPr/>
      <dgm:t>
        <a:bodyPr/>
        <a:lstStyle/>
        <a:p>
          <a:pPr rtl="1"/>
          <a:endParaRPr lang="ar-SA"/>
        </a:p>
      </dgm:t>
    </dgm:pt>
    <dgm:pt modelId="{AC7DB697-84DC-4836-97CD-E9CCE090751F}">
      <dgm:prSet/>
      <dgm:spPr/>
      <dgm:t>
        <a:bodyPr/>
        <a:lstStyle/>
        <a:p>
          <a:pPr rtl="1"/>
          <a:r>
            <a:rPr lang="ar-SA" b="1" dirty="0" smtClean="0">
              <a:ea typeface="Calibri"/>
              <a:cs typeface="Calibri"/>
              <a:sym typeface="Calibri"/>
            </a:rPr>
            <a:t>نهي جازم</a:t>
          </a:r>
          <a:endParaRPr lang="ar-SA" dirty="0"/>
        </a:p>
      </dgm:t>
    </dgm:pt>
    <dgm:pt modelId="{63748B1D-E84B-43B1-89FC-ED240654025C}" type="parTrans" cxnId="{5BFBB791-0F91-403F-BACB-49DE7F26EAE6}">
      <dgm:prSet/>
      <dgm:spPr/>
      <dgm:t>
        <a:bodyPr/>
        <a:lstStyle/>
        <a:p>
          <a:pPr rtl="1"/>
          <a:endParaRPr lang="ar-SA"/>
        </a:p>
      </dgm:t>
    </dgm:pt>
    <dgm:pt modelId="{96E11AFA-13AB-4F70-B362-A0A1C84E34B9}" type="sibTrans" cxnId="{5BFBB791-0F91-403F-BACB-49DE7F26EAE6}">
      <dgm:prSet/>
      <dgm:spPr/>
      <dgm:t>
        <a:bodyPr/>
        <a:lstStyle/>
        <a:p>
          <a:pPr rtl="1"/>
          <a:endParaRPr lang="ar-SA"/>
        </a:p>
      </dgm:t>
    </dgm:pt>
    <dgm:pt modelId="{78DCB2A8-56F2-451B-B965-AA0CF6B476C9}">
      <dgm:prSet/>
      <dgm:spPr/>
      <dgm:t>
        <a:bodyPr/>
        <a:lstStyle/>
        <a:p>
          <a:pPr rtl="1"/>
          <a:r>
            <a:rPr lang="ar-SA" b="1" dirty="0" smtClean="0">
              <a:ea typeface="Calibri"/>
              <a:cs typeface="Calibri"/>
              <a:sym typeface="Calibri"/>
            </a:rPr>
            <a:t>نهي غير جازم</a:t>
          </a:r>
          <a:endParaRPr lang="ar-SA" dirty="0"/>
        </a:p>
      </dgm:t>
    </dgm:pt>
    <dgm:pt modelId="{4687D86D-16C1-4EC2-A566-AC0248AA70B3}" type="parTrans" cxnId="{29A1BF09-C7D3-450D-B464-9359F2AD5E53}">
      <dgm:prSet/>
      <dgm:spPr/>
      <dgm:t>
        <a:bodyPr/>
        <a:lstStyle/>
        <a:p>
          <a:pPr rtl="1"/>
          <a:endParaRPr lang="ar-SA"/>
        </a:p>
      </dgm:t>
    </dgm:pt>
    <dgm:pt modelId="{840455CB-CBBB-4FC9-8E43-E846B6B14712}" type="sibTrans" cxnId="{29A1BF09-C7D3-450D-B464-9359F2AD5E53}">
      <dgm:prSet/>
      <dgm:spPr/>
      <dgm:t>
        <a:bodyPr/>
        <a:lstStyle/>
        <a:p>
          <a:pPr rtl="1"/>
          <a:endParaRPr lang="ar-SA"/>
        </a:p>
      </dgm:t>
    </dgm:pt>
    <dgm:pt modelId="{1C7E2F25-525D-466F-8A97-5C16D82670BB}">
      <dgm:prSet/>
      <dgm:spPr/>
      <dgm:t>
        <a:bodyPr/>
        <a:lstStyle/>
        <a:p>
          <a:pPr rtl="1"/>
          <a:r>
            <a:rPr lang="ar-SA" b="1" dirty="0" smtClean="0">
              <a:ea typeface="Calibri"/>
              <a:cs typeface="Calibri"/>
              <a:sym typeface="Calibri"/>
            </a:rPr>
            <a:t>لا يتعلق به لا أمر ولا نهي</a:t>
          </a:r>
          <a:endParaRPr lang="ar-SA" dirty="0"/>
        </a:p>
      </dgm:t>
    </dgm:pt>
    <dgm:pt modelId="{602BB5EE-B959-4D42-B1E7-BF654B574E65}" type="parTrans" cxnId="{0E50A4BB-E9E9-4765-AB0E-A1FE002E5D63}">
      <dgm:prSet/>
      <dgm:spPr/>
      <dgm:t>
        <a:bodyPr/>
        <a:lstStyle/>
        <a:p>
          <a:pPr rtl="1"/>
          <a:endParaRPr lang="ar-SA"/>
        </a:p>
      </dgm:t>
    </dgm:pt>
    <dgm:pt modelId="{5CAED541-C504-48EB-B2DE-F88A25DD49A1}" type="sibTrans" cxnId="{0E50A4BB-E9E9-4765-AB0E-A1FE002E5D63}">
      <dgm:prSet/>
      <dgm:spPr/>
      <dgm:t>
        <a:bodyPr/>
        <a:lstStyle/>
        <a:p>
          <a:pPr rtl="1"/>
          <a:endParaRPr lang="ar-SA"/>
        </a:p>
      </dgm:t>
    </dgm:pt>
    <dgm:pt modelId="{D8686C9B-28AA-4A56-AD43-06707204299D}" type="pres">
      <dgm:prSet presAssocID="{21ADBC40-C997-43D9-9D39-76CD294424E8}" presName="hierChild1" presStyleCnt="0">
        <dgm:presLayoutVars>
          <dgm:orgChart val="1"/>
          <dgm:chPref val="1"/>
          <dgm:dir/>
          <dgm:animOne val="branch"/>
          <dgm:animLvl val="lvl"/>
          <dgm:resizeHandles/>
        </dgm:presLayoutVars>
      </dgm:prSet>
      <dgm:spPr/>
      <dgm:t>
        <a:bodyPr/>
        <a:lstStyle/>
        <a:p>
          <a:pPr rtl="1"/>
          <a:endParaRPr lang="ar-SA"/>
        </a:p>
      </dgm:t>
    </dgm:pt>
    <dgm:pt modelId="{B8DD9268-1113-4A92-91F9-F819BCD3E38E}" type="pres">
      <dgm:prSet presAssocID="{7E17A25B-EF23-42B8-8118-82F439F7C673}" presName="hierRoot1" presStyleCnt="0">
        <dgm:presLayoutVars>
          <dgm:hierBranch val="init"/>
        </dgm:presLayoutVars>
      </dgm:prSet>
      <dgm:spPr/>
    </dgm:pt>
    <dgm:pt modelId="{91281215-A334-419B-91CE-C67CF39F2EF0}" type="pres">
      <dgm:prSet presAssocID="{7E17A25B-EF23-42B8-8118-82F439F7C673}" presName="rootComposite1" presStyleCnt="0"/>
      <dgm:spPr/>
    </dgm:pt>
    <dgm:pt modelId="{20354D0D-FCCB-4EF5-B17C-5ECA661B9427}" type="pres">
      <dgm:prSet presAssocID="{7E17A25B-EF23-42B8-8118-82F439F7C673}" presName="rootText1" presStyleLbl="node0" presStyleIdx="0" presStyleCnt="1" custScaleX="200465" custScaleY="84309">
        <dgm:presLayoutVars>
          <dgm:chPref val="3"/>
        </dgm:presLayoutVars>
      </dgm:prSet>
      <dgm:spPr/>
      <dgm:t>
        <a:bodyPr/>
        <a:lstStyle/>
        <a:p>
          <a:pPr rtl="1"/>
          <a:endParaRPr lang="ar-SA"/>
        </a:p>
      </dgm:t>
    </dgm:pt>
    <dgm:pt modelId="{5D7F6659-B4C9-496C-B16D-E9276541FE21}" type="pres">
      <dgm:prSet presAssocID="{7E17A25B-EF23-42B8-8118-82F439F7C673}" presName="rootConnector1" presStyleLbl="node1" presStyleIdx="0" presStyleCnt="0"/>
      <dgm:spPr/>
      <dgm:t>
        <a:bodyPr/>
        <a:lstStyle/>
        <a:p>
          <a:pPr rtl="1"/>
          <a:endParaRPr lang="ar-SA"/>
        </a:p>
      </dgm:t>
    </dgm:pt>
    <dgm:pt modelId="{F2C355BF-68E9-4E6A-96D6-15FFBCAB8540}" type="pres">
      <dgm:prSet presAssocID="{7E17A25B-EF23-42B8-8118-82F439F7C673}" presName="hierChild2" presStyleCnt="0"/>
      <dgm:spPr/>
    </dgm:pt>
    <dgm:pt modelId="{891E39E2-5C63-4765-AE0B-25F0ECFD8433}" type="pres">
      <dgm:prSet presAssocID="{8F73B1BE-51C3-465F-9DAD-9D24C8801B77}" presName="Name37" presStyleLbl="parChTrans1D2" presStyleIdx="0" presStyleCnt="5"/>
      <dgm:spPr/>
      <dgm:t>
        <a:bodyPr/>
        <a:lstStyle/>
        <a:p>
          <a:pPr rtl="1"/>
          <a:endParaRPr lang="ar-SA"/>
        </a:p>
      </dgm:t>
    </dgm:pt>
    <dgm:pt modelId="{BCC85692-3188-4BC2-8823-797B470B3BDE}" type="pres">
      <dgm:prSet presAssocID="{13C0E0E2-53F5-4AAC-B682-651DDEA799FF}" presName="hierRoot2" presStyleCnt="0">
        <dgm:presLayoutVars>
          <dgm:hierBranch val="init"/>
        </dgm:presLayoutVars>
      </dgm:prSet>
      <dgm:spPr/>
    </dgm:pt>
    <dgm:pt modelId="{9DF3285D-7889-4816-9D11-9A9185B2A23A}" type="pres">
      <dgm:prSet presAssocID="{13C0E0E2-53F5-4AAC-B682-651DDEA799FF}" presName="rootComposite" presStyleCnt="0"/>
      <dgm:spPr/>
    </dgm:pt>
    <dgm:pt modelId="{C449D2E6-D1DE-40E2-9017-CB8E5A4EF708}" type="pres">
      <dgm:prSet presAssocID="{13C0E0E2-53F5-4AAC-B682-651DDEA799FF}" presName="rootText" presStyleLbl="node2" presStyleIdx="0" presStyleCnt="5">
        <dgm:presLayoutVars>
          <dgm:chPref val="3"/>
        </dgm:presLayoutVars>
      </dgm:prSet>
      <dgm:spPr/>
      <dgm:t>
        <a:bodyPr/>
        <a:lstStyle/>
        <a:p>
          <a:pPr rtl="1"/>
          <a:endParaRPr lang="ar-SA"/>
        </a:p>
      </dgm:t>
    </dgm:pt>
    <dgm:pt modelId="{82BEF078-D91F-4093-9F25-426B41C39A61}" type="pres">
      <dgm:prSet presAssocID="{13C0E0E2-53F5-4AAC-B682-651DDEA799FF}" presName="rootConnector" presStyleLbl="node2" presStyleIdx="0" presStyleCnt="5"/>
      <dgm:spPr/>
      <dgm:t>
        <a:bodyPr/>
        <a:lstStyle/>
        <a:p>
          <a:pPr rtl="1"/>
          <a:endParaRPr lang="ar-SA"/>
        </a:p>
      </dgm:t>
    </dgm:pt>
    <dgm:pt modelId="{85B12B88-4906-4067-B129-86A140958889}" type="pres">
      <dgm:prSet presAssocID="{13C0E0E2-53F5-4AAC-B682-651DDEA799FF}" presName="hierChild4" presStyleCnt="0"/>
      <dgm:spPr/>
    </dgm:pt>
    <dgm:pt modelId="{A09F1A88-98F1-4A46-9920-E523913FE339}" type="pres">
      <dgm:prSet presAssocID="{602BB5EE-B959-4D42-B1E7-BF654B574E65}" presName="Name37" presStyleLbl="parChTrans1D3" presStyleIdx="0" presStyleCnt="5"/>
      <dgm:spPr/>
      <dgm:t>
        <a:bodyPr/>
        <a:lstStyle/>
        <a:p>
          <a:pPr rtl="1"/>
          <a:endParaRPr lang="ar-SA"/>
        </a:p>
      </dgm:t>
    </dgm:pt>
    <dgm:pt modelId="{C4508851-4220-4169-A2E6-993DA354666D}" type="pres">
      <dgm:prSet presAssocID="{1C7E2F25-525D-466F-8A97-5C16D82670BB}" presName="hierRoot2" presStyleCnt="0">
        <dgm:presLayoutVars>
          <dgm:hierBranch val="init"/>
        </dgm:presLayoutVars>
      </dgm:prSet>
      <dgm:spPr/>
    </dgm:pt>
    <dgm:pt modelId="{1A7CBC49-26C1-454E-9649-4D6987D34585}" type="pres">
      <dgm:prSet presAssocID="{1C7E2F25-525D-466F-8A97-5C16D82670BB}" presName="rootComposite" presStyleCnt="0"/>
      <dgm:spPr/>
    </dgm:pt>
    <dgm:pt modelId="{C0E4877D-827C-44AD-A2C1-5756AA8034E3}" type="pres">
      <dgm:prSet presAssocID="{1C7E2F25-525D-466F-8A97-5C16D82670BB}" presName="rootText" presStyleLbl="node3" presStyleIdx="0" presStyleCnt="5">
        <dgm:presLayoutVars>
          <dgm:chPref val="3"/>
        </dgm:presLayoutVars>
      </dgm:prSet>
      <dgm:spPr/>
      <dgm:t>
        <a:bodyPr/>
        <a:lstStyle/>
        <a:p>
          <a:pPr rtl="1"/>
          <a:endParaRPr lang="ar-SA"/>
        </a:p>
      </dgm:t>
    </dgm:pt>
    <dgm:pt modelId="{F0259008-E972-4DA4-8897-30741641A929}" type="pres">
      <dgm:prSet presAssocID="{1C7E2F25-525D-466F-8A97-5C16D82670BB}" presName="rootConnector" presStyleLbl="node3" presStyleIdx="0" presStyleCnt="5"/>
      <dgm:spPr/>
      <dgm:t>
        <a:bodyPr/>
        <a:lstStyle/>
        <a:p>
          <a:pPr rtl="1"/>
          <a:endParaRPr lang="ar-SA"/>
        </a:p>
      </dgm:t>
    </dgm:pt>
    <dgm:pt modelId="{AD73E81B-B355-4A25-98CC-E185DC1A0FEB}" type="pres">
      <dgm:prSet presAssocID="{1C7E2F25-525D-466F-8A97-5C16D82670BB}" presName="hierChild4" presStyleCnt="0"/>
      <dgm:spPr/>
    </dgm:pt>
    <dgm:pt modelId="{5F92CB99-3933-4945-BE9E-346B6B66E033}" type="pres">
      <dgm:prSet presAssocID="{1C7E2F25-525D-466F-8A97-5C16D82670BB}" presName="hierChild5" presStyleCnt="0"/>
      <dgm:spPr/>
    </dgm:pt>
    <dgm:pt modelId="{38F81387-749A-4020-9910-246E977450DD}" type="pres">
      <dgm:prSet presAssocID="{13C0E0E2-53F5-4AAC-B682-651DDEA799FF}" presName="hierChild5" presStyleCnt="0"/>
      <dgm:spPr/>
    </dgm:pt>
    <dgm:pt modelId="{F15F056B-4CBC-4F56-908B-1C63D48BDA33}" type="pres">
      <dgm:prSet presAssocID="{6BD3F12C-5416-41C0-B995-C9DB82CCE21D}" presName="Name37" presStyleLbl="parChTrans1D2" presStyleIdx="1" presStyleCnt="5"/>
      <dgm:spPr/>
      <dgm:t>
        <a:bodyPr/>
        <a:lstStyle/>
        <a:p>
          <a:pPr rtl="1"/>
          <a:endParaRPr lang="ar-SA"/>
        </a:p>
      </dgm:t>
    </dgm:pt>
    <dgm:pt modelId="{E3A418F6-0C76-4720-82DE-5FEF4A00AE68}" type="pres">
      <dgm:prSet presAssocID="{9ED5EA5C-12D4-4616-9555-16B742981D1E}" presName="hierRoot2" presStyleCnt="0">
        <dgm:presLayoutVars>
          <dgm:hierBranch val="init"/>
        </dgm:presLayoutVars>
      </dgm:prSet>
      <dgm:spPr/>
    </dgm:pt>
    <dgm:pt modelId="{1AACB188-6638-43F8-ABB1-0665B69FEB1A}" type="pres">
      <dgm:prSet presAssocID="{9ED5EA5C-12D4-4616-9555-16B742981D1E}" presName="rootComposite" presStyleCnt="0"/>
      <dgm:spPr/>
    </dgm:pt>
    <dgm:pt modelId="{9CCB433C-FE0B-4922-882D-07244B6D2E1A}" type="pres">
      <dgm:prSet presAssocID="{9ED5EA5C-12D4-4616-9555-16B742981D1E}" presName="rootText" presStyleLbl="node2" presStyleIdx="1" presStyleCnt="5">
        <dgm:presLayoutVars>
          <dgm:chPref val="3"/>
        </dgm:presLayoutVars>
      </dgm:prSet>
      <dgm:spPr/>
      <dgm:t>
        <a:bodyPr/>
        <a:lstStyle/>
        <a:p>
          <a:pPr rtl="1"/>
          <a:endParaRPr lang="ar-SA"/>
        </a:p>
      </dgm:t>
    </dgm:pt>
    <dgm:pt modelId="{6AA7B237-8A04-46B9-A008-DD1006F4FBFA}" type="pres">
      <dgm:prSet presAssocID="{9ED5EA5C-12D4-4616-9555-16B742981D1E}" presName="rootConnector" presStyleLbl="node2" presStyleIdx="1" presStyleCnt="5"/>
      <dgm:spPr/>
      <dgm:t>
        <a:bodyPr/>
        <a:lstStyle/>
        <a:p>
          <a:pPr rtl="1"/>
          <a:endParaRPr lang="ar-SA"/>
        </a:p>
      </dgm:t>
    </dgm:pt>
    <dgm:pt modelId="{E0E3DC61-3667-48F1-803C-1E43095150D2}" type="pres">
      <dgm:prSet presAssocID="{9ED5EA5C-12D4-4616-9555-16B742981D1E}" presName="hierChild4" presStyleCnt="0"/>
      <dgm:spPr/>
    </dgm:pt>
    <dgm:pt modelId="{84B70E1C-EA8D-40FA-8570-C271A7EDD784}" type="pres">
      <dgm:prSet presAssocID="{4687D86D-16C1-4EC2-A566-AC0248AA70B3}" presName="Name37" presStyleLbl="parChTrans1D3" presStyleIdx="1" presStyleCnt="5"/>
      <dgm:spPr/>
      <dgm:t>
        <a:bodyPr/>
        <a:lstStyle/>
        <a:p>
          <a:pPr rtl="1"/>
          <a:endParaRPr lang="ar-SA"/>
        </a:p>
      </dgm:t>
    </dgm:pt>
    <dgm:pt modelId="{3E1A6934-8E25-4814-9850-BE064558D361}" type="pres">
      <dgm:prSet presAssocID="{78DCB2A8-56F2-451B-B965-AA0CF6B476C9}" presName="hierRoot2" presStyleCnt="0">
        <dgm:presLayoutVars>
          <dgm:hierBranch val="init"/>
        </dgm:presLayoutVars>
      </dgm:prSet>
      <dgm:spPr/>
    </dgm:pt>
    <dgm:pt modelId="{01DDF18D-CAA1-48DB-8954-4D9D3B9246A0}" type="pres">
      <dgm:prSet presAssocID="{78DCB2A8-56F2-451B-B965-AA0CF6B476C9}" presName="rootComposite" presStyleCnt="0"/>
      <dgm:spPr/>
    </dgm:pt>
    <dgm:pt modelId="{C3789AF5-250C-4EBE-8326-853C6C90EEB5}" type="pres">
      <dgm:prSet presAssocID="{78DCB2A8-56F2-451B-B965-AA0CF6B476C9}" presName="rootText" presStyleLbl="node3" presStyleIdx="1" presStyleCnt="5">
        <dgm:presLayoutVars>
          <dgm:chPref val="3"/>
        </dgm:presLayoutVars>
      </dgm:prSet>
      <dgm:spPr/>
      <dgm:t>
        <a:bodyPr/>
        <a:lstStyle/>
        <a:p>
          <a:pPr rtl="1"/>
          <a:endParaRPr lang="ar-SA"/>
        </a:p>
      </dgm:t>
    </dgm:pt>
    <dgm:pt modelId="{EB026AEF-72A3-4B6D-9B9B-111B7349EBDB}" type="pres">
      <dgm:prSet presAssocID="{78DCB2A8-56F2-451B-B965-AA0CF6B476C9}" presName="rootConnector" presStyleLbl="node3" presStyleIdx="1" presStyleCnt="5"/>
      <dgm:spPr/>
      <dgm:t>
        <a:bodyPr/>
        <a:lstStyle/>
        <a:p>
          <a:pPr rtl="1"/>
          <a:endParaRPr lang="ar-SA"/>
        </a:p>
      </dgm:t>
    </dgm:pt>
    <dgm:pt modelId="{ABCB2B0B-E973-4231-AE24-5E5FA62F2874}" type="pres">
      <dgm:prSet presAssocID="{78DCB2A8-56F2-451B-B965-AA0CF6B476C9}" presName="hierChild4" presStyleCnt="0"/>
      <dgm:spPr/>
    </dgm:pt>
    <dgm:pt modelId="{51A591EC-F49D-45B2-A09C-5514C345A9B0}" type="pres">
      <dgm:prSet presAssocID="{78DCB2A8-56F2-451B-B965-AA0CF6B476C9}" presName="hierChild5" presStyleCnt="0"/>
      <dgm:spPr/>
    </dgm:pt>
    <dgm:pt modelId="{5B4DBC59-7BEA-4FD8-872E-AECFA93ADE5B}" type="pres">
      <dgm:prSet presAssocID="{9ED5EA5C-12D4-4616-9555-16B742981D1E}" presName="hierChild5" presStyleCnt="0"/>
      <dgm:spPr/>
    </dgm:pt>
    <dgm:pt modelId="{10804C0C-8561-49B7-A140-822995D8E35B}" type="pres">
      <dgm:prSet presAssocID="{03FA6DBB-B8D3-4C9B-9F1E-DC18EFBA8A99}" presName="Name37" presStyleLbl="parChTrans1D2" presStyleIdx="2" presStyleCnt="5"/>
      <dgm:spPr/>
      <dgm:t>
        <a:bodyPr/>
        <a:lstStyle/>
        <a:p>
          <a:pPr rtl="1"/>
          <a:endParaRPr lang="ar-SA"/>
        </a:p>
      </dgm:t>
    </dgm:pt>
    <dgm:pt modelId="{B35A18B1-D525-42B2-AACE-FBF9BFCDDF50}" type="pres">
      <dgm:prSet presAssocID="{49E9B083-295E-40C2-B7D7-6A9C0D3449DD}" presName="hierRoot2" presStyleCnt="0">
        <dgm:presLayoutVars>
          <dgm:hierBranch val="init"/>
        </dgm:presLayoutVars>
      </dgm:prSet>
      <dgm:spPr/>
    </dgm:pt>
    <dgm:pt modelId="{12BD12B7-C443-4543-A210-602DD1E54ABC}" type="pres">
      <dgm:prSet presAssocID="{49E9B083-295E-40C2-B7D7-6A9C0D3449DD}" presName="rootComposite" presStyleCnt="0"/>
      <dgm:spPr/>
    </dgm:pt>
    <dgm:pt modelId="{0432CE6F-B82C-4C03-8503-518F7E65547A}" type="pres">
      <dgm:prSet presAssocID="{49E9B083-295E-40C2-B7D7-6A9C0D3449DD}" presName="rootText" presStyleLbl="node2" presStyleIdx="2" presStyleCnt="5">
        <dgm:presLayoutVars>
          <dgm:chPref val="3"/>
        </dgm:presLayoutVars>
      </dgm:prSet>
      <dgm:spPr/>
      <dgm:t>
        <a:bodyPr/>
        <a:lstStyle/>
        <a:p>
          <a:pPr rtl="1"/>
          <a:endParaRPr lang="ar-SA"/>
        </a:p>
      </dgm:t>
    </dgm:pt>
    <dgm:pt modelId="{A876AFD4-F9FF-493C-9B66-C65749F90065}" type="pres">
      <dgm:prSet presAssocID="{49E9B083-295E-40C2-B7D7-6A9C0D3449DD}" presName="rootConnector" presStyleLbl="node2" presStyleIdx="2" presStyleCnt="5"/>
      <dgm:spPr/>
      <dgm:t>
        <a:bodyPr/>
        <a:lstStyle/>
        <a:p>
          <a:pPr rtl="1"/>
          <a:endParaRPr lang="ar-SA"/>
        </a:p>
      </dgm:t>
    </dgm:pt>
    <dgm:pt modelId="{70305276-50B6-41C7-A615-5896FA8EF6AC}" type="pres">
      <dgm:prSet presAssocID="{49E9B083-295E-40C2-B7D7-6A9C0D3449DD}" presName="hierChild4" presStyleCnt="0"/>
      <dgm:spPr/>
    </dgm:pt>
    <dgm:pt modelId="{44C9D559-8B41-402C-A68F-754BA89D316B}" type="pres">
      <dgm:prSet presAssocID="{63748B1D-E84B-43B1-89FC-ED240654025C}" presName="Name37" presStyleLbl="parChTrans1D3" presStyleIdx="2" presStyleCnt="5"/>
      <dgm:spPr/>
      <dgm:t>
        <a:bodyPr/>
        <a:lstStyle/>
        <a:p>
          <a:pPr rtl="1"/>
          <a:endParaRPr lang="ar-SA"/>
        </a:p>
      </dgm:t>
    </dgm:pt>
    <dgm:pt modelId="{0015F591-CE10-4BE4-8558-DCFDE771FF0B}" type="pres">
      <dgm:prSet presAssocID="{AC7DB697-84DC-4836-97CD-E9CCE090751F}" presName="hierRoot2" presStyleCnt="0">
        <dgm:presLayoutVars>
          <dgm:hierBranch val="init"/>
        </dgm:presLayoutVars>
      </dgm:prSet>
      <dgm:spPr/>
    </dgm:pt>
    <dgm:pt modelId="{9D4AFDC8-CEA1-426D-B1A8-7C53244159B7}" type="pres">
      <dgm:prSet presAssocID="{AC7DB697-84DC-4836-97CD-E9CCE090751F}" presName="rootComposite" presStyleCnt="0"/>
      <dgm:spPr/>
    </dgm:pt>
    <dgm:pt modelId="{962223B6-81BA-4DE8-8FFE-0F00BD2C38CB}" type="pres">
      <dgm:prSet presAssocID="{AC7DB697-84DC-4836-97CD-E9CCE090751F}" presName="rootText" presStyleLbl="node3" presStyleIdx="2" presStyleCnt="5">
        <dgm:presLayoutVars>
          <dgm:chPref val="3"/>
        </dgm:presLayoutVars>
      </dgm:prSet>
      <dgm:spPr/>
      <dgm:t>
        <a:bodyPr/>
        <a:lstStyle/>
        <a:p>
          <a:pPr rtl="1"/>
          <a:endParaRPr lang="ar-SA"/>
        </a:p>
      </dgm:t>
    </dgm:pt>
    <dgm:pt modelId="{01BA0F5F-0D93-4462-804B-770C2EC95E91}" type="pres">
      <dgm:prSet presAssocID="{AC7DB697-84DC-4836-97CD-E9CCE090751F}" presName="rootConnector" presStyleLbl="node3" presStyleIdx="2" presStyleCnt="5"/>
      <dgm:spPr/>
      <dgm:t>
        <a:bodyPr/>
        <a:lstStyle/>
        <a:p>
          <a:pPr rtl="1"/>
          <a:endParaRPr lang="ar-SA"/>
        </a:p>
      </dgm:t>
    </dgm:pt>
    <dgm:pt modelId="{F705EEC2-A371-4C05-BBFD-D5E2530122BB}" type="pres">
      <dgm:prSet presAssocID="{AC7DB697-84DC-4836-97CD-E9CCE090751F}" presName="hierChild4" presStyleCnt="0"/>
      <dgm:spPr/>
    </dgm:pt>
    <dgm:pt modelId="{B4DC3A4C-8614-4081-9E97-8E378D9B78C3}" type="pres">
      <dgm:prSet presAssocID="{AC7DB697-84DC-4836-97CD-E9CCE090751F}" presName="hierChild5" presStyleCnt="0"/>
      <dgm:spPr/>
    </dgm:pt>
    <dgm:pt modelId="{C7658875-066C-4A9D-8BF8-9B517EA38240}" type="pres">
      <dgm:prSet presAssocID="{49E9B083-295E-40C2-B7D7-6A9C0D3449DD}" presName="hierChild5" presStyleCnt="0"/>
      <dgm:spPr/>
    </dgm:pt>
    <dgm:pt modelId="{087A9FD4-6760-4BA9-A3A2-263BC96478A1}" type="pres">
      <dgm:prSet presAssocID="{E2CD1E40-1D48-49BB-9088-18EAED2A4498}" presName="Name37" presStyleLbl="parChTrans1D2" presStyleIdx="3" presStyleCnt="5"/>
      <dgm:spPr/>
      <dgm:t>
        <a:bodyPr/>
        <a:lstStyle/>
        <a:p>
          <a:pPr rtl="1"/>
          <a:endParaRPr lang="ar-SA"/>
        </a:p>
      </dgm:t>
    </dgm:pt>
    <dgm:pt modelId="{3434EBA6-E3D2-4E76-ADD0-A55BCECBB271}" type="pres">
      <dgm:prSet presAssocID="{BE2A7914-AFCF-427D-9621-EF0380F03E1A}" presName="hierRoot2" presStyleCnt="0">
        <dgm:presLayoutVars>
          <dgm:hierBranch val="init"/>
        </dgm:presLayoutVars>
      </dgm:prSet>
      <dgm:spPr/>
    </dgm:pt>
    <dgm:pt modelId="{37B04ADB-C6E0-4EDE-8AA8-F34800B9C955}" type="pres">
      <dgm:prSet presAssocID="{BE2A7914-AFCF-427D-9621-EF0380F03E1A}" presName="rootComposite" presStyleCnt="0"/>
      <dgm:spPr/>
    </dgm:pt>
    <dgm:pt modelId="{911FCF90-93B3-4483-A848-6E040819F909}" type="pres">
      <dgm:prSet presAssocID="{BE2A7914-AFCF-427D-9621-EF0380F03E1A}" presName="rootText" presStyleLbl="node2" presStyleIdx="3" presStyleCnt="5">
        <dgm:presLayoutVars>
          <dgm:chPref val="3"/>
        </dgm:presLayoutVars>
      </dgm:prSet>
      <dgm:spPr/>
      <dgm:t>
        <a:bodyPr/>
        <a:lstStyle/>
        <a:p>
          <a:pPr rtl="1"/>
          <a:endParaRPr lang="ar-SA"/>
        </a:p>
      </dgm:t>
    </dgm:pt>
    <dgm:pt modelId="{9DD9D27C-D9B4-4510-BA2F-7C18362E5D23}" type="pres">
      <dgm:prSet presAssocID="{BE2A7914-AFCF-427D-9621-EF0380F03E1A}" presName="rootConnector" presStyleLbl="node2" presStyleIdx="3" presStyleCnt="5"/>
      <dgm:spPr/>
      <dgm:t>
        <a:bodyPr/>
        <a:lstStyle/>
        <a:p>
          <a:pPr rtl="1"/>
          <a:endParaRPr lang="ar-SA"/>
        </a:p>
      </dgm:t>
    </dgm:pt>
    <dgm:pt modelId="{D4186578-46CB-45CA-BF0C-CEBE5FE156A9}" type="pres">
      <dgm:prSet presAssocID="{BE2A7914-AFCF-427D-9621-EF0380F03E1A}" presName="hierChild4" presStyleCnt="0"/>
      <dgm:spPr/>
    </dgm:pt>
    <dgm:pt modelId="{E8109275-B1B4-4C85-919A-1641423DF28B}" type="pres">
      <dgm:prSet presAssocID="{965F2E67-2B58-432A-B3E6-1CFF5359E9F4}" presName="Name37" presStyleLbl="parChTrans1D3" presStyleIdx="3" presStyleCnt="5"/>
      <dgm:spPr/>
      <dgm:t>
        <a:bodyPr/>
        <a:lstStyle/>
        <a:p>
          <a:pPr rtl="1"/>
          <a:endParaRPr lang="ar-SA"/>
        </a:p>
      </dgm:t>
    </dgm:pt>
    <dgm:pt modelId="{57A720CF-BCD8-4743-A4C3-47CBB8469C00}" type="pres">
      <dgm:prSet presAssocID="{3D551678-DE43-45C3-9C55-553731CDFA91}" presName="hierRoot2" presStyleCnt="0">
        <dgm:presLayoutVars>
          <dgm:hierBranch val="init"/>
        </dgm:presLayoutVars>
      </dgm:prSet>
      <dgm:spPr/>
    </dgm:pt>
    <dgm:pt modelId="{B1686E2B-7DFE-4539-928A-4987D0F9800E}" type="pres">
      <dgm:prSet presAssocID="{3D551678-DE43-45C3-9C55-553731CDFA91}" presName="rootComposite" presStyleCnt="0"/>
      <dgm:spPr/>
    </dgm:pt>
    <dgm:pt modelId="{EA12BB0E-3747-4D3E-8098-2662F054AE53}" type="pres">
      <dgm:prSet presAssocID="{3D551678-DE43-45C3-9C55-553731CDFA91}" presName="rootText" presStyleLbl="node3" presStyleIdx="3" presStyleCnt="5">
        <dgm:presLayoutVars>
          <dgm:chPref val="3"/>
        </dgm:presLayoutVars>
      </dgm:prSet>
      <dgm:spPr/>
      <dgm:t>
        <a:bodyPr/>
        <a:lstStyle/>
        <a:p>
          <a:pPr rtl="1"/>
          <a:endParaRPr lang="ar-SA"/>
        </a:p>
      </dgm:t>
    </dgm:pt>
    <dgm:pt modelId="{6CF62730-F9F2-4C93-B6F0-98F597CFC032}" type="pres">
      <dgm:prSet presAssocID="{3D551678-DE43-45C3-9C55-553731CDFA91}" presName="rootConnector" presStyleLbl="node3" presStyleIdx="3" presStyleCnt="5"/>
      <dgm:spPr/>
      <dgm:t>
        <a:bodyPr/>
        <a:lstStyle/>
        <a:p>
          <a:pPr rtl="1"/>
          <a:endParaRPr lang="ar-SA"/>
        </a:p>
      </dgm:t>
    </dgm:pt>
    <dgm:pt modelId="{43DD7ECF-9599-4AA9-9226-3D1A40A600F0}" type="pres">
      <dgm:prSet presAssocID="{3D551678-DE43-45C3-9C55-553731CDFA91}" presName="hierChild4" presStyleCnt="0"/>
      <dgm:spPr/>
    </dgm:pt>
    <dgm:pt modelId="{0CD7E8A8-AC44-45B8-A73A-A20738FEF055}" type="pres">
      <dgm:prSet presAssocID="{3D551678-DE43-45C3-9C55-553731CDFA91}" presName="hierChild5" presStyleCnt="0"/>
      <dgm:spPr/>
    </dgm:pt>
    <dgm:pt modelId="{42D48A60-A9A3-453C-BB5C-9391B8935F9C}" type="pres">
      <dgm:prSet presAssocID="{BE2A7914-AFCF-427D-9621-EF0380F03E1A}" presName="hierChild5" presStyleCnt="0"/>
      <dgm:spPr/>
    </dgm:pt>
    <dgm:pt modelId="{DFA7B73D-A369-4545-A0EC-E088B97B5374}" type="pres">
      <dgm:prSet presAssocID="{DFA9D80F-C6B3-4178-A7EA-5732FC6B68B7}" presName="Name37" presStyleLbl="parChTrans1D2" presStyleIdx="4" presStyleCnt="5"/>
      <dgm:spPr/>
      <dgm:t>
        <a:bodyPr/>
        <a:lstStyle/>
        <a:p>
          <a:pPr rtl="1"/>
          <a:endParaRPr lang="ar-SA"/>
        </a:p>
      </dgm:t>
    </dgm:pt>
    <dgm:pt modelId="{BCC70116-0F76-4867-8D59-43203C00DAFE}" type="pres">
      <dgm:prSet presAssocID="{8A6AAE76-44F9-4272-A312-2E1D53BE5357}" presName="hierRoot2" presStyleCnt="0">
        <dgm:presLayoutVars>
          <dgm:hierBranch val="init"/>
        </dgm:presLayoutVars>
      </dgm:prSet>
      <dgm:spPr/>
    </dgm:pt>
    <dgm:pt modelId="{BF35E53E-C33E-4ADC-94E9-05F2AE44A8F6}" type="pres">
      <dgm:prSet presAssocID="{8A6AAE76-44F9-4272-A312-2E1D53BE5357}" presName="rootComposite" presStyleCnt="0"/>
      <dgm:spPr/>
    </dgm:pt>
    <dgm:pt modelId="{5965AE28-8E9B-4EF4-A8A6-E36330F36C6F}" type="pres">
      <dgm:prSet presAssocID="{8A6AAE76-44F9-4272-A312-2E1D53BE5357}" presName="rootText" presStyleLbl="node2" presStyleIdx="4" presStyleCnt="5">
        <dgm:presLayoutVars>
          <dgm:chPref val="3"/>
        </dgm:presLayoutVars>
      </dgm:prSet>
      <dgm:spPr/>
      <dgm:t>
        <a:bodyPr/>
        <a:lstStyle/>
        <a:p>
          <a:pPr rtl="1"/>
          <a:endParaRPr lang="ar-SA"/>
        </a:p>
      </dgm:t>
    </dgm:pt>
    <dgm:pt modelId="{79912D8A-17A3-4F37-85B6-E3AE9E588FF2}" type="pres">
      <dgm:prSet presAssocID="{8A6AAE76-44F9-4272-A312-2E1D53BE5357}" presName="rootConnector" presStyleLbl="node2" presStyleIdx="4" presStyleCnt="5"/>
      <dgm:spPr/>
      <dgm:t>
        <a:bodyPr/>
        <a:lstStyle/>
        <a:p>
          <a:pPr rtl="1"/>
          <a:endParaRPr lang="ar-SA"/>
        </a:p>
      </dgm:t>
    </dgm:pt>
    <dgm:pt modelId="{AE8E19F6-2DE5-43E1-8E1C-617946D81D32}" type="pres">
      <dgm:prSet presAssocID="{8A6AAE76-44F9-4272-A312-2E1D53BE5357}" presName="hierChild4" presStyleCnt="0"/>
      <dgm:spPr/>
    </dgm:pt>
    <dgm:pt modelId="{898DE4E7-35BE-426B-8BE9-3534A67FEA56}" type="pres">
      <dgm:prSet presAssocID="{C50B12E7-B1F4-4695-806D-8CDB7EC812EE}" presName="Name37" presStyleLbl="parChTrans1D3" presStyleIdx="4" presStyleCnt="5"/>
      <dgm:spPr/>
      <dgm:t>
        <a:bodyPr/>
        <a:lstStyle/>
        <a:p>
          <a:pPr rtl="1"/>
          <a:endParaRPr lang="ar-SA"/>
        </a:p>
      </dgm:t>
    </dgm:pt>
    <dgm:pt modelId="{4F0E4ED3-44C5-4B04-B1C6-2F762ADFAFF5}" type="pres">
      <dgm:prSet presAssocID="{FFC6EB26-D56D-496E-BA2C-7ED6F8B3D498}" presName="hierRoot2" presStyleCnt="0">
        <dgm:presLayoutVars>
          <dgm:hierBranch val="init"/>
        </dgm:presLayoutVars>
      </dgm:prSet>
      <dgm:spPr/>
    </dgm:pt>
    <dgm:pt modelId="{065B517E-78B8-465B-AD14-5233C2CB5B9A}" type="pres">
      <dgm:prSet presAssocID="{FFC6EB26-D56D-496E-BA2C-7ED6F8B3D498}" presName="rootComposite" presStyleCnt="0"/>
      <dgm:spPr/>
    </dgm:pt>
    <dgm:pt modelId="{0C12019D-FB89-4F80-9564-B8785CF56FAA}" type="pres">
      <dgm:prSet presAssocID="{FFC6EB26-D56D-496E-BA2C-7ED6F8B3D498}" presName="rootText" presStyleLbl="node3" presStyleIdx="4" presStyleCnt="5">
        <dgm:presLayoutVars>
          <dgm:chPref val="3"/>
        </dgm:presLayoutVars>
      </dgm:prSet>
      <dgm:spPr/>
      <dgm:t>
        <a:bodyPr/>
        <a:lstStyle/>
        <a:p>
          <a:pPr rtl="1"/>
          <a:endParaRPr lang="ar-SA"/>
        </a:p>
      </dgm:t>
    </dgm:pt>
    <dgm:pt modelId="{43087DA2-6ABF-4AC3-8A99-77ACB4D1113B}" type="pres">
      <dgm:prSet presAssocID="{FFC6EB26-D56D-496E-BA2C-7ED6F8B3D498}" presName="rootConnector" presStyleLbl="node3" presStyleIdx="4" presStyleCnt="5"/>
      <dgm:spPr/>
      <dgm:t>
        <a:bodyPr/>
        <a:lstStyle/>
        <a:p>
          <a:pPr rtl="1"/>
          <a:endParaRPr lang="ar-SA"/>
        </a:p>
      </dgm:t>
    </dgm:pt>
    <dgm:pt modelId="{FE8421D1-B293-46C7-8C68-E181D9F64423}" type="pres">
      <dgm:prSet presAssocID="{FFC6EB26-D56D-496E-BA2C-7ED6F8B3D498}" presName="hierChild4" presStyleCnt="0"/>
      <dgm:spPr/>
    </dgm:pt>
    <dgm:pt modelId="{454FCE37-BE8C-40BE-B858-99AEFA1E2143}" type="pres">
      <dgm:prSet presAssocID="{FFC6EB26-D56D-496E-BA2C-7ED6F8B3D498}" presName="hierChild5" presStyleCnt="0"/>
      <dgm:spPr/>
    </dgm:pt>
    <dgm:pt modelId="{ADEA0F2D-FDE5-4107-A7B0-7FF7B63B5418}" type="pres">
      <dgm:prSet presAssocID="{8A6AAE76-44F9-4272-A312-2E1D53BE5357}" presName="hierChild5" presStyleCnt="0"/>
      <dgm:spPr/>
    </dgm:pt>
    <dgm:pt modelId="{0DDAD4C5-64B1-41E4-8977-ECBC58DD6E43}" type="pres">
      <dgm:prSet presAssocID="{7E17A25B-EF23-42B8-8118-82F439F7C673}" presName="hierChild3" presStyleCnt="0"/>
      <dgm:spPr/>
    </dgm:pt>
  </dgm:ptLst>
  <dgm:cxnLst>
    <dgm:cxn modelId="{A6270B94-F73F-431B-8083-F07526BA07A0}" type="presOf" srcId="{E2CD1E40-1D48-49BB-9088-18EAED2A4498}" destId="{087A9FD4-6760-4BA9-A3A2-263BC96478A1}" srcOrd="0" destOrd="0" presId="urn:microsoft.com/office/officeart/2005/8/layout/orgChart1"/>
    <dgm:cxn modelId="{307496D6-7BBD-4D65-8B9E-D37832C9C712}" type="presOf" srcId="{78DCB2A8-56F2-451B-B965-AA0CF6B476C9}" destId="{EB026AEF-72A3-4B6D-9B9B-111B7349EBDB}" srcOrd="1" destOrd="0" presId="urn:microsoft.com/office/officeart/2005/8/layout/orgChart1"/>
    <dgm:cxn modelId="{66CAF641-E284-4BDF-B542-DD3A0B721302}" type="presOf" srcId="{DFA9D80F-C6B3-4178-A7EA-5732FC6B68B7}" destId="{DFA7B73D-A369-4545-A0EC-E088B97B5374}" srcOrd="0" destOrd="0" presId="urn:microsoft.com/office/officeart/2005/8/layout/orgChart1"/>
    <dgm:cxn modelId="{699621A0-0641-45AC-972C-86A175773DEB}" type="presOf" srcId="{C50B12E7-B1F4-4695-806D-8CDB7EC812EE}" destId="{898DE4E7-35BE-426B-8BE9-3534A67FEA56}" srcOrd="0" destOrd="0" presId="urn:microsoft.com/office/officeart/2005/8/layout/orgChart1"/>
    <dgm:cxn modelId="{29A1BF09-C7D3-450D-B464-9359F2AD5E53}" srcId="{9ED5EA5C-12D4-4616-9555-16B742981D1E}" destId="{78DCB2A8-56F2-451B-B965-AA0CF6B476C9}" srcOrd="0" destOrd="0" parTransId="{4687D86D-16C1-4EC2-A566-AC0248AA70B3}" sibTransId="{840455CB-CBBB-4FC9-8E43-E846B6B14712}"/>
    <dgm:cxn modelId="{97AECB56-9E9B-4522-95DF-2ECAC081EC57}" type="presOf" srcId="{9ED5EA5C-12D4-4616-9555-16B742981D1E}" destId="{9CCB433C-FE0B-4922-882D-07244B6D2E1A}" srcOrd="0" destOrd="0" presId="urn:microsoft.com/office/officeart/2005/8/layout/orgChart1"/>
    <dgm:cxn modelId="{78490738-0D12-4ED4-9CA9-EBEF6B25879B}" srcId="{8A6AAE76-44F9-4272-A312-2E1D53BE5357}" destId="{FFC6EB26-D56D-496E-BA2C-7ED6F8B3D498}" srcOrd="0" destOrd="0" parTransId="{C50B12E7-B1F4-4695-806D-8CDB7EC812EE}" sibTransId="{909EB81F-5339-4D6D-9A6E-8D96D9CFA4FF}"/>
    <dgm:cxn modelId="{496A5216-8DFE-437C-ABD0-3119A3B21820}" srcId="{7E17A25B-EF23-42B8-8118-82F439F7C673}" destId="{8A6AAE76-44F9-4272-A312-2E1D53BE5357}" srcOrd="4" destOrd="0" parTransId="{DFA9D80F-C6B3-4178-A7EA-5732FC6B68B7}" sibTransId="{6B0E7A99-683F-48C8-A448-1E495DDD3559}"/>
    <dgm:cxn modelId="{5BFBB791-0F91-403F-BACB-49DE7F26EAE6}" srcId="{49E9B083-295E-40C2-B7D7-6A9C0D3449DD}" destId="{AC7DB697-84DC-4836-97CD-E9CCE090751F}" srcOrd="0" destOrd="0" parTransId="{63748B1D-E84B-43B1-89FC-ED240654025C}" sibTransId="{96E11AFA-13AB-4F70-B362-A0A1C84E34B9}"/>
    <dgm:cxn modelId="{0C2C4583-54AE-43AE-AEA9-521BEA1090E8}" type="presOf" srcId="{BE2A7914-AFCF-427D-9621-EF0380F03E1A}" destId="{9DD9D27C-D9B4-4510-BA2F-7C18362E5D23}" srcOrd="1" destOrd="0" presId="urn:microsoft.com/office/officeart/2005/8/layout/orgChart1"/>
    <dgm:cxn modelId="{1AAA1A60-7AAE-40F7-833F-6B1B51CF2A97}" srcId="{21ADBC40-C997-43D9-9D39-76CD294424E8}" destId="{7E17A25B-EF23-42B8-8118-82F439F7C673}" srcOrd="0" destOrd="0" parTransId="{EB8D91EE-E8E8-419C-87E2-7C8A69A08174}" sibTransId="{43CDA392-1DF6-4202-B6AC-01C9FC0407B9}"/>
    <dgm:cxn modelId="{0EFE46F5-AA83-499A-AC55-C3FD9BA9E230}" srcId="{7E17A25B-EF23-42B8-8118-82F439F7C673}" destId="{BE2A7914-AFCF-427D-9621-EF0380F03E1A}" srcOrd="3" destOrd="0" parTransId="{E2CD1E40-1D48-49BB-9088-18EAED2A4498}" sibTransId="{6C9EEFC0-6BA9-4C38-9288-EDB3B1D31134}"/>
    <dgm:cxn modelId="{B7CA6C87-E057-4A56-A565-A06E8850E3C4}" type="presOf" srcId="{49E9B083-295E-40C2-B7D7-6A9C0D3449DD}" destId="{A876AFD4-F9FF-493C-9B66-C65749F90065}" srcOrd="1" destOrd="0" presId="urn:microsoft.com/office/officeart/2005/8/layout/orgChart1"/>
    <dgm:cxn modelId="{4EBD0F74-A343-49CA-9599-DCBF4055DE9F}" type="presOf" srcId="{602BB5EE-B959-4D42-B1E7-BF654B574E65}" destId="{A09F1A88-98F1-4A46-9920-E523913FE339}" srcOrd="0" destOrd="0" presId="urn:microsoft.com/office/officeart/2005/8/layout/orgChart1"/>
    <dgm:cxn modelId="{24315F42-3812-4DF4-AB99-EDBBE4E4336D}" type="presOf" srcId="{8F73B1BE-51C3-465F-9DAD-9D24C8801B77}" destId="{891E39E2-5C63-4765-AE0B-25F0ECFD8433}" srcOrd="0" destOrd="0" presId="urn:microsoft.com/office/officeart/2005/8/layout/orgChart1"/>
    <dgm:cxn modelId="{3B150A9A-B950-44E3-BC7D-2DA0BEEFD287}" type="presOf" srcId="{6BD3F12C-5416-41C0-B995-C9DB82CCE21D}" destId="{F15F056B-4CBC-4F56-908B-1C63D48BDA33}" srcOrd="0" destOrd="0" presId="urn:microsoft.com/office/officeart/2005/8/layout/orgChart1"/>
    <dgm:cxn modelId="{58209296-FCB4-4C95-B54B-23A04E72D932}" type="presOf" srcId="{3D551678-DE43-45C3-9C55-553731CDFA91}" destId="{6CF62730-F9F2-4C93-B6F0-98F597CFC032}" srcOrd="1" destOrd="0" presId="urn:microsoft.com/office/officeart/2005/8/layout/orgChart1"/>
    <dgm:cxn modelId="{97EB1010-D2BD-47AC-85F6-A8DAEE79D44E}" srcId="{7E17A25B-EF23-42B8-8118-82F439F7C673}" destId="{49E9B083-295E-40C2-B7D7-6A9C0D3449DD}" srcOrd="2" destOrd="0" parTransId="{03FA6DBB-B8D3-4C9B-9F1E-DC18EFBA8A99}" sibTransId="{0A764FE3-5D10-4104-894F-C691673380DC}"/>
    <dgm:cxn modelId="{41F0E25F-36FA-4845-B8A3-CD0822A2F958}" type="presOf" srcId="{03FA6DBB-B8D3-4C9B-9F1E-DC18EFBA8A99}" destId="{10804C0C-8561-49B7-A140-822995D8E35B}" srcOrd="0" destOrd="0" presId="urn:microsoft.com/office/officeart/2005/8/layout/orgChart1"/>
    <dgm:cxn modelId="{00E23FEE-D301-4561-BC55-CF34185B359A}" type="presOf" srcId="{78DCB2A8-56F2-451B-B965-AA0CF6B476C9}" destId="{C3789AF5-250C-4EBE-8326-853C6C90EEB5}" srcOrd="0" destOrd="0" presId="urn:microsoft.com/office/officeart/2005/8/layout/orgChart1"/>
    <dgm:cxn modelId="{D1E5AB7C-86BE-41EB-988D-3FA90C896761}" type="presOf" srcId="{13C0E0E2-53F5-4AAC-B682-651DDEA799FF}" destId="{82BEF078-D91F-4093-9F25-426B41C39A61}" srcOrd="1" destOrd="0" presId="urn:microsoft.com/office/officeart/2005/8/layout/orgChart1"/>
    <dgm:cxn modelId="{93AD22AA-5BB3-41CD-8738-FCE93EF44E4E}" type="presOf" srcId="{4687D86D-16C1-4EC2-A566-AC0248AA70B3}" destId="{84B70E1C-EA8D-40FA-8570-C271A7EDD784}" srcOrd="0" destOrd="0" presId="urn:microsoft.com/office/officeart/2005/8/layout/orgChart1"/>
    <dgm:cxn modelId="{351B76D6-2B17-4805-9F91-3C4B1A2012F9}" srcId="{7E17A25B-EF23-42B8-8118-82F439F7C673}" destId="{13C0E0E2-53F5-4AAC-B682-651DDEA799FF}" srcOrd="0" destOrd="0" parTransId="{8F73B1BE-51C3-465F-9DAD-9D24C8801B77}" sibTransId="{C3F565CF-6943-411F-B613-1A342CE1F46A}"/>
    <dgm:cxn modelId="{60FE9C27-11F3-4235-8CAB-BC73111FDF28}" type="presOf" srcId="{49E9B083-295E-40C2-B7D7-6A9C0D3449DD}" destId="{0432CE6F-B82C-4C03-8503-518F7E65547A}" srcOrd="0" destOrd="0" presId="urn:microsoft.com/office/officeart/2005/8/layout/orgChart1"/>
    <dgm:cxn modelId="{28716786-FDC9-478D-B432-C1CCD867E059}" type="presOf" srcId="{8A6AAE76-44F9-4272-A312-2E1D53BE5357}" destId="{79912D8A-17A3-4F37-85B6-E3AE9E588FF2}" srcOrd="1" destOrd="0" presId="urn:microsoft.com/office/officeart/2005/8/layout/orgChart1"/>
    <dgm:cxn modelId="{430834B5-65BD-45A7-B589-A4F45F7F869F}" type="presOf" srcId="{AC7DB697-84DC-4836-97CD-E9CCE090751F}" destId="{962223B6-81BA-4DE8-8FFE-0F00BD2C38CB}" srcOrd="0" destOrd="0" presId="urn:microsoft.com/office/officeart/2005/8/layout/orgChart1"/>
    <dgm:cxn modelId="{1C8D4C9D-63E9-45A1-A5A3-DE5D1CFBDAA3}" type="presOf" srcId="{7E17A25B-EF23-42B8-8118-82F439F7C673}" destId="{5D7F6659-B4C9-496C-B16D-E9276541FE21}" srcOrd="1" destOrd="0" presId="urn:microsoft.com/office/officeart/2005/8/layout/orgChart1"/>
    <dgm:cxn modelId="{7F8B55AD-8B5B-44EC-A69F-EF0EBAF876C5}" type="presOf" srcId="{1C7E2F25-525D-466F-8A97-5C16D82670BB}" destId="{C0E4877D-827C-44AD-A2C1-5756AA8034E3}" srcOrd="0" destOrd="0" presId="urn:microsoft.com/office/officeart/2005/8/layout/orgChart1"/>
    <dgm:cxn modelId="{98D28347-4AA3-4870-876E-5F8B81076EF7}" type="presOf" srcId="{1C7E2F25-525D-466F-8A97-5C16D82670BB}" destId="{F0259008-E972-4DA4-8897-30741641A929}" srcOrd="1" destOrd="0" presId="urn:microsoft.com/office/officeart/2005/8/layout/orgChart1"/>
    <dgm:cxn modelId="{6B372BC5-E651-4C19-A089-2D0782363DE8}" type="presOf" srcId="{7E17A25B-EF23-42B8-8118-82F439F7C673}" destId="{20354D0D-FCCB-4EF5-B17C-5ECA661B9427}" srcOrd="0" destOrd="0" presId="urn:microsoft.com/office/officeart/2005/8/layout/orgChart1"/>
    <dgm:cxn modelId="{828A687F-6637-4596-957B-C6ADF2E489C7}" type="presOf" srcId="{FFC6EB26-D56D-496E-BA2C-7ED6F8B3D498}" destId="{43087DA2-6ABF-4AC3-8A99-77ACB4D1113B}" srcOrd="1" destOrd="0" presId="urn:microsoft.com/office/officeart/2005/8/layout/orgChart1"/>
    <dgm:cxn modelId="{0CFC5985-AD19-46BF-B6E6-C24DD472A26D}" type="presOf" srcId="{13C0E0E2-53F5-4AAC-B682-651DDEA799FF}" destId="{C449D2E6-D1DE-40E2-9017-CB8E5A4EF708}" srcOrd="0" destOrd="0" presId="urn:microsoft.com/office/officeart/2005/8/layout/orgChart1"/>
    <dgm:cxn modelId="{4A860561-9C1F-41A6-B026-3B99031709BA}" type="presOf" srcId="{965F2E67-2B58-432A-B3E6-1CFF5359E9F4}" destId="{E8109275-B1B4-4C85-919A-1641423DF28B}" srcOrd="0" destOrd="0" presId="urn:microsoft.com/office/officeart/2005/8/layout/orgChart1"/>
    <dgm:cxn modelId="{0E50A4BB-E9E9-4765-AB0E-A1FE002E5D63}" srcId="{13C0E0E2-53F5-4AAC-B682-651DDEA799FF}" destId="{1C7E2F25-525D-466F-8A97-5C16D82670BB}" srcOrd="0" destOrd="0" parTransId="{602BB5EE-B959-4D42-B1E7-BF654B574E65}" sibTransId="{5CAED541-C504-48EB-B2DE-F88A25DD49A1}"/>
    <dgm:cxn modelId="{E5BB2FB2-3B4F-4855-9B92-68F817435705}" type="presOf" srcId="{21ADBC40-C997-43D9-9D39-76CD294424E8}" destId="{D8686C9B-28AA-4A56-AD43-06707204299D}" srcOrd="0" destOrd="0" presId="urn:microsoft.com/office/officeart/2005/8/layout/orgChart1"/>
    <dgm:cxn modelId="{EE91CEFB-8E00-49C5-8FA3-4155F0D6FC0B}" type="presOf" srcId="{FFC6EB26-D56D-496E-BA2C-7ED6F8B3D498}" destId="{0C12019D-FB89-4F80-9564-B8785CF56FAA}" srcOrd="0" destOrd="0" presId="urn:microsoft.com/office/officeart/2005/8/layout/orgChart1"/>
    <dgm:cxn modelId="{E758DE04-133C-4B72-8F2C-0A571ACD9C90}" type="presOf" srcId="{8A6AAE76-44F9-4272-A312-2E1D53BE5357}" destId="{5965AE28-8E9B-4EF4-A8A6-E36330F36C6F}" srcOrd="0" destOrd="0" presId="urn:microsoft.com/office/officeart/2005/8/layout/orgChart1"/>
    <dgm:cxn modelId="{21241452-7E7D-4A17-9F88-B6DAD0D897FF}" srcId="{7E17A25B-EF23-42B8-8118-82F439F7C673}" destId="{9ED5EA5C-12D4-4616-9555-16B742981D1E}" srcOrd="1" destOrd="0" parTransId="{6BD3F12C-5416-41C0-B995-C9DB82CCE21D}" sibTransId="{CD084B2B-1A5B-424C-94BB-A9EBA5CA3AEB}"/>
    <dgm:cxn modelId="{58D9C0A0-A39D-47FC-8923-7A66B2D2BC3B}" type="presOf" srcId="{AC7DB697-84DC-4836-97CD-E9CCE090751F}" destId="{01BA0F5F-0D93-4462-804B-770C2EC95E91}" srcOrd="1" destOrd="0" presId="urn:microsoft.com/office/officeart/2005/8/layout/orgChart1"/>
    <dgm:cxn modelId="{C8BBA2F1-B50C-4C7E-8A6E-907B4097AAC3}" type="presOf" srcId="{63748B1D-E84B-43B1-89FC-ED240654025C}" destId="{44C9D559-8B41-402C-A68F-754BA89D316B}" srcOrd="0" destOrd="0" presId="urn:microsoft.com/office/officeart/2005/8/layout/orgChart1"/>
    <dgm:cxn modelId="{D23CFBE4-6858-431A-B81E-4858323B5AB8}" type="presOf" srcId="{3D551678-DE43-45C3-9C55-553731CDFA91}" destId="{EA12BB0E-3747-4D3E-8098-2662F054AE53}" srcOrd="0" destOrd="0" presId="urn:microsoft.com/office/officeart/2005/8/layout/orgChart1"/>
    <dgm:cxn modelId="{AC30937F-3B1B-4A0D-A91B-82DCF3C85C98}" type="presOf" srcId="{BE2A7914-AFCF-427D-9621-EF0380F03E1A}" destId="{911FCF90-93B3-4483-A848-6E040819F909}" srcOrd="0" destOrd="0" presId="urn:microsoft.com/office/officeart/2005/8/layout/orgChart1"/>
    <dgm:cxn modelId="{4C478DC1-5CB5-4C1D-B957-6CB49B468564}" srcId="{BE2A7914-AFCF-427D-9621-EF0380F03E1A}" destId="{3D551678-DE43-45C3-9C55-553731CDFA91}" srcOrd="0" destOrd="0" parTransId="{965F2E67-2B58-432A-B3E6-1CFF5359E9F4}" sibTransId="{0ADA802A-904A-43B9-9F3A-9B60E522493E}"/>
    <dgm:cxn modelId="{37562B46-AA80-49A0-B5C1-5B64FC7F0A5E}" type="presOf" srcId="{9ED5EA5C-12D4-4616-9555-16B742981D1E}" destId="{6AA7B237-8A04-46B9-A008-DD1006F4FBFA}" srcOrd="1" destOrd="0" presId="urn:microsoft.com/office/officeart/2005/8/layout/orgChart1"/>
    <dgm:cxn modelId="{C595C619-E26C-40CF-A562-CD9C2D86E8E3}" type="presParOf" srcId="{D8686C9B-28AA-4A56-AD43-06707204299D}" destId="{B8DD9268-1113-4A92-91F9-F819BCD3E38E}" srcOrd="0" destOrd="0" presId="urn:microsoft.com/office/officeart/2005/8/layout/orgChart1"/>
    <dgm:cxn modelId="{7917690E-2E55-4892-A921-E00B837F6400}" type="presParOf" srcId="{B8DD9268-1113-4A92-91F9-F819BCD3E38E}" destId="{91281215-A334-419B-91CE-C67CF39F2EF0}" srcOrd="0" destOrd="0" presId="urn:microsoft.com/office/officeart/2005/8/layout/orgChart1"/>
    <dgm:cxn modelId="{883E9303-397D-49B8-8402-B74314DC9E62}" type="presParOf" srcId="{91281215-A334-419B-91CE-C67CF39F2EF0}" destId="{20354D0D-FCCB-4EF5-B17C-5ECA661B9427}" srcOrd="0" destOrd="0" presId="urn:microsoft.com/office/officeart/2005/8/layout/orgChart1"/>
    <dgm:cxn modelId="{395361A7-D67E-4F31-B8A5-4F797E4F3FE6}" type="presParOf" srcId="{91281215-A334-419B-91CE-C67CF39F2EF0}" destId="{5D7F6659-B4C9-496C-B16D-E9276541FE21}" srcOrd="1" destOrd="0" presId="urn:microsoft.com/office/officeart/2005/8/layout/orgChart1"/>
    <dgm:cxn modelId="{F16890E6-DCD5-42A7-AE04-7887AE75899D}" type="presParOf" srcId="{B8DD9268-1113-4A92-91F9-F819BCD3E38E}" destId="{F2C355BF-68E9-4E6A-96D6-15FFBCAB8540}" srcOrd="1" destOrd="0" presId="urn:microsoft.com/office/officeart/2005/8/layout/orgChart1"/>
    <dgm:cxn modelId="{F993E9FB-0A95-42DC-8BA4-D4DC48B03862}" type="presParOf" srcId="{F2C355BF-68E9-4E6A-96D6-15FFBCAB8540}" destId="{891E39E2-5C63-4765-AE0B-25F0ECFD8433}" srcOrd="0" destOrd="0" presId="urn:microsoft.com/office/officeart/2005/8/layout/orgChart1"/>
    <dgm:cxn modelId="{33D547B8-809E-49D7-9F02-3C383775C2DC}" type="presParOf" srcId="{F2C355BF-68E9-4E6A-96D6-15FFBCAB8540}" destId="{BCC85692-3188-4BC2-8823-797B470B3BDE}" srcOrd="1" destOrd="0" presId="urn:microsoft.com/office/officeart/2005/8/layout/orgChart1"/>
    <dgm:cxn modelId="{EB2025E9-1B1E-419E-8B7C-D3AAF127A3FB}" type="presParOf" srcId="{BCC85692-3188-4BC2-8823-797B470B3BDE}" destId="{9DF3285D-7889-4816-9D11-9A9185B2A23A}" srcOrd="0" destOrd="0" presId="urn:microsoft.com/office/officeart/2005/8/layout/orgChart1"/>
    <dgm:cxn modelId="{E4B57941-D146-4C78-832C-11F67C47185B}" type="presParOf" srcId="{9DF3285D-7889-4816-9D11-9A9185B2A23A}" destId="{C449D2E6-D1DE-40E2-9017-CB8E5A4EF708}" srcOrd="0" destOrd="0" presId="urn:microsoft.com/office/officeart/2005/8/layout/orgChart1"/>
    <dgm:cxn modelId="{7124F359-3207-46C9-A0E8-F520627B4338}" type="presParOf" srcId="{9DF3285D-7889-4816-9D11-9A9185B2A23A}" destId="{82BEF078-D91F-4093-9F25-426B41C39A61}" srcOrd="1" destOrd="0" presId="urn:microsoft.com/office/officeart/2005/8/layout/orgChart1"/>
    <dgm:cxn modelId="{086FE9C5-1BA6-46FD-BBDA-E0F4C063EFC6}" type="presParOf" srcId="{BCC85692-3188-4BC2-8823-797B470B3BDE}" destId="{85B12B88-4906-4067-B129-86A140958889}" srcOrd="1" destOrd="0" presId="urn:microsoft.com/office/officeart/2005/8/layout/orgChart1"/>
    <dgm:cxn modelId="{1D512AB0-A777-496A-A1FC-E7473B438B58}" type="presParOf" srcId="{85B12B88-4906-4067-B129-86A140958889}" destId="{A09F1A88-98F1-4A46-9920-E523913FE339}" srcOrd="0" destOrd="0" presId="urn:microsoft.com/office/officeart/2005/8/layout/orgChart1"/>
    <dgm:cxn modelId="{703929F5-CA38-4113-B2ED-CE82994EC5E2}" type="presParOf" srcId="{85B12B88-4906-4067-B129-86A140958889}" destId="{C4508851-4220-4169-A2E6-993DA354666D}" srcOrd="1" destOrd="0" presId="urn:microsoft.com/office/officeart/2005/8/layout/orgChart1"/>
    <dgm:cxn modelId="{78472D02-2E98-465E-8B04-1122F25A4D7B}" type="presParOf" srcId="{C4508851-4220-4169-A2E6-993DA354666D}" destId="{1A7CBC49-26C1-454E-9649-4D6987D34585}" srcOrd="0" destOrd="0" presId="urn:microsoft.com/office/officeart/2005/8/layout/orgChart1"/>
    <dgm:cxn modelId="{9D865954-67BE-41D7-ADB4-710C9B48DA05}" type="presParOf" srcId="{1A7CBC49-26C1-454E-9649-4D6987D34585}" destId="{C0E4877D-827C-44AD-A2C1-5756AA8034E3}" srcOrd="0" destOrd="0" presId="urn:microsoft.com/office/officeart/2005/8/layout/orgChart1"/>
    <dgm:cxn modelId="{2D7AF8BD-2D6C-4315-B7C6-EF51F568E673}" type="presParOf" srcId="{1A7CBC49-26C1-454E-9649-4D6987D34585}" destId="{F0259008-E972-4DA4-8897-30741641A929}" srcOrd="1" destOrd="0" presId="urn:microsoft.com/office/officeart/2005/8/layout/orgChart1"/>
    <dgm:cxn modelId="{EF8D6EA7-4ACC-48E7-9EC1-E23E55692008}" type="presParOf" srcId="{C4508851-4220-4169-A2E6-993DA354666D}" destId="{AD73E81B-B355-4A25-98CC-E185DC1A0FEB}" srcOrd="1" destOrd="0" presId="urn:microsoft.com/office/officeart/2005/8/layout/orgChart1"/>
    <dgm:cxn modelId="{31E404AE-2C4C-47B4-8691-A73A3F5A58A6}" type="presParOf" srcId="{C4508851-4220-4169-A2E6-993DA354666D}" destId="{5F92CB99-3933-4945-BE9E-346B6B66E033}" srcOrd="2" destOrd="0" presId="urn:microsoft.com/office/officeart/2005/8/layout/orgChart1"/>
    <dgm:cxn modelId="{3A19375C-77C8-4A98-ADE2-4B9A948B6859}" type="presParOf" srcId="{BCC85692-3188-4BC2-8823-797B470B3BDE}" destId="{38F81387-749A-4020-9910-246E977450DD}" srcOrd="2" destOrd="0" presId="urn:microsoft.com/office/officeart/2005/8/layout/orgChart1"/>
    <dgm:cxn modelId="{D1348B4B-4A4A-4DD0-921F-61A9EE9CA562}" type="presParOf" srcId="{F2C355BF-68E9-4E6A-96D6-15FFBCAB8540}" destId="{F15F056B-4CBC-4F56-908B-1C63D48BDA33}" srcOrd="2" destOrd="0" presId="urn:microsoft.com/office/officeart/2005/8/layout/orgChart1"/>
    <dgm:cxn modelId="{6D5B8769-9077-45C2-BA4C-C025A9B66C61}" type="presParOf" srcId="{F2C355BF-68E9-4E6A-96D6-15FFBCAB8540}" destId="{E3A418F6-0C76-4720-82DE-5FEF4A00AE68}" srcOrd="3" destOrd="0" presId="urn:microsoft.com/office/officeart/2005/8/layout/orgChart1"/>
    <dgm:cxn modelId="{4A5744ED-ED7D-40A6-9B62-7657C492372B}" type="presParOf" srcId="{E3A418F6-0C76-4720-82DE-5FEF4A00AE68}" destId="{1AACB188-6638-43F8-ABB1-0665B69FEB1A}" srcOrd="0" destOrd="0" presId="urn:microsoft.com/office/officeart/2005/8/layout/orgChart1"/>
    <dgm:cxn modelId="{2274A704-9557-40A1-B289-08E1660385FA}" type="presParOf" srcId="{1AACB188-6638-43F8-ABB1-0665B69FEB1A}" destId="{9CCB433C-FE0B-4922-882D-07244B6D2E1A}" srcOrd="0" destOrd="0" presId="urn:microsoft.com/office/officeart/2005/8/layout/orgChart1"/>
    <dgm:cxn modelId="{C2DD4629-7FC2-492F-A872-8D4D8ED03698}" type="presParOf" srcId="{1AACB188-6638-43F8-ABB1-0665B69FEB1A}" destId="{6AA7B237-8A04-46B9-A008-DD1006F4FBFA}" srcOrd="1" destOrd="0" presId="urn:microsoft.com/office/officeart/2005/8/layout/orgChart1"/>
    <dgm:cxn modelId="{9CE2B4F4-7189-4E6D-8B27-A33C3F4A4BEF}" type="presParOf" srcId="{E3A418F6-0C76-4720-82DE-5FEF4A00AE68}" destId="{E0E3DC61-3667-48F1-803C-1E43095150D2}" srcOrd="1" destOrd="0" presId="urn:microsoft.com/office/officeart/2005/8/layout/orgChart1"/>
    <dgm:cxn modelId="{539EFB67-43AD-4FB7-87E6-CA9B966AE7CF}" type="presParOf" srcId="{E0E3DC61-3667-48F1-803C-1E43095150D2}" destId="{84B70E1C-EA8D-40FA-8570-C271A7EDD784}" srcOrd="0" destOrd="0" presId="urn:microsoft.com/office/officeart/2005/8/layout/orgChart1"/>
    <dgm:cxn modelId="{CC9E0201-4B26-4CA8-9EEC-36E9DC3131D4}" type="presParOf" srcId="{E0E3DC61-3667-48F1-803C-1E43095150D2}" destId="{3E1A6934-8E25-4814-9850-BE064558D361}" srcOrd="1" destOrd="0" presId="urn:microsoft.com/office/officeart/2005/8/layout/orgChart1"/>
    <dgm:cxn modelId="{65C413DB-3693-4CC3-8BFC-00841A2790F7}" type="presParOf" srcId="{3E1A6934-8E25-4814-9850-BE064558D361}" destId="{01DDF18D-CAA1-48DB-8954-4D9D3B9246A0}" srcOrd="0" destOrd="0" presId="urn:microsoft.com/office/officeart/2005/8/layout/orgChart1"/>
    <dgm:cxn modelId="{7A90DB0E-12CD-48BE-8BD2-2CE991476A79}" type="presParOf" srcId="{01DDF18D-CAA1-48DB-8954-4D9D3B9246A0}" destId="{C3789AF5-250C-4EBE-8326-853C6C90EEB5}" srcOrd="0" destOrd="0" presId="urn:microsoft.com/office/officeart/2005/8/layout/orgChart1"/>
    <dgm:cxn modelId="{637B8542-B5A0-43E2-885C-5715BB2F05CC}" type="presParOf" srcId="{01DDF18D-CAA1-48DB-8954-4D9D3B9246A0}" destId="{EB026AEF-72A3-4B6D-9B9B-111B7349EBDB}" srcOrd="1" destOrd="0" presId="urn:microsoft.com/office/officeart/2005/8/layout/orgChart1"/>
    <dgm:cxn modelId="{44A7A4BF-FACC-4D60-95DC-420DC28F4E3C}" type="presParOf" srcId="{3E1A6934-8E25-4814-9850-BE064558D361}" destId="{ABCB2B0B-E973-4231-AE24-5E5FA62F2874}" srcOrd="1" destOrd="0" presId="urn:microsoft.com/office/officeart/2005/8/layout/orgChart1"/>
    <dgm:cxn modelId="{7137F7C7-4B30-4511-8344-FB83F630AD11}" type="presParOf" srcId="{3E1A6934-8E25-4814-9850-BE064558D361}" destId="{51A591EC-F49D-45B2-A09C-5514C345A9B0}" srcOrd="2" destOrd="0" presId="urn:microsoft.com/office/officeart/2005/8/layout/orgChart1"/>
    <dgm:cxn modelId="{7BD493FB-F80D-4656-A4D0-283EF3DB0212}" type="presParOf" srcId="{E3A418F6-0C76-4720-82DE-5FEF4A00AE68}" destId="{5B4DBC59-7BEA-4FD8-872E-AECFA93ADE5B}" srcOrd="2" destOrd="0" presId="urn:microsoft.com/office/officeart/2005/8/layout/orgChart1"/>
    <dgm:cxn modelId="{CA30212B-E8DA-4474-8FD9-A6C76FE62C4A}" type="presParOf" srcId="{F2C355BF-68E9-4E6A-96D6-15FFBCAB8540}" destId="{10804C0C-8561-49B7-A140-822995D8E35B}" srcOrd="4" destOrd="0" presId="urn:microsoft.com/office/officeart/2005/8/layout/orgChart1"/>
    <dgm:cxn modelId="{F417563B-0065-42F7-B298-FBC6A6CFFFD6}" type="presParOf" srcId="{F2C355BF-68E9-4E6A-96D6-15FFBCAB8540}" destId="{B35A18B1-D525-42B2-AACE-FBF9BFCDDF50}" srcOrd="5" destOrd="0" presId="urn:microsoft.com/office/officeart/2005/8/layout/orgChart1"/>
    <dgm:cxn modelId="{5636A53F-BDA9-4F3D-AD2C-5A94B97A2856}" type="presParOf" srcId="{B35A18B1-D525-42B2-AACE-FBF9BFCDDF50}" destId="{12BD12B7-C443-4543-A210-602DD1E54ABC}" srcOrd="0" destOrd="0" presId="urn:microsoft.com/office/officeart/2005/8/layout/orgChart1"/>
    <dgm:cxn modelId="{6F7277EF-EB24-4381-ADF6-1289ECFC3A8E}" type="presParOf" srcId="{12BD12B7-C443-4543-A210-602DD1E54ABC}" destId="{0432CE6F-B82C-4C03-8503-518F7E65547A}" srcOrd="0" destOrd="0" presId="urn:microsoft.com/office/officeart/2005/8/layout/orgChart1"/>
    <dgm:cxn modelId="{A7663656-EAA1-4F8D-8922-B69B770E80F5}" type="presParOf" srcId="{12BD12B7-C443-4543-A210-602DD1E54ABC}" destId="{A876AFD4-F9FF-493C-9B66-C65749F90065}" srcOrd="1" destOrd="0" presId="urn:microsoft.com/office/officeart/2005/8/layout/orgChart1"/>
    <dgm:cxn modelId="{915798DC-3AC2-4CC5-856D-BF5CB7E2D095}" type="presParOf" srcId="{B35A18B1-D525-42B2-AACE-FBF9BFCDDF50}" destId="{70305276-50B6-41C7-A615-5896FA8EF6AC}" srcOrd="1" destOrd="0" presId="urn:microsoft.com/office/officeart/2005/8/layout/orgChart1"/>
    <dgm:cxn modelId="{960DF839-79B7-4B42-9479-120633B5AC5B}" type="presParOf" srcId="{70305276-50B6-41C7-A615-5896FA8EF6AC}" destId="{44C9D559-8B41-402C-A68F-754BA89D316B}" srcOrd="0" destOrd="0" presId="urn:microsoft.com/office/officeart/2005/8/layout/orgChart1"/>
    <dgm:cxn modelId="{0DE4CEF2-691A-45E9-8B3B-548845A23FBB}" type="presParOf" srcId="{70305276-50B6-41C7-A615-5896FA8EF6AC}" destId="{0015F591-CE10-4BE4-8558-DCFDE771FF0B}" srcOrd="1" destOrd="0" presId="urn:microsoft.com/office/officeart/2005/8/layout/orgChart1"/>
    <dgm:cxn modelId="{E6A5C365-025B-48D5-A957-72C170B2B5E0}" type="presParOf" srcId="{0015F591-CE10-4BE4-8558-DCFDE771FF0B}" destId="{9D4AFDC8-CEA1-426D-B1A8-7C53244159B7}" srcOrd="0" destOrd="0" presId="urn:microsoft.com/office/officeart/2005/8/layout/orgChart1"/>
    <dgm:cxn modelId="{CE41454B-C4BD-4890-919F-3C51B3E112F9}" type="presParOf" srcId="{9D4AFDC8-CEA1-426D-B1A8-7C53244159B7}" destId="{962223B6-81BA-4DE8-8FFE-0F00BD2C38CB}" srcOrd="0" destOrd="0" presId="urn:microsoft.com/office/officeart/2005/8/layout/orgChart1"/>
    <dgm:cxn modelId="{762B5909-3FE6-4FEF-B3AA-C3D8292E18D2}" type="presParOf" srcId="{9D4AFDC8-CEA1-426D-B1A8-7C53244159B7}" destId="{01BA0F5F-0D93-4462-804B-770C2EC95E91}" srcOrd="1" destOrd="0" presId="urn:microsoft.com/office/officeart/2005/8/layout/orgChart1"/>
    <dgm:cxn modelId="{CC001156-46CA-452E-A038-23E20A2E9B21}" type="presParOf" srcId="{0015F591-CE10-4BE4-8558-DCFDE771FF0B}" destId="{F705EEC2-A371-4C05-BBFD-D5E2530122BB}" srcOrd="1" destOrd="0" presId="urn:microsoft.com/office/officeart/2005/8/layout/orgChart1"/>
    <dgm:cxn modelId="{E9D2A48C-A7C8-4D17-95BA-02640CDF3103}" type="presParOf" srcId="{0015F591-CE10-4BE4-8558-DCFDE771FF0B}" destId="{B4DC3A4C-8614-4081-9E97-8E378D9B78C3}" srcOrd="2" destOrd="0" presId="urn:microsoft.com/office/officeart/2005/8/layout/orgChart1"/>
    <dgm:cxn modelId="{CD54B7F3-8B74-4D62-BDEE-14211AC6207E}" type="presParOf" srcId="{B35A18B1-D525-42B2-AACE-FBF9BFCDDF50}" destId="{C7658875-066C-4A9D-8BF8-9B517EA38240}" srcOrd="2" destOrd="0" presId="urn:microsoft.com/office/officeart/2005/8/layout/orgChart1"/>
    <dgm:cxn modelId="{B744F720-7842-40A8-A107-B2CC1BF2EDAF}" type="presParOf" srcId="{F2C355BF-68E9-4E6A-96D6-15FFBCAB8540}" destId="{087A9FD4-6760-4BA9-A3A2-263BC96478A1}" srcOrd="6" destOrd="0" presId="urn:microsoft.com/office/officeart/2005/8/layout/orgChart1"/>
    <dgm:cxn modelId="{19C805A1-532A-4A78-9AC9-659C1463A251}" type="presParOf" srcId="{F2C355BF-68E9-4E6A-96D6-15FFBCAB8540}" destId="{3434EBA6-E3D2-4E76-ADD0-A55BCECBB271}" srcOrd="7" destOrd="0" presId="urn:microsoft.com/office/officeart/2005/8/layout/orgChart1"/>
    <dgm:cxn modelId="{978111F0-DF42-4E17-A14B-1AA715B78FDB}" type="presParOf" srcId="{3434EBA6-E3D2-4E76-ADD0-A55BCECBB271}" destId="{37B04ADB-C6E0-4EDE-8AA8-F34800B9C955}" srcOrd="0" destOrd="0" presId="urn:microsoft.com/office/officeart/2005/8/layout/orgChart1"/>
    <dgm:cxn modelId="{9352F529-28D0-4786-AC40-2C9C8ABABAB4}" type="presParOf" srcId="{37B04ADB-C6E0-4EDE-8AA8-F34800B9C955}" destId="{911FCF90-93B3-4483-A848-6E040819F909}" srcOrd="0" destOrd="0" presId="urn:microsoft.com/office/officeart/2005/8/layout/orgChart1"/>
    <dgm:cxn modelId="{E0BF3456-8E9C-4580-B38A-570A01ADC381}" type="presParOf" srcId="{37B04ADB-C6E0-4EDE-8AA8-F34800B9C955}" destId="{9DD9D27C-D9B4-4510-BA2F-7C18362E5D23}" srcOrd="1" destOrd="0" presId="urn:microsoft.com/office/officeart/2005/8/layout/orgChart1"/>
    <dgm:cxn modelId="{1569E1DF-7B1D-4A84-81AD-245F9201E805}" type="presParOf" srcId="{3434EBA6-E3D2-4E76-ADD0-A55BCECBB271}" destId="{D4186578-46CB-45CA-BF0C-CEBE5FE156A9}" srcOrd="1" destOrd="0" presId="urn:microsoft.com/office/officeart/2005/8/layout/orgChart1"/>
    <dgm:cxn modelId="{8A43607A-86C9-4E54-B415-63BC658C09D7}" type="presParOf" srcId="{D4186578-46CB-45CA-BF0C-CEBE5FE156A9}" destId="{E8109275-B1B4-4C85-919A-1641423DF28B}" srcOrd="0" destOrd="0" presId="urn:microsoft.com/office/officeart/2005/8/layout/orgChart1"/>
    <dgm:cxn modelId="{A7382AC4-7FCB-4AFD-9246-02AD87B8EB34}" type="presParOf" srcId="{D4186578-46CB-45CA-BF0C-CEBE5FE156A9}" destId="{57A720CF-BCD8-4743-A4C3-47CBB8469C00}" srcOrd="1" destOrd="0" presId="urn:microsoft.com/office/officeart/2005/8/layout/orgChart1"/>
    <dgm:cxn modelId="{70F86451-B080-4E89-9550-5959183B73DA}" type="presParOf" srcId="{57A720CF-BCD8-4743-A4C3-47CBB8469C00}" destId="{B1686E2B-7DFE-4539-928A-4987D0F9800E}" srcOrd="0" destOrd="0" presId="urn:microsoft.com/office/officeart/2005/8/layout/orgChart1"/>
    <dgm:cxn modelId="{BCA51A75-03A7-49A7-9CE2-4DEEDBD2E87F}" type="presParOf" srcId="{B1686E2B-7DFE-4539-928A-4987D0F9800E}" destId="{EA12BB0E-3747-4D3E-8098-2662F054AE53}" srcOrd="0" destOrd="0" presId="urn:microsoft.com/office/officeart/2005/8/layout/orgChart1"/>
    <dgm:cxn modelId="{9FA14D2A-4FFD-486E-974C-4BC3FFE8A93B}" type="presParOf" srcId="{B1686E2B-7DFE-4539-928A-4987D0F9800E}" destId="{6CF62730-F9F2-4C93-B6F0-98F597CFC032}" srcOrd="1" destOrd="0" presId="urn:microsoft.com/office/officeart/2005/8/layout/orgChart1"/>
    <dgm:cxn modelId="{01CDE108-A9C7-407D-BE46-C1A264E826C0}" type="presParOf" srcId="{57A720CF-BCD8-4743-A4C3-47CBB8469C00}" destId="{43DD7ECF-9599-4AA9-9226-3D1A40A600F0}" srcOrd="1" destOrd="0" presId="urn:microsoft.com/office/officeart/2005/8/layout/orgChart1"/>
    <dgm:cxn modelId="{72543FE9-6C4B-4017-95AE-FE8D48654B71}" type="presParOf" srcId="{57A720CF-BCD8-4743-A4C3-47CBB8469C00}" destId="{0CD7E8A8-AC44-45B8-A73A-A20738FEF055}" srcOrd="2" destOrd="0" presId="urn:microsoft.com/office/officeart/2005/8/layout/orgChart1"/>
    <dgm:cxn modelId="{72E21D41-11BE-40CD-B63C-ABCD8F486DC5}" type="presParOf" srcId="{3434EBA6-E3D2-4E76-ADD0-A55BCECBB271}" destId="{42D48A60-A9A3-453C-BB5C-9391B8935F9C}" srcOrd="2" destOrd="0" presId="urn:microsoft.com/office/officeart/2005/8/layout/orgChart1"/>
    <dgm:cxn modelId="{F7D89624-E1D2-4471-88DA-AA642A3A2839}" type="presParOf" srcId="{F2C355BF-68E9-4E6A-96D6-15FFBCAB8540}" destId="{DFA7B73D-A369-4545-A0EC-E088B97B5374}" srcOrd="8" destOrd="0" presId="urn:microsoft.com/office/officeart/2005/8/layout/orgChart1"/>
    <dgm:cxn modelId="{4337C978-2197-4F3B-9915-432E683C826A}" type="presParOf" srcId="{F2C355BF-68E9-4E6A-96D6-15FFBCAB8540}" destId="{BCC70116-0F76-4867-8D59-43203C00DAFE}" srcOrd="9" destOrd="0" presId="urn:microsoft.com/office/officeart/2005/8/layout/orgChart1"/>
    <dgm:cxn modelId="{7A5DCCA0-2662-4D25-AA9D-4316B4E7DCB5}" type="presParOf" srcId="{BCC70116-0F76-4867-8D59-43203C00DAFE}" destId="{BF35E53E-C33E-4ADC-94E9-05F2AE44A8F6}" srcOrd="0" destOrd="0" presId="urn:microsoft.com/office/officeart/2005/8/layout/orgChart1"/>
    <dgm:cxn modelId="{01603031-64A4-460E-A6F6-A5AE32A3E563}" type="presParOf" srcId="{BF35E53E-C33E-4ADC-94E9-05F2AE44A8F6}" destId="{5965AE28-8E9B-4EF4-A8A6-E36330F36C6F}" srcOrd="0" destOrd="0" presId="urn:microsoft.com/office/officeart/2005/8/layout/orgChart1"/>
    <dgm:cxn modelId="{3A54A7B4-DB16-4902-B1F1-2F0FE356CC95}" type="presParOf" srcId="{BF35E53E-C33E-4ADC-94E9-05F2AE44A8F6}" destId="{79912D8A-17A3-4F37-85B6-E3AE9E588FF2}" srcOrd="1" destOrd="0" presId="urn:microsoft.com/office/officeart/2005/8/layout/orgChart1"/>
    <dgm:cxn modelId="{009ACD57-6616-46DB-A63F-8734FE3D012F}" type="presParOf" srcId="{BCC70116-0F76-4867-8D59-43203C00DAFE}" destId="{AE8E19F6-2DE5-43E1-8E1C-617946D81D32}" srcOrd="1" destOrd="0" presId="urn:microsoft.com/office/officeart/2005/8/layout/orgChart1"/>
    <dgm:cxn modelId="{2C452E4E-5738-4A79-8CDC-EE56B15CEE29}" type="presParOf" srcId="{AE8E19F6-2DE5-43E1-8E1C-617946D81D32}" destId="{898DE4E7-35BE-426B-8BE9-3534A67FEA56}" srcOrd="0" destOrd="0" presId="urn:microsoft.com/office/officeart/2005/8/layout/orgChart1"/>
    <dgm:cxn modelId="{57C06625-5775-4E89-AC25-39D94686E136}" type="presParOf" srcId="{AE8E19F6-2DE5-43E1-8E1C-617946D81D32}" destId="{4F0E4ED3-44C5-4B04-B1C6-2F762ADFAFF5}" srcOrd="1" destOrd="0" presId="urn:microsoft.com/office/officeart/2005/8/layout/orgChart1"/>
    <dgm:cxn modelId="{797285BB-CD71-4FDC-916E-D0AD0C0854E7}" type="presParOf" srcId="{4F0E4ED3-44C5-4B04-B1C6-2F762ADFAFF5}" destId="{065B517E-78B8-465B-AD14-5233C2CB5B9A}" srcOrd="0" destOrd="0" presId="urn:microsoft.com/office/officeart/2005/8/layout/orgChart1"/>
    <dgm:cxn modelId="{1A904130-6C48-438D-97F9-CECEBD7D2A93}" type="presParOf" srcId="{065B517E-78B8-465B-AD14-5233C2CB5B9A}" destId="{0C12019D-FB89-4F80-9564-B8785CF56FAA}" srcOrd="0" destOrd="0" presId="urn:microsoft.com/office/officeart/2005/8/layout/orgChart1"/>
    <dgm:cxn modelId="{9D99D217-E231-46C4-B41D-3B7ABF9FEAAA}" type="presParOf" srcId="{065B517E-78B8-465B-AD14-5233C2CB5B9A}" destId="{43087DA2-6ABF-4AC3-8A99-77ACB4D1113B}" srcOrd="1" destOrd="0" presId="urn:microsoft.com/office/officeart/2005/8/layout/orgChart1"/>
    <dgm:cxn modelId="{8D112A6C-3AAD-4170-943E-53F2C48BF6F9}" type="presParOf" srcId="{4F0E4ED3-44C5-4B04-B1C6-2F762ADFAFF5}" destId="{FE8421D1-B293-46C7-8C68-E181D9F64423}" srcOrd="1" destOrd="0" presId="urn:microsoft.com/office/officeart/2005/8/layout/orgChart1"/>
    <dgm:cxn modelId="{503FE56E-05C3-408B-939A-AA6D51090944}" type="presParOf" srcId="{4F0E4ED3-44C5-4B04-B1C6-2F762ADFAFF5}" destId="{454FCE37-BE8C-40BE-B858-99AEFA1E2143}" srcOrd="2" destOrd="0" presId="urn:microsoft.com/office/officeart/2005/8/layout/orgChart1"/>
    <dgm:cxn modelId="{40EAC184-9327-4E6D-A7B7-DF7F06804D8A}" type="presParOf" srcId="{BCC70116-0F76-4867-8D59-43203C00DAFE}" destId="{ADEA0F2D-FDE5-4107-A7B0-7FF7B63B5418}" srcOrd="2" destOrd="0" presId="urn:microsoft.com/office/officeart/2005/8/layout/orgChart1"/>
    <dgm:cxn modelId="{7FABCC82-8C01-456C-A76F-9170E3C806AC}" type="presParOf" srcId="{B8DD9268-1113-4A92-91F9-F819BCD3E38E}" destId="{0DDAD4C5-64B1-41E4-8977-ECBC58DD6E4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4BF7E-FEE8-447E-BB2B-CDAB9D36B119}">
      <dsp:nvSpPr>
        <dsp:cNvPr id="0" name=""/>
        <dsp:cNvSpPr/>
      </dsp:nvSpPr>
      <dsp:spPr>
        <a:xfrm>
          <a:off x="3396342" y="1508087"/>
          <a:ext cx="1823523" cy="632958"/>
        </a:xfrm>
        <a:custGeom>
          <a:avLst/>
          <a:gdLst/>
          <a:ahLst/>
          <a:cxnLst/>
          <a:rect l="0" t="0" r="0" b="0"/>
          <a:pathLst>
            <a:path>
              <a:moveTo>
                <a:pt x="0" y="0"/>
              </a:moveTo>
              <a:lnTo>
                <a:pt x="0" y="316479"/>
              </a:lnTo>
              <a:lnTo>
                <a:pt x="1823523" y="316479"/>
              </a:lnTo>
              <a:lnTo>
                <a:pt x="1823523" y="632958"/>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6A488B-03C8-4A00-8364-7EFFE4D9E8D5}">
      <dsp:nvSpPr>
        <dsp:cNvPr id="0" name=""/>
        <dsp:cNvSpPr/>
      </dsp:nvSpPr>
      <dsp:spPr>
        <a:xfrm>
          <a:off x="1572819" y="1508087"/>
          <a:ext cx="1823523" cy="632958"/>
        </a:xfrm>
        <a:custGeom>
          <a:avLst/>
          <a:gdLst/>
          <a:ahLst/>
          <a:cxnLst/>
          <a:rect l="0" t="0" r="0" b="0"/>
          <a:pathLst>
            <a:path>
              <a:moveTo>
                <a:pt x="1823523" y="0"/>
              </a:moveTo>
              <a:lnTo>
                <a:pt x="1823523" y="316479"/>
              </a:lnTo>
              <a:lnTo>
                <a:pt x="0" y="316479"/>
              </a:lnTo>
              <a:lnTo>
                <a:pt x="0" y="632958"/>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7AAD6B-5597-4504-92D6-EE78F97365F2}">
      <dsp:nvSpPr>
        <dsp:cNvPr id="0" name=""/>
        <dsp:cNvSpPr/>
      </dsp:nvSpPr>
      <dsp:spPr>
        <a:xfrm>
          <a:off x="2642820" y="1043"/>
          <a:ext cx="1507044" cy="1507044"/>
        </a:xfrm>
        <a:prstGeom prst="arc">
          <a:avLst>
            <a:gd name="adj1" fmla="val 13200000"/>
            <a:gd name="adj2" fmla="val 1920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357D8B-ABB7-4BD0-8980-4DB14734EE6D}">
      <dsp:nvSpPr>
        <dsp:cNvPr id="0" name=""/>
        <dsp:cNvSpPr/>
      </dsp:nvSpPr>
      <dsp:spPr>
        <a:xfrm>
          <a:off x="2642820" y="1043"/>
          <a:ext cx="1507044" cy="1507044"/>
        </a:xfrm>
        <a:prstGeom prst="arc">
          <a:avLst>
            <a:gd name="adj1" fmla="val 2400000"/>
            <a:gd name="adj2" fmla="val 840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5C3CA7-12DE-4C61-8597-739DC91B8725}">
      <dsp:nvSpPr>
        <dsp:cNvPr id="0" name=""/>
        <dsp:cNvSpPr/>
      </dsp:nvSpPr>
      <dsp:spPr>
        <a:xfrm>
          <a:off x="1889298" y="272311"/>
          <a:ext cx="3014088" cy="9645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1511300" rtl="1">
            <a:lnSpc>
              <a:spcPct val="90000"/>
            </a:lnSpc>
            <a:spcBef>
              <a:spcPct val="0"/>
            </a:spcBef>
            <a:spcAft>
              <a:spcPct val="35000"/>
            </a:spcAft>
          </a:pPr>
          <a:r>
            <a:rPr lang="ar-SA" sz="3400" b="1" kern="1200" dirty="0" smtClean="0">
              <a:solidFill>
                <a:schemeClr val="accent2">
                  <a:lumMod val="50000"/>
                </a:schemeClr>
              </a:solidFill>
              <a:ea typeface="Calibri"/>
              <a:cs typeface="Calibri"/>
              <a:sym typeface="Calibri"/>
            </a:rPr>
            <a:t>أقسام الحكم الشرعي</a:t>
          </a:r>
          <a:endParaRPr lang="ar-SA" sz="3400" kern="1200" dirty="0">
            <a:solidFill>
              <a:schemeClr val="accent2">
                <a:lumMod val="50000"/>
              </a:schemeClr>
            </a:solidFill>
          </a:endParaRPr>
        </a:p>
      </dsp:txBody>
      <dsp:txXfrm>
        <a:off x="1889298" y="272311"/>
        <a:ext cx="3014088" cy="964508"/>
      </dsp:txXfrm>
    </dsp:sp>
    <dsp:sp modelId="{75B199AD-C0E5-4BD6-B114-E4D8608121FD}">
      <dsp:nvSpPr>
        <dsp:cNvPr id="0" name=""/>
        <dsp:cNvSpPr/>
      </dsp:nvSpPr>
      <dsp:spPr>
        <a:xfrm>
          <a:off x="819297" y="2141046"/>
          <a:ext cx="1507044" cy="1507044"/>
        </a:xfrm>
        <a:prstGeom prst="arc">
          <a:avLst>
            <a:gd name="adj1" fmla="val 13200000"/>
            <a:gd name="adj2" fmla="val 1920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AEE9C7-33DC-4E9B-8153-0C681BEB9663}">
      <dsp:nvSpPr>
        <dsp:cNvPr id="0" name=""/>
        <dsp:cNvSpPr/>
      </dsp:nvSpPr>
      <dsp:spPr>
        <a:xfrm>
          <a:off x="819297" y="2141046"/>
          <a:ext cx="1507044" cy="1507044"/>
        </a:xfrm>
        <a:prstGeom prst="arc">
          <a:avLst>
            <a:gd name="adj1" fmla="val 2400000"/>
            <a:gd name="adj2" fmla="val 840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8976E9-C93B-4B47-B741-40C1C1100E3E}">
      <dsp:nvSpPr>
        <dsp:cNvPr id="0" name=""/>
        <dsp:cNvSpPr/>
      </dsp:nvSpPr>
      <dsp:spPr>
        <a:xfrm>
          <a:off x="65775" y="2412314"/>
          <a:ext cx="3014088" cy="9645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1511300" rtl="1">
            <a:lnSpc>
              <a:spcPct val="90000"/>
            </a:lnSpc>
            <a:spcBef>
              <a:spcPct val="0"/>
            </a:spcBef>
            <a:spcAft>
              <a:spcPct val="35000"/>
            </a:spcAft>
          </a:pPr>
          <a:r>
            <a:rPr lang="ar-SA" sz="3400" b="1" kern="1200" dirty="0" smtClean="0">
              <a:solidFill>
                <a:schemeClr val="accent2">
                  <a:lumMod val="50000"/>
                </a:schemeClr>
              </a:solidFill>
              <a:ea typeface="Calibri"/>
              <a:cs typeface="Calibri"/>
              <a:sym typeface="Calibri"/>
            </a:rPr>
            <a:t>الحكم الوضعي</a:t>
          </a:r>
          <a:endParaRPr lang="ar-SA" sz="3400" kern="1200" dirty="0">
            <a:solidFill>
              <a:schemeClr val="accent2">
                <a:lumMod val="50000"/>
              </a:schemeClr>
            </a:solidFill>
          </a:endParaRPr>
        </a:p>
      </dsp:txBody>
      <dsp:txXfrm>
        <a:off x="65775" y="2412314"/>
        <a:ext cx="3014088" cy="964508"/>
      </dsp:txXfrm>
    </dsp:sp>
    <dsp:sp modelId="{CE8B00F1-734B-4270-8BD3-7D791AE22252}">
      <dsp:nvSpPr>
        <dsp:cNvPr id="0" name=""/>
        <dsp:cNvSpPr/>
      </dsp:nvSpPr>
      <dsp:spPr>
        <a:xfrm>
          <a:off x="4466344" y="2141046"/>
          <a:ext cx="1507044" cy="1507044"/>
        </a:xfrm>
        <a:prstGeom prst="arc">
          <a:avLst>
            <a:gd name="adj1" fmla="val 13200000"/>
            <a:gd name="adj2" fmla="val 1920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73F484-DD23-4E35-B3CE-0136A5EA442B}">
      <dsp:nvSpPr>
        <dsp:cNvPr id="0" name=""/>
        <dsp:cNvSpPr/>
      </dsp:nvSpPr>
      <dsp:spPr>
        <a:xfrm>
          <a:off x="4466344" y="2141046"/>
          <a:ext cx="1507044" cy="1507044"/>
        </a:xfrm>
        <a:prstGeom prst="arc">
          <a:avLst>
            <a:gd name="adj1" fmla="val 2400000"/>
            <a:gd name="adj2" fmla="val 8400000"/>
          </a:avLst>
        </a:pr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8E7FB5-93AA-4825-8D3F-A6F7C6A19491}">
      <dsp:nvSpPr>
        <dsp:cNvPr id="0" name=""/>
        <dsp:cNvSpPr/>
      </dsp:nvSpPr>
      <dsp:spPr>
        <a:xfrm>
          <a:off x="3712822" y="2412314"/>
          <a:ext cx="3014088" cy="9645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1511300" rtl="1">
            <a:lnSpc>
              <a:spcPct val="90000"/>
            </a:lnSpc>
            <a:spcBef>
              <a:spcPct val="0"/>
            </a:spcBef>
            <a:spcAft>
              <a:spcPct val="35000"/>
            </a:spcAft>
          </a:pPr>
          <a:r>
            <a:rPr lang="ar-SA" sz="3400" b="1" kern="1200" dirty="0" smtClean="0">
              <a:solidFill>
                <a:schemeClr val="accent2">
                  <a:lumMod val="50000"/>
                </a:schemeClr>
              </a:solidFill>
              <a:ea typeface="Calibri"/>
              <a:cs typeface="Calibri"/>
              <a:sym typeface="Calibri"/>
            </a:rPr>
            <a:t>الحكم التكليفي</a:t>
          </a:r>
          <a:endParaRPr lang="ar-SA" sz="3400" kern="1200" dirty="0">
            <a:solidFill>
              <a:schemeClr val="accent2">
                <a:lumMod val="50000"/>
              </a:schemeClr>
            </a:solidFill>
          </a:endParaRPr>
        </a:p>
      </dsp:txBody>
      <dsp:txXfrm>
        <a:off x="3712822" y="2412314"/>
        <a:ext cx="3014088" cy="964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DE4E7-35BE-426B-8BE9-3534A67FEA56}">
      <dsp:nvSpPr>
        <dsp:cNvPr id="0" name=""/>
        <dsp:cNvSpPr/>
      </dsp:nvSpPr>
      <dsp:spPr>
        <a:xfrm>
          <a:off x="8747315" y="3145873"/>
          <a:ext cx="265587" cy="814469"/>
        </a:xfrm>
        <a:custGeom>
          <a:avLst/>
          <a:gdLst/>
          <a:ahLst/>
          <a:cxnLst/>
          <a:rect l="0" t="0" r="0" b="0"/>
          <a:pathLst>
            <a:path>
              <a:moveTo>
                <a:pt x="0" y="0"/>
              </a:moveTo>
              <a:lnTo>
                <a:pt x="0" y="814469"/>
              </a:lnTo>
              <a:lnTo>
                <a:pt x="265587" y="81446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A7B73D-A369-4545-A0EC-E088B97B5374}">
      <dsp:nvSpPr>
        <dsp:cNvPr id="0" name=""/>
        <dsp:cNvSpPr/>
      </dsp:nvSpPr>
      <dsp:spPr>
        <a:xfrm>
          <a:off x="5170733" y="1888758"/>
          <a:ext cx="4284815" cy="371822"/>
        </a:xfrm>
        <a:custGeom>
          <a:avLst/>
          <a:gdLst/>
          <a:ahLst/>
          <a:cxnLst/>
          <a:rect l="0" t="0" r="0" b="0"/>
          <a:pathLst>
            <a:path>
              <a:moveTo>
                <a:pt x="0" y="0"/>
              </a:moveTo>
              <a:lnTo>
                <a:pt x="0" y="185911"/>
              </a:lnTo>
              <a:lnTo>
                <a:pt x="4284815" y="185911"/>
              </a:lnTo>
              <a:lnTo>
                <a:pt x="4284815" y="37182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109275-B1B4-4C85-919A-1641423DF28B}">
      <dsp:nvSpPr>
        <dsp:cNvPr id="0" name=""/>
        <dsp:cNvSpPr/>
      </dsp:nvSpPr>
      <dsp:spPr>
        <a:xfrm>
          <a:off x="6604907" y="3145873"/>
          <a:ext cx="265587" cy="814469"/>
        </a:xfrm>
        <a:custGeom>
          <a:avLst/>
          <a:gdLst/>
          <a:ahLst/>
          <a:cxnLst/>
          <a:rect l="0" t="0" r="0" b="0"/>
          <a:pathLst>
            <a:path>
              <a:moveTo>
                <a:pt x="0" y="0"/>
              </a:moveTo>
              <a:lnTo>
                <a:pt x="0" y="814469"/>
              </a:lnTo>
              <a:lnTo>
                <a:pt x="265587" y="81446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7A9FD4-6760-4BA9-A3A2-263BC96478A1}">
      <dsp:nvSpPr>
        <dsp:cNvPr id="0" name=""/>
        <dsp:cNvSpPr/>
      </dsp:nvSpPr>
      <dsp:spPr>
        <a:xfrm>
          <a:off x="5170733" y="1888758"/>
          <a:ext cx="2142407" cy="371822"/>
        </a:xfrm>
        <a:custGeom>
          <a:avLst/>
          <a:gdLst/>
          <a:ahLst/>
          <a:cxnLst/>
          <a:rect l="0" t="0" r="0" b="0"/>
          <a:pathLst>
            <a:path>
              <a:moveTo>
                <a:pt x="0" y="0"/>
              </a:moveTo>
              <a:lnTo>
                <a:pt x="0" y="185911"/>
              </a:lnTo>
              <a:lnTo>
                <a:pt x="2142407" y="185911"/>
              </a:lnTo>
              <a:lnTo>
                <a:pt x="2142407" y="37182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C9D559-8B41-402C-A68F-754BA89D316B}">
      <dsp:nvSpPr>
        <dsp:cNvPr id="0" name=""/>
        <dsp:cNvSpPr/>
      </dsp:nvSpPr>
      <dsp:spPr>
        <a:xfrm>
          <a:off x="4462499" y="3145873"/>
          <a:ext cx="265587" cy="814469"/>
        </a:xfrm>
        <a:custGeom>
          <a:avLst/>
          <a:gdLst/>
          <a:ahLst/>
          <a:cxnLst/>
          <a:rect l="0" t="0" r="0" b="0"/>
          <a:pathLst>
            <a:path>
              <a:moveTo>
                <a:pt x="0" y="0"/>
              </a:moveTo>
              <a:lnTo>
                <a:pt x="0" y="814469"/>
              </a:lnTo>
              <a:lnTo>
                <a:pt x="265587" y="81446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804C0C-8561-49B7-A140-822995D8E35B}">
      <dsp:nvSpPr>
        <dsp:cNvPr id="0" name=""/>
        <dsp:cNvSpPr/>
      </dsp:nvSpPr>
      <dsp:spPr>
        <a:xfrm>
          <a:off x="5125013" y="1888758"/>
          <a:ext cx="91440" cy="371822"/>
        </a:xfrm>
        <a:custGeom>
          <a:avLst/>
          <a:gdLst/>
          <a:ahLst/>
          <a:cxnLst/>
          <a:rect l="0" t="0" r="0" b="0"/>
          <a:pathLst>
            <a:path>
              <a:moveTo>
                <a:pt x="45720" y="0"/>
              </a:moveTo>
              <a:lnTo>
                <a:pt x="45720" y="37182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B70E1C-EA8D-40FA-8570-C271A7EDD784}">
      <dsp:nvSpPr>
        <dsp:cNvPr id="0" name=""/>
        <dsp:cNvSpPr/>
      </dsp:nvSpPr>
      <dsp:spPr>
        <a:xfrm>
          <a:off x="2320091" y="3145873"/>
          <a:ext cx="265587" cy="814469"/>
        </a:xfrm>
        <a:custGeom>
          <a:avLst/>
          <a:gdLst/>
          <a:ahLst/>
          <a:cxnLst/>
          <a:rect l="0" t="0" r="0" b="0"/>
          <a:pathLst>
            <a:path>
              <a:moveTo>
                <a:pt x="0" y="0"/>
              </a:moveTo>
              <a:lnTo>
                <a:pt x="0" y="814469"/>
              </a:lnTo>
              <a:lnTo>
                <a:pt x="265587" y="81446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5F056B-4CBC-4F56-908B-1C63D48BDA33}">
      <dsp:nvSpPr>
        <dsp:cNvPr id="0" name=""/>
        <dsp:cNvSpPr/>
      </dsp:nvSpPr>
      <dsp:spPr>
        <a:xfrm>
          <a:off x="3028325" y="1888758"/>
          <a:ext cx="2142407" cy="371822"/>
        </a:xfrm>
        <a:custGeom>
          <a:avLst/>
          <a:gdLst/>
          <a:ahLst/>
          <a:cxnLst/>
          <a:rect l="0" t="0" r="0" b="0"/>
          <a:pathLst>
            <a:path>
              <a:moveTo>
                <a:pt x="2142407" y="0"/>
              </a:moveTo>
              <a:lnTo>
                <a:pt x="2142407" y="185911"/>
              </a:lnTo>
              <a:lnTo>
                <a:pt x="0" y="185911"/>
              </a:lnTo>
              <a:lnTo>
                <a:pt x="0" y="37182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9F1A88-98F1-4A46-9920-E523913FE339}">
      <dsp:nvSpPr>
        <dsp:cNvPr id="0" name=""/>
        <dsp:cNvSpPr/>
      </dsp:nvSpPr>
      <dsp:spPr>
        <a:xfrm>
          <a:off x="177683" y="3145873"/>
          <a:ext cx="265587" cy="814469"/>
        </a:xfrm>
        <a:custGeom>
          <a:avLst/>
          <a:gdLst/>
          <a:ahLst/>
          <a:cxnLst/>
          <a:rect l="0" t="0" r="0" b="0"/>
          <a:pathLst>
            <a:path>
              <a:moveTo>
                <a:pt x="0" y="0"/>
              </a:moveTo>
              <a:lnTo>
                <a:pt x="0" y="814469"/>
              </a:lnTo>
              <a:lnTo>
                <a:pt x="265587" y="81446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1E39E2-5C63-4765-AE0B-25F0ECFD8433}">
      <dsp:nvSpPr>
        <dsp:cNvPr id="0" name=""/>
        <dsp:cNvSpPr/>
      </dsp:nvSpPr>
      <dsp:spPr>
        <a:xfrm>
          <a:off x="885917" y="1888758"/>
          <a:ext cx="4284815" cy="371822"/>
        </a:xfrm>
        <a:custGeom>
          <a:avLst/>
          <a:gdLst/>
          <a:ahLst/>
          <a:cxnLst/>
          <a:rect l="0" t="0" r="0" b="0"/>
          <a:pathLst>
            <a:path>
              <a:moveTo>
                <a:pt x="4284815" y="0"/>
              </a:moveTo>
              <a:lnTo>
                <a:pt x="4284815" y="185911"/>
              </a:lnTo>
              <a:lnTo>
                <a:pt x="0" y="185911"/>
              </a:lnTo>
              <a:lnTo>
                <a:pt x="0" y="37182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354D0D-FCCB-4EF5-B17C-5ECA661B9427}">
      <dsp:nvSpPr>
        <dsp:cNvPr id="0" name=""/>
        <dsp:cNvSpPr/>
      </dsp:nvSpPr>
      <dsp:spPr>
        <a:xfrm>
          <a:off x="3396032" y="1142376"/>
          <a:ext cx="3549403" cy="7463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rtl="1">
            <a:lnSpc>
              <a:spcPct val="90000"/>
            </a:lnSpc>
            <a:spcBef>
              <a:spcPct val="0"/>
            </a:spcBef>
            <a:spcAft>
              <a:spcPct val="35000"/>
            </a:spcAft>
          </a:pPr>
          <a:r>
            <a:rPr lang="ar-SA" sz="3600" b="1" kern="1200" dirty="0" smtClean="0">
              <a:ea typeface="Calibri"/>
              <a:cs typeface="Calibri"/>
              <a:sym typeface="Calibri"/>
            </a:rPr>
            <a:t>أقسام الحكم التكليفي</a:t>
          </a:r>
          <a:endParaRPr lang="ar-SA" sz="3600" kern="1200" dirty="0"/>
        </a:p>
      </dsp:txBody>
      <dsp:txXfrm>
        <a:off x="3396032" y="1142376"/>
        <a:ext cx="3549403" cy="746381"/>
      </dsp:txXfrm>
    </dsp:sp>
    <dsp:sp modelId="{C449D2E6-D1DE-40E2-9017-CB8E5A4EF708}">
      <dsp:nvSpPr>
        <dsp:cNvPr id="0" name=""/>
        <dsp:cNvSpPr/>
      </dsp:nvSpPr>
      <dsp:spPr>
        <a:xfrm>
          <a:off x="625" y="2260581"/>
          <a:ext cx="1770585" cy="88529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ar-SA" sz="3000" b="1" kern="1200" dirty="0" smtClean="0">
              <a:ea typeface="Calibri"/>
              <a:cs typeface="Calibri"/>
              <a:sym typeface="Calibri"/>
            </a:rPr>
            <a:t>المباح</a:t>
          </a:r>
          <a:endParaRPr lang="ar-SA" sz="3000" kern="1200" dirty="0"/>
        </a:p>
      </dsp:txBody>
      <dsp:txXfrm>
        <a:off x="625" y="2260581"/>
        <a:ext cx="1770585" cy="885292"/>
      </dsp:txXfrm>
    </dsp:sp>
    <dsp:sp modelId="{C0E4877D-827C-44AD-A2C1-5756AA8034E3}">
      <dsp:nvSpPr>
        <dsp:cNvPr id="0" name=""/>
        <dsp:cNvSpPr/>
      </dsp:nvSpPr>
      <dsp:spPr>
        <a:xfrm>
          <a:off x="443271" y="3517696"/>
          <a:ext cx="1770585" cy="88529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ar-SA" sz="3000" b="1" kern="1200" dirty="0" smtClean="0">
              <a:ea typeface="Calibri"/>
              <a:cs typeface="Calibri"/>
              <a:sym typeface="Calibri"/>
            </a:rPr>
            <a:t>لا يتعلق به لا أمر ولا نهي</a:t>
          </a:r>
          <a:endParaRPr lang="ar-SA" sz="3000" kern="1200" dirty="0"/>
        </a:p>
      </dsp:txBody>
      <dsp:txXfrm>
        <a:off x="443271" y="3517696"/>
        <a:ext cx="1770585" cy="885292"/>
      </dsp:txXfrm>
    </dsp:sp>
    <dsp:sp modelId="{9CCB433C-FE0B-4922-882D-07244B6D2E1A}">
      <dsp:nvSpPr>
        <dsp:cNvPr id="0" name=""/>
        <dsp:cNvSpPr/>
      </dsp:nvSpPr>
      <dsp:spPr>
        <a:xfrm>
          <a:off x="2143033" y="2260581"/>
          <a:ext cx="1770585" cy="88529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ar-SA" sz="3000" b="1" kern="1200" dirty="0" smtClean="0">
              <a:ea typeface="Calibri"/>
              <a:cs typeface="Calibri"/>
              <a:sym typeface="Calibri"/>
            </a:rPr>
            <a:t>المكروه</a:t>
          </a:r>
          <a:endParaRPr lang="ar-SA" sz="3000" kern="1200" dirty="0"/>
        </a:p>
      </dsp:txBody>
      <dsp:txXfrm>
        <a:off x="2143033" y="2260581"/>
        <a:ext cx="1770585" cy="885292"/>
      </dsp:txXfrm>
    </dsp:sp>
    <dsp:sp modelId="{C3789AF5-250C-4EBE-8326-853C6C90EEB5}">
      <dsp:nvSpPr>
        <dsp:cNvPr id="0" name=""/>
        <dsp:cNvSpPr/>
      </dsp:nvSpPr>
      <dsp:spPr>
        <a:xfrm>
          <a:off x="2585679" y="3517696"/>
          <a:ext cx="1770585" cy="88529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ar-SA" sz="3000" b="1" kern="1200" dirty="0" smtClean="0">
              <a:ea typeface="Calibri"/>
              <a:cs typeface="Calibri"/>
              <a:sym typeface="Calibri"/>
            </a:rPr>
            <a:t>نهي غير جازم</a:t>
          </a:r>
          <a:endParaRPr lang="ar-SA" sz="3000" kern="1200" dirty="0"/>
        </a:p>
      </dsp:txBody>
      <dsp:txXfrm>
        <a:off x="2585679" y="3517696"/>
        <a:ext cx="1770585" cy="885292"/>
      </dsp:txXfrm>
    </dsp:sp>
    <dsp:sp modelId="{0432CE6F-B82C-4C03-8503-518F7E65547A}">
      <dsp:nvSpPr>
        <dsp:cNvPr id="0" name=""/>
        <dsp:cNvSpPr/>
      </dsp:nvSpPr>
      <dsp:spPr>
        <a:xfrm>
          <a:off x="4285441" y="2260581"/>
          <a:ext cx="1770585" cy="88529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ar-SA" sz="3000" b="1" kern="1200" dirty="0" smtClean="0">
              <a:ea typeface="Calibri"/>
              <a:cs typeface="Calibri"/>
              <a:sym typeface="Calibri"/>
            </a:rPr>
            <a:t>المحرم</a:t>
          </a:r>
          <a:endParaRPr lang="ar-SA" sz="3000" kern="1200" dirty="0"/>
        </a:p>
      </dsp:txBody>
      <dsp:txXfrm>
        <a:off x="4285441" y="2260581"/>
        <a:ext cx="1770585" cy="885292"/>
      </dsp:txXfrm>
    </dsp:sp>
    <dsp:sp modelId="{962223B6-81BA-4DE8-8FFE-0F00BD2C38CB}">
      <dsp:nvSpPr>
        <dsp:cNvPr id="0" name=""/>
        <dsp:cNvSpPr/>
      </dsp:nvSpPr>
      <dsp:spPr>
        <a:xfrm>
          <a:off x="4728087" y="3517696"/>
          <a:ext cx="1770585" cy="88529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ar-SA" sz="3000" b="1" kern="1200" dirty="0" smtClean="0">
              <a:ea typeface="Calibri"/>
              <a:cs typeface="Calibri"/>
              <a:sym typeface="Calibri"/>
            </a:rPr>
            <a:t>نهي جازم</a:t>
          </a:r>
          <a:endParaRPr lang="ar-SA" sz="3000" kern="1200" dirty="0"/>
        </a:p>
      </dsp:txBody>
      <dsp:txXfrm>
        <a:off x="4728087" y="3517696"/>
        <a:ext cx="1770585" cy="885292"/>
      </dsp:txXfrm>
    </dsp:sp>
    <dsp:sp modelId="{911FCF90-93B3-4483-A848-6E040819F909}">
      <dsp:nvSpPr>
        <dsp:cNvPr id="0" name=""/>
        <dsp:cNvSpPr/>
      </dsp:nvSpPr>
      <dsp:spPr>
        <a:xfrm>
          <a:off x="6427849" y="2260581"/>
          <a:ext cx="1770585" cy="88529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ar-SA" sz="3000" b="1" kern="1200" dirty="0" smtClean="0">
              <a:ea typeface="Calibri"/>
              <a:cs typeface="Calibri"/>
              <a:sym typeface="Calibri"/>
            </a:rPr>
            <a:t>المندوب</a:t>
          </a:r>
          <a:endParaRPr lang="ar-SA" sz="3000" kern="1200" dirty="0"/>
        </a:p>
      </dsp:txBody>
      <dsp:txXfrm>
        <a:off x="6427849" y="2260581"/>
        <a:ext cx="1770585" cy="885292"/>
      </dsp:txXfrm>
    </dsp:sp>
    <dsp:sp modelId="{EA12BB0E-3747-4D3E-8098-2662F054AE53}">
      <dsp:nvSpPr>
        <dsp:cNvPr id="0" name=""/>
        <dsp:cNvSpPr/>
      </dsp:nvSpPr>
      <dsp:spPr>
        <a:xfrm>
          <a:off x="6870495" y="3517696"/>
          <a:ext cx="1770585" cy="88529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ar-SA" sz="3000" b="1" kern="1200" dirty="0" smtClean="0">
              <a:ea typeface="Calibri"/>
              <a:cs typeface="Calibri"/>
              <a:sym typeface="Calibri"/>
            </a:rPr>
            <a:t>أمر غير جازم</a:t>
          </a:r>
          <a:endParaRPr lang="ar-SA" sz="3000" kern="1200" dirty="0"/>
        </a:p>
      </dsp:txBody>
      <dsp:txXfrm>
        <a:off x="6870495" y="3517696"/>
        <a:ext cx="1770585" cy="885292"/>
      </dsp:txXfrm>
    </dsp:sp>
    <dsp:sp modelId="{5965AE28-8E9B-4EF4-A8A6-E36330F36C6F}">
      <dsp:nvSpPr>
        <dsp:cNvPr id="0" name=""/>
        <dsp:cNvSpPr/>
      </dsp:nvSpPr>
      <dsp:spPr>
        <a:xfrm>
          <a:off x="8570257" y="2260581"/>
          <a:ext cx="1770585" cy="88529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ar-SA" sz="3000" b="1" kern="1200" dirty="0" smtClean="0">
              <a:ea typeface="Calibri"/>
              <a:cs typeface="Calibri"/>
              <a:sym typeface="Calibri"/>
            </a:rPr>
            <a:t>الواجب</a:t>
          </a:r>
          <a:endParaRPr lang="ar-SA" sz="3000" kern="1200" dirty="0"/>
        </a:p>
      </dsp:txBody>
      <dsp:txXfrm>
        <a:off x="8570257" y="2260581"/>
        <a:ext cx="1770585" cy="885292"/>
      </dsp:txXfrm>
    </dsp:sp>
    <dsp:sp modelId="{0C12019D-FB89-4F80-9564-B8785CF56FAA}">
      <dsp:nvSpPr>
        <dsp:cNvPr id="0" name=""/>
        <dsp:cNvSpPr/>
      </dsp:nvSpPr>
      <dsp:spPr>
        <a:xfrm>
          <a:off x="9012903" y="3517696"/>
          <a:ext cx="1770585" cy="88529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rtl="1">
            <a:lnSpc>
              <a:spcPct val="90000"/>
            </a:lnSpc>
            <a:spcBef>
              <a:spcPct val="0"/>
            </a:spcBef>
            <a:spcAft>
              <a:spcPct val="35000"/>
            </a:spcAft>
          </a:pPr>
          <a:r>
            <a:rPr lang="ar-SA" sz="3000" b="1" kern="1200" dirty="0" smtClean="0">
              <a:ea typeface="Calibri"/>
              <a:cs typeface="Calibri"/>
              <a:sym typeface="Calibri"/>
            </a:rPr>
            <a:t>أمر جازم</a:t>
          </a:r>
          <a:endParaRPr lang="ar-SA" sz="3000" kern="1200" dirty="0"/>
        </a:p>
      </dsp:txBody>
      <dsp:txXfrm>
        <a:off x="9012903" y="3517696"/>
        <a:ext cx="1770585" cy="885292"/>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49B06B3-3E33-4072-BE1C-402CB16FF9B3}" type="datetimeFigureOut">
              <a:rPr lang="ar-SA" smtClean="0"/>
              <a:t>26/07/41</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9EAEF81-6233-469D-BAB5-8C78A3516BE7}" type="slidenum">
              <a:rPr lang="ar-SA" smtClean="0"/>
              <a:t>‹#›</a:t>
            </a:fld>
            <a:endParaRPr lang="ar-SA"/>
          </a:p>
        </p:txBody>
      </p:sp>
    </p:spTree>
    <p:extLst>
      <p:ext uri="{BB962C8B-B14F-4D97-AF65-F5344CB8AC3E}">
        <p14:creationId xmlns:p14="http://schemas.microsoft.com/office/powerpoint/2010/main" val="88406019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4EEA98E4-2DBE-40EC-8099-6F49BC78353C}" type="datetimeFigureOut">
              <a:rPr lang="ar-SA" smtClean="0"/>
              <a:t>26/07/41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C088859-00FE-4D3B-9B41-45E486E76B1E}" type="slidenum">
              <a:rPr lang="ar-SA" smtClean="0"/>
              <a:t>‹#›</a:t>
            </a:fld>
            <a:endParaRPr lang="ar-SA"/>
          </a:p>
        </p:txBody>
      </p:sp>
    </p:spTree>
    <p:extLst>
      <p:ext uri="{BB962C8B-B14F-4D97-AF65-F5344CB8AC3E}">
        <p14:creationId xmlns:p14="http://schemas.microsoft.com/office/powerpoint/2010/main" val="563738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4EEA98E4-2DBE-40EC-8099-6F49BC78353C}" type="datetimeFigureOut">
              <a:rPr lang="ar-SA" smtClean="0"/>
              <a:t>26/07/41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C088859-00FE-4D3B-9B41-45E486E76B1E}" type="slidenum">
              <a:rPr lang="ar-SA" smtClean="0"/>
              <a:t>‹#›</a:t>
            </a:fld>
            <a:endParaRPr lang="ar-SA"/>
          </a:p>
        </p:txBody>
      </p:sp>
    </p:spTree>
    <p:extLst>
      <p:ext uri="{BB962C8B-B14F-4D97-AF65-F5344CB8AC3E}">
        <p14:creationId xmlns:p14="http://schemas.microsoft.com/office/powerpoint/2010/main" val="233560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4EEA98E4-2DBE-40EC-8099-6F49BC78353C}" type="datetimeFigureOut">
              <a:rPr lang="ar-SA" smtClean="0"/>
              <a:t>26/07/41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C088859-00FE-4D3B-9B41-45E486E76B1E}" type="slidenum">
              <a:rPr lang="ar-SA" smtClean="0"/>
              <a:t>‹#›</a:t>
            </a:fld>
            <a:endParaRPr lang="ar-SA"/>
          </a:p>
        </p:txBody>
      </p:sp>
    </p:spTree>
    <p:extLst>
      <p:ext uri="{BB962C8B-B14F-4D97-AF65-F5344CB8AC3E}">
        <p14:creationId xmlns:p14="http://schemas.microsoft.com/office/powerpoint/2010/main" val="2132547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4EEA98E4-2DBE-40EC-8099-6F49BC78353C}" type="datetimeFigureOut">
              <a:rPr lang="ar-SA" smtClean="0"/>
              <a:t>26/07/41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C088859-00FE-4D3B-9B41-45E486E76B1E}" type="slidenum">
              <a:rPr lang="ar-SA" smtClean="0"/>
              <a:t>‹#›</a:t>
            </a:fld>
            <a:endParaRPr lang="ar-SA"/>
          </a:p>
        </p:txBody>
      </p:sp>
    </p:spTree>
    <p:extLst>
      <p:ext uri="{BB962C8B-B14F-4D97-AF65-F5344CB8AC3E}">
        <p14:creationId xmlns:p14="http://schemas.microsoft.com/office/powerpoint/2010/main" val="447212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smtClean="0"/>
              <a:t>تحرير أنماط النص الرئيسي</a:t>
            </a:r>
          </a:p>
        </p:txBody>
      </p:sp>
      <p:sp>
        <p:nvSpPr>
          <p:cNvPr id="4" name="عنصر نائب للتاريخ 3"/>
          <p:cNvSpPr>
            <a:spLocks noGrp="1"/>
          </p:cNvSpPr>
          <p:nvPr>
            <p:ph type="dt" sz="half" idx="10"/>
          </p:nvPr>
        </p:nvSpPr>
        <p:spPr/>
        <p:txBody>
          <a:bodyPr/>
          <a:lstStyle/>
          <a:p>
            <a:fld id="{4EEA98E4-2DBE-40EC-8099-6F49BC78353C}" type="datetimeFigureOut">
              <a:rPr lang="ar-SA" smtClean="0"/>
              <a:t>26/07/41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C088859-00FE-4D3B-9B41-45E486E76B1E}" type="slidenum">
              <a:rPr lang="ar-SA" smtClean="0"/>
              <a:t>‹#›</a:t>
            </a:fld>
            <a:endParaRPr lang="ar-SA"/>
          </a:p>
        </p:txBody>
      </p:sp>
    </p:spTree>
    <p:extLst>
      <p:ext uri="{BB962C8B-B14F-4D97-AF65-F5344CB8AC3E}">
        <p14:creationId xmlns:p14="http://schemas.microsoft.com/office/powerpoint/2010/main" val="1829350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838200" y="1825625"/>
            <a:ext cx="5181600" cy="435133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6172200" y="1825625"/>
            <a:ext cx="5181600" cy="435133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4EEA98E4-2DBE-40EC-8099-6F49BC78353C}" type="datetimeFigureOut">
              <a:rPr lang="ar-SA" smtClean="0"/>
              <a:t>26/07/41</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C088859-00FE-4D3B-9B41-45E486E76B1E}" type="slidenum">
              <a:rPr lang="ar-SA" smtClean="0"/>
              <a:t>‹#›</a:t>
            </a:fld>
            <a:endParaRPr lang="ar-SA"/>
          </a:p>
        </p:txBody>
      </p:sp>
    </p:spTree>
    <p:extLst>
      <p:ext uri="{BB962C8B-B14F-4D97-AF65-F5344CB8AC3E}">
        <p14:creationId xmlns:p14="http://schemas.microsoft.com/office/powerpoint/2010/main" val="813208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4EEA98E4-2DBE-40EC-8099-6F49BC78353C}" type="datetimeFigureOut">
              <a:rPr lang="ar-SA" smtClean="0"/>
              <a:t>26/07/41</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1C088859-00FE-4D3B-9B41-45E486E76B1E}" type="slidenum">
              <a:rPr lang="ar-SA" smtClean="0"/>
              <a:t>‹#›</a:t>
            </a:fld>
            <a:endParaRPr lang="ar-SA"/>
          </a:p>
        </p:txBody>
      </p:sp>
    </p:spTree>
    <p:extLst>
      <p:ext uri="{BB962C8B-B14F-4D97-AF65-F5344CB8AC3E}">
        <p14:creationId xmlns:p14="http://schemas.microsoft.com/office/powerpoint/2010/main" val="3412400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4EEA98E4-2DBE-40EC-8099-6F49BC78353C}" type="datetimeFigureOut">
              <a:rPr lang="ar-SA" smtClean="0"/>
              <a:t>26/07/41</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1C088859-00FE-4D3B-9B41-45E486E76B1E}" type="slidenum">
              <a:rPr lang="ar-SA" smtClean="0"/>
              <a:t>‹#›</a:t>
            </a:fld>
            <a:endParaRPr lang="ar-SA"/>
          </a:p>
        </p:txBody>
      </p:sp>
    </p:spTree>
    <p:extLst>
      <p:ext uri="{BB962C8B-B14F-4D97-AF65-F5344CB8AC3E}">
        <p14:creationId xmlns:p14="http://schemas.microsoft.com/office/powerpoint/2010/main" val="790820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4EEA98E4-2DBE-40EC-8099-6F49BC78353C}" type="datetimeFigureOut">
              <a:rPr lang="ar-SA" smtClean="0"/>
              <a:t>26/07/41</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1C088859-00FE-4D3B-9B41-45E486E76B1E}" type="slidenum">
              <a:rPr lang="ar-SA" smtClean="0"/>
              <a:t>‹#›</a:t>
            </a:fld>
            <a:endParaRPr lang="ar-SA"/>
          </a:p>
        </p:txBody>
      </p:sp>
    </p:spTree>
    <p:extLst>
      <p:ext uri="{BB962C8B-B14F-4D97-AF65-F5344CB8AC3E}">
        <p14:creationId xmlns:p14="http://schemas.microsoft.com/office/powerpoint/2010/main" val="1123576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عنصر نائب للتاريخ 4"/>
          <p:cNvSpPr>
            <a:spLocks noGrp="1"/>
          </p:cNvSpPr>
          <p:nvPr>
            <p:ph type="dt" sz="half" idx="10"/>
          </p:nvPr>
        </p:nvSpPr>
        <p:spPr/>
        <p:txBody>
          <a:bodyPr/>
          <a:lstStyle/>
          <a:p>
            <a:fld id="{4EEA98E4-2DBE-40EC-8099-6F49BC78353C}" type="datetimeFigureOut">
              <a:rPr lang="ar-SA" smtClean="0"/>
              <a:t>26/07/41</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C088859-00FE-4D3B-9B41-45E486E76B1E}" type="slidenum">
              <a:rPr lang="ar-SA" smtClean="0"/>
              <a:t>‹#›</a:t>
            </a:fld>
            <a:endParaRPr lang="ar-SA"/>
          </a:p>
        </p:txBody>
      </p:sp>
    </p:spTree>
    <p:extLst>
      <p:ext uri="{BB962C8B-B14F-4D97-AF65-F5344CB8AC3E}">
        <p14:creationId xmlns:p14="http://schemas.microsoft.com/office/powerpoint/2010/main" val="2083810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عنصر نائب للتاريخ 4"/>
          <p:cNvSpPr>
            <a:spLocks noGrp="1"/>
          </p:cNvSpPr>
          <p:nvPr>
            <p:ph type="dt" sz="half" idx="10"/>
          </p:nvPr>
        </p:nvSpPr>
        <p:spPr/>
        <p:txBody>
          <a:bodyPr/>
          <a:lstStyle/>
          <a:p>
            <a:fld id="{4EEA98E4-2DBE-40EC-8099-6F49BC78353C}" type="datetimeFigureOut">
              <a:rPr lang="ar-SA" smtClean="0"/>
              <a:t>26/07/41</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C088859-00FE-4D3B-9B41-45E486E76B1E}" type="slidenum">
              <a:rPr lang="ar-SA" smtClean="0"/>
              <a:t>‹#›</a:t>
            </a:fld>
            <a:endParaRPr lang="ar-SA"/>
          </a:p>
        </p:txBody>
      </p:sp>
    </p:spTree>
    <p:extLst>
      <p:ext uri="{BB962C8B-B14F-4D97-AF65-F5344CB8AC3E}">
        <p14:creationId xmlns:p14="http://schemas.microsoft.com/office/powerpoint/2010/main" val="1020352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EEA98E4-2DBE-40EC-8099-6F49BC78353C}" type="datetimeFigureOut">
              <a:rPr lang="ar-SA" smtClean="0"/>
              <a:t>26/07/41</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C088859-00FE-4D3B-9B41-45E486E76B1E}" type="slidenum">
              <a:rPr lang="ar-SA" smtClean="0"/>
              <a:t>‹#›</a:t>
            </a:fld>
            <a:endParaRPr lang="ar-SA"/>
          </a:p>
        </p:txBody>
      </p:sp>
    </p:spTree>
    <p:extLst>
      <p:ext uri="{BB962C8B-B14F-4D97-AF65-F5344CB8AC3E}">
        <p14:creationId xmlns:p14="http://schemas.microsoft.com/office/powerpoint/2010/main" val="2084536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t.me/abd_fegh_1"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5.wdp"/><Relationship Id="rId7"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20.gif"/><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microsoft.com/office/2007/relationships/hdphoto" Target="../media/hdphoto12.wdp"/></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5.png"/><Relationship Id="rId4" Type="http://schemas.microsoft.com/office/2007/relationships/hdphoto" Target="../media/hdphoto13.wdp"/></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10243285" y="0"/>
            <a:ext cx="1889464" cy="1889464"/>
          </a:xfrm>
          <a:prstGeom prst="rect">
            <a:avLst/>
          </a:prstGeom>
        </p:spPr>
      </p:pic>
      <p:sp>
        <p:nvSpPr>
          <p:cNvPr id="6" name="مستطيل 5"/>
          <p:cNvSpPr/>
          <p:nvPr/>
        </p:nvSpPr>
        <p:spPr>
          <a:xfrm>
            <a:off x="3918199" y="3676329"/>
            <a:ext cx="5309194" cy="1569660"/>
          </a:xfrm>
          <a:prstGeom prst="rect">
            <a:avLst/>
          </a:prstGeom>
          <a:noFill/>
        </p:spPr>
        <p:txBody>
          <a:bodyPr wrap="square">
            <a:spAutoFit/>
          </a:bodyPr>
          <a:lstStyle/>
          <a:p>
            <a:pPr lvl="0" algn="ctr"/>
            <a:r>
              <a:rPr lang="ar-SA" sz="3200" b="1" dirty="0" smtClean="0">
                <a:solidFill>
                  <a:srgbClr val="000000"/>
                </a:solidFill>
                <a:ea typeface="Calibri"/>
                <a:cs typeface="Calibri"/>
                <a:sym typeface="Calibri"/>
              </a:rPr>
              <a:t>راجعه وأشرف عليه </a:t>
            </a:r>
          </a:p>
          <a:p>
            <a:pPr lvl="0" algn="ctr"/>
            <a:r>
              <a:rPr lang="ar-SA" sz="3200" b="1" dirty="0" smtClean="0">
                <a:solidFill>
                  <a:srgbClr val="000000"/>
                </a:solidFill>
                <a:ea typeface="Calibri"/>
                <a:cs typeface="Calibri"/>
                <a:sym typeface="Calibri"/>
              </a:rPr>
              <a:t>الأستاذ / عبدالرحمن الشراري.</a:t>
            </a:r>
          </a:p>
          <a:p>
            <a:pPr lvl="0" algn="ctr"/>
            <a:r>
              <a:rPr lang="en-US" sz="3200" b="1" dirty="0" smtClean="0">
                <a:solidFill>
                  <a:schemeClr val="bg2">
                    <a:lumMod val="50000"/>
                  </a:schemeClr>
                </a:solidFill>
                <a:latin typeface="+mj-lt"/>
                <a:cs typeface="+mj-cs"/>
                <a:hlinkClick r:id="rId3"/>
              </a:rPr>
              <a:t>http</a:t>
            </a:r>
            <a:r>
              <a:rPr lang="en-US" sz="3200" b="1" dirty="0">
                <a:solidFill>
                  <a:schemeClr val="bg2">
                    <a:lumMod val="50000"/>
                  </a:schemeClr>
                </a:solidFill>
                <a:latin typeface="+mj-lt"/>
                <a:cs typeface="+mj-cs"/>
                <a:hlinkClick r:id="rId3"/>
              </a:rPr>
              <a:t>://t.me/abd_fegh_1</a:t>
            </a:r>
            <a:r>
              <a:rPr lang="en-US" sz="3200" b="1" dirty="0">
                <a:solidFill>
                  <a:schemeClr val="bg2">
                    <a:lumMod val="50000"/>
                  </a:schemeClr>
                </a:solidFill>
                <a:latin typeface="+mj-lt"/>
                <a:cs typeface="+mj-cs"/>
              </a:rPr>
              <a:t> </a:t>
            </a:r>
            <a:endParaRPr lang="ar-SA" sz="3200" b="1" dirty="0">
              <a:solidFill>
                <a:schemeClr val="bg2">
                  <a:lumMod val="50000"/>
                </a:schemeClr>
              </a:solidFill>
              <a:latin typeface="+mj-lt"/>
              <a:cs typeface="+mj-cs"/>
            </a:endParaRPr>
          </a:p>
        </p:txBody>
      </p:sp>
      <p:pic>
        <p:nvPicPr>
          <p:cNvPr id="7" name="صورة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817" y="254192"/>
            <a:ext cx="2273638" cy="1432753"/>
          </a:xfrm>
          <a:prstGeom prst="rect">
            <a:avLst/>
          </a:prstGeom>
        </p:spPr>
      </p:pic>
      <p:sp>
        <p:nvSpPr>
          <p:cNvPr id="8" name="مستطيل 7"/>
          <p:cNvSpPr/>
          <p:nvPr/>
        </p:nvSpPr>
        <p:spPr>
          <a:xfrm>
            <a:off x="3367610" y="1993558"/>
            <a:ext cx="6154597" cy="1015663"/>
          </a:xfrm>
          <a:prstGeom prst="rect">
            <a:avLst/>
          </a:prstGeom>
          <a:noFill/>
        </p:spPr>
        <p:txBody>
          <a:bodyPr wrap="square" lIns="91440" tIns="45720" rIns="91440" bIns="45720">
            <a:spAutoFit/>
          </a:bodyPr>
          <a:lstStyle/>
          <a:p>
            <a:pPr algn="ctr"/>
            <a:r>
              <a:rPr lang="ar-SA" sz="6000" b="1" dirty="0" smtClean="0">
                <a:solidFill>
                  <a:schemeClr val="accent2">
                    <a:lumMod val="50000"/>
                  </a:schemeClr>
                </a:solidFill>
                <a:cs typeface="Calibri"/>
                <a:sym typeface="Calibri"/>
              </a:rPr>
              <a:t>الحكم الشرعي</a:t>
            </a:r>
            <a:endParaRPr lang="ar-SA" sz="6000" b="1" cap="none" spc="0" dirty="0">
              <a:ln w="0"/>
              <a:solidFill>
                <a:schemeClr val="accent2">
                  <a:lumMod val="50000"/>
                </a:schemeClr>
              </a:solidFill>
              <a:effectLst>
                <a:outerShdw blurRad="38100" dist="19050" dir="2700000" algn="tl" rotWithShape="0">
                  <a:schemeClr val="dk1">
                    <a:alpha val="40000"/>
                  </a:schemeClr>
                </a:outerShdw>
              </a:effectLst>
            </a:endParaRPr>
          </a:p>
        </p:txBody>
      </p:sp>
      <p:grpSp>
        <p:nvGrpSpPr>
          <p:cNvPr id="9" name="Group 28"/>
          <p:cNvGrpSpPr/>
          <p:nvPr/>
        </p:nvGrpSpPr>
        <p:grpSpPr>
          <a:xfrm>
            <a:off x="5148766" y="3240925"/>
            <a:ext cx="2592288" cy="180858"/>
            <a:chOff x="5364088" y="1664804"/>
            <a:chExt cx="3096344" cy="216024"/>
          </a:xfrm>
        </p:grpSpPr>
        <p:grpSp>
          <p:nvGrpSpPr>
            <p:cNvPr id="10" name="Group 18"/>
            <p:cNvGrpSpPr/>
            <p:nvPr/>
          </p:nvGrpSpPr>
          <p:grpSpPr>
            <a:xfrm>
              <a:off x="6804248" y="1664804"/>
              <a:ext cx="216024" cy="216024"/>
              <a:chOff x="7740352" y="1772816"/>
              <a:chExt cx="216024" cy="216024"/>
            </a:xfrm>
          </p:grpSpPr>
          <p:sp>
            <p:nvSpPr>
              <p:cNvPr id="17" name="Rectangle 16"/>
              <p:cNvSpPr/>
              <p:nvPr/>
            </p:nvSpPr>
            <p:spPr>
              <a:xfrm>
                <a:off x="7740352" y="1772816"/>
                <a:ext cx="216024" cy="216024"/>
              </a:xfrm>
              <a:prstGeom prst="rect">
                <a:avLst/>
              </a:prstGeom>
              <a:noFill/>
              <a:ln w="15875">
                <a:solidFill>
                  <a:srgbClr val="78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accent3">
                      <a:lumMod val="50000"/>
                    </a:schemeClr>
                  </a:solidFill>
                  <a:latin typeface="Arial" pitchFamily="34" charset="0"/>
                  <a:cs typeface="Arial" pitchFamily="34" charset="0"/>
                </a:endParaRPr>
              </a:p>
            </p:txBody>
          </p:sp>
          <p:sp>
            <p:nvSpPr>
              <p:cNvPr id="18" name="Rectangle 17"/>
              <p:cNvSpPr/>
              <p:nvPr/>
            </p:nvSpPr>
            <p:spPr>
              <a:xfrm rot="2700000">
                <a:off x="7740352" y="1772816"/>
                <a:ext cx="216024" cy="216024"/>
              </a:xfrm>
              <a:prstGeom prst="rect">
                <a:avLst/>
              </a:prstGeom>
              <a:noFill/>
              <a:ln w="15875">
                <a:solidFill>
                  <a:srgbClr val="78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accent3">
                      <a:lumMod val="50000"/>
                    </a:schemeClr>
                  </a:solidFill>
                  <a:latin typeface="Arial" pitchFamily="34" charset="0"/>
                  <a:cs typeface="Arial" pitchFamily="34" charset="0"/>
                </a:endParaRPr>
              </a:p>
            </p:txBody>
          </p:sp>
        </p:grpSp>
        <p:grpSp>
          <p:nvGrpSpPr>
            <p:cNvPr id="11" name="Group 24"/>
            <p:cNvGrpSpPr/>
            <p:nvPr/>
          </p:nvGrpSpPr>
          <p:grpSpPr>
            <a:xfrm>
              <a:off x="7164288" y="1731045"/>
              <a:ext cx="1296144" cy="83542"/>
              <a:chOff x="7164288" y="1761282"/>
              <a:chExt cx="1296144" cy="83542"/>
            </a:xfrm>
          </p:grpSpPr>
          <p:cxnSp>
            <p:nvCxnSpPr>
              <p:cNvPr id="15" name="Straight Connector 20"/>
              <p:cNvCxnSpPr/>
              <p:nvPr/>
            </p:nvCxnSpPr>
            <p:spPr>
              <a:xfrm>
                <a:off x="7164288" y="1761282"/>
                <a:ext cx="1296144" cy="0"/>
              </a:xfrm>
              <a:prstGeom prst="line">
                <a:avLst/>
              </a:prstGeom>
              <a:ln w="12700">
                <a:solidFill>
                  <a:srgbClr val="783C71"/>
                </a:solidFill>
              </a:ln>
            </p:spPr>
            <p:style>
              <a:lnRef idx="1">
                <a:schemeClr val="accent1"/>
              </a:lnRef>
              <a:fillRef idx="0">
                <a:schemeClr val="accent1"/>
              </a:fillRef>
              <a:effectRef idx="0">
                <a:schemeClr val="accent1"/>
              </a:effectRef>
              <a:fontRef idx="minor">
                <a:schemeClr val="tx1"/>
              </a:fontRef>
            </p:style>
          </p:cxnSp>
          <p:cxnSp>
            <p:nvCxnSpPr>
              <p:cNvPr id="16" name="Straight Connector 22"/>
              <p:cNvCxnSpPr/>
              <p:nvPr/>
            </p:nvCxnSpPr>
            <p:spPr>
              <a:xfrm>
                <a:off x="7164288" y="1844824"/>
                <a:ext cx="1080120" cy="0"/>
              </a:xfrm>
              <a:prstGeom prst="line">
                <a:avLst/>
              </a:prstGeom>
              <a:ln w="12700">
                <a:solidFill>
                  <a:srgbClr val="783C71"/>
                </a:solidFill>
              </a:ln>
            </p:spPr>
            <p:style>
              <a:lnRef idx="1">
                <a:schemeClr val="accent1"/>
              </a:lnRef>
              <a:fillRef idx="0">
                <a:schemeClr val="accent1"/>
              </a:fillRef>
              <a:effectRef idx="0">
                <a:schemeClr val="accent1"/>
              </a:effectRef>
              <a:fontRef idx="minor">
                <a:schemeClr val="tx1"/>
              </a:fontRef>
            </p:style>
          </p:cxnSp>
        </p:grpSp>
        <p:grpSp>
          <p:nvGrpSpPr>
            <p:cNvPr id="12" name="Group 25"/>
            <p:cNvGrpSpPr/>
            <p:nvPr/>
          </p:nvGrpSpPr>
          <p:grpSpPr>
            <a:xfrm flipH="1">
              <a:off x="5364088" y="1731045"/>
              <a:ext cx="1296144" cy="83542"/>
              <a:chOff x="7164288" y="1761282"/>
              <a:chExt cx="1296144" cy="83542"/>
            </a:xfrm>
          </p:grpSpPr>
          <p:cxnSp>
            <p:nvCxnSpPr>
              <p:cNvPr id="13" name="Straight Connector 26"/>
              <p:cNvCxnSpPr/>
              <p:nvPr/>
            </p:nvCxnSpPr>
            <p:spPr>
              <a:xfrm>
                <a:off x="7164288" y="1761282"/>
                <a:ext cx="1296144" cy="0"/>
              </a:xfrm>
              <a:prstGeom prst="line">
                <a:avLst/>
              </a:prstGeom>
              <a:ln w="12700">
                <a:solidFill>
                  <a:srgbClr val="783C71"/>
                </a:solidFill>
              </a:ln>
            </p:spPr>
            <p:style>
              <a:lnRef idx="1">
                <a:schemeClr val="accent1"/>
              </a:lnRef>
              <a:fillRef idx="0">
                <a:schemeClr val="accent1"/>
              </a:fillRef>
              <a:effectRef idx="0">
                <a:schemeClr val="accent1"/>
              </a:effectRef>
              <a:fontRef idx="minor">
                <a:schemeClr val="tx1"/>
              </a:fontRef>
            </p:style>
          </p:cxnSp>
          <p:cxnSp>
            <p:nvCxnSpPr>
              <p:cNvPr id="14" name="Straight Connector 27"/>
              <p:cNvCxnSpPr/>
              <p:nvPr/>
            </p:nvCxnSpPr>
            <p:spPr>
              <a:xfrm>
                <a:off x="7164288" y="1844824"/>
                <a:ext cx="1080120" cy="0"/>
              </a:xfrm>
              <a:prstGeom prst="line">
                <a:avLst/>
              </a:prstGeom>
              <a:ln w="12700">
                <a:solidFill>
                  <a:srgbClr val="783C7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07716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3987800" y="2243224"/>
            <a:ext cx="1071198" cy="436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شريط إلى الأعلى 3"/>
          <p:cNvSpPr/>
          <p:nvPr/>
        </p:nvSpPr>
        <p:spPr>
          <a:xfrm>
            <a:off x="312662" y="122242"/>
            <a:ext cx="7018867" cy="991731"/>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4800" b="1" dirty="0" smtClean="0">
                <a:solidFill>
                  <a:schemeClr val="bg1"/>
                </a:solidFill>
                <a:ea typeface="Calibri"/>
                <a:cs typeface="Calibri"/>
                <a:sym typeface="Calibri"/>
              </a:rPr>
              <a:t>شرح التعريف</a:t>
            </a:r>
          </a:p>
        </p:txBody>
      </p:sp>
      <p:sp>
        <p:nvSpPr>
          <p:cNvPr id="14" name="مستطيل 13"/>
          <p:cNvSpPr/>
          <p:nvPr/>
        </p:nvSpPr>
        <p:spPr>
          <a:xfrm>
            <a:off x="2458959" y="2767252"/>
            <a:ext cx="8451215" cy="584775"/>
          </a:xfrm>
          <a:prstGeom prst="rect">
            <a:avLst/>
          </a:prstGeom>
          <a:solidFill>
            <a:schemeClr val="bg1"/>
          </a:solidFill>
          <a:ln>
            <a:solidFill>
              <a:srgbClr val="ED7D31"/>
            </a:solidFill>
          </a:ln>
        </p:spPr>
        <p:txBody>
          <a:bodyPr wrap="square" lIns="91440" tIns="45720" rIns="91440" bIns="45720">
            <a:spAutoFit/>
          </a:bodyPr>
          <a:lstStyle/>
          <a:p>
            <a:pPr algn="ctr"/>
            <a:r>
              <a:rPr lang="ar-SA" sz="3200" b="1" dirty="0" smtClean="0">
                <a:solidFill>
                  <a:schemeClr val="accent2">
                    <a:lumMod val="75000"/>
                  </a:schemeClr>
                </a:solidFill>
                <a:ea typeface="Calibri"/>
                <a:cs typeface="Calibri"/>
                <a:sym typeface="Calibri"/>
              </a:rPr>
              <a:t>التخيير : ما خُير بين فعله وتركه .</a:t>
            </a:r>
          </a:p>
        </p:txBody>
      </p:sp>
      <p:pic>
        <p:nvPicPr>
          <p:cNvPr id="11" name="صورة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7156" y="3882570"/>
            <a:ext cx="3326018" cy="3316433"/>
          </a:xfrm>
          <a:prstGeom prst="rect">
            <a:avLst/>
          </a:prstGeom>
        </p:spPr>
      </p:pic>
      <p:sp>
        <p:nvSpPr>
          <p:cNvPr id="20" name="مستطيل 19"/>
          <p:cNvSpPr/>
          <p:nvPr/>
        </p:nvSpPr>
        <p:spPr>
          <a:xfrm>
            <a:off x="3987801" y="3763903"/>
            <a:ext cx="5453116" cy="523220"/>
          </a:xfrm>
          <a:prstGeom prst="rect">
            <a:avLst/>
          </a:prstGeom>
          <a:solidFill>
            <a:schemeClr val="bg1"/>
          </a:solidFill>
          <a:ln>
            <a:solidFill>
              <a:srgbClr val="ED7D31"/>
            </a:solidFill>
          </a:ln>
        </p:spPr>
        <p:txBody>
          <a:bodyPr wrap="square" lIns="91440" tIns="45720" rIns="91440" bIns="45720">
            <a:spAutoFit/>
          </a:bodyPr>
          <a:lstStyle/>
          <a:p>
            <a:pPr algn="ctr"/>
            <a:r>
              <a:rPr lang="ar-SA" sz="2800" b="1" dirty="0" smtClean="0">
                <a:solidFill>
                  <a:schemeClr val="accent2">
                    <a:lumMod val="75000"/>
                  </a:schemeClr>
                </a:solidFill>
                <a:ea typeface="Calibri"/>
                <a:cs typeface="Calibri"/>
                <a:sym typeface="Calibri"/>
              </a:rPr>
              <a:t>وهو الإباحة ، مثلّ/ي على الأمور المباحة؟</a:t>
            </a:r>
          </a:p>
        </p:txBody>
      </p:sp>
      <p:pic>
        <p:nvPicPr>
          <p:cNvPr id="2050" name="Picture 2" descr="نتيجة بحث الصور عن frui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143" b="98571" l="0" r="96802">
                        <a14:foregroundMark x1="43710" y1="65357" x2="43710" y2="65357"/>
                        <a14:foregroundMark x1="24947" y1="62857" x2="24947" y2="62857"/>
                      </a14:backgroundRemoval>
                    </a14:imgEffect>
                  </a14:imgLayer>
                </a14:imgProps>
              </a:ext>
              <a:ext uri="{28A0092B-C50C-407E-A947-70E740481C1C}">
                <a14:useLocalDpi xmlns:a14="http://schemas.microsoft.com/office/drawing/2010/main" val="0"/>
              </a:ext>
            </a:extLst>
          </a:blip>
          <a:srcRect/>
          <a:stretch>
            <a:fillRect/>
          </a:stretch>
        </p:blipFill>
        <p:spPr bwMode="auto">
          <a:xfrm>
            <a:off x="6618514" y="5038665"/>
            <a:ext cx="3047385" cy="18193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نتيجة بحث الصور عن sp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217" y="5006009"/>
            <a:ext cx="3392261" cy="169613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نتيجة بحث الصور عن التجارة"/>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125" b="99625" l="3833" r="96917">
                        <a14:foregroundMark x1="85917" y1="33000" x2="85917" y2="33000"/>
                        <a14:foregroundMark x1="87500" y1="30125" x2="87500" y2="30125"/>
                        <a14:foregroundMark x1="89333" y1="27750" x2="89333" y2="27750"/>
                        <a14:foregroundMark x1="91333" y1="34500" x2="91333" y2="34500"/>
                        <a14:foregroundMark x1="94500" y1="33875" x2="94500" y2="33875"/>
                        <a14:foregroundMark x1="94000" y1="34125" x2="94000" y2="34125"/>
                        <a14:foregroundMark x1="72167" y1="17500" x2="72167" y2="17500"/>
                        <a14:foregroundMark x1="55167" y1="8250" x2="55167" y2="8250"/>
                        <a14:foregroundMark x1="47167" y1="9750" x2="47167" y2="9750"/>
                        <a14:foregroundMark x1="48917" y1="9500" x2="48917" y2="9500"/>
                        <a14:foregroundMark x1="47500" y1="9750" x2="47500" y2="9750"/>
                        <a14:foregroundMark x1="46917" y1="9875" x2="46167" y2="9875"/>
                        <a14:foregroundMark x1="58833" y1="27000" x2="58833" y2="27000"/>
                        <a14:foregroundMark x1="73583" y1="40625" x2="73583" y2="40625"/>
                        <a14:foregroundMark x1="83583" y1="89125" x2="83583" y2="89125"/>
                        <a14:foregroundMark x1="81917" y1="90625" x2="81917" y2="90625"/>
                        <a14:foregroundMark x1="17167" y1="41125" x2="17167" y2="41125"/>
                        <a14:foregroundMark x1="27250" y1="18250" x2="27250" y2="18250"/>
                      </a14:backgroundRemoval>
                    </a14:imgEffect>
                  </a14:imgLayer>
                </a14:imgProps>
              </a:ext>
              <a:ext uri="{28A0092B-C50C-407E-A947-70E740481C1C}">
                <a14:useLocalDpi xmlns:a14="http://schemas.microsoft.com/office/drawing/2010/main" val="0"/>
              </a:ext>
            </a:extLst>
          </a:blip>
          <a:srcRect/>
          <a:stretch>
            <a:fillRect/>
          </a:stretch>
        </p:blipFill>
        <p:spPr bwMode="auto">
          <a:xfrm>
            <a:off x="-1990" y="4620668"/>
            <a:ext cx="3122208" cy="2081472"/>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p:cNvSpPr/>
          <p:nvPr/>
        </p:nvSpPr>
        <p:spPr>
          <a:xfrm>
            <a:off x="152400" y="1671308"/>
            <a:ext cx="8997315" cy="1077218"/>
          </a:xfrm>
          <a:prstGeom prst="rect">
            <a:avLst/>
          </a:prstGeom>
          <a:noFill/>
        </p:spPr>
        <p:txBody>
          <a:bodyPr wrap="square" lIns="91440" tIns="45720" rIns="91440" bIns="45720">
            <a:spAutoFit/>
          </a:bodyPr>
          <a:lstStyle/>
          <a:p>
            <a:pPr algn="ctr"/>
            <a:r>
              <a:rPr lang="ar-SA" sz="3200" b="1" dirty="0" smtClean="0">
                <a:solidFill>
                  <a:schemeClr val="accent1">
                    <a:lumMod val="50000"/>
                  </a:schemeClr>
                </a:solidFill>
                <a:ea typeface="Calibri"/>
                <a:cs typeface="Calibri"/>
                <a:sym typeface="Calibri"/>
              </a:rPr>
              <a:t>هو ما دل عليه خطاب الشرع المتعلق بأفعال المكلفين </a:t>
            </a:r>
          </a:p>
          <a:p>
            <a:pPr algn="ctr"/>
            <a:r>
              <a:rPr lang="ar-SA" sz="3200" b="1" dirty="0" smtClean="0">
                <a:solidFill>
                  <a:schemeClr val="accent1">
                    <a:lumMod val="50000"/>
                  </a:schemeClr>
                </a:solidFill>
                <a:ea typeface="Calibri"/>
                <a:cs typeface="Calibri"/>
                <a:sym typeface="Calibri"/>
              </a:rPr>
              <a:t>بالاقتضاء أو التخيير أو الوضع.</a:t>
            </a:r>
          </a:p>
        </p:txBody>
      </p:sp>
    </p:spTree>
    <p:extLst>
      <p:ext uri="{BB962C8B-B14F-4D97-AF65-F5344CB8AC3E}">
        <p14:creationId xmlns:p14="http://schemas.microsoft.com/office/powerpoint/2010/main" val="328874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1000"/>
                                        <p:tgtEl>
                                          <p:spTgt spid="2050"/>
                                        </p:tgtEl>
                                      </p:cBhvr>
                                    </p:animEffect>
                                    <p:anim calcmode="lin" valueType="num">
                                      <p:cBhvr>
                                        <p:cTn id="34" dur="1000" fill="hold"/>
                                        <p:tgtEl>
                                          <p:spTgt spid="2050"/>
                                        </p:tgtEl>
                                        <p:attrNameLst>
                                          <p:attrName>ppt_x</p:attrName>
                                        </p:attrNameLst>
                                      </p:cBhvr>
                                      <p:tavLst>
                                        <p:tav tm="0">
                                          <p:val>
                                            <p:strVal val="#ppt_x"/>
                                          </p:val>
                                        </p:tav>
                                        <p:tav tm="100000">
                                          <p:val>
                                            <p:strVal val="#ppt_x"/>
                                          </p:val>
                                        </p:tav>
                                      </p:tavLst>
                                    </p:anim>
                                    <p:anim calcmode="lin" valueType="num">
                                      <p:cBhvr>
                                        <p:cTn id="35" dur="1000" fill="hold"/>
                                        <p:tgtEl>
                                          <p:spTgt spid="205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056"/>
                                        </p:tgtEl>
                                        <p:attrNameLst>
                                          <p:attrName>style.visibility</p:attrName>
                                        </p:attrNameLst>
                                      </p:cBhvr>
                                      <p:to>
                                        <p:strVal val="visible"/>
                                      </p:to>
                                    </p:set>
                                    <p:animEffect transition="in" filter="fade">
                                      <p:cBhvr>
                                        <p:cTn id="38" dur="1000"/>
                                        <p:tgtEl>
                                          <p:spTgt spid="2056"/>
                                        </p:tgtEl>
                                      </p:cBhvr>
                                    </p:animEffect>
                                    <p:anim calcmode="lin" valueType="num">
                                      <p:cBhvr>
                                        <p:cTn id="39" dur="1000" fill="hold"/>
                                        <p:tgtEl>
                                          <p:spTgt spid="2056"/>
                                        </p:tgtEl>
                                        <p:attrNameLst>
                                          <p:attrName>ppt_x</p:attrName>
                                        </p:attrNameLst>
                                      </p:cBhvr>
                                      <p:tavLst>
                                        <p:tav tm="0">
                                          <p:val>
                                            <p:strVal val="#ppt_x"/>
                                          </p:val>
                                        </p:tav>
                                        <p:tav tm="100000">
                                          <p:val>
                                            <p:strVal val="#ppt_x"/>
                                          </p:val>
                                        </p:tav>
                                      </p:tavLst>
                                    </p:anim>
                                    <p:anim calcmode="lin" valueType="num">
                                      <p:cBhvr>
                                        <p:cTn id="40" dur="1000" fill="hold"/>
                                        <p:tgtEl>
                                          <p:spTgt spid="205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58"/>
                                        </p:tgtEl>
                                        <p:attrNameLst>
                                          <p:attrName>style.visibility</p:attrName>
                                        </p:attrNameLst>
                                      </p:cBhvr>
                                      <p:to>
                                        <p:strVal val="visible"/>
                                      </p:to>
                                    </p:set>
                                    <p:animEffect transition="in" filter="fade">
                                      <p:cBhvr>
                                        <p:cTn id="43" dur="1000"/>
                                        <p:tgtEl>
                                          <p:spTgt spid="2058"/>
                                        </p:tgtEl>
                                      </p:cBhvr>
                                    </p:animEffect>
                                    <p:anim calcmode="lin" valueType="num">
                                      <p:cBhvr>
                                        <p:cTn id="44" dur="1000" fill="hold"/>
                                        <p:tgtEl>
                                          <p:spTgt spid="2058"/>
                                        </p:tgtEl>
                                        <p:attrNameLst>
                                          <p:attrName>ppt_x</p:attrName>
                                        </p:attrNameLst>
                                      </p:cBhvr>
                                      <p:tavLst>
                                        <p:tav tm="0">
                                          <p:val>
                                            <p:strVal val="#ppt_x"/>
                                          </p:val>
                                        </p:tav>
                                        <p:tav tm="100000">
                                          <p:val>
                                            <p:strVal val="#ppt_x"/>
                                          </p:val>
                                        </p:tav>
                                      </p:tavLst>
                                    </p:anim>
                                    <p:anim calcmode="lin" valueType="num">
                                      <p:cBhvr>
                                        <p:cTn id="45"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20"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2555590" y="2247272"/>
            <a:ext cx="1071198" cy="4367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p:cNvSpPr/>
          <p:nvPr/>
        </p:nvSpPr>
        <p:spPr>
          <a:xfrm>
            <a:off x="107160" y="1653403"/>
            <a:ext cx="8997315" cy="1077218"/>
          </a:xfrm>
          <a:prstGeom prst="rect">
            <a:avLst/>
          </a:prstGeom>
          <a:noFill/>
        </p:spPr>
        <p:txBody>
          <a:bodyPr wrap="square" lIns="91440" tIns="45720" rIns="91440" bIns="45720">
            <a:spAutoFit/>
          </a:bodyPr>
          <a:lstStyle/>
          <a:p>
            <a:pPr algn="ctr"/>
            <a:r>
              <a:rPr lang="ar-SA" sz="3200" b="1" dirty="0" smtClean="0">
                <a:solidFill>
                  <a:schemeClr val="accent1">
                    <a:lumMod val="50000"/>
                  </a:schemeClr>
                </a:solidFill>
                <a:ea typeface="Calibri"/>
                <a:cs typeface="Calibri"/>
                <a:sym typeface="Calibri"/>
              </a:rPr>
              <a:t>هو ما دل عليه خطاب الشرع المتعلق بأفعال المكلفين </a:t>
            </a:r>
          </a:p>
          <a:p>
            <a:pPr algn="ctr"/>
            <a:r>
              <a:rPr lang="ar-SA" sz="3200" b="1" dirty="0" smtClean="0">
                <a:solidFill>
                  <a:schemeClr val="accent1">
                    <a:lumMod val="50000"/>
                  </a:schemeClr>
                </a:solidFill>
                <a:ea typeface="Calibri"/>
                <a:cs typeface="Calibri"/>
                <a:sym typeface="Calibri"/>
              </a:rPr>
              <a:t>بالاقتضاء أو التخيير أو الوضع.</a:t>
            </a:r>
          </a:p>
        </p:txBody>
      </p:sp>
      <p:sp>
        <p:nvSpPr>
          <p:cNvPr id="4" name="شريط إلى الأعلى 3"/>
          <p:cNvSpPr/>
          <p:nvPr/>
        </p:nvSpPr>
        <p:spPr>
          <a:xfrm>
            <a:off x="312662" y="122242"/>
            <a:ext cx="7018867" cy="991731"/>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4800" b="1" dirty="0" smtClean="0">
                <a:solidFill>
                  <a:schemeClr val="bg1"/>
                </a:solidFill>
                <a:ea typeface="Calibri"/>
                <a:cs typeface="Calibri"/>
                <a:sym typeface="Calibri"/>
              </a:rPr>
              <a:t>شرح التعريف</a:t>
            </a:r>
          </a:p>
        </p:txBody>
      </p:sp>
      <p:sp>
        <p:nvSpPr>
          <p:cNvPr id="14" name="مستطيل 13"/>
          <p:cNvSpPr/>
          <p:nvPr/>
        </p:nvSpPr>
        <p:spPr>
          <a:xfrm>
            <a:off x="1190171" y="2767252"/>
            <a:ext cx="9720003" cy="584775"/>
          </a:xfrm>
          <a:prstGeom prst="rect">
            <a:avLst/>
          </a:prstGeom>
          <a:solidFill>
            <a:schemeClr val="bg1"/>
          </a:solidFill>
          <a:ln>
            <a:solidFill>
              <a:srgbClr val="ED7D31"/>
            </a:solidFill>
          </a:ln>
        </p:spPr>
        <p:txBody>
          <a:bodyPr wrap="square" lIns="91440" tIns="45720" rIns="91440" bIns="45720">
            <a:spAutoFit/>
          </a:bodyPr>
          <a:lstStyle/>
          <a:p>
            <a:pPr algn="ctr"/>
            <a:r>
              <a:rPr lang="ar-SA" sz="3200" b="1" dirty="0" smtClean="0">
                <a:solidFill>
                  <a:schemeClr val="accent2">
                    <a:lumMod val="75000"/>
                  </a:schemeClr>
                </a:solidFill>
                <a:ea typeface="Calibri"/>
                <a:cs typeface="Calibri"/>
                <a:sym typeface="Calibri"/>
              </a:rPr>
              <a:t>الوضع : ما وضعه الشارع من علامات أو أوصاف لنفوذ الحكم أو الغاءه.</a:t>
            </a:r>
          </a:p>
        </p:txBody>
      </p:sp>
      <p:pic>
        <p:nvPicPr>
          <p:cNvPr id="7170" name="Picture 2" descr="نتيجة بحث الصور عن Su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86" b="91429" l="2500" r="97857">
                        <a14:foregroundMark x1="49286" y1="10000" x2="49286" y2="10000"/>
                        <a14:foregroundMark x1="75714" y1="10000" x2="75714" y2="10000"/>
                        <a14:foregroundMark x1="86071" y1="45714" x2="86071" y2="45714"/>
                        <a14:foregroundMark x1="75714" y1="67143" x2="75714" y2="67143"/>
                        <a14:foregroundMark x1="49643" y1="83929" x2="49643" y2="83929"/>
                        <a14:foregroundMark x1="24643" y1="68571" x2="24643" y2="68571"/>
                        <a14:foregroundMark x1="16429" y1="38571" x2="16429" y2="38571"/>
                        <a14:foregroundMark x1="27857" y1="21786" x2="27857" y2="21786"/>
                      </a14:backgroundRemoval>
                    </a14:imgEffect>
                  </a14:imgLayer>
                </a14:imgProps>
              </a:ext>
              <a:ext uri="{28A0092B-C50C-407E-A947-70E740481C1C}">
                <a14:useLocalDpi xmlns:a14="http://schemas.microsoft.com/office/drawing/2010/main" val="0"/>
              </a:ext>
            </a:extLst>
          </a:blip>
          <a:srcRect/>
          <a:stretch>
            <a:fillRect/>
          </a:stretch>
        </p:blipFill>
        <p:spPr bwMode="auto">
          <a:xfrm>
            <a:off x="9043940" y="3370753"/>
            <a:ext cx="1748309" cy="1748309"/>
          </a:xfrm>
          <a:prstGeom prst="rect">
            <a:avLst/>
          </a:prstGeom>
          <a:noFill/>
          <a:extLst>
            <a:ext uri="{909E8E84-426E-40DD-AFC4-6F175D3DCCD1}">
              <a14:hiddenFill xmlns:a14="http://schemas.microsoft.com/office/drawing/2010/main">
                <a:solidFill>
                  <a:srgbClr val="FFFFFF"/>
                </a:solidFill>
              </a14:hiddenFill>
            </a:ext>
          </a:extLst>
        </p:spPr>
      </p:pic>
      <p:sp>
        <p:nvSpPr>
          <p:cNvPr id="16" name="مستطيل 15"/>
          <p:cNvSpPr/>
          <p:nvPr/>
        </p:nvSpPr>
        <p:spPr>
          <a:xfrm>
            <a:off x="8785163" y="4970921"/>
            <a:ext cx="2265864" cy="1815882"/>
          </a:xfrm>
          <a:prstGeom prst="rect">
            <a:avLst/>
          </a:prstGeom>
          <a:noFill/>
        </p:spPr>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كـ جعل دلوك </a:t>
            </a:r>
          </a:p>
          <a:p>
            <a:pPr algn="ctr"/>
            <a:r>
              <a:rPr lang="ar-SA" sz="2800" b="1" dirty="0" smtClean="0">
                <a:solidFill>
                  <a:schemeClr val="accent1">
                    <a:lumMod val="50000"/>
                  </a:schemeClr>
                </a:solidFill>
                <a:ea typeface="Calibri"/>
                <a:cs typeface="Calibri"/>
                <a:sym typeface="Calibri"/>
              </a:rPr>
              <a:t>الشمس سببًا </a:t>
            </a:r>
          </a:p>
          <a:p>
            <a:pPr algn="ctr"/>
            <a:r>
              <a:rPr lang="ar-SA" sz="2800" b="1" dirty="0" smtClean="0">
                <a:solidFill>
                  <a:schemeClr val="accent1">
                    <a:lumMod val="50000"/>
                  </a:schemeClr>
                </a:solidFill>
                <a:ea typeface="Calibri"/>
                <a:cs typeface="Calibri"/>
                <a:sym typeface="Calibri"/>
              </a:rPr>
              <a:t>لوجوب صلاة الظهر.</a:t>
            </a:r>
          </a:p>
        </p:txBody>
      </p:sp>
      <p:sp>
        <p:nvSpPr>
          <p:cNvPr id="18" name="مستطيل 17"/>
          <p:cNvSpPr/>
          <p:nvPr/>
        </p:nvSpPr>
        <p:spPr>
          <a:xfrm>
            <a:off x="6198597" y="5117673"/>
            <a:ext cx="2265864" cy="1384995"/>
          </a:xfrm>
          <a:prstGeom prst="rect">
            <a:avLst/>
          </a:prstGeom>
          <a:noFill/>
        </p:spPr>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أو جعل الوضوء </a:t>
            </a:r>
          </a:p>
          <a:p>
            <a:pPr algn="ctr"/>
            <a:r>
              <a:rPr lang="ar-SA" sz="2800" b="1" dirty="0" smtClean="0">
                <a:solidFill>
                  <a:schemeClr val="accent1">
                    <a:lumMod val="50000"/>
                  </a:schemeClr>
                </a:solidFill>
                <a:ea typeface="Calibri"/>
                <a:cs typeface="Calibri"/>
                <a:sym typeface="Calibri"/>
              </a:rPr>
              <a:t>شرطًا لصحة </a:t>
            </a:r>
          </a:p>
          <a:p>
            <a:pPr algn="ctr"/>
            <a:r>
              <a:rPr lang="ar-SA" sz="2800" b="1" dirty="0" smtClean="0">
                <a:solidFill>
                  <a:schemeClr val="accent1">
                    <a:lumMod val="50000"/>
                  </a:schemeClr>
                </a:solidFill>
                <a:ea typeface="Calibri"/>
                <a:cs typeface="Calibri"/>
                <a:sym typeface="Calibri"/>
              </a:rPr>
              <a:t>الصلاة</a:t>
            </a:r>
            <a:r>
              <a:rPr lang="ar-SA" sz="2800" b="1" dirty="0">
                <a:solidFill>
                  <a:schemeClr val="accent1">
                    <a:lumMod val="50000"/>
                  </a:schemeClr>
                </a:solidFill>
                <a:ea typeface="Calibri"/>
                <a:cs typeface="Calibri"/>
                <a:sym typeface="Calibri"/>
              </a:rPr>
              <a:t>.</a:t>
            </a:r>
            <a:endParaRPr lang="ar-SA" sz="2800" b="1" dirty="0" smtClean="0">
              <a:solidFill>
                <a:schemeClr val="accent1">
                  <a:lumMod val="50000"/>
                </a:schemeClr>
              </a:solidFill>
              <a:ea typeface="Calibri"/>
              <a:cs typeface="Calibri"/>
              <a:sym typeface="Calibri"/>
            </a:endParaRPr>
          </a:p>
        </p:txBody>
      </p:sp>
      <p:pic>
        <p:nvPicPr>
          <p:cNvPr id="7174" name="Picture 6" descr="نتيجة بحث الصور عن الوضو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862" y="3422719"/>
            <a:ext cx="1494005" cy="1644376"/>
          </a:xfrm>
          <a:prstGeom prst="rect">
            <a:avLst/>
          </a:prstGeom>
          <a:noFill/>
          <a:extLst>
            <a:ext uri="{909E8E84-426E-40DD-AFC4-6F175D3DCCD1}">
              <a14:hiddenFill xmlns:a14="http://schemas.microsoft.com/office/drawing/2010/main">
                <a:solidFill>
                  <a:srgbClr val="FFFFFF"/>
                </a:solidFill>
              </a14:hiddenFill>
            </a:ext>
          </a:extLst>
        </p:spPr>
      </p:pic>
      <p:sp>
        <p:nvSpPr>
          <p:cNvPr id="21" name="مستطيل 20"/>
          <p:cNvSpPr/>
          <p:nvPr/>
        </p:nvSpPr>
        <p:spPr>
          <a:xfrm>
            <a:off x="152400" y="5098587"/>
            <a:ext cx="5935559" cy="1077218"/>
          </a:xfrm>
          <a:prstGeom prst="rect">
            <a:avLst/>
          </a:prstGeom>
          <a:noFill/>
        </p:spPr>
        <p:txBody>
          <a:bodyPr wrap="square" lIns="91440" tIns="45720" rIns="91440" bIns="45720">
            <a:spAutoFit/>
          </a:bodyPr>
          <a:lstStyle/>
          <a:p>
            <a:pPr algn="ctr"/>
            <a:r>
              <a:rPr lang="ar-SA" sz="3200" b="1" dirty="0" smtClean="0">
                <a:solidFill>
                  <a:schemeClr val="accent1">
                    <a:lumMod val="50000"/>
                  </a:schemeClr>
                </a:solidFill>
                <a:ea typeface="Calibri"/>
                <a:cs typeface="Calibri"/>
                <a:sym typeface="Calibri"/>
              </a:rPr>
              <a:t>مثلّ/ي على أحكام تُنفذ بأوصاف أو علامات ، أو عكس ذلك!</a:t>
            </a:r>
          </a:p>
        </p:txBody>
      </p:sp>
      <p:pic>
        <p:nvPicPr>
          <p:cNvPr id="7176" name="Picture 8" descr="نتيجة بحث الصور عن no wat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231" l="0" r="100000"/>
                    </a14:imgEffect>
                  </a14:imgLayer>
                </a14:imgProps>
              </a:ext>
              <a:ext uri="{28A0092B-C50C-407E-A947-70E740481C1C}">
                <a14:useLocalDpi xmlns:a14="http://schemas.microsoft.com/office/drawing/2010/main" val="0"/>
              </a:ext>
            </a:extLst>
          </a:blip>
          <a:srcRect/>
          <a:stretch>
            <a:fillRect/>
          </a:stretch>
        </p:blipFill>
        <p:spPr bwMode="auto">
          <a:xfrm>
            <a:off x="3092084" y="3445820"/>
            <a:ext cx="1558973" cy="155897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نتيجة بحث الصور عن الصلاة في السفر"/>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819" y="3998457"/>
            <a:ext cx="1942877" cy="97246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www.alriyadh.com/media/thumb/b8/2e/1000_4ef984a748.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06" b="100000" l="9881" r="91097">
                        <a14:foregroundMark x1="43757" y1="65900" x2="43757" y2="65900"/>
                      </a14:backgroundRemoval>
                    </a14:imgEffect>
                  </a14:imgLayer>
                </a14:imgProps>
              </a:ext>
              <a:ext uri="{28A0092B-C50C-407E-A947-70E740481C1C}">
                <a14:useLocalDpi xmlns:a14="http://schemas.microsoft.com/office/drawing/2010/main" val="0"/>
              </a:ext>
            </a:extLst>
          </a:blip>
          <a:srcRect/>
          <a:stretch>
            <a:fillRect/>
          </a:stretch>
        </p:blipFill>
        <p:spPr bwMode="auto">
          <a:xfrm>
            <a:off x="1512436" y="3598930"/>
            <a:ext cx="957641" cy="75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596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170"/>
                                        </p:tgtEl>
                                        <p:attrNameLst>
                                          <p:attrName>style.visibility</p:attrName>
                                        </p:attrNameLst>
                                      </p:cBhvr>
                                      <p:to>
                                        <p:strVal val="visible"/>
                                      </p:to>
                                    </p:set>
                                    <p:animEffect transition="in" filter="fade">
                                      <p:cBhvr>
                                        <p:cTn id="36" dur="1000"/>
                                        <p:tgtEl>
                                          <p:spTgt spid="7170"/>
                                        </p:tgtEl>
                                      </p:cBhvr>
                                    </p:animEffect>
                                    <p:anim calcmode="lin" valueType="num">
                                      <p:cBhvr>
                                        <p:cTn id="37" dur="1000" fill="hold"/>
                                        <p:tgtEl>
                                          <p:spTgt spid="7170"/>
                                        </p:tgtEl>
                                        <p:attrNameLst>
                                          <p:attrName>ppt_x</p:attrName>
                                        </p:attrNameLst>
                                      </p:cBhvr>
                                      <p:tavLst>
                                        <p:tav tm="0">
                                          <p:val>
                                            <p:strVal val="#ppt_x"/>
                                          </p:val>
                                        </p:tav>
                                        <p:tav tm="100000">
                                          <p:val>
                                            <p:strVal val="#ppt_x"/>
                                          </p:val>
                                        </p:tav>
                                      </p:tavLst>
                                    </p:anim>
                                    <p:anim calcmode="lin" valueType="num">
                                      <p:cBhvr>
                                        <p:cTn id="38" dur="1000" fill="hold"/>
                                        <p:tgtEl>
                                          <p:spTgt spid="717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174"/>
                                        </p:tgtEl>
                                        <p:attrNameLst>
                                          <p:attrName>style.visibility</p:attrName>
                                        </p:attrNameLst>
                                      </p:cBhvr>
                                      <p:to>
                                        <p:strVal val="visible"/>
                                      </p:to>
                                    </p:set>
                                    <p:animEffect transition="in" filter="fade">
                                      <p:cBhvr>
                                        <p:cTn id="41" dur="1000"/>
                                        <p:tgtEl>
                                          <p:spTgt spid="7174"/>
                                        </p:tgtEl>
                                      </p:cBhvr>
                                    </p:animEffect>
                                    <p:anim calcmode="lin" valueType="num">
                                      <p:cBhvr>
                                        <p:cTn id="42" dur="1000" fill="hold"/>
                                        <p:tgtEl>
                                          <p:spTgt spid="7174"/>
                                        </p:tgtEl>
                                        <p:attrNameLst>
                                          <p:attrName>ppt_x</p:attrName>
                                        </p:attrNameLst>
                                      </p:cBhvr>
                                      <p:tavLst>
                                        <p:tav tm="0">
                                          <p:val>
                                            <p:strVal val="#ppt_x"/>
                                          </p:val>
                                        </p:tav>
                                        <p:tav tm="100000">
                                          <p:val>
                                            <p:strVal val="#ppt_x"/>
                                          </p:val>
                                        </p:tav>
                                      </p:tavLst>
                                    </p:anim>
                                    <p:anim calcmode="lin" valueType="num">
                                      <p:cBhvr>
                                        <p:cTn id="43" dur="1000" fill="hold"/>
                                        <p:tgtEl>
                                          <p:spTgt spid="717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176"/>
                                        </p:tgtEl>
                                        <p:attrNameLst>
                                          <p:attrName>style.visibility</p:attrName>
                                        </p:attrNameLst>
                                      </p:cBhvr>
                                      <p:to>
                                        <p:strVal val="visible"/>
                                      </p:to>
                                    </p:set>
                                    <p:animEffect transition="in" filter="fade">
                                      <p:cBhvr>
                                        <p:cTn id="48" dur="1000"/>
                                        <p:tgtEl>
                                          <p:spTgt spid="7176"/>
                                        </p:tgtEl>
                                      </p:cBhvr>
                                    </p:animEffect>
                                    <p:anim calcmode="lin" valueType="num">
                                      <p:cBhvr>
                                        <p:cTn id="49" dur="1000" fill="hold"/>
                                        <p:tgtEl>
                                          <p:spTgt spid="7176"/>
                                        </p:tgtEl>
                                        <p:attrNameLst>
                                          <p:attrName>ppt_x</p:attrName>
                                        </p:attrNameLst>
                                      </p:cBhvr>
                                      <p:tavLst>
                                        <p:tav tm="0">
                                          <p:val>
                                            <p:strVal val="#ppt_x"/>
                                          </p:val>
                                        </p:tav>
                                        <p:tav tm="100000">
                                          <p:val>
                                            <p:strVal val="#ppt_x"/>
                                          </p:val>
                                        </p:tav>
                                      </p:tavLst>
                                    </p:anim>
                                    <p:anim calcmode="lin" valueType="num">
                                      <p:cBhvr>
                                        <p:cTn id="50" dur="1000" fill="hold"/>
                                        <p:tgtEl>
                                          <p:spTgt spid="717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7178"/>
                                        </p:tgtEl>
                                        <p:attrNameLst>
                                          <p:attrName>style.visibility</p:attrName>
                                        </p:attrNameLst>
                                      </p:cBhvr>
                                      <p:to>
                                        <p:strVal val="visible"/>
                                      </p:to>
                                    </p:set>
                                    <p:animEffect transition="in" filter="fade">
                                      <p:cBhvr>
                                        <p:cTn id="53" dur="1000"/>
                                        <p:tgtEl>
                                          <p:spTgt spid="7178"/>
                                        </p:tgtEl>
                                      </p:cBhvr>
                                    </p:animEffect>
                                    <p:anim calcmode="lin" valueType="num">
                                      <p:cBhvr>
                                        <p:cTn id="54" dur="1000" fill="hold"/>
                                        <p:tgtEl>
                                          <p:spTgt spid="7178"/>
                                        </p:tgtEl>
                                        <p:attrNameLst>
                                          <p:attrName>ppt_x</p:attrName>
                                        </p:attrNameLst>
                                      </p:cBhvr>
                                      <p:tavLst>
                                        <p:tav tm="0">
                                          <p:val>
                                            <p:strVal val="#ppt_x"/>
                                          </p:val>
                                        </p:tav>
                                        <p:tav tm="100000">
                                          <p:val>
                                            <p:strVal val="#ppt_x"/>
                                          </p:val>
                                        </p:tav>
                                      </p:tavLst>
                                    </p:anim>
                                    <p:anim calcmode="lin" valueType="num">
                                      <p:cBhvr>
                                        <p:cTn id="55" dur="1000" fill="hold"/>
                                        <p:tgtEl>
                                          <p:spTgt spid="7178"/>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7180"/>
                                        </p:tgtEl>
                                        <p:attrNameLst>
                                          <p:attrName>style.visibility</p:attrName>
                                        </p:attrNameLst>
                                      </p:cBhvr>
                                      <p:to>
                                        <p:strVal val="visible"/>
                                      </p:to>
                                    </p:set>
                                    <p:animEffect transition="in" filter="fade">
                                      <p:cBhvr>
                                        <p:cTn id="63" dur="1000"/>
                                        <p:tgtEl>
                                          <p:spTgt spid="7180"/>
                                        </p:tgtEl>
                                      </p:cBhvr>
                                    </p:animEffect>
                                    <p:anim calcmode="lin" valueType="num">
                                      <p:cBhvr>
                                        <p:cTn id="64" dur="1000" fill="hold"/>
                                        <p:tgtEl>
                                          <p:spTgt spid="7180"/>
                                        </p:tgtEl>
                                        <p:attrNameLst>
                                          <p:attrName>ppt_x</p:attrName>
                                        </p:attrNameLst>
                                      </p:cBhvr>
                                      <p:tavLst>
                                        <p:tav tm="0">
                                          <p:val>
                                            <p:strVal val="#ppt_x"/>
                                          </p:val>
                                        </p:tav>
                                        <p:tav tm="100000">
                                          <p:val>
                                            <p:strVal val="#ppt_x"/>
                                          </p:val>
                                        </p:tav>
                                      </p:tavLst>
                                    </p:anim>
                                    <p:anim calcmode="lin" valueType="num">
                                      <p:cBhvr>
                                        <p:cTn id="65" dur="1000" fill="hold"/>
                                        <p:tgtEl>
                                          <p:spTgt spid="7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animBg="1"/>
      <p:bldP spid="16" grpId="0"/>
      <p:bldP spid="18"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2" y="122242"/>
            <a:ext cx="7018867" cy="991731"/>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4800" b="1" dirty="0" smtClean="0">
                <a:solidFill>
                  <a:schemeClr val="bg1"/>
                </a:solidFill>
                <a:ea typeface="Calibri"/>
                <a:cs typeface="Calibri"/>
                <a:sym typeface="Calibri"/>
              </a:rPr>
              <a:t>أقسام الحكم الشرعي:</a:t>
            </a:r>
          </a:p>
        </p:txBody>
      </p:sp>
      <p:graphicFrame>
        <p:nvGraphicFramePr>
          <p:cNvPr id="2" name="رسم تخطيطي 1"/>
          <p:cNvGraphicFramePr/>
          <p:nvPr>
            <p:extLst>
              <p:ext uri="{D42A27DB-BD31-4B8C-83A1-F6EECF244321}">
                <p14:modId xmlns:p14="http://schemas.microsoft.com/office/powerpoint/2010/main" val="3034443038"/>
              </p:ext>
            </p:extLst>
          </p:nvPr>
        </p:nvGraphicFramePr>
        <p:xfrm>
          <a:off x="2478909" y="1552122"/>
          <a:ext cx="6792686" cy="3649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مستطيل 14"/>
          <p:cNvSpPr/>
          <p:nvPr/>
        </p:nvSpPr>
        <p:spPr>
          <a:xfrm>
            <a:off x="5620871" y="5225394"/>
            <a:ext cx="4233430" cy="156966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3200" b="1" dirty="0" smtClean="0">
                <a:solidFill>
                  <a:schemeClr val="accent1">
                    <a:lumMod val="50000"/>
                  </a:schemeClr>
                </a:solidFill>
                <a:ea typeface="Calibri"/>
                <a:cs typeface="Calibri"/>
                <a:sym typeface="Calibri"/>
              </a:rPr>
              <a:t>هو ما دل عليه خطاب الشرع المتعلق بأفعال المكلفين </a:t>
            </a:r>
          </a:p>
          <a:p>
            <a:pPr algn="ctr"/>
            <a:r>
              <a:rPr lang="ar-SA" sz="3200" b="1" dirty="0" smtClean="0">
                <a:solidFill>
                  <a:schemeClr val="accent1">
                    <a:lumMod val="50000"/>
                  </a:schemeClr>
                </a:solidFill>
                <a:ea typeface="Calibri"/>
                <a:cs typeface="Calibri"/>
                <a:sym typeface="Calibri"/>
              </a:rPr>
              <a:t>بالاقتضاء أو التخيير.</a:t>
            </a:r>
          </a:p>
        </p:txBody>
      </p:sp>
    </p:spTree>
    <p:extLst>
      <p:ext uri="{BB962C8B-B14F-4D97-AF65-F5344CB8AC3E}">
        <p14:creationId xmlns:p14="http://schemas.microsoft.com/office/powerpoint/2010/main" val="11737457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2" y="122242"/>
            <a:ext cx="7018867" cy="991731"/>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4800" b="1" dirty="0" smtClean="0">
                <a:solidFill>
                  <a:schemeClr val="bg1"/>
                </a:solidFill>
                <a:ea typeface="Calibri"/>
                <a:cs typeface="Calibri"/>
                <a:sym typeface="Calibri"/>
              </a:rPr>
              <a:t>أقسام الحكم الشرعي:</a:t>
            </a: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171" y="927174"/>
            <a:ext cx="5820413" cy="5843742"/>
          </a:xfrm>
          <a:prstGeom prst="rect">
            <a:avLst/>
          </a:prstGeom>
        </p:spPr>
      </p:pic>
      <p:sp>
        <p:nvSpPr>
          <p:cNvPr id="6" name="مستطيل 5"/>
          <p:cNvSpPr/>
          <p:nvPr/>
        </p:nvSpPr>
        <p:spPr>
          <a:xfrm>
            <a:off x="514403" y="3454127"/>
            <a:ext cx="4476115" cy="1569660"/>
          </a:xfrm>
          <a:prstGeom prst="rect">
            <a:avLst/>
          </a:prstGeom>
          <a:noFill/>
        </p:spPr>
        <p:txBody>
          <a:bodyPr wrap="square" lIns="91440" tIns="45720" rIns="91440" bIns="45720">
            <a:spAutoFit/>
          </a:bodyPr>
          <a:lstStyle/>
          <a:p>
            <a:pPr algn="ctr"/>
            <a:r>
              <a:rPr lang="ar-SA" sz="3200" b="1" dirty="0" smtClean="0">
                <a:solidFill>
                  <a:schemeClr val="accent2">
                    <a:lumMod val="50000"/>
                  </a:schemeClr>
                </a:solidFill>
                <a:ea typeface="Calibri"/>
                <a:cs typeface="Calibri"/>
                <a:sym typeface="Calibri"/>
              </a:rPr>
              <a:t>ما هو الفرق بين تعريف </a:t>
            </a:r>
          </a:p>
          <a:p>
            <a:pPr algn="ctr"/>
            <a:r>
              <a:rPr lang="ar-SA" sz="3200" b="1" dirty="0" smtClean="0">
                <a:solidFill>
                  <a:schemeClr val="accent2">
                    <a:lumMod val="50000"/>
                  </a:schemeClr>
                </a:solidFill>
                <a:ea typeface="Calibri"/>
                <a:cs typeface="Calibri"/>
                <a:sym typeface="Calibri"/>
              </a:rPr>
              <a:t>الحكم الشرعي،</a:t>
            </a:r>
          </a:p>
          <a:p>
            <a:pPr algn="ctr"/>
            <a:r>
              <a:rPr lang="ar-SA" sz="3200" b="1" dirty="0" smtClean="0">
                <a:solidFill>
                  <a:schemeClr val="accent2">
                    <a:lumMod val="50000"/>
                  </a:schemeClr>
                </a:solidFill>
                <a:ea typeface="Calibri"/>
                <a:cs typeface="Calibri"/>
                <a:sym typeface="Calibri"/>
              </a:rPr>
              <a:t>والحكم الشرعي التكليفي؟</a:t>
            </a:r>
          </a:p>
        </p:txBody>
      </p:sp>
      <p:pic>
        <p:nvPicPr>
          <p:cNvPr id="8" name="صورة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9643" y="2190466"/>
            <a:ext cx="4142367" cy="4326451"/>
          </a:xfrm>
          <a:prstGeom prst="rect">
            <a:avLst/>
          </a:prstGeom>
        </p:spPr>
      </p:pic>
      <p:sp>
        <p:nvSpPr>
          <p:cNvPr id="7" name="مستطيل 6"/>
          <p:cNvSpPr/>
          <p:nvPr/>
        </p:nvSpPr>
        <p:spPr>
          <a:xfrm>
            <a:off x="5896157" y="3059570"/>
            <a:ext cx="3469341" cy="2800767"/>
          </a:xfrm>
          <a:prstGeom prst="rect">
            <a:avLst/>
          </a:prstGeom>
          <a:noFill/>
        </p:spPr>
        <p:txBody>
          <a:bodyPr wrap="square" lIns="91440" tIns="45720" rIns="91440" bIns="45720">
            <a:spAutoFit/>
          </a:bodyPr>
          <a:lstStyle/>
          <a:p>
            <a:pPr lvl="0" algn="ctr"/>
            <a:r>
              <a:rPr lang="ar-SA" sz="4400" b="1" dirty="0" smtClean="0">
                <a:solidFill>
                  <a:schemeClr val="accent2">
                    <a:lumMod val="50000"/>
                  </a:schemeClr>
                </a:solidFill>
                <a:ea typeface="Calibri"/>
                <a:cs typeface="Calibri"/>
                <a:sym typeface="Calibri"/>
              </a:rPr>
              <a:t>يتطابق </a:t>
            </a:r>
            <a:r>
              <a:rPr lang="ar-SA" sz="4400" b="1" dirty="0">
                <a:solidFill>
                  <a:schemeClr val="accent2">
                    <a:lumMod val="50000"/>
                  </a:schemeClr>
                </a:solidFill>
                <a:ea typeface="Calibri"/>
                <a:cs typeface="Calibri"/>
                <a:sym typeface="Calibri"/>
              </a:rPr>
              <a:t>التعريفان </a:t>
            </a:r>
            <a:endParaRPr lang="ar-SA" sz="4400" b="1" dirty="0" smtClean="0">
              <a:solidFill>
                <a:schemeClr val="accent2">
                  <a:lumMod val="50000"/>
                </a:schemeClr>
              </a:solidFill>
              <a:ea typeface="Calibri"/>
              <a:cs typeface="Calibri"/>
              <a:sym typeface="Calibri"/>
            </a:endParaRPr>
          </a:p>
          <a:p>
            <a:pPr lvl="0" algn="ctr"/>
            <a:r>
              <a:rPr lang="ar-SA" sz="4400" b="1" dirty="0" smtClean="0">
                <a:solidFill>
                  <a:schemeClr val="accent2">
                    <a:lumMod val="50000"/>
                  </a:schemeClr>
                </a:solidFill>
                <a:ea typeface="Calibri"/>
                <a:cs typeface="Calibri"/>
                <a:sym typeface="Calibri"/>
              </a:rPr>
              <a:t>الا ان </a:t>
            </a:r>
            <a:r>
              <a:rPr lang="ar-SA" sz="4400" b="1" dirty="0">
                <a:solidFill>
                  <a:schemeClr val="accent2">
                    <a:lumMod val="50000"/>
                  </a:schemeClr>
                </a:solidFill>
                <a:ea typeface="Calibri"/>
                <a:cs typeface="Calibri"/>
                <a:sym typeface="Calibri"/>
              </a:rPr>
              <a:t>التكليفي </a:t>
            </a:r>
            <a:endParaRPr lang="ar-SA" sz="4400" b="1" dirty="0" smtClean="0">
              <a:solidFill>
                <a:schemeClr val="accent2">
                  <a:lumMod val="50000"/>
                </a:schemeClr>
              </a:solidFill>
              <a:ea typeface="Calibri"/>
              <a:cs typeface="Calibri"/>
              <a:sym typeface="Calibri"/>
            </a:endParaRPr>
          </a:p>
          <a:p>
            <a:pPr lvl="0" algn="ctr"/>
            <a:r>
              <a:rPr lang="ar-SA" sz="4400" b="1" dirty="0" smtClean="0">
                <a:solidFill>
                  <a:schemeClr val="accent2">
                    <a:lumMod val="50000"/>
                  </a:schemeClr>
                </a:solidFill>
                <a:ea typeface="Calibri"/>
                <a:cs typeface="Calibri"/>
                <a:sym typeface="Calibri"/>
              </a:rPr>
              <a:t>يُستثنى </a:t>
            </a:r>
            <a:r>
              <a:rPr lang="ar-SA" sz="4400" b="1" dirty="0">
                <a:solidFill>
                  <a:schemeClr val="accent2">
                    <a:lumMod val="50000"/>
                  </a:schemeClr>
                </a:solidFill>
                <a:ea typeface="Calibri"/>
                <a:cs typeface="Calibri"/>
                <a:sym typeface="Calibri"/>
              </a:rPr>
              <a:t>منه "</a:t>
            </a:r>
            <a:r>
              <a:rPr lang="ar-SA" sz="4400" b="1" dirty="0">
                <a:solidFill>
                  <a:srgbClr val="D52A33"/>
                </a:solidFill>
                <a:ea typeface="Calibri"/>
                <a:cs typeface="Calibri"/>
                <a:sym typeface="Calibri"/>
              </a:rPr>
              <a:t>الوضع</a:t>
            </a:r>
            <a:r>
              <a:rPr lang="ar-SA" sz="4400" b="1" dirty="0">
                <a:solidFill>
                  <a:schemeClr val="accent2">
                    <a:lumMod val="50000"/>
                  </a:schemeClr>
                </a:solidFill>
                <a:ea typeface="Calibri"/>
                <a:cs typeface="Calibri"/>
                <a:sym typeface="Calibri"/>
              </a:rPr>
              <a:t>" </a:t>
            </a:r>
          </a:p>
        </p:txBody>
      </p:sp>
    </p:spTree>
    <p:extLst>
      <p:ext uri="{BB962C8B-B14F-4D97-AF65-F5344CB8AC3E}">
        <p14:creationId xmlns:p14="http://schemas.microsoft.com/office/powerpoint/2010/main" val="2442974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1311199719"/>
              </p:ext>
            </p:extLst>
          </p:nvPr>
        </p:nvGraphicFramePr>
        <p:xfrm>
          <a:off x="653143" y="405492"/>
          <a:ext cx="10784114" cy="5545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شريط إلى الأعلى 6"/>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Tree>
    <p:extLst>
      <p:ext uri="{BB962C8B-B14F-4D97-AF65-F5344CB8AC3E}">
        <p14:creationId xmlns:p14="http://schemas.microsoft.com/office/powerpoint/2010/main" val="76799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1161144"/>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الواجب:</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871200" y="893589"/>
            <a:ext cx="1219200"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accent2">
                    <a:lumMod val="50000"/>
                  </a:schemeClr>
                </a:solidFill>
                <a:ea typeface="Calibri"/>
                <a:cs typeface="Calibri"/>
                <a:sym typeface="Calibri"/>
              </a:rPr>
              <a:t>أولاً</a:t>
            </a:r>
            <a:endParaRPr lang="ar-SA" sz="3600" b="1" dirty="0">
              <a:solidFill>
                <a:schemeClr val="accent2">
                  <a:lumMod val="50000"/>
                </a:schemeClr>
              </a:solidFill>
              <a:ea typeface="Calibri"/>
              <a:cs typeface="Calibri"/>
              <a:sym typeface="Calibri"/>
            </a:endParaRPr>
          </a:p>
        </p:txBody>
      </p:sp>
      <p:sp>
        <p:nvSpPr>
          <p:cNvPr id="7" name="مستطيل 6"/>
          <p:cNvSpPr/>
          <p:nvPr/>
        </p:nvSpPr>
        <p:spPr>
          <a:xfrm>
            <a:off x="1939259" y="2020891"/>
            <a:ext cx="9106113" cy="646331"/>
          </a:xfrm>
          <a:prstGeom prst="rect">
            <a:avLst/>
          </a:prstGeom>
          <a:noFill/>
        </p:spPr>
        <p:txBody>
          <a:bodyPr wrap="square" lIns="91440" tIns="45720" rIns="91440" bIns="45720">
            <a:spAutoFit/>
          </a:bodyPr>
          <a:lstStyle/>
          <a:p>
            <a:pPr algn="ctr"/>
            <a:r>
              <a:rPr lang="ar-SA" sz="3600" b="1" dirty="0" smtClean="0">
                <a:solidFill>
                  <a:srgbClr val="ED7D31"/>
                </a:solidFill>
                <a:ea typeface="Calibri"/>
                <a:cs typeface="Calibri"/>
                <a:sym typeface="Calibri"/>
              </a:rPr>
              <a:t>وهو طلب الفعل طلبًا جازمًا بحيث يتعلق الذم بتركه.</a:t>
            </a:r>
          </a:p>
        </p:txBody>
      </p:sp>
      <p:sp>
        <p:nvSpPr>
          <p:cNvPr id="8" name="مستطيل 7"/>
          <p:cNvSpPr/>
          <p:nvPr/>
        </p:nvSpPr>
        <p:spPr>
          <a:xfrm>
            <a:off x="154001" y="3142787"/>
            <a:ext cx="9106113" cy="646331"/>
          </a:xfrm>
          <a:prstGeom prst="rect">
            <a:avLst/>
          </a:prstGeom>
          <a:noFill/>
        </p:spPr>
        <p:txBody>
          <a:bodyPr wrap="square" lIns="91440" tIns="45720" rIns="91440" bIns="45720">
            <a:spAutoFit/>
          </a:bodyPr>
          <a:lstStyle/>
          <a:p>
            <a:pPr algn="ctr"/>
            <a:r>
              <a:rPr lang="ar-SA" sz="3600" b="1" u="sng" dirty="0" smtClean="0">
                <a:solidFill>
                  <a:schemeClr val="accent1">
                    <a:lumMod val="50000"/>
                  </a:schemeClr>
                </a:solidFill>
                <a:ea typeface="Calibri"/>
                <a:cs typeface="Calibri"/>
                <a:sym typeface="Calibri"/>
              </a:rPr>
              <a:t>كيف يُمكن تمييز الفعل الواجب في الأدلة الشرعية؟</a:t>
            </a:r>
          </a:p>
        </p:txBody>
      </p:sp>
      <p:pic>
        <p:nvPicPr>
          <p:cNvPr id="9" name="صورة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221" y="3654194"/>
            <a:ext cx="2708302" cy="3559306"/>
          </a:xfrm>
          <a:prstGeom prst="rect">
            <a:avLst/>
          </a:prstGeom>
        </p:spPr>
      </p:pic>
      <p:pic>
        <p:nvPicPr>
          <p:cNvPr id="12" name="صورة 11"/>
          <p:cNvPicPr>
            <a:picLocks noChangeAspect="1"/>
          </p:cNvPicPr>
          <p:nvPr/>
        </p:nvPicPr>
        <p:blipFill>
          <a:blip r:embed="rId3"/>
          <a:stretch>
            <a:fillRect/>
          </a:stretch>
        </p:blipFill>
        <p:spPr>
          <a:xfrm>
            <a:off x="1639100" y="4028394"/>
            <a:ext cx="6641396" cy="2183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شكل بيضاوي 12"/>
          <p:cNvSpPr/>
          <p:nvPr/>
        </p:nvSpPr>
        <p:spPr>
          <a:xfrm>
            <a:off x="4453057" y="4065993"/>
            <a:ext cx="711200" cy="6966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شكل بيضاوي 13"/>
          <p:cNvSpPr/>
          <p:nvPr/>
        </p:nvSpPr>
        <p:spPr>
          <a:xfrm>
            <a:off x="2543932" y="4046244"/>
            <a:ext cx="711200" cy="6966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64462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8" grpId="0"/>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1161144"/>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الواجب:</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871200" y="893589"/>
            <a:ext cx="1219200"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accent2">
                    <a:lumMod val="50000"/>
                  </a:schemeClr>
                </a:solidFill>
                <a:ea typeface="Calibri"/>
                <a:cs typeface="Calibri"/>
                <a:sym typeface="Calibri"/>
              </a:rPr>
              <a:t>أولاً</a:t>
            </a:r>
            <a:endParaRPr lang="ar-SA" sz="3600" b="1" dirty="0">
              <a:solidFill>
                <a:schemeClr val="accent2">
                  <a:lumMod val="50000"/>
                </a:schemeClr>
              </a:solidFill>
              <a:ea typeface="Calibri"/>
              <a:cs typeface="Calibri"/>
              <a:sym typeface="Calibri"/>
            </a:endParaRPr>
          </a:p>
        </p:txBody>
      </p:sp>
      <p:sp>
        <p:nvSpPr>
          <p:cNvPr id="7" name="مستطيل 6"/>
          <p:cNvSpPr/>
          <p:nvPr/>
        </p:nvSpPr>
        <p:spPr>
          <a:xfrm>
            <a:off x="585108" y="2447360"/>
            <a:ext cx="9106113" cy="646331"/>
          </a:xfrm>
          <a:prstGeom prst="rect">
            <a:avLst/>
          </a:prstGeom>
          <a:noFill/>
        </p:spPr>
        <p:txBody>
          <a:bodyPr wrap="square" lIns="91440" tIns="45720" rIns="91440" bIns="45720">
            <a:spAutoFit/>
          </a:bodyPr>
          <a:lstStyle/>
          <a:p>
            <a:pPr algn="ctr"/>
            <a:r>
              <a:rPr lang="ar-SA" sz="3600" b="1" dirty="0" smtClean="0">
                <a:solidFill>
                  <a:srgbClr val="ED7D31"/>
                </a:solidFill>
                <a:ea typeface="Calibri"/>
                <a:cs typeface="Calibri"/>
                <a:sym typeface="Calibri"/>
              </a:rPr>
              <a:t>استنتج/ي من الدليل صيغة الأمر المُستخدمة:</a:t>
            </a:r>
          </a:p>
        </p:txBody>
      </p:sp>
      <p:sp>
        <p:nvSpPr>
          <p:cNvPr id="8" name="مستطيل 7"/>
          <p:cNvSpPr/>
          <p:nvPr/>
        </p:nvSpPr>
        <p:spPr>
          <a:xfrm>
            <a:off x="2498501" y="1931333"/>
            <a:ext cx="9106113" cy="646331"/>
          </a:xfrm>
          <a:prstGeom prst="rect">
            <a:avLst/>
          </a:prstGeom>
          <a:noFill/>
        </p:spPr>
        <p:txBody>
          <a:bodyPr wrap="square" lIns="91440" tIns="45720" rIns="91440" bIns="45720">
            <a:spAutoFit/>
          </a:bodyPr>
          <a:lstStyle/>
          <a:p>
            <a:pPr algn="ctr"/>
            <a:r>
              <a:rPr lang="ar-SA" sz="3600" b="1" u="sng" dirty="0" smtClean="0">
                <a:solidFill>
                  <a:schemeClr val="accent1">
                    <a:lumMod val="50000"/>
                  </a:schemeClr>
                </a:solidFill>
                <a:ea typeface="Calibri"/>
                <a:cs typeface="Calibri"/>
                <a:sym typeface="Calibri"/>
              </a:rPr>
              <a:t>كيف يُمكن تمييز الفعل الواجب في الأدلة الشرعية؟</a:t>
            </a:r>
          </a:p>
        </p:txBody>
      </p:sp>
      <p:graphicFrame>
        <p:nvGraphicFramePr>
          <p:cNvPr id="2" name="جدول 1"/>
          <p:cNvGraphicFramePr>
            <a:graphicFrameLocks noGrp="1"/>
          </p:cNvGraphicFramePr>
          <p:nvPr>
            <p:extLst>
              <p:ext uri="{D42A27DB-BD31-4B8C-83A1-F6EECF244321}">
                <p14:modId xmlns:p14="http://schemas.microsoft.com/office/powerpoint/2010/main" val="1860836811"/>
              </p:ext>
            </p:extLst>
          </p:nvPr>
        </p:nvGraphicFramePr>
        <p:xfrm>
          <a:off x="1236372" y="3138167"/>
          <a:ext cx="9634828" cy="3571726"/>
        </p:xfrm>
        <a:graphic>
          <a:graphicData uri="http://schemas.openxmlformats.org/drawingml/2006/table">
            <a:tbl>
              <a:tblPr rtl="1" firstRow="1" bandRow="1">
                <a:tableStyleId>{F5AB1C69-6EDB-4FF4-983F-18BD219EF322}</a:tableStyleId>
              </a:tblPr>
              <a:tblGrid>
                <a:gridCol w="5236250">
                  <a:extLst>
                    <a:ext uri="{9D8B030D-6E8A-4147-A177-3AD203B41FA5}">
                      <a16:colId xmlns:a16="http://schemas.microsoft.com/office/drawing/2014/main" val="1096389714"/>
                    </a:ext>
                  </a:extLst>
                </a:gridCol>
                <a:gridCol w="4398578">
                  <a:extLst>
                    <a:ext uri="{9D8B030D-6E8A-4147-A177-3AD203B41FA5}">
                      <a16:colId xmlns:a16="http://schemas.microsoft.com/office/drawing/2014/main" val="2931398235"/>
                    </a:ext>
                  </a:extLst>
                </a:gridCol>
              </a:tblGrid>
              <a:tr h="662316">
                <a:tc>
                  <a:txBody>
                    <a:bodyPr/>
                    <a:lstStyle/>
                    <a:p>
                      <a:pPr algn="ctr" rtl="1"/>
                      <a:r>
                        <a:rPr lang="ar-SA" sz="2800" b="1" u="sng" dirty="0" smtClean="0">
                          <a:solidFill>
                            <a:schemeClr val="accent1">
                              <a:lumMod val="50000"/>
                            </a:schemeClr>
                          </a:solidFill>
                          <a:cs typeface="Calibri"/>
                          <a:sym typeface="Calibri"/>
                        </a:rPr>
                        <a:t>الدليل:</a:t>
                      </a:r>
                      <a:endParaRPr lang="ar-SA" sz="2800" dirty="0"/>
                    </a:p>
                  </a:txBody>
                  <a:tcPr/>
                </a:tc>
                <a:tc>
                  <a:txBody>
                    <a:bodyPr/>
                    <a:lstStyle/>
                    <a:p>
                      <a:pPr algn="ctr" rtl="1"/>
                      <a:r>
                        <a:rPr lang="ar-SA" sz="2800" b="1" u="sng" dirty="0" smtClean="0">
                          <a:solidFill>
                            <a:schemeClr val="accent1">
                              <a:lumMod val="50000"/>
                            </a:schemeClr>
                          </a:solidFill>
                          <a:ea typeface="Calibri"/>
                          <a:cs typeface="Calibri"/>
                          <a:sym typeface="Calibri"/>
                        </a:rPr>
                        <a:t>الصيغة:</a:t>
                      </a:r>
                      <a:endParaRPr lang="ar-SA" sz="2800" dirty="0"/>
                    </a:p>
                  </a:txBody>
                  <a:tcPr/>
                </a:tc>
                <a:extLst>
                  <a:ext uri="{0D108BD9-81ED-4DB2-BD59-A6C34878D82A}">
                    <a16:rowId xmlns:a16="http://schemas.microsoft.com/office/drawing/2014/main" val="2570138014"/>
                  </a:ext>
                </a:extLst>
              </a:tr>
              <a:tr h="1413929">
                <a:tc>
                  <a:txBody>
                    <a:bodyPr/>
                    <a:lstStyle/>
                    <a:p>
                      <a:pPr rtl="1"/>
                      <a:endParaRPr lang="ar-SA" dirty="0"/>
                    </a:p>
                  </a:txBody>
                  <a:tcPr/>
                </a:tc>
                <a:tc>
                  <a:txBody>
                    <a:bodyPr/>
                    <a:lstStyle/>
                    <a:p>
                      <a:pPr rtl="1"/>
                      <a:endParaRPr lang="ar-SA" dirty="0"/>
                    </a:p>
                  </a:txBody>
                  <a:tcPr/>
                </a:tc>
                <a:extLst>
                  <a:ext uri="{0D108BD9-81ED-4DB2-BD59-A6C34878D82A}">
                    <a16:rowId xmlns:a16="http://schemas.microsoft.com/office/drawing/2014/main" val="1250325827"/>
                  </a:ext>
                </a:extLst>
              </a:tr>
              <a:tr h="1495481">
                <a:tc>
                  <a:txBody>
                    <a:bodyPr/>
                    <a:lstStyle/>
                    <a:p>
                      <a:pPr rtl="1"/>
                      <a:endParaRPr lang="ar-SA" dirty="0"/>
                    </a:p>
                  </a:txBody>
                  <a:tcPr/>
                </a:tc>
                <a:tc>
                  <a:txBody>
                    <a:bodyPr/>
                    <a:lstStyle/>
                    <a:p>
                      <a:pPr rtl="1"/>
                      <a:endParaRPr lang="ar-SA" dirty="0"/>
                    </a:p>
                  </a:txBody>
                  <a:tcPr/>
                </a:tc>
                <a:extLst>
                  <a:ext uri="{0D108BD9-81ED-4DB2-BD59-A6C34878D82A}">
                    <a16:rowId xmlns:a16="http://schemas.microsoft.com/office/drawing/2014/main" val="688416864"/>
                  </a:ext>
                </a:extLst>
              </a:tr>
            </a:tbl>
          </a:graphicData>
        </a:graphic>
      </p:graphicFrame>
      <p:pic>
        <p:nvPicPr>
          <p:cNvPr id="5" name="صورة 4"/>
          <p:cNvPicPr>
            <a:picLocks noChangeAspect="1"/>
          </p:cNvPicPr>
          <p:nvPr/>
        </p:nvPicPr>
        <p:blipFill>
          <a:blip r:embed="rId2"/>
          <a:stretch>
            <a:fillRect/>
          </a:stretch>
        </p:blipFill>
        <p:spPr>
          <a:xfrm>
            <a:off x="5807401" y="5674283"/>
            <a:ext cx="4918656" cy="581956"/>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صورة 14"/>
          <p:cNvPicPr>
            <a:picLocks noChangeAspect="1"/>
          </p:cNvPicPr>
          <p:nvPr/>
        </p:nvPicPr>
        <p:blipFill rotWithShape="1">
          <a:blip r:embed="rId3"/>
          <a:srcRect r="40146" b="48827"/>
          <a:stretch/>
        </p:blipFill>
        <p:spPr>
          <a:xfrm>
            <a:off x="6379564" y="4131435"/>
            <a:ext cx="3923535" cy="773424"/>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مستطيل 15"/>
          <p:cNvSpPr/>
          <p:nvPr/>
        </p:nvSpPr>
        <p:spPr>
          <a:xfrm>
            <a:off x="1236372" y="4256537"/>
            <a:ext cx="4296619" cy="523220"/>
          </a:xfrm>
          <a:prstGeom prst="rect">
            <a:avLst/>
          </a:prstGeom>
          <a:noFill/>
        </p:spPr>
        <p:txBody>
          <a:bodyPr wrap="square" lIns="91440" tIns="45720" rIns="91440" bIns="45720">
            <a:spAutoFit/>
          </a:bodyPr>
          <a:lstStyle/>
          <a:p>
            <a:pPr algn="ctr"/>
            <a:r>
              <a:rPr lang="ar-SA" sz="2800" b="1" dirty="0" smtClean="0">
                <a:solidFill>
                  <a:schemeClr val="tx2">
                    <a:lumMod val="75000"/>
                  </a:schemeClr>
                </a:solidFill>
                <a:ea typeface="Calibri"/>
                <a:cs typeface="Calibri"/>
                <a:sym typeface="Calibri"/>
              </a:rPr>
              <a:t>الأمر الحتمي بفعل الأمر (افعل).</a:t>
            </a:r>
          </a:p>
        </p:txBody>
      </p:sp>
      <p:sp>
        <p:nvSpPr>
          <p:cNvPr id="17" name="مستطيل 16"/>
          <p:cNvSpPr/>
          <p:nvPr/>
        </p:nvSpPr>
        <p:spPr>
          <a:xfrm>
            <a:off x="1253771" y="5488207"/>
            <a:ext cx="4296619" cy="954107"/>
          </a:xfrm>
          <a:prstGeom prst="rect">
            <a:avLst/>
          </a:prstGeom>
          <a:noFill/>
        </p:spPr>
        <p:txBody>
          <a:bodyPr wrap="square" lIns="91440" tIns="45720" rIns="91440" bIns="45720">
            <a:spAutoFit/>
          </a:bodyPr>
          <a:lstStyle/>
          <a:p>
            <a:pPr algn="ctr"/>
            <a:r>
              <a:rPr lang="ar-SA" sz="2800" b="1" dirty="0" smtClean="0">
                <a:solidFill>
                  <a:schemeClr val="tx2">
                    <a:lumMod val="75000"/>
                  </a:schemeClr>
                </a:solidFill>
                <a:ea typeface="Calibri"/>
                <a:cs typeface="Calibri"/>
                <a:sym typeface="Calibri"/>
              </a:rPr>
              <a:t>وصف الفعل بأنه قضاء من الله تعالى.</a:t>
            </a:r>
          </a:p>
        </p:txBody>
      </p:sp>
    </p:spTree>
    <p:extLst>
      <p:ext uri="{BB962C8B-B14F-4D97-AF65-F5344CB8AC3E}">
        <p14:creationId xmlns:p14="http://schemas.microsoft.com/office/powerpoint/2010/main" val="3958944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خماسي 15"/>
          <p:cNvSpPr/>
          <p:nvPr/>
        </p:nvSpPr>
        <p:spPr>
          <a:xfrm flipH="1">
            <a:off x="6792687" y="830263"/>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أقسام الواجب:</a:t>
            </a:r>
            <a:endParaRPr lang="ar-SA" sz="3200" b="1" dirty="0">
              <a:solidFill>
                <a:schemeClr val="accent2">
                  <a:lumMod val="50000"/>
                </a:schemeClr>
              </a:solidFill>
              <a:ea typeface="Calibri"/>
              <a:cs typeface="Calibri"/>
              <a:sym typeface="Calibri"/>
            </a:endParaRPr>
          </a:p>
        </p:txBody>
      </p:sp>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829582"/>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الواجب:</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871200" y="562027"/>
            <a:ext cx="1219200"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accent2">
                    <a:lumMod val="50000"/>
                  </a:schemeClr>
                </a:solidFill>
                <a:ea typeface="Calibri"/>
                <a:cs typeface="Calibri"/>
                <a:sym typeface="Calibri"/>
              </a:rPr>
              <a:t>أولاً</a:t>
            </a:r>
            <a:endParaRPr lang="ar-SA" sz="3600" b="1" dirty="0">
              <a:solidFill>
                <a:schemeClr val="accent2">
                  <a:lumMod val="50000"/>
                </a:schemeClr>
              </a:solidFill>
              <a:ea typeface="Calibri"/>
              <a:cs typeface="Calibri"/>
              <a:sym typeface="Calibri"/>
            </a:endParaRPr>
          </a:p>
        </p:txBody>
      </p:sp>
      <p:sp>
        <p:nvSpPr>
          <p:cNvPr id="8" name="مستطيل 7"/>
          <p:cNvSpPr/>
          <p:nvPr/>
        </p:nvSpPr>
        <p:spPr>
          <a:xfrm>
            <a:off x="2374687" y="1613269"/>
            <a:ext cx="9106113" cy="523220"/>
          </a:xfrm>
          <a:prstGeom prst="rect">
            <a:avLst/>
          </a:prstGeom>
          <a:noFill/>
        </p:spPr>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ينقسم الواجب باعتبارات ثلاثة:</a:t>
            </a:r>
          </a:p>
        </p:txBody>
      </p:sp>
      <p:sp>
        <p:nvSpPr>
          <p:cNvPr id="2" name="مستطيل مستدير الزوايا 1"/>
          <p:cNvSpPr/>
          <p:nvPr/>
        </p:nvSpPr>
        <p:spPr>
          <a:xfrm>
            <a:off x="5469914" y="2193781"/>
            <a:ext cx="3012460" cy="447527"/>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1">
                    <a:lumMod val="50000"/>
                  </a:schemeClr>
                </a:solidFill>
                <a:ea typeface="Calibri"/>
                <a:cs typeface="Calibri"/>
                <a:sym typeface="Calibri"/>
              </a:rPr>
              <a:t>أولاً: باعتبار الوقت:</a:t>
            </a:r>
            <a:endParaRPr lang="ar-SA" sz="3200" dirty="0"/>
          </a:p>
        </p:txBody>
      </p:sp>
      <p:sp>
        <p:nvSpPr>
          <p:cNvPr id="17" name="شكل بيضاوي 16"/>
          <p:cNvSpPr/>
          <p:nvPr/>
        </p:nvSpPr>
        <p:spPr>
          <a:xfrm>
            <a:off x="9428840" y="2274976"/>
            <a:ext cx="2598060" cy="2678847"/>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accent2">
                    <a:lumMod val="50000"/>
                  </a:schemeClr>
                </a:solidFill>
                <a:ea typeface="Calibri"/>
                <a:cs typeface="Calibri"/>
                <a:sym typeface="Calibri"/>
              </a:rPr>
              <a:t>موسع:</a:t>
            </a:r>
          </a:p>
          <a:p>
            <a:pPr algn="ctr"/>
            <a:endParaRPr lang="ar-SA" sz="3600" b="1" dirty="0">
              <a:solidFill>
                <a:schemeClr val="accent2">
                  <a:lumMod val="50000"/>
                </a:schemeClr>
              </a:solidFill>
              <a:ea typeface="Calibri"/>
              <a:cs typeface="Calibri"/>
              <a:sym typeface="Calibri"/>
            </a:endParaRPr>
          </a:p>
          <a:p>
            <a:pPr algn="ctr"/>
            <a:endParaRPr lang="ar-SA" sz="3600" b="1" dirty="0" smtClean="0">
              <a:solidFill>
                <a:schemeClr val="accent2">
                  <a:lumMod val="50000"/>
                </a:schemeClr>
              </a:solidFill>
              <a:ea typeface="Calibri"/>
              <a:cs typeface="Calibri"/>
              <a:sym typeface="Calibri"/>
            </a:endParaRPr>
          </a:p>
          <a:p>
            <a:pPr algn="ctr"/>
            <a:endParaRPr lang="ar-SA" sz="3600" b="1" dirty="0">
              <a:solidFill>
                <a:schemeClr val="accent2">
                  <a:lumMod val="50000"/>
                </a:schemeClr>
              </a:solidFill>
              <a:ea typeface="Calibri"/>
              <a:cs typeface="Calibri"/>
              <a:sym typeface="Calibri"/>
            </a:endParaRPr>
          </a:p>
        </p:txBody>
      </p:sp>
      <p:sp>
        <p:nvSpPr>
          <p:cNvPr id="18" name="شكل بيضاوي 17"/>
          <p:cNvSpPr/>
          <p:nvPr/>
        </p:nvSpPr>
        <p:spPr>
          <a:xfrm>
            <a:off x="2112711" y="2274976"/>
            <a:ext cx="2598060" cy="2678847"/>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accent2">
                    <a:lumMod val="50000"/>
                  </a:schemeClr>
                </a:solidFill>
                <a:ea typeface="Calibri"/>
                <a:cs typeface="Calibri"/>
                <a:sym typeface="Calibri"/>
              </a:rPr>
              <a:t>مضيق:</a:t>
            </a:r>
          </a:p>
          <a:p>
            <a:pPr algn="ctr"/>
            <a:endParaRPr lang="ar-SA" sz="3600" b="1" dirty="0">
              <a:solidFill>
                <a:schemeClr val="accent2">
                  <a:lumMod val="50000"/>
                </a:schemeClr>
              </a:solidFill>
              <a:ea typeface="Calibri"/>
              <a:cs typeface="Calibri"/>
              <a:sym typeface="Calibri"/>
            </a:endParaRPr>
          </a:p>
          <a:p>
            <a:pPr algn="ctr"/>
            <a:endParaRPr lang="ar-SA" sz="3600" b="1" dirty="0" smtClean="0">
              <a:solidFill>
                <a:schemeClr val="accent2">
                  <a:lumMod val="50000"/>
                </a:schemeClr>
              </a:solidFill>
              <a:ea typeface="Calibri"/>
              <a:cs typeface="Calibri"/>
              <a:sym typeface="Calibri"/>
            </a:endParaRPr>
          </a:p>
          <a:p>
            <a:pPr algn="ctr"/>
            <a:endParaRPr lang="ar-SA" sz="3600" b="1" dirty="0">
              <a:solidFill>
                <a:schemeClr val="accent2">
                  <a:lumMod val="50000"/>
                </a:schemeClr>
              </a:solidFill>
              <a:ea typeface="Calibri"/>
              <a:cs typeface="Calibri"/>
              <a:sym typeface="Calibri"/>
            </a:endParaRPr>
          </a:p>
        </p:txBody>
      </p:sp>
      <p:sp>
        <p:nvSpPr>
          <p:cNvPr id="19" name="مستطيل 18"/>
          <p:cNvSpPr/>
          <p:nvPr/>
        </p:nvSpPr>
        <p:spPr>
          <a:xfrm>
            <a:off x="9353811" y="3122737"/>
            <a:ext cx="2736589" cy="954107"/>
          </a:xfrm>
          <a:prstGeom prst="rect">
            <a:avLst/>
          </a:prstGeom>
          <a:noFill/>
        </p:spPr>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ما كان وقته متسعًا </a:t>
            </a:r>
          </a:p>
          <a:p>
            <a:pPr algn="ctr"/>
            <a:r>
              <a:rPr lang="ar-SA" sz="2800" b="1" dirty="0" smtClean="0">
                <a:solidFill>
                  <a:schemeClr val="accent1">
                    <a:lumMod val="50000"/>
                  </a:schemeClr>
                </a:solidFill>
                <a:ea typeface="Calibri"/>
                <a:cs typeface="Calibri"/>
                <a:sym typeface="Calibri"/>
              </a:rPr>
              <a:t>له ولغيره من جنسه.</a:t>
            </a:r>
          </a:p>
        </p:txBody>
      </p:sp>
      <p:sp>
        <p:nvSpPr>
          <p:cNvPr id="23" name="مستطيل 22"/>
          <p:cNvSpPr/>
          <p:nvPr/>
        </p:nvSpPr>
        <p:spPr>
          <a:xfrm>
            <a:off x="2112711" y="3137345"/>
            <a:ext cx="2736589" cy="954107"/>
          </a:xfrm>
          <a:prstGeom prst="rect">
            <a:avLst/>
          </a:prstGeom>
          <a:noFill/>
        </p:spPr>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ما كان وقته لا يتسع </a:t>
            </a:r>
          </a:p>
          <a:p>
            <a:pPr algn="ctr"/>
            <a:r>
              <a:rPr lang="ar-SA" sz="2800" b="1" dirty="0" smtClean="0">
                <a:solidFill>
                  <a:schemeClr val="accent1">
                    <a:lumMod val="50000"/>
                  </a:schemeClr>
                </a:solidFill>
                <a:ea typeface="Calibri"/>
                <a:cs typeface="Calibri"/>
                <a:sym typeface="Calibri"/>
              </a:rPr>
              <a:t>لغيره من جنسه.</a:t>
            </a:r>
          </a:p>
        </p:txBody>
      </p:sp>
      <p:pic>
        <p:nvPicPr>
          <p:cNvPr id="21" name="صورة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0658" y="2641308"/>
            <a:ext cx="2217003" cy="2217003"/>
          </a:xfrm>
          <a:prstGeom prst="ellipse">
            <a:avLst/>
          </a:prstGeom>
          <a:ln>
            <a:noFill/>
          </a:ln>
          <a:effectLst>
            <a:softEdge rad="112500"/>
          </a:effectLst>
        </p:spPr>
      </p:pic>
      <p:pic>
        <p:nvPicPr>
          <p:cNvPr id="28" name="Picture 4" descr="نتيجة بحث الصور عن الصلا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9188" y="2641308"/>
            <a:ext cx="2722012" cy="2722012"/>
          </a:xfrm>
          <a:prstGeom prst="rect">
            <a:avLst/>
          </a:prstGeom>
          <a:noFill/>
          <a:extLst>
            <a:ext uri="{909E8E84-426E-40DD-AFC4-6F175D3DCCD1}">
              <a14:hiddenFill xmlns:a14="http://schemas.microsoft.com/office/drawing/2010/main">
                <a:solidFill>
                  <a:srgbClr val="FFFFFF"/>
                </a:solidFill>
              </a14:hiddenFill>
            </a:ext>
          </a:extLst>
        </p:spPr>
      </p:pic>
      <p:sp>
        <p:nvSpPr>
          <p:cNvPr id="29" name="مستطيل 28"/>
          <p:cNvSpPr/>
          <p:nvPr/>
        </p:nvSpPr>
        <p:spPr>
          <a:xfrm>
            <a:off x="7641770" y="4993030"/>
            <a:ext cx="4550230" cy="138499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مثل: وقت الصلاة ، فإن وقت الظهر يتسع لصلاة الظهر ويبقى وقت لإقامة صلوات أخرى كـ النوافل.</a:t>
            </a:r>
          </a:p>
        </p:txBody>
      </p:sp>
      <p:sp>
        <p:nvSpPr>
          <p:cNvPr id="30" name="مستطيل 29"/>
          <p:cNvSpPr/>
          <p:nvPr/>
        </p:nvSpPr>
        <p:spPr>
          <a:xfrm>
            <a:off x="1833311" y="4908250"/>
            <a:ext cx="4550230" cy="138499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فكر/ي :</a:t>
            </a:r>
          </a:p>
          <a:p>
            <a:pPr algn="ctr"/>
            <a:r>
              <a:rPr lang="ar-SA" sz="2800" b="1" dirty="0" smtClean="0">
                <a:solidFill>
                  <a:schemeClr val="accent1">
                    <a:lumMod val="50000"/>
                  </a:schemeClr>
                </a:solidFill>
                <a:ea typeface="Calibri"/>
                <a:cs typeface="Calibri"/>
                <a:sym typeface="Calibri"/>
              </a:rPr>
              <a:t>هل يتسع رمضان لصيام كفارة</a:t>
            </a:r>
          </a:p>
          <a:p>
            <a:pPr algn="ctr"/>
            <a:r>
              <a:rPr lang="ar-SA" sz="2800" b="1" dirty="0" smtClean="0">
                <a:solidFill>
                  <a:schemeClr val="accent1">
                    <a:lumMod val="50000"/>
                  </a:schemeClr>
                </a:solidFill>
                <a:ea typeface="Calibri"/>
                <a:cs typeface="Calibri"/>
                <a:sym typeface="Calibri"/>
              </a:rPr>
              <a:t>أو أي صيام غير رمضان!</a:t>
            </a:r>
          </a:p>
        </p:txBody>
      </p:sp>
      <p:pic>
        <p:nvPicPr>
          <p:cNvPr id="8200" name="Picture 8" descr="نتيجة بحث الصور عن no tim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615" b="90000" l="7615" r="92692">
                        <a14:foregroundMark x1="62000" y1="59000" x2="62000" y2="59000"/>
                        <a14:foregroundMark x1="67923" y1="52538" x2="67923" y2="52538"/>
                        <a14:foregroundMark x1="57846" y1="30615" x2="57846" y2="30615"/>
                        <a14:foregroundMark x1="46077" y1="62538" x2="46077" y2="62538"/>
                        <a14:foregroundMark x1="52538" y1="70231" x2="52538" y2="70231"/>
                      </a14:backgroundRemoval>
                    </a14:imgEffect>
                  </a14:imgLayer>
                </a14:imgProps>
              </a:ext>
              <a:ext uri="{28A0092B-C50C-407E-A947-70E740481C1C}">
                <a14:useLocalDpi xmlns:a14="http://schemas.microsoft.com/office/drawing/2010/main" val="0"/>
              </a:ext>
            </a:extLst>
          </a:blip>
          <a:srcRect/>
          <a:stretch>
            <a:fillRect/>
          </a:stretch>
        </p:blipFill>
        <p:spPr bwMode="auto">
          <a:xfrm>
            <a:off x="1243992" y="3614398"/>
            <a:ext cx="1603422" cy="1603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573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8200"/>
                                        </p:tgtEl>
                                        <p:attrNameLst>
                                          <p:attrName>style.visibility</p:attrName>
                                        </p:attrNameLst>
                                      </p:cBhvr>
                                      <p:to>
                                        <p:strVal val="visible"/>
                                      </p:to>
                                    </p:set>
                                    <p:animEffect transition="in" filter="fade">
                                      <p:cBhvr>
                                        <p:cTn id="56" dur="1000"/>
                                        <p:tgtEl>
                                          <p:spTgt spid="8200"/>
                                        </p:tgtEl>
                                      </p:cBhvr>
                                    </p:animEffect>
                                    <p:anim calcmode="lin" valueType="num">
                                      <p:cBhvr>
                                        <p:cTn id="57" dur="1000" fill="hold"/>
                                        <p:tgtEl>
                                          <p:spTgt spid="8200"/>
                                        </p:tgtEl>
                                        <p:attrNameLst>
                                          <p:attrName>ppt_x</p:attrName>
                                        </p:attrNameLst>
                                      </p:cBhvr>
                                      <p:tavLst>
                                        <p:tav tm="0">
                                          <p:val>
                                            <p:strVal val="#ppt_x"/>
                                          </p:val>
                                        </p:tav>
                                        <p:tav tm="100000">
                                          <p:val>
                                            <p:strVal val="#ppt_x"/>
                                          </p:val>
                                        </p:tav>
                                      </p:tavLst>
                                    </p:anim>
                                    <p:anim calcmode="lin" valueType="num">
                                      <p:cBhvr>
                                        <p:cTn id="58" dur="1000" fill="hold"/>
                                        <p:tgtEl>
                                          <p:spTgt spid="8200"/>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p:bldP spid="2" grpId="0" animBg="1"/>
      <p:bldP spid="17" grpId="0" animBg="1"/>
      <p:bldP spid="18" grpId="0" animBg="1"/>
      <p:bldP spid="19" grpId="0"/>
      <p:bldP spid="23" grpId="0"/>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خماسي 15"/>
          <p:cNvSpPr/>
          <p:nvPr/>
        </p:nvSpPr>
        <p:spPr>
          <a:xfrm flipH="1">
            <a:off x="6792687" y="710284"/>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أقسام الواجب:</a:t>
            </a:r>
            <a:endParaRPr lang="ar-SA" sz="3200" b="1" dirty="0">
              <a:solidFill>
                <a:schemeClr val="accent2">
                  <a:lumMod val="50000"/>
                </a:schemeClr>
              </a:solidFill>
              <a:ea typeface="Calibri"/>
              <a:cs typeface="Calibri"/>
              <a:sym typeface="Calibri"/>
            </a:endParaRPr>
          </a:p>
        </p:txBody>
      </p:sp>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709603"/>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الواجب:</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871200" y="442048"/>
            <a:ext cx="1219200"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accent2">
                    <a:lumMod val="50000"/>
                  </a:schemeClr>
                </a:solidFill>
                <a:ea typeface="Calibri"/>
                <a:cs typeface="Calibri"/>
                <a:sym typeface="Calibri"/>
              </a:rPr>
              <a:t>أولاً</a:t>
            </a:r>
            <a:endParaRPr lang="ar-SA" sz="3600" b="1" dirty="0">
              <a:solidFill>
                <a:schemeClr val="accent2">
                  <a:lumMod val="50000"/>
                </a:schemeClr>
              </a:solidFill>
              <a:ea typeface="Calibri"/>
              <a:cs typeface="Calibri"/>
              <a:sym typeface="Calibri"/>
            </a:endParaRPr>
          </a:p>
        </p:txBody>
      </p:sp>
      <p:sp>
        <p:nvSpPr>
          <p:cNvPr id="8" name="مستطيل 7"/>
          <p:cNvSpPr/>
          <p:nvPr/>
        </p:nvSpPr>
        <p:spPr>
          <a:xfrm>
            <a:off x="2374687" y="1411902"/>
            <a:ext cx="9106113" cy="523220"/>
          </a:xfrm>
          <a:prstGeom prst="rect">
            <a:avLst/>
          </a:prstGeom>
          <a:noFill/>
        </p:spPr>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ينقسم الواجب باعتبارات ثلاثة:</a:t>
            </a:r>
          </a:p>
        </p:txBody>
      </p:sp>
      <p:sp>
        <p:nvSpPr>
          <p:cNvPr id="2" name="مستطيل مستدير الزوايا 1"/>
          <p:cNvSpPr/>
          <p:nvPr/>
        </p:nvSpPr>
        <p:spPr>
          <a:xfrm>
            <a:off x="5192487" y="1976321"/>
            <a:ext cx="3405414" cy="477114"/>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1">
                    <a:lumMod val="50000"/>
                  </a:schemeClr>
                </a:solidFill>
                <a:ea typeface="Calibri"/>
                <a:cs typeface="Calibri"/>
                <a:sym typeface="Calibri"/>
              </a:rPr>
              <a:t>ثانيًا: باعتبار المُكَلف:</a:t>
            </a:r>
            <a:endParaRPr lang="ar-SA" sz="3200" dirty="0"/>
          </a:p>
        </p:txBody>
      </p:sp>
      <p:sp>
        <p:nvSpPr>
          <p:cNvPr id="20" name="مستطيل مستدير الزوايا 19"/>
          <p:cNvSpPr/>
          <p:nvPr/>
        </p:nvSpPr>
        <p:spPr>
          <a:xfrm>
            <a:off x="9385299" y="2628604"/>
            <a:ext cx="2485571" cy="638628"/>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1">
                    <a:lumMod val="50000"/>
                  </a:schemeClr>
                </a:solidFill>
                <a:cs typeface="Calibri"/>
                <a:sym typeface="Calibri"/>
              </a:rPr>
              <a:t>واجب عيني</a:t>
            </a:r>
            <a:endParaRPr lang="ar-SA" sz="3200" dirty="0"/>
          </a:p>
        </p:txBody>
      </p:sp>
      <p:sp>
        <p:nvSpPr>
          <p:cNvPr id="22" name="مستطيل مستدير الزوايا 21"/>
          <p:cNvSpPr/>
          <p:nvPr/>
        </p:nvSpPr>
        <p:spPr>
          <a:xfrm>
            <a:off x="1080000" y="2453435"/>
            <a:ext cx="2485571" cy="638628"/>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1">
                    <a:lumMod val="50000"/>
                  </a:schemeClr>
                </a:solidFill>
                <a:cs typeface="Calibri"/>
                <a:sym typeface="Calibri"/>
              </a:rPr>
              <a:t>واجب كفائي</a:t>
            </a:r>
            <a:endParaRPr lang="ar-SA" sz="3200" dirty="0"/>
          </a:p>
        </p:txBody>
      </p:sp>
      <p:sp>
        <p:nvSpPr>
          <p:cNvPr id="14" name="مستطيل 13"/>
          <p:cNvSpPr/>
          <p:nvPr/>
        </p:nvSpPr>
        <p:spPr>
          <a:xfrm>
            <a:off x="9296400" y="3361622"/>
            <a:ext cx="2832100" cy="138499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وهو ما طُلب فعله من كل واحد من المكلفين </a:t>
            </a:r>
          </a:p>
          <a:p>
            <a:pPr algn="ctr"/>
            <a:r>
              <a:rPr lang="ar-SA" sz="2800" b="1" dirty="0" smtClean="0">
                <a:solidFill>
                  <a:schemeClr val="accent1">
                    <a:lumMod val="50000"/>
                  </a:schemeClr>
                </a:solidFill>
                <a:ea typeface="Calibri"/>
                <a:cs typeface="Calibri"/>
                <a:sym typeface="Calibri"/>
              </a:rPr>
              <a:t>بعينه.</a:t>
            </a:r>
          </a:p>
        </p:txBody>
      </p:sp>
      <p:sp>
        <p:nvSpPr>
          <p:cNvPr id="17" name="مستطيل 16"/>
          <p:cNvSpPr/>
          <p:nvPr/>
        </p:nvSpPr>
        <p:spPr>
          <a:xfrm>
            <a:off x="554514" y="3257864"/>
            <a:ext cx="3536542" cy="2246769"/>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وهو ما طُلب فعله من المكلفين بحيث لو قام به من يكفي سقط الإثم عن الباقين، فإن لم يقم به أحد أثموا جميعًا.</a:t>
            </a:r>
          </a:p>
        </p:txBody>
      </p:sp>
      <p:pic>
        <p:nvPicPr>
          <p:cNvPr id="12" name="Picture 2" descr="نتيجة بحث الصور عن الرئاسة العامة للبحوث العلمية والإفتاء"/>
          <p:cNvPicPr>
            <a:picLocks noChangeAspect="1" noChangeArrowheads="1"/>
          </p:cNvPicPr>
          <p:nvPr/>
        </p:nvPicPr>
        <p:blipFill rotWithShape="1">
          <a:blip r:embed="rId2">
            <a:extLst>
              <a:ext uri="{28A0092B-C50C-407E-A947-70E740481C1C}">
                <a14:useLocalDpi xmlns:a14="http://schemas.microsoft.com/office/drawing/2010/main" val="0"/>
              </a:ext>
            </a:extLst>
          </a:blip>
          <a:srcRect l="39678" t="21378" r="10682" b="34105"/>
          <a:stretch/>
        </p:blipFill>
        <p:spPr bwMode="auto">
          <a:xfrm>
            <a:off x="4551962" y="3424087"/>
            <a:ext cx="4283531" cy="1914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39429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2" grpId="0" animBg="1"/>
      <p:bldP spid="14"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p:cNvGraphicFramePr>
            <a:graphicFrameLocks noGrp="1"/>
          </p:cNvGraphicFramePr>
          <p:nvPr>
            <p:extLst>
              <p:ext uri="{D42A27DB-BD31-4B8C-83A1-F6EECF244321}">
                <p14:modId xmlns:p14="http://schemas.microsoft.com/office/powerpoint/2010/main" val="3765632617"/>
              </p:ext>
            </p:extLst>
          </p:nvPr>
        </p:nvGraphicFramePr>
        <p:xfrm>
          <a:off x="889000" y="3252255"/>
          <a:ext cx="7467600" cy="3402545"/>
        </p:xfrm>
        <a:graphic>
          <a:graphicData uri="http://schemas.openxmlformats.org/drawingml/2006/table">
            <a:tbl>
              <a:tblPr rtl="1" firstRow="1" bandRow="1">
                <a:tableStyleId>{F5AB1C69-6EDB-4FF4-983F-18BD219EF322}</a:tableStyleId>
              </a:tblPr>
              <a:tblGrid>
                <a:gridCol w="3733800">
                  <a:extLst>
                    <a:ext uri="{9D8B030D-6E8A-4147-A177-3AD203B41FA5}">
                      <a16:colId xmlns:a16="http://schemas.microsoft.com/office/drawing/2014/main" val="3749064266"/>
                    </a:ext>
                  </a:extLst>
                </a:gridCol>
                <a:gridCol w="3733800">
                  <a:extLst>
                    <a:ext uri="{9D8B030D-6E8A-4147-A177-3AD203B41FA5}">
                      <a16:colId xmlns:a16="http://schemas.microsoft.com/office/drawing/2014/main" val="1108720666"/>
                    </a:ext>
                  </a:extLst>
                </a:gridCol>
              </a:tblGrid>
              <a:tr h="680509">
                <a:tc>
                  <a:txBody>
                    <a:bodyPr/>
                    <a:lstStyle/>
                    <a:p>
                      <a:pPr algn="ctr" rtl="1"/>
                      <a:r>
                        <a:rPr lang="ar-SA" sz="2800" b="1" dirty="0" smtClean="0">
                          <a:solidFill>
                            <a:schemeClr val="bg1"/>
                          </a:solidFill>
                          <a:ea typeface="Calibri"/>
                          <a:cs typeface="Calibri"/>
                          <a:sym typeface="Calibri"/>
                        </a:rPr>
                        <a:t>الواجب</a:t>
                      </a:r>
                      <a:endParaRPr lang="ar-SA" sz="2800" dirty="0">
                        <a:solidFill>
                          <a:schemeClr val="bg1"/>
                        </a:solidFill>
                      </a:endParaRPr>
                    </a:p>
                  </a:txBody>
                  <a:tcPr anchor="ctr"/>
                </a:tc>
                <a:tc>
                  <a:txBody>
                    <a:bodyPr/>
                    <a:lstStyle/>
                    <a:p>
                      <a:pPr algn="ctr" rtl="1"/>
                      <a:r>
                        <a:rPr lang="ar-SA" sz="2800" b="1" dirty="0" smtClean="0">
                          <a:solidFill>
                            <a:schemeClr val="bg1"/>
                          </a:solidFill>
                          <a:cs typeface="Calibri"/>
                          <a:sym typeface="Calibri"/>
                        </a:rPr>
                        <a:t>تصنيفه</a:t>
                      </a:r>
                      <a:endParaRPr lang="ar-SA" sz="2800" dirty="0">
                        <a:solidFill>
                          <a:schemeClr val="bg1"/>
                        </a:solidFill>
                      </a:endParaRPr>
                    </a:p>
                  </a:txBody>
                  <a:tcPr anchor="ctr"/>
                </a:tc>
                <a:extLst>
                  <a:ext uri="{0D108BD9-81ED-4DB2-BD59-A6C34878D82A}">
                    <a16:rowId xmlns:a16="http://schemas.microsoft.com/office/drawing/2014/main" val="898236135"/>
                  </a:ext>
                </a:extLst>
              </a:tr>
              <a:tr h="680509">
                <a:tc>
                  <a:txBody>
                    <a:bodyPr/>
                    <a:lstStyle/>
                    <a:p>
                      <a:pPr algn="ctr" rtl="1"/>
                      <a:r>
                        <a:rPr lang="ar-SA" sz="2800" b="1" dirty="0" smtClean="0">
                          <a:solidFill>
                            <a:schemeClr val="accent1">
                              <a:lumMod val="50000"/>
                            </a:schemeClr>
                          </a:solidFill>
                          <a:ea typeface="Calibri"/>
                          <a:cs typeface="Calibri"/>
                          <a:sym typeface="Calibri"/>
                        </a:rPr>
                        <a:t>الصلاة المفروضة</a:t>
                      </a:r>
                      <a:endParaRPr lang="ar-SA" sz="2800" dirty="0"/>
                    </a:p>
                  </a:txBody>
                  <a:tcPr anchor="ctr"/>
                </a:tc>
                <a:tc>
                  <a:txBody>
                    <a:bodyPr/>
                    <a:lstStyle/>
                    <a:p>
                      <a:pPr algn="ctr" rtl="1"/>
                      <a:endParaRPr lang="ar-SA" dirty="0"/>
                    </a:p>
                  </a:txBody>
                  <a:tcPr anchor="ctr"/>
                </a:tc>
                <a:extLst>
                  <a:ext uri="{0D108BD9-81ED-4DB2-BD59-A6C34878D82A}">
                    <a16:rowId xmlns:a16="http://schemas.microsoft.com/office/drawing/2014/main" val="36340978"/>
                  </a:ext>
                </a:extLst>
              </a:tr>
              <a:tr h="680509">
                <a:tc>
                  <a:txBody>
                    <a:bodyPr/>
                    <a:lstStyle/>
                    <a:p>
                      <a:pPr algn="ctr" rtl="1"/>
                      <a:r>
                        <a:rPr lang="ar-SA" sz="2400" b="1" dirty="0" smtClean="0">
                          <a:solidFill>
                            <a:schemeClr val="accent1">
                              <a:lumMod val="50000"/>
                            </a:schemeClr>
                          </a:solidFill>
                          <a:ea typeface="Calibri"/>
                          <a:cs typeface="Calibri"/>
                          <a:sym typeface="Calibri"/>
                        </a:rPr>
                        <a:t>تعليم الناس أمور دينهم والافتاء</a:t>
                      </a:r>
                      <a:endParaRPr lang="ar-SA" sz="2400" dirty="0"/>
                    </a:p>
                  </a:txBody>
                  <a:tcPr anchor="ctr"/>
                </a:tc>
                <a:tc>
                  <a:txBody>
                    <a:bodyPr/>
                    <a:lstStyle/>
                    <a:p>
                      <a:pPr algn="ctr" rtl="1"/>
                      <a:endParaRPr lang="ar-SA" dirty="0"/>
                    </a:p>
                  </a:txBody>
                  <a:tcPr anchor="ctr"/>
                </a:tc>
                <a:extLst>
                  <a:ext uri="{0D108BD9-81ED-4DB2-BD59-A6C34878D82A}">
                    <a16:rowId xmlns:a16="http://schemas.microsoft.com/office/drawing/2014/main" val="2546507147"/>
                  </a:ext>
                </a:extLst>
              </a:tr>
              <a:tr h="680509">
                <a:tc>
                  <a:txBody>
                    <a:bodyPr/>
                    <a:lstStyle/>
                    <a:p>
                      <a:pPr algn="ctr" rtl="1"/>
                      <a:r>
                        <a:rPr lang="ar-SA" sz="2800" b="1" dirty="0" smtClean="0">
                          <a:solidFill>
                            <a:schemeClr val="accent1">
                              <a:lumMod val="50000"/>
                            </a:schemeClr>
                          </a:solidFill>
                          <a:ea typeface="Calibri"/>
                          <a:cs typeface="Calibri"/>
                          <a:sym typeface="Calibri"/>
                        </a:rPr>
                        <a:t>إقامة الأذان</a:t>
                      </a:r>
                      <a:endParaRPr lang="ar-SA" sz="2000" dirty="0"/>
                    </a:p>
                  </a:txBody>
                  <a:tcPr anchor="ctr"/>
                </a:tc>
                <a:tc>
                  <a:txBody>
                    <a:bodyPr/>
                    <a:lstStyle/>
                    <a:p>
                      <a:pPr algn="ctr" rtl="1"/>
                      <a:endParaRPr lang="ar-SA" dirty="0"/>
                    </a:p>
                  </a:txBody>
                  <a:tcPr anchor="ctr"/>
                </a:tc>
                <a:extLst>
                  <a:ext uri="{0D108BD9-81ED-4DB2-BD59-A6C34878D82A}">
                    <a16:rowId xmlns:a16="http://schemas.microsoft.com/office/drawing/2014/main" val="422585844"/>
                  </a:ext>
                </a:extLst>
              </a:tr>
              <a:tr h="680509">
                <a:tc>
                  <a:txBody>
                    <a:bodyPr/>
                    <a:lstStyle/>
                    <a:p>
                      <a:pPr algn="ctr" rtl="1"/>
                      <a:r>
                        <a:rPr lang="ar-SA" sz="3200" b="1" dirty="0" smtClean="0">
                          <a:solidFill>
                            <a:schemeClr val="accent1">
                              <a:lumMod val="50000"/>
                            </a:schemeClr>
                          </a:solidFill>
                          <a:ea typeface="Calibri"/>
                          <a:cs typeface="Calibri"/>
                          <a:sym typeface="Calibri"/>
                        </a:rPr>
                        <a:t>الصيام</a:t>
                      </a:r>
                      <a:endParaRPr lang="ar-SA" sz="3200" dirty="0"/>
                    </a:p>
                  </a:txBody>
                  <a:tcPr anchor="ctr"/>
                </a:tc>
                <a:tc>
                  <a:txBody>
                    <a:bodyPr/>
                    <a:lstStyle/>
                    <a:p>
                      <a:pPr algn="ctr" rtl="1"/>
                      <a:endParaRPr lang="ar-SA" dirty="0"/>
                    </a:p>
                  </a:txBody>
                  <a:tcPr anchor="ctr"/>
                </a:tc>
                <a:extLst>
                  <a:ext uri="{0D108BD9-81ED-4DB2-BD59-A6C34878D82A}">
                    <a16:rowId xmlns:a16="http://schemas.microsoft.com/office/drawing/2014/main" val="2363902701"/>
                  </a:ext>
                </a:extLst>
              </a:tr>
            </a:tbl>
          </a:graphicData>
        </a:graphic>
      </p:graphicFrame>
      <p:sp>
        <p:nvSpPr>
          <p:cNvPr id="14" name="مستطيل 13"/>
          <p:cNvSpPr/>
          <p:nvPr/>
        </p:nvSpPr>
        <p:spPr>
          <a:xfrm>
            <a:off x="1308100" y="3861745"/>
            <a:ext cx="2832100" cy="646331"/>
          </a:xfrm>
          <a:prstGeom prst="rect">
            <a:avLst/>
          </a:prstGeom>
          <a:noFill/>
        </p:spPr>
        <p:txBody>
          <a:bodyPr wrap="square" lIns="91440" tIns="45720" rIns="91440" bIns="45720">
            <a:spAutoFit/>
          </a:bodyPr>
          <a:lstStyle/>
          <a:p>
            <a:pPr algn="ctr"/>
            <a:r>
              <a:rPr lang="ar-SA" sz="3600" b="1" dirty="0" smtClean="0">
                <a:solidFill>
                  <a:schemeClr val="accent1">
                    <a:lumMod val="50000"/>
                  </a:schemeClr>
                </a:solidFill>
                <a:ea typeface="Calibri"/>
                <a:cs typeface="Calibri"/>
                <a:sym typeface="Calibri"/>
              </a:rPr>
              <a:t>عيني</a:t>
            </a:r>
            <a:endParaRPr lang="ar-SA" sz="2800" b="1" dirty="0" smtClean="0">
              <a:solidFill>
                <a:schemeClr val="accent1">
                  <a:lumMod val="50000"/>
                </a:schemeClr>
              </a:solidFill>
              <a:ea typeface="Calibri"/>
              <a:cs typeface="Calibri"/>
              <a:sym typeface="Calibri"/>
            </a:endParaRPr>
          </a:p>
        </p:txBody>
      </p:sp>
      <p:sp>
        <p:nvSpPr>
          <p:cNvPr id="16" name="خماسي 15"/>
          <p:cNvSpPr/>
          <p:nvPr/>
        </p:nvSpPr>
        <p:spPr>
          <a:xfrm flipH="1">
            <a:off x="6792687" y="710284"/>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أقسام الواجب:</a:t>
            </a:r>
            <a:endParaRPr lang="ar-SA" sz="3200" b="1" dirty="0">
              <a:solidFill>
                <a:schemeClr val="accent2">
                  <a:lumMod val="50000"/>
                </a:schemeClr>
              </a:solidFill>
              <a:ea typeface="Calibri"/>
              <a:cs typeface="Calibri"/>
              <a:sym typeface="Calibri"/>
            </a:endParaRPr>
          </a:p>
        </p:txBody>
      </p:sp>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709603"/>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الواجب:</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871200" y="442048"/>
            <a:ext cx="1219200"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accent2">
                    <a:lumMod val="50000"/>
                  </a:schemeClr>
                </a:solidFill>
                <a:ea typeface="Calibri"/>
                <a:cs typeface="Calibri"/>
                <a:sym typeface="Calibri"/>
              </a:rPr>
              <a:t>أولاً</a:t>
            </a:r>
            <a:endParaRPr lang="ar-SA" sz="3600" b="1" dirty="0">
              <a:solidFill>
                <a:schemeClr val="accent2">
                  <a:lumMod val="50000"/>
                </a:schemeClr>
              </a:solidFill>
              <a:ea typeface="Calibri"/>
              <a:cs typeface="Calibri"/>
              <a:sym typeface="Calibri"/>
            </a:endParaRPr>
          </a:p>
        </p:txBody>
      </p:sp>
      <p:sp>
        <p:nvSpPr>
          <p:cNvPr id="8" name="مستطيل 7"/>
          <p:cNvSpPr/>
          <p:nvPr/>
        </p:nvSpPr>
        <p:spPr>
          <a:xfrm>
            <a:off x="2374687" y="1411902"/>
            <a:ext cx="9106113" cy="523220"/>
          </a:xfrm>
          <a:prstGeom prst="rect">
            <a:avLst/>
          </a:prstGeom>
          <a:noFill/>
        </p:spPr>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ينقسم الواجب باعتبارات ثلاثة:</a:t>
            </a:r>
          </a:p>
        </p:txBody>
      </p:sp>
      <p:sp>
        <p:nvSpPr>
          <p:cNvPr id="2" name="مستطيل مستدير الزوايا 1"/>
          <p:cNvSpPr/>
          <p:nvPr/>
        </p:nvSpPr>
        <p:spPr>
          <a:xfrm>
            <a:off x="5192487" y="1976321"/>
            <a:ext cx="3405414" cy="477114"/>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1">
                    <a:lumMod val="50000"/>
                  </a:schemeClr>
                </a:solidFill>
                <a:ea typeface="Calibri"/>
                <a:cs typeface="Calibri"/>
                <a:sym typeface="Calibri"/>
              </a:rPr>
              <a:t>ثانيًا: باعتبار المُكلَف:</a:t>
            </a:r>
            <a:endParaRPr lang="ar-SA" sz="3200" dirty="0"/>
          </a:p>
        </p:txBody>
      </p:sp>
      <p:sp>
        <p:nvSpPr>
          <p:cNvPr id="20" name="مستطيل مستدير الزوايا 19"/>
          <p:cNvSpPr/>
          <p:nvPr/>
        </p:nvSpPr>
        <p:spPr>
          <a:xfrm>
            <a:off x="8483600" y="4622308"/>
            <a:ext cx="3514270" cy="1689396"/>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1">
                    <a:lumMod val="50000"/>
                  </a:schemeClr>
                </a:solidFill>
                <a:cs typeface="Calibri"/>
                <a:sym typeface="Calibri"/>
              </a:rPr>
              <a:t>ميزّ/ي الواجبات التالية الى واجبات عينية او كفائية!</a:t>
            </a:r>
            <a:endParaRPr lang="ar-SA" sz="3200" dirty="0"/>
          </a:p>
        </p:txBody>
      </p:sp>
      <p:sp>
        <p:nvSpPr>
          <p:cNvPr id="15" name="مستطيل 14"/>
          <p:cNvSpPr/>
          <p:nvPr/>
        </p:nvSpPr>
        <p:spPr>
          <a:xfrm>
            <a:off x="1289050" y="4593466"/>
            <a:ext cx="2832100" cy="646331"/>
          </a:xfrm>
          <a:prstGeom prst="rect">
            <a:avLst/>
          </a:prstGeom>
          <a:noFill/>
        </p:spPr>
        <p:txBody>
          <a:bodyPr wrap="square" lIns="91440" tIns="45720" rIns="91440" bIns="45720">
            <a:spAutoFit/>
          </a:bodyPr>
          <a:lstStyle/>
          <a:p>
            <a:pPr algn="ctr"/>
            <a:r>
              <a:rPr lang="ar-SA" sz="3600" b="1" dirty="0" smtClean="0">
                <a:solidFill>
                  <a:schemeClr val="accent1">
                    <a:lumMod val="50000"/>
                  </a:schemeClr>
                </a:solidFill>
                <a:ea typeface="Calibri"/>
                <a:cs typeface="Calibri"/>
                <a:sym typeface="Calibri"/>
              </a:rPr>
              <a:t>كفائي</a:t>
            </a:r>
            <a:endParaRPr lang="ar-SA" sz="2800" b="1" dirty="0" smtClean="0">
              <a:solidFill>
                <a:schemeClr val="accent1">
                  <a:lumMod val="50000"/>
                </a:schemeClr>
              </a:solidFill>
              <a:ea typeface="Calibri"/>
              <a:cs typeface="Calibri"/>
              <a:sym typeface="Calibri"/>
            </a:endParaRPr>
          </a:p>
        </p:txBody>
      </p:sp>
      <p:sp>
        <p:nvSpPr>
          <p:cNvPr id="18" name="مستطيل 17"/>
          <p:cNvSpPr/>
          <p:nvPr/>
        </p:nvSpPr>
        <p:spPr>
          <a:xfrm>
            <a:off x="1289050" y="5971519"/>
            <a:ext cx="2832100" cy="646331"/>
          </a:xfrm>
          <a:prstGeom prst="rect">
            <a:avLst/>
          </a:prstGeom>
          <a:noFill/>
        </p:spPr>
        <p:txBody>
          <a:bodyPr wrap="square" lIns="91440" tIns="45720" rIns="91440" bIns="45720">
            <a:spAutoFit/>
          </a:bodyPr>
          <a:lstStyle/>
          <a:p>
            <a:pPr algn="ctr"/>
            <a:r>
              <a:rPr lang="ar-SA" sz="3600" b="1" dirty="0" smtClean="0">
                <a:solidFill>
                  <a:schemeClr val="accent1">
                    <a:lumMod val="50000"/>
                  </a:schemeClr>
                </a:solidFill>
                <a:ea typeface="Calibri"/>
                <a:cs typeface="Calibri"/>
                <a:sym typeface="Calibri"/>
              </a:rPr>
              <a:t>عيني</a:t>
            </a:r>
            <a:endParaRPr lang="ar-SA" sz="2800" b="1" dirty="0" smtClean="0">
              <a:solidFill>
                <a:schemeClr val="accent1">
                  <a:lumMod val="50000"/>
                </a:schemeClr>
              </a:solidFill>
              <a:ea typeface="Calibri"/>
              <a:cs typeface="Calibri"/>
              <a:sym typeface="Calibri"/>
            </a:endParaRPr>
          </a:p>
        </p:txBody>
      </p:sp>
      <p:sp>
        <p:nvSpPr>
          <p:cNvPr id="19" name="مستطيل 18"/>
          <p:cNvSpPr/>
          <p:nvPr/>
        </p:nvSpPr>
        <p:spPr>
          <a:xfrm>
            <a:off x="1308100" y="5325188"/>
            <a:ext cx="2832100" cy="646331"/>
          </a:xfrm>
          <a:prstGeom prst="rect">
            <a:avLst/>
          </a:prstGeom>
          <a:noFill/>
        </p:spPr>
        <p:txBody>
          <a:bodyPr wrap="square" lIns="91440" tIns="45720" rIns="91440" bIns="45720">
            <a:spAutoFit/>
          </a:bodyPr>
          <a:lstStyle/>
          <a:p>
            <a:pPr algn="ctr"/>
            <a:r>
              <a:rPr lang="ar-SA" sz="3600" b="1" dirty="0" smtClean="0">
                <a:solidFill>
                  <a:schemeClr val="accent1">
                    <a:lumMod val="50000"/>
                  </a:schemeClr>
                </a:solidFill>
                <a:ea typeface="Calibri"/>
                <a:cs typeface="Calibri"/>
                <a:sym typeface="Calibri"/>
              </a:rPr>
              <a:t>كفائي</a:t>
            </a:r>
            <a:endParaRPr lang="ar-SA" sz="2800" b="1" dirty="0" smtClean="0">
              <a:solidFill>
                <a:schemeClr val="accent1">
                  <a:lumMod val="50000"/>
                </a:schemeClr>
              </a:solidFill>
              <a:ea typeface="Calibri"/>
              <a:cs typeface="Calibri"/>
              <a:sym typeface="Calibri"/>
            </a:endParaRPr>
          </a:p>
        </p:txBody>
      </p:sp>
      <p:pic>
        <p:nvPicPr>
          <p:cNvPr id="12290" name="Picture 2" descr="نتيجة بحث الصور عن الرئاسة العامة للبحوث العلمية والإفتاء"/>
          <p:cNvPicPr>
            <a:picLocks noChangeAspect="1" noChangeArrowheads="1"/>
          </p:cNvPicPr>
          <p:nvPr/>
        </p:nvPicPr>
        <p:blipFill rotWithShape="1">
          <a:blip r:embed="rId2">
            <a:extLst>
              <a:ext uri="{28A0092B-C50C-407E-A947-70E740481C1C}">
                <a14:useLocalDpi xmlns:a14="http://schemas.microsoft.com/office/drawing/2010/main" val="0"/>
              </a:ext>
            </a:extLst>
          </a:blip>
          <a:srcRect l="39678" t="21378" r="10682" b="34105"/>
          <a:stretch/>
        </p:blipFill>
        <p:spPr bwMode="auto">
          <a:xfrm>
            <a:off x="335642" y="1215701"/>
            <a:ext cx="4283531" cy="1914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صورة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9894" y="2433791"/>
            <a:ext cx="3669357" cy="2054401"/>
          </a:xfrm>
          <a:prstGeom prst="rect">
            <a:avLst/>
          </a:prstGeom>
        </p:spPr>
      </p:pic>
    </p:spTree>
    <p:extLst>
      <p:ext uri="{BB962C8B-B14F-4D97-AF65-F5344CB8AC3E}">
        <p14:creationId xmlns:p14="http://schemas.microsoft.com/office/powerpoint/2010/main" val="1248078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P spid="15"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9" name="صورة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629" y="280844"/>
            <a:ext cx="5822685" cy="5822685"/>
          </a:xfrm>
          <a:prstGeom prst="rect">
            <a:avLst/>
          </a:prstGeom>
        </p:spPr>
      </p:pic>
    </p:spTree>
    <p:extLst>
      <p:ext uri="{BB962C8B-B14F-4D97-AF65-F5344CB8AC3E}">
        <p14:creationId xmlns:p14="http://schemas.microsoft.com/office/powerpoint/2010/main" val="34997113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خماسي 15"/>
          <p:cNvSpPr/>
          <p:nvPr/>
        </p:nvSpPr>
        <p:spPr>
          <a:xfrm flipH="1">
            <a:off x="6792687" y="710284"/>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أقسام الواجب:</a:t>
            </a:r>
            <a:endParaRPr lang="ar-SA" sz="3200" b="1" dirty="0">
              <a:solidFill>
                <a:schemeClr val="accent2">
                  <a:lumMod val="50000"/>
                </a:schemeClr>
              </a:solidFill>
              <a:ea typeface="Calibri"/>
              <a:cs typeface="Calibri"/>
              <a:sym typeface="Calibri"/>
            </a:endParaRPr>
          </a:p>
        </p:txBody>
      </p:sp>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709603"/>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الواجب:</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871200" y="442048"/>
            <a:ext cx="1219200"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accent2">
                    <a:lumMod val="50000"/>
                  </a:schemeClr>
                </a:solidFill>
                <a:ea typeface="Calibri"/>
                <a:cs typeface="Calibri"/>
                <a:sym typeface="Calibri"/>
              </a:rPr>
              <a:t>أولاً</a:t>
            </a:r>
            <a:endParaRPr lang="ar-SA" sz="3600" b="1" dirty="0">
              <a:solidFill>
                <a:schemeClr val="accent2">
                  <a:lumMod val="50000"/>
                </a:schemeClr>
              </a:solidFill>
              <a:ea typeface="Calibri"/>
              <a:cs typeface="Calibri"/>
              <a:sym typeface="Calibri"/>
            </a:endParaRPr>
          </a:p>
        </p:txBody>
      </p:sp>
      <p:sp>
        <p:nvSpPr>
          <p:cNvPr id="8" name="مستطيل 7"/>
          <p:cNvSpPr/>
          <p:nvPr/>
        </p:nvSpPr>
        <p:spPr>
          <a:xfrm>
            <a:off x="2374687" y="1411902"/>
            <a:ext cx="9106113" cy="523220"/>
          </a:xfrm>
          <a:prstGeom prst="rect">
            <a:avLst/>
          </a:prstGeom>
          <a:noFill/>
        </p:spPr>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ينقسم الواجب باعتبارات ثلاثة:</a:t>
            </a:r>
          </a:p>
        </p:txBody>
      </p:sp>
      <p:sp>
        <p:nvSpPr>
          <p:cNvPr id="2" name="مستطيل مستدير الزوايا 1"/>
          <p:cNvSpPr/>
          <p:nvPr/>
        </p:nvSpPr>
        <p:spPr>
          <a:xfrm>
            <a:off x="4845798" y="1976321"/>
            <a:ext cx="3752103" cy="477114"/>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1">
                    <a:lumMod val="50000"/>
                  </a:schemeClr>
                </a:solidFill>
                <a:ea typeface="Calibri"/>
                <a:cs typeface="Calibri"/>
                <a:sym typeface="Calibri"/>
              </a:rPr>
              <a:t>ثالثًا: باعتبار المكلف به:</a:t>
            </a:r>
            <a:endParaRPr lang="ar-SA" sz="3200" dirty="0"/>
          </a:p>
        </p:txBody>
      </p:sp>
      <p:sp>
        <p:nvSpPr>
          <p:cNvPr id="20" name="مستطيل مستدير الزوايا 19"/>
          <p:cNvSpPr/>
          <p:nvPr/>
        </p:nvSpPr>
        <p:spPr>
          <a:xfrm>
            <a:off x="9385299" y="2628604"/>
            <a:ext cx="2485571" cy="638628"/>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1">
                    <a:lumMod val="50000"/>
                  </a:schemeClr>
                </a:solidFill>
                <a:cs typeface="Calibri"/>
                <a:sym typeface="Calibri"/>
              </a:rPr>
              <a:t>واجب مُعين</a:t>
            </a:r>
            <a:endParaRPr lang="ar-SA" sz="3200" dirty="0"/>
          </a:p>
        </p:txBody>
      </p:sp>
      <p:sp>
        <p:nvSpPr>
          <p:cNvPr id="22" name="مستطيل مستدير الزوايا 21"/>
          <p:cNvSpPr/>
          <p:nvPr/>
        </p:nvSpPr>
        <p:spPr>
          <a:xfrm>
            <a:off x="869133" y="2453435"/>
            <a:ext cx="2485571" cy="638628"/>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1">
                    <a:lumMod val="50000"/>
                  </a:schemeClr>
                </a:solidFill>
                <a:cs typeface="Calibri"/>
                <a:sym typeface="Calibri"/>
              </a:rPr>
              <a:t>واجب مُخير</a:t>
            </a:r>
            <a:endParaRPr lang="ar-SA" sz="3200" dirty="0"/>
          </a:p>
        </p:txBody>
      </p:sp>
      <p:sp>
        <p:nvSpPr>
          <p:cNvPr id="14" name="مستطيل 13"/>
          <p:cNvSpPr/>
          <p:nvPr/>
        </p:nvSpPr>
        <p:spPr>
          <a:xfrm>
            <a:off x="9017000" y="3361622"/>
            <a:ext cx="3111500" cy="954107"/>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وهو </a:t>
            </a:r>
            <a:r>
              <a:rPr lang="ar-SA" sz="2800" b="1" smtClean="0">
                <a:solidFill>
                  <a:schemeClr val="accent1">
                    <a:lumMod val="50000"/>
                  </a:schemeClr>
                </a:solidFill>
                <a:ea typeface="Calibri"/>
                <a:cs typeface="Calibri"/>
                <a:sym typeface="Calibri"/>
              </a:rPr>
              <a:t>ما طلب </a:t>
            </a:r>
            <a:r>
              <a:rPr lang="ar-SA" sz="2800" b="1" dirty="0" smtClean="0">
                <a:solidFill>
                  <a:schemeClr val="accent1">
                    <a:lumMod val="50000"/>
                  </a:schemeClr>
                </a:solidFill>
                <a:ea typeface="Calibri"/>
                <a:cs typeface="Calibri"/>
                <a:sym typeface="Calibri"/>
              </a:rPr>
              <a:t>الشارع</a:t>
            </a:r>
          </a:p>
          <a:p>
            <a:pPr algn="ctr"/>
            <a:r>
              <a:rPr lang="ar-SA" sz="2800" b="1" dirty="0" smtClean="0">
                <a:solidFill>
                  <a:schemeClr val="accent1">
                    <a:lumMod val="50000"/>
                  </a:schemeClr>
                </a:solidFill>
                <a:ea typeface="Calibri"/>
                <a:cs typeface="Calibri"/>
                <a:sym typeface="Calibri"/>
              </a:rPr>
              <a:t>من المُكلف فعله بعينه.</a:t>
            </a:r>
          </a:p>
        </p:txBody>
      </p:sp>
      <p:sp>
        <p:nvSpPr>
          <p:cNvPr id="17" name="مستطيل 16"/>
          <p:cNvSpPr/>
          <p:nvPr/>
        </p:nvSpPr>
        <p:spPr>
          <a:xfrm>
            <a:off x="343647" y="3146177"/>
            <a:ext cx="3536542" cy="138499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وهو ما طلب الشارع من المكلف أن يأتي بأمر من أمور معينة.</a:t>
            </a:r>
          </a:p>
        </p:txBody>
      </p:sp>
      <p:sp>
        <p:nvSpPr>
          <p:cNvPr id="12" name="مستطيل 11"/>
          <p:cNvSpPr/>
          <p:nvPr/>
        </p:nvSpPr>
        <p:spPr>
          <a:xfrm>
            <a:off x="9017000" y="4504086"/>
            <a:ext cx="3111500" cy="52322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مثل/ي على ذلك؟</a:t>
            </a:r>
          </a:p>
        </p:txBody>
      </p:sp>
      <p:sp>
        <p:nvSpPr>
          <p:cNvPr id="13" name="مستطيل 12"/>
          <p:cNvSpPr/>
          <p:nvPr/>
        </p:nvSpPr>
        <p:spPr>
          <a:xfrm>
            <a:off x="449907" y="4640170"/>
            <a:ext cx="3324021" cy="138499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الكفارة واجبة ، وللمُكلف اختيار الأمر الذي يستطيع الإتيان به.</a:t>
            </a:r>
          </a:p>
        </p:txBody>
      </p:sp>
      <p:pic>
        <p:nvPicPr>
          <p:cNvPr id="5" name="صورة 4"/>
          <p:cNvPicPr>
            <a:picLocks noChangeAspect="1"/>
          </p:cNvPicPr>
          <p:nvPr/>
        </p:nvPicPr>
        <p:blipFill>
          <a:blip r:embed="rId2"/>
          <a:stretch>
            <a:fillRect/>
          </a:stretch>
        </p:blipFill>
        <p:spPr>
          <a:xfrm>
            <a:off x="4008078" y="2880540"/>
            <a:ext cx="4716822" cy="2648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0048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2" grpId="0" animBg="1"/>
      <p:bldP spid="14" grpId="0" animBg="1"/>
      <p:bldP spid="17"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خماسي 15"/>
          <p:cNvSpPr/>
          <p:nvPr/>
        </p:nvSpPr>
        <p:spPr>
          <a:xfrm flipH="1">
            <a:off x="6792687" y="710284"/>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أقسام الواجب:</a:t>
            </a:r>
            <a:endParaRPr lang="ar-SA" sz="3200" b="1" dirty="0">
              <a:solidFill>
                <a:schemeClr val="accent2">
                  <a:lumMod val="50000"/>
                </a:schemeClr>
              </a:solidFill>
              <a:ea typeface="Calibri"/>
              <a:cs typeface="Calibri"/>
              <a:sym typeface="Calibri"/>
            </a:endParaRPr>
          </a:p>
        </p:txBody>
      </p:sp>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709603"/>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الواجب:</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871200" y="442048"/>
            <a:ext cx="1219200"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accent2">
                    <a:lumMod val="50000"/>
                  </a:schemeClr>
                </a:solidFill>
                <a:ea typeface="Calibri"/>
                <a:cs typeface="Calibri"/>
                <a:sym typeface="Calibri"/>
              </a:rPr>
              <a:t>أولاً</a:t>
            </a:r>
            <a:endParaRPr lang="ar-SA" sz="3600" b="1" dirty="0">
              <a:solidFill>
                <a:schemeClr val="accent2">
                  <a:lumMod val="50000"/>
                </a:schemeClr>
              </a:solidFill>
              <a:ea typeface="Calibri"/>
              <a:cs typeface="Calibri"/>
              <a:sym typeface="Calibri"/>
            </a:endParaRPr>
          </a:p>
        </p:txBody>
      </p:sp>
      <p:sp>
        <p:nvSpPr>
          <p:cNvPr id="8" name="مستطيل 7"/>
          <p:cNvSpPr/>
          <p:nvPr/>
        </p:nvSpPr>
        <p:spPr>
          <a:xfrm>
            <a:off x="154001" y="1937593"/>
            <a:ext cx="9106113" cy="523220"/>
          </a:xfrm>
          <a:prstGeom prst="rect">
            <a:avLst/>
          </a:prstGeom>
          <a:noFill/>
        </p:spPr>
        <p:txBody>
          <a:bodyPr wrap="square" lIns="91440" tIns="45720" rIns="91440" bIns="45720">
            <a:spAutoFit/>
          </a:bodyPr>
          <a:lstStyle/>
          <a:p>
            <a:pPr algn="ctr"/>
            <a:r>
              <a:rPr lang="ar-SA" sz="2800" b="1" dirty="0" smtClean="0">
                <a:solidFill>
                  <a:schemeClr val="accent1">
                    <a:lumMod val="50000"/>
                  </a:schemeClr>
                </a:solidFill>
                <a:ea typeface="Calibri"/>
                <a:cs typeface="Calibri"/>
                <a:sym typeface="Calibri"/>
              </a:rPr>
              <a:t>لخص/ي أقسام الواجب في خريطة مفاهيم مع ذكر أمثلة .!</a:t>
            </a:r>
          </a:p>
        </p:txBody>
      </p:sp>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573" y="2460813"/>
            <a:ext cx="8688526" cy="4006773"/>
          </a:xfrm>
          <a:prstGeom prst="rect">
            <a:avLst/>
          </a:prstGeom>
        </p:spPr>
      </p:pic>
    </p:spTree>
    <p:extLst>
      <p:ext uri="{BB962C8B-B14F-4D97-AF65-F5344CB8AC3E}">
        <p14:creationId xmlns:p14="http://schemas.microsoft.com/office/powerpoint/2010/main" val="4161650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709603"/>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المندوب:</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871200" y="442048"/>
            <a:ext cx="1219200"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accent2">
                    <a:lumMod val="50000"/>
                  </a:schemeClr>
                </a:solidFill>
                <a:ea typeface="Calibri"/>
                <a:cs typeface="Calibri"/>
                <a:sym typeface="Calibri"/>
              </a:rPr>
              <a:t>ثانيًا</a:t>
            </a:r>
            <a:endParaRPr lang="ar-SA" sz="3600" b="1" dirty="0">
              <a:solidFill>
                <a:schemeClr val="accent2">
                  <a:lumMod val="50000"/>
                </a:schemeClr>
              </a:solidFill>
              <a:ea typeface="Calibri"/>
              <a:cs typeface="Calibri"/>
              <a:sym typeface="Calibri"/>
            </a:endParaRPr>
          </a:p>
        </p:txBody>
      </p:sp>
      <p:sp>
        <p:nvSpPr>
          <p:cNvPr id="9" name="مستطيل 8"/>
          <p:cNvSpPr/>
          <p:nvPr/>
        </p:nvSpPr>
        <p:spPr>
          <a:xfrm>
            <a:off x="574234" y="1486833"/>
            <a:ext cx="10195366" cy="646331"/>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ar-SA" sz="3600" b="1" dirty="0" smtClean="0">
                <a:solidFill>
                  <a:schemeClr val="tx2">
                    <a:lumMod val="75000"/>
                  </a:schemeClr>
                </a:solidFill>
                <a:ea typeface="Calibri"/>
                <a:cs typeface="Calibri"/>
                <a:sym typeface="Calibri"/>
              </a:rPr>
              <a:t>وهو ما طلب الشارع فعله طلبًا غير جازم ولا يتعلق الذم بتركه.</a:t>
            </a:r>
          </a:p>
        </p:txBody>
      </p:sp>
      <p:pic>
        <p:nvPicPr>
          <p:cNvPr id="2" name="صورة 1"/>
          <p:cNvPicPr>
            <a:picLocks noChangeAspect="1"/>
          </p:cNvPicPr>
          <p:nvPr/>
        </p:nvPicPr>
        <p:blipFill>
          <a:blip r:embed="rId2"/>
          <a:stretch>
            <a:fillRect/>
          </a:stretch>
        </p:blipFill>
        <p:spPr>
          <a:xfrm>
            <a:off x="6197601" y="2333360"/>
            <a:ext cx="5073208" cy="1169694"/>
          </a:xfrm>
          <a:prstGeom prst="roundRect">
            <a:avLst>
              <a:gd name="adj" fmla="val 33918"/>
            </a:avLst>
          </a:prstGeom>
          <a:solidFill>
            <a:srgbClr val="FFFFFF">
              <a:shade val="85000"/>
            </a:srgbClr>
          </a:solidFill>
          <a:ln>
            <a:noFill/>
          </a:ln>
          <a:effectLst>
            <a:reflection blurRad="12700" stA="38000" endPos="28000" dist="5000" dir="5400000" sy="-100000" algn="bl" rotWithShape="0"/>
          </a:effectLst>
        </p:spPr>
      </p:pic>
      <p:pic>
        <p:nvPicPr>
          <p:cNvPr id="5" name="صورة 4"/>
          <p:cNvPicPr>
            <a:picLocks noChangeAspect="1"/>
          </p:cNvPicPr>
          <p:nvPr/>
        </p:nvPicPr>
        <p:blipFill>
          <a:blip r:embed="rId3"/>
          <a:stretch>
            <a:fillRect/>
          </a:stretch>
        </p:blipFill>
        <p:spPr>
          <a:xfrm>
            <a:off x="6197601" y="4096298"/>
            <a:ext cx="5073208" cy="574843"/>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13" name="صورة 12"/>
          <p:cNvPicPr>
            <a:picLocks noChangeAspect="1"/>
          </p:cNvPicPr>
          <p:nvPr/>
        </p:nvPicPr>
        <p:blipFill>
          <a:blip r:embed="rId4"/>
          <a:stretch>
            <a:fillRect/>
          </a:stretch>
        </p:blipFill>
        <p:spPr>
          <a:xfrm>
            <a:off x="312663" y="2416708"/>
            <a:ext cx="4981575" cy="3638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مستطيل 14"/>
          <p:cNvSpPr/>
          <p:nvPr/>
        </p:nvSpPr>
        <p:spPr>
          <a:xfrm>
            <a:off x="4943545" y="5426395"/>
            <a:ext cx="6066822" cy="1200329"/>
          </a:xfrm>
          <a:prstGeom prst="rect">
            <a:avLst/>
          </a:prstGeom>
        </p:spPr>
        <p:txBody>
          <a:bodyPr wrap="square">
            <a:spAutoFit/>
          </a:bodyPr>
          <a:lstStyle/>
          <a:p>
            <a:pPr lvl="0" algn="ctr"/>
            <a:r>
              <a:rPr lang="ar-SA" sz="3600" b="1" dirty="0" smtClean="0">
                <a:solidFill>
                  <a:srgbClr val="44546A">
                    <a:lumMod val="75000"/>
                  </a:srgbClr>
                </a:solidFill>
                <a:ea typeface="Calibri"/>
                <a:cs typeface="Calibri"/>
                <a:sym typeface="Calibri"/>
              </a:rPr>
              <a:t>اشرح/ي لماذا توثيق الديون ليس واجبًا، رغم انه جاء </a:t>
            </a:r>
            <a:r>
              <a:rPr lang="ar-SA" sz="3600" b="1" u="sng" dirty="0" smtClean="0">
                <a:solidFill>
                  <a:srgbClr val="44546A">
                    <a:lumMod val="75000"/>
                  </a:srgbClr>
                </a:solidFill>
                <a:ea typeface="Calibri"/>
                <a:cs typeface="Calibri"/>
                <a:sym typeface="Calibri"/>
              </a:rPr>
              <a:t>بصيغة الأمر</a:t>
            </a:r>
            <a:r>
              <a:rPr lang="ar-SA" sz="3600" b="1" dirty="0" smtClean="0">
                <a:solidFill>
                  <a:srgbClr val="44546A">
                    <a:lumMod val="75000"/>
                  </a:srgbClr>
                </a:solidFill>
                <a:ea typeface="Calibri"/>
                <a:cs typeface="Calibri"/>
                <a:sym typeface="Calibri"/>
              </a:rPr>
              <a:t>!</a:t>
            </a:r>
            <a:endParaRPr lang="ar-SA" sz="3600" b="1" dirty="0">
              <a:solidFill>
                <a:srgbClr val="44546A">
                  <a:lumMod val="75000"/>
                </a:srgbClr>
              </a:solidFill>
              <a:ea typeface="Calibri"/>
              <a:cs typeface="Calibri"/>
              <a:sym typeface="Calibri"/>
            </a:endParaRPr>
          </a:p>
        </p:txBody>
      </p:sp>
      <p:sp>
        <p:nvSpPr>
          <p:cNvPr id="17" name="شكل بيضاوي 16"/>
          <p:cNvSpPr/>
          <p:nvPr/>
        </p:nvSpPr>
        <p:spPr>
          <a:xfrm>
            <a:off x="10058400" y="2820473"/>
            <a:ext cx="1120462" cy="8242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8" name="صورة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5363" y="4587820"/>
            <a:ext cx="4541748" cy="2553457"/>
          </a:xfrm>
          <a:prstGeom prst="rect">
            <a:avLst/>
          </a:prstGeom>
        </p:spPr>
      </p:pic>
    </p:spTree>
    <p:extLst>
      <p:ext uri="{BB962C8B-B14F-4D97-AF65-F5344CB8AC3E}">
        <p14:creationId xmlns:p14="http://schemas.microsoft.com/office/powerpoint/2010/main" val="1605465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5" grpId="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709603"/>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المندوب:</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871200" y="442048"/>
            <a:ext cx="1219200"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accent2">
                    <a:lumMod val="50000"/>
                  </a:schemeClr>
                </a:solidFill>
                <a:ea typeface="Calibri"/>
                <a:cs typeface="Calibri"/>
                <a:sym typeface="Calibri"/>
              </a:rPr>
              <a:t>ثانيًا</a:t>
            </a:r>
            <a:endParaRPr lang="ar-SA" sz="3600" b="1" dirty="0">
              <a:solidFill>
                <a:schemeClr val="accent2">
                  <a:lumMod val="50000"/>
                </a:schemeClr>
              </a:solidFill>
              <a:ea typeface="Calibri"/>
              <a:cs typeface="Calibri"/>
              <a:sym typeface="Calibri"/>
            </a:endParaRPr>
          </a:p>
        </p:txBody>
      </p:sp>
      <p:sp>
        <p:nvSpPr>
          <p:cNvPr id="9" name="مستطيل 8"/>
          <p:cNvSpPr/>
          <p:nvPr/>
        </p:nvSpPr>
        <p:spPr>
          <a:xfrm>
            <a:off x="6375042" y="1486833"/>
            <a:ext cx="4394558" cy="1754326"/>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ar-SA" sz="3600" b="1" dirty="0" smtClean="0">
                <a:solidFill>
                  <a:schemeClr val="tx2">
                    <a:lumMod val="75000"/>
                  </a:schemeClr>
                </a:solidFill>
                <a:ea typeface="Calibri"/>
                <a:cs typeface="Calibri"/>
                <a:sym typeface="Calibri"/>
              </a:rPr>
              <a:t>وهو ما طلب الشارع فعله طلبًا غير جازم ولا يتعلق الذم بتركه.</a:t>
            </a:r>
          </a:p>
        </p:txBody>
      </p:sp>
      <p:pic>
        <p:nvPicPr>
          <p:cNvPr id="2052" name="Picture 4" descr="نتيجة بحث الصور عن أوتروا فان الله وتر يحب الوت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55" y="1565045"/>
            <a:ext cx="4846554" cy="48465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1" name="صورة 10"/>
          <p:cNvPicPr>
            <a:picLocks noChangeAspect="1"/>
          </p:cNvPicPr>
          <p:nvPr/>
        </p:nvPicPr>
        <p:blipFill rotWithShape="1">
          <a:blip r:embed="rId3">
            <a:extLst>
              <a:ext uri="{28A0092B-C50C-407E-A947-70E740481C1C}">
                <a14:useLocalDpi xmlns:a14="http://schemas.microsoft.com/office/drawing/2010/main" val="0"/>
              </a:ext>
            </a:extLst>
          </a:blip>
          <a:srcRect r="44304" b="48769"/>
          <a:stretch/>
        </p:blipFill>
        <p:spPr>
          <a:xfrm>
            <a:off x="6650278" y="3125249"/>
            <a:ext cx="4436387" cy="3286350"/>
          </a:xfrm>
          <a:prstGeom prst="rect">
            <a:avLst/>
          </a:prstGeom>
        </p:spPr>
      </p:pic>
      <p:sp>
        <p:nvSpPr>
          <p:cNvPr id="8" name="مستطيل 7"/>
          <p:cNvSpPr/>
          <p:nvPr/>
        </p:nvSpPr>
        <p:spPr>
          <a:xfrm>
            <a:off x="5460029" y="3852306"/>
            <a:ext cx="6096000" cy="1200329"/>
          </a:xfrm>
          <a:prstGeom prst="rect">
            <a:avLst/>
          </a:prstGeom>
        </p:spPr>
        <p:txBody>
          <a:bodyPr>
            <a:spAutoFit/>
          </a:bodyPr>
          <a:lstStyle/>
          <a:p>
            <a:pPr lvl="0" algn="ctr"/>
            <a:r>
              <a:rPr lang="ar-SA" sz="3600" b="1" dirty="0" smtClean="0">
                <a:solidFill>
                  <a:schemeClr val="bg1"/>
                </a:solidFill>
                <a:ea typeface="Calibri"/>
                <a:cs typeface="Calibri"/>
                <a:sym typeface="Calibri"/>
              </a:rPr>
              <a:t>استنبط/ي حُكم</a:t>
            </a:r>
          </a:p>
          <a:p>
            <a:pPr lvl="0" algn="ctr"/>
            <a:r>
              <a:rPr lang="ar-SA" sz="3600" b="1" dirty="0" smtClean="0">
                <a:solidFill>
                  <a:schemeClr val="bg1"/>
                </a:solidFill>
                <a:ea typeface="Calibri"/>
                <a:cs typeface="Calibri"/>
                <a:sym typeface="Calibri"/>
              </a:rPr>
              <a:t> الوتر من الحديث :</a:t>
            </a:r>
            <a:endParaRPr lang="ar-SA" sz="3600" b="1" dirty="0">
              <a:solidFill>
                <a:schemeClr val="bg1"/>
              </a:solidFill>
              <a:ea typeface="Calibri"/>
              <a:cs typeface="Calibri"/>
              <a:sym typeface="Calibri"/>
            </a:endParaRPr>
          </a:p>
        </p:txBody>
      </p:sp>
      <p:sp>
        <p:nvSpPr>
          <p:cNvPr id="12" name="مستطيل مستدير الزوايا 11"/>
          <p:cNvSpPr/>
          <p:nvPr/>
        </p:nvSpPr>
        <p:spPr>
          <a:xfrm>
            <a:off x="9901648" y="5663782"/>
            <a:ext cx="2150894" cy="951548"/>
          </a:xfrm>
          <a:prstGeom prst="roundRect">
            <a:avLst>
              <a:gd name="adj" fmla="val 22971"/>
            </a:avLst>
          </a:prstGeom>
          <a:solidFill>
            <a:srgbClr val="B21E8E"/>
          </a:solid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4800" b="1" dirty="0" smtClean="0">
                <a:solidFill>
                  <a:schemeClr val="bg1"/>
                </a:solidFill>
                <a:ea typeface="Calibri"/>
                <a:cs typeface="Calibri"/>
                <a:sym typeface="Calibri"/>
              </a:rPr>
              <a:t>مستحب</a:t>
            </a:r>
            <a:endParaRPr lang="ar-SA" sz="5400" b="1" cap="none" spc="0" dirty="0">
              <a:ln w="0"/>
              <a:solidFill>
                <a:schemeClr val="bg1"/>
              </a:solidFill>
              <a:effectLst>
                <a:outerShdw blurRad="38100" dist="19050" dir="2700000" algn="tl" rotWithShape="0">
                  <a:schemeClr val="dk1">
                    <a:alpha val="40000"/>
                  </a:schemeClr>
                </a:outerShdw>
              </a:effectLst>
            </a:endParaRPr>
          </a:p>
        </p:txBody>
      </p:sp>
      <p:sp>
        <p:nvSpPr>
          <p:cNvPr id="19" name="مستطيل مستدير الزوايا 18"/>
          <p:cNvSpPr/>
          <p:nvPr/>
        </p:nvSpPr>
        <p:spPr>
          <a:xfrm rot="230181">
            <a:off x="9874007" y="5610037"/>
            <a:ext cx="2114871" cy="1057275"/>
          </a:xfrm>
          <a:prstGeom prst="roundRect">
            <a:avLst>
              <a:gd name="adj" fmla="val 22971"/>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ar-SA" sz="5400" b="1" cap="none" spc="0" dirty="0" smtClean="0">
                <a:ln w="0"/>
                <a:solidFill>
                  <a:schemeClr val="bg1"/>
                </a:solidFill>
                <a:effectLst>
                  <a:outerShdw blurRad="38100" dist="19050" dir="2700000" algn="tl" rotWithShape="0">
                    <a:schemeClr val="dk1">
                      <a:alpha val="40000"/>
                    </a:schemeClr>
                  </a:outerShdw>
                </a:effectLst>
              </a:rPr>
              <a:t>        </a:t>
            </a:r>
            <a:endParaRPr lang="ar-SA" sz="5400" b="1"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8818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2"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709603"/>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المندوب:</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871200" y="442048"/>
            <a:ext cx="1219200"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accent2">
                    <a:lumMod val="50000"/>
                  </a:schemeClr>
                </a:solidFill>
                <a:ea typeface="Calibri"/>
                <a:cs typeface="Calibri"/>
                <a:sym typeface="Calibri"/>
              </a:rPr>
              <a:t>ثانيًا</a:t>
            </a:r>
            <a:endParaRPr lang="ar-SA" sz="3600" b="1" dirty="0">
              <a:solidFill>
                <a:schemeClr val="accent2">
                  <a:lumMod val="50000"/>
                </a:schemeClr>
              </a:solidFill>
              <a:ea typeface="Calibri"/>
              <a:cs typeface="Calibri"/>
              <a:sym typeface="Calibri"/>
            </a:endParaRPr>
          </a:p>
        </p:txBody>
      </p:sp>
      <p:sp>
        <p:nvSpPr>
          <p:cNvPr id="9" name="مستطيل 8"/>
          <p:cNvSpPr/>
          <p:nvPr/>
        </p:nvSpPr>
        <p:spPr>
          <a:xfrm>
            <a:off x="2072068" y="2454760"/>
            <a:ext cx="8799132" cy="64633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ar-SA" sz="3600" b="1" dirty="0" smtClean="0">
                <a:solidFill>
                  <a:schemeClr val="tx2">
                    <a:lumMod val="75000"/>
                  </a:schemeClr>
                </a:solidFill>
                <a:ea typeface="Calibri"/>
                <a:cs typeface="Calibri"/>
                <a:sym typeface="Calibri"/>
              </a:rPr>
              <a:t>يُمكن القول بأن المندوب هو المُستحب.</a:t>
            </a:r>
          </a:p>
        </p:txBody>
      </p:sp>
      <p:pic>
        <p:nvPicPr>
          <p:cNvPr id="2" name="صورة 1"/>
          <p:cNvPicPr>
            <a:picLocks noChangeAspect="1"/>
          </p:cNvPicPr>
          <p:nvPr/>
        </p:nvPicPr>
        <p:blipFill rotWithShape="1">
          <a:blip r:embed="rId2">
            <a:extLst>
              <a:ext uri="{28A0092B-C50C-407E-A947-70E740481C1C}">
                <a14:useLocalDpi xmlns:a14="http://schemas.microsoft.com/office/drawing/2010/main" val="0"/>
              </a:ext>
            </a:extLst>
          </a:blip>
          <a:srcRect l="53299" t="29082" b="36201"/>
          <a:stretch/>
        </p:blipFill>
        <p:spPr>
          <a:xfrm>
            <a:off x="6827128" y="3460097"/>
            <a:ext cx="3898929" cy="3133479"/>
          </a:xfrm>
          <a:prstGeom prst="rect">
            <a:avLst/>
          </a:prstGeom>
        </p:spPr>
      </p:pic>
      <p:pic>
        <p:nvPicPr>
          <p:cNvPr id="15" name="صورة 14"/>
          <p:cNvPicPr>
            <a:picLocks noChangeAspect="1"/>
          </p:cNvPicPr>
          <p:nvPr/>
        </p:nvPicPr>
        <p:blipFill rotWithShape="1">
          <a:blip r:embed="rId2">
            <a:extLst>
              <a:ext uri="{28A0092B-C50C-407E-A947-70E740481C1C}">
                <a14:useLocalDpi xmlns:a14="http://schemas.microsoft.com/office/drawing/2010/main" val="0"/>
              </a:ext>
            </a:extLst>
          </a:blip>
          <a:srcRect t="29082" r="47472" b="36201"/>
          <a:stretch/>
        </p:blipFill>
        <p:spPr>
          <a:xfrm>
            <a:off x="2072068" y="3460097"/>
            <a:ext cx="4385465" cy="3133479"/>
          </a:xfrm>
          <a:prstGeom prst="rect">
            <a:avLst/>
          </a:prstGeom>
        </p:spPr>
      </p:pic>
      <p:sp>
        <p:nvSpPr>
          <p:cNvPr id="10" name="مستطيل 9"/>
          <p:cNvSpPr/>
          <p:nvPr/>
        </p:nvSpPr>
        <p:spPr>
          <a:xfrm>
            <a:off x="1497632" y="1646846"/>
            <a:ext cx="10237098" cy="646331"/>
          </a:xfrm>
          <a:prstGeom prst="rect">
            <a:avLst/>
          </a:prstGeom>
        </p:spPr>
        <p:txBody>
          <a:bodyPr wrap="square">
            <a:spAutoFit/>
          </a:bodyPr>
          <a:lstStyle/>
          <a:p>
            <a:pPr algn="ctr"/>
            <a:r>
              <a:rPr lang="ar-SA" sz="3600" b="1" dirty="0" smtClean="0">
                <a:solidFill>
                  <a:schemeClr val="tx2">
                    <a:lumMod val="50000"/>
                  </a:schemeClr>
                </a:solidFill>
                <a:ea typeface="Calibri"/>
                <a:cs typeface="Calibri"/>
                <a:sym typeface="Calibri"/>
              </a:rPr>
              <a:t>هل العبارة صحيحة أم خاطئة؟</a:t>
            </a:r>
            <a:endParaRPr lang="ar-SA" dirty="0">
              <a:solidFill>
                <a:schemeClr val="tx2">
                  <a:lumMod val="50000"/>
                </a:schemeClr>
              </a:solidFill>
            </a:endParaRPr>
          </a:p>
        </p:txBody>
      </p:sp>
    </p:spTree>
    <p:extLst>
      <p:ext uri="{BB962C8B-B14F-4D97-AF65-F5344CB8AC3E}">
        <p14:creationId xmlns:p14="http://schemas.microsoft.com/office/powerpoint/2010/main" val="2685795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par>
                                <p:cTn id="30" presetID="6" presetClass="emph" presetSubtype="0" fill="hold" nodeType="withEffect">
                                  <p:stCondLst>
                                    <p:cond delay="0"/>
                                  </p:stCondLst>
                                  <p:childTnLst>
                                    <p:animScale>
                                      <p:cBhvr>
                                        <p:cTn id="31"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709603"/>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المحرم:</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871200" y="442048"/>
            <a:ext cx="1219200"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2">
                    <a:lumMod val="50000"/>
                  </a:schemeClr>
                </a:solidFill>
                <a:ea typeface="Calibri"/>
                <a:cs typeface="Calibri"/>
                <a:sym typeface="Calibri"/>
              </a:rPr>
              <a:t>ثالثًا:</a:t>
            </a:r>
            <a:endParaRPr lang="ar-SA" sz="3200" b="1" dirty="0">
              <a:solidFill>
                <a:schemeClr val="accent2">
                  <a:lumMod val="50000"/>
                </a:schemeClr>
              </a:solidFill>
              <a:ea typeface="Calibri"/>
              <a:cs typeface="Calibri"/>
              <a:sym typeface="Calibri"/>
            </a:endParaRPr>
          </a:p>
        </p:txBody>
      </p:sp>
      <p:sp>
        <p:nvSpPr>
          <p:cNvPr id="10" name="مستطيل 9"/>
          <p:cNvSpPr/>
          <p:nvPr/>
        </p:nvSpPr>
        <p:spPr>
          <a:xfrm>
            <a:off x="605307" y="2020891"/>
            <a:ext cx="10440065"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3600" b="1" dirty="0" smtClean="0">
                <a:solidFill>
                  <a:srgbClr val="ED7D31"/>
                </a:solidFill>
                <a:ea typeface="Calibri"/>
                <a:cs typeface="Calibri"/>
                <a:sym typeface="Calibri"/>
              </a:rPr>
              <a:t>وهو ما نهى الشارع عن فعله نهيًا جازمًا بحيث يتعلق الذم بفعله.</a:t>
            </a:r>
          </a:p>
        </p:txBody>
      </p:sp>
      <p:sp>
        <p:nvSpPr>
          <p:cNvPr id="11" name="مستطيل 10"/>
          <p:cNvSpPr/>
          <p:nvPr/>
        </p:nvSpPr>
        <p:spPr>
          <a:xfrm>
            <a:off x="3848946" y="2947997"/>
            <a:ext cx="10237098" cy="1754326"/>
          </a:xfrm>
          <a:prstGeom prst="rect">
            <a:avLst/>
          </a:prstGeom>
        </p:spPr>
        <p:txBody>
          <a:bodyPr wrap="square">
            <a:spAutoFit/>
          </a:bodyPr>
          <a:lstStyle/>
          <a:p>
            <a:pPr algn="ctr"/>
            <a:r>
              <a:rPr lang="ar-SA" sz="3600" b="1" dirty="0" smtClean="0">
                <a:solidFill>
                  <a:schemeClr val="tx2">
                    <a:lumMod val="50000"/>
                  </a:schemeClr>
                </a:solidFill>
                <a:ea typeface="Calibri"/>
                <a:cs typeface="Calibri"/>
                <a:sym typeface="Calibri"/>
              </a:rPr>
              <a:t>للتحريم صيغتان ، </a:t>
            </a:r>
          </a:p>
          <a:p>
            <a:pPr algn="ctr"/>
            <a:r>
              <a:rPr lang="ar-SA" sz="3600" b="1" dirty="0" smtClean="0">
                <a:solidFill>
                  <a:schemeClr val="tx2">
                    <a:lumMod val="50000"/>
                  </a:schemeClr>
                </a:solidFill>
                <a:ea typeface="Calibri"/>
                <a:cs typeface="Calibri"/>
                <a:sym typeface="Calibri"/>
              </a:rPr>
              <a:t>الصيغة الأولى تُخالف الصيغة</a:t>
            </a:r>
          </a:p>
          <a:p>
            <a:pPr algn="ctr"/>
            <a:r>
              <a:rPr lang="ar-SA" sz="3600" b="1" dirty="0" smtClean="0">
                <a:solidFill>
                  <a:schemeClr val="tx2">
                    <a:lumMod val="50000"/>
                  </a:schemeClr>
                </a:solidFill>
                <a:ea typeface="Calibri"/>
                <a:cs typeface="Calibri"/>
                <a:sym typeface="Calibri"/>
              </a:rPr>
              <a:t> الأولى للوجوب ، ماهي؟!</a:t>
            </a:r>
            <a:endParaRPr lang="ar-SA" dirty="0">
              <a:solidFill>
                <a:schemeClr val="tx2">
                  <a:lumMod val="50000"/>
                </a:schemeClr>
              </a:solidFill>
            </a:endParaRP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14" name="صورة 13"/>
          <p:cNvPicPr>
            <a:picLocks noChangeAspect="1"/>
          </p:cNvPicPr>
          <p:nvPr/>
        </p:nvPicPr>
        <p:blipFill rotWithShape="1">
          <a:blip r:embed="rId2">
            <a:extLst>
              <a:ext uri="{28A0092B-C50C-407E-A947-70E740481C1C}">
                <a14:useLocalDpi xmlns:a14="http://schemas.microsoft.com/office/drawing/2010/main" val="0"/>
              </a:ext>
            </a:extLst>
          </a:blip>
          <a:srcRect t="1950" r="46313"/>
          <a:stretch/>
        </p:blipFill>
        <p:spPr>
          <a:xfrm>
            <a:off x="642612" y="2947997"/>
            <a:ext cx="3374091" cy="3450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صورة 16"/>
          <p:cNvPicPr>
            <a:picLocks noChangeAspect="1"/>
          </p:cNvPicPr>
          <p:nvPr/>
        </p:nvPicPr>
        <p:blipFill rotWithShape="1">
          <a:blip r:embed="rId3">
            <a:extLst>
              <a:ext uri="{28A0092B-C50C-407E-A947-70E740481C1C}">
                <a14:useLocalDpi xmlns:a14="http://schemas.microsoft.com/office/drawing/2010/main" val="0"/>
              </a:ext>
            </a:extLst>
          </a:blip>
          <a:srcRect l="40818" t="48820" r="-2684" b="-6657"/>
          <a:stretch/>
        </p:blipFill>
        <p:spPr>
          <a:xfrm flipV="1">
            <a:off x="6303872" y="4367417"/>
            <a:ext cx="4296871" cy="2955035"/>
          </a:xfrm>
          <a:prstGeom prst="rect">
            <a:avLst/>
          </a:prstGeom>
        </p:spPr>
      </p:pic>
      <p:sp>
        <p:nvSpPr>
          <p:cNvPr id="18" name="مستطيل 17"/>
          <p:cNvSpPr/>
          <p:nvPr/>
        </p:nvSpPr>
        <p:spPr>
          <a:xfrm>
            <a:off x="3499070" y="5198537"/>
            <a:ext cx="10237098" cy="1200329"/>
          </a:xfrm>
          <a:prstGeom prst="rect">
            <a:avLst/>
          </a:prstGeom>
        </p:spPr>
        <p:txBody>
          <a:bodyPr wrap="square">
            <a:spAutoFit/>
          </a:bodyPr>
          <a:lstStyle/>
          <a:p>
            <a:pPr algn="ctr"/>
            <a:r>
              <a:rPr lang="ar-SA" sz="3600" b="1" dirty="0" smtClean="0">
                <a:solidFill>
                  <a:schemeClr val="bg1"/>
                </a:solidFill>
                <a:ea typeface="Calibri"/>
                <a:cs typeface="Calibri"/>
                <a:sym typeface="Calibri"/>
              </a:rPr>
              <a:t>هات/ي دليلًا </a:t>
            </a:r>
          </a:p>
          <a:p>
            <a:pPr algn="ctr"/>
            <a:r>
              <a:rPr lang="ar-SA" sz="3600" b="1" dirty="0" smtClean="0">
                <a:solidFill>
                  <a:schemeClr val="bg1"/>
                </a:solidFill>
                <a:cs typeface="Calibri"/>
                <a:sym typeface="Calibri"/>
              </a:rPr>
              <a:t>للتحريم بـ لا الناهية!</a:t>
            </a:r>
          </a:p>
        </p:txBody>
      </p:sp>
      <p:pic>
        <p:nvPicPr>
          <p:cNvPr id="3074" name="Picture 2" descr="نتيجة بحث الصور عن 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5132" y="4418933"/>
            <a:ext cx="2211596" cy="221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895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11"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709603"/>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المحرم:</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871200" y="442048"/>
            <a:ext cx="1219200"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2">
                    <a:lumMod val="50000"/>
                  </a:schemeClr>
                </a:solidFill>
                <a:ea typeface="Calibri"/>
                <a:cs typeface="Calibri"/>
                <a:sym typeface="Calibri"/>
              </a:rPr>
              <a:t>ثالثًا:</a:t>
            </a:r>
            <a:endParaRPr lang="ar-SA" sz="3200" b="1" dirty="0">
              <a:solidFill>
                <a:schemeClr val="accent2">
                  <a:lumMod val="50000"/>
                </a:schemeClr>
              </a:solidFill>
              <a:ea typeface="Calibri"/>
              <a:cs typeface="Calibri"/>
              <a:sym typeface="Calibri"/>
            </a:endParaRPr>
          </a:p>
        </p:txBody>
      </p:sp>
      <p:sp>
        <p:nvSpPr>
          <p:cNvPr id="11" name="مستطيل 10"/>
          <p:cNvSpPr/>
          <p:nvPr/>
        </p:nvSpPr>
        <p:spPr>
          <a:xfrm>
            <a:off x="307975" y="2038739"/>
            <a:ext cx="10237098" cy="1200329"/>
          </a:xfrm>
          <a:prstGeom prst="rect">
            <a:avLst/>
          </a:prstGeom>
        </p:spPr>
        <p:txBody>
          <a:bodyPr wrap="square">
            <a:spAutoFit/>
          </a:bodyPr>
          <a:lstStyle/>
          <a:p>
            <a:r>
              <a:rPr lang="ar-SA" sz="3600" b="1" dirty="0" smtClean="0">
                <a:solidFill>
                  <a:schemeClr val="tx2">
                    <a:lumMod val="50000"/>
                  </a:schemeClr>
                </a:solidFill>
                <a:ea typeface="Calibri"/>
                <a:cs typeface="Calibri"/>
                <a:sym typeface="Calibri"/>
              </a:rPr>
              <a:t>الصيغة الثانية : </a:t>
            </a:r>
          </a:p>
          <a:p>
            <a:r>
              <a:rPr lang="ar-SA" sz="3600" b="1" dirty="0" smtClean="0">
                <a:solidFill>
                  <a:schemeClr val="tx2">
                    <a:lumMod val="50000"/>
                  </a:schemeClr>
                </a:solidFill>
                <a:cs typeface="Calibri"/>
                <a:sym typeface="Calibri"/>
              </a:rPr>
              <a:t>اكتشف/ي صيغة التحريم الثانية من خلال الدليل:</a:t>
            </a:r>
            <a:endParaRPr lang="ar-SA" dirty="0">
              <a:solidFill>
                <a:schemeClr val="tx2">
                  <a:lumMod val="50000"/>
                </a:schemeClr>
              </a:solidFill>
            </a:endParaRP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2" name="صورة 1"/>
          <p:cNvPicPr>
            <a:picLocks noChangeAspect="1"/>
          </p:cNvPicPr>
          <p:nvPr/>
        </p:nvPicPr>
        <p:blipFill>
          <a:blip r:embed="rId2"/>
          <a:stretch>
            <a:fillRect/>
          </a:stretch>
        </p:blipFill>
        <p:spPr>
          <a:xfrm>
            <a:off x="5138671" y="3444255"/>
            <a:ext cx="5998112" cy="2443249"/>
          </a:xfrm>
          <a:prstGeom prst="rect">
            <a:avLst/>
          </a:prstGeom>
          <a:solidFill>
            <a:srgbClr val="FFFFFF">
              <a:shade val="85000"/>
            </a:srgbClr>
          </a:solidFill>
          <a:ln w="28575"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7" name="رابط مستقيم 6"/>
          <p:cNvCxnSpPr/>
          <p:nvPr/>
        </p:nvCxnSpPr>
        <p:spPr>
          <a:xfrm flipH="1">
            <a:off x="8797529" y="5059558"/>
            <a:ext cx="2339254"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صورة 8"/>
          <p:cNvPicPr>
            <a:picLocks noChangeAspect="1"/>
          </p:cNvPicPr>
          <p:nvPr/>
        </p:nvPicPr>
        <p:blipFill>
          <a:blip r:embed="rId3">
            <a:extLst>
              <a:ext uri="{BEBA8EAE-BF5A-486C-A8C5-ECC9F3942E4B}">
                <a14:imgProps xmlns:a14="http://schemas.microsoft.com/office/drawing/2010/main">
                  <a14:imgLayer r:embed="rId4">
                    <a14:imgEffect>
                      <a14:backgroundRemoval t="0" b="91304" l="0" r="97461"/>
                    </a14:imgEffect>
                  </a14:imgLayer>
                </a14:imgProps>
              </a:ext>
              <a:ext uri="{28A0092B-C50C-407E-A947-70E740481C1C}">
                <a14:useLocalDpi xmlns:a14="http://schemas.microsoft.com/office/drawing/2010/main" val="0"/>
              </a:ext>
            </a:extLst>
          </a:blip>
          <a:stretch>
            <a:fillRect/>
          </a:stretch>
        </p:blipFill>
        <p:spPr>
          <a:xfrm>
            <a:off x="114683" y="3444255"/>
            <a:ext cx="4876800" cy="3234873"/>
          </a:xfrm>
          <a:prstGeom prst="rect">
            <a:avLst/>
          </a:prstGeom>
        </p:spPr>
      </p:pic>
      <p:sp>
        <p:nvSpPr>
          <p:cNvPr id="19" name="مستطيل 18"/>
          <p:cNvSpPr/>
          <p:nvPr/>
        </p:nvSpPr>
        <p:spPr>
          <a:xfrm>
            <a:off x="1179219" y="4177506"/>
            <a:ext cx="2747727" cy="1754326"/>
          </a:xfrm>
          <a:prstGeom prst="rect">
            <a:avLst/>
          </a:prstGeom>
        </p:spPr>
        <p:txBody>
          <a:bodyPr wrap="square">
            <a:spAutoFit/>
          </a:bodyPr>
          <a:lstStyle/>
          <a:p>
            <a:pPr algn="ctr"/>
            <a:r>
              <a:rPr lang="ar-SA" sz="3600" b="1" dirty="0" smtClean="0">
                <a:solidFill>
                  <a:schemeClr val="accent2">
                    <a:lumMod val="75000"/>
                  </a:schemeClr>
                </a:solidFill>
                <a:ea typeface="Calibri"/>
                <a:cs typeface="Calibri"/>
                <a:sym typeface="Calibri"/>
              </a:rPr>
              <a:t>ترتيب عقوبة </a:t>
            </a:r>
          </a:p>
          <a:p>
            <a:pPr algn="ctr"/>
            <a:r>
              <a:rPr lang="ar-SA" sz="3600" b="1" dirty="0" smtClean="0">
                <a:solidFill>
                  <a:schemeClr val="accent2">
                    <a:lumMod val="75000"/>
                  </a:schemeClr>
                </a:solidFill>
                <a:cs typeface="Calibri"/>
                <a:sym typeface="Calibri"/>
              </a:rPr>
              <a:t>في الدنيا و الآخرة</a:t>
            </a:r>
          </a:p>
          <a:p>
            <a:pPr algn="ctr"/>
            <a:r>
              <a:rPr lang="ar-SA" sz="3600" b="1" dirty="0" smtClean="0">
                <a:solidFill>
                  <a:schemeClr val="accent2">
                    <a:lumMod val="75000"/>
                  </a:schemeClr>
                </a:solidFill>
                <a:cs typeface="Calibri"/>
                <a:sym typeface="Calibri"/>
              </a:rPr>
              <a:t>على فِعله.</a:t>
            </a:r>
            <a:endParaRPr lang="ar-SA" dirty="0">
              <a:solidFill>
                <a:schemeClr val="accent2">
                  <a:lumMod val="75000"/>
                </a:schemeClr>
              </a:solidFill>
            </a:endParaRPr>
          </a:p>
        </p:txBody>
      </p:sp>
      <p:pic>
        <p:nvPicPr>
          <p:cNvPr id="20" name="Picture 2" descr="نتيجة بحث الصور عن 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9839" y="5321131"/>
            <a:ext cx="1221402" cy="122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72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709603"/>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المكروه:</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871200" y="442048"/>
            <a:ext cx="1219200"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2">
                    <a:lumMod val="50000"/>
                  </a:schemeClr>
                </a:solidFill>
                <a:ea typeface="Calibri"/>
                <a:cs typeface="Calibri"/>
                <a:sym typeface="Calibri"/>
              </a:rPr>
              <a:t>رابعًا</a:t>
            </a:r>
            <a:endParaRPr lang="ar-SA" sz="3200" b="1" dirty="0">
              <a:solidFill>
                <a:schemeClr val="accent2">
                  <a:lumMod val="50000"/>
                </a:schemeClr>
              </a:solidFill>
              <a:ea typeface="Calibri"/>
              <a:cs typeface="Calibri"/>
              <a:sym typeface="Calibri"/>
            </a:endParaRPr>
          </a:p>
        </p:txBody>
      </p:sp>
      <p:sp>
        <p:nvSpPr>
          <p:cNvPr id="10" name="مستطيل 9"/>
          <p:cNvSpPr/>
          <p:nvPr/>
        </p:nvSpPr>
        <p:spPr>
          <a:xfrm>
            <a:off x="460375" y="1590372"/>
            <a:ext cx="10440065" cy="646331"/>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3600" b="1" dirty="0" smtClean="0">
                <a:solidFill>
                  <a:srgbClr val="ED7D31"/>
                </a:solidFill>
                <a:ea typeface="Calibri"/>
                <a:cs typeface="Calibri"/>
                <a:sym typeface="Calibri"/>
              </a:rPr>
              <a:t>وهو ما نهى الشارع عن فعله لا على وجه الحتم والإلزام</a:t>
            </a: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 name="مستطيل 4"/>
          <p:cNvSpPr/>
          <p:nvPr/>
        </p:nvSpPr>
        <p:spPr>
          <a:xfrm>
            <a:off x="2637730" y="4784140"/>
            <a:ext cx="6925293" cy="1938992"/>
          </a:xfrm>
          <a:prstGeom prst="rect">
            <a:avLst/>
          </a:prstGeom>
          <a:noFill/>
        </p:spPr>
        <p:txBody>
          <a:bodyPr wrap="none" lIns="91440" tIns="45720" rIns="91440" bIns="45720">
            <a:spAutoFit/>
          </a:bodyPr>
          <a:lstStyle/>
          <a:p>
            <a:pPr algn="ctr"/>
            <a:r>
              <a:rPr lang="ar-SA" sz="4000" b="1" dirty="0" smtClean="0">
                <a:solidFill>
                  <a:schemeClr val="accent1">
                    <a:lumMod val="50000"/>
                  </a:schemeClr>
                </a:solidFill>
                <a:ea typeface="Calibri"/>
                <a:cs typeface="Calibri"/>
                <a:sym typeface="Calibri"/>
              </a:rPr>
              <a:t>عزيزي </a:t>
            </a:r>
            <a:r>
              <a:rPr lang="ar-SA" sz="4000" b="1" dirty="0">
                <a:solidFill>
                  <a:schemeClr val="accent1">
                    <a:lumMod val="50000"/>
                  </a:schemeClr>
                </a:solidFill>
                <a:ea typeface="Calibri"/>
                <a:cs typeface="Calibri"/>
                <a:sym typeface="Calibri"/>
              </a:rPr>
              <a:t>الطالب / عزيزتي الطالبة :</a:t>
            </a:r>
          </a:p>
          <a:p>
            <a:pPr algn="ctr"/>
            <a:r>
              <a:rPr lang="ar-SA" sz="4000" b="1" dirty="0" smtClean="0">
                <a:solidFill>
                  <a:schemeClr val="accent1">
                    <a:lumMod val="50000"/>
                  </a:schemeClr>
                </a:solidFill>
                <a:ea typeface="Calibri"/>
                <a:cs typeface="Calibri"/>
                <a:sym typeface="Calibri"/>
              </a:rPr>
              <a:t>تعاون/ي مع </a:t>
            </a:r>
            <a:r>
              <a:rPr lang="ar-SA" sz="4000" b="1" dirty="0">
                <a:solidFill>
                  <a:schemeClr val="accent1">
                    <a:lumMod val="50000"/>
                  </a:schemeClr>
                </a:solidFill>
                <a:ea typeface="Calibri"/>
                <a:cs typeface="Calibri"/>
                <a:sym typeface="Calibri"/>
              </a:rPr>
              <a:t>مجموعتك في إيجاد أفعال </a:t>
            </a:r>
            <a:endParaRPr lang="ar-SA" sz="4000" b="1" dirty="0" smtClean="0">
              <a:solidFill>
                <a:schemeClr val="accent1">
                  <a:lumMod val="50000"/>
                </a:schemeClr>
              </a:solidFill>
              <a:ea typeface="Calibri"/>
              <a:cs typeface="Calibri"/>
              <a:sym typeface="Calibri"/>
            </a:endParaRPr>
          </a:p>
          <a:p>
            <a:pPr algn="ctr"/>
            <a:r>
              <a:rPr lang="ar-SA" sz="4000" b="1" dirty="0" smtClean="0">
                <a:solidFill>
                  <a:schemeClr val="accent1">
                    <a:lumMod val="50000"/>
                  </a:schemeClr>
                </a:solidFill>
                <a:ea typeface="Calibri"/>
                <a:cs typeface="Calibri"/>
                <a:sym typeface="Calibri"/>
              </a:rPr>
              <a:t>مكروهة </a:t>
            </a:r>
            <a:r>
              <a:rPr lang="ar-SA" sz="4000" b="1" dirty="0">
                <a:solidFill>
                  <a:schemeClr val="accent1">
                    <a:lumMod val="50000"/>
                  </a:schemeClr>
                </a:solidFill>
                <a:ea typeface="Calibri"/>
                <a:cs typeface="Calibri"/>
                <a:sym typeface="Calibri"/>
              </a:rPr>
              <a:t>مع </a:t>
            </a:r>
            <a:r>
              <a:rPr lang="ar-SA" sz="4000" b="1" dirty="0" smtClean="0">
                <a:solidFill>
                  <a:schemeClr val="accent1">
                    <a:lumMod val="50000"/>
                  </a:schemeClr>
                </a:solidFill>
                <a:ea typeface="Calibri"/>
                <a:cs typeface="Calibri"/>
                <a:sym typeface="Calibri"/>
              </a:rPr>
              <a:t> ذكر </a:t>
            </a:r>
            <a:r>
              <a:rPr lang="ar-SA" sz="4000" b="1" dirty="0">
                <a:solidFill>
                  <a:schemeClr val="accent1">
                    <a:lumMod val="50000"/>
                  </a:schemeClr>
                </a:solidFill>
                <a:ea typeface="Calibri"/>
                <a:cs typeface="Calibri"/>
                <a:sym typeface="Calibri"/>
              </a:rPr>
              <a:t>الدليل إن أمكن</a:t>
            </a:r>
            <a:r>
              <a:rPr lang="ar-SA" sz="4000" dirty="0" smtClean="0">
                <a:ln w="0"/>
                <a:solidFill>
                  <a:schemeClr val="accent1">
                    <a:lumMod val="50000"/>
                  </a:schemeClr>
                </a:solidFill>
                <a:effectLst>
                  <a:outerShdw blurRad="38100" dist="19050" dir="2700000" algn="tl" rotWithShape="0">
                    <a:schemeClr val="dk1">
                      <a:alpha val="40000"/>
                    </a:schemeClr>
                  </a:outerShdw>
                </a:effectLst>
              </a:rPr>
              <a:t>.</a:t>
            </a:r>
            <a:endParaRPr lang="ar-SA" sz="4000" b="0" cap="none" spc="0" dirty="0">
              <a:ln w="0"/>
              <a:solidFill>
                <a:schemeClr val="accent1">
                  <a:lumMod val="50000"/>
                </a:schemeClr>
              </a:solidFill>
              <a:effectLst>
                <a:outerShdw blurRad="38100" dist="19050" dir="2700000" algn="tl" rotWithShape="0">
                  <a:schemeClr val="dk1">
                    <a:alpha val="40000"/>
                  </a:schemeClr>
                </a:outerShdw>
              </a:effectLst>
            </a:endParaRPr>
          </a:p>
        </p:txBody>
      </p:sp>
      <p:pic>
        <p:nvPicPr>
          <p:cNvPr id="8" name="صورة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8986" y="2391758"/>
            <a:ext cx="2392382" cy="2392382"/>
          </a:xfrm>
          <a:prstGeom prst="rect">
            <a:avLst/>
          </a:prstGeom>
        </p:spPr>
      </p:pic>
      <p:pic>
        <p:nvPicPr>
          <p:cNvPr id="15" name="صورة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186" y="2541314"/>
            <a:ext cx="2631583" cy="2242826"/>
          </a:xfrm>
          <a:prstGeom prst="rect">
            <a:avLst/>
          </a:prstGeom>
        </p:spPr>
      </p:pic>
    </p:spTree>
    <p:extLst>
      <p:ext uri="{BB962C8B-B14F-4D97-AF65-F5344CB8AC3E}">
        <p14:creationId xmlns:p14="http://schemas.microsoft.com/office/powerpoint/2010/main" val="662695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709603"/>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المكروه:</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871200" y="442048"/>
            <a:ext cx="1219200"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2">
                    <a:lumMod val="50000"/>
                  </a:schemeClr>
                </a:solidFill>
                <a:ea typeface="Calibri"/>
                <a:cs typeface="Calibri"/>
                <a:sym typeface="Calibri"/>
              </a:rPr>
              <a:t>رابعًا</a:t>
            </a:r>
            <a:endParaRPr lang="ar-SA" sz="3200" b="1" dirty="0">
              <a:solidFill>
                <a:schemeClr val="accent2">
                  <a:lumMod val="50000"/>
                </a:schemeClr>
              </a:solidFill>
              <a:ea typeface="Calibri"/>
              <a:cs typeface="Calibri"/>
              <a:sym typeface="Calibri"/>
            </a:endParaRPr>
          </a:p>
        </p:txBody>
      </p:sp>
      <p:sp>
        <p:nvSpPr>
          <p:cNvPr id="10" name="مستطيل 9"/>
          <p:cNvSpPr/>
          <p:nvPr/>
        </p:nvSpPr>
        <p:spPr>
          <a:xfrm>
            <a:off x="2251906" y="1124632"/>
            <a:ext cx="6592863" cy="1754326"/>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3600" b="1" dirty="0" smtClean="0">
                <a:solidFill>
                  <a:srgbClr val="ED7D31"/>
                </a:solidFill>
                <a:ea typeface="Calibri"/>
                <a:cs typeface="Calibri"/>
                <a:sym typeface="Calibri"/>
              </a:rPr>
              <a:t>من أهم صيغ الكراهة :</a:t>
            </a:r>
          </a:p>
          <a:p>
            <a:pPr algn="ctr"/>
            <a:r>
              <a:rPr lang="ar-SA" sz="3600" b="1" dirty="0" smtClean="0">
                <a:solidFill>
                  <a:srgbClr val="ED7D31"/>
                </a:solidFill>
                <a:ea typeface="Calibri"/>
                <a:cs typeface="Calibri"/>
                <a:sym typeface="Calibri"/>
              </a:rPr>
              <a:t>أن ينهى الشارع عن أمر ثم توجد قرينة تصرف هذا النهي من التحريم الى الكراهة.</a:t>
            </a: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11" name="مستطيل 10"/>
          <p:cNvSpPr/>
          <p:nvPr/>
        </p:nvSpPr>
        <p:spPr>
          <a:xfrm>
            <a:off x="9078175" y="3878238"/>
            <a:ext cx="2949518" cy="2308324"/>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3600" b="1" dirty="0" smtClean="0">
                <a:solidFill>
                  <a:srgbClr val="ED7D31"/>
                </a:solidFill>
                <a:ea typeface="Calibri"/>
                <a:cs typeface="Calibri"/>
                <a:sym typeface="Calibri"/>
              </a:rPr>
              <a:t>أوجد/ي الفعل</a:t>
            </a:r>
          </a:p>
          <a:p>
            <a:pPr algn="ctr"/>
            <a:r>
              <a:rPr lang="ar-SA" sz="3600" b="1" dirty="0" smtClean="0">
                <a:solidFill>
                  <a:srgbClr val="ED7D31"/>
                </a:solidFill>
                <a:ea typeface="Calibri"/>
                <a:cs typeface="Calibri"/>
                <a:sym typeface="Calibri"/>
              </a:rPr>
              <a:t>المكروه والقرينة</a:t>
            </a:r>
          </a:p>
          <a:p>
            <a:pPr algn="ctr"/>
            <a:r>
              <a:rPr lang="ar-SA" sz="3600" b="1" dirty="0" smtClean="0">
                <a:solidFill>
                  <a:srgbClr val="ED7D31"/>
                </a:solidFill>
                <a:ea typeface="Calibri"/>
                <a:cs typeface="Calibri"/>
                <a:sym typeface="Calibri"/>
              </a:rPr>
              <a:t>التي صرفته الى الكراهة من الآية:</a:t>
            </a:r>
          </a:p>
        </p:txBody>
      </p:sp>
      <p:pic>
        <p:nvPicPr>
          <p:cNvPr id="7" name="صورة 6"/>
          <p:cNvPicPr>
            <a:picLocks noChangeAspect="1"/>
          </p:cNvPicPr>
          <p:nvPr/>
        </p:nvPicPr>
        <p:blipFill>
          <a:blip r:embed="rId2"/>
          <a:stretch>
            <a:fillRect/>
          </a:stretch>
        </p:blipFill>
        <p:spPr>
          <a:xfrm>
            <a:off x="1405693" y="3316840"/>
            <a:ext cx="7439076" cy="244001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مستطيل 8"/>
          <p:cNvSpPr/>
          <p:nvPr/>
        </p:nvSpPr>
        <p:spPr>
          <a:xfrm>
            <a:off x="2021983" y="3316840"/>
            <a:ext cx="1233149" cy="7142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p:cNvSpPr/>
          <p:nvPr/>
        </p:nvSpPr>
        <p:spPr>
          <a:xfrm>
            <a:off x="3129566" y="4179724"/>
            <a:ext cx="1995665" cy="71424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p:cNvSpPr/>
          <p:nvPr/>
        </p:nvSpPr>
        <p:spPr>
          <a:xfrm>
            <a:off x="-2435225" y="3096595"/>
            <a:ext cx="6096000" cy="2062103"/>
          </a:xfrm>
          <a:prstGeom prst="rect">
            <a:avLst/>
          </a:prstGeom>
        </p:spPr>
        <p:txBody>
          <a:bodyPr>
            <a:spAutoFit/>
          </a:bodyPr>
          <a:lstStyle/>
          <a:p>
            <a:pPr algn="ctr"/>
            <a:r>
              <a:rPr lang="ar-SA" sz="3200" b="1" dirty="0" smtClean="0">
                <a:solidFill>
                  <a:srgbClr val="FF0000"/>
                </a:solidFill>
                <a:cs typeface="Calibri"/>
                <a:sym typeface="Calibri"/>
              </a:rPr>
              <a:t>الفعل </a:t>
            </a:r>
          </a:p>
          <a:p>
            <a:pPr algn="ctr"/>
            <a:r>
              <a:rPr lang="ar-SA" sz="3200" b="1" dirty="0" smtClean="0">
                <a:solidFill>
                  <a:srgbClr val="FF0000"/>
                </a:solidFill>
                <a:cs typeface="Calibri"/>
                <a:sym typeface="Calibri"/>
              </a:rPr>
              <a:t>المحرم</a:t>
            </a:r>
          </a:p>
          <a:p>
            <a:pPr algn="ctr"/>
            <a:r>
              <a:rPr lang="ar-SA" sz="3200" b="1" dirty="0" smtClean="0">
                <a:solidFill>
                  <a:srgbClr val="FF0000"/>
                </a:solidFill>
                <a:cs typeface="Calibri"/>
                <a:sym typeface="Calibri"/>
              </a:rPr>
              <a:t>قبل </a:t>
            </a:r>
          </a:p>
          <a:p>
            <a:pPr algn="ctr"/>
            <a:r>
              <a:rPr lang="ar-SA" sz="3200" b="1" dirty="0" smtClean="0">
                <a:solidFill>
                  <a:srgbClr val="FF0000"/>
                </a:solidFill>
                <a:cs typeface="Calibri"/>
                <a:sym typeface="Calibri"/>
              </a:rPr>
              <a:t>الصرف.</a:t>
            </a:r>
            <a:endParaRPr lang="ar-SA" sz="3200" dirty="0">
              <a:solidFill>
                <a:srgbClr val="FF0000"/>
              </a:solidFill>
            </a:endParaRPr>
          </a:p>
        </p:txBody>
      </p:sp>
      <p:sp>
        <p:nvSpPr>
          <p:cNvPr id="19" name="مستطيل 18"/>
          <p:cNvSpPr/>
          <p:nvPr/>
        </p:nvSpPr>
        <p:spPr>
          <a:xfrm>
            <a:off x="1869333" y="5815215"/>
            <a:ext cx="6096000" cy="1077218"/>
          </a:xfrm>
          <a:prstGeom prst="rect">
            <a:avLst/>
          </a:prstGeom>
        </p:spPr>
        <p:txBody>
          <a:bodyPr>
            <a:spAutoFit/>
          </a:bodyPr>
          <a:lstStyle/>
          <a:p>
            <a:pPr algn="ctr"/>
            <a:r>
              <a:rPr lang="ar-SA" sz="3200" b="1" dirty="0" smtClean="0">
                <a:solidFill>
                  <a:srgbClr val="ED7D31"/>
                </a:solidFill>
                <a:ea typeface="Calibri"/>
                <a:cs typeface="Calibri"/>
                <a:sym typeface="Calibri"/>
              </a:rPr>
              <a:t>القرينة التي </a:t>
            </a:r>
          </a:p>
          <a:p>
            <a:pPr algn="ctr"/>
            <a:r>
              <a:rPr lang="ar-SA" sz="3200" b="1" dirty="0" smtClean="0">
                <a:solidFill>
                  <a:srgbClr val="ED7D31"/>
                </a:solidFill>
                <a:cs typeface="Calibri"/>
                <a:sym typeface="Calibri"/>
              </a:rPr>
              <a:t>صرفت النهي الى الكراهة.</a:t>
            </a:r>
            <a:endParaRPr lang="ar-SA" sz="3200" dirty="0"/>
          </a:p>
        </p:txBody>
      </p:sp>
      <p:cxnSp>
        <p:nvCxnSpPr>
          <p:cNvPr id="26" name="رابط كسهم مستقيم 25"/>
          <p:cNvCxnSpPr>
            <a:stCxn id="16" idx="2"/>
          </p:cNvCxnSpPr>
          <p:nvPr/>
        </p:nvCxnSpPr>
        <p:spPr>
          <a:xfrm flipH="1">
            <a:off x="4127398" y="4893971"/>
            <a:ext cx="1" cy="129259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رابط كسهم مستقيم 27"/>
          <p:cNvCxnSpPr/>
          <p:nvPr/>
        </p:nvCxnSpPr>
        <p:spPr>
          <a:xfrm flipH="1">
            <a:off x="1133341" y="3673963"/>
            <a:ext cx="88864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614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6" grpId="0" animBg="1"/>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721670"/>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المباح:</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547798" y="442048"/>
            <a:ext cx="1581239"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2">
                    <a:lumMod val="50000"/>
                  </a:schemeClr>
                </a:solidFill>
                <a:ea typeface="Calibri"/>
                <a:cs typeface="Calibri"/>
                <a:sym typeface="Calibri"/>
              </a:rPr>
              <a:t>خامسًا</a:t>
            </a:r>
            <a:endParaRPr lang="ar-SA" sz="2400" b="1" dirty="0">
              <a:solidFill>
                <a:schemeClr val="accent2">
                  <a:lumMod val="50000"/>
                </a:schemeClr>
              </a:solidFill>
              <a:ea typeface="Calibri"/>
              <a:cs typeface="Calibri"/>
              <a:sym typeface="Calibri"/>
            </a:endParaRPr>
          </a:p>
        </p:txBody>
      </p:sp>
      <p:sp>
        <p:nvSpPr>
          <p:cNvPr id="10" name="مستطيل 9"/>
          <p:cNvSpPr/>
          <p:nvPr/>
        </p:nvSpPr>
        <p:spPr>
          <a:xfrm>
            <a:off x="1769251" y="4716611"/>
            <a:ext cx="9395656" cy="1200329"/>
          </a:xfrm>
          <a:prstGeom prst="rect">
            <a:avLst/>
          </a:prstGeom>
          <a:solidFill>
            <a:schemeClr val="bg1"/>
          </a:solidFill>
          <a:ln>
            <a:solidFill>
              <a:srgbClr val="D52A33"/>
            </a:solid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3600" b="1" dirty="0" smtClean="0">
                <a:solidFill>
                  <a:srgbClr val="D52A33"/>
                </a:solidFill>
                <a:ea typeface="Calibri"/>
                <a:cs typeface="Calibri"/>
                <a:sym typeface="Calibri"/>
              </a:rPr>
              <a:t>وهو ما خير الشرع المكلف بين فعله وتركه فلا يتعلق بفعله أو تركه مدح ولا ذم.</a:t>
            </a: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14" name="صورة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007" y="1447384"/>
            <a:ext cx="5460144" cy="3098046"/>
          </a:xfrm>
          <a:prstGeom prst="rect">
            <a:avLst/>
          </a:prstGeom>
        </p:spPr>
      </p:pic>
      <p:sp>
        <p:nvSpPr>
          <p:cNvPr id="15" name="مستطيل 14"/>
          <p:cNvSpPr/>
          <p:nvPr/>
        </p:nvSpPr>
        <p:spPr>
          <a:xfrm>
            <a:off x="4001024" y="1965355"/>
            <a:ext cx="4932110" cy="2062103"/>
          </a:xfrm>
          <a:prstGeom prst="rect">
            <a:avLst/>
          </a:prstGeom>
        </p:spPr>
        <p:txBody>
          <a:bodyPr wrap="square">
            <a:spAutoFit/>
          </a:bodyPr>
          <a:lstStyle/>
          <a:p>
            <a:pPr algn="ctr"/>
            <a:r>
              <a:rPr lang="ar-SA" sz="3200" b="1" dirty="0" smtClean="0">
                <a:solidFill>
                  <a:schemeClr val="bg1"/>
                </a:solidFill>
                <a:ea typeface="Calibri"/>
                <a:cs typeface="Calibri"/>
                <a:sym typeface="Calibri"/>
              </a:rPr>
              <a:t>من خلال دراستك لأقسام الحكم</a:t>
            </a:r>
          </a:p>
          <a:p>
            <a:pPr algn="ctr"/>
            <a:r>
              <a:rPr lang="ar-SA" sz="3200" b="1" dirty="0" smtClean="0">
                <a:solidFill>
                  <a:schemeClr val="bg1"/>
                </a:solidFill>
                <a:ea typeface="Calibri"/>
                <a:cs typeface="Calibri"/>
                <a:sym typeface="Calibri"/>
              </a:rPr>
              <a:t>التكليفي الأربعة وتعريفاتها ، قم/قومي بصياغة تعريف للقسم</a:t>
            </a:r>
          </a:p>
          <a:p>
            <a:pPr algn="ctr"/>
            <a:r>
              <a:rPr lang="ar-SA" sz="3200" b="1" dirty="0" smtClean="0">
                <a:solidFill>
                  <a:schemeClr val="bg1"/>
                </a:solidFill>
                <a:cs typeface="Calibri"/>
                <a:sym typeface="Calibri"/>
              </a:rPr>
              <a:t>الخامس وهو المباح!</a:t>
            </a:r>
            <a:endParaRPr lang="ar-SA" sz="3200" dirty="0">
              <a:solidFill>
                <a:schemeClr val="bg1"/>
              </a:solidFill>
            </a:endParaRPr>
          </a:p>
        </p:txBody>
      </p:sp>
      <p:pic>
        <p:nvPicPr>
          <p:cNvPr id="2" name="صورة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7000" y1="69259" x2="69600" y2="83611"/>
                        <a14:foregroundMark x1="76100" y1="69815" x2="76100" y2="69815"/>
                        <a14:foregroundMark x1="67600" y1="67407" x2="67600" y2="67407"/>
                        <a14:foregroundMark x1="49900" y1="42778" x2="49900" y2="42778"/>
                        <a14:foregroundMark x1="50700" y1="42778" x2="47300" y2="57315"/>
                        <a14:foregroundMark x1="35900" y1="50185" x2="53600" y2="50926"/>
                        <a14:foregroundMark x1="53600" y1="46019" x2="38600" y2="46204"/>
                        <a14:foregroundMark x1="38200" y1="46204" x2="40600" y2="46944"/>
                        <a14:foregroundMark x1="41400" y1="54074" x2="42600" y2="60463"/>
                        <a14:foregroundMark x1="50500" y1="50926" x2="51100" y2="59907"/>
                        <a14:foregroundMark x1="74100" y1="32130" x2="74100" y2="32130"/>
                        <a14:foregroundMark x1="67600" y1="22870" x2="67600" y2="22870"/>
                        <a14:foregroundMark x1="55800" y1="17500" x2="55800" y2="17500"/>
                        <a14:foregroundMark x1="45900" y1="15741" x2="45900" y2="15741"/>
                        <a14:foregroundMark x1="32700" y1="18241" x2="32700" y2="18241"/>
                        <a14:foregroundMark x1="29200" y1="26852" x2="29200" y2="26852"/>
                        <a14:foregroundMark x1="22300" y1="34907" x2="22300" y2="34907"/>
                      </a14:backgroundRemoval>
                    </a14:imgEffect>
                  </a14:imgLayer>
                </a14:imgProps>
              </a:ext>
              <a:ext uri="{28A0092B-C50C-407E-A947-70E740481C1C}">
                <a14:useLocalDpi xmlns:a14="http://schemas.microsoft.com/office/drawing/2010/main" val="0"/>
              </a:ext>
            </a:extLst>
          </a:blip>
          <a:stretch>
            <a:fillRect/>
          </a:stretch>
        </p:blipFill>
        <p:spPr>
          <a:xfrm flipH="1">
            <a:off x="-767949" y="494343"/>
            <a:ext cx="4708354" cy="5085022"/>
          </a:xfrm>
          <a:prstGeom prst="rect">
            <a:avLst/>
          </a:prstGeom>
        </p:spPr>
      </p:pic>
    </p:spTree>
    <p:extLst>
      <p:ext uri="{BB962C8B-B14F-4D97-AF65-F5344CB8AC3E}">
        <p14:creationId xmlns:p14="http://schemas.microsoft.com/office/powerpoint/2010/main" val="2763164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2725157" y="1017438"/>
            <a:ext cx="3896883" cy="64633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ar-SA" sz="3600" b="1" dirty="0" smtClean="0">
                <a:solidFill>
                  <a:schemeClr val="accent1">
                    <a:lumMod val="50000"/>
                  </a:schemeClr>
                </a:solidFill>
                <a:cs typeface="Calibri"/>
                <a:sym typeface="Calibri"/>
              </a:rPr>
              <a:t>مراجعة الدرس السابق.</a:t>
            </a:r>
            <a:endParaRPr lang="ar-SA" sz="3600" b="1" cap="none" spc="0" dirty="0">
              <a:ln w="0"/>
              <a:solidFill>
                <a:schemeClr val="accent1">
                  <a:lumMod val="50000"/>
                </a:schemeClr>
              </a:solidFill>
              <a:effectLst>
                <a:outerShdw blurRad="38100" dist="19050" dir="2700000" algn="tl" rotWithShape="0">
                  <a:schemeClr val="dk1">
                    <a:alpha val="40000"/>
                  </a:schemeClr>
                </a:outerShdw>
              </a:effectLst>
            </a:endParaRPr>
          </a:p>
        </p:txBody>
      </p:sp>
      <p:sp>
        <p:nvSpPr>
          <p:cNvPr id="4" name="مستطيل 3"/>
          <p:cNvSpPr/>
          <p:nvPr/>
        </p:nvSpPr>
        <p:spPr>
          <a:xfrm>
            <a:off x="1709854" y="2621907"/>
            <a:ext cx="8145346" cy="2123658"/>
          </a:xfrm>
          <a:prstGeom prst="rect">
            <a:avLst/>
          </a:prstGeom>
          <a:noFill/>
        </p:spPr>
        <p:txBody>
          <a:bodyPr wrap="square" lIns="91440" tIns="45720" rIns="91440" bIns="45720">
            <a:spAutoFit/>
          </a:bodyPr>
          <a:lstStyle/>
          <a:p>
            <a:pPr algn="ctr"/>
            <a:r>
              <a:rPr lang="ar-SA" sz="4400" b="1" dirty="0" smtClean="0">
                <a:solidFill>
                  <a:schemeClr val="accent1">
                    <a:lumMod val="50000"/>
                  </a:schemeClr>
                </a:solidFill>
                <a:effectLst>
                  <a:outerShdw blurRad="38100" dist="38100" dir="2700000" algn="tl">
                    <a:srgbClr val="000000">
                      <a:alpha val="43137"/>
                    </a:srgbClr>
                  </a:outerShdw>
                </a:effectLst>
                <a:cs typeface="Calibri"/>
                <a:sym typeface="Calibri"/>
              </a:rPr>
              <a:t>اختبر/ي ذاكرتك،</a:t>
            </a:r>
          </a:p>
          <a:p>
            <a:pPr algn="ctr"/>
            <a:r>
              <a:rPr lang="ar-SA" sz="4400" b="1" cap="none" spc="0" dirty="0" smtClean="0">
                <a:ln w="0"/>
                <a:solidFill>
                  <a:schemeClr val="accent1">
                    <a:lumMod val="50000"/>
                  </a:schemeClr>
                </a:solidFill>
                <a:effectLst>
                  <a:outerShdw blurRad="38100" dist="38100" dir="2700000" algn="tl" rotWithShape="0">
                    <a:srgbClr val="000000">
                      <a:alpha val="43137"/>
                    </a:srgbClr>
                  </a:outerShdw>
                </a:effectLst>
                <a:cs typeface="Calibri"/>
                <a:sym typeface="Calibri"/>
              </a:rPr>
              <a:t>وذلك بوضع سؤال من الدرس السابق ، </a:t>
            </a:r>
          </a:p>
          <a:p>
            <a:pPr algn="ctr"/>
            <a:r>
              <a:rPr lang="ar-SA" sz="4400" b="1" cap="none" spc="0" dirty="0" smtClean="0">
                <a:ln w="0"/>
                <a:solidFill>
                  <a:schemeClr val="accent1">
                    <a:lumMod val="50000"/>
                  </a:schemeClr>
                </a:solidFill>
                <a:effectLst>
                  <a:outerShdw blurRad="38100" dist="38100" dir="2700000" algn="tl" rotWithShape="0">
                    <a:srgbClr val="000000">
                      <a:alpha val="43137"/>
                    </a:srgbClr>
                  </a:outerShdw>
                </a:effectLst>
                <a:cs typeface="Calibri"/>
                <a:sym typeface="Calibri"/>
              </a:rPr>
              <a:t>و اختار/ي صديق يُجيب عليه!</a:t>
            </a:r>
            <a:endParaRPr lang="ar-SA" sz="4400" b="1" cap="none" spc="0" dirty="0">
              <a:ln w="0"/>
              <a:solidFill>
                <a:schemeClr val="accent1">
                  <a:lumMod val="50000"/>
                </a:schemeClr>
              </a:solidFill>
              <a:effectLst>
                <a:outerShdw blurRad="38100" dist="38100" dir="2700000" algn="tl" rotWithShape="0">
                  <a:srgbClr val="000000">
                    <a:alpha val="43137"/>
                  </a:srgbClr>
                </a:outerShdw>
              </a:effectLst>
            </a:endParaRPr>
          </a:p>
        </p:txBody>
      </p:sp>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88" y="2352678"/>
            <a:ext cx="4785775" cy="4785775"/>
          </a:xfrm>
          <a:prstGeom prst="rect">
            <a:avLst/>
          </a:prstGeom>
        </p:spPr>
      </p:pic>
    </p:spTree>
    <p:extLst>
      <p:ext uri="{BB962C8B-B14F-4D97-AF65-F5344CB8AC3E}">
        <p14:creationId xmlns:p14="http://schemas.microsoft.com/office/powerpoint/2010/main" val="3991605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709603"/>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المباح:</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547798" y="442048"/>
            <a:ext cx="1581239"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2">
                    <a:lumMod val="50000"/>
                  </a:schemeClr>
                </a:solidFill>
                <a:ea typeface="Calibri"/>
                <a:cs typeface="Calibri"/>
                <a:sym typeface="Calibri"/>
              </a:rPr>
              <a:t>خامسًا</a:t>
            </a:r>
            <a:endParaRPr lang="ar-SA" sz="2400" b="1" dirty="0">
              <a:solidFill>
                <a:schemeClr val="accent2">
                  <a:lumMod val="50000"/>
                </a:schemeClr>
              </a:solidFill>
              <a:ea typeface="Calibri"/>
              <a:cs typeface="Calibri"/>
              <a:sym typeface="Calibri"/>
            </a:endParaRP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7" name="مستطيل 6"/>
          <p:cNvSpPr/>
          <p:nvPr/>
        </p:nvSpPr>
        <p:spPr>
          <a:xfrm>
            <a:off x="292443" y="1740116"/>
            <a:ext cx="8597226" cy="707886"/>
          </a:xfrm>
          <a:prstGeom prst="rect">
            <a:avLst/>
          </a:prstGeom>
        </p:spPr>
        <p:txBody>
          <a:bodyPr wrap="none">
            <a:spAutoFit/>
          </a:bodyPr>
          <a:lstStyle/>
          <a:p>
            <a:pPr lvl="0" algn="ctr"/>
            <a:r>
              <a:rPr lang="ar-SA" sz="4000" b="1" dirty="0" smtClean="0">
                <a:solidFill>
                  <a:schemeClr val="bg2">
                    <a:lumMod val="50000"/>
                  </a:schemeClr>
                </a:solidFill>
                <a:cs typeface="Calibri"/>
                <a:sym typeface="Calibri"/>
              </a:rPr>
              <a:t>استنتج/ي صيغة الاباحة من خلال الأدلة التالية :</a:t>
            </a:r>
            <a:endParaRPr lang="ar-SA" sz="4000" dirty="0">
              <a:solidFill>
                <a:schemeClr val="bg2">
                  <a:lumMod val="50000"/>
                </a:schemeClr>
              </a:solidFill>
            </a:endParaRPr>
          </a:p>
        </p:txBody>
      </p:sp>
      <p:pic>
        <p:nvPicPr>
          <p:cNvPr id="8" name="صورة 7"/>
          <p:cNvPicPr>
            <a:picLocks noChangeAspect="1"/>
          </p:cNvPicPr>
          <p:nvPr/>
        </p:nvPicPr>
        <p:blipFill>
          <a:blip r:embed="rId2"/>
          <a:stretch>
            <a:fillRect/>
          </a:stretch>
        </p:blipFill>
        <p:spPr>
          <a:xfrm>
            <a:off x="4330525" y="2954272"/>
            <a:ext cx="7703812" cy="921108"/>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صورة 10"/>
          <p:cNvPicPr>
            <a:picLocks noChangeAspect="1"/>
          </p:cNvPicPr>
          <p:nvPr/>
        </p:nvPicPr>
        <p:blipFill>
          <a:blip r:embed="rId3"/>
          <a:stretch>
            <a:fillRect/>
          </a:stretch>
        </p:blipFill>
        <p:spPr>
          <a:xfrm>
            <a:off x="4330525" y="4148076"/>
            <a:ext cx="7703812" cy="1008833"/>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صورة 15"/>
          <p:cNvPicPr>
            <a:picLocks noChangeAspect="1"/>
          </p:cNvPicPr>
          <p:nvPr/>
        </p:nvPicPr>
        <p:blipFill>
          <a:blip r:embed="rId4"/>
          <a:stretch>
            <a:fillRect/>
          </a:stretch>
        </p:blipFill>
        <p:spPr>
          <a:xfrm>
            <a:off x="4330526" y="5429605"/>
            <a:ext cx="7703812" cy="929414"/>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مستطيل 16"/>
          <p:cNvSpPr/>
          <p:nvPr/>
        </p:nvSpPr>
        <p:spPr>
          <a:xfrm>
            <a:off x="1429546" y="3773696"/>
            <a:ext cx="2707793" cy="2585323"/>
          </a:xfrm>
          <a:prstGeom prst="rect">
            <a:avLst/>
          </a:prstGeom>
          <a:noFill/>
          <a:ln w="57150">
            <a:solidFill>
              <a:schemeClr val="accent4">
                <a:lumMod val="40000"/>
                <a:lumOff val="60000"/>
              </a:schemeClr>
            </a:solidFill>
          </a:ln>
        </p:spPr>
        <p:txBody>
          <a:bodyPr wrap="none" lIns="91440" tIns="45720" rIns="91440" bIns="45720">
            <a:spAutoFit/>
          </a:bodyPr>
          <a:lstStyle/>
          <a:p>
            <a:pPr algn="ctr"/>
            <a:r>
              <a:rPr lang="ar-SA" sz="5400" b="1" dirty="0" smtClean="0">
                <a:solidFill>
                  <a:schemeClr val="bg2">
                    <a:lumMod val="50000"/>
                  </a:schemeClr>
                </a:solidFill>
                <a:cs typeface="Calibri"/>
                <a:sym typeface="Calibri"/>
              </a:rPr>
              <a:t>لفظ </a:t>
            </a:r>
            <a:r>
              <a:rPr lang="ar-SA" sz="5400" b="1" dirty="0">
                <a:solidFill>
                  <a:schemeClr val="bg2">
                    <a:lumMod val="50000"/>
                  </a:schemeClr>
                </a:solidFill>
                <a:cs typeface="Calibri"/>
                <a:sym typeface="Calibri"/>
              </a:rPr>
              <a:t>الحل </a:t>
            </a:r>
            <a:endParaRPr lang="ar-SA" sz="5400" b="1" dirty="0" smtClean="0">
              <a:solidFill>
                <a:schemeClr val="bg2">
                  <a:lumMod val="50000"/>
                </a:schemeClr>
              </a:solidFill>
              <a:cs typeface="Calibri"/>
              <a:sym typeface="Calibri"/>
            </a:endParaRPr>
          </a:p>
          <a:p>
            <a:pPr algn="ctr"/>
            <a:r>
              <a:rPr lang="ar-SA" sz="5400" b="1" dirty="0" smtClean="0">
                <a:solidFill>
                  <a:schemeClr val="bg2">
                    <a:lumMod val="50000"/>
                  </a:schemeClr>
                </a:solidFill>
                <a:cs typeface="Calibri"/>
                <a:sym typeface="Calibri"/>
              </a:rPr>
              <a:t>والإباحة </a:t>
            </a:r>
            <a:endParaRPr lang="ar-SA" sz="5400" b="1" dirty="0">
              <a:solidFill>
                <a:schemeClr val="bg2">
                  <a:lumMod val="50000"/>
                </a:schemeClr>
              </a:solidFill>
              <a:cs typeface="Calibri"/>
              <a:sym typeface="Calibri"/>
            </a:endParaRPr>
          </a:p>
          <a:p>
            <a:pPr algn="ctr"/>
            <a:r>
              <a:rPr lang="ar-SA" sz="5400" b="1" dirty="0">
                <a:solidFill>
                  <a:schemeClr val="bg2">
                    <a:lumMod val="50000"/>
                  </a:schemeClr>
                </a:solidFill>
                <a:cs typeface="Calibri"/>
                <a:sym typeface="Calibri"/>
              </a:rPr>
              <a:t>ونحوهما</a:t>
            </a:r>
            <a:r>
              <a:rPr lang="ar-SA" sz="5400" b="1" dirty="0" smtClean="0">
                <a:solidFill>
                  <a:schemeClr val="bg2">
                    <a:lumMod val="50000"/>
                  </a:schemeClr>
                </a:solidFill>
                <a:cs typeface="Calibri"/>
                <a:sym typeface="Calibri"/>
              </a:rPr>
              <a:t>.</a:t>
            </a:r>
            <a:endParaRPr lang="ar-SA" sz="5400" b="1" dirty="0">
              <a:solidFill>
                <a:schemeClr val="bg2">
                  <a:lumMod val="50000"/>
                </a:schemeClr>
              </a:solidFill>
              <a:cs typeface="Calibri"/>
              <a:sym typeface="Calibri"/>
            </a:endParaRPr>
          </a:p>
        </p:txBody>
      </p:sp>
      <p:pic>
        <p:nvPicPr>
          <p:cNvPr id="18" name="صورة 17"/>
          <p:cNvPicPr>
            <a:picLocks noChangeAspect="1"/>
          </p:cNvPicPr>
          <p:nvPr/>
        </p:nvPicPr>
        <p:blipFill>
          <a:blip r:embed="rId5" cstate="print">
            <a:extLst>
              <a:ext uri="{BEBA8EAE-BF5A-486C-A8C5-ECC9F3942E4B}">
                <a14:imgProps xmlns:a14="http://schemas.microsoft.com/office/drawing/2010/main">
                  <a14:imgLayer r:embed="rId6">
                    <a14:imgEffect>
                      <a14:backgroundRemoval t="1827" b="90000" l="10000" r="93846"/>
                    </a14:imgEffect>
                  </a14:imgLayer>
                </a14:imgProps>
              </a:ext>
              <a:ext uri="{28A0092B-C50C-407E-A947-70E740481C1C}">
                <a14:useLocalDpi xmlns:a14="http://schemas.microsoft.com/office/drawing/2010/main" val="0"/>
              </a:ext>
            </a:extLst>
          </a:blip>
          <a:stretch>
            <a:fillRect/>
          </a:stretch>
        </p:blipFill>
        <p:spPr>
          <a:xfrm flipH="1">
            <a:off x="-330556" y="2448002"/>
            <a:ext cx="2693855" cy="3706321"/>
          </a:xfrm>
          <a:prstGeom prst="rect">
            <a:avLst/>
          </a:prstGeom>
        </p:spPr>
      </p:pic>
    </p:spTree>
    <p:extLst>
      <p:ext uri="{BB962C8B-B14F-4D97-AF65-F5344CB8AC3E}">
        <p14:creationId xmlns:p14="http://schemas.microsoft.com/office/powerpoint/2010/main" val="200204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3" name="خماسي 2"/>
          <p:cNvSpPr/>
          <p:nvPr/>
        </p:nvSpPr>
        <p:spPr>
          <a:xfrm flipH="1">
            <a:off x="9260114" y="709603"/>
            <a:ext cx="2931886" cy="725714"/>
          </a:xfrm>
          <a:prstGeom prst="homePlat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sz="3200" b="1" dirty="0" smtClean="0">
                <a:solidFill>
                  <a:schemeClr val="accent2">
                    <a:lumMod val="50000"/>
                  </a:schemeClr>
                </a:solidFill>
                <a:ea typeface="Calibri"/>
                <a:cs typeface="Calibri"/>
                <a:sym typeface="Calibri"/>
              </a:rPr>
              <a:t>المباح:</a:t>
            </a:r>
            <a:endParaRPr lang="ar-SA" sz="3200" b="1" dirty="0">
              <a:solidFill>
                <a:schemeClr val="accent2">
                  <a:lumMod val="50000"/>
                </a:schemeClr>
              </a:solidFill>
              <a:ea typeface="Calibri"/>
              <a:cs typeface="Calibri"/>
              <a:sym typeface="Calibri"/>
            </a:endParaRPr>
          </a:p>
        </p:txBody>
      </p:sp>
      <p:sp>
        <p:nvSpPr>
          <p:cNvPr id="6" name="شكل بيضاوي 5"/>
          <p:cNvSpPr/>
          <p:nvPr/>
        </p:nvSpPr>
        <p:spPr>
          <a:xfrm>
            <a:off x="10547798" y="442048"/>
            <a:ext cx="1581239" cy="1298068"/>
          </a:xfrm>
          <a:prstGeom prst="ellipse">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accent2">
                    <a:lumMod val="50000"/>
                  </a:schemeClr>
                </a:solidFill>
                <a:ea typeface="Calibri"/>
                <a:cs typeface="Calibri"/>
                <a:sym typeface="Calibri"/>
              </a:rPr>
              <a:t>خامسًا</a:t>
            </a:r>
            <a:endParaRPr lang="ar-SA" sz="2400" b="1" dirty="0">
              <a:solidFill>
                <a:schemeClr val="accent2">
                  <a:lumMod val="50000"/>
                </a:schemeClr>
              </a:solidFill>
              <a:ea typeface="Calibri"/>
              <a:cs typeface="Calibri"/>
              <a:sym typeface="Calibri"/>
            </a:endParaRP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7" name="مستطيل 6"/>
          <p:cNvSpPr/>
          <p:nvPr/>
        </p:nvSpPr>
        <p:spPr>
          <a:xfrm>
            <a:off x="205883" y="1740116"/>
            <a:ext cx="8770351" cy="707886"/>
          </a:xfrm>
          <a:prstGeom prst="rect">
            <a:avLst/>
          </a:prstGeom>
        </p:spPr>
        <p:txBody>
          <a:bodyPr wrap="none">
            <a:spAutoFit/>
          </a:bodyPr>
          <a:lstStyle/>
          <a:p>
            <a:pPr lvl="0" algn="ctr"/>
            <a:r>
              <a:rPr lang="ar-SA" sz="4000" b="1" dirty="0" smtClean="0">
                <a:solidFill>
                  <a:schemeClr val="bg2">
                    <a:lumMod val="50000"/>
                  </a:schemeClr>
                </a:solidFill>
                <a:cs typeface="Calibri"/>
                <a:sym typeface="Calibri"/>
              </a:rPr>
              <a:t>استنتج/ي صيغة الاباحة من خلال الأدلة التالية:</a:t>
            </a:r>
            <a:endParaRPr lang="ar-SA" sz="4000" dirty="0">
              <a:solidFill>
                <a:schemeClr val="bg2">
                  <a:lumMod val="50000"/>
                </a:schemeClr>
              </a:solidFill>
            </a:endParaRPr>
          </a:p>
        </p:txBody>
      </p:sp>
      <p:sp>
        <p:nvSpPr>
          <p:cNvPr id="17" name="مستطيل 16"/>
          <p:cNvSpPr/>
          <p:nvPr/>
        </p:nvSpPr>
        <p:spPr>
          <a:xfrm>
            <a:off x="1418729" y="3905150"/>
            <a:ext cx="4778872" cy="1754326"/>
          </a:xfrm>
          <a:prstGeom prst="rect">
            <a:avLst/>
          </a:prstGeom>
          <a:noFill/>
          <a:ln w="57150">
            <a:solidFill>
              <a:schemeClr val="accent4">
                <a:lumMod val="40000"/>
                <a:lumOff val="60000"/>
              </a:schemeClr>
            </a:solidFill>
          </a:ln>
        </p:spPr>
        <p:txBody>
          <a:bodyPr wrap="none" lIns="91440" tIns="45720" rIns="91440" bIns="45720">
            <a:spAutoFit/>
          </a:bodyPr>
          <a:lstStyle/>
          <a:p>
            <a:pPr algn="ctr"/>
            <a:r>
              <a:rPr lang="ar-SA" sz="5400" b="1" dirty="0" smtClean="0">
                <a:solidFill>
                  <a:schemeClr val="bg2">
                    <a:lumMod val="50000"/>
                  </a:schemeClr>
                </a:solidFill>
                <a:cs typeface="Calibri"/>
                <a:sym typeface="Calibri"/>
              </a:rPr>
              <a:t>نفي الجناح أو الحرج</a:t>
            </a:r>
          </a:p>
          <a:p>
            <a:pPr algn="ctr"/>
            <a:r>
              <a:rPr lang="ar-SA" sz="5400" b="1" dirty="0" smtClean="0">
                <a:solidFill>
                  <a:schemeClr val="bg2">
                    <a:lumMod val="50000"/>
                  </a:schemeClr>
                </a:solidFill>
                <a:cs typeface="Calibri"/>
                <a:sym typeface="Calibri"/>
              </a:rPr>
              <a:t>عمن فعل الفعل.</a:t>
            </a:r>
          </a:p>
        </p:txBody>
      </p:sp>
      <p:pic>
        <p:nvPicPr>
          <p:cNvPr id="18" name="صورة 17"/>
          <p:cNvPicPr>
            <a:picLocks noChangeAspect="1"/>
          </p:cNvPicPr>
          <p:nvPr/>
        </p:nvPicPr>
        <p:blipFill>
          <a:blip r:embed="rId2" cstate="print">
            <a:extLst>
              <a:ext uri="{BEBA8EAE-BF5A-486C-A8C5-ECC9F3942E4B}">
                <a14:imgProps xmlns:a14="http://schemas.microsoft.com/office/drawing/2010/main">
                  <a14:imgLayer r:embed="rId3">
                    <a14:imgEffect>
                      <a14:backgroundRemoval t="1827" b="90000" l="10000" r="93846"/>
                    </a14:imgEffect>
                  </a14:imgLayer>
                </a14:imgProps>
              </a:ext>
              <a:ext uri="{28A0092B-C50C-407E-A947-70E740481C1C}">
                <a14:useLocalDpi xmlns:a14="http://schemas.microsoft.com/office/drawing/2010/main" val="0"/>
              </a:ext>
            </a:extLst>
          </a:blip>
          <a:stretch>
            <a:fillRect/>
          </a:stretch>
        </p:blipFill>
        <p:spPr>
          <a:xfrm flipH="1">
            <a:off x="-330556" y="2448002"/>
            <a:ext cx="2693855" cy="3706321"/>
          </a:xfrm>
          <a:prstGeom prst="rect">
            <a:avLst/>
          </a:prstGeom>
        </p:spPr>
      </p:pic>
      <p:pic>
        <p:nvPicPr>
          <p:cNvPr id="2" name="صورة 1"/>
          <p:cNvPicPr>
            <a:picLocks noChangeAspect="1"/>
          </p:cNvPicPr>
          <p:nvPr/>
        </p:nvPicPr>
        <p:blipFill>
          <a:blip r:embed="rId4"/>
          <a:stretch>
            <a:fillRect/>
          </a:stretch>
        </p:blipFill>
        <p:spPr>
          <a:xfrm>
            <a:off x="6730320" y="2586643"/>
            <a:ext cx="5059587" cy="219567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صورة 4"/>
          <p:cNvPicPr>
            <a:picLocks noChangeAspect="1"/>
          </p:cNvPicPr>
          <p:nvPr/>
        </p:nvPicPr>
        <p:blipFill>
          <a:blip r:embed="rId5"/>
          <a:stretch>
            <a:fillRect/>
          </a:stretch>
        </p:blipFill>
        <p:spPr>
          <a:xfrm>
            <a:off x="6611548" y="5067563"/>
            <a:ext cx="5178359" cy="742481"/>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2506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7" name="مستطيل 6"/>
          <p:cNvSpPr/>
          <p:nvPr/>
        </p:nvSpPr>
        <p:spPr>
          <a:xfrm>
            <a:off x="307975" y="1247673"/>
            <a:ext cx="10147330" cy="1754326"/>
          </a:xfrm>
          <a:prstGeom prst="rect">
            <a:avLst/>
          </a:prstGeom>
        </p:spPr>
        <p:txBody>
          <a:bodyPr wrap="none">
            <a:spAutoFit/>
          </a:bodyPr>
          <a:lstStyle/>
          <a:p>
            <a:pPr lvl="0" algn="l"/>
            <a:r>
              <a:rPr lang="ar-SA" sz="3600" b="1" dirty="0" smtClean="0">
                <a:solidFill>
                  <a:schemeClr val="bg2">
                    <a:lumMod val="50000"/>
                  </a:schemeClr>
                </a:solidFill>
                <a:cs typeface="Calibri"/>
                <a:sym typeface="Calibri"/>
              </a:rPr>
              <a:t>عزيزي الطالب المُبدع / عزيزتي الطالبة المُبدعة:</a:t>
            </a:r>
          </a:p>
          <a:p>
            <a:pPr lvl="0" algn="l"/>
            <a:r>
              <a:rPr lang="ar-SA" sz="3600" b="1" dirty="0" smtClean="0">
                <a:solidFill>
                  <a:schemeClr val="bg2">
                    <a:lumMod val="50000"/>
                  </a:schemeClr>
                </a:solidFill>
                <a:cs typeface="Calibri"/>
                <a:sym typeface="Calibri"/>
              </a:rPr>
              <a:t>بعد دراستك للأحكام التكليفية ، و بالاستنباط من خلال تعريف</a:t>
            </a:r>
          </a:p>
          <a:p>
            <a:pPr lvl="0" algn="l"/>
            <a:r>
              <a:rPr lang="ar-SA" sz="3600" b="1" dirty="0" smtClean="0">
                <a:solidFill>
                  <a:schemeClr val="bg2">
                    <a:lumMod val="50000"/>
                  </a:schemeClr>
                </a:solidFill>
                <a:cs typeface="Calibri"/>
                <a:sym typeface="Calibri"/>
              </a:rPr>
              <a:t> الأحكام التي درستها وضح/ي الحُكم من حيث العقوبة والثواب:  </a:t>
            </a:r>
            <a:endParaRPr lang="ar-SA" sz="3600" dirty="0">
              <a:solidFill>
                <a:schemeClr val="bg2">
                  <a:lumMod val="50000"/>
                </a:schemeClr>
              </a:solidFill>
            </a:endParaRPr>
          </a:p>
        </p:txBody>
      </p:sp>
      <p:pic>
        <p:nvPicPr>
          <p:cNvPr id="18" name="صورة 17"/>
          <p:cNvPicPr>
            <a:picLocks noChangeAspect="1"/>
          </p:cNvPicPr>
          <p:nvPr/>
        </p:nvPicPr>
        <p:blipFill>
          <a:blip r:embed="rId2" cstate="print">
            <a:extLst>
              <a:ext uri="{BEBA8EAE-BF5A-486C-A8C5-ECC9F3942E4B}">
                <a14:imgProps xmlns:a14="http://schemas.microsoft.com/office/drawing/2010/main">
                  <a14:imgLayer r:embed="rId3">
                    <a14:imgEffect>
                      <a14:backgroundRemoval t="1827" b="90000" l="10000" r="93846"/>
                    </a14:imgEffect>
                  </a14:imgLayer>
                </a14:imgProps>
              </a:ext>
              <a:ext uri="{28A0092B-C50C-407E-A947-70E740481C1C}">
                <a14:useLocalDpi xmlns:a14="http://schemas.microsoft.com/office/drawing/2010/main" val="0"/>
              </a:ext>
            </a:extLst>
          </a:blip>
          <a:stretch>
            <a:fillRect/>
          </a:stretch>
        </p:blipFill>
        <p:spPr>
          <a:xfrm flipH="1">
            <a:off x="-142297" y="3382937"/>
            <a:ext cx="2693855" cy="3706321"/>
          </a:xfrm>
          <a:prstGeom prst="rect">
            <a:avLst/>
          </a:prstGeom>
        </p:spPr>
      </p:pic>
      <p:sp>
        <p:nvSpPr>
          <p:cNvPr id="8" name="مستطيل مستدير الزوايا 7"/>
          <p:cNvSpPr/>
          <p:nvPr/>
        </p:nvSpPr>
        <p:spPr>
          <a:xfrm>
            <a:off x="4760687" y="3356083"/>
            <a:ext cx="4626214" cy="850367"/>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4400" b="1" dirty="0" smtClean="0">
                <a:solidFill>
                  <a:srgbClr val="9B4805"/>
                </a:solidFill>
                <a:latin typeface="Traditional Arabic" panose="02020603050405020304" pitchFamily="18" charset="-78"/>
                <a:cs typeface="Traditional Arabic" panose="02020603050405020304" pitchFamily="18" charset="-78"/>
              </a:rPr>
              <a:t>يُثاب فاعله و يُعاقب تاركه.</a:t>
            </a:r>
            <a:endParaRPr lang="ar-SA" sz="4400" b="1" dirty="0">
              <a:solidFill>
                <a:srgbClr val="9B4805"/>
              </a:solidFill>
              <a:latin typeface="Traditional Arabic" panose="02020603050405020304" pitchFamily="18" charset="-78"/>
              <a:cs typeface="Traditional Arabic" panose="02020603050405020304" pitchFamily="18" charset="-78"/>
            </a:endParaRPr>
          </a:p>
        </p:txBody>
      </p:sp>
      <p:sp>
        <p:nvSpPr>
          <p:cNvPr id="20" name="مستطيل 19"/>
          <p:cNvSpPr/>
          <p:nvPr/>
        </p:nvSpPr>
        <p:spPr>
          <a:xfrm>
            <a:off x="5903232" y="4499746"/>
            <a:ext cx="2584362" cy="1200329"/>
          </a:xfrm>
          <a:prstGeom prst="rect">
            <a:avLst/>
          </a:prstGeom>
        </p:spPr>
        <p:txBody>
          <a:bodyPr wrap="none">
            <a:spAutoFit/>
          </a:bodyPr>
          <a:lstStyle/>
          <a:p>
            <a:pPr lvl="0" algn="l"/>
            <a:r>
              <a:rPr lang="ar-SA" sz="7200" b="1" dirty="0" smtClean="0">
                <a:solidFill>
                  <a:srgbClr val="9B4805"/>
                </a:solidFill>
                <a:cs typeface="Calibri"/>
                <a:sym typeface="Calibri"/>
              </a:rPr>
              <a:t>الواجب</a:t>
            </a:r>
            <a:endParaRPr lang="ar-SA" sz="7200" dirty="0">
              <a:solidFill>
                <a:srgbClr val="9B4805"/>
              </a:solidFill>
            </a:endParaRPr>
          </a:p>
        </p:txBody>
      </p:sp>
    </p:spTree>
    <p:extLst>
      <p:ext uri="{BB962C8B-B14F-4D97-AF65-F5344CB8AC3E}">
        <p14:creationId xmlns:p14="http://schemas.microsoft.com/office/powerpoint/2010/main" val="1018446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7" name="مستطيل 6"/>
          <p:cNvSpPr/>
          <p:nvPr/>
        </p:nvSpPr>
        <p:spPr>
          <a:xfrm>
            <a:off x="307975" y="1247673"/>
            <a:ext cx="10147330" cy="1754326"/>
          </a:xfrm>
          <a:prstGeom prst="rect">
            <a:avLst/>
          </a:prstGeom>
        </p:spPr>
        <p:txBody>
          <a:bodyPr wrap="none">
            <a:spAutoFit/>
          </a:bodyPr>
          <a:lstStyle/>
          <a:p>
            <a:pPr lvl="0" algn="l"/>
            <a:r>
              <a:rPr lang="ar-SA" sz="3600" b="1" dirty="0" smtClean="0">
                <a:solidFill>
                  <a:schemeClr val="bg2">
                    <a:lumMod val="50000"/>
                  </a:schemeClr>
                </a:solidFill>
                <a:cs typeface="Calibri"/>
                <a:sym typeface="Calibri"/>
              </a:rPr>
              <a:t>عزيزي الطالب المُبدع / عزيزتي الطالبة المُبدعة:</a:t>
            </a:r>
          </a:p>
          <a:p>
            <a:pPr lvl="0" algn="l"/>
            <a:r>
              <a:rPr lang="ar-SA" sz="3600" b="1" dirty="0" smtClean="0">
                <a:solidFill>
                  <a:schemeClr val="bg2">
                    <a:lumMod val="50000"/>
                  </a:schemeClr>
                </a:solidFill>
                <a:cs typeface="Calibri"/>
                <a:sym typeface="Calibri"/>
              </a:rPr>
              <a:t>بعد دراستك للأحكام التكليفية ، و بالاستنباط من خلال تعريف</a:t>
            </a:r>
          </a:p>
          <a:p>
            <a:pPr lvl="0" algn="l"/>
            <a:r>
              <a:rPr lang="ar-SA" sz="3600" b="1" dirty="0" smtClean="0">
                <a:solidFill>
                  <a:schemeClr val="bg2">
                    <a:lumMod val="50000"/>
                  </a:schemeClr>
                </a:solidFill>
                <a:cs typeface="Calibri"/>
                <a:sym typeface="Calibri"/>
              </a:rPr>
              <a:t> الأحكام التي درستها وضح/ي الحُكم من حيث العقوبة والثواب:  </a:t>
            </a:r>
            <a:endParaRPr lang="ar-SA" sz="3600" dirty="0">
              <a:solidFill>
                <a:schemeClr val="bg2">
                  <a:lumMod val="50000"/>
                </a:schemeClr>
              </a:solidFill>
            </a:endParaRPr>
          </a:p>
        </p:txBody>
      </p:sp>
      <p:pic>
        <p:nvPicPr>
          <p:cNvPr id="18" name="صورة 17"/>
          <p:cNvPicPr>
            <a:picLocks noChangeAspect="1"/>
          </p:cNvPicPr>
          <p:nvPr/>
        </p:nvPicPr>
        <p:blipFill>
          <a:blip r:embed="rId2" cstate="print">
            <a:extLst>
              <a:ext uri="{BEBA8EAE-BF5A-486C-A8C5-ECC9F3942E4B}">
                <a14:imgProps xmlns:a14="http://schemas.microsoft.com/office/drawing/2010/main">
                  <a14:imgLayer r:embed="rId3">
                    <a14:imgEffect>
                      <a14:backgroundRemoval t="1827" b="90000" l="10000" r="93846"/>
                    </a14:imgEffect>
                  </a14:imgLayer>
                </a14:imgProps>
              </a:ext>
              <a:ext uri="{28A0092B-C50C-407E-A947-70E740481C1C}">
                <a14:useLocalDpi xmlns:a14="http://schemas.microsoft.com/office/drawing/2010/main" val="0"/>
              </a:ext>
            </a:extLst>
          </a:blip>
          <a:stretch>
            <a:fillRect/>
          </a:stretch>
        </p:blipFill>
        <p:spPr>
          <a:xfrm flipH="1">
            <a:off x="-142297" y="3382937"/>
            <a:ext cx="2693855" cy="3706321"/>
          </a:xfrm>
          <a:prstGeom prst="rect">
            <a:avLst/>
          </a:prstGeom>
        </p:spPr>
      </p:pic>
      <p:sp>
        <p:nvSpPr>
          <p:cNvPr id="8" name="مستطيل مستدير الزوايا 7"/>
          <p:cNvSpPr/>
          <p:nvPr/>
        </p:nvSpPr>
        <p:spPr>
          <a:xfrm>
            <a:off x="2743200" y="3356083"/>
            <a:ext cx="6643701" cy="850367"/>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4400" b="1" dirty="0" smtClean="0">
                <a:solidFill>
                  <a:srgbClr val="9B4805"/>
                </a:solidFill>
                <a:latin typeface="Traditional Arabic" panose="02020603050405020304" pitchFamily="18" charset="-78"/>
                <a:cs typeface="Traditional Arabic" panose="02020603050405020304" pitchFamily="18" charset="-78"/>
              </a:rPr>
              <a:t>ما يُثاب فاعله امتثالًا و لا يُعاقب تاركه.</a:t>
            </a:r>
            <a:endParaRPr lang="ar-SA" sz="4400" b="1" dirty="0">
              <a:solidFill>
                <a:srgbClr val="9B4805"/>
              </a:solidFill>
              <a:latin typeface="Traditional Arabic" panose="02020603050405020304" pitchFamily="18" charset="-78"/>
              <a:cs typeface="Traditional Arabic" panose="02020603050405020304" pitchFamily="18" charset="-78"/>
            </a:endParaRPr>
          </a:p>
        </p:txBody>
      </p:sp>
      <p:sp>
        <p:nvSpPr>
          <p:cNvPr id="20" name="مستطيل 19"/>
          <p:cNvSpPr/>
          <p:nvPr/>
        </p:nvSpPr>
        <p:spPr>
          <a:xfrm>
            <a:off x="5464861" y="4560534"/>
            <a:ext cx="2898550" cy="1200329"/>
          </a:xfrm>
          <a:prstGeom prst="rect">
            <a:avLst/>
          </a:prstGeom>
        </p:spPr>
        <p:txBody>
          <a:bodyPr wrap="none">
            <a:spAutoFit/>
          </a:bodyPr>
          <a:lstStyle/>
          <a:p>
            <a:pPr lvl="0" algn="l"/>
            <a:r>
              <a:rPr lang="ar-SA" sz="7200" b="1" dirty="0" smtClean="0">
                <a:solidFill>
                  <a:srgbClr val="9B4805"/>
                </a:solidFill>
                <a:cs typeface="Calibri"/>
                <a:sym typeface="Calibri"/>
              </a:rPr>
              <a:t>المندوب</a:t>
            </a:r>
            <a:endParaRPr lang="ar-SA" sz="7200" dirty="0">
              <a:solidFill>
                <a:srgbClr val="9B4805"/>
              </a:solidFill>
            </a:endParaRPr>
          </a:p>
        </p:txBody>
      </p:sp>
    </p:spTree>
    <p:extLst>
      <p:ext uri="{BB962C8B-B14F-4D97-AF65-F5344CB8AC3E}">
        <p14:creationId xmlns:p14="http://schemas.microsoft.com/office/powerpoint/2010/main" val="2997113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7" name="مستطيل 6"/>
          <p:cNvSpPr/>
          <p:nvPr/>
        </p:nvSpPr>
        <p:spPr>
          <a:xfrm>
            <a:off x="307975" y="1247673"/>
            <a:ext cx="10147330" cy="1754326"/>
          </a:xfrm>
          <a:prstGeom prst="rect">
            <a:avLst/>
          </a:prstGeom>
        </p:spPr>
        <p:txBody>
          <a:bodyPr wrap="none">
            <a:spAutoFit/>
          </a:bodyPr>
          <a:lstStyle/>
          <a:p>
            <a:pPr lvl="0" algn="l"/>
            <a:r>
              <a:rPr lang="ar-SA" sz="3600" b="1" dirty="0" smtClean="0">
                <a:solidFill>
                  <a:schemeClr val="bg2">
                    <a:lumMod val="50000"/>
                  </a:schemeClr>
                </a:solidFill>
                <a:cs typeface="Calibri"/>
                <a:sym typeface="Calibri"/>
              </a:rPr>
              <a:t>عزيزي الطالب المُبدع / عزيزتي الطالبة المُبدعة:</a:t>
            </a:r>
          </a:p>
          <a:p>
            <a:pPr lvl="0" algn="l"/>
            <a:r>
              <a:rPr lang="ar-SA" sz="3600" b="1" dirty="0" smtClean="0">
                <a:solidFill>
                  <a:schemeClr val="bg2">
                    <a:lumMod val="50000"/>
                  </a:schemeClr>
                </a:solidFill>
                <a:cs typeface="Calibri"/>
                <a:sym typeface="Calibri"/>
              </a:rPr>
              <a:t>بعد دراستك للأحكام التكليفية ، و بالاستنباط من خلال تعريف</a:t>
            </a:r>
          </a:p>
          <a:p>
            <a:pPr lvl="0" algn="l"/>
            <a:r>
              <a:rPr lang="ar-SA" sz="3600" b="1" dirty="0" smtClean="0">
                <a:solidFill>
                  <a:schemeClr val="bg2">
                    <a:lumMod val="50000"/>
                  </a:schemeClr>
                </a:solidFill>
                <a:cs typeface="Calibri"/>
                <a:sym typeface="Calibri"/>
              </a:rPr>
              <a:t> الأحكام التي درستها وضح/ي الحُكم من حيث العقوبة والثواب:  </a:t>
            </a:r>
            <a:endParaRPr lang="ar-SA" sz="3600" dirty="0">
              <a:solidFill>
                <a:schemeClr val="bg2">
                  <a:lumMod val="50000"/>
                </a:schemeClr>
              </a:solidFill>
            </a:endParaRPr>
          </a:p>
        </p:txBody>
      </p:sp>
      <p:pic>
        <p:nvPicPr>
          <p:cNvPr id="18" name="صورة 17"/>
          <p:cNvPicPr>
            <a:picLocks noChangeAspect="1"/>
          </p:cNvPicPr>
          <p:nvPr/>
        </p:nvPicPr>
        <p:blipFill>
          <a:blip r:embed="rId2" cstate="print">
            <a:extLst>
              <a:ext uri="{BEBA8EAE-BF5A-486C-A8C5-ECC9F3942E4B}">
                <a14:imgProps xmlns:a14="http://schemas.microsoft.com/office/drawing/2010/main">
                  <a14:imgLayer r:embed="rId3">
                    <a14:imgEffect>
                      <a14:backgroundRemoval t="1827" b="90000" l="10000" r="93846"/>
                    </a14:imgEffect>
                  </a14:imgLayer>
                </a14:imgProps>
              </a:ext>
              <a:ext uri="{28A0092B-C50C-407E-A947-70E740481C1C}">
                <a14:useLocalDpi xmlns:a14="http://schemas.microsoft.com/office/drawing/2010/main" val="0"/>
              </a:ext>
            </a:extLst>
          </a:blip>
          <a:stretch>
            <a:fillRect/>
          </a:stretch>
        </p:blipFill>
        <p:spPr>
          <a:xfrm flipH="1">
            <a:off x="-142297" y="3382937"/>
            <a:ext cx="2693855" cy="3706321"/>
          </a:xfrm>
          <a:prstGeom prst="rect">
            <a:avLst/>
          </a:prstGeom>
        </p:spPr>
      </p:pic>
      <p:sp>
        <p:nvSpPr>
          <p:cNvPr id="8" name="مستطيل مستدير الزوايا 7"/>
          <p:cNvSpPr/>
          <p:nvPr/>
        </p:nvSpPr>
        <p:spPr>
          <a:xfrm>
            <a:off x="3367314" y="3356083"/>
            <a:ext cx="6052457" cy="850367"/>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4400" b="1" dirty="0" smtClean="0">
                <a:solidFill>
                  <a:srgbClr val="9B4805"/>
                </a:solidFill>
                <a:latin typeface="Traditional Arabic" panose="02020603050405020304" pitchFamily="18" charset="-78"/>
                <a:cs typeface="Traditional Arabic" panose="02020603050405020304" pitchFamily="18" charset="-78"/>
              </a:rPr>
              <a:t>ما يُعاقب فاعله ويثاب تاركه امتثالًا.</a:t>
            </a:r>
            <a:endParaRPr lang="ar-SA" sz="4400" b="1" dirty="0">
              <a:solidFill>
                <a:srgbClr val="9B4805"/>
              </a:solidFill>
              <a:latin typeface="Traditional Arabic" panose="02020603050405020304" pitchFamily="18" charset="-78"/>
              <a:cs typeface="Traditional Arabic" panose="02020603050405020304" pitchFamily="18" charset="-78"/>
            </a:endParaRPr>
          </a:p>
        </p:txBody>
      </p:sp>
      <p:sp>
        <p:nvSpPr>
          <p:cNvPr id="20" name="مستطيل 19"/>
          <p:cNvSpPr/>
          <p:nvPr/>
        </p:nvSpPr>
        <p:spPr>
          <a:xfrm>
            <a:off x="5903232" y="4499746"/>
            <a:ext cx="2372765" cy="1200329"/>
          </a:xfrm>
          <a:prstGeom prst="rect">
            <a:avLst/>
          </a:prstGeom>
        </p:spPr>
        <p:txBody>
          <a:bodyPr wrap="none">
            <a:spAutoFit/>
          </a:bodyPr>
          <a:lstStyle/>
          <a:p>
            <a:pPr lvl="0" algn="l"/>
            <a:r>
              <a:rPr lang="ar-SA" sz="7200" b="1" dirty="0" smtClean="0">
                <a:solidFill>
                  <a:srgbClr val="9B4805"/>
                </a:solidFill>
                <a:cs typeface="Calibri"/>
                <a:sym typeface="Calibri"/>
              </a:rPr>
              <a:t>المحرم</a:t>
            </a:r>
            <a:endParaRPr lang="ar-SA" sz="7200" dirty="0">
              <a:solidFill>
                <a:srgbClr val="9B4805"/>
              </a:solidFill>
            </a:endParaRPr>
          </a:p>
        </p:txBody>
      </p:sp>
    </p:spTree>
    <p:extLst>
      <p:ext uri="{BB962C8B-B14F-4D97-AF65-F5344CB8AC3E}">
        <p14:creationId xmlns:p14="http://schemas.microsoft.com/office/powerpoint/2010/main" val="480975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7" name="مستطيل 6"/>
          <p:cNvSpPr/>
          <p:nvPr/>
        </p:nvSpPr>
        <p:spPr>
          <a:xfrm>
            <a:off x="307975" y="1247673"/>
            <a:ext cx="10147330" cy="1754326"/>
          </a:xfrm>
          <a:prstGeom prst="rect">
            <a:avLst/>
          </a:prstGeom>
        </p:spPr>
        <p:txBody>
          <a:bodyPr wrap="none">
            <a:spAutoFit/>
          </a:bodyPr>
          <a:lstStyle/>
          <a:p>
            <a:pPr lvl="0" algn="l"/>
            <a:r>
              <a:rPr lang="ar-SA" sz="3600" b="1" dirty="0" smtClean="0">
                <a:solidFill>
                  <a:schemeClr val="bg2">
                    <a:lumMod val="50000"/>
                  </a:schemeClr>
                </a:solidFill>
                <a:cs typeface="Calibri"/>
                <a:sym typeface="Calibri"/>
              </a:rPr>
              <a:t>عزيزي الطالب المُبدع / عزيزتي الطالبة المُبدعة:</a:t>
            </a:r>
          </a:p>
          <a:p>
            <a:pPr lvl="0" algn="l"/>
            <a:r>
              <a:rPr lang="ar-SA" sz="3600" b="1" dirty="0" smtClean="0">
                <a:solidFill>
                  <a:schemeClr val="bg2">
                    <a:lumMod val="50000"/>
                  </a:schemeClr>
                </a:solidFill>
                <a:cs typeface="Calibri"/>
                <a:sym typeface="Calibri"/>
              </a:rPr>
              <a:t>بعد دراستك للأحكام التكليفية ، و بالاستنباط من خلال تعريف</a:t>
            </a:r>
          </a:p>
          <a:p>
            <a:pPr lvl="0" algn="l"/>
            <a:r>
              <a:rPr lang="ar-SA" sz="3600" b="1" dirty="0" smtClean="0">
                <a:solidFill>
                  <a:schemeClr val="bg2">
                    <a:lumMod val="50000"/>
                  </a:schemeClr>
                </a:solidFill>
                <a:cs typeface="Calibri"/>
                <a:sym typeface="Calibri"/>
              </a:rPr>
              <a:t> الأحكام التي درستها وضح/ي الحُكم من حيث العقوبة والثواب:  </a:t>
            </a:r>
            <a:endParaRPr lang="ar-SA" sz="3600" dirty="0">
              <a:solidFill>
                <a:schemeClr val="bg2">
                  <a:lumMod val="50000"/>
                </a:schemeClr>
              </a:solidFill>
            </a:endParaRPr>
          </a:p>
        </p:txBody>
      </p:sp>
      <p:pic>
        <p:nvPicPr>
          <p:cNvPr id="18" name="صورة 17"/>
          <p:cNvPicPr>
            <a:picLocks noChangeAspect="1"/>
          </p:cNvPicPr>
          <p:nvPr/>
        </p:nvPicPr>
        <p:blipFill>
          <a:blip r:embed="rId2" cstate="print">
            <a:extLst>
              <a:ext uri="{BEBA8EAE-BF5A-486C-A8C5-ECC9F3942E4B}">
                <a14:imgProps xmlns:a14="http://schemas.microsoft.com/office/drawing/2010/main">
                  <a14:imgLayer r:embed="rId3">
                    <a14:imgEffect>
                      <a14:backgroundRemoval t="1827" b="90000" l="10000" r="93846"/>
                    </a14:imgEffect>
                  </a14:imgLayer>
                </a14:imgProps>
              </a:ext>
              <a:ext uri="{28A0092B-C50C-407E-A947-70E740481C1C}">
                <a14:useLocalDpi xmlns:a14="http://schemas.microsoft.com/office/drawing/2010/main" val="0"/>
              </a:ext>
            </a:extLst>
          </a:blip>
          <a:stretch>
            <a:fillRect/>
          </a:stretch>
        </p:blipFill>
        <p:spPr>
          <a:xfrm flipH="1">
            <a:off x="-142297" y="3382937"/>
            <a:ext cx="2693855" cy="3706321"/>
          </a:xfrm>
          <a:prstGeom prst="rect">
            <a:avLst/>
          </a:prstGeom>
        </p:spPr>
      </p:pic>
      <p:sp>
        <p:nvSpPr>
          <p:cNvPr id="8" name="مستطيل مستدير الزوايا 7"/>
          <p:cNvSpPr/>
          <p:nvPr/>
        </p:nvSpPr>
        <p:spPr>
          <a:xfrm>
            <a:off x="3062515" y="3382937"/>
            <a:ext cx="6270171" cy="850367"/>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4400" b="1" dirty="0" smtClean="0">
                <a:solidFill>
                  <a:srgbClr val="9B4805"/>
                </a:solidFill>
                <a:latin typeface="Traditional Arabic" panose="02020603050405020304" pitchFamily="18" charset="-78"/>
                <a:cs typeface="Traditional Arabic" panose="02020603050405020304" pitchFamily="18" charset="-78"/>
              </a:rPr>
              <a:t>ما يُثاب تاركه امتثالًا ولا يُعاقب فاعله</a:t>
            </a:r>
            <a:endParaRPr lang="ar-SA" sz="4400" b="1" dirty="0">
              <a:solidFill>
                <a:srgbClr val="9B4805"/>
              </a:solidFill>
              <a:latin typeface="Traditional Arabic" panose="02020603050405020304" pitchFamily="18" charset="-78"/>
              <a:cs typeface="Traditional Arabic" panose="02020603050405020304" pitchFamily="18" charset="-78"/>
            </a:endParaRPr>
          </a:p>
        </p:txBody>
      </p:sp>
      <p:sp>
        <p:nvSpPr>
          <p:cNvPr id="20" name="مستطيل 19"/>
          <p:cNvSpPr/>
          <p:nvPr/>
        </p:nvSpPr>
        <p:spPr>
          <a:xfrm>
            <a:off x="5903232" y="4499746"/>
            <a:ext cx="2521844" cy="1200329"/>
          </a:xfrm>
          <a:prstGeom prst="rect">
            <a:avLst/>
          </a:prstGeom>
        </p:spPr>
        <p:txBody>
          <a:bodyPr wrap="none">
            <a:spAutoFit/>
          </a:bodyPr>
          <a:lstStyle/>
          <a:p>
            <a:pPr lvl="0" algn="l"/>
            <a:r>
              <a:rPr lang="ar-SA" sz="7200" b="1" dirty="0" smtClean="0">
                <a:solidFill>
                  <a:srgbClr val="9B4805"/>
                </a:solidFill>
                <a:cs typeface="Calibri"/>
                <a:sym typeface="Calibri"/>
              </a:rPr>
              <a:t>المكروه</a:t>
            </a:r>
            <a:endParaRPr lang="ar-SA" sz="7200" dirty="0">
              <a:solidFill>
                <a:srgbClr val="9B4805"/>
              </a:solidFill>
            </a:endParaRPr>
          </a:p>
        </p:txBody>
      </p:sp>
    </p:spTree>
    <p:extLst>
      <p:ext uri="{BB962C8B-B14F-4D97-AF65-F5344CB8AC3E}">
        <p14:creationId xmlns:p14="http://schemas.microsoft.com/office/powerpoint/2010/main" val="1339901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7" name="مستطيل 6"/>
          <p:cNvSpPr/>
          <p:nvPr/>
        </p:nvSpPr>
        <p:spPr>
          <a:xfrm>
            <a:off x="307975" y="1247673"/>
            <a:ext cx="10147330" cy="1754326"/>
          </a:xfrm>
          <a:prstGeom prst="rect">
            <a:avLst/>
          </a:prstGeom>
        </p:spPr>
        <p:txBody>
          <a:bodyPr wrap="none">
            <a:spAutoFit/>
          </a:bodyPr>
          <a:lstStyle/>
          <a:p>
            <a:pPr lvl="0" algn="l"/>
            <a:r>
              <a:rPr lang="ar-SA" sz="3600" b="1" dirty="0" smtClean="0">
                <a:solidFill>
                  <a:schemeClr val="bg2">
                    <a:lumMod val="50000"/>
                  </a:schemeClr>
                </a:solidFill>
                <a:cs typeface="Calibri"/>
                <a:sym typeface="Calibri"/>
              </a:rPr>
              <a:t>عزيزي الطالب المُبدع / عزيزتي الطالبة المُبدعة:</a:t>
            </a:r>
          </a:p>
          <a:p>
            <a:pPr lvl="0" algn="l"/>
            <a:r>
              <a:rPr lang="ar-SA" sz="3600" b="1" dirty="0" smtClean="0">
                <a:solidFill>
                  <a:schemeClr val="bg2">
                    <a:lumMod val="50000"/>
                  </a:schemeClr>
                </a:solidFill>
                <a:cs typeface="Calibri"/>
                <a:sym typeface="Calibri"/>
              </a:rPr>
              <a:t>بعد دراستك للأحكام التكليفية ، و بالاستنباط من خلال تعريف</a:t>
            </a:r>
          </a:p>
          <a:p>
            <a:pPr lvl="0" algn="l"/>
            <a:r>
              <a:rPr lang="ar-SA" sz="3600" b="1" dirty="0" smtClean="0">
                <a:solidFill>
                  <a:schemeClr val="bg2">
                    <a:lumMod val="50000"/>
                  </a:schemeClr>
                </a:solidFill>
                <a:cs typeface="Calibri"/>
                <a:sym typeface="Calibri"/>
              </a:rPr>
              <a:t> الأحكام التي درستها وضح/ي الحُكم من حيث العقوبة والثواب:  </a:t>
            </a:r>
            <a:endParaRPr lang="ar-SA" sz="3600" dirty="0">
              <a:solidFill>
                <a:schemeClr val="bg2">
                  <a:lumMod val="50000"/>
                </a:schemeClr>
              </a:solidFill>
            </a:endParaRPr>
          </a:p>
        </p:txBody>
      </p:sp>
      <p:pic>
        <p:nvPicPr>
          <p:cNvPr id="18" name="صورة 17"/>
          <p:cNvPicPr>
            <a:picLocks noChangeAspect="1"/>
          </p:cNvPicPr>
          <p:nvPr/>
        </p:nvPicPr>
        <p:blipFill>
          <a:blip r:embed="rId2" cstate="print">
            <a:extLst>
              <a:ext uri="{BEBA8EAE-BF5A-486C-A8C5-ECC9F3942E4B}">
                <a14:imgProps xmlns:a14="http://schemas.microsoft.com/office/drawing/2010/main">
                  <a14:imgLayer r:embed="rId3">
                    <a14:imgEffect>
                      <a14:backgroundRemoval t="1827" b="90000" l="10000" r="93846"/>
                    </a14:imgEffect>
                  </a14:imgLayer>
                </a14:imgProps>
              </a:ext>
              <a:ext uri="{28A0092B-C50C-407E-A947-70E740481C1C}">
                <a14:useLocalDpi xmlns:a14="http://schemas.microsoft.com/office/drawing/2010/main" val="0"/>
              </a:ext>
            </a:extLst>
          </a:blip>
          <a:stretch>
            <a:fillRect/>
          </a:stretch>
        </p:blipFill>
        <p:spPr>
          <a:xfrm flipH="1">
            <a:off x="-142297" y="3382937"/>
            <a:ext cx="2693855" cy="3706321"/>
          </a:xfrm>
          <a:prstGeom prst="rect">
            <a:avLst/>
          </a:prstGeom>
        </p:spPr>
      </p:pic>
      <p:sp>
        <p:nvSpPr>
          <p:cNvPr id="8" name="مستطيل مستدير الزوايا 7"/>
          <p:cNvSpPr/>
          <p:nvPr/>
        </p:nvSpPr>
        <p:spPr>
          <a:xfrm>
            <a:off x="6197601" y="3382937"/>
            <a:ext cx="5598672" cy="850367"/>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4400" b="1" dirty="0" smtClean="0">
                <a:solidFill>
                  <a:srgbClr val="9B4805"/>
                </a:solidFill>
                <a:latin typeface="Traditional Arabic" panose="02020603050405020304" pitchFamily="18" charset="-78"/>
                <a:cs typeface="Traditional Arabic" panose="02020603050405020304" pitchFamily="18" charset="-78"/>
              </a:rPr>
              <a:t>لا يُثاب ولا يُعاقب فاعله أو تاركه.</a:t>
            </a:r>
            <a:endParaRPr lang="ar-SA" sz="4400" b="1" dirty="0">
              <a:solidFill>
                <a:srgbClr val="9B4805"/>
              </a:solidFill>
              <a:latin typeface="Traditional Arabic" panose="02020603050405020304" pitchFamily="18" charset="-78"/>
              <a:cs typeface="Traditional Arabic" panose="02020603050405020304" pitchFamily="18" charset="-78"/>
            </a:endParaRPr>
          </a:p>
        </p:txBody>
      </p:sp>
      <p:sp>
        <p:nvSpPr>
          <p:cNvPr id="20" name="مستطيل 19"/>
          <p:cNvSpPr/>
          <p:nvPr/>
        </p:nvSpPr>
        <p:spPr>
          <a:xfrm>
            <a:off x="8312604" y="4526600"/>
            <a:ext cx="2068195" cy="1200329"/>
          </a:xfrm>
          <a:prstGeom prst="rect">
            <a:avLst/>
          </a:prstGeom>
        </p:spPr>
        <p:txBody>
          <a:bodyPr wrap="none">
            <a:spAutoFit/>
          </a:bodyPr>
          <a:lstStyle/>
          <a:p>
            <a:pPr lvl="0" algn="l"/>
            <a:r>
              <a:rPr lang="ar-SA" sz="7200" b="1" dirty="0" smtClean="0">
                <a:solidFill>
                  <a:srgbClr val="9B4805"/>
                </a:solidFill>
                <a:cs typeface="Calibri"/>
                <a:sym typeface="Calibri"/>
              </a:rPr>
              <a:t>المباح</a:t>
            </a:r>
            <a:endParaRPr lang="ar-SA" sz="7200" dirty="0">
              <a:solidFill>
                <a:srgbClr val="9B4805"/>
              </a:solidFill>
            </a:endParaRPr>
          </a:p>
        </p:txBody>
      </p:sp>
      <p:pic>
        <p:nvPicPr>
          <p:cNvPr id="9" name="صورة 8"/>
          <p:cNvPicPr>
            <a:picLocks noChangeAspect="1"/>
          </p:cNvPicPr>
          <p:nvPr/>
        </p:nvPicPr>
        <p:blipFill rotWithShape="1">
          <a:blip r:embed="rId4">
            <a:extLst>
              <a:ext uri="{28A0092B-C50C-407E-A947-70E740481C1C}">
                <a14:useLocalDpi xmlns:a14="http://schemas.microsoft.com/office/drawing/2010/main" val="0"/>
              </a:ext>
            </a:extLst>
          </a:blip>
          <a:srcRect l="40818" t="48820" r="-2684" b="-6657"/>
          <a:stretch/>
        </p:blipFill>
        <p:spPr>
          <a:xfrm flipV="1">
            <a:off x="1332110" y="3582099"/>
            <a:ext cx="5364101" cy="4034103"/>
          </a:xfrm>
          <a:prstGeom prst="rect">
            <a:avLst/>
          </a:prstGeom>
        </p:spPr>
      </p:pic>
      <p:sp>
        <p:nvSpPr>
          <p:cNvPr id="10" name="مستطيل 9"/>
          <p:cNvSpPr/>
          <p:nvPr/>
        </p:nvSpPr>
        <p:spPr>
          <a:xfrm>
            <a:off x="-788797" y="4881416"/>
            <a:ext cx="10237098" cy="1569660"/>
          </a:xfrm>
          <a:prstGeom prst="rect">
            <a:avLst/>
          </a:prstGeom>
        </p:spPr>
        <p:txBody>
          <a:bodyPr wrap="square">
            <a:spAutoFit/>
          </a:bodyPr>
          <a:lstStyle/>
          <a:p>
            <a:pPr algn="ctr"/>
            <a:r>
              <a:rPr lang="ar-SA" sz="3200" b="1" dirty="0" smtClean="0">
                <a:solidFill>
                  <a:schemeClr val="bg1"/>
                </a:solidFill>
                <a:ea typeface="Calibri"/>
                <a:cs typeface="Calibri"/>
                <a:sym typeface="Calibri"/>
              </a:rPr>
              <a:t>يُمكن بالنية أن  </a:t>
            </a:r>
            <a:r>
              <a:rPr lang="ar-SA" sz="3200" b="1" dirty="0" smtClean="0">
                <a:solidFill>
                  <a:schemeClr val="bg1"/>
                </a:solidFill>
                <a:cs typeface="Calibri"/>
                <a:sym typeface="Calibri"/>
              </a:rPr>
              <a:t>تتحول </a:t>
            </a:r>
          </a:p>
          <a:p>
            <a:pPr algn="ctr"/>
            <a:r>
              <a:rPr lang="ar-SA" sz="3200" b="1" dirty="0" smtClean="0">
                <a:solidFill>
                  <a:schemeClr val="bg1"/>
                </a:solidFill>
                <a:cs typeface="Calibri"/>
                <a:sym typeface="Calibri"/>
              </a:rPr>
              <a:t>العادة الى عبادة تؤجر عليها</a:t>
            </a:r>
          </a:p>
          <a:p>
            <a:pPr algn="ctr"/>
            <a:r>
              <a:rPr lang="ar-SA" sz="3200" b="1" dirty="0" smtClean="0">
                <a:solidFill>
                  <a:schemeClr val="bg1"/>
                </a:solidFill>
                <a:cs typeface="Calibri"/>
                <a:sym typeface="Calibri"/>
              </a:rPr>
              <a:t>مثل/ي على ذلك!</a:t>
            </a:r>
          </a:p>
        </p:txBody>
      </p:sp>
    </p:spTree>
    <p:extLst>
      <p:ext uri="{BB962C8B-B14F-4D97-AF65-F5344CB8AC3E}">
        <p14:creationId xmlns:p14="http://schemas.microsoft.com/office/powerpoint/2010/main" val="1267718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0"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أقسام الحكم التكليفي:</a:t>
            </a: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7" name="مستطيل 6"/>
          <p:cNvSpPr/>
          <p:nvPr/>
        </p:nvSpPr>
        <p:spPr>
          <a:xfrm>
            <a:off x="0" y="1007895"/>
            <a:ext cx="8194872" cy="1200329"/>
          </a:xfrm>
          <a:prstGeom prst="rect">
            <a:avLst/>
          </a:prstGeom>
        </p:spPr>
        <p:txBody>
          <a:bodyPr wrap="none">
            <a:spAutoFit/>
          </a:bodyPr>
          <a:lstStyle/>
          <a:p>
            <a:pPr lvl="0" algn="l"/>
            <a:r>
              <a:rPr lang="ar-SA" sz="3600" b="1" dirty="0" smtClean="0">
                <a:solidFill>
                  <a:schemeClr val="bg2">
                    <a:lumMod val="50000"/>
                  </a:schemeClr>
                </a:solidFill>
                <a:cs typeface="Calibri"/>
                <a:sym typeface="Calibri"/>
              </a:rPr>
              <a:t>بالرجوع الى مصادر التعلم المختلفة اكتب/ي المعنى </a:t>
            </a:r>
          </a:p>
          <a:p>
            <a:pPr lvl="0" algn="l"/>
            <a:r>
              <a:rPr lang="ar-SA" sz="3600" b="1" dirty="0" smtClean="0">
                <a:solidFill>
                  <a:schemeClr val="bg2">
                    <a:lumMod val="50000"/>
                  </a:schemeClr>
                </a:solidFill>
                <a:cs typeface="Calibri"/>
                <a:sym typeface="Calibri"/>
              </a:rPr>
              <a:t>اللغوي لكل واحد من الأحكام التكليفية الخمسة:</a:t>
            </a:r>
            <a:endParaRPr lang="ar-SA" sz="3600" dirty="0">
              <a:solidFill>
                <a:schemeClr val="bg2">
                  <a:lumMod val="50000"/>
                </a:schemeClr>
              </a:solidFill>
            </a:endParaRPr>
          </a:p>
        </p:txBody>
      </p:sp>
      <p:sp>
        <p:nvSpPr>
          <p:cNvPr id="2" name="مستطيل مستدير الزوايا 1"/>
          <p:cNvSpPr/>
          <p:nvPr/>
        </p:nvSpPr>
        <p:spPr>
          <a:xfrm>
            <a:off x="9882032" y="2438400"/>
            <a:ext cx="1896035" cy="591671"/>
          </a:xfrm>
          <a:prstGeom prst="roundRect">
            <a:avLst>
              <a:gd name="adj" fmla="val 5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3600" b="1" dirty="0" smtClean="0">
                <a:solidFill>
                  <a:schemeClr val="accent2">
                    <a:lumMod val="50000"/>
                  </a:schemeClr>
                </a:solidFill>
                <a:latin typeface="Traditional Arabic" panose="02020603050405020304" pitchFamily="18" charset="-78"/>
                <a:cs typeface="Traditional Arabic" panose="02020603050405020304" pitchFamily="18" charset="-78"/>
              </a:rPr>
              <a:t>الواجب لغةً:</a:t>
            </a:r>
            <a:endParaRPr lang="ar-SA" sz="3600" b="1" dirty="0">
              <a:solidFill>
                <a:schemeClr val="accent2">
                  <a:lumMod val="50000"/>
                </a:schemeClr>
              </a:solidFill>
              <a:latin typeface="Traditional Arabic" panose="02020603050405020304" pitchFamily="18" charset="-78"/>
              <a:cs typeface="Traditional Arabic" panose="02020603050405020304" pitchFamily="18" charset="-78"/>
            </a:endParaRPr>
          </a:p>
        </p:txBody>
      </p:sp>
      <p:sp>
        <p:nvSpPr>
          <p:cNvPr id="14" name="مستطيل مستدير الزوايا 13"/>
          <p:cNvSpPr/>
          <p:nvPr/>
        </p:nvSpPr>
        <p:spPr>
          <a:xfrm>
            <a:off x="256507" y="2464110"/>
            <a:ext cx="1896035" cy="591671"/>
          </a:xfrm>
          <a:prstGeom prst="roundRect">
            <a:avLst>
              <a:gd name="adj" fmla="val 5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3600" b="1" dirty="0" smtClean="0">
                <a:solidFill>
                  <a:schemeClr val="accent2">
                    <a:lumMod val="50000"/>
                  </a:schemeClr>
                </a:solidFill>
                <a:latin typeface="Traditional Arabic" panose="02020603050405020304" pitchFamily="18" charset="-78"/>
                <a:cs typeface="Traditional Arabic" panose="02020603050405020304" pitchFamily="18" charset="-78"/>
              </a:rPr>
              <a:t>المباح لغةً:</a:t>
            </a:r>
            <a:endParaRPr lang="ar-SA" sz="3600" b="1" dirty="0">
              <a:solidFill>
                <a:schemeClr val="accent2">
                  <a:lumMod val="50000"/>
                </a:schemeClr>
              </a:solidFill>
              <a:latin typeface="Traditional Arabic" panose="02020603050405020304" pitchFamily="18" charset="-78"/>
              <a:cs typeface="Traditional Arabic" panose="02020603050405020304" pitchFamily="18" charset="-78"/>
            </a:endParaRPr>
          </a:p>
        </p:txBody>
      </p:sp>
      <p:sp>
        <p:nvSpPr>
          <p:cNvPr id="15" name="مستطيل مستدير الزوايا 14"/>
          <p:cNvSpPr/>
          <p:nvPr/>
        </p:nvSpPr>
        <p:spPr>
          <a:xfrm>
            <a:off x="2674657" y="2447364"/>
            <a:ext cx="1896035" cy="591671"/>
          </a:xfrm>
          <a:prstGeom prst="roundRect">
            <a:avLst>
              <a:gd name="adj" fmla="val 5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3600" b="1" dirty="0" smtClean="0">
                <a:solidFill>
                  <a:schemeClr val="accent2">
                    <a:lumMod val="50000"/>
                  </a:schemeClr>
                </a:solidFill>
                <a:latin typeface="Traditional Arabic" panose="02020603050405020304" pitchFamily="18" charset="-78"/>
                <a:cs typeface="Traditional Arabic" panose="02020603050405020304" pitchFamily="18" charset="-78"/>
              </a:rPr>
              <a:t>المكروه لغةً:</a:t>
            </a:r>
            <a:endParaRPr lang="ar-SA" sz="3600" b="1" dirty="0">
              <a:solidFill>
                <a:schemeClr val="accent2">
                  <a:lumMod val="50000"/>
                </a:schemeClr>
              </a:solidFill>
              <a:latin typeface="Traditional Arabic" panose="02020603050405020304" pitchFamily="18" charset="-78"/>
              <a:cs typeface="Traditional Arabic" panose="02020603050405020304" pitchFamily="18" charset="-78"/>
            </a:endParaRPr>
          </a:p>
        </p:txBody>
      </p:sp>
      <p:sp>
        <p:nvSpPr>
          <p:cNvPr id="16" name="مستطيل مستدير الزوايا 15"/>
          <p:cNvSpPr/>
          <p:nvPr/>
        </p:nvSpPr>
        <p:spPr>
          <a:xfrm>
            <a:off x="5092807" y="2464110"/>
            <a:ext cx="1896035" cy="591671"/>
          </a:xfrm>
          <a:prstGeom prst="roundRect">
            <a:avLst>
              <a:gd name="adj" fmla="val 5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3600" b="1" dirty="0" smtClean="0">
                <a:solidFill>
                  <a:schemeClr val="accent2">
                    <a:lumMod val="50000"/>
                  </a:schemeClr>
                </a:solidFill>
                <a:latin typeface="Traditional Arabic" panose="02020603050405020304" pitchFamily="18" charset="-78"/>
                <a:cs typeface="Traditional Arabic" panose="02020603050405020304" pitchFamily="18" charset="-78"/>
              </a:rPr>
              <a:t>المحرم لغةً:</a:t>
            </a:r>
            <a:endParaRPr lang="ar-SA" sz="3600" b="1" dirty="0">
              <a:solidFill>
                <a:schemeClr val="accent2">
                  <a:lumMod val="50000"/>
                </a:schemeClr>
              </a:solidFill>
              <a:latin typeface="Traditional Arabic" panose="02020603050405020304" pitchFamily="18" charset="-78"/>
              <a:cs typeface="Traditional Arabic" panose="02020603050405020304" pitchFamily="18" charset="-78"/>
            </a:endParaRPr>
          </a:p>
        </p:txBody>
      </p:sp>
      <p:sp>
        <p:nvSpPr>
          <p:cNvPr id="17" name="مستطيل مستدير الزوايا 16"/>
          <p:cNvSpPr/>
          <p:nvPr/>
        </p:nvSpPr>
        <p:spPr>
          <a:xfrm>
            <a:off x="7510957" y="2442882"/>
            <a:ext cx="1896035" cy="591671"/>
          </a:xfrm>
          <a:prstGeom prst="roundRect">
            <a:avLst>
              <a:gd name="adj" fmla="val 5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3200" b="1" dirty="0" smtClean="0">
                <a:solidFill>
                  <a:schemeClr val="accent2">
                    <a:lumMod val="50000"/>
                  </a:schemeClr>
                </a:solidFill>
                <a:latin typeface="Traditional Arabic" panose="02020603050405020304" pitchFamily="18" charset="-78"/>
                <a:cs typeface="Traditional Arabic" panose="02020603050405020304" pitchFamily="18" charset="-78"/>
              </a:rPr>
              <a:t>المندوب لغةً:</a:t>
            </a:r>
            <a:endParaRPr lang="ar-SA" sz="3200" b="1" dirty="0">
              <a:solidFill>
                <a:schemeClr val="accent2">
                  <a:lumMod val="50000"/>
                </a:schemeClr>
              </a:solidFill>
              <a:latin typeface="Traditional Arabic" panose="02020603050405020304" pitchFamily="18" charset="-78"/>
              <a:cs typeface="Traditional Arabic" panose="02020603050405020304" pitchFamily="18" charset="-78"/>
            </a:endParaRPr>
          </a:p>
        </p:txBody>
      </p:sp>
      <p:sp>
        <p:nvSpPr>
          <p:cNvPr id="19" name="مستطيل مستدير الزوايا 18"/>
          <p:cNvSpPr/>
          <p:nvPr/>
        </p:nvSpPr>
        <p:spPr>
          <a:xfrm>
            <a:off x="9728184" y="3122593"/>
            <a:ext cx="2203730" cy="3218330"/>
          </a:xfrm>
          <a:prstGeom prst="roundRect">
            <a:avLst>
              <a:gd name="adj" fmla="val 12778"/>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2800" b="1" dirty="0" smtClean="0">
                <a:solidFill>
                  <a:schemeClr val="accent2">
                    <a:lumMod val="50000"/>
                  </a:schemeClr>
                </a:solidFill>
                <a:latin typeface="Traditional Arabic" panose="02020603050405020304" pitchFamily="18" charset="-78"/>
                <a:cs typeface="Traditional Arabic" panose="02020603050405020304" pitchFamily="18" charset="-78"/>
              </a:rPr>
              <a:t>اسم فاعل من (وَجَبَ) ، والواجب لازم ما يتحتم على الشخص أن يفعله ، ما يقابل الجائز والممكن والممتنع.</a:t>
            </a:r>
            <a:endParaRPr lang="ar-SA" sz="2800" b="1" dirty="0">
              <a:solidFill>
                <a:schemeClr val="accent2">
                  <a:lumMod val="50000"/>
                </a:schemeClr>
              </a:solidFill>
              <a:latin typeface="Traditional Arabic" panose="02020603050405020304" pitchFamily="18" charset="-78"/>
              <a:cs typeface="Traditional Arabic" panose="02020603050405020304" pitchFamily="18" charset="-78"/>
            </a:endParaRPr>
          </a:p>
        </p:txBody>
      </p:sp>
      <p:pic>
        <p:nvPicPr>
          <p:cNvPr id="1026" name="Picture 2" descr="نتيجة بحث الصور عن قاموس"/>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0990" y="210359"/>
            <a:ext cx="1888378" cy="1888378"/>
          </a:xfrm>
          <a:prstGeom prst="rect">
            <a:avLst/>
          </a:prstGeom>
          <a:noFill/>
          <a:extLst>
            <a:ext uri="{909E8E84-426E-40DD-AFC4-6F175D3DCCD1}">
              <a14:hiddenFill xmlns:a14="http://schemas.microsoft.com/office/drawing/2010/main">
                <a:solidFill>
                  <a:srgbClr val="FFFFFF"/>
                </a:solidFill>
              </a14:hiddenFill>
            </a:ext>
          </a:extLst>
        </p:spPr>
      </p:pic>
      <p:pic>
        <p:nvPicPr>
          <p:cNvPr id="26" name="صورة 2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2012164">
            <a:off x="9206031" y="174921"/>
            <a:ext cx="3042740" cy="2665173"/>
          </a:xfrm>
          <a:prstGeom prst="rect">
            <a:avLst/>
          </a:prstGeom>
        </p:spPr>
      </p:pic>
      <p:sp>
        <p:nvSpPr>
          <p:cNvPr id="27" name="مستطيل مستدير الزوايا 26"/>
          <p:cNvSpPr/>
          <p:nvPr/>
        </p:nvSpPr>
        <p:spPr>
          <a:xfrm>
            <a:off x="7363581" y="3122593"/>
            <a:ext cx="2203730" cy="3218330"/>
          </a:xfrm>
          <a:prstGeom prst="roundRect">
            <a:avLst>
              <a:gd name="adj" fmla="val 12778"/>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2800" b="1" dirty="0">
                <a:solidFill>
                  <a:schemeClr val="accent2">
                    <a:lumMod val="50000"/>
                  </a:schemeClr>
                </a:solidFill>
                <a:latin typeface="Traditional Arabic" panose="02020603050405020304" pitchFamily="18" charset="-78"/>
                <a:cs typeface="Traditional Arabic" panose="02020603050405020304" pitchFamily="18" charset="-78"/>
              </a:rPr>
              <a:t>ندَب الشّخصَ إلى الأمر/ ندَب الشّخصَ للأمر: دعاه إليه، رشَّحه للقيام </a:t>
            </a:r>
            <a:r>
              <a:rPr lang="ar-SA" sz="2800" b="1" dirty="0" smtClean="0">
                <a:solidFill>
                  <a:schemeClr val="accent2">
                    <a:lumMod val="50000"/>
                  </a:schemeClr>
                </a:solidFill>
                <a:latin typeface="Traditional Arabic" panose="02020603050405020304" pitchFamily="18" charset="-78"/>
                <a:cs typeface="Traditional Arabic" panose="02020603050405020304" pitchFamily="18" charset="-78"/>
              </a:rPr>
              <a:t>به، أمرٌ مندوب، مُستحبٌ فعلُه.</a:t>
            </a:r>
            <a:endParaRPr lang="ar-SA" sz="2800" b="1" dirty="0">
              <a:solidFill>
                <a:schemeClr val="accent2">
                  <a:lumMod val="50000"/>
                </a:schemeClr>
              </a:solidFill>
              <a:latin typeface="Traditional Arabic" panose="02020603050405020304" pitchFamily="18" charset="-78"/>
              <a:cs typeface="Traditional Arabic" panose="02020603050405020304" pitchFamily="18" charset="-78"/>
            </a:endParaRPr>
          </a:p>
        </p:txBody>
      </p:sp>
      <p:sp>
        <p:nvSpPr>
          <p:cNvPr id="28" name="مستطيل مستدير الزوايا 27"/>
          <p:cNvSpPr/>
          <p:nvPr/>
        </p:nvSpPr>
        <p:spPr>
          <a:xfrm>
            <a:off x="4982170" y="3122593"/>
            <a:ext cx="2203730" cy="3218330"/>
          </a:xfrm>
          <a:prstGeom prst="roundRect">
            <a:avLst>
              <a:gd name="adj" fmla="val 12778"/>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2800" b="1" dirty="0" smtClean="0">
                <a:solidFill>
                  <a:schemeClr val="accent2">
                    <a:lumMod val="50000"/>
                  </a:schemeClr>
                </a:solidFill>
                <a:latin typeface="Traditional Arabic" panose="02020603050405020304" pitchFamily="18" charset="-78"/>
                <a:cs typeface="Traditional Arabic" panose="02020603050405020304" pitchFamily="18" charset="-78"/>
              </a:rPr>
              <a:t>الحرام ، مُحرم، شيءٌ ممنوعٌ فعلُه؛ لا يحلُ انتهاكه، عكسه حلال.</a:t>
            </a:r>
            <a:endParaRPr lang="ar-SA" sz="2800" b="1" dirty="0">
              <a:solidFill>
                <a:schemeClr val="accent2">
                  <a:lumMod val="50000"/>
                </a:schemeClr>
              </a:solidFill>
              <a:latin typeface="Traditional Arabic" panose="02020603050405020304" pitchFamily="18" charset="-78"/>
              <a:cs typeface="Traditional Arabic" panose="02020603050405020304" pitchFamily="18" charset="-78"/>
            </a:endParaRPr>
          </a:p>
        </p:txBody>
      </p:sp>
      <p:sp>
        <p:nvSpPr>
          <p:cNvPr id="29" name="مستطيل مستدير الزوايا 28"/>
          <p:cNvSpPr/>
          <p:nvPr/>
        </p:nvSpPr>
        <p:spPr>
          <a:xfrm>
            <a:off x="2520809" y="3122593"/>
            <a:ext cx="2203730" cy="3218330"/>
          </a:xfrm>
          <a:prstGeom prst="roundRect">
            <a:avLst>
              <a:gd name="adj" fmla="val 12778"/>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3200" b="1" dirty="0" smtClean="0">
                <a:solidFill>
                  <a:schemeClr val="accent2">
                    <a:lumMod val="50000"/>
                  </a:schemeClr>
                </a:solidFill>
                <a:latin typeface="Traditional Arabic" panose="02020603050405020304" pitchFamily="18" charset="-78"/>
                <a:cs typeface="Traditional Arabic" panose="02020603050405020304" pitchFamily="18" charset="-78"/>
              </a:rPr>
              <a:t>كَرّه الشيء، مقته ولم يُحبه، أبغضه ، نفّر منه.</a:t>
            </a:r>
            <a:endParaRPr lang="ar-SA" sz="3200" b="1" dirty="0">
              <a:solidFill>
                <a:schemeClr val="accent2">
                  <a:lumMod val="50000"/>
                </a:schemeClr>
              </a:solidFill>
              <a:latin typeface="Traditional Arabic" panose="02020603050405020304" pitchFamily="18" charset="-78"/>
              <a:cs typeface="Traditional Arabic" panose="02020603050405020304" pitchFamily="18" charset="-78"/>
            </a:endParaRPr>
          </a:p>
        </p:txBody>
      </p:sp>
      <p:sp>
        <p:nvSpPr>
          <p:cNvPr id="30" name="مستطيل مستدير الزوايا 29"/>
          <p:cNvSpPr/>
          <p:nvPr/>
        </p:nvSpPr>
        <p:spPr>
          <a:xfrm>
            <a:off x="139398" y="3122593"/>
            <a:ext cx="2203730" cy="3218330"/>
          </a:xfrm>
          <a:prstGeom prst="roundRect">
            <a:avLst>
              <a:gd name="adj" fmla="val 12778"/>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3200" b="1" dirty="0" smtClean="0">
                <a:solidFill>
                  <a:schemeClr val="accent2">
                    <a:lumMod val="50000"/>
                  </a:schemeClr>
                </a:solidFill>
                <a:latin typeface="Traditional Arabic" panose="02020603050405020304" pitchFamily="18" charset="-78"/>
                <a:cs typeface="Traditional Arabic" panose="02020603050405020304" pitchFamily="18" charset="-78"/>
              </a:rPr>
              <a:t>أمرُ مُباح، جائز ، مسموحٌ بِهِ الدَّخُول.</a:t>
            </a:r>
            <a:endParaRPr lang="ar-SA" sz="3200" b="1" dirty="0">
              <a:solidFill>
                <a:schemeClr val="accent2">
                  <a:lumMod val="50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650879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000"/>
                                        <p:tgtEl>
                                          <p:spTgt spid="28"/>
                                        </p:tgtEl>
                                      </p:cBhvr>
                                    </p:animEffect>
                                    <p:anim calcmode="lin" valueType="num">
                                      <p:cBhvr>
                                        <p:cTn id="61" dur="1000" fill="hold"/>
                                        <p:tgtEl>
                                          <p:spTgt spid="28"/>
                                        </p:tgtEl>
                                        <p:attrNameLst>
                                          <p:attrName>ppt_x</p:attrName>
                                        </p:attrNameLst>
                                      </p:cBhvr>
                                      <p:tavLst>
                                        <p:tav tm="0">
                                          <p:val>
                                            <p:strVal val="#ppt_x"/>
                                          </p:val>
                                        </p:tav>
                                        <p:tav tm="100000">
                                          <p:val>
                                            <p:strVal val="#ppt_x"/>
                                          </p:val>
                                        </p:tav>
                                      </p:tavLst>
                                    </p:anim>
                                    <p:anim calcmode="lin" valueType="num">
                                      <p:cBhvr>
                                        <p:cTn id="6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4" grpId="0" animBg="1"/>
      <p:bldP spid="15" grpId="0" animBg="1"/>
      <p:bldP spid="16" grpId="0" animBg="1"/>
      <p:bldP spid="17" grpId="0" animBg="1"/>
      <p:bldP spid="19" grpId="0" animBg="1"/>
      <p:bldP spid="27" grpId="0" animBg="1"/>
      <p:bldP spid="28" grpId="0" animBg="1"/>
      <p:bldP spid="29" grpId="0" animBg="1"/>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نشاط: </a:t>
            </a: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7" name="مستطيل 6"/>
          <p:cNvSpPr/>
          <p:nvPr/>
        </p:nvSpPr>
        <p:spPr>
          <a:xfrm>
            <a:off x="155575" y="1268727"/>
            <a:ext cx="11692988"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ar-SA" sz="3600" b="1" dirty="0" smtClean="0">
                <a:solidFill>
                  <a:schemeClr val="bg2">
                    <a:lumMod val="50000"/>
                  </a:schemeClr>
                </a:solidFill>
                <a:cs typeface="Calibri"/>
                <a:sym typeface="Calibri"/>
              </a:rPr>
              <a:t>اقرأ/ي سورة النساء أو النور، واستخرج/ي منها ثلاثة أحكام تكليفية حسب الصيغ التي درستها دالة على الأحكام التكليفية:</a:t>
            </a:r>
            <a:endParaRPr lang="ar-SA" sz="3600" dirty="0">
              <a:solidFill>
                <a:schemeClr val="bg2">
                  <a:lumMod val="50000"/>
                </a:schemeClr>
              </a:solidFill>
            </a:endParaRPr>
          </a:p>
        </p:txBody>
      </p:sp>
      <p:sp>
        <p:nvSpPr>
          <p:cNvPr id="15" name="مستطيل 14"/>
          <p:cNvSpPr/>
          <p:nvPr/>
        </p:nvSpPr>
        <p:spPr>
          <a:xfrm>
            <a:off x="155575" y="2934586"/>
            <a:ext cx="11692988"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r>
              <a:rPr lang="ar-SA" sz="3600" b="1" dirty="0" smtClean="0">
                <a:solidFill>
                  <a:schemeClr val="bg2">
                    <a:lumMod val="50000"/>
                  </a:schemeClr>
                </a:solidFill>
                <a:cs typeface="Calibri"/>
                <a:sym typeface="Calibri"/>
              </a:rPr>
              <a:t>الحكم الأول:</a:t>
            </a:r>
          </a:p>
          <a:p>
            <a:pPr lvl="0"/>
            <a:endParaRPr lang="ar-SA" sz="3600" b="1" dirty="0" smtClean="0">
              <a:solidFill>
                <a:schemeClr val="bg2">
                  <a:lumMod val="50000"/>
                </a:schemeClr>
              </a:solidFill>
              <a:cs typeface="Calibri"/>
              <a:sym typeface="Calibri"/>
            </a:endParaRPr>
          </a:p>
          <a:p>
            <a:pPr lvl="0"/>
            <a:r>
              <a:rPr lang="ar-SA" sz="3600" b="1" dirty="0" smtClean="0">
                <a:solidFill>
                  <a:schemeClr val="bg2">
                    <a:lumMod val="50000"/>
                  </a:schemeClr>
                </a:solidFill>
                <a:cs typeface="Calibri"/>
                <a:sym typeface="Calibri"/>
              </a:rPr>
              <a:t>والدليل قوله تعالى:</a:t>
            </a:r>
          </a:p>
          <a:p>
            <a:pPr lvl="0"/>
            <a:endParaRPr lang="ar-SA" sz="3600" dirty="0">
              <a:solidFill>
                <a:schemeClr val="bg2">
                  <a:lumMod val="50000"/>
                </a:schemeClr>
              </a:solidFill>
            </a:endParaRPr>
          </a:p>
          <a:p>
            <a:pPr lvl="0"/>
            <a:endParaRPr lang="ar-SA" sz="3600" dirty="0" smtClean="0">
              <a:solidFill>
                <a:schemeClr val="bg2">
                  <a:lumMod val="50000"/>
                </a:schemeClr>
              </a:solidFill>
            </a:endParaRPr>
          </a:p>
        </p:txBody>
      </p:sp>
      <p:sp>
        <p:nvSpPr>
          <p:cNvPr id="5" name="مستطيل 4"/>
          <p:cNvSpPr/>
          <p:nvPr/>
        </p:nvSpPr>
        <p:spPr>
          <a:xfrm>
            <a:off x="1553648" y="2934586"/>
            <a:ext cx="8175636" cy="584775"/>
          </a:xfrm>
          <a:prstGeom prst="rect">
            <a:avLst/>
          </a:prstGeom>
        </p:spPr>
        <p:txBody>
          <a:bodyPr wrap="none">
            <a:spAutoFit/>
          </a:bodyPr>
          <a:lstStyle/>
          <a:p>
            <a:r>
              <a:rPr lang="ar-SA" sz="3200" b="1" dirty="0" smtClean="0">
                <a:solidFill>
                  <a:srgbClr val="FF0000"/>
                </a:solidFill>
                <a:cs typeface="Calibri"/>
                <a:sym typeface="Calibri"/>
              </a:rPr>
              <a:t>الوجوب – أمر الله الرجال بالمهر والأصل في الأمر الوجوب.</a:t>
            </a:r>
            <a:endParaRPr lang="ar-SA" sz="1600" dirty="0">
              <a:solidFill>
                <a:srgbClr val="FF0000"/>
              </a:solidFill>
            </a:endParaRPr>
          </a:p>
        </p:txBody>
      </p:sp>
      <p:sp>
        <p:nvSpPr>
          <p:cNvPr id="19" name="مستطيل 18"/>
          <p:cNvSpPr/>
          <p:nvPr/>
        </p:nvSpPr>
        <p:spPr>
          <a:xfrm>
            <a:off x="3541691" y="4705987"/>
            <a:ext cx="8258470" cy="1077218"/>
          </a:xfrm>
          <a:prstGeom prst="rect">
            <a:avLst/>
          </a:prstGeom>
        </p:spPr>
        <p:txBody>
          <a:bodyPr wrap="square">
            <a:spAutoFit/>
          </a:bodyPr>
          <a:lstStyle/>
          <a:p>
            <a:r>
              <a:rPr lang="ar-SA" sz="3200" b="1" dirty="0" smtClean="0">
                <a:solidFill>
                  <a:schemeClr val="accent6">
                    <a:lumMod val="75000"/>
                  </a:schemeClr>
                </a:solidFill>
                <a:cs typeface="Calibri"/>
                <a:sym typeface="Calibri"/>
              </a:rPr>
              <a:t>"وَآتُوا </a:t>
            </a:r>
            <a:r>
              <a:rPr lang="ar-SA" sz="3200" b="1" dirty="0">
                <a:solidFill>
                  <a:schemeClr val="accent6">
                    <a:lumMod val="75000"/>
                  </a:schemeClr>
                </a:solidFill>
                <a:cs typeface="Calibri"/>
                <a:sym typeface="Calibri"/>
              </a:rPr>
              <a:t>النِّسَاءَ صَدُقَاتِهِنَّ نِحْلَةً فَإِنْ طِبْنَ لَكُمْ عَنْ شَيْءٍ مِنْهُ نَفْسًا </a:t>
            </a:r>
            <a:r>
              <a:rPr lang="ar-SA" sz="3200" b="1" dirty="0" err="1">
                <a:solidFill>
                  <a:schemeClr val="accent6">
                    <a:lumMod val="75000"/>
                  </a:schemeClr>
                </a:solidFill>
                <a:cs typeface="Calibri"/>
                <a:sym typeface="Calibri"/>
              </a:rPr>
              <a:t>فَكُلُوهُ</a:t>
            </a:r>
            <a:r>
              <a:rPr lang="ar-SA" sz="3200" b="1" dirty="0">
                <a:solidFill>
                  <a:schemeClr val="accent6">
                    <a:lumMod val="75000"/>
                  </a:schemeClr>
                </a:solidFill>
                <a:cs typeface="Calibri"/>
                <a:sym typeface="Calibri"/>
              </a:rPr>
              <a:t> </a:t>
            </a:r>
            <a:r>
              <a:rPr lang="ar-SA" sz="3200" b="1" dirty="0" smtClean="0">
                <a:solidFill>
                  <a:schemeClr val="accent6">
                    <a:lumMod val="75000"/>
                  </a:schemeClr>
                </a:solidFill>
                <a:cs typeface="Calibri"/>
                <a:sym typeface="Calibri"/>
              </a:rPr>
              <a:t>هَنِيئًا مَرِيئًا "(4)</a:t>
            </a:r>
            <a:endParaRPr lang="ar-SA" sz="1600" dirty="0">
              <a:solidFill>
                <a:schemeClr val="accent6">
                  <a:lumMod val="75000"/>
                </a:schemeClr>
              </a:solidFill>
            </a:endParaRPr>
          </a:p>
        </p:txBody>
      </p:sp>
      <p:pic>
        <p:nvPicPr>
          <p:cNvPr id="1026" name="Picture 2" descr="نتيجة بحث الصور عن المه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5173292"/>
            <a:ext cx="3125380" cy="1488276"/>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0" name="مخطط انسيابي: مستند 9"/>
          <p:cNvSpPr/>
          <p:nvPr/>
        </p:nvSpPr>
        <p:spPr>
          <a:xfrm>
            <a:off x="0" y="2513527"/>
            <a:ext cx="3636241" cy="369819"/>
          </a:xfrm>
          <a:prstGeom prst="homePlate">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200" b="1" dirty="0" smtClean="0">
                <a:solidFill>
                  <a:schemeClr val="accent2">
                    <a:lumMod val="50000"/>
                  </a:schemeClr>
                </a:solidFill>
                <a:latin typeface="Traditional Arabic" panose="02020603050405020304" pitchFamily="18" charset="-78"/>
                <a:cs typeface="Traditional Arabic" panose="02020603050405020304" pitchFamily="18" charset="-78"/>
              </a:rPr>
              <a:t>السورة المختارة: سورة النساء</a:t>
            </a:r>
            <a:endParaRPr lang="ar-SA" sz="3200" b="1" dirty="0">
              <a:solidFill>
                <a:schemeClr val="accent2">
                  <a:lumMod val="50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367698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1000"/>
                                        <p:tgtEl>
                                          <p:spTgt spid="1026"/>
                                        </p:tgtEl>
                                      </p:cBhvr>
                                    </p:animEffect>
                                    <p:anim calcmode="lin" valueType="num">
                                      <p:cBhvr>
                                        <p:cTn id="39" dur="1000" fill="hold"/>
                                        <p:tgtEl>
                                          <p:spTgt spid="1026"/>
                                        </p:tgtEl>
                                        <p:attrNameLst>
                                          <p:attrName>ppt_x</p:attrName>
                                        </p:attrNameLst>
                                      </p:cBhvr>
                                      <p:tavLst>
                                        <p:tav tm="0">
                                          <p:val>
                                            <p:strVal val="#ppt_x"/>
                                          </p:val>
                                        </p:tav>
                                        <p:tav tm="100000">
                                          <p:val>
                                            <p:strVal val="#ppt_x"/>
                                          </p:val>
                                        </p:tav>
                                      </p:tavLst>
                                    </p:anim>
                                    <p:anim calcmode="lin" valueType="num">
                                      <p:cBhvr>
                                        <p:cTn id="4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5" grpId="0" animBg="1"/>
      <p:bldP spid="5" grpId="0"/>
      <p:bldP spid="19"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نشاط: </a:t>
            </a: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7" name="مستطيل 6"/>
          <p:cNvSpPr/>
          <p:nvPr/>
        </p:nvSpPr>
        <p:spPr>
          <a:xfrm>
            <a:off x="155575" y="1047760"/>
            <a:ext cx="11692988"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ar-SA" sz="3600" b="1" dirty="0" smtClean="0">
                <a:solidFill>
                  <a:schemeClr val="bg2">
                    <a:lumMod val="50000"/>
                  </a:schemeClr>
                </a:solidFill>
                <a:cs typeface="Calibri"/>
                <a:sym typeface="Calibri"/>
              </a:rPr>
              <a:t>اقرأ/ي سورة النساء أو النور، واستخرج/ي منها ثلاثة أحكام تكليفية حسب الصيغ التي درستها دالة على الأحكام التكليفية:</a:t>
            </a:r>
            <a:endParaRPr lang="ar-SA" sz="3600" dirty="0">
              <a:solidFill>
                <a:schemeClr val="bg2">
                  <a:lumMod val="50000"/>
                </a:schemeClr>
              </a:solidFill>
            </a:endParaRPr>
          </a:p>
        </p:txBody>
      </p:sp>
      <p:sp>
        <p:nvSpPr>
          <p:cNvPr id="15" name="مستطيل 14"/>
          <p:cNvSpPr/>
          <p:nvPr/>
        </p:nvSpPr>
        <p:spPr>
          <a:xfrm>
            <a:off x="155575" y="2535346"/>
            <a:ext cx="11692988" cy="39703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r>
              <a:rPr lang="ar-SA" sz="3600" b="1" dirty="0" smtClean="0">
                <a:solidFill>
                  <a:schemeClr val="bg2">
                    <a:lumMod val="50000"/>
                  </a:schemeClr>
                </a:solidFill>
                <a:cs typeface="Calibri"/>
                <a:sym typeface="Calibri"/>
              </a:rPr>
              <a:t>الحكم الثاني:</a:t>
            </a:r>
          </a:p>
          <a:p>
            <a:pPr lvl="0"/>
            <a:r>
              <a:rPr lang="ar-SA" sz="3600" b="1" dirty="0" smtClean="0">
                <a:solidFill>
                  <a:schemeClr val="bg2">
                    <a:lumMod val="50000"/>
                  </a:schemeClr>
                </a:solidFill>
                <a:cs typeface="Calibri"/>
                <a:sym typeface="Calibri"/>
              </a:rPr>
              <a:t>والدليل قوله تعالى:</a:t>
            </a:r>
          </a:p>
          <a:p>
            <a:pPr lvl="0"/>
            <a:endParaRPr lang="ar-SA" sz="3600" b="1" dirty="0">
              <a:solidFill>
                <a:schemeClr val="bg2">
                  <a:lumMod val="50000"/>
                </a:schemeClr>
              </a:solidFill>
              <a:cs typeface="Calibri"/>
              <a:sym typeface="Calibri"/>
            </a:endParaRPr>
          </a:p>
          <a:p>
            <a:pPr lvl="0"/>
            <a:endParaRPr lang="ar-SA" sz="3600" b="1" dirty="0" smtClean="0">
              <a:solidFill>
                <a:schemeClr val="bg2">
                  <a:lumMod val="50000"/>
                </a:schemeClr>
              </a:solidFill>
              <a:cs typeface="Calibri"/>
              <a:sym typeface="Calibri"/>
            </a:endParaRPr>
          </a:p>
          <a:p>
            <a:pPr lvl="0"/>
            <a:endParaRPr lang="ar-SA" sz="3600" b="1" dirty="0" smtClean="0">
              <a:solidFill>
                <a:schemeClr val="bg2">
                  <a:lumMod val="50000"/>
                </a:schemeClr>
              </a:solidFill>
              <a:cs typeface="Calibri"/>
              <a:sym typeface="Calibri"/>
            </a:endParaRPr>
          </a:p>
          <a:p>
            <a:pPr lvl="0"/>
            <a:endParaRPr lang="ar-SA" sz="3600" dirty="0">
              <a:solidFill>
                <a:schemeClr val="bg2">
                  <a:lumMod val="50000"/>
                </a:schemeClr>
              </a:solidFill>
            </a:endParaRPr>
          </a:p>
          <a:p>
            <a:pPr lvl="0"/>
            <a:endParaRPr lang="ar-SA" sz="3600" dirty="0" smtClean="0">
              <a:solidFill>
                <a:schemeClr val="bg2">
                  <a:lumMod val="50000"/>
                </a:schemeClr>
              </a:solidFill>
            </a:endParaRPr>
          </a:p>
        </p:txBody>
      </p:sp>
      <p:sp>
        <p:nvSpPr>
          <p:cNvPr id="5" name="مستطيل 4"/>
          <p:cNvSpPr/>
          <p:nvPr/>
        </p:nvSpPr>
        <p:spPr>
          <a:xfrm>
            <a:off x="4458291" y="2535346"/>
            <a:ext cx="5270995" cy="584775"/>
          </a:xfrm>
          <a:prstGeom prst="rect">
            <a:avLst/>
          </a:prstGeom>
        </p:spPr>
        <p:txBody>
          <a:bodyPr wrap="none">
            <a:spAutoFit/>
          </a:bodyPr>
          <a:lstStyle/>
          <a:p>
            <a:r>
              <a:rPr lang="ar-SA" sz="3200" b="1" dirty="0" smtClean="0">
                <a:solidFill>
                  <a:srgbClr val="FF0000"/>
                </a:solidFill>
                <a:cs typeface="Calibri"/>
                <a:sym typeface="Calibri"/>
              </a:rPr>
              <a:t>التحريم – تحريم الزواج من المحارم.</a:t>
            </a:r>
            <a:endParaRPr lang="ar-SA" sz="1600" dirty="0">
              <a:solidFill>
                <a:srgbClr val="FF0000"/>
              </a:solidFill>
            </a:endParaRPr>
          </a:p>
        </p:txBody>
      </p:sp>
      <p:sp>
        <p:nvSpPr>
          <p:cNvPr id="19" name="مستطيل 18"/>
          <p:cNvSpPr/>
          <p:nvPr/>
        </p:nvSpPr>
        <p:spPr>
          <a:xfrm>
            <a:off x="155575" y="3731209"/>
            <a:ext cx="11593070" cy="2554545"/>
          </a:xfrm>
          <a:prstGeom prst="rect">
            <a:avLst/>
          </a:prstGeom>
        </p:spPr>
        <p:txBody>
          <a:bodyPr wrap="square">
            <a:spAutoFit/>
          </a:bodyPr>
          <a:lstStyle/>
          <a:p>
            <a:r>
              <a:rPr lang="ar-SA" sz="3200" b="1" dirty="0">
                <a:solidFill>
                  <a:schemeClr val="accent6">
                    <a:lumMod val="75000"/>
                  </a:schemeClr>
                </a:solidFill>
                <a:cs typeface="Calibri"/>
                <a:sym typeface="Calibri"/>
              </a:rPr>
              <a:t>حُرِّمَتْ عَلَيْكُمْ أُمَّهَاتُكُمْ وَبَنَاتُكُمْ وَأَخَوَاتُكُمْ وَعَمَّاتُكُمْ وَخَالَاتُكُمْ وَبَنَاتُ الْأَخِ وَبَنَاتُ الْأُخْتِ وَأُمَّهَاتُكُمُ اللَّاتِي أَرْضَعْنَكُمْ وَأَخَوَاتُكُمْ مِنَ الرَّضَاعَةِ وَأُمَّهَاتُ نِسَائِكُمْ وَرَبَائِبُكُمُ اللَّاتِي فِي حُجُورِكُمْ مِنْ نِسَائِكُمُ اللَّاتِي دَخَلْتُمْ بِهِنَّ فَإِنْ لَمْ تَكُونُوا دَخَلْتُمْ بِهِنَّ فَلَا جُنَاحَ عَلَيْكُمْ وَحَلَائِلُ أَبْنَائِكُمُ الَّذِينَ مِنْ أَصْلَابِكُمْ وَأَنْ تَجْمَعُوا بَيْنَ الْأُخْتَيْنِ إِلَّا مَا قَدْ سَلَفَ إِنَّ اللَّهَ كَانَ غَفُورًا رَحِيمًا (23) </a:t>
            </a:r>
            <a:endParaRPr lang="ar-SA" sz="1600" dirty="0">
              <a:solidFill>
                <a:schemeClr val="accent6">
                  <a:lumMod val="75000"/>
                </a:schemeClr>
              </a:solidFill>
            </a:endParaRPr>
          </a:p>
        </p:txBody>
      </p:sp>
    </p:spTree>
    <p:extLst>
      <p:ext uri="{BB962C8B-B14F-4D97-AF65-F5344CB8AC3E}">
        <p14:creationId xmlns:p14="http://schemas.microsoft.com/office/powerpoint/2010/main" val="2067727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88" y="2352678"/>
            <a:ext cx="4785775" cy="4785775"/>
          </a:xfrm>
          <a:prstGeom prst="rect">
            <a:avLst/>
          </a:prstGeom>
        </p:spPr>
      </p:pic>
      <p:graphicFrame>
        <p:nvGraphicFramePr>
          <p:cNvPr id="10" name="جدول 9"/>
          <p:cNvGraphicFramePr>
            <a:graphicFrameLocks noGrp="1"/>
          </p:cNvGraphicFramePr>
          <p:nvPr>
            <p:extLst>
              <p:ext uri="{D42A27DB-BD31-4B8C-83A1-F6EECF244321}">
                <p14:modId xmlns:p14="http://schemas.microsoft.com/office/powerpoint/2010/main" val="833063928"/>
              </p:ext>
            </p:extLst>
          </p:nvPr>
        </p:nvGraphicFramePr>
        <p:xfrm>
          <a:off x="1685342" y="1082354"/>
          <a:ext cx="9072723" cy="1601450"/>
        </p:xfrm>
        <a:graphic>
          <a:graphicData uri="http://schemas.openxmlformats.org/drawingml/2006/table">
            <a:tbl>
              <a:tblPr rtl="1" firstRow="1" bandRow="1">
                <a:tableStyleId>{00A15C55-8517-42AA-B614-E9B94910E393}</a:tableStyleId>
              </a:tblPr>
              <a:tblGrid>
                <a:gridCol w="535588">
                  <a:extLst>
                    <a:ext uri="{9D8B030D-6E8A-4147-A177-3AD203B41FA5}">
                      <a16:colId xmlns:a16="http://schemas.microsoft.com/office/drawing/2014/main" val="2623862491"/>
                    </a:ext>
                  </a:extLst>
                </a:gridCol>
                <a:gridCol w="693945">
                  <a:extLst>
                    <a:ext uri="{9D8B030D-6E8A-4147-A177-3AD203B41FA5}">
                      <a16:colId xmlns:a16="http://schemas.microsoft.com/office/drawing/2014/main" val="176697507"/>
                    </a:ext>
                  </a:extLst>
                </a:gridCol>
                <a:gridCol w="693945">
                  <a:extLst>
                    <a:ext uri="{9D8B030D-6E8A-4147-A177-3AD203B41FA5}">
                      <a16:colId xmlns:a16="http://schemas.microsoft.com/office/drawing/2014/main" val="1392781387"/>
                    </a:ext>
                  </a:extLst>
                </a:gridCol>
                <a:gridCol w="693945">
                  <a:extLst>
                    <a:ext uri="{9D8B030D-6E8A-4147-A177-3AD203B41FA5}">
                      <a16:colId xmlns:a16="http://schemas.microsoft.com/office/drawing/2014/main" val="2326341408"/>
                    </a:ext>
                  </a:extLst>
                </a:gridCol>
                <a:gridCol w="695962">
                  <a:extLst>
                    <a:ext uri="{9D8B030D-6E8A-4147-A177-3AD203B41FA5}">
                      <a16:colId xmlns:a16="http://schemas.microsoft.com/office/drawing/2014/main" val="2693356783"/>
                    </a:ext>
                  </a:extLst>
                </a:gridCol>
                <a:gridCol w="693945">
                  <a:extLst>
                    <a:ext uri="{9D8B030D-6E8A-4147-A177-3AD203B41FA5}">
                      <a16:colId xmlns:a16="http://schemas.microsoft.com/office/drawing/2014/main" val="1138337017"/>
                    </a:ext>
                  </a:extLst>
                </a:gridCol>
                <a:gridCol w="693945">
                  <a:extLst>
                    <a:ext uri="{9D8B030D-6E8A-4147-A177-3AD203B41FA5}">
                      <a16:colId xmlns:a16="http://schemas.microsoft.com/office/drawing/2014/main" val="1209202019"/>
                    </a:ext>
                  </a:extLst>
                </a:gridCol>
                <a:gridCol w="693945">
                  <a:extLst>
                    <a:ext uri="{9D8B030D-6E8A-4147-A177-3AD203B41FA5}">
                      <a16:colId xmlns:a16="http://schemas.microsoft.com/office/drawing/2014/main" val="1711309646"/>
                    </a:ext>
                  </a:extLst>
                </a:gridCol>
                <a:gridCol w="694953">
                  <a:extLst>
                    <a:ext uri="{9D8B030D-6E8A-4147-A177-3AD203B41FA5}">
                      <a16:colId xmlns:a16="http://schemas.microsoft.com/office/drawing/2014/main" val="3803465574"/>
                    </a:ext>
                  </a:extLst>
                </a:gridCol>
                <a:gridCol w="744377">
                  <a:extLst>
                    <a:ext uri="{9D8B030D-6E8A-4147-A177-3AD203B41FA5}">
                      <a16:colId xmlns:a16="http://schemas.microsoft.com/office/drawing/2014/main" val="3737124278"/>
                    </a:ext>
                  </a:extLst>
                </a:gridCol>
                <a:gridCol w="744377">
                  <a:extLst>
                    <a:ext uri="{9D8B030D-6E8A-4147-A177-3AD203B41FA5}">
                      <a16:colId xmlns:a16="http://schemas.microsoft.com/office/drawing/2014/main" val="3232518353"/>
                    </a:ext>
                  </a:extLst>
                </a:gridCol>
                <a:gridCol w="748411">
                  <a:extLst>
                    <a:ext uri="{9D8B030D-6E8A-4147-A177-3AD203B41FA5}">
                      <a16:colId xmlns:a16="http://schemas.microsoft.com/office/drawing/2014/main" val="315130984"/>
                    </a:ext>
                  </a:extLst>
                </a:gridCol>
                <a:gridCol w="745385">
                  <a:extLst>
                    <a:ext uri="{9D8B030D-6E8A-4147-A177-3AD203B41FA5}">
                      <a16:colId xmlns:a16="http://schemas.microsoft.com/office/drawing/2014/main" val="2697084118"/>
                    </a:ext>
                  </a:extLst>
                </a:gridCol>
              </a:tblGrid>
              <a:tr h="541189">
                <a:tc>
                  <a:txBody>
                    <a:bodyPr/>
                    <a:lstStyle/>
                    <a:p>
                      <a:pPr algn="ctr" rtl="1">
                        <a:lnSpc>
                          <a:spcPct val="115000"/>
                        </a:lnSpc>
                        <a:spcAft>
                          <a:spcPts val="0"/>
                        </a:spcAft>
                      </a:pPr>
                      <a:r>
                        <a:rPr lang="ar-SA" sz="3600" kern="1200" dirty="0">
                          <a:effectLst/>
                        </a:rPr>
                        <a:t>1</a:t>
                      </a:r>
                      <a:endParaRPr lang="en-US" sz="1800" b="1"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kern="1200" dirty="0">
                          <a:effectLst/>
                        </a:rPr>
                        <a:t>2</a:t>
                      </a:r>
                      <a:endParaRPr lang="en-US" sz="1800" b="1"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kern="1200">
                          <a:effectLst/>
                        </a:rPr>
                        <a:t>3</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kern="1200">
                          <a:effectLst/>
                        </a:rPr>
                        <a:t>4</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kern="1200">
                          <a:effectLst/>
                        </a:rPr>
                        <a:t>5</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kern="1200">
                          <a:effectLst/>
                        </a:rPr>
                        <a:t>6</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kern="1200">
                          <a:effectLst/>
                        </a:rPr>
                        <a:t>7</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kern="1200" dirty="0">
                          <a:effectLst/>
                        </a:rPr>
                        <a:t>8</a:t>
                      </a:r>
                      <a:endParaRPr lang="en-US" sz="1800" b="1"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kern="1200">
                          <a:effectLst/>
                        </a:rPr>
                        <a:t>9</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kern="1200">
                          <a:effectLst/>
                        </a:rPr>
                        <a:t>10</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kern="1200">
                          <a:effectLst/>
                        </a:rPr>
                        <a:t>11</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kern="1200">
                          <a:effectLst/>
                        </a:rPr>
                        <a:t>12</a:t>
                      </a:r>
                      <a:endParaRPr lang="en-US" sz="1800" b="1">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kern="1200" dirty="0">
                          <a:effectLst/>
                        </a:rPr>
                        <a:t>13</a:t>
                      </a:r>
                      <a:endParaRPr lang="en-US" sz="1800" b="1"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extLst>
                  <a:ext uri="{0D108BD9-81ED-4DB2-BD59-A6C34878D82A}">
                    <a16:rowId xmlns:a16="http://schemas.microsoft.com/office/drawing/2014/main" val="1201760351"/>
                  </a:ext>
                </a:extLst>
              </a:tr>
              <a:tr h="879074">
                <a:tc>
                  <a:txBody>
                    <a:bodyPr/>
                    <a:lstStyle/>
                    <a:p>
                      <a:pPr algn="ctr" rtl="1">
                        <a:lnSpc>
                          <a:spcPct val="115000"/>
                        </a:lnSpc>
                        <a:spcAft>
                          <a:spcPts val="0"/>
                        </a:spcAft>
                      </a:pPr>
                      <a:r>
                        <a:rPr lang="ar-SA" sz="3600" b="1" kern="1200"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ق</a:t>
                      </a:r>
                      <a:endParaRPr lang="en-US" sz="1800" b="1" dirty="0">
                        <a:effectLst>
                          <a:outerShdw blurRad="38100" dist="38100" dir="2700000" algn="tl">
                            <a:srgbClr val="000000">
                              <a:alpha val="43137"/>
                            </a:srgbClr>
                          </a:outerShdw>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smtClean="0">
                          <a:effectLst>
                            <a:outerShdw blurRad="38100" dist="38100" dir="2700000" algn="tl">
                              <a:srgbClr val="000000">
                                <a:alpha val="43137"/>
                              </a:srgbClr>
                            </a:outerShdw>
                          </a:effectLst>
                          <a:latin typeface="Traditional Arabic" panose="02020603050405020304" pitchFamily="18" charset="-78"/>
                          <a:ea typeface="+mn-ea"/>
                          <a:cs typeface="Traditional Arabic" panose="02020603050405020304" pitchFamily="18" charset="-78"/>
                        </a:rPr>
                        <a:t>ح</a:t>
                      </a:r>
                      <a:endParaRPr lang="en-US" sz="1800" b="1" dirty="0">
                        <a:effectLst>
                          <a:outerShdw blurRad="38100" dist="38100" dir="2700000" algn="tl">
                            <a:srgbClr val="000000">
                              <a:alpha val="43137"/>
                            </a:srgbClr>
                          </a:outerShdw>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ل</a:t>
                      </a:r>
                      <a:endParaRPr lang="en-US" sz="1800" b="1" dirty="0">
                        <a:effectLst>
                          <a:outerShdw blurRad="38100" dist="38100" dir="2700000" algn="tl">
                            <a:srgbClr val="000000">
                              <a:alpha val="43137"/>
                            </a:srgbClr>
                          </a:outerShdw>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ج</a:t>
                      </a:r>
                      <a:endParaRPr lang="en-US" sz="1800" b="1" dirty="0">
                        <a:effectLst>
                          <a:outerShdw blurRad="38100" dist="38100" dir="2700000" algn="tl">
                            <a:srgbClr val="000000">
                              <a:alpha val="43137"/>
                            </a:srgbClr>
                          </a:outerShdw>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smtClean="0">
                          <a:effectLst>
                            <a:outerShdw blurRad="38100" dist="38100" dir="2700000" algn="tl">
                              <a:srgbClr val="000000">
                                <a:alpha val="43137"/>
                              </a:srgbClr>
                            </a:outerShdw>
                          </a:effectLst>
                          <a:latin typeface="Traditional Arabic" panose="02020603050405020304" pitchFamily="18" charset="-78"/>
                          <a:ea typeface="+mn-ea"/>
                          <a:cs typeface="Traditional Arabic" panose="02020603050405020304" pitchFamily="18" charset="-78"/>
                        </a:rPr>
                        <a:t>ي</a:t>
                      </a:r>
                      <a:endParaRPr lang="en-US" sz="1800" b="1" dirty="0">
                        <a:effectLst>
                          <a:outerShdw blurRad="38100" dist="38100" dir="2700000" algn="tl">
                            <a:srgbClr val="000000">
                              <a:alpha val="43137"/>
                            </a:srgbClr>
                          </a:outerShdw>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a:t>
                      </a:r>
                      <a:endParaRPr lang="en-US" sz="1800" b="1" dirty="0">
                        <a:effectLst>
                          <a:outerShdw blurRad="38100" dist="38100" dir="2700000" algn="tl">
                            <a:srgbClr val="000000">
                              <a:alpha val="43137"/>
                            </a:srgbClr>
                          </a:outerShdw>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ع</a:t>
                      </a:r>
                      <a:endParaRPr lang="en-US" sz="1800" b="1" dirty="0">
                        <a:effectLst>
                          <a:outerShdw blurRad="38100" dist="38100" dir="2700000" algn="tl">
                            <a:srgbClr val="000000">
                              <a:alpha val="43137"/>
                            </a:srgbClr>
                          </a:outerShdw>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smtClean="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م</a:t>
                      </a:r>
                      <a:endParaRPr lang="en-US" sz="1800" b="1" dirty="0">
                        <a:effectLst>
                          <a:outerShdw blurRad="38100" dist="38100" dir="2700000" algn="tl">
                            <a:srgbClr val="000000">
                              <a:alpha val="43137"/>
                            </a:srgbClr>
                          </a:outerShdw>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ك</a:t>
                      </a:r>
                      <a:endParaRPr lang="en-US" sz="1800" b="1" dirty="0">
                        <a:effectLst>
                          <a:outerShdw blurRad="38100" dist="38100" dir="2700000" algn="tl">
                            <a:srgbClr val="000000">
                              <a:alpha val="43137"/>
                            </a:srgbClr>
                          </a:outerShdw>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smtClean="0">
                          <a:effectLst>
                            <a:outerShdw blurRad="38100" dist="38100" dir="2700000" algn="tl">
                              <a:srgbClr val="000000">
                                <a:alpha val="43137"/>
                              </a:srgbClr>
                            </a:outerShdw>
                          </a:effectLst>
                          <a:latin typeface="Traditional Arabic" panose="02020603050405020304" pitchFamily="18" charset="-78"/>
                          <a:ea typeface="+mn-ea"/>
                          <a:cs typeface="Traditional Arabic" panose="02020603050405020304" pitchFamily="18" charset="-78"/>
                        </a:rPr>
                        <a:t>ر</a:t>
                      </a:r>
                      <a:endParaRPr lang="en-US" sz="1800" b="1" dirty="0">
                        <a:effectLst>
                          <a:outerShdw blurRad="38100" dist="38100" dir="2700000" algn="tl">
                            <a:srgbClr val="000000">
                              <a:alpha val="43137"/>
                            </a:srgbClr>
                          </a:outerShdw>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smtClean="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ش</a:t>
                      </a:r>
                      <a:endParaRPr lang="en-US" sz="1800" b="1" dirty="0">
                        <a:effectLst>
                          <a:outerShdw blurRad="38100" dist="38100" dir="2700000" algn="tl">
                            <a:srgbClr val="000000">
                              <a:alpha val="43137"/>
                            </a:srgbClr>
                          </a:outerShdw>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ة</a:t>
                      </a:r>
                      <a:endParaRPr lang="en-US" sz="1800" b="1" dirty="0">
                        <a:effectLst>
                          <a:outerShdw blurRad="38100" dist="38100" dir="2700000" algn="tl">
                            <a:srgbClr val="000000">
                              <a:alpha val="43137"/>
                            </a:srgbClr>
                          </a:outerShdw>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600" b="1" kern="1200" dirty="0">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ض</a:t>
                      </a:r>
                      <a:endParaRPr lang="en-US" sz="1800" b="1" dirty="0">
                        <a:effectLst>
                          <a:outerShdw blurRad="38100" dist="38100" dir="2700000" algn="tl">
                            <a:srgbClr val="000000">
                              <a:alpha val="43137"/>
                            </a:srgbClr>
                          </a:outerShdw>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extLst>
                  <a:ext uri="{0D108BD9-81ED-4DB2-BD59-A6C34878D82A}">
                    <a16:rowId xmlns:a16="http://schemas.microsoft.com/office/drawing/2014/main" val="490014210"/>
                  </a:ext>
                </a:extLst>
              </a:tr>
            </a:tbl>
          </a:graphicData>
        </a:graphic>
      </p:graphicFrame>
      <p:sp>
        <p:nvSpPr>
          <p:cNvPr id="11" name="مستطيل 10"/>
          <p:cNvSpPr/>
          <p:nvPr/>
        </p:nvSpPr>
        <p:spPr>
          <a:xfrm>
            <a:off x="1158213" y="2967074"/>
            <a:ext cx="11033787" cy="1754326"/>
          </a:xfrm>
          <a:prstGeom prst="rect">
            <a:avLst/>
          </a:prstGeom>
          <a:noFill/>
        </p:spPr>
        <p:txBody>
          <a:bodyPr wrap="square" lIns="91440" tIns="45720" rIns="91440" bIns="45720">
            <a:spAutoFit/>
          </a:bodyPr>
          <a:lstStyle/>
          <a:p>
            <a:pPr algn="ctr"/>
            <a:r>
              <a:rPr lang="ar-SA" sz="5400" b="1" cap="none" spc="0" dirty="0" smtClean="0">
                <a:ln w="0"/>
                <a:solidFill>
                  <a:srgbClr val="ED7D31"/>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باستخدام استراتيجية التعلم باللعب</a:t>
            </a:r>
          </a:p>
          <a:p>
            <a:pPr algn="ctr"/>
            <a:r>
              <a:rPr lang="ar-SA" sz="5400" b="1" cap="none" spc="0" dirty="0" smtClean="0">
                <a:ln w="0"/>
                <a:solidFill>
                  <a:srgbClr val="ED7D31"/>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rPr>
              <a:t> اكتشفـ/ي موضوع الدرس!</a:t>
            </a:r>
            <a:endParaRPr lang="ar-SA" sz="5400" b="1" cap="none" spc="0" dirty="0">
              <a:ln w="0"/>
              <a:solidFill>
                <a:srgbClr val="ED7D31"/>
              </a:solidFill>
              <a:effectLst>
                <a:outerShdw blurRad="38100" dist="19050" dir="2700000" algn="tl" rotWithShape="0">
                  <a:schemeClr val="dk1">
                    <a:alpha val="40000"/>
                  </a:schemeClr>
                </a:outerShdw>
              </a:effectLst>
              <a:latin typeface="Traditional Arabic" panose="02020603050405020304" pitchFamily="18" charset="-78"/>
              <a:cs typeface="Traditional Arabic" panose="02020603050405020304" pitchFamily="18" charset="-78"/>
            </a:endParaRPr>
          </a:p>
        </p:txBody>
      </p:sp>
      <p:graphicFrame>
        <p:nvGraphicFramePr>
          <p:cNvPr id="12" name="جدول 11"/>
          <p:cNvGraphicFramePr>
            <a:graphicFrameLocks noGrp="1"/>
          </p:cNvGraphicFramePr>
          <p:nvPr>
            <p:extLst>
              <p:ext uri="{D42A27DB-BD31-4B8C-83A1-F6EECF244321}">
                <p14:modId xmlns:p14="http://schemas.microsoft.com/office/powerpoint/2010/main" val="509826909"/>
              </p:ext>
            </p:extLst>
          </p:nvPr>
        </p:nvGraphicFramePr>
        <p:xfrm>
          <a:off x="2326943" y="5004670"/>
          <a:ext cx="4721650" cy="1201439"/>
        </p:xfrm>
        <a:graphic>
          <a:graphicData uri="http://schemas.openxmlformats.org/drawingml/2006/table">
            <a:tbl>
              <a:tblPr rtl="1" firstRow="1" bandRow="1">
                <a:tableStyleId>{073A0DAA-6AF3-43AB-8588-CEC1D06C72B9}</a:tableStyleId>
              </a:tblPr>
              <a:tblGrid>
                <a:gridCol w="772205">
                  <a:extLst>
                    <a:ext uri="{9D8B030D-6E8A-4147-A177-3AD203B41FA5}">
                      <a16:colId xmlns:a16="http://schemas.microsoft.com/office/drawing/2014/main" val="1085047422"/>
                    </a:ext>
                  </a:extLst>
                </a:gridCol>
                <a:gridCol w="789889">
                  <a:extLst>
                    <a:ext uri="{9D8B030D-6E8A-4147-A177-3AD203B41FA5}">
                      <a16:colId xmlns:a16="http://schemas.microsoft.com/office/drawing/2014/main" val="1616223299"/>
                    </a:ext>
                  </a:extLst>
                </a:gridCol>
                <a:gridCol w="789889">
                  <a:extLst>
                    <a:ext uri="{9D8B030D-6E8A-4147-A177-3AD203B41FA5}">
                      <a16:colId xmlns:a16="http://schemas.microsoft.com/office/drawing/2014/main" val="1048279876"/>
                    </a:ext>
                  </a:extLst>
                </a:gridCol>
                <a:gridCol w="789889">
                  <a:extLst>
                    <a:ext uri="{9D8B030D-6E8A-4147-A177-3AD203B41FA5}">
                      <a16:colId xmlns:a16="http://schemas.microsoft.com/office/drawing/2014/main" val="1754577350"/>
                    </a:ext>
                  </a:extLst>
                </a:gridCol>
                <a:gridCol w="789889">
                  <a:extLst>
                    <a:ext uri="{9D8B030D-6E8A-4147-A177-3AD203B41FA5}">
                      <a16:colId xmlns:a16="http://schemas.microsoft.com/office/drawing/2014/main" val="1598712127"/>
                    </a:ext>
                  </a:extLst>
                </a:gridCol>
                <a:gridCol w="789889">
                  <a:extLst>
                    <a:ext uri="{9D8B030D-6E8A-4147-A177-3AD203B41FA5}">
                      <a16:colId xmlns:a16="http://schemas.microsoft.com/office/drawing/2014/main" val="1528778804"/>
                    </a:ext>
                  </a:extLst>
                </a:gridCol>
              </a:tblGrid>
              <a:tr h="616403">
                <a:tc>
                  <a:txBody>
                    <a:bodyPr/>
                    <a:lstStyle/>
                    <a:p>
                      <a:pPr algn="ctr" rtl="1">
                        <a:lnSpc>
                          <a:spcPct val="115000"/>
                        </a:lnSpc>
                        <a:spcAft>
                          <a:spcPts val="0"/>
                        </a:spcAft>
                      </a:pPr>
                      <a:r>
                        <a:rPr lang="ar-SA" sz="3200" kern="1200" dirty="0" smtClean="0">
                          <a:effectLst/>
                        </a:rPr>
                        <a:t>6</a:t>
                      </a:r>
                      <a:endParaRPr lang="en-US" sz="32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200" kern="1200" dirty="0" smtClean="0">
                          <a:effectLst/>
                          <a:latin typeface="+mn-lt"/>
                          <a:ea typeface="+mn-ea"/>
                          <a:cs typeface="+mn-cs"/>
                        </a:rPr>
                        <a:t>3</a:t>
                      </a:r>
                      <a:endParaRPr lang="en-US" sz="32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200" dirty="0" smtClean="0">
                          <a:effectLst/>
                          <a:latin typeface="Traditional Arabic" panose="02020603050405020304" pitchFamily="18" charset="-78"/>
                          <a:ea typeface="Calibri" panose="020F0502020204030204" pitchFamily="34" charset="0"/>
                          <a:cs typeface="Traditional Arabic" panose="02020603050405020304" pitchFamily="18" charset="-78"/>
                        </a:rPr>
                        <a:t>11</a:t>
                      </a:r>
                      <a:endParaRPr lang="en-US" sz="32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200" dirty="0" smtClean="0">
                          <a:effectLst/>
                          <a:latin typeface="Traditional Arabic" panose="02020603050405020304" pitchFamily="18" charset="-78"/>
                          <a:ea typeface="Calibri" panose="020F0502020204030204" pitchFamily="34" charset="0"/>
                          <a:cs typeface="Traditional Arabic" panose="02020603050405020304" pitchFamily="18" charset="-78"/>
                        </a:rPr>
                        <a:t>10</a:t>
                      </a:r>
                      <a:endParaRPr lang="en-US" sz="32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200" dirty="0" smtClean="0">
                          <a:effectLst/>
                          <a:latin typeface="Traditional Arabic" panose="02020603050405020304" pitchFamily="18" charset="-78"/>
                          <a:ea typeface="Calibri" panose="020F0502020204030204" pitchFamily="34" charset="0"/>
                          <a:cs typeface="Traditional Arabic" panose="02020603050405020304" pitchFamily="18" charset="-78"/>
                        </a:rPr>
                        <a:t>7</a:t>
                      </a:r>
                      <a:endParaRPr lang="en-US" sz="32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200" dirty="0" smtClean="0">
                          <a:effectLst/>
                          <a:latin typeface="Traditional Arabic" panose="02020603050405020304" pitchFamily="18" charset="-78"/>
                          <a:ea typeface="Calibri" panose="020F0502020204030204" pitchFamily="34" charset="0"/>
                          <a:cs typeface="Traditional Arabic" panose="02020603050405020304" pitchFamily="18" charset="-78"/>
                        </a:rPr>
                        <a:t>5</a:t>
                      </a:r>
                      <a:endParaRPr lang="en-US" sz="32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extLst>
                  <a:ext uri="{0D108BD9-81ED-4DB2-BD59-A6C34878D82A}">
                    <a16:rowId xmlns:a16="http://schemas.microsoft.com/office/drawing/2014/main" val="2847212593"/>
                  </a:ext>
                </a:extLst>
              </a:tr>
              <a:tr h="549167">
                <a:tc>
                  <a:txBody>
                    <a:bodyPr/>
                    <a:lstStyle/>
                    <a:p>
                      <a:pPr algn="ctr" rtl="1">
                        <a:lnSpc>
                          <a:spcPct val="115000"/>
                        </a:lnSpc>
                      </a:pPr>
                      <a:endParaRPr lang="en-US" sz="1100" dirty="0">
                        <a:effectLst/>
                        <a:latin typeface="Traditional Arabic" panose="02020603050405020304" pitchFamily="18" charset="-78"/>
                        <a:cs typeface="Traditional Arabic" panose="02020603050405020304" pitchFamily="18" charset="-78"/>
                      </a:endParaRPr>
                    </a:p>
                  </a:txBody>
                  <a:tcPr anchor="ctr"/>
                </a:tc>
                <a:tc>
                  <a:txBody>
                    <a:bodyPr/>
                    <a:lstStyle/>
                    <a:p>
                      <a:pPr algn="ctr" rtl="1">
                        <a:lnSpc>
                          <a:spcPct val="115000"/>
                        </a:lnSpc>
                      </a:pPr>
                      <a:endParaRPr lang="en-US" sz="1100" dirty="0">
                        <a:effectLst/>
                        <a:latin typeface="Traditional Arabic" panose="02020603050405020304" pitchFamily="18" charset="-78"/>
                        <a:cs typeface="Traditional Arabic" panose="02020603050405020304" pitchFamily="18" charset="-78"/>
                      </a:endParaRPr>
                    </a:p>
                  </a:txBody>
                  <a:tcPr anchor="ctr"/>
                </a:tc>
                <a:tc>
                  <a:txBody>
                    <a:bodyPr/>
                    <a:lstStyle/>
                    <a:p>
                      <a:pPr algn="ctr" rtl="1">
                        <a:lnSpc>
                          <a:spcPct val="115000"/>
                        </a:lnSpc>
                      </a:pPr>
                      <a:endParaRPr lang="en-US" sz="1100" dirty="0">
                        <a:effectLst/>
                        <a:latin typeface="Traditional Arabic" panose="02020603050405020304" pitchFamily="18" charset="-78"/>
                        <a:cs typeface="Traditional Arabic" panose="02020603050405020304" pitchFamily="18" charset="-78"/>
                      </a:endParaRPr>
                    </a:p>
                  </a:txBody>
                  <a:tcPr anchor="ctr"/>
                </a:tc>
                <a:tc>
                  <a:txBody>
                    <a:bodyPr/>
                    <a:lstStyle/>
                    <a:p>
                      <a:pPr algn="ctr" rtl="1">
                        <a:lnSpc>
                          <a:spcPct val="115000"/>
                        </a:lnSpc>
                      </a:pPr>
                      <a:endParaRPr lang="en-US" sz="1100" dirty="0">
                        <a:effectLst/>
                        <a:latin typeface="Traditional Arabic" panose="02020603050405020304" pitchFamily="18" charset="-78"/>
                        <a:cs typeface="Traditional Arabic" panose="02020603050405020304" pitchFamily="18" charset="-78"/>
                      </a:endParaRPr>
                    </a:p>
                  </a:txBody>
                  <a:tcPr anchor="ctr"/>
                </a:tc>
                <a:tc>
                  <a:txBody>
                    <a:bodyPr/>
                    <a:lstStyle/>
                    <a:p>
                      <a:pPr algn="ctr" rtl="1">
                        <a:lnSpc>
                          <a:spcPct val="115000"/>
                        </a:lnSpc>
                      </a:pPr>
                      <a:endParaRPr lang="en-US" sz="1100" dirty="0">
                        <a:effectLst/>
                        <a:latin typeface="Traditional Arabic" panose="02020603050405020304" pitchFamily="18" charset="-78"/>
                        <a:cs typeface="Traditional Arabic" panose="02020603050405020304" pitchFamily="18" charset="-78"/>
                      </a:endParaRPr>
                    </a:p>
                  </a:txBody>
                  <a:tcPr anchor="ctr"/>
                </a:tc>
                <a:tc>
                  <a:txBody>
                    <a:bodyPr/>
                    <a:lstStyle/>
                    <a:p>
                      <a:pPr algn="ctr" rtl="1">
                        <a:lnSpc>
                          <a:spcPct val="115000"/>
                        </a:lnSpc>
                      </a:pPr>
                      <a:endParaRPr lang="en-US" sz="1100" dirty="0">
                        <a:effectLst/>
                        <a:latin typeface="Traditional Arabic" panose="02020603050405020304" pitchFamily="18" charset="-78"/>
                        <a:cs typeface="Traditional Arabic" panose="02020603050405020304" pitchFamily="18" charset="-78"/>
                      </a:endParaRPr>
                    </a:p>
                  </a:txBody>
                  <a:tcPr anchor="ctr"/>
                </a:tc>
                <a:extLst>
                  <a:ext uri="{0D108BD9-81ED-4DB2-BD59-A6C34878D82A}">
                    <a16:rowId xmlns:a16="http://schemas.microsoft.com/office/drawing/2014/main" val="3063483143"/>
                  </a:ext>
                </a:extLst>
              </a:tr>
            </a:tbl>
          </a:graphicData>
        </a:graphic>
      </p:graphicFrame>
      <p:sp>
        <p:nvSpPr>
          <p:cNvPr id="13" name="مستطيل ذو زوايا قطرية مستديرة 12"/>
          <p:cNvSpPr/>
          <p:nvPr/>
        </p:nvSpPr>
        <p:spPr>
          <a:xfrm>
            <a:off x="188054" y="7340091"/>
            <a:ext cx="2289021" cy="620666"/>
          </a:xfrm>
          <a:prstGeom prst="round2Diag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a:p>
        </p:txBody>
      </p:sp>
      <p:graphicFrame>
        <p:nvGraphicFramePr>
          <p:cNvPr id="3" name="جدول 2"/>
          <p:cNvGraphicFramePr>
            <a:graphicFrameLocks noGrp="1"/>
          </p:cNvGraphicFramePr>
          <p:nvPr>
            <p:extLst>
              <p:ext uri="{D42A27DB-BD31-4B8C-83A1-F6EECF244321}">
                <p14:modId xmlns:p14="http://schemas.microsoft.com/office/powerpoint/2010/main" val="623113018"/>
              </p:ext>
            </p:extLst>
          </p:nvPr>
        </p:nvGraphicFramePr>
        <p:xfrm>
          <a:off x="7463814" y="5004670"/>
          <a:ext cx="3774077" cy="1201439"/>
        </p:xfrm>
        <a:graphic>
          <a:graphicData uri="http://schemas.openxmlformats.org/drawingml/2006/table">
            <a:tbl>
              <a:tblPr rtl="1" firstRow="1" bandRow="1">
                <a:tableStyleId>{073A0DAA-6AF3-43AB-8588-CEC1D06C72B9}</a:tableStyleId>
              </a:tblPr>
              <a:tblGrid>
                <a:gridCol w="960098">
                  <a:extLst>
                    <a:ext uri="{9D8B030D-6E8A-4147-A177-3AD203B41FA5}">
                      <a16:colId xmlns:a16="http://schemas.microsoft.com/office/drawing/2014/main" val="2586321341"/>
                    </a:ext>
                  </a:extLst>
                </a:gridCol>
                <a:gridCol w="616732">
                  <a:extLst>
                    <a:ext uri="{9D8B030D-6E8A-4147-A177-3AD203B41FA5}">
                      <a16:colId xmlns:a16="http://schemas.microsoft.com/office/drawing/2014/main" val="3574028504"/>
                    </a:ext>
                  </a:extLst>
                </a:gridCol>
                <a:gridCol w="789889">
                  <a:extLst>
                    <a:ext uri="{9D8B030D-6E8A-4147-A177-3AD203B41FA5}">
                      <a16:colId xmlns:a16="http://schemas.microsoft.com/office/drawing/2014/main" val="3587411622"/>
                    </a:ext>
                  </a:extLst>
                </a:gridCol>
                <a:gridCol w="617469">
                  <a:extLst>
                    <a:ext uri="{9D8B030D-6E8A-4147-A177-3AD203B41FA5}">
                      <a16:colId xmlns:a16="http://schemas.microsoft.com/office/drawing/2014/main" val="246593439"/>
                    </a:ext>
                  </a:extLst>
                </a:gridCol>
                <a:gridCol w="789889">
                  <a:extLst>
                    <a:ext uri="{9D8B030D-6E8A-4147-A177-3AD203B41FA5}">
                      <a16:colId xmlns:a16="http://schemas.microsoft.com/office/drawing/2014/main" val="3039333105"/>
                    </a:ext>
                  </a:extLst>
                </a:gridCol>
              </a:tblGrid>
              <a:tr h="616403">
                <a:tc>
                  <a:txBody>
                    <a:bodyPr/>
                    <a:lstStyle/>
                    <a:p>
                      <a:pPr algn="ctr" rtl="1">
                        <a:lnSpc>
                          <a:spcPct val="115000"/>
                        </a:lnSpc>
                        <a:spcAft>
                          <a:spcPts val="0"/>
                        </a:spcAft>
                      </a:pPr>
                      <a:r>
                        <a:rPr lang="ar-SA" sz="3200" kern="1200" dirty="0" smtClean="0">
                          <a:effectLst/>
                        </a:rPr>
                        <a:t>6</a:t>
                      </a:r>
                      <a:endParaRPr lang="en-US" sz="32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200" kern="1200" dirty="0" smtClean="0">
                          <a:effectLst/>
                          <a:latin typeface="+mn-lt"/>
                          <a:ea typeface="+mn-ea"/>
                          <a:cs typeface="+mn-cs"/>
                        </a:rPr>
                        <a:t>3</a:t>
                      </a:r>
                      <a:endParaRPr lang="en-US" sz="32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200" kern="1200" dirty="0" smtClean="0">
                          <a:effectLst/>
                        </a:rPr>
                        <a:t>2</a:t>
                      </a:r>
                      <a:endParaRPr lang="en-US" sz="32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200" kern="1200" dirty="0" smtClean="0">
                          <a:effectLst/>
                        </a:rPr>
                        <a:t>9</a:t>
                      </a:r>
                      <a:endParaRPr lang="en-US" sz="32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tc>
                  <a:txBody>
                    <a:bodyPr/>
                    <a:lstStyle/>
                    <a:p>
                      <a:pPr algn="ctr" rtl="1">
                        <a:lnSpc>
                          <a:spcPct val="115000"/>
                        </a:lnSpc>
                        <a:spcAft>
                          <a:spcPts val="0"/>
                        </a:spcAft>
                      </a:pPr>
                      <a:r>
                        <a:rPr lang="ar-SA" sz="3200" kern="1200" dirty="0" smtClean="0">
                          <a:effectLst/>
                        </a:rPr>
                        <a:t>8</a:t>
                      </a:r>
                      <a:endParaRPr lang="en-US" sz="3200" dirty="0">
                        <a:effectLst/>
                        <a:latin typeface="Traditional Arabic" panose="02020603050405020304" pitchFamily="18" charset="-78"/>
                        <a:ea typeface="Calibri" panose="020F0502020204030204" pitchFamily="34" charset="0"/>
                        <a:cs typeface="Traditional Arabic" panose="02020603050405020304" pitchFamily="18" charset="-78"/>
                      </a:endParaRPr>
                    </a:p>
                  </a:txBody>
                  <a:tcPr anchor="ctr"/>
                </a:tc>
                <a:extLst>
                  <a:ext uri="{0D108BD9-81ED-4DB2-BD59-A6C34878D82A}">
                    <a16:rowId xmlns:a16="http://schemas.microsoft.com/office/drawing/2014/main" val="1912398233"/>
                  </a:ext>
                </a:extLst>
              </a:tr>
              <a:tr h="549167">
                <a:tc>
                  <a:txBody>
                    <a:bodyPr/>
                    <a:lstStyle/>
                    <a:p>
                      <a:pPr algn="ctr" rtl="1">
                        <a:lnSpc>
                          <a:spcPct val="115000"/>
                        </a:lnSpc>
                      </a:pPr>
                      <a:endParaRPr lang="en-US" sz="1100" dirty="0">
                        <a:effectLst/>
                        <a:latin typeface="Traditional Arabic" panose="02020603050405020304" pitchFamily="18" charset="-78"/>
                        <a:cs typeface="Traditional Arabic" panose="02020603050405020304" pitchFamily="18" charset="-78"/>
                      </a:endParaRPr>
                    </a:p>
                  </a:txBody>
                  <a:tcPr anchor="ctr"/>
                </a:tc>
                <a:tc>
                  <a:txBody>
                    <a:bodyPr/>
                    <a:lstStyle/>
                    <a:p>
                      <a:pPr algn="ctr" rtl="1">
                        <a:lnSpc>
                          <a:spcPct val="115000"/>
                        </a:lnSpc>
                      </a:pPr>
                      <a:endParaRPr lang="en-US" sz="1100">
                        <a:effectLst/>
                        <a:latin typeface="Traditional Arabic" panose="02020603050405020304" pitchFamily="18" charset="-78"/>
                        <a:cs typeface="Traditional Arabic" panose="02020603050405020304" pitchFamily="18" charset="-78"/>
                      </a:endParaRPr>
                    </a:p>
                  </a:txBody>
                  <a:tcPr anchor="ctr"/>
                </a:tc>
                <a:tc>
                  <a:txBody>
                    <a:bodyPr/>
                    <a:lstStyle/>
                    <a:p>
                      <a:pPr algn="ctr" rtl="1">
                        <a:lnSpc>
                          <a:spcPct val="115000"/>
                        </a:lnSpc>
                      </a:pPr>
                      <a:endParaRPr lang="en-US" sz="1100">
                        <a:effectLst/>
                        <a:latin typeface="Traditional Arabic" panose="02020603050405020304" pitchFamily="18" charset="-78"/>
                        <a:cs typeface="Traditional Arabic" panose="02020603050405020304" pitchFamily="18" charset="-78"/>
                      </a:endParaRPr>
                    </a:p>
                  </a:txBody>
                  <a:tcPr anchor="ctr"/>
                </a:tc>
                <a:tc>
                  <a:txBody>
                    <a:bodyPr/>
                    <a:lstStyle/>
                    <a:p>
                      <a:pPr algn="ctr" rtl="1">
                        <a:lnSpc>
                          <a:spcPct val="115000"/>
                        </a:lnSpc>
                      </a:pPr>
                      <a:endParaRPr lang="en-US" sz="1100" dirty="0">
                        <a:effectLst/>
                        <a:latin typeface="Traditional Arabic" panose="02020603050405020304" pitchFamily="18" charset="-78"/>
                        <a:cs typeface="Traditional Arabic" panose="02020603050405020304" pitchFamily="18" charset="-78"/>
                      </a:endParaRPr>
                    </a:p>
                  </a:txBody>
                  <a:tcPr anchor="ctr"/>
                </a:tc>
                <a:tc>
                  <a:txBody>
                    <a:bodyPr/>
                    <a:lstStyle/>
                    <a:p>
                      <a:pPr algn="ctr" rtl="1">
                        <a:lnSpc>
                          <a:spcPct val="115000"/>
                        </a:lnSpc>
                      </a:pPr>
                      <a:endParaRPr lang="en-US" sz="1100" dirty="0">
                        <a:effectLst/>
                        <a:latin typeface="Traditional Arabic" panose="02020603050405020304" pitchFamily="18" charset="-78"/>
                        <a:cs typeface="Traditional Arabic" panose="02020603050405020304" pitchFamily="18" charset="-78"/>
                      </a:endParaRPr>
                    </a:p>
                  </a:txBody>
                  <a:tcPr anchor="ctr"/>
                </a:tc>
                <a:extLst>
                  <a:ext uri="{0D108BD9-81ED-4DB2-BD59-A6C34878D82A}">
                    <a16:rowId xmlns:a16="http://schemas.microsoft.com/office/drawing/2014/main" val="205299061"/>
                  </a:ext>
                </a:extLst>
              </a:tr>
            </a:tbl>
          </a:graphicData>
        </a:graphic>
      </p:graphicFrame>
    </p:spTree>
    <p:extLst>
      <p:ext uri="{BB962C8B-B14F-4D97-AF65-F5344CB8AC3E}">
        <p14:creationId xmlns:p14="http://schemas.microsoft.com/office/powerpoint/2010/main" val="1533338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312663" y="122243"/>
            <a:ext cx="5884938" cy="771346"/>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نشاط: </a:t>
            </a: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7" name="مستطيل 6"/>
          <p:cNvSpPr/>
          <p:nvPr/>
        </p:nvSpPr>
        <p:spPr>
          <a:xfrm>
            <a:off x="155575" y="1047760"/>
            <a:ext cx="11692988"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ar-SA" sz="3600" b="1" dirty="0" smtClean="0">
                <a:solidFill>
                  <a:schemeClr val="bg2">
                    <a:lumMod val="50000"/>
                  </a:schemeClr>
                </a:solidFill>
                <a:cs typeface="Calibri"/>
                <a:sym typeface="Calibri"/>
              </a:rPr>
              <a:t>اقرأ/ي سورة النساء أو النور، واستخرج/ي منها ثلاثة أحكام تكليفية حسب الصيغ التي درستها دالة على الأحكام التكليفية:</a:t>
            </a:r>
            <a:endParaRPr lang="ar-SA" sz="3600" dirty="0">
              <a:solidFill>
                <a:schemeClr val="bg2">
                  <a:lumMod val="50000"/>
                </a:schemeClr>
              </a:solidFill>
            </a:endParaRPr>
          </a:p>
        </p:txBody>
      </p:sp>
      <p:sp>
        <p:nvSpPr>
          <p:cNvPr id="15" name="مستطيل 14"/>
          <p:cNvSpPr/>
          <p:nvPr/>
        </p:nvSpPr>
        <p:spPr>
          <a:xfrm>
            <a:off x="155575" y="2535346"/>
            <a:ext cx="11692988"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r>
              <a:rPr lang="ar-SA" sz="3600" b="1" dirty="0" smtClean="0">
                <a:solidFill>
                  <a:schemeClr val="bg2">
                    <a:lumMod val="50000"/>
                  </a:schemeClr>
                </a:solidFill>
                <a:cs typeface="Calibri"/>
                <a:sym typeface="Calibri"/>
              </a:rPr>
              <a:t>الحكم الثالث:</a:t>
            </a:r>
          </a:p>
          <a:p>
            <a:pPr lvl="0"/>
            <a:endParaRPr lang="ar-SA" sz="3600" b="1" dirty="0" smtClean="0">
              <a:solidFill>
                <a:schemeClr val="bg2">
                  <a:lumMod val="50000"/>
                </a:schemeClr>
              </a:solidFill>
              <a:cs typeface="Calibri"/>
              <a:sym typeface="Calibri"/>
            </a:endParaRPr>
          </a:p>
          <a:p>
            <a:pPr lvl="0"/>
            <a:r>
              <a:rPr lang="ar-SA" sz="3600" b="1" dirty="0" smtClean="0">
                <a:solidFill>
                  <a:schemeClr val="bg2">
                    <a:lumMod val="50000"/>
                  </a:schemeClr>
                </a:solidFill>
                <a:cs typeface="Calibri"/>
                <a:sym typeface="Calibri"/>
              </a:rPr>
              <a:t>والدليل قوله تعالى:</a:t>
            </a:r>
          </a:p>
          <a:p>
            <a:pPr lvl="0"/>
            <a:endParaRPr lang="ar-SA" sz="3600" b="1" dirty="0" smtClean="0">
              <a:solidFill>
                <a:schemeClr val="bg2">
                  <a:lumMod val="50000"/>
                </a:schemeClr>
              </a:solidFill>
              <a:cs typeface="Calibri"/>
              <a:sym typeface="Calibri"/>
            </a:endParaRPr>
          </a:p>
          <a:p>
            <a:pPr lvl="0"/>
            <a:endParaRPr lang="ar-SA" sz="3600" b="1" dirty="0">
              <a:solidFill>
                <a:schemeClr val="bg2">
                  <a:lumMod val="50000"/>
                </a:schemeClr>
              </a:solidFill>
              <a:cs typeface="Calibri"/>
              <a:sym typeface="Calibri"/>
            </a:endParaRPr>
          </a:p>
          <a:p>
            <a:pPr lvl="0"/>
            <a:endParaRPr lang="ar-SA" sz="3600" b="1" dirty="0" smtClean="0">
              <a:solidFill>
                <a:schemeClr val="bg2">
                  <a:lumMod val="50000"/>
                </a:schemeClr>
              </a:solidFill>
              <a:cs typeface="Calibri"/>
              <a:sym typeface="Calibri"/>
            </a:endParaRPr>
          </a:p>
        </p:txBody>
      </p:sp>
      <p:sp>
        <p:nvSpPr>
          <p:cNvPr id="5" name="مستطيل 4"/>
          <p:cNvSpPr/>
          <p:nvPr/>
        </p:nvSpPr>
        <p:spPr>
          <a:xfrm>
            <a:off x="166823" y="2604884"/>
            <a:ext cx="9257663" cy="1077218"/>
          </a:xfrm>
          <a:prstGeom prst="rect">
            <a:avLst/>
          </a:prstGeom>
        </p:spPr>
        <p:txBody>
          <a:bodyPr wrap="none">
            <a:spAutoFit/>
          </a:bodyPr>
          <a:lstStyle/>
          <a:p>
            <a:r>
              <a:rPr lang="ar-SA" sz="3200" b="1" dirty="0" smtClean="0">
                <a:solidFill>
                  <a:srgbClr val="FF0000"/>
                </a:solidFill>
                <a:cs typeface="Calibri"/>
                <a:sym typeface="Calibri"/>
              </a:rPr>
              <a:t>الإباحة – وجه الدلالة عليه من الآية الكريمة أن الله نفى الجناح عن</a:t>
            </a:r>
          </a:p>
          <a:p>
            <a:r>
              <a:rPr lang="ar-SA" sz="3200" b="1" dirty="0" smtClean="0">
                <a:solidFill>
                  <a:srgbClr val="FF0000"/>
                </a:solidFill>
                <a:cs typeface="Calibri"/>
                <a:sym typeface="Calibri"/>
              </a:rPr>
              <a:t>قصر الصلاة في السفر ، والجناح هو الحرج.</a:t>
            </a:r>
            <a:endParaRPr lang="ar-SA" sz="1600" dirty="0">
              <a:solidFill>
                <a:srgbClr val="FF0000"/>
              </a:solidFill>
            </a:endParaRPr>
          </a:p>
        </p:txBody>
      </p:sp>
      <p:sp>
        <p:nvSpPr>
          <p:cNvPr id="19" name="مستطيل 18"/>
          <p:cNvSpPr/>
          <p:nvPr/>
        </p:nvSpPr>
        <p:spPr>
          <a:xfrm>
            <a:off x="155575" y="4485952"/>
            <a:ext cx="11593070" cy="1077218"/>
          </a:xfrm>
          <a:prstGeom prst="rect">
            <a:avLst/>
          </a:prstGeom>
        </p:spPr>
        <p:txBody>
          <a:bodyPr wrap="square">
            <a:spAutoFit/>
          </a:bodyPr>
          <a:lstStyle/>
          <a:p>
            <a:r>
              <a:rPr lang="ar-SA" sz="3200" b="1" dirty="0" smtClean="0">
                <a:solidFill>
                  <a:schemeClr val="accent6">
                    <a:lumMod val="75000"/>
                  </a:schemeClr>
                </a:solidFill>
                <a:cs typeface="Calibri"/>
                <a:sym typeface="Calibri"/>
              </a:rPr>
              <a:t>"وَإِذَا </a:t>
            </a:r>
            <a:r>
              <a:rPr lang="ar-SA" sz="3200" b="1" dirty="0">
                <a:solidFill>
                  <a:schemeClr val="accent6">
                    <a:lumMod val="75000"/>
                  </a:schemeClr>
                </a:solidFill>
                <a:cs typeface="Calibri"/>
                <a:sym typeface="Calibri"/>
              </a:rPr>
              <a:t>ضَرَبْتُمْ فِي الْأَرْضِ فَلَيْسَ عَلَيْكُمْ جُنَاحٌ أَنْ تَقْصُرُوا مِنَ الصَّلَاةِ إِنْ خِفْتُمْ أَنْ يَفْتِنَكُمُ الَّذِينَ كَفَرُوا إِنَّ الْكَافِرِينَ كَانُوا لَكُمْ عَدُوًّا </a:t>
            </a:r>
            <a:r>
              <a:rPr lang="ar-SA" sz="3200" b="1" dirty="0" smtClean="0">
                <a:solidFill>
                  <a:schemeClr val="accent6">
                    <a:lumMod val="75000"/>
                  </a:schemeClr>
                </a:solidFill>
                <a:cs typeface="Calibri"/>
                <a:sym typeface="Calibri"/>
              </a:rPr>
              <a:t>مُبِينًا" (101)</a:t>
            </a:r>
            <a:endParaRPr lang="ar-SA" sz="1600" dirty="0">
              <a:solidFill>
                <a:schemeClr val="accent6">
                  <a:lumMod val="75000"/>
                </a:schemeClr>
              </a:solidFill>
            </a:endParaRPr>
          </a:p>
        </p:txBody>
      </p:sp>
    </p:spTree>
    <p:extLst>
      <p:ext uri="{BB962C8B-B14F-4D97-AF65-F5344CB8AC3E}">
        <p14:creationId xmlns:p14="http://schemas.microsoft.com/office/powerpoint/2010/main" val="2953183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1915885" y="132786"/>
            <a:ext cx="8423191" cy="771346"/>
          </a:xfrm>
          <a:prstGeom prst="ribbon2">
            <a:avLst>
              <a:gd name="adj1" fmla="val 16667"/>
              <a:gd name="adj2" fmla="val 75000"/>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خلاصة (علم مبادئ الأصول والحكم)</a:t>
            </a: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2" name="مستطيل 1"/>
          <p:cNvSpPr/>
          <p:nvPr/>
        </p:nvSpPr>
        <p:spPr>
          <a:xfrm>
            <a:off x="155576" y="1125088"/>
            <a:ext cx="11664390" cy="138499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2800" b="1" dirty="0" smtClean="0">
                <a:solidFill>
                  <a:schemeClr val="accent2">
                    <a:lumMod val="50000"/>
                  </a:schemeClr>
                </a:solidFill>
                <a:ea typeface="Calibri"/>
                <a:cs typeface="Calibri"/>
                <a:sym typeface="Calibri"/>
              </a:rPr>
              <a:t>كُل </a:t>
            </a:r>
            <a:r>
              <a:rPr lang="ar-SA" sz="2800" b="1" dirty="0">
                <a:solidFill>
                  <a:schemeClr val="accent2">
                    <a:lumMod val="50000"/>
                  </a:schemeClr>
                </a:solidFill>
                <a:ea typeface="Calibri"/>
                <a:cs typeface="Calibri"/>
                <a:sym typeface="Calibri"/>
              </a:rPr>
              <a:t>المعلومات الأصولية التي ندرسها يُمكننا صياغتها على شكل </a:t>
            </a:r>
            <a:r>
              <a:rPr lang="ar-SA" sz="2800" b="1" dirty="0" smtClean="0">
                <a:solidFill>
                  <a:schemeClr val="accent2">
                    <a:lumMod val="50000"/>
                  </a:schemeClr>
                </a:solidFill>
                <a:ea typeface="Calibri"/>
                <a:cs typeface="Calibri"/>
                <a:sym typeface="Calibri"/>
              </a:rPr>
              <a:t>قواعد مختصرة</a:t>
            </a:r>
            <a:r>
              <a:rPr lang="ar-SA" sz="2800" b="1" dirty="0">
                <a:solidFill>
                  <a:schemeClr val="accent2">
                    <a:lumMod val="50000"/>
                  </a:schemeClr>
                </a:solidFill>
                <a:ea typeface="Calibri"/>
                <a:cs typeface="Calibri"/>
                <a:sym typeface="Calibri"/>
              </a:rPr>
              <a:t>؛ هي في الحقيقة خلاصة أصول علم الفقه، بالتعاون مع </a:t>
            </a:r>
            <a:r>
              <a:rPr lang="ar-SA" sz="2800" b="1" dirty="0" smtClean="0">
                <a:solidFill>
                  <a:schemeClr val="accent2">
                    <a:lumMod val="50000"/>
                  </a:schemeClr>
                </a:solidFill>
                <a:ea typeface="Calibri"/>
                <a:cs typeface="Calibri"/>
                <a:sym typeface="Calibri"/>
              </a:rPr>
              <a:t>زملائك </a:t>
            </a:r>
            <a:r>
              <a:rPr lang="ar-SA" sz="2800" b="1" dirty="0">
                <a:solidFill>
                  <a:schemeClr val="accent2">
                    <a:lumMod val="50000"/>
                  </a:schemeClr>
                </a:solidFill>
                <a:ea typeface="Calibri"/>
                <a:cs typeface="Calibri"/>
                <a:sym typeface="Calibri"/>
              </a:rPr>
              <a:t>في المجموعة </a:t>
            </a:r>
            <a:r>
              <a:rPr lang="ar-SA" sz="2800" b="1" dirty="0" smtClean="0">
                <a:solidFill>
                  <a:schemeClr val="accent2">
                    <a:lumMod val="50000"/>
                  </a:schemeClr>
                </a:solidFill>
                <a:ea typeface="Calibri"/>
                <a:cs typeface="Calibri"/>
                <a:sym typeface="Calibri"/>
              </a:rPr>
              <a:t>، لخص/ي </a:t>
            </a:r>
            <a:r>
              <a:rPr lang="ar-SA" sz="2800" b="1" dirty="0">
                <a:solidFill>
                  <a:schemeClr val="accent2">
                    <a:lumMod val="50000"/>
                  </a:schemeClr>
                </a:solidFill>
                <a:ea typeface="Calibri"/>
                <a:cs typeface="Calibri"/>
                <a:sym typeface="Calibri"/>
              </a:rPr>
              <a:t>أهم القواعد الأصولية التي درسناها في </a:t>
            </a:r>
            <a:r>
              <a:rPr lang="ar-SA" sz="2800" b="1" dirty="0" smtClean="0">
                <a:solidFill>
                  <a:schemeClr val="accent2">
                    <a:lumMod val="50000"/>
                  </a:schemeClr>
                </a:solidFill>
                <a:ea typeface="Calibri"/>
                <a:cs typeface="Calibri"/>
                <a:sym typeface="Calibri"/>
              </a:rPr>
              <a:t>هذا الدرس:</a:t>
            </a:r>
            <a:endParaRPr lang="ar-SA" sz="2800" b="0" cap="none" spc="0" dirty="0" smtClean="0">
              <a:ln w="0"/>
              <a:solidFill>
                <a:schemeClr val="accent2">
                  <a:lumMod val="50000"/>
                </a:schemeClr>
              </a:solidFill>
              <a:effectLst>
                <a:outerShdw blurRad="38100" dist="19050" dir="2700000" algn="tl" rotWithShape="0">
                  <a:schemeClr val="dk1">
                    <a:alpha val="40000"/>
                  </a:schemeClr>
                </a:outerShdw>
              </a:effectLst>
            </a:endParaRPr>
          </a:p>
        </p:txBody>
      </p:sp>
      <p:pic>
        <p:nvPicPr>
          <p:cNvPr id="8" name="صورة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716" y="2194784"/>
            <a:ext cx="5114197" cy="5114197"/>
          </a:xfrm>
          <a:prstGeom prst="rect">
            <a:avLst/>
          </a:prstGeom>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818" y="2731039"/>
            <a:ext cx="6108204" cy="3419863"/>
          </a:xfrm>
          <a:prstGeom prst="rect">
            <a:avLst/>
          </a:prstGeom>
        </p:spPr>
      </p:pic>
    </p:spTree>
    <p:extLst>
      <p:ext uri="{BB962C8B-B14F-4D97-AF65-F5344CB8AC3E}">
        <p14:creationId xmlns:p14="http://schemas.microsoft.com/office/powerpoint/2010/main" val="1275417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1915885" y="132786"/>
            <a:ext cx="8423191" cy="771346"/>
          </a:xfrm>
          <a:prstGeom prst="ribbon2">
            <a:avLst>
              <a:gd name="adj1" fmla="val 16667"/>
              <a:gd name="adj2" fmla="val 75000"/>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خلاصة (علم مبادئ الأصول والحكم)</a:t>
            </a: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2" name="مستطيل 1"/>
          <p:cNvSpPr/>
          <p:nvPr/>
        </p:nvSpPr>
        <p:spPr>
          <a:xfrm>
            <a:off x="155576" y="1125088"/>
            <a:ext cx="11664390" cy="138499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2800" b="1" dirty="0" smtClean="0">
                <a:solidFill>
                  <a:schemeClr val="accent2">
                    <a:lumMod val="50000"/>
                  </a:schemeClr>
                </a:solidFill>
                <a:ea typeface="Calibri"/>
                <a:cs typeface="Calibri"/>
                <a:sym typeface="Calibri"/>
              </a:rPr>
              <a:t>كُل </a:t>
            </a:r>
            <a:r>
              <a:rPr lang="ar-SA" sz="2800" b="1" dirty="0">
                <a:solidFill>
                  <a:schemeClr val="accent2">
                    <a:lumMod val="50000"/>
                  </a:schemeClr>
                </a:solidFill>
                <a:ea typeface="Calibri"/>
                <a:cs typeface="Calibri"/>
                <a:sym typeface="Calibri"/>
              </a:rPr>
              <a:t>المعلومات الأصولية التي ندرسها يُمكننا صياغتها على شكل </a:t>
            </a:r>
            <a:r>
              <a:rPr lang="ar-SA" sz="2800" b="1" dirty="0" smtClean="0">
                <a:solidFill>
                  <a:schemeClr val="accent2">
                    <a:lumMod val="50000"/>
                  </a:schemeClr>
                </a:solidFill>
                <a:ea typeface="Calibri"/>
                <a:cs typeface="Calibri"/>
                <a:sym typeface="Calibri"/>
              </a:rPr>
              <a:t>قواعد مختصرة</a:t>
            </a:r>
            <a:r>
              <a:rPr lang="ar-SA" sz="2800" b="1" dirty="0">
                <a:solidFill>
                  <a:schemeClr val="accent2">
                    <a:lumMod val="50000"/>
                  </a:schemeClr>
                </a:solidFill>
                <a:ea typeface="Calibri"/>
                <a:cs typeface="Calibri"/>
                <a:sym typeface="Calibri"/>
              </a:rPr>
              <a:t>؛ هي في الحقيقة خلاصة أصول علم الفقه، بالتعاون مع </a:t>
            </a:r>
            <a:r>
              <a:rPr lang="ar-SA" sz="2800" b="1" dirty="0" smtClean="0">
                <a:solidFill>
                  <a:schemeClr val="accent2">
                    <a:lumMod val="50000"/>
                  </a:schemeClr>
                </a:solidFill>
                <a:ea typeface="Calibri"/>
                <a:cs typeface="Calibri"/>
                <a:sym typeface="Calibri"/>
              </a:rPr>
              <a:t>زملائك </a:t>
            </a:r>
            <a:r>
              <a:rPr lang="ar-SA" sz="2800" b="1" dirty="0">
                <a:solidFill>
                  <a:schemeClr val="accent2">
                    <a:lumMod val="50000"/>
                  </a:schemeClr>
                </a:solidFill>
                <a:ea typeface="Calibri"/>
                <a:cs typeface="Calibri"/>
                <a:sym typeface="Calibri"/>
              </a:rPr>
              <a:t>في المجموعة </a:t>
            </a:r>
            <a:r>
              <a:rPr lang="ar-SA" sz="2800" b="1" dirty="0" smtClean="0">
                <a:solidFill>
                  <a:schemeClr val="accent2">
                    <a:lumMod val="50000"/>
                  </a:schemeClr>
                </a:solidFill>
                <a:ea typeface="Calibri"/>
                <a:cs typeface="Calibri"/>
                <a:sym typeface="Calibri"/>
              </a:rPr>
              <a:t>، لخص/ي </a:t>
            </a:r>
            <a:r>
              <a:rPr lang="ar-SA" sz="2800" b="1" dirty="0">
                <a:solidFill>
                  <a:schemeClr val="accent2">
                    <a:lumMod val="50000"/>
                  </a:schemeClr>
                </a:solidFill>
                <a:ea typeface="Calibri"/>
                <a:cs typeface="Calibri"/>
                <a:sym typeface="Calibri"/>
              </a:rPr>
              <a:t>أهم القواعد الأصولية التي درسناها في </a:t>
            </a:r>
            <a:r>
              <a:rPr lang="ar-SA" sz="2800" b="1" dirty="0" smtClean="0">
                <a:solidFill>
                  <a:schemeClr val="accent2">
                    <a:lumMod val="50000"/>
                  </a:schemeClr>
                </a:solidFill>
                <a:ea typeface="Calibri"/>
                <a:cs typeface="Calibri"/>
                <a:sym typeface="Calibri"/>
              </a:rPr>
              <a:t>هذا الدرس:</a:t>
            </a:r>
            <a:endParaRPr lang="ar-SA" sz="2800" b="0" cap="none" spc="0" dirty="0" smtClean="0">
              <a:ln w="0"/>
              <a:solidFill>
                <a:schemeClr val="accent2">
                  <a:lumMod val="50000"/>
                </a:schemeClr>
              </a:solidFill>
              <a:effectLst>
                <a:outerShdw blurRad="38100" dist="19050" dir="2700000" algn="tl" rotWithShape="0">
                  <a:schemeClr val="dk1">
                    <a:alpha val="40000"/>
                  </a:schemeClr>
                </a:outerShdw>
              </a:effectLst>
            </a:endParaRPr>
          </a:p>
        </p:txBody>
      </p:sp>
      <p:sp>
        <p:nvSpPr>
          <p:cNvPr id="6" name="مستطيل 5"/>
          <p:cNvSpPr/>
          <p:nvPr/>
        </p:nvSpPr>
        <p:spPr>
          <a:xfrm>
            <a:off x="155575" y="2629935"/>
            <a:ext cx="11664390" cy="52322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ar-SA" sz="2800" b="1" dirty="0" smtClean="0">
                <a:solidFill>
                  <a:schemeClr val="accent2">
                    <a:lumMod val="50000"/>
                  </a:schemeClr>
                </a:solidFill>
                <a:ea typeface="Calibri"/>
                <a:cs typeface="Calibri"/>
                <a:sym typeface="Calibri"/>
              </a:rPr>
              <a:t>الأحكام الشرعية قسمان : أحكام تكليفية و أحكام وضعية.</a:t>
            </a:r>
            <a:endParaRPr lang="ar-SA" sz="2800" b="0" cap="none" spc="0" dirty="0" smtClean="0">
              <a:ln w="0"/>
              <a:solidFill>
                <a:schemeClr val="accent2">
                  <a:lumMod val="50000"/>
                </a:schemeClr>
              </a:solidFill>
              <a:effectLst>
                <a:outerShdw blurRad="38100" dist="19050" dir="2700000" algn="tl" rotWithShape="0">
                  <a:schemeClr val="dk1">
                    <a:alpha val="40000"/>
                  </a:schemeClr>
                </a:outerShdw>
              </a:effectLst>
            </a:endParaRPr>
          </a:p>
        </p:txBody>
      </p:sp>
      <p:sp>
        <p:nvSpPr>
          <p:cNvPr id="7" name="مستطيل 6"/>
          <p:cNvSpPr/>
          <p:nvPr/>
        </p:nvSpPr>
        <p:spPr>
          <a:xfrm>
            <a:off x="155575" y="3275188"/>
            <a:ext cx="11664390" cy="52322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ar-SA" sz="2800" b="1" dirty="0" smtClean="0">
                <a:solidFill>
                  <a:schemeClr val="accent2">
                    <a:lumMod val="50000"/>
                  </a:schemeClr>
                </a:solidFill>
                <a:ea typeface="Calibri"/>
                <a:cs typeface="Calibri"/>
                <a:sym typeface="Calibri"/>
              </a:rPr>
              <a:t>الأحكام التكليفية خمسة أقسام: الواجب و المندوب و المحرم و المكروه و المباح.</a:t>
            </a:r>
            <a:endParaRPr lang="ar-SA" sz="2800" b="0" cap="none" spc="0" dirty="0" smtClean="0">
              <a:ln w="0"/>
              <a:solidFill>
                <a:schemeClr val="accent2">
                  <a:lumMod val="50000"/>
                </a:schemeClr>
              </a:solidFill>
              <a:effectLst>
                <a:outerShdw blurRad="38100" dist="19050" dir="2700000" algn="tl" rotWithShape="0">
                  <a:schemeClr val="dk1">
                    <a:alpha val="40000"/>
                  </a:schemeClr>
                </a:outerShdw>
              </a:effectLst>
            </a:endParaRPr>
          </a:p>
        </p:txBody>
      </p:sp>
      <p:sp>
        <p:nvSpPr>
          <p:cNvPr id="9" name="مستطيل 8"/>
          <p:cNvSpPr/>
          <p:nvPr/>
        </p:nvSpPr>
        <p:spPr>
          <a:xfrm>
            <a:off x="155575" y="4718070"/>
            <a:ext cx="11664390" cy="52322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ar-SA" sz="2800" b="1" dirty="0" smtClean="0">
                <a:solidFill>
                  <a:schemeClr val="accent2">
                    <a:lumMod val="50000"/>
                  </a:schemeClr>
                </a:solidFill>
                <a:ea typeface="Calibri"/>
                <a:cs typeface="Calibri"/>
                <a:sym typeface="Calibri"/>
              </a:rPr>
              <a:t>الواجب المتسع: ما كان وقته متسعًا له ولغيره من جنسه والمضيق بخلاف ذلك.</a:t>
            </a:r>
            <a:endParaRPr lang="ar-SA" sz="2800" b="0" cap="none" spc="0" dirty="0" smtClean="0">
              <a:ln w="0"/>
              <a:solidFill>
                <a:schemeClr val="accent2">
                  <a:lumMod val="50000"/>
                </a:schemeClr>
              </a:solidFill>
              <a:effectLst>
                <a:outerShdw blurRad="38100" dist="19050" dir="2700000" algn="tl" rotWithShape="0">
                  <a:schemeClr val="dk1">
                    <a:alpha val="40000"/>
                  </a:schemeClr>
                </a:outerShdw>
              </a:effectLst>
            </a:endParaRPr>
          </a:p>
        </p:txBody>
      </p:sp>
      <p:sp>
        <p:nvSpPr>
          <p:cNvPr id="10" name="مستطيل 9"/>
          <p:cNvSpPr/>
          <p:nvPr/>
        </p:nvSpPr>
        <p:spPr>
          <a:xfrm>
            <a:off x="155575" y="4012625"/>
            <a:ext cx="11664390" cy="52322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ar-SA" sz="2800" b="1" dirty="0" smtClean="0">
                <a:solidFill>
                  <a:schemeClr val="accent2">
                    <a:lumMod val="50000"/>
                  </a:schemeClr>
                </a:solidFill>
                <a:ea typeface="Calibri"/>
                <a:cs typeface="Calibri"/>
                <a:sym typeface="Calibri"/>
              </a:rPr>
              <a:t>الواجب: هو طلب الفعل طلبًا جازمًا بحيث يتعلق الذم بتركه وله صيغ متعددة يعرف بها.</a:t>
            </a:r>
            <a:endParaRPr lang="ar-SA" sz="2800" b="0" cap="none" spc="0" dirty="0" smtClean="0">
              <a:ln w="0"/>
              <a:solidFill>
                <a:schemeClr val="accent2">
                  <a:lumMod val="50000"/>
                </a:schemeClr>
              </a:solidFill>
              <a:effectLst>
                <a:outerShdw blurRad="38100" dist="19050" dir="2700000" algn="tl" rotWithShape="0">
                  <a:schemeClr val="dk1">
                    <a:alpha val="40000"/>
                  </a:schemeClr>
                </a:outerShdw>
              </a:effectLst>
            </a:endParaRPr>
          </a:p>
        </p:txBody>
      </p:sp>
      <p:sp>
        <p:nvSpPr>
          <p:cNvPr id="11" name="مستطيل 10"/>
          <p:cNvSpPr/>
          <p:nvPr/>
        </p:nvSpPr>
        <p:spPr>
          <a:xfrm>
            <a:off x="155575" y="5463661"/>
            <a:ext cx="11664390" cy="954107"/>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ar-SA" sz="2800" b="1" dirty="0" smtClean="0">
                <a:solidFill>
                  <a:schemeClr val="accent2">
                    <a:lumMod val="50000"/>
                  </a:schemeClr>
                </a:solidFill>
                <a:ea typeface="Calibri"/>
                <a:cs typeface="Calibri"/>
                <a:sym typeface="Calibri"/>
              </a:rPr>
              <a:t>الواجب العيني: ما طُلب فعله من كل واحد من المكلفين بعينه، و </a:t>
            </a:r>
            <a:r>
              <a:rPr lang="ar-SA" sz="2800" b="1" dirty="0" err="1" smtClean="0">
                <a:solidFill>
                  <a:schemeClr val="accent2">
                    <a:lumMod val="50000"/>
                  </a:schemeClr>
                </a:solidFill>
                <a:ea typeface="Calibri"/>
                <a:cs typeface="Calibri"/>
                <a:sym typeface="Calibri"/>
              </a:rPr>
              <a:t>الكفائي</a:t>
            </a:r>
            <a:r>
              <a:rPr lang="ar-SA" sz="2800" b="1" dirty="0" smtClean="0">
                <a:solidFill>
                  <a:schemeClr val="accent2">
                    <a:lumMod val="50000"/>
                  </a:schemeClr>
                </a:solidFill>
                <a:ea typeface="Calibri"/>
                <a:cs typeface="Calibri"/>
                <a:sym typeface="Calibri"/>
              </a:rPr>
              <a:t>: اذا قام به من يكفي سقط الإثم عن الباقين</a:t>
            </a:r>
            <a:endParaRPr lang="ar-SA" sz="2800" b="0" cap="none" spc="0" dirty="0" smtClean="0">
              <a:ln w="0"/>
              <a:solidFill>
                <a:schemeClr val="accent2">
                  <a:lumMod val="5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1105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1915885" y="132786"/>
            <a:ext cx="8423191" cy="771346"/>
          </a:xfrm>
          <a:prstGeom prst="ribbon2">
            <a:avLst>
              <a:gd name="adj1" fmla="val 16667"/>
              <a:gd name="adj2" fmla="val 75000"/>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3600" b="1" dirty="0" smtClean="0">
                <a:solidFill>
                  <a:schemeClr val="bg1"/>
                </a:solidFill>
                <a:ea typeface="Calibri"/>
                <a:cs typeface="Calibri"/>
                <a:sym typeface="Calibri"/>
              </a:rPr>
              <a:t>خلاصة (علم مبادئ الأصول والحكم)</a:t>
            </a:r>
          </a:p>
        </p:txBody>
      </p:sp>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3" name="AutoShape 6" descr="data:image/png;base64,iVBORw0KGgoAAAANSUhEUgAAASwAAACoCAMAAABt9SM9AAACClBMVEX///8AAADpAQH///3///z//f/T+fT6/f3+AAL//P/3/f+m9Ob0+vv9//3P+Pbk/Pqs8u2x8Oyg8O++9u/r+/u68O2z8fn0AAC28/XvAADzAACp8ufz///lAAD4/Pe68PXz8/OcnJza2treAADMzMxnZ2fs7Ozv7++3t7fh4eGLi4umpqY5OTn/+P+uBhOwsLBdXV2Pj48/Pz9xcXF8fHwsLCy/v78QEBAbGxtTU1Pz6N87Ozu5/PDR0dHUAABKSkoAAAv1yMX/8v9DBQaWBgv24uTmVFXqpq3rREAkIiT0/vShBAq1wb3c/fDpqJrrkoPzi3zuZ1zwfXTd08VRe3R3m5fN7/Wr5NLbTVbrS1JEOD02GhwxAAcqERjz4M1DPj7Vc3HXdoPgr6vTWk3dprLYGCPwGB/wpJTjNCNZZVxbSUplAABXDA1kBQZtNztdExtYLSLm6MT2b3zonrXtjpXx2NQAEwp/JTPsLDOulJl9BA3x0dW6Tk7TRUTgmJh2YFugcW+ETkntTWXkTjzw1d2NysPaqZ/EiY231di2ma/MZ27NkZHZXEPsybm5enPnNkXor5ZTXE7jc2j8h4zqjnLkxKb4LzuTsLTK2s3Dq6KpxbLWhInLVTbaWFq+cHL4tq+7AAArSkE6Lj7EkGBoZnTnRy75oKjvcoSU/e/DaFLRxM8AMS1doptpjo3oWBPGAAAgAElEQVR4nO19j1/bRrbvSJbeWAItJHGiyBmpAvGbqED4FdTGVEltHLWLMdtf9AdLyWJom9y3l9q9bmm4+zZpNu92uenCvU17u1yn790le/u2/+M7I8nG+AfBYDvtZ/NtCtJoNDP6cubMmaMzI4Se4Rme4Rme4Rme4RmOjkDdUVoDj4qTAlz9a3wiOC4gaRhzCCOEMRJ4jAUsIkmSaioGtdUXoVCof2SkAzA4ONT3qo+uPPpGRchR5zqP1KrWX0K9mdlEIjGXjCXnE78K0dTamoLO1B2vMYfh9fpXeCScbXnjzbcUOSzLQQpl4czZF2stA/H1BdKHGaZ7avoSxa/f/vX0O+++/d7bv740fclNArb6613l0QC9bk4Oqz5XMruIXeVQUxkn1ll5tUd/w3/9v2aYEaoYMG7VW5fi0ffVe5GZ5RuJ3t9ouoa7GWaa509U0TEyu6wQyyVKUcLwv7yMvORam1BPdF12ufKxscLeTqgpI77KKpsRDvdEe0C0uutc59EgiXbYlamgElbkNf2pNOIAOoCLPoQ6xy9eujQ99cGHH9387ObNj27d+odbt/7nrbGx376NJ54WWwQl3A74+3/MzCcT6/hptKEYVF1d7Eeof7xIob/0Ev3nHzMDLp/Tvc1vHPbJ+tjZeH99Js01vwUH0HmdYUZ16IoM89sbz+/j0SuP/KObDPMDGgC2xvsb3BZRw4jjOA3zEj0VBLFVWHR1e4xk/rg+sydh52nyRTvYIPweYpibEZZVWMWDqnrHLBt+NMl80u/K1mRXQ9siaYJAO5ogai5ZOCQSsqhQssJzq6nYbFpqE54iWSBPl4EBfYxh/gm4AqgAwzDYiKwacAgpysufMJc70ZUpoGuokY3BYogsbm1t/WrRAjsdOIvas+tZxVPwqgx/um1iEqGRTTgMVyapBYX6pxnm00zSUFkqTxTKdmbFlTDKHvuZJ1R9MGiONVDH8pq9zsqAYHYjKiBB2wZjNOyNhnIwTG3TRdz6tMjqB33VCV1xknnn87eWbnuSBWM0SNQW2lVU1pc14yNPqHrAPH2hs3HtsY2gB3kpQ7DpxBWXJs8kdX9uiuQpjYi9467J8APD/PNuKmUoLjuqHLnNRpQMnmd9skB3qZ/BmEgtsW5fxTUEOBkOuryAATpLkBhlw1TQwrJvwAeD2Qw2+UZVfyh8rkBt/W4povpcAUOrWpZVMmg7L1nAlRGO3GKYYR2hQWBrqkE2BNQb9uc1wTjiMbFiLk9hNhhkWRCt+HJUc2qXLEmSDkkqtvGLjiUP/pkOXHWA2mKY/xXP+qocfqjGKk4bRkaM+VRBNwS2FPaV95iXvkW4B8wy5gijYvWpRqAwZSnJLMVlxSOLDaaIoHEYZ2zbXlnObP5+JpdaX31ACFcQLE3ii2/PP5hUgH+tjKiaIAgC79mg0KE6GeZaKk+LsUaHwhixDUXjs2wxFDXy/Lug3wWEBycb0RXheXFcUTznghxk23iBToJhJr0bxXZaX75hkhlS/Bh8LTRUmF/nf+9fLT70/hLez04Y2SaQBCbpTcNQ8mSt0AFRWdQfqFo0ohRzxUKmR6Dnp+ngecmdSh4+1a/eSD+5pJEUcZgCumyF5SzGgpsBoWVLtNPEXkeCYxYeHmNCAiUPiQpFFdhwz0DKcAmKkkRA+SH2xROOUB9IxxXXfL8WkQ21IFrwL2wkxHQERiZWPSBa9McrLzGTfRhrU9SGOBSij8qXqjRyIX4Hxj42nltLZQiRIBH+obsW3lmznV6TiMQvFWRKyHCYFN2ff/z9bpi/hE6fCKd+BMPp/unTX3wCXLEHAQyl9OiScO8gVz5jEZj7vH76dPsHDPNj+8kaUY6WhT/ce/+7+P2Wc7s3/vfg/dPnTp8+13L69P03/0WRs15t509DAj38MptK/eHckYqlM6hjQ5JgojetEw6mOrcUo5wSdpMIbTFVqcCWQQ3UjgARQc1/Q6STNOMgAg4IyuOd1eXlO6iN+6OsBFe2HNPRsNk2mwXjPRzlAxKWiLMxs+VgcZUF8yKYskyNCxwo5uCB+xMd3gcOhylMMWPQlT9lmM8MVSlnRDXe1x3FqEQWWGEve37CF6AbmydpRgl4UbNi2dTjnV2eT4PdDsPiHjGhL60rMDiGlbswu+alVUVWZTZhsa75FdzmRb6kGB9FpyeSLE0apmSNMpMvqxXFh2VvcMuqZ02UkgVpL7/EWKgHdF5AO0kzSiCSVSPIykEjKfZmPa/7Sg8OmZZCZzwKuyFqmrTEymC3hoNrkCLLSjjlCCXS7Y+QUuGUP6kR282MIjT+yb+mytnwKFkWY5Wo8qDcAjur80jGVg3gt1jZc4nmMkH/9cQW0cycZ74rtsSJFutb8kHX1Ie8GVRvr3EZRl2ymM+r8KFmW61qTNHLN8Ho6HdH0zqCrOffSsQWYdbsHq5iR0j4Jr2tBfBWniugiU4bg7ItnszmPALGKFmXmOerkbWD5irpMl+w1GuNIAtv+zTI6xnDEy15E3NozqfQhj5vqfk54gNf9jK4KWRZ7zCPqvW02KZRlSvg8hr0wH7XX1FHiLNUDYE+UjJCLqW4boYtsL7m8rSAfic7KigqWU5lnK+pHMopTWx4NxxgPkCr15jnq9JRUbnnYVzzdFZ9ybrqbGap/R6exRKOs5QLxSIC3vFliaMTaKInZNkIJrC4sUYdEukmuAIHQLJiNw8l6xDBevAO9MC6k9V2VQwsZRWw3cHmjs8psqImeMLlyZpHGmSSzLbYopNdJkIoGZSVFcdsvHtrgPlnnD1Esg5HvCFkacTkEImxNkxzuDuZTTW7rvNSwCdL3nLJ0jS8fTe6bnNSNPZVatERwJSqaysqYIDpRlkqWYcIUFUo0A0bQBao+IAmpWNWQBJxbAYl/hHDDJjHO56uzyCqybFI4hv30stYIDE7HjIxabwrcID5E4rfZF45Fllso8hCvKbl0j1Airi+R9K/EmmaT1ZYc0UI863Z6E56WRJw0o5rTXHHjzDf89sf/eTIQpo0M4OwJKG5Pax7LlGfLFbzzjg9bu3ZUS2AtveSUlPc8UPM98LqZ8zLx6HKJauTklX/V65OYCaHYL6MEgmY6BSTpXhkIUePRx2tVdPQ0vq2eUSyjhxCQidIJac86mOmxb3PXvLIqjL0KYbnwjJUNRxRYMKtlJOllZR+eChLScN4RyTR24sbd0kr7xXCBbS9GU0IifjfZoiuufM7PuFF0VhCiJ4Ra8ESOZMQlFlNXiVHqrfI01w7WilZ2P7opcMkywirrmGqKvLKiqHAsVFE1hVMycLcSZqBYa53Rw6nsrYV8JN4Z2YN5sbWkjKX/Hebpmg44emsWcGEU5g371qaQL76OpFcjl8lR6oInToBWtofMpdafvEPh3fD2TnDoO8q2BVrSVUij+PhIrLuv3ifYe63X2hvP2Kd7e3lWdvbv6STPFmdOO8nnLrwhy/Pnv5GgZmfcuPb025bv/S6YazlP2gB51r+tevFv34Hhqkc+/OFI9QO9dbizypz7Zriq8yHreRTn6wVw1hj2WJdTw+NXg064ErKYGNtM6oSJ5sF0Sp0Q1LJaVytESJ23cQYF3zJbSRJX+YoylbePWyG9nIhkmPlcFgJ73ip/kT6K9OBEzDGLEHDa5AAYh8llaoqq/mEirSPuYRRB/NZmGqsDWvDinsOd4XKkufiMmz9QThr6QYb12xVSYnLeTrV1DEUvACjvikSEfGBvGXUKgl33JlzOJ3PpaEEjIbzsuuDuePqZpL25oazBesT873eG31l64Q0HA19DNMLZN1yIxnu9USXI/47C8MNbnB11TK+Ld/mUIRVLSvFui8wfByHLC2AMdnaiopi4QUWlvSsJzU7fgqvoblcgaxUlCbhXX+6s+9eEKOeAye8Wi8+DgWQ1YMGmZvuWKhEIobsueJVVt2NBD3eNtEuy96IG3LEJgusEbUKbzZW3jmGZIncPSAhboUKMUOSFvVjPtb9FJ6gpI1w0lVSwTAlC/lkyTHMFXJt+I6I+XrxcSi6qEU54ZJFGXp0Y8VQgytroFZXyLJBWVHYXbQESuu2YRhzZF1V71oFyYq/XTtZPE6w1GE37xQeGuOMF3oVjOVzteICWeFgOEPvI76bK154v8oT2yMrnKwTHYfD9dxNMNdc4yAyjzXrQcTQFyNhw5hp+/dle3YFdDteDoe3yZwBbcqpiq3F8+o/ewzJwui2917eIgUJwXbKc/flycK8GN9AgaTvC92AJMEnK5gqkBXQPLLkYBPJ6mJuusJihK5mxIwSibZ+DVI2a4Z4B29FZKM3aqjbeAPI0W1WWUXbebKOY8Fj5OueREFRB7CtejKUf2gsRQ0e8zGPijAlC4nbnhilegv3aXawmWTRVzPAmNcNd/FsxEYxIxeCfreJFjNotl+PwHAoxFVVwwboq4xqJNF3ebJS/tywFrIkT20HlVT+/QviJE9ClP2Hdn6zDb1zoUiyMJr3Iv+UjbwJkCeL+riagR53FvzSuysw8hmrZFtdF2bYJbzFxnFUXYkSLQM2+yZKRNgMicFwGGXVFbRMmVLCKmu8w/wnDeqqhSwOr3oTYtYSsABWNdhMOOdOZOTwOphDSBN4R5tJiFi74/tGdffOhB/JtmFKIq9JAUkL5fyk2aZMpPEUmA6om3n3USQcnkUJY0bqZO9gK5JEdsR43ySbEUVdwBtqZAbfU9hFnFIiesZwB0/VuPUSc1uv1XSQct4IFrxHcAjIkQII73kixM6LosRBGsGag8iGb1B4mgyvemeqRRCha8NA2HzTi82c1N48GoaZYR2L08y7MPLFRFu1NBxZkVAystFmz3IhYtHQtgy+IW8iizUsE7iz9TiN3pLVzxjm0YLlWh9Hh4a8vhOWs8nt1e3YwkI8tv0X70VhkE0mF+ILibnYbjwbW7rjBdLIrhUVIMueRAa/zm4n4L54fHt+zRM9Q28MOaWYYJhpAfVef+laRDUc8V6vBhajiKzEx1orab2xKSbUsLFLtE0LCcvL2I6wCthdIFqR7X9imGs3cmB8jNfSVonf8rqO93I06P3yjMv9mFE6+QH15CVu0E7GE8++8IMl6V1K0ItLCseb4CZ1McgwUwhFGZAtdb0NtW1vEbK1SQN8dEvCCH+nwKi3iQn5coMQ7YbCRu5om9ANs90MM2xFrzDM9VoEC8iy83GhR4QcpSOBJljhajm8dxjNwIC7GCczCcZWZGF222A3Z1aM+dnNJdVYsjMJGrDMGsmv5tWVzeWYApKlLMUMNnINuMJ0KKQRljVA4moli3XJklrNeLUcO6hpCwjGGGbMjfyDnsjKMPoZdKBT5YhMF1cYVJsrKp0F0Zm14i4ikJ+/5gbC01UZY7XVFuBy1ciqkE5DS9Ued7GFg+Yr3QSTAXkOH5Gso7knDwHnsoVRz0Xm2oo7G1yJ7WYVNRKmCyu8SCTVc0VQT6ohA5OvfMKM92E3YHms1hZIe/JBbvLaS/Zf1e9TRwPf5XCWA4Y508F75f0w7L+N5Y60dLsua6Rfg2cOtb3xPcgWaCh1maAto8pre7jORj5imA/eCIXokqcfK5dYbfUyTU8eEB26dCIos/Jbqc31LF15mV+qCkaCHF6Zu5Pqb6Nlwf+hBylWDQf9ZYdwjyIb4fXHSvqXfoYnAZ2tA34xCk9/tv3s/2GuPVIMZXdp97bX/SpAVam66mhvP/U9XTbwi1rrOvWitwYnmF1IpXfW5+dS8blk4v3/+9zamVcvbMfT23Nuanxte9e+/auzp1dvtJx9Du47c/a59jNv7sZWU9tzOzs7c3Ph+fjml8k33zgb+eYMXD0KTuSDz/vAMQ9CMiXSIO93HrA00A/6W7gyWezLnzDXr3ACDXKe6kdi5SKJpmnlqZCohWzXIpCD6Y14SCABnM2lc3Y6d/fP5i5K7xDqdIX7c/HfpEnsqoBzt4UQLSokEVNE80uh1AZkkUgotfV7czktOE42owlQMKlQYQloLPtJARqBqp8P8daj95j3QLZkV1mVihT1BrIr0AVHNYQ7vGFQ4CsXSYMSy1Mx/JMWPGMqnLEfaKaISTzx4Kud7bszc2LUnE0Sx+R5JIj2nY9zPXHsOLksEWgtvElAx9/Y4dgNDvHIdBaWd4Vt2+GFOxlecGO7n/CYJ4782wc8/X+ZmR/eoVHLld+4qtAzV64xk30wpZximMsTNdfBCRjZfsxeltvb4SReIum/BNWges/eQb/szSVFN8Kdx5nUzF7vAtaETAoL+ZkfzCzSRE67p9rjj3fxti1pOGlLTV9NB2Nid4j2xJsptqJ2N2T2ZW8R68QkGFnHWLZDCIk+8DX4DtnJiZjXSEJmw2GFnd/ZzMpGyuZddxXHpXZy0RjmeTuOCn5kjJMzYipGyZLQ5npMe2sDZuExW2v+0kPQ8h9qdAXPrdKIeF+yaDB3dyvCAzVboj5wdDmetxs2Qts5UeCxlaITG2Ar6L73UpbonJh3+NvJ3G/mRCyuLmExL1mtJJYTN2M0B4jcg91AVhcdfa1fw81fIEZteYEamu6yX1/B+wszYTqd/E/XAu2ZhulkjdENgiO0gq6Op3y7QA7HcGg+B1fIasF4cieKskzf1PASuqfYs3tYQ/OrWMpPZiSStVHANeiJGYrHtCwmvJXVBfEprKYDtkbdufVvP//s5ZdfKeD5R4+e/3yi6xPK1RUYBQdqdR8RTZCisX17U1ZsxK9TstD8AbtdDioJmioJemoml9aArBwO5MkSJMP2DyUR5x4IqVYiWA80oVkT6QPodmVH78vvTVCCDm+VYe0LwUSTbMVltcCJshUK9M7v0UvbJTY565KlmXh3ay/tHCSLj7J7+SKJaWWdlA6SFdf4p0IWmnLZ4jr7fAx9+unvfvdp31Dfq33fdPW7snf5GLHJpkjmlf3JimpjSyAJ+uD5sFq50EEtRN9OBPD6nbUe2g1zUoEsKRpO+IcY48VU9l7A64ZPZ225funQmfFgjc6rPLCpLa/RaAaZrooI7yBHx2h1ncBT5mBiAxxld+KpIKj5tJV/7j02qtGXrauosIrU4VMLSHKoGGkmsbJJsF+RtdLLNyeYrQwwnWa6e3uK0KsDMMK6O3Eer8l5lYcokL2FNZcWRY6vppGDsZjblUDZaOswGKbkpbRt2Uk5IZL8my47JXKihhIJpOXJCpCkgokbrSzxRIvbWOCALKvxIfBVoHcMH1RUk5fHL75w6dKl8RfoFkfH4goR0WwjtgwWlZzdtOw00jAmuV0sEPGqs/X12pY8O/8brXcLDE4t723JJIkmanh1HmmFd19kNmgT107gEUaxqANk6dlF6LRHa0fNLpnyIug8oPj6mMfSex5XBdbGh8dH9JqrcwGTPQFbyWwq/pUjkFwaBXgJr6YJCIij4Xupfnlm966zkZMfh0Q3Lk0KIDvBaziAc0kkYb8YTczIMUJMOORxAO3ehbw8JQuE7cmN4AI1T6S98BvUOdgxMjLa3THRT//uvICL8+guWqcpRV26j15d0gPVSj1CvaLG9eqCqYG9lYYfDt61ofFC9KqwmrKVXNzCmzPKjmO2+pNeO62JDtZyd8SilbdaXNkEC4IGL2O0a2GtFWt/WTQdEaaGT24D2l8PfURQXdgJPEwNDw93j4Nl9Srdv2S/FOTPg5EwRMmaQAdnxbVWly/Su1NyfLJ4Ijyga7Wle/e2VtUZNh3XUfrjsA2zZrcCjHJpjtd4vJcA8fOXOsMfNaMqjkNLhBwxC8HTWNmo18QnNwFdqBUtLW+OMuOvv+jj9Ut0H7+WlvKMf73wCZD18FSFS8dE+/lz56AB337ZAvW9+OdTNOnsc+3fGt+p925ANd88evNCS76V3/4BDttf/O//aN9vANx37v6551rcwzOfvwkZTr35+Ystp1paKj1BKVDFldqHxr9N0B0viOgF3okE6TDIdRyMzXMhuLuC3M8v3T5kYfgRKhVhmBM1jdDSZvYkkZgkbrr1Y9K1viQ/BnXetpEyveeh1cykaWYc54ko+MUIIuG5Ni3k5iB8LEro1Hwd5jxHa0LtI1NPuQneO+punFWGwaPtclETApjb2wOVzaO1/FiTmVlT1ufBAF1OFbWCdlYYbu4IoJ/Ki4GuycUsHnNadKnOLSwGaKLyxBF3x5RSXGkAWVKrtLeniYIWXcknCVpcdsnaLCFLhEExHg0IFcnCAugsIGtjqc4tLIa7HrMM3UX7IhbQ4yr4+oLHGiXLdOxC5BoXmgs/nsccms0WZZzZcyhZK4hUkiyOxzolS+I2dsqv1g3DFZ+/f7LCohL9Yv3Jam1Fj3NEANPgcT6Jx+lgahmLaK8QcgQTmM0cwZrgpCqvfRY0HL1tERwg6Zk6t7AI+IXKQS/dlfx5w42QLE7VqTt9nywwE+SEQCS8ue2nBMC231tFvERA/ip7FDRTo3GpmN+2K16vC3rHKwe9DFUia7T+ZAl4Kwv2tlZMVuuiYl2VeHGmIFnEDK0vU8U0UyVODXOCdZtzBJGLZercwiL0XK7sEh6o5KYacPfVqiskyd6kklPcDVutByHBweJMXo0JIdOJ6KIm8pn1KuUgmC6JnGY6sY06t7AIdLMsvUL6cKUtD0cathEiRxJ51xTMH1yWMF6O+ym8I9kP6LYWdEujKve3LmzQjaLQdgMlixpPFbawBQ4rGAmDDSMLY3sx74TCxB0ZRbyX9ZU5TKE3NiVT0kS7ylgXEIV0lKdrEJJ3G9NCDxUVUR8zWWGA7msYWQIhbfk9sEQx40oWepzvhgFitlHPIJbSm1Xux8R1c3H6nWhjWuhjmJksdQ2DYFWwsxpIFk9MPu8txjjqkiXtFJjBEhZMIIvYVpUCsOB+AUHTcw2OzRoum/GM0jU85Zho4I6R+5C0u65ISfMNtAKOjylvF7oCRquQ0iSynKhH1pz91DfjroSOSYaZGuzs1WmE9MT1am8pmixZO42WrMp7ULlRmPAb0bjECkC9He4+5uPT3aMwp2EGDhQlcaANAqAUXLKoj5EmSgFp/2pJ5tJm5GmoUPPBzPQUk411qIXw8zZ1IOfL9X3gJfdj0PrUZKDORMnNLBUxgfKN3G9ewHs55F51v7MSCOwvGHezQC08jRyk2QrV57O6h0BX94dvv+diyrU8+cJ1eh/d0oyS1UG/f+Cl+7y7pfL5Av3TwMG/id/+QD4TV7iev7eYLN5eog+u/XHReyyvXLRfUdEDcJrEw/yaJ5omuS3j/EWefvOLhMOrE4rh3atwrf0k8DcOrHzx/KnzDxnm9fOnTlTFEXD+rz/8C/xqObty6sKTM1846/5qP3uu5opgFn9suJ5DseplEgrRIPmOE9RwNIRCH6cJ2F1X10TniZnblleWTEIy8c1Q9aZXwUnUXef0+PjoFVT9qyHd7iuw+m4lVgFOIEk1u6DHi1MFMVRxb4sFOZjR0Hww2/h964rQ470OrGSMetC9DI3+BANyLM9DWkKWM2NXeNOMk7Kc0cREMI6a+R46/+a5kuPUQ4d7/XgvoWsAb73lilA0Xuy7khKKsoHKZAvPB8MZTlxtLlkwlZnoGj6ErZ6Ry/TqxYa3RHei7szHvkOK3O14SWZtGCm9zhagS+0oxLmgYnGYktW8btg77hqi9AMLFR1c/WPAU6ml31DwW1+JgmiGWoVWN5rh7s6eu3GN2GZZDi/w/lZGq0ElI6KZ4EITrf0x363VT23SUve7PgEid7lD7zpm8OixYDrYbMXQ8URMx2nH8WJJ8VY8m4pvWhh70TSrMgvHy8FY88jqL0xkeoGtSwcu9XWDuI0P6e5OBs0jiwRMsy2TeLCwZLch6oTpDVE+MqwSDobDa4s4QE1YnFNSFi/Zwd3mRbAN7BNEfaejAyMdIyMDY2Njw66iGvU8gU0lSzTbcNr71s+6RgSSlLPUVZVjvRVPcS/oG9vhlCVgW95tWtRtb7FzHe+HFVFcHu3LS3hTyRJ+ac6owdTC18GwkhYDhA2y1L3e+vsl28rMKbL3ygtkyiUrvNu0hg0w1/X9s4lqH0trKlmaqKeUpBMK3ZPllIN5WXY3dBAwwSBUadlb3AtkZS0edFZz9nJArsYaKD6/WGXfvuaShXNAkmkKeF5RMibdJop2wxA2HYcjjiK7TlNKlsbDaBh7QnF1w2gJOUNVSGkeWbykmWQ3mAxxoZC4Jcu26OzJdHsj0RQlbIpES0EajIjClvK1hjGYDo3fH9hFp7uIvAig4yv2w+aRRbAQyilAluNoYLvLW6Zjy2tRkZgYS5wjCY4sz2BN04TZ4AOdR+lgnDTHgr9U9h6io/KspmlkSYKopRVZZmeQSJxskLVMYoVTPVgkAQnh1hDZYen+Dhg5sXAM042Ws+UfHGoEBhlmsoSaCkFbFE0jixeF7SD9BEN4YXVuLShvm0SwwIaIz25FgSFsJ2UlyMYSs7kFWd4DsnaDqau1k0XXcJb5h1zQQ/8S8U9BxjURtDszLHoZiZ9BHGaGQwfuhyshQsnKJxMSIoUCi8o+BsjBNhMoum1TVnY67Tj9CIMSvt0banVsRQ67i6jDrLs6I6XSU5mN9cKD7KoRS6zaCCgwVJJEnwmdP3++zJnoodxTeIGmnv+emWQellx98SHDtJRlb/+CYV6v2R9ZAQcdoBfKG3fqVEr57vy59jP34imY25w503L+xf8O7nbNxlJsmC46V1Lpc9/MLu3G/m3m7Pnzp1t+tb1Z1t7DAZWiA673qtjPQHc1H2e6XL/+fmqgZ5L5Ae1ndkuUvG5YlCoFCu8DAoEDrwZKTosgHaVxdIGrLYghUQy1wtBHiGntBOm+h5hYGXtry7Y47MAogDAWOYfnODOEDy+xUp20G2q898GUfBizfwkXRTYHcAC7VwJDzCRQQNcz0lS4yb0Po2GwvPCBzJDokuUe7n+ZZb9QL9P+pXyu/ajXKnHWdLX5fkZ6JG6Fg1uEw61Sqya1kuh8XFbUrI5FKSAKiH7pXgu431WU4LcAAAWVSURBVBzFNNoWnlgLeKHAxU04eFpcOaRQ8mpVcWCsd/Ux18svDDKXyxObZzrYrJwj3rpBIcTTD2Wy8pa38CQQsuwmfHShHG5Y90gld19nJeOhiWSFg7sEay47WEuCkpfvCe4CJpDDBWVBb/67ai/Qo2IoFkx5ylObR9aiDLYVdh2mRBedr+ZmHc7zZ5FAVJGDvzQPv7/+GPF8DZcqxj6OHPRquWgeWRYbDm56r3N44hIj8Jr/9pTM7C6TJpNFN2Nw3VTXK77dqtQPm0dW2wNDXai6iB40enOXX05M+qsFe6q8sJksF7jmWfDkKyW4K1XT4mJz9TvdjMH/8vOVSkssEI1DKiPmSrPICrQGNpeiYjXR4pvJ1ZWBi8zFfN/rYMYrZhop9zw0jSzkWQnVhryqIldn9Hf1TtBVlvtrc7qrBmOVvSLsb/Bn239q8NfwFoWzT1eJbe9hJsveEQ6O/CRj8RoFdznqAVm6WC3Uo/5LwH5qeMKaRHe/R+qsKqT0Xmf6K94FGn7oRF8t/cnjSSuW/ViZCRpy4SX0TzJ6xbvQAMyln1Dczxh0Nfn/eAJ+8QEzyfy/N/bP7zNMlawdzAdtTyruZw30iyfhjc4rzKtF55SsyjnvM5eeWNrPGkfSa3rxyVCFOaCHHuZyw2OxfmborvL2Gf09DIe1ouJqaA/TB99TPwOQVXW95UjJu9dn6K7e1zqfKa0SHEKW3ojvOv6scThZ9V4//jPHIWRVnWP/3eIwsrqfDYcHcRhZg095OMz7gzqPsRdxQ3AYWf3MpN68lpThSt6fNtDw9UJHxCFk0YUCTVsjUAET3br7C41UaWLTPZHVyMKdYyUu1eajY7RT70VjnYNDCAw+XfcaBv/7L6QHadN1P70ZqECW3t81NPrCkxaJNQNdU1OjqGtgaFDvRhNT3a6JPDGA8ehoFzCp90+B4HcMdx/XGqx1F8wDZFGWRrovXS+Kgh/GUq1F1glcAOGhD7r0QGBsbASNXpnqenWMbqGIOgZ7RvunUHfHILoyPdTfNdw5qh2rkYjnva0U8xsqCvzhpzS2qGNkYKB7anr84GIBD9fNwtaMTyqqvqdCAIRotJV+Mq1zehSNfPgp4kevSJKA9FFhtH9Yn+qiX/oZn+7q7hm7W3CAHrki+lmGlhpx4eGB7W3HP3jtxw+Y6df/BvhxdHj6+7+1/LXWIuuECxcu/Pj6/bEvLpx5/ccfH47+6ccvTr32twvnL5x6+NqpL76fejg9MPzw4dQXrw3+6bXXvrhwnBqQWCOIODg20tExOM50XOnXEdWfg0w3oeuwvK9Bm0KtRdYJhIj9Y6NDpqj/V39obGhqsHt47Cokd43dJeiHDwcmOgZHRnpCnWOgOkKh49RwjC86udoKX9xXXYPMsLftgbutgXbEb9jXHRxHo7gR/Zobfb0ygVFAkjgahYQDaCA/aQ24f9/j1XDMYYEuEygMKYPVfac/GTyV3fHzALIK5ufPgaynimKyKkSEPEMx9Iv7QVrDz8g6HBNFEW3jzAvPvMnVoQ8U79dAbdOOn4pT5CeHoYObW1z2JoXPpKsCOv2tQkrIYiZH9KfYqp8m+vJTHT2fMpZPufh3Fbl2FIy4tIwN7Ls58MQQTK3HRoebtx76Z4OnsLLjGZ7hGZ7BR6gW+J9ybiqOXGdxxqLj6vfX9DTud6Tpauhz587566LPn6MnZchffQ5QlFQlV9XDcyX3ll86XwQ/ya+zUBz9b/9qWcbz+ePD21x0pUKdpQ31S3eX/VZGfmVw5Uv5HNWvHn6lJFOVuo5U1OElP7mo8maUNsU/9RaUc4Xl00XrqANe8HfgQKJ7Qq+4q6jdq6W35q+WlxwoKq743oB7ig8WV1xRvpiin0VF7ZecL6p0NfiBog48ZuDgwxUFvZeUTg//P8t6Y1ybb/aI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2" name="مستطيل 1"/>
          <p:cNvSpPr/>
          <p:nvPr/>
        </p:nvSpPr>
        <p:spPr>
          <a:xfrm>
            <a:off x="155576" y="1125088"/>
            <a:ext cx="11664390" cy="1384995"/>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2800" b="1" dirty="0" smtClean="0">
                <a:solidFill>
                  <a:schemeClr val="accent2">
                    <a:lumMod val="50000"/>
                  </a:schemeClr>
                </a:solidFill>
                <a:ea typeface="Calibri"/>
                <a:cs typeface="Calibri"/>
                <a:sym typeface="Calibri"/>
              </a:rPr>
              <a:t>كُل </a:t>
            </a:r>
            <a:r>
              <a:rPr lang="ar-SA" sz="2800" b="1" dirty="0">
                <a:solidFill>
                  <a:schemeClr val="accent2">
                    <a:lumMod val="50000"/>
                  </a:schemeClr>
                </a:solidFill>
                <a:ea typeface="Calibri"/>
                <a:cs typeface="Calibri"/>
                <a:sym typeface="Calibri"/>
              </a:rPr>
              <a:t>المعلومات الأصولية التي ندرسها يُمكننا صياغتها على شكل </a:t>
            </a:r>
            <a:r>
              <a:rPr lang="ar-SA" sz="2800" b="1" dirty="0" smtClean="0">
                <a:solidFill>
                  <a:schemeClr val="accent2">
                    <a:lumMod val="50000"/>
                  </a:schemeClr>
                </a:solidFill>
                <a:ea typeface="Calibri"/>
                <a:cs typeface="Calibri"/>
                <a:sym typeface="Calibri"/>
              </a:rPr>
              <a:t>قواعد مختصرة</a:t>
            </a:r>
            <a:r>
              <a:rPr lang="ar-SA" sz="2800" b="1" dirty="0">
                <a:solidFill>
                  <a:schemeClr val="accent2">
                    <a:lumMod val="50000"/>
                  </a:schemeClr>
                </a:solidFill>
                <a:ea typeface="Calibri"/>
                <a:cs typeface="Calibri"/>
                <a:sym typeface="Calibri"/>
              </a:rPr>
              <a:t>؛ هي في الحقيقة خلاصة أصول علم الفقه، بالتعاون مع </a:t>
            </a:r>
            <a:r>
              <a:rPr lang="ar-SA" sz="2800" b="1" dirty="0" smtClean="0">
                <a:solidFill>
                  <a:schemeClr val="accent2">
                    <a:lumMod val="50000"/>
                  </a:schemeClr>
                </a:solidFill>
                <a:ea typeface="Calibri"/>
                <a:cs typeface="Calibri"/>
                <a:sym typeface="Calibri"/>
              </a:rPr>
              <a:t>زملائك </a:t>
            </a:r>
            <a:r>
              <a:rPr lang="ar-SA" sz="2800" b="1" dirty="0">
                <a:solidFill>
                  <a:schemeClr val="accent2">
                    <a:lumMod val="50000"/>
                  </a:schemeClr>
                </a:solidFill>
                <a:ea typeface="Calibri"/>
                <a:cs typeface="Calibri"/>
                <a:sym typeface="Calibri"/>
              </a:rPr>
              <a:t>في المجموعة </a:t>
            </a:r>
            <a:r>
              <a:rPr lang="ar-SA" sz="2800" b="1" dirty="0" smtClean="0">
                <a:solidFill>
                  <a:schemeClr val="accent2">
                    <a:lumMod val="50000"/>
                  </a:schemeClr>
                </a:solidFill>
                <a:ea typeface="Calibri"/>
                <a:cs typeface="Calibri"/>
                <a:sym typeface="Calibri"/>
              </a:rPr>
              <a:t>، لخص/ي </a:t>
            </a:r>
            <a:r>
              <a:rPr lang="ar-SA" sz="2800" b="1" dirty="0">
                <a:solidFill>
                  <a:schemeClr val="accent2">
                    <a:lumMod val="50000"/>
                  </a:schemeClr>
                </a:solidFill>
                <a:ea typeface="Calibri"/>
                <a:cs typeface="Calibri"/>
                <a:sym typeface="Calibri"/>
              </a:rPr>
              <a:t>أهم القواعد الأصولية التي درسناها في </a:t>
            </a:r>
            <a:r>
              <a:rPr lang="ar-SA" sz="2800" b="1" dirty="0" smtClean="0">
                <a:solidFill>
                  <a:schemeClr val="accent2">
                    <a:lumMod val="50000"/>
                  </a:schemeClr>
                </a:solidFill>
                <a:ea typeface="Calibri"/>
                <a:cs typeface="Calibri"/>
                <a:sym typeface="Calibri"/>
              </a:rPr>
              <a:t>هذا الدرس:</a:t>
            </a:r>
            <a:endParaRPr lang="ar-SA" sz="2800" b="0" cap="none" spc="0" dirty="0" smtClean="0">
              <a:ln w="0"/>
              <a:solidFill>
                <a:schemeClr val="accent2">
                  <a:lumMod val="50000"/>
                </a:schemeClr>
              </a:solidFill>
              <a:effectLst>
                <a:outerShdw blurRad="38100" dist="19050" dir="2700000" algn="tl" rotWithShape="0">
                  <a:schemeClr val="dk1">
                    <a:alpha val="40000"/>
                  </a:schemeClr>
                </a:outerShdw>
              </a:effectLst>
            </a:endParaRPr>
          </a:p>
        </p:txBody>
      </p:sp>
      <p:sp>
        <p:nvSpPr>
          <p:cNvPr id="6" name="مستطيل 5"/>
          <p:cNvSpPr/>
          <p:nvPr/>
        </p:nvSpPr>
        <p:spPr>
          <a:xfrm>
            <a:off x="155576" y="2731039"/>
            <a:ext cx="11664390" cy="52322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ar-SA" sz="2800" b="1" dirty="0" smtClean="0">
                <a:solidFill>
                  <a:schemeClr val="accent2">
                    <a:lumMod val="50000"/>
                  </a:schemeClr>
                </a:solidFill>
                <a:ea typeface="Calibri"/>
                <a:cs typeface="Calibri"/>
                <a:sym typeface="Calibri"/>
              </a:rPr>
              <a:t>الواجب المعين: ما طلب الشارع فعله بعينه بخلاف الواجب المخير.</a:t>
            </a:r>
            <a:endParaRPr lang="ar-SA" sz="2800" b="0" cap="none" spc="0" dirty="0" smtClean="0">
              <a:ln w="0"/>
              <a:solidFill>
                <a:schemeClr val="accent2">
                  <a:lumMod val="50000"/>
                </a:schemeClr>
              </a:solidFill>
              <a:effectLst>
                <a:outerShdw blurRad="38100" dist="19050" dir="2700000" algn="tl" rotWithShape="0">
                  <a:schemeClr val="dk1">
                    <a:alpha val="40000"/>
                  </a:schemeClr>
                </a:outerShdw>
              </a:effectLst>
            </a:endParaRPr>
          </a:p>
        </p:txBody>
      </p:sp>
      <p:sp>
        <p:nvSpPr>
          <p:cNvPr id="7" name="مستطيل 6"/>
          <p:cNvSpPr/>
          <p:nvPr/>
        </p:nvSpPr>
        <p:spPr>
          <a:xfrm>
            <a:off x="155575" y="3348191"/>
            <a:ext cx="11664390" cy="954107"/>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ar-SA" sz="2800" b="1" dirty="0" smtClean="0">
                <a:solidFill>
                  <a:schemeClr val="accent2">
                    <a:lumMod val="50000"/>
                  </a:schemeClr>
                </a:solidFill>
                <a:ea typeface="Calibri"/>
                <a:cs typeface="Calibri"/>
                <a:sym typeface="Calibri"/>
              </a:rPr>
              <a:t>المندوب: ما طلب الشارع فعله من المكلف طلبًا غير جازم ، و لا يتعلق الذم بتركه ، وله صيغ متعددة يُعرف بها.</a:t>
            </a:r>
          </a:p>
        </p:txBody>
      </p:sp>
      <p:sp>
        <p:nvSpPr>
          <p:cNvPr id="8" name="مستطيل 7"/>
          <p:cNvSpPr/>
          <p:nvPr/>
        </p:nvSpPr>
        <p:spPr>
          <a:xfrm>
            <a:off x="155575" y="4396230"/>
            <a:ext cx="11664390" cy="52322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ar-SA" sz="2800" b="1" dirty="0" smtClean="0">
                <a:solidFill>
                  <a:schemeClr val="accent2">
                    <a:lumMod val="50000"/>
                  </a:schemeClr>
                </a:solidFill>
                <a:ea typeface="Calibri"/>
                <a:cs typeface="Calibri"/>
                <a:sym typeface="Calibri"/>
              </a:rPr>
              <a:t>المحرم: ما نهى الشارع عن فعله نهيًا جازمًا بحيث يتعلق بفعله ذم، وله صيغ </a:t>
            </a:r>
            <a:r>
              <a:rPr lang="ar-SA" sz="2800" b="1" dirty="0" err="1" smtClean="0">
                <a:solidFill>
                  <a:schemeClr val="accent2">
                    <a:lumMod val="50000"/>
                  </a:schemeClr>
                </a:solidFill>
                <a:ea typeface="Calibri"/>
                <a:cs typeface="Calibri"/>
                <a:sym typeface="Calibri"/>
              </a:rPr>
              <a:t>متعدده</a:t>
            </a:r>
            <a:r>
              <a:rPr lang="ar-SA" sz="2800" b="1" dirty="0" smtClean="0">
                <a:solidFill>
                  <a:schemeClr val="accent2">
                    <a:lumMod val="50000"/>
                  </a:schemeClr>
                </a:solidFill>
                <a:ea typeface="Calibri"/>
                <a:cs typeface="Calibri"/>
                <a:sym typeface="Calibri"/>
              </a:rPr>
              <a:t> يُعرف بها.</a:t>
            </a:r>
          </a:p>
        </p:txBody>
      </p:sp>
      <p:sp>
        <p:nvSpPr>
          <p:cNvPr id="9" name="مستطيل 8"/>
          <p:cNvSpPr/>
          <p:nvPr/>
        </p:nvSpPr>
        <p:spPr>
          <a:xfrm>
            <a:off x="155575" y="5013382"/>
            <a:ext cx="11664390" cy="52322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ar-SA" sz="2800" b="1" dirty="0" smtClean="0">
                <a:solidFill>
                  <a:schemeClr val="accent2">
                    <a:lumMod val="50000"/>
                  </a:schemeClr>
                </a:solidFill>
                <a:ea typeface="Calibri"/>
                <a:cs typeface="Calibri"/>
                <a:sym typeface="Calibri"/>
              </a:rPr>
              <a:t>المكروه: ما نهى الشارع عن فعله لا  على وجه الحتم او الالزام وله صيغ متعددة يعرف بها.</a:t>
            </a:r>
          </a:p>
        </p:txBody>
      </p:sp>
      <p:sp>
        <p:nvSpPr>
          <p:cNvPr id="10" name="مستطيل 9"/>
          <p:cNvSpPr/>
          <p:nvPr/>
        </p:nvSpPr>
        <p:spPr>
          <a:xfrm>
            <a:off x="155575" y="5697936"/>
            <a:ext cx="11664390" cy="954107"/>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ar-SA" sz="2800" b="1" dirty="0" smtClean="0">
                <a:solidFill>
                  <a:schemeClr val="accent2">
                    <a:lumMod val="50000"/>
                  </a:schemeClr>
                </a:solidFill>
                <a:ea typeface="Calibri"/>
                <a:cs typeface="Calibri"/>
                <a:sym typeface="Calibri"/>
              </a:rPr>
              <a:t>المباح: ما خير الشارع المُكلَف بين فعله وتركه ، فلا يتعلق بين فعله وتركه مدح أو ذم، وله صيغ متعددة يُعرف بها.</a:t>
            </a:r>
          </a:p>
        </p:txBody>
      </p:sp>
    </p:spTree>
    <p:extLst>
      <p:ext uri="{BB962C8B-B14F-4D97-AF65-F5344CB8AC3E}">
        <p14:creationId xmlns:p14="http://schemas.microsoft.com/office/powerpoint/2010/main" val="1983296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4" descr="نتيجة بحث الصور عن لا الناهي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11" name="مستطيل 10"/>
          <p:cNvSpPr/>
          <p:nvPr/>
        </p:nvSpPr>
        <p:spPr>
          <a:xfrm>
            <a:off x="-1359917" y="1045432"/>
            <a:ext cx="10064062" cy="1077218"/>
          </a:xfrm>
          <a:prstGeom prst="rect">
            <a:avLst/>
          </a:prstGeom>
          <a:noFill/>
        </p:spPr>
        <p:txBody>
          <a:bodyPr wrap="square" lIns="91440" tIns="45720" rIns="91440" bIns="45720">
            <a:spAutoFit/>
          </a:bodyPr>
          <a:lstStyle/>
          <a:p>
            <a:pPr algn="ctr"/>
            <a:r>
              <a:rPr lang="ar-SA" sz="3200" b="1" dirty="0" smtClean="0">
                <a:solidFill>
                  <a:srgbClr val="A1A3A2"/>
                </a:solidFill>
                <a:latin typeface="Calibri"/>
                <a:cs typeface="Calibri"/>
                <a:sym typeface="Calibri"/>
              </a:rPr>
              <a:t>بارك الله فيكم ابنائي الطلاب ، بناتي الطالبات ..</a:t>
            </a:r>
          </a:p>
          <a:p>
            <a:pPr algn="ctr"/>
            <a:r>
              <a:rPr lang="ar-SA" sz="3200" b="1" dirty="0" smtClean="0">
                <a:solidFill>
                  <a:srgbClr val="A1A3A2"/>
                </a:solidFill>
                <a:latin typeface="Calibri"/>
                <a:cs typeface="Calibri"/>
                <a:sym typeface="Calibri"/>
              </a:rPr>
              <a:t>ووفقكم لما يُحب ويرضى </a:t>
            </a:r>
          </a:p>
        </p:txBody>
      </p:sp>
      <p:pic>
        <p:nvPicPr>
          <p:cNvPr id="14" name="صورة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0144" y="2553046"/>
            <a:ext cx="5878511" cy="3089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 descr="نتيجة بحث الصور عن ورد"/>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0375" y="2122650"/>
            <a:ext cx="2849223" cy="3950341"/>
          </a:xfrm>
          <a:prstGeom prst="rect">
            <a:avLst/>
          </a:prstGeom>
          <a:noFill/>
          <a:extLst>
            <a:ext uri="{909E8E84-426E-40DD-AFC4-6F175D3DCCD1}">
              <a14:hiddenFill xmlns:a14="http://schemas.microsoft.com/office/drawing/2010/main">
                <a:solidFill>
                  <a:srgbClr val="FFFFFF"/>
                </a:solidFill>
              </a14:hiddenFill>
            </a:ext>
          </a:extLst>
        </p:spPr>
      </p:pic>
      <p:sp>
        <p:nvSpPr>
          <p:cNvPr id="16" name="مستطيل مستدير الزوايا 15"/>
          <p:cNvSpPr/>
          <p:nvPr/>
        </p:nvSpPr>
        <p:spPr>
          <a:xfrm>
            <a:off x="0" y="5288705"/>
            <a:ext cx="12192000" cy="1569295"/>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r>
              <a:rPr lang="ar-SA" sz="3600" b="1" dirty="0" smtClean="0">
                <a:solidFill>
                  <a:srgbClr val="00B050"/>
                </a:solidFill>
                <a:latin typeface="Traditional Arabic" panose="02020603050405020304" pitchFamily="18" charset="-78"/>
                <a:cs typeface="Traditional Arabic" panose="02020603050405020304" pitchFamily="18" charset="-78"/>
              </a:rPr>
              <a:t>للمزيد من العروض</a:t>
            </a:r>
            <a:endParaRPr lang="en-US" sz="3600" b="1" dirty="0" smtClean="0">
              <a:solidFill>
                <a:srgbClr val="00B050"/>
              </a:solidFill>
              <a:latin typeface="Traditional Arabic" panose="02020603050405020304" pitchFamily="18" charset="-78"/>
              <a:cs typeface="Traditional Arabic" panose="02020603050405020304" pitchFamily="18" charset="-78"/>
            </a:endParaRPr>
          </a:p>
          <a:p>
            <a:r>
              <a:rPr lang="en-US" sz="3600" b="1" dirty="0" smtClean="0">
                <a:solidFill>
                  <a:srgbClr val="00B050"/>
                </a:solidFill>
                <a:latin typeface="Traditional Arabic" panose="02020603050405020304" pitchFamily="18" charset="-78"/>
                <a:cs typeface="Traditional Arabic" panose="02020603050405020304" pitchFamily="18" charset="-78"/>
              </a:rPr>
              <a:t> </a:t>
            </a:r>
            <a:r>
              <a:rPr lang="en-US" sz="3600" b="1" dirty="0" err="1" smtClean="0">
                <a:solidFill>
                  <a:srgbClr val="00B050"/>
                </a:solidFill>
                <a:latin typeface="Traditional Arabic" panose="02020603050405020304" pitchFamily="18" charset="-78"/>
                <a:cs typeface="Traditional Arabic" panose="02020603050405020304" pitchFamily="18" charset="-78"/>
              </a:rPr>
              <a:t>Sukadesign</a:t>
            </a:r>
            <a:endParaRPr lang="en-US" sz="3600" b="1" dirty="0">
              <a:solidFill>
                <a:srgbClr val="00B050"/>
              </a:solidFill>
              <a:latin typeface="Traditional Arabic" panose="02020603050405020304" pitchFamily="18" charset="-78"/>
              <a:cs typeface="Traditional Arabic" panose="02020603050405020304" pitchFamily="18" charset="-78"/>
            </a:endParaRPr>
          </a:p>
          <a:p>
            <a:r>
              <a:rPr lang="en-US" sz="3600" b="1" dirty="0">
                <a:solidFill>
                  <a:srgbClr val="00B050"/>
                </a:solidFill>
                <a:latin typeface="Traditional Arabic" panose="02020603050405020304" pitchFamily="18" charset="-78"/>
                <a:cs typeface="Traditional Arabic" panose="02020603050405020304" pitchFamily="18" charset="-78"/>
              </a:rPr>
              <a:t>+966 </a:t>
            </a:r>
            <a:r>
              <a:rPr lang="en-US" sz="3600" b="1" dirty="0" smtClean="0">
                <a:solidFill>
                  <a:srgbClr val="00B050"/>
                </a:solidFill>
                <a:latin typeface="Traditional Arabic" panose="02020603050405020304" pitchFamily="18" charset="-78"/>
                <a:cs typeface="Traditional Arabic" panose="02020603050405020304" pitchFamily="18" charset="-78"/>
              </a:rPr>
              <a:t>564378627</a:t>
            </a:r>
          </a:p>
        </p:txBody>
      </p:sp>
      <p:pic>
        <p:nvPicPr>
          <p:cNvPr id="17" name="صورة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2086" y="5744553"/>
            <a:ext cx="500441" cy="500441"/>
          </a:xfrm>
          <a:prstGeom prst="rect">
            <a:avLst/>
          </a:prstGeom>
        </p:spPr>
      </p:pic>
    </p:spTree>
    <p:extLst>
      <p:ext uri="{BB962C8B-B14F-4D97-AF65-F5344CB8AC3E}">
        <p14:creationId xmlns:p14="http://schemas.microsoft.com/office/powerpoint/2010/main" val="885423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1083732" y="831325"/>
            <a:ext cx="7018867" cy="991731"/>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4800" b="1" dirty="0" smtClean="0">
                <a:solidFill>
                  <a:schemeClr val="bg1"/>
                </a:solidFill>
                <a:ea typeface="Calibri"/>
                <a:cs typeface="Calibri"/>
                <a:sym typeface="Calibri"/>
              </a:rPr>
              <a:t>الحكم الشرعي.</a:t>
            </a:r>
          </a:p>
        </p:txBody>
      </p:sp>
      <p:sp>
        <p:nvSpPr>
          <p:cNvPr id="13" name="مستطيل 12"/>
          <p:cNvSpPr/>
          <p:nvPr/>
        </p:nvSpPr>
        <p:spPr>
          <a:xfrm>
            <a:off x="3073399" y="2115875"/>
            <a:ext cx="3149601" cy="830997"/>
          </a:xfrm>
          <a:prstGeom prst="rect">
            <a:avLst/>
          </a:prstGeom>
          <a:noFill/>
        </p:spPr>
        <p:txBody>
          <a:bodyPr wrap="square" lIns="91440" tIns="45720" rIns="91440" bIns="45720">
            <a:spAutoFit/>
          </a:bodyPr>
          <a:lstStyle/>
          <a:p>
            <a:pPr algn="ctr"/>
            <a:r>
              <a:rPr lang="ar-SA" sz="4800" b="1" dirty="0" smtClean="0">
                <a:solidFill>
                  <a:schemeClr val="accent2">
                    <a:lumMod val="50000"/>
                  </a:schemeClr>
                </a:solidFill>
                <a:ea typeface="Calibri"/>
                <a:cs typeface="Calibri"/>
                <a:sym typeface="Calibri"/>
              </a:rPr>
              <a:t>لغة: </a:t>
            </a:r>
            <a:r>
              <a:rPr lang="ar-SA" sz="4800" b="1" dirty="0" smtClean="0">
                <a:solidFill>
                  <a:srgbClr val="ED7D31"/>
                </a:solidFill>
                <a:ea typeface="Calibri"/>
                <a:cs typeface="Calibri"/>
                <a:sym typeface="Calibri"/>
              </a:rPr>
              <a:t>المنع.</a:t>
            </a:r>
          </a:p>
        </p:txBody>
      </p:sp>
      <p:sp>
        <p:nvSpPr>
          <p:cNvPr id="14" name="مستطيل 13"/>
          <p:cNvSpPr/>
          <p:nvPr/>
        </p:nvSpPr>
        <p:spPr>
          <a:xfrm>
            <a:off x="1893782" y="2909678"/>
            <a:ext cx="4969933" cy="584775"/>
          </a:xfrm>
          <a:prstGeom prst="rect">
            <a:avLst/>
          </a:prstGeom>
          <a:noFill/>
        </p:spPr>
        <p:txBody>
          <a:bodyPr wrap="square" lIns="91440" tIns="45720" rIns="91440" bIns="45720">
            <a:spAutoFit/>
          </a:bodyPr>
          <a:lstStyle/>
          <a:p>
            <a:pPr algn="ctr"/>
            <a:r>
              <a:rPr lang="ar-SA" sz="3200" b="1" dirty="0" smtClean="0">
                <a:solidFill>
                  <a:schemeClr val="accent1">
                    <a:lumMod val="50000"/>
                  </a:schemeClr>
                </a:solidFill>
                <a:ea typeface="Calibri"/>
                <a:cs typeface="Calibri"/>
                <a:sym typeface="Calibri"/>
              </a:rPr>
              <a:t>وسميّ الحاكم حاكمًا لأنه </a:t>
            </a:r>
          </a:p>
        </p:txBody>
      </p:sp>
      <p:sp>
        <p:nvSpPr>
          <p:cNvPr id="3" name="مستطيل 2"/>
          <p:cNvSpPr/>
          <p:nvPr/>
        </p:nvSpPr>
        <p:spPr>
          <a:xfrm>
            <a:off x="3055197" y="3644953"/>
            <a:ext cx="2413000" cy="643303"/>
          </a:xfrm>
          <a:prstGeom prst="rect">
            <a:avLst/>
          </a:prstGeom>
          <a:solidFill>
            <a:schemeClr val="bg1"/>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chemeClr val="accent1">
                    <a:lumMod val="50000"/>
                  </a:schemeClr>
                </a:solidFill>
                <a:cs typeface="Calibri"/>
                <a:sym typeface="Calibri"/>
              </a:rPr>
              <a:t> يمنع الظلم.</a:t>
            </a:r>
            <a:endParaRPr lang="ar-SA" sz="3600" dirty="0"/>
          </a:p>
        </p:txBody>
      </p:sp>
      <p:pic>
        <p:nvPicPr>
          <p:cNvPr id="5" name="Picture 2" descr="نتيجة بحث الصور عن Injust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9086" y="3467100"/>
            <a:ext cx="3880696" cy="339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009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4"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ريط إلى الأعلى 3"/>
          <p:cNvSpPr/>
          <p:nvPr/>
        </p:nvSpPr>
        <p:spPr>
          <a:xfrm>
            <a:off x="1083732" y="831325"/>
            <a:ext cx="7018867" cy="991731"/>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4800" b="1" dirty="0" smtClean="0">
                <a:solidFill>
                  <a:schemeClr val="bg1"/>
                </a:solidFill>
                <a:ea typeface="Calibri"/>
                <a:cs typeface="Calibri"/>
                <a:sym typeface="Calibri"/>
              </a:rPr>
              <a:t>الحكم الشرعي.</a:t>
            </a:r>
          </a:p>
        </p:txBody>
      </p:sp>
      <p:sp>
        <p:nvSpPr>
          <p:cNvPr id="13" name="مستطيل 12"/>
          <p:cNvSpPr/>
          <p:nvPr/>
        </p:nvSpPr>
        <p:spPr>
          <a:xfrm>
            <a:off x="5575299" y="2171727"/>
            <a:ext cx="5359401" cy="707886"/>
          </a:xfrm>
          <a:prstGeom prst="rect">
            <a:avLst/>
          </a:prstGeom>
          <a:noFill/>
        </p:spPr>
        <p:txBody>
          <a:bodyPr wrap="square" lIns="91440" tIns="45720" rIns="91440" bIns="45720">
            <a:spAutoFit/>
          </a:bodyPr>
          <a:lstStyle/>
          <a:p>
            <a:pPr algn="ctr"/>
            <a:r>
              <a:rPr lang="ar-SA" sz="4000" b="1" dirty="0" smtClean="0">
                <a:solidFill>
                  <a:schemeClr val="accent2">
                    <a:lumMod val="50000"/>
                  </a:schemeClr>
                </a:solidFill>
                <a:ea typeface="Calibri"/>
                <a:cs typeface="Calibri"/>
                <a:sym typeface="Calibri"/>
              </a:rPr>
              <a:t>وفي اصطلاح الأصوليين: </a:t>
            </a:r>
            <a:endParaRPr lang="ar-SA" sz="4000" b="1" dirty="0" smtClean="0">
              <a:solidFill>
                <a:srgbClr val="ED7D31"/>
              </a:solidFill>
              <a:ea typeface="Calibri"/>
              <a:cs typeface="Calibri"/>
              <a:sym typeface="Calibri"/>
            </a:endParaRPr>
          </a:p>
        </p:txBody>
      </p:sp>
      <p:sp>
        <p:nvSpPr>
          <p:cNvPr id="14" name="مستطيل 13"/>
          <p:cNvSpPr/>
          <p:nvPr/>
        </p:nvSpPr>
        <p:spPr>
          <a:xfrm>
            <a:off x="1765300" y="2901447"/>
            <a:ext cx="8997315" cy="1077218"/>
          </a:xfrm>
          <a:prstGeom prst="rect">
            <a:avLst/>
          </a:prstGeom>
          <a:noFill/>
        </p:spPr>
        <p:txBody>
          <a:bodyPr wrap="square" lIns="91440" tIns="45720" rIns="91440" bIns="45720">
            <a:spAutoFit/>
          </a:bodyPr>
          <a:lstStyle/>
          <a:p>
            <a:pPr algn="ctr"/>
            <a:r>
              <a:rPr lang="ar-SA" sz="3200" b="1" dirty="0" smtClean="0">
                <a:solidFill>
                  <a:schemeClr val="accent1">
                    <a:lumMod val="50000"/>
                  </a:schemeClr>
                </a:solidFill>
                <a:ea typeface="Calibri"/>
                <a:cs typeface="Calibri"/>
                <a:sym typeface="Calibri"/>
              </a:rPr>
              <a:t>هو ما دل عليه خطاب الشرع المتعلق بأفعال المكلفين بالاقتضاء أو التخيير أو الوضع.</a:t>
            </a:r>
          </a:p>
        </p:txBody>
      </p:sp>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0500"/>
            <a:ext cx="6000750" cy="2857500"/>
          </a:xfrm>
          <a:prstGeom prst="rect">
            <a:avLst/>
          </a:prstGeom>
        </p:spPr>
      </p:pic>
    </p:spTree>
    <p:extLst>
      <p:ext uri="{BB962C8B-B14F-4D97-AF65-F5344CB8AC3E}">
        <p14:creationId xmlns:p14="http://schemas.microsoft.com/office/powerpoint/2010/main" val="3155495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4402520" y="1698202"/>
            <a:ext cx="1790700" cy="53860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p:cNvSpPr/>
          <p:nvPr/>
        </p:nvSpPr>
        <p:spPr>
          <a:xfrm>
            <a:off x="152400" y="1671308"/>
            <a:ext cx="8997315" cy="1077218"/>
          </a:xfrm>
          <a:prstGeom prst="rect">
            <a:avLst/>
          </a:prstGeom>
          <a:noFill/>
        </p:spPr>
        <p:txBody>
          <a:bodyPr wrap="square" lIns="91440" tIns="45720" rIns="91440" bIns="45720">
            <a:spAutoFit/>
          </a:bodyPr>
          <a:lstStyle/>
          <a:p>
            <a:pPr algn="ctr"/>
            <a:r>
              <a:rPr lang="ar-SA" sz="3200" b="1" dirty="0" smtClean="0">
                <a:solidFill>
                  <a:schemeClr val="accent1">
                    <a:lumMod val="50000"/>
                  </a:schemeClr>
                </a:solidFill>
                <a:ea typeface="Calibri"/>
                <a:cs typeface="Calibri"/>
                <a:sym typeface="Calibri"/>
              </a:rPr>
              <a:t>هو ما دل عليه خطاب الشرع المتعلق بأفعال المكلفين </a:t>
            </a:r>
          </a:p>
          <a:p>
            <a:pPr algn="ctr"/>
            <a:r>
              <a:rPr lang="ar-SA" sz="3200" b="1" dirty="0" smtClean="0">
                <a:solidFill>
                  <a:schemeClr val="accent1">
                    <a:lumMod val="50000"/>
                  </a:schemeClr>
                </a:solidFill>
                <a:ea typeface="Calibri"/>
                <a:cs typeface="Calibri"/>
                <a:sym typeface="Calibri"/>
              </a:rPr>
              <a:t>بالاقتضاء أو التخيير أو الوضع.</a:t>
            </a:r>
          </a:p>
        </p:txBody>
      </p:sp>
      <p:sp>
        <p:nvSpPr>
          <p:cNvPr id="4" name="شريط إلى الأعلى 3"/>
          <p:cNvSpPr/>
          <p:nvPr/>
        </p:nvSpPr>
        <p:spPr>
          <a:xfrm>
            <a:off x="312662" y="122242"/>
            <a:ext cx="7018867" cy="991731"/>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4800" b="1" dirty="0" smtClean="0">
                <a:solidFill>
                  <a:schemeClr val="bg1"/>
                </a:solidFill>
                <a:ea typeface="Calibri"/>
                <a:cs typeface="Calibri"/>
                <a:sym typeface="Calibri"/>
              </a:rPr>
              <a:t>شرح التعريف</a:t>
            </a:r>
          </a:p>
        </p:txBody>
      </p:sp>
      <p:sp>
        <p:nvSpPr>
          <p:cNvPr id="14" name="مستطيل 13"/>
          <p:cNvSpPr/>
          <p:nvPr/>
        </p:nvSpPr>
        <p:spPr>
          <a:xfrm>
            <a:off x="5676900" y="3153744"/>
            <a:ext cx="4641215" cy="769441"/>
          </a:xfrm>
          <a:prstGeom prst="rect">
            <a:avLst/>
          </a:prstGeom>
          <a:solidFill>
            <a:schemeClr val="bg1"/>
          </a:solidFill>
          <a:ln>
            <a:solidFill>
              <a:srgbClr val="ED7D31"/>
            </a:solidFill>
          </a:ln>
        </p:spPr>
        <p:txBody>
          <a:bodyPr wrap="square" lIns="91440" tIns="45720" rIns="91440" bIns="45720">
            <a:spAutoFit/>
          </a:bodyPr>
          <a:lstStyle/>
          <a:p>
            <a:pPr algn="ctr"/>
            <a:r>
              <a:rPr lang="ar-SA" sz="4400" b="1" dirty="0" smtClean="0">
                <a:solidFill>
                  <a:schemeClr val="accent2">
                    <a:lumMod val="75000"/>
                  </a:schemeClr>
                </a:solidFill>
                <a:ea typeface="Calibri"/>
                <a:cs typeface="Calibri"/>
                <a:sym typeface="Calibri"/>
              </a:rPr>
              <a:t>ما هو خطاب الشرع؟</a:t>
            </a:r>
          </a:p>
        </p:txBody>
      </p:sp>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97500"/>
            <a:ext cx="3067050" cy="1460500"/>
          </a:xfrm>
          <a:prstGeom prst="rect">
            <a:avLst/>
          </a:prstGeom>
        </p:spPr>
      </p:pic>
      <p:pic>
        <p:nvPicPr>
          <p:cNvPr id="11" name="صورة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0054" y="4670590"/>
            <a:ext cx="1460397" cy="1453819"/>
          </a:xfrm>
          <a:prstGeom prst="rect">
            <a:avLst/>
          </a:prstGeom>
        </p:spPr>
      </p:pic>
      <p:pic>
        <p:nvPicPr>
          <p:cNvPr id="12" name="صورة 11"/>
          <p:cNvPicPr>
            <a:picLocks noChangeAspect="1"/>
          </p:cNvPicPr>
          <p:nvPr/>
        </p:nvPicPr>
        <p:blipFill>
          <a:blip r:embed="rId4" cstate="print">
            <a:extLst>
              <a:ext uri="{BEBA8EAE-BF5A-486C-A8C5-ECC9F3942E4B}">
                <a14:imgProps xmlns:a14="http://schemas.microsoft.com/office/drawing/2010/main">
                  <a14:imgLayer r:embed="rId5">
                    <a14:imgEffect>
                      <a14:backgroundRemoval t="893" b="96429" l="9845" r="98964"/>
                    </a14:imgEffect>
                  </a14:imgLayer>
                </a14:imgProps>
              </a:ext>
              <a:ext uri="{28A0092B-C50C-407E-A947-70E740481C1C}">
                <a14:useLocalDpi xmlns:a14="http://schemas.microsoft.com/office/drawing/2010/main" val="0"/>
              </a:ext>
            </a:extLst>
          </a:blip>
          <a:stretch>
            <a:fillRect/>
          </a:stretch>
        </p:blipFill>
        <p:spPr>
          <a:xfrm>
            <a:off x="7734299" y="4639607"/>
            <a:ext cx="1705755" cy="1484802"/>
          </a:xfrm>
          <a:prstGeom prst="rect">
            <a:avLst/>
          </a:prstGeom>
          <a:ln>
            <a:noFill/>
          </a:ln>
          <a:effectLst>
            <a:outerShdw blurRad="190500" algn="tl" rotWithShape="0">
              <a:srgbClr val="000000">
                <a:alpha val="70000"/>
              </a:srgbClr>
            </a:outerShdw>
          </a:effectLst>
        </p:spPr>
      </p:pic>
      <p:sp>
        <p:nvSpPr>
          <p:cNvPr id="15" name="مستطيل 14"/>
          <p:cNvSpPr/>
          <p:nvPr/>
        </p:nvSpPr>
        <p:spPr>
          <a:xfrm>
            <a:off x="4179626" y="5012778"/>
            <a:ext cx="4188552" cy="769441"/>
          </a:xfrm>
          <a:prstGeom prst="rect">
            <a:avLst/>
          </a:prstGeom>
          <a:noFill/>
        </p:spPr>
        <p:txBody>
          <a:bodyPr wrap="square" lIns="91440" tIns="45720" rIns="91440" bIns="45720">
            <a:spAutoFit/>
          </a:bodyPr>
          <a:lstStyle/>
          <a:p>
            <a:pPr algn="ctr"/>
            <a:r>
              <a:rPr lang="ar-SA" sz="4400" b="1" dirty="0" smtClean="0">
                <a:solidFill>
                  <a:schemeClr val="accent1">
                    <a:lumMod val="50000"/>
                  </a:schemeClr>
                </a:solidFill>
                <a:ea typeface="Calibri"/>
                <a:cs typeface="Calibri"/>
                <a:sym typeface="Calibri"/>
              </a:rPr>
              <a:t>الكتاب والسنة.</a:t>
            </a:r>
          </a:p>
        </p:txBody>
      </p:sp>
    </p:spTree>
    <p:extLst>
      <p:ext uri="{BB962C8B-B14F-4D97-AF65-F5344CB8AC3E}">
        <p14:creationId xmlns:p14="http://schemas.microsoft.com/office/powerpoint/2010/main" val="2897050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4" grpId="0" animBg="1"/>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977900" y="1707489"/>
            <a:ext cx="3327400" cy="53860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p:cNvSpPr/>
          <p:nvPr/>
        </p:nvSpPr>
        <p:spPr>
          <a:xfrm>
            <a:off x="152400" y="1671308"/>
            <a:ext cx="8997315" cy="1077218"/>
          </a:xfrm>
          <a:prstGeom prst="rect">
            <a:avLst/>
          </a:prstGeom>
          <a:noFill/>
        </p:spPr>
        <p:txBody>
          <a:bodyPr wrap="square" lIns="91440" tIns="45720" rIns="91440" bIns="45720">
            <a:spAutoFit/>
          </a:bodyPr>
          <a:lstStyle/>
          <a:p>
            <a:pPr algn="ctr"/>
            <a:r>
              <a:rPr lang="ar-SA" sz="3200" b="1" dirty="0" smtClean="0">
                <a:solidFill>
                  <a:schemeClr val="accent1">
                    <a:lumMod val="50000"/>
                  </a:schemeClr>
                </a:solidFill>
                <a:ea typeface="Calibri"/>
                <a:cs typeface="Calibri"/>
                <a:sym typeface="Calibri"/>
              </a:rPr>
              <a:t>هو ما دل عليه خطاب الشرع المتعلق بأفعال المكلفين </a:t>
            </a:r>
          </a:p>
          <a:p>
            <a:pPr algn="ctr"/>
            <a:r>
              <a:rPr lang="ar-SA" sz="3200" b="1" dirty="0" smtClean="0">
                <a:solidFill>
                  <a:schemeClr val="accent1">
                    <a:lumMod val="50000"/>
                  </a:schemeClr>
                </a:solidFill>
                <a:ea typeface="Calibri"/>
                <a:cs typeface="Calibri"/>
                <a:sym typeface="Calibri"/>
              </a:rPr>
              <a:t>بالاقتضاء أو التخيير أو الوضع.</a:t>
            </a:r>
          </a:p>
        </p:txBody>
      </p:sp>
      <p:pic>
        <p:nvPicPr>
          <p:cNvPr id="3" name="صورة 2"/>
          <p:cNvPicPr>
            <a:picLocks noChangeAspect="1"/>
          </p:cNvPicPr>
          <p:nvPr/>
        </p:nvPicPr>
        <p:blipFill rotWithShape="1">
          <a:blip r:embed="rId2">
            <a:extLst>
              <a:ext uri="{28A0092B-C50C-407E-A947-70E740481C1C}">
                <a14:useLocalDpi xmlns:a14="http://schemas.microsoft.com/office/drawing/2010/main" val="0"/>
              </a:ext>
            </a:extLst>
          </a:blip>
          <a:srcRect l="40818" t="48820" r="-2684" b="-6657"/>
          <a:stretch/>
        </p:blipFill>
        <p:spPr>
          <a:xfrm flipV="1">
            <a:off x="1073150" y="3809999"/>
            <a:ext cx="4361815" cy="3206535"/>
          </a:xfrm>
          <a:prstGeom prst="rect">
            <a:avLst/>
          </a:prstGeom>
        </p:spPr>
      </p:pic>
      <p:sp>
        <p:nvSpPr>
          <p:cNvPr id="4" name="شريط إلى الأعلى 3"/>
          <p:cNvSpPr/>
          <p:nvPr/>
        </p:nvSpPr>
        <p:spPr>
          <a:xfrm>
            <a:off x="312662" y="122242"/>
            <a:ext cx="7018867" cy="991731"/>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4800" b="1" dirty="0" smtClean="0">
                <a:solidFill>
                  <a:schemeClr val="bg1"/>
                </a:solidFill>
                <a:ea typeface="Calibri"/>
                <a:cs typeface="Calibri"/>
                <a:sym typeface="Calibri"/>
              </a:rPr>
              <a:t>شرح التعريف</a:t>
            </a:r>
          </a:p>
        </p:txBody>
      </p:sp>
      <p:sp>
        <p:nvSpPr>
          <p:cNvPr id="14" name="مستطيل 13"/>
          <p:cNvSpPr/>
          <p:nvPr/>
        </p:nvSpPr>
        <p:spPr>
          <a:xfrm>
            <a:off x="698500" y="2920982"/>
            <a:ext cx="8451215" cy="1077218"/>
          </a:xfrm>
          <a:prstGeom prst="rect">
            <a:avLst/>
          </a:prstGeom>
          <a:solidFill>
            <a:schemeClr val="bg1"/>
          </a:solidFill>
          <a:ln>
            <a:solidFill>
              <a:srgbClr val="ED7D31"/>
            </a:solidFill>
          </a:ln>
        </p:spPr>
        <p:txBody>
          <a:bodyPr wrap="square" lIns="91440" tIns="45720" rIns="91440" bIns="45720">
            <a:spAutoFit/>
          </a:bodyPr>
          <a:lstStyle/>
          <a:p>
            <a:pPr algn="ctr"/>
            <a:r>
              <a:rPr lang="ar-SA" sz="3200" b="1" dirty="0" smtClean="0">
                <a:solidFill>
                  <a:schemeClr val="accent2">
                    <a:lumMod val="75000"/>
                  </a:schemeClr>
                </a:solidFill>
                <a:ea typeface="Calibri"/>
                <a:cs typeface="Calibri"/>
                <a:sym typeface="Calibri"/>
              </a:rPr>
              <a:t>المتعلق بأعمالهم سواءً كانت قولاً أو فعلاً  ، إيجادًا ام تركًا.</a:t>
            </a:r>
          </a:p>
          <a:p>
            <a:pPr algn="ctr"/>
            <a:r>
              <a:rPr lang="ar-SA" sz="3200" b="1" dirty="0" smtClean="0">
                <a:solidFill>
                  <a:schemeClr val="accent2">
                    <a:lumMod val="75000"/>
                  </a:schemeClr>
                </a:solidFill>
                <a:ea typeface="Calibri"/>
                <a:cs typeface="Calibri"/>
                <a:sym typeface="Calibri"/>
              </a:rPr>
              <a:t>من هو المكلف؟</a:t>
            </a:r>
          </a:p>
        </p:txBody>
      </p:sp>
      <p:sp>
        <p:nvSpPr>
          <p:cNvPr id="15" name="مستطيل 14"/>
          <p:cNvSpPr/>
          <p:nvPr/>
        </p:nvSpPr>
        <p:spPr>
          <a:xfrm>
            <a:off x="1488757" y="4874658"/>
            <a:ext cx="4188552" cy="1077218"/>
          </a:xfrm>
          <a:prstGeom prst="rect">
            <a:avLst/>
          </a:prstGeom>
          <a:noFill/>
        </p:spPr>
        <p:txBody>
          <a:bodyPr wrap="square" lIns="91440" tIns="45720" rIns="91440" bIns="45720">
            <a:spAutoFit/>
          </a:bodyPr>
          <a:lstStyle/>
          <a:p>
            <a:pPr algn="ctr"/>
            <a:r>
              <a:rPr lang="ar-SA" sz="3200" b="1" dirty="0" smtClean="0">
                <a:solidFill>
                  <a:schemeClr val="bg1"/>
                </a:solidFill>
                <a:ea typeface="Calibri"/>
                <a:cs typeface="Calibri"/>
                <a:sym typeface="Calibri"/>
              </a:rPr>
              <a:t>البالغ العاقل فلا يشمل الصغير أو المجنون.</a:t>
            </a:r>
          </a:p>
        </p:txBody>
      </p:sp>
      <p:pic>
        <p:nvPicPr>
          <p:cNvPr id="5" name="صورة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661111">
            <a:off x="7268194" y="2957644"/>
            <a:ext cx="4865265" cy="5254487"/>
          </a:xfrm>
          <a:prstGeom prst="rect">
            <a:avLst/>
          </a:prstGeom>
        </p:spPr>
      </p:pic>
      <p:sp>
        <p:nvSpPr>
          <p:cNvPr id="17" name="مستطيل 16"/>
          <p:cNvSpPr/>
          <p:nvPr/>
        </p:nvSpPr>
        <p:spPr>
          <a:xfrm>
            <a:off x="8280401" y="4743759"/>
            <a:ext cx="3086100" cy="1569660"/>
          </a:xfrm>
          <a:prstGeom prst="rect">
            <a:avLst/>
          </a:prstGeom>
          <a:noFill/>
        </p:spPr>
        <p:txBody>
          <a:bodyPr wrap="square" lIns="91440" tIns="45720" rIns="91440" bIns="45720">
            <a:spAutoFit/>
          </a:bodyPr>
          <a:lstStyle/>
          <a:p>
            <a:pPr algn="ctr"/>
            <a:r>
              <a:rPr lang="ar-SA" sz="3200" b="1" dirty="0" smtClean="0">
                <a:solidFill>
                  <a:schemeClr val="bg1"/>
                </a:solidFill>
                <a:ea typeface="Calibri"/>
                <a:cs typeface="Calibri"/>
                <a:sym typeface="Calibri"/>
              </a:rPr>
              <a:t>ماهي علامات</a:t>
            </a:r>
          </a:p>
          <a:p>
            <a:pPr algn="ctr"/>
            <a:r>
              <a:rPr lang="ar-SA" sz="3200" b="1" dirty="0" smtClean="0">
                <a:solidFill>
                  <a:schemeClr val="bg1"/>
                </a:solidFill>
                <a:ea typeface="Calibri"/>
                <a:cs typeface="Calibri"/>
                <a:sym typeface="Calibri"/>
              </a:rPr>
              <a:t> البلوغ </a:t>
            </a:r>
          </a:p>
          <a:p>
            <a:pPr algn="ctr"/>
            <a:r>
              <a:rPr lang="ar-SA" sz="3200" b="1" dirty="0" smtClean="0">
                <a:solidFill>
                  <a:schemeClr val="bg1"/>
                </a:solidFill>
                <a:ea typeface="Calibri"/>
                <a:cs typeface="Calibri"/>
                <a:sym typeface="Calibri"/>
              </a:rPr>
              <a:t>للذكر والأنثى؟</a:t>
            </a:r>
          </a:p>
        </p:txBody>
      </p:sp>
      <p:grpSp>
        <p:nvGrpSpPr>
          <p:cNvPr id="9" name="مجموعة 8"/>
          <p:cNvGrpSpPr/>
          <p:nvPr/>
        </p:nvGrpSpPr>
        <p:grpSpPr>
          <a:xfrm>
            <a:off x="6200644" y="4650482"/>
            <a:ext cx="2700791" cy="2207518"/>
            <a:chOff x="6200644" y="4650482"/>
            <a:chExt cx="2700791" cy="2207518"/>
          </a:xfrm>
        </p:grpSpPr>
        <p:pic>
          <p:nvPicPr>
            <p:cNvPr id="6" name="صورة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0644" y="4650482"/>
              <a:ext cx="2700791" cy="2207518"/>
            </a:xfrm>
            <a:prstGeom prst="rect">
              <a:avLst/>
            </a:prstGeom>
          </p:spPr>
        </p:pic>
        <p:sp>
          <p:nvSpPr>
            <p:cNvPr id="8" name="شكل بيضاوي 7"/>
            <p:cNvSpPr/>
            <p:nvPr/>
          </p:nvSpPr>
          <p:spPr>
            <a:xfrm>
              <a:off x="8051800" y="5473700"/>
              <a:ext cx="368300" cy="478176"/>
            </a:xfrm>
            <a:prstGeom prst="ellipse">
              <a:avLst/>
            </a:prstGeom>
            <a:solidFill>
              <a:srgbClr val="FFC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شكل بيضاوي 17"/>
            <p:cNvSpPr/>
            <p:nvPr/>
          </p:nvSpPr>
          <p:spPr>
            <a:xfrm>
              <a:off x="6840802" y="5528589"/>
              <a:ext cx="368300" cy="478176"/>
            </a:xfrm>
            <a:prstGeom prst="ellipse">
              <a:avLst/>
            </a:prstGeom>
            <a:solidFill>
              <a:srgbClr val="FFC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Tree>
    <p:extLst>
      <p:ext uri="{BB962C8B-B14F-4D97-AF65-F5344CB8AC3E}">
        <p14:creationId xmlns:p14="http://schemas.microsoft.com/office/powerpoint/2010/main" val="3986495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4" grpId="0" animBg="1"/>
      <p:bldP spid="14" grpId="0" animBg="1"/>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5422264" y="2175423"/>
            <a:ext cx="1262303" cy="53860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p:cNvSpPr/>
          <p:nvPr/>
        </p:nvSpPr>
        <p:spPr>
          <a:xfrm>
            <a:off x="152400" y="1671308"/>
            <a:ext cx="8997315" cy="1077218"/>
          </a:xfrm>
          <a:prstGeom prst="rect">
            <a:avLst/>
          </a:prstGeom>
          <a:noFill/>
        </p:spPr>
        <p:txBody>
          <a:bodyPr wrap="square" lIns="91440" tIns="45720" rIns="91440" bIns="45720">
            <a:spAutoFit/>
          </a:bodyPr>
          <a:lstStyle/>
          <a:p>
            <a:pPr algn="ctr"/>
            <a:r>
              <a:rPr lang="ar-SA" sz="3200" b="1" dirty="0" smtClean="0">
                <a:solidFill>
                  <a:schemeClr val="accent1">
                    <a:lumMod val="50000"/>
                  </a:schemeClr>
                </a:solidFill>
                <a:ea typeface="Calibri"/>
                <a:cs typeface="Calibri"/>
                <a:sym typeface="Calibri"/>
              </a:rPr>
              <a:t>هو ما دل عليه خطاب الشرع المتعلق بأفعال المكلفين </a:t>
            </a:r>
          </a:p>
          <a:p>
            <a:pPr algn="ctr"/>
            <a:r>
              <a:rPr lang="ar-SA" sz="3200" b="1" dirty="0" smtClean="0">
                <a:solidFill>
                  <a:schemeClr val="accent1">
                    <a:lumMod val="50000"/>
                  </a:schemeClr>
                </a:solidFill>
                <a:ea typeface="Calibri"/>
                <a:cs typeface="Calibri"/>
                <a:sym typeface="Calibri"/>
              </a:rPr>
              <a:t>بالاقتضاء أو التخيير أو الوضع.</a:t>
            </a:r>
          </a:p>
        </p:txBody>
      </p:sp>
      <p:sp>
        <p:nvSpPr>
          <p:cNvPr id="4" name="شريط إلى الأعلى 3"/>
          <p:cNvSpPr/>
          <p:nvPr/>
        </p:nvSpPr>
        <p:spPr>
          <a:xfrm>
            <a:off x="312662" y="122242"/>
            <a:ext cx="7018867" cy="991731"/>
          </a:xfrm>
          <a:prstGeom prst="ribbon2">
            <a:avLst>
              <a:gd name="adj1" fmla="val 16667"/>
              <a:gd name="adj2" fmla="val 73884"/>
            </a:avLst>
          </a:prstGeom>
          <a:solidFill>
            <a:schemeClr val="accent2">
              <a:lumMod val="60000"/>
              <a:lumOff val="40000"/>
            </a:schemeClr>
          </a:solidFill>
          <a:ln>
            <a:solidFill>
              <a:srgbClr val="FCF9F7"/>
            </a:solidFill>
          </a:ln>
        </p:spPr>
        <p:txBody>
          <a:bodyPr wrap="square" lIns="91440" tIns="45720" rIns="91440" bIns="45720">
            <a:spAutoFit/>
          </a:bodyPr>
          <a:lstStyle/>
          <a:p>
            <a:pPr algn="ctr"/>
            <a:r>
              <a:rPr lang="ar-SA" sz="4800" b="1" dirty="0" smtClean="0">
                <a:solidFill>
                  <a:schemeClr val="bg1"/>
                </a:solidFill>
                <a:ea typeface="Calibri"/>
                <a:cs typeface="Calibri"/>
                <a:sym typeface="Calibri"/>
              </a:rPr>
              <a:t>شرح التعريف</a:t>
            </a:r>
          </a:p>
        </p:txBody>
      </p:sp>
      <p:sp>
        <p:nvSpPr>
          <p:cNvPr id="14" name="مستطيل 13"/>
          <p:cNvSpPr/>
          <p:nvPr/>
        </p:nvSpPr>
        <p:spPr>
          <a:xfrm>
            <a:off x="2458959" y="2767252"/>
            <a:ext cx="8451215" cy="1077218"/>
          </a:xfrm>
          <a:prstGeom prst="rect">
            <a:avLst/>
          </a:prstGeom>
          <a:solidFill>
            <a:schemeClr val="bg1"/>
          </a:solidFill>
          <a:ln>
            <a:solidFill>
              <a:srgbClr val="ED7D31"/>
            </a:solidFill>
          </a:ln>
        </p:spPr>
        <p:txBody>
          <a:bodyPr wrap="square" lIns="91440" tIns="45720" rIns="91440" bIns="45720">
            <a:spAutoFit/>
          </a:bodyPr>
          <a:lstStyle/>
          <a:p>
            <a:pPr algn="ctr"/>
            <a:r>
              <a:rPr lang="ar-SA" sz="3200" b="1" dirty="0" smtClean="0">
                <a:solidFill>
                  <a:schemeClr val="accent2">
                    <a:lumMod val="75000"/>
                  </a:schemeClr>
                </a:solidFill>
                <a:ea typeface="Calibri"/>
                <a:cs typeface="Calibri"/>
                <a:sym typeface="Calibri"/>
              </a:rPr>
              <a:t>الاقتضاء : طلب الفعل أو الترك على سبيل الإلزام (وجوب أو تحريم) ، أو على سبيل الأفضلية (مستحب أو مكروه).</a:t>
            </a:r>
          </a:p>
        </p:txBody>
      </p:sp>
      <p:pic>
        <p:nvPicPr>
          <p:cNvPr id="16" name="Picture 2" descr="نتيجة بحث الصور عن حرام"/>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389" t="4973" r="11776" b="3570"/>
          <a:stretch/>
        </p:blipFill>
        <p:spPr bwMode="auto">
          <a:xfrm>
            <a:off x="9702835" y="4495800"/>
            <a:ext cx="2414678" cy="1908836"/>
          </a:xfrm>
          <a:prstGeom prst="rect">
            <a:avLst/>
          </a:prstGeom>
          <a:noFill/>
          <a:extLst>
            <a:ext uri="{909E8E84-426E-40DD-AFC4-6F175D3DCCD1}">
              <a14:hiddenFill xmlns:a14="http://schemas.microsoft.com/office/drawing/2010/main">
                <a:solidFill>
                  <a:srgbClr val="FFFFFF"/>
                </a:solidFill>
              </a14:hiddenFill>
            </a:ext>
          </a:extLst>
        </p:spPr>
      </p:pic>
      <p:pic>
        <p:nvPicPr>
          <p:cNvPr id="11" name="صورة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2756" y="3844470"/>
            <a:ext cx="3326018" cy="3316433"/>
          </a:xfrm>
          <a:prstGeom prst="rect">
            <a:avLst/>
          </a:prstGeom>
        </p:spPr>
      </p:pic>
      <p:sp>
        <p:nvSpPr>
          <p:cNvPr id="19" name="مستطيل 18"/>
          <p:cNvSpPr/>
          <p:nvPr/>
        </p:nvSpPr>
        <p:spPr>
          <a:xfrm>
            <a:off x="5021490" y="5682768"/>
            <a:ext cx="2801456" cy="954107"/>
          </a:xfrm>
          <a:prstGeom prst="rect">
            <a:avLst/>
          </a:prstGeom>
          <a:solidFill>
            <a:schemeClr val="bg1"/>
          </a:solidFill>
          <a:ln>
            <a:solidFill>
              <a:srgbClr val="ED7D31"/>
            </a:solidFill>
          </a:ln>
        </p:spPr>
        <p:txBody>
          <a:bodyPr wrap="square" lIns="91440" tIns="45720" rIns="91440" bIns="45720">
            <a:spAutoFit/>
          </a:bodyPr>
          <a:lstStyle/>
          <a:p>
            <a:pPr algn="ctr"/>
            <a:r>
              <a:rPr lang="ar-SA" sz="2800" b="1" dirty="0" smtClean="0">
                <a:solidFill>
                  <a:schemeClr val="accent2">
                    <a:lumMod val="75000"/>
                  </a:schemeClr>
                </a:solidFill>
                <a:ea typeface="Calibri"/>
                <a:cs typeface="Calibri"/>
                <a:sym typeface="Calibri"/>
              </a:rPr>
              <a:t>فرّق/ي بين الواجب والمُستحب؟</a:t>
            </a:r>
          </a:p>
        </p:txBody>
      </p:sp>
      <p:sp>
        <p:nvSpPr>
          <p:cNvPr id="20" name="مستطيل 19"/>
          <p:cNvSpPr/>
          <p:nvPr/>
        </p:nvSpPr>
        <p:spPr>
          <a:xfrm>
            <a:off x="2379889" y="5682768"/>
            <a:ext cx="2449987" cy="954107"/>
          </a:xfrm>
          <a:prstGeom prst="rect">
            <a:avLst/>
          </a:prstGeom>
          <a:solidFill>
            <a:schemeClr val="bg1"/>
          </a:solidFill>
          <a:ln>
            <a:solidFill>
              <a:srgbClr val="ED7D31"/>
            </a:solidFill>
          </a:ln>
        </p:spPr>
        <p:txBody>
          <a:bodyPr wrap="square" lIns="91440" tIns="45720" rIns="91440" bIns="45720">
            <a:spAutoFit/>
          </a:bodyPr>
          <a:lstStyle/>
          <a:p>
            <a:pPr algn="ctr"/>
            <a:r>
              <a:rPr lang="ar-SA" sz="2800" b="1" dirty="0" smtClean="0">
                <a:solidFill>
                  <a:schemeClr val="accent2">
                    <a:lumMod val="75000"/>
                  </a:schemeClr>
                </a:solidFill>
                <a:ea typeface="Calibri"/>
                <a:cs typeface="Calibri"/>
                <a:sym typeface="Calibri"/>
              </a:rPr>
              <a:t>وبين المحرم و المكروه؟</a:t>
            </a:r>
          </a:p>
        </p:txBody>
      </p:sp>
    </p:spTree>
    <p:extLst>
      <p:ext uri="{BB962C8B-B14F-4D97-AF65-F5344CB8AC3E}">
        <p14:creationId xmlns:p14="http://schemas.microsoft.com/office/powerpoint/2010/main" val="1388777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animBg="1"/>
      <p:bldP spid="19" grpId="0" animBg="1"/>
      <p:bldP spid="20"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4433</TotalTime>
  <Words>1964</Words>
  <Application>Microsoft Office PowerPoint</Application>
  <PresentationFormat>شاشة عريضة</PresentationFormat>
  <Paragraphs>362</Paragraphs>
  <Slides>44</Slides>
  <Notes>0</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44</vt:i4>
      </vt:variant>
    </vt:vector>
  </HeadingPairs>
  <TitlesOfParts>
    <vt:vector size="51" baseType="lpstr">
      <vt:lpstr>맑은 고딕</vt:lpstr>
      <vt:lpstr>Arial</vt:lpstr>
      <vt:lpstr>Calibri</vt:lpstr>
      <vt:lpstr>Calibri Light</vt:lpstr>
      <vt:lpstr>Times New Roman</vt:lpstr>
      <vt:lpstr>Traditional Arabic</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Prettykadooj</dc:creator>
  <cp:lastModifiedBy>Prettykadooj</cp:lastModifiedBy>
  <cp:revision>96</cp:revision>
  <dcterms:created xsi:type="dcterms:W3CDTF">2020-03-13T23:43:51Z</dcterms:created>
  <dcterms:modified xsi:type="dcterms:W3CDTF">2020-03-20T16:30:18Z</dcterms:modified>
</cp:coreProperties>
</file>