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48" r:id="rId1"/>
  </p:sldMasterIdLst>
  <p:notesMasterIdLst>
    <p:notesMasterId r:id="rId19"/>
  </p:notesMasterIdLst>
  <p:sldIdLst>
    <p:sldId id="262" r:id="rId2"/>
    <p:sldId id="261" r:id="rId3"/>
    <p:sldId id="339" r:id="rId4"/>
    <p:sldId id="340" r:id="rId5"/>
    <p:sldId id="349" r:id="rId6"/>
    <p:sldId id="344" r:id="rId7"/>
    <p:sldId id="350" r:id="rId8"/>
    <p:sldId id="346" r:id="rId9"/>
    <p:sldId id="347" r:id="rId10"/>
    <p:sldId id="352" r:id="rId11"/>
    <p:sldId id="353" r:id="rId12"/>
    <p:sldId id="354" r:id="rId13"/>
    <p:sldId id="272" r:id="rId14"/>
    <p:sldId id="351" r:id="rId15"/>
    <p:sldId id="355" r:id="rId16"/>
    <p:sldId id="268" r:id="rId17"/>
    <p:sldId id="357" r:id="rId18"/>
  </p:sldIdLst>
  <p:sldSz cx="12192000" cy="6858000"/>
  <p:notesSz cx="6858000" cy="9144000"/>
  <p:embeddedFontLst>
    <p:embeddedFont>
      <p:font typeface="Aldhabi" panose="01000000000000000000" pitchFamily="2" charset="-78"/>
      <p:regular r:id="rId20"/>
    </p:embeddedFont>
    <p:embeddedFont>
      <p:font typeface="Calibri" panose="020F0502020204030204" pitchFamily="34" charset="0"/>
      <p:regular r:id="rId21"/>
      <p:bold r:id="rId22"/>
    </p:embeddedFont>
    <p:embeddedFont>
      <p:font typeface="Calibri Light" panose="020F0302020204030204" pitchFamily="34" charset="0"/>
      <p:regular r:id="rId23"/>
    </p:embeddedFont>
  </p:embeddedFont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AD5"/>
    <a:srgbClr val="FFCCFF"/>
    <a:srgbClr val="FFCCCC"/>
    <a:srgbClr val="E6E6E6"/>
    <a:srgbClr val="FFD9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نمط ذو نسُق 1 - تميي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85294" autoAdjust="0"/>
  </p:normalViewPr>
  <p:slideViewPr>
    <p:cSldViewPr snapToGrid="0">
      <p:cViewPr varScale="1">
        <p:scale>
          <a:sx n="70" d="100"/>
          <a:sy n="70" d="100"/>
        </p:scale>
        <p:origin x="48" y="12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6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a:extLst>
              <a:ext uri="{FF2B5EF4-FFF2-40B4-BE49-F238E27FC236}">
                <a16:creationId xmlns:a16="http://schemas.microsoft.com/office/drawing/2014/main" id="{5E9B3EFC-AA00-4379-8D4D-DBED80AA5DE1}"/>
              </a:ext>
            </a:extLst>
          </p:cNvPr>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عنصر نائب للتاريخ 2">
            <a:extLst>
              <a:ext uri="{FF2B5EF4-FFF2-40B4-BE49-F238E27FC236}">
                <a16:creationId xmlns:a16="http://schemas.microsoft.com/office/drawing/2014/main" id="{8A07A2D0-B1AA-40C3-813A-97DE5C6D8AFC}"/>
              </a:ext>
            </a:extLst>
          </p:cNvPr>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802822DE-7E27-4843-833D-ECF2A216345B}" type="datetimeFigureOut">
              <a:rPr lang="en-US" smtClean="0"/>
              <a:t>3/20/2021</a:t>
            </a:fld>
            <a:endParaRPr lang="en-US"/>
          </a:p>
        </p:txBody>
      </p:sp>
      <p:sp>
        <p:nvSpPr>
          <p:cNvPr id="4" name="عنصر نائب لصورة الشريحة 3">
            <a:extLst>
              <a:ext uri="{FF2B5EF4-FFF2-40B4-BE49-F238E27FC236}">
                <a16:creationId xmlns:a16="http://schemas.microsoft.com/office/drawing/2014/main" id="{2B0E5020-24C7-48CF-9BE0-8FB5C0942A1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a:extLst>
              <a:ext uri="{FF2B5EF4-FFF2-40B4-BE49-F238E27FC236}">
                <a16:creationId xmlns:a16="http://schemas.microsoft.com/office/drawing/2014/main" id="{EE186E1C-677F-4F7A-9D09-BB50B325F1A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a:extLst>
              <a:ext uri="{FF2B5EF4-FFF2-40B4-BE49-F238E27FC236}">
                <a16:creationId xmlns:a16="http://schemas.microsoft.com/office/drawing/2014/main" id="{DA36953B-5515-44E3-90F2-83AD3555952B}"/>
              </a:ext>
            </a:extLst>
          </p:cNvPr>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7" name="عنصر نائب لرقم الشريحة 6">
            <a:extLst>
              <a:ext uri="{FF2B5EF4-FFF2-40B4-BE49-F238E27FC236}">
                <a16:creationId xmlns:a16="http://schemas.microsoft.com/office/drawing/2014/main" id="{05373851-0BD3-4B58-A2BA-6CC109F40A63}"/>
              </a:ext>
            </a:extLst>
          </p:cNvPr>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48556555-635F-4070-937B-C1007CF4C295}" type="slidenum">
              <a:rPr lang="en-US" smtClean="0"/>
              <a:t>‹#›</a:t>
            </a:fld>
            <a:endParaRPr lang="en-US"/>
          </a:p>
        </p:txBody>
      </p:sp>
    </p:spTree>
    <p:extLst>
      <p:ext uri="{BB962C8B-B14F-4D97-AF65-F5344CB8AC3E}">
        <p14:creationId xmlns:p14="http://schemas.microsoft.com/office/powerpoint/2010/main" val="372787325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A223A7D-7D1D-4758-B4FF-FCF28E2E06E0}"/>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85CFAB8C-280E-4C17-AEB1-FD167D6453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BFFDAC1F-96A2-4514-B3C8-A4272C348CBA}"/>
              </a:ext>
            </a:extLst>
          </p:cNvPr>
          <p:cNvSpPr>
            <a:spLocks noGrp="1"/>
          </p:cNvSpPr>
          <p:nvPr>
            <p:ph type="dt" sz="half" idx="10"/>
          </p:nvPr>
        </p:nvSpPr>
        <p:spPr/>
        <p:txBody>
          <a:bodyPr/>
          <a:lstStyle/>
          <a:p>
            <a:fld id="{EE5510BF-BAEF-4C6D-895D-3744DBD2C488}" type="datetimeFigureOut">
              <a:rPr lang="ar-SA" smtClean="0"/>
              <a:t>07/08/42</a:t>
            </a:fld>
            <a:endParaRPr lang="ar-SA"/>
          </a:p>
        </p:txBody>
      </p:sp>
      <p:sp>
        <p:nvSpPr>
          <p:cNvPr id="5" name="عنصر نائب للتذييل 4">
            <a:extLst>
              <a:ext uri="{FF2B5EF4-FFF2-40B4-BE49-F238E27FC236}">
                <a16:creationId xmlns:a16="http://schemas.microsoft.com/office/drawing/2014/main" id="{CB07FF29-4023-450E-9ECE-1E9868C1335C}"/>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29FB7812-87CD-4464-9A4E-48590ACB84AD}"/>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448545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767FB76-A981-4509-90B3-6DC26D95B05D}"/>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B32ADBE1-159A-4C44-B806-200C330D2829}"/>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9B9432B0-09F5-4E45-A021-B132DFCAD264}"/>
              </a:ext>
            </a:extLst>
          </p:cNvPr>
          <p:cNvSpPr>
            <a:spLocks noGrp="1"/>
          </p:cNvSpPr>
          <p:nvPr>
            <p:ph type="dt" sz="half" idx="10"/>
          </p:nvPr>
        </p:nvSpPr>
        <p:spPr/>
        <p:txBody>
          <a:bodyPr/>
          <a:lstStyle/>
          <a:p>
            <a:fld id="{EE5510BF-BAEF-4C6D-895D-3744DBD2C488}" type="datetimeFigureOut">
              <a:rPr lang="ar-SA" smtClean="0"/>
              <a:t>07/08/42</a:t>
            </a:fld>
            <a:endParaRPr lang="ar-SA"/>
          </a:p>
        </p:txBody>
      </p:sp>
      <p:sp>
        <p:nvSpPr>
          <p:cNvPr id="5" name="عنصر نائب للتذييل 4">
            <a:extLst>
              <a:ext uri="{FF2B5EF4-FFF2-40B4-BE49-F238E27FC236}">
                <a16:creationId xmlns:a16="http://schemas.microsoft.com/office/drawing/2014/main" id="{F2F99CAC-D6B0-46B5-A98D-65AD3030D87A}"/>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C7AA01AF-7955-4E55-9201-F5749D2C9531}"/>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5901450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F1CFC6E7-2639-4C91-BC64-061BE94581E7}"/>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4E1F3F8D-4C2D-4A5E-B2CD-EBE3074B8A38}"/>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52DECF95-4072-48D8-8383-0CB64A4CF5DC}"/>
              </a:ext>
            </a:extLst>
          </p:cNvPr>
          <p:cNvSpPr>
            <a:spLocks noGrp="1"/>
          </p:cNvSpPr>
          <p:nvPr>
            <p:ph type="dt" sz="half" idx="10"/>
          </p:nvPr>
        </p:nvSpPr>
        <p:spPr/>
        <p:txBody>
          <a:bodyPr/>
          <a:lstStyle/>
          <a:p>
            <a:fld id="{EE5510BF-BAEF-4C6D-895D-3744DBD2C488}" type="datetimeFigureOut">
              <a:rPr lang="ar-SA" smtClean="0"/>
              <a:t>07/08/42</a:t>
            </a:fld>
            <a:endParaRPr lang="ar-SA"/>
          </a:p>
        </p:txBody>
      </p:sp>
      <p:sp>
        <p:nvSpPr>
          <p:cNvPr id="5" name="عنصر نائب للتذييل 4">
            <a:extLst>
              <a:ext uri="{FF2B5EF4-FFF2-40B4-BE49-F238E27FC236}">
                <a16:creationId xmlns:a16="http://schemas.microsoft.com/office/drawing/2014/main" id="{0939DD5A-6A91-40E8-B75E-5DD158F9A49A}"/>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4DDB9385-9725-4005-839C-FDD6C2E8723D}"/>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185715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CE220F3-A807-4ACA-9455-7E238BA9A59A}"/>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3B79697B-2905-4230-B0BE-0B2783E5B4D3}"/>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7072CABA-ABEB-4415-8058-72C18A436C08}"/>
              </a:ext>
            </a:extLst>
          </p:cNvPr>
          <p:cNvSpPr>
            <a:spLocks noGrp="1"/>
          </p:cNvSpPr>
          <p:nvPr>
            <p:ph type="dt" sz="half" idx="10"/>
          </p:nvPr>
        </p:nvSpPr>
        <p:spPr/>
        <p:txBody>
          <a:bodyPr/>
          <a:lstStyle/>
          <a:p>
            <a:fld id="{EE5510BF-BAEF-4C6D-895D-3744DBD2C488}" type="datetimeFigureOut">
              <a:rPr lang="ar-SA" smtClean="0"/>
              <a:t>07/08/42</a:t>
            </a:fld>
            <a:endParaRPr lang="ar-SA"/>
          </a:p>
        </p:txBody>
      </p:sp>
      <p:sp>
        <p:nvSpPr>
          <p:cNvPr id="5" name="عنصر نائب للتذييل 4">
            <a:extLst>
              <a:ext uri="{FF2B5EF4-FFF2-40B4-BE49-F238E27FC236}">
                <a16:creationId xmlns:a16="http://schemas.microsoft.com/office/drawing/2014/main" id="{3E4E34AE-C319-4A3E-8AE1-AD04DB8F33E6}"/>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AAF076A1-83D7-4B81-9D14-9D2B6AAF2913}"/>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387930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B9E0F0-B770-4320-A541-BE9F5BF73C74}"/>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213D771A-0F82-4E36-BFFA-821F42A943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D8FEA0E1-B4ED-44A3-A7D4-E2DCE007A094}"/>
              </a:ext>
            </a:extLst>
          </p:cNvPr>
          <p:cNvSpPr>
            <a:spLocks noGrp="1"/>
          </p:cNvSpPr>
          <p:nvPr>
            <p:ph type="dt" sz="half" idx="10"/>
          </p:nvPr>
        </p:nvSpPr>
        <p:spPr/>
        <p:txBody>
          <a:bodyPr/>
          <a:lstStyle/>
          <a:p>
            <a:fld id="{EE5510BF-BAEF-4C6D-895D-3744DBD2C488}" type="datetimeFigureOut">
              <a:rPr lang="ar-SA" smtClean="0"/>
              <a:t>07/08/42</a:t>
            </a:fld>
            <a:endParaRPr lang="ar-SA"/>
          </a:p>
        </p:txBody>
      </p:sp>
      <p:sp>
        <p:nvSpPr>
          <p:cNvPr id="5" name="عنصر نائب للتذييل 4">
            <a:extLst>
              <a:ext uri="{FF2B5EF4-FFF2-40B4-BE49-F238E27FC236}">
                <a16:creationId xmlns:a16="http://schemas.microsoft.com/office/drawing/2014/main" id="{1F5189AE-0514-4F18-AB70-770351955BD0}"/>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9EE46958-4E6B-415E-88E0-853EE5C3ECBD}"/>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6715446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6E7A03D-E157-47FE-B440-A8A025A5BAE2}"/>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A088E12D-FAB4-4519-B243-104D5BC72F10}"/>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D0646911-7400-4FCA-B385-1EAD6E61CCF8}"/>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2F5D00C7-3414-45BA-AB11-5985F1848104}"/>
              </a:ext>
            </a:extLst>
          </p:cNvPr>
          <p:cNvSpPr>
            <a:spLocks noGrp="1"/>
          </p:cNvSpPr>
          <p:nvPr>
            <p:ph type="dt" sz="half" idx="10"/>
          </p:nvPr>
        </p:nvSpPr>
        <p:spPr/>
        <p:txBody>
          <a:bodyPr/>
          <a:lstStyle/>
          <a:p>
            <a:fld id="{EE5510BF-BAEF-4C6D-895D-3744DBD2C488}" type="datetimeFigureOut">
              <a:rPr lang="ar-SA" smtClean="0"/>
              <a:t>07/08/42</a:t>
            </a:fld>
            <a:endParaRPr lang="ar-SA"/>
          </a:p>
        </p:txBody>
      </p:sp>
      <p:sp>
        <p:nvSpPr>
          <p:cNvPr id="6" name="عنصر نائب للتذييل 5">
            <a:extLst>
              <a:ext uri="{FF2B5EF4-FFF2-40B4-BE49-F238E27FC236}">
                <a16:creationId xmlns:a16="http://schemas.microsoft.com/office/drawing/2014/main" id="{F41227D6-70C7-410B-9012-8A55D7474E88}"/>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72BB041C-08C7-43C9-9F97-3C186FA167BE}"/>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382693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A7EF97C-6945-4A14-89AF-480D5F5CCB37}"/>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C43E45DC-E27C-43B1-8C8A-8891A85CEF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3B7F2ACA-EEBB-4D31-B855-BD5864E7E053}"/>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0FE4A0E5-27CD-4E1A-93CE-DE9AB5DABD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50ECDB57-B723-4E1B-8118-E139102B57E7}"/>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8860485F-097A-4BD2-AC1C-5BBF8D5F3669}"/>
              </a:ext>
            </a:extLst>
          </p:cNvPr>
          <p:cNvSpPr>
            <a:spLocks noGrp="1"/>
          </p:cNvSpPr>
          <p:nvPr>
            <p:ph type="dt" sz="half" idx="10"/>
          </p:nvPr>
        </p:nvSpPr>
        <p:spPr/>
        <p:txBody>
          <a:bodyPr/>
          <a:lstStyle/>
          <a:p>
            <a:fld id="{EE5510BF-BAEF-4C6D-895D-3744DBD2C488}" type="datetimeFigureOut">
              <a:rPr lang="ar-SA" smtClean="0"/>
              <a:t>07/08/42</a:t>
            </a:fld>
            <a:endParaRPr lang="ar-SA"/>
          </a:p>
        </p:txBody>
      </p:sp>
      <p:sp>
        <p:nvSpPr>
          <p:cNvPr id="8" name="عنصر نائب للتذييل 7">
            <a:extLst>
              <a:ext uri="{FF2B5EF4-FFF2-40B4-BE49-F238E27FC236}">
                <a16:creationId xmlns:a16="http://schemas.microsoft.com/office/drawing/2014/main" id="{CBA46619-152D-4688-A906-DA9F038275FA}"/>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310E1D3D-D49A-4D91-AE9D-4B45BBB926C2}"/>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33840839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55FDD43-9D1E-4E4F-9F45-5DC99A36AC14}"/>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6694AF2A-63D3-4E5B-9E81-6675CCCBADAA}"/>
              </a:ext>
            </a:extLst>
          </p:cNvPr>
          <p:cNvSpPr>
            <a:spLocks noGrp="1"/>
          </p:cNvSpPr>
          <p:nvPr>
            <p:ph type="dt" sz="half" idx="10"/>
          </p:nvPr>
        </p:nvSpPr>
        <p:spPr/>
        <p:txBody>
          <a:bodyPr/>
          <a:lstStyle/>
          <a:p>
            <a:fld id="{EE5510BF-BAEF-4C6D-895D-3744DBD2C488}" type="datetimeFigureOut">
              <a:rPr lang="ar-SA" smtClean="0"/>
              <a:t>07/08/42</a:t>
            </a:fld>
            <a:endParaRPr lang="ar-SA"/>
          </a:p>
        </p:txBody>
      </p:sp>
      <p:sp>
        <p:nvSpPr>
          <p:cNvPr id="4" name="عنصر نائب للتذييل 3">
            <a:extLst>
              <a:ext uri="{FF2B5EF4-FFF2-40B4-BE49-F238E27FC236}">
                <a16:creationId xmlns:a16="http://schemas.microsoft.com/office/drawing/2014/main" id="{47A87CF0-09FB-4D53-AABF-BCD434461E11}"/>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CC289FDF-56FD-47DD-8F99-7547BFA0FDCB}"/>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19563892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0080AF65-1DCF-4A70-B5A7-7FCF4CEAEFD9}"/>
              </a:ext>
            </a:extLst>
          </p:cNvPr>
          <p:cNvSpPr>
            <a:spLocks noGrp="1"/>
          </p:cNvSpPr>
          <p:nvPr>
            <p:ph type="dt" sz="half" idx="10"/>
          </p:nvPr>
        </p:nvSpPr>
        <p:spPr/>
        <p:txBody>
          <a:bodyPr/>
          <a:lstStyle/>
          <a:p>
            <a:fld id="{EE5510BF-BAEF-4C6D-895D-3744DBD2C488}" type="datetimeFigureOut">
              <a:rPr lang="ar-SA" smtClean="0"/>
              <a:t>07/08/42</a:t>
            </a:fld>
            <a:endParaRPr lang="ar-SA"/>
          </a:p>
        </p:txBody>
      </p:sp>
      <p:sp>
        <p:nvSpPr>
          <p:cNvPr id="3" name="عنصر نائب للتذييل 2">
            <a:extLst>
              <a:ext uri="{FF2B5EF4-FFF2-40B4-BE49-F238E27FC236}">
                <a16:creationId xmlns:a16="http://schemas.microsoft.com/office/drawing/2014/main" id="{9D15FFB4-B2A7-43DC-9F83-0E1A99A10137}"/>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BCF5D37B-64F1-4B30-AE28-3486A9FD81AA}"/>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1589490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03354FD-340A-40C6-B299-6ACE12643B89}"/>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0BBA581A-9FAF-4BF1-AEE1-C7C97A9FCA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AE0A1CCA-FE4F-4E21-96C0-F49D31BD4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69354EE0-443F-4DE9-B892-5D45A03ED79D}"/>
              </a:ext>
            </a:extLst>
          </p:cNvPr>
          <p:cNvSpPr>
            <a:spLocks noGrp="1"/>
          </p:cNvSpPr>
          <p:nvPr>
            <p:ph type="dt" sz="half" idx="10"/>
          </p:nvPr>
        </p:nvSpPr>
        <p:spPr/>
        <p:txBody>
          <a:bodyPr/>
          <a:lstStyle/>
          <a:p>
            <a:fld id="{EE5510BF-BAEF-4C6D-895D-3744DBD2C488}" type="datetimeFigureOut">
              <a:rPr lang="ar-SA" smtClean="0"/>
              <a:t>07/08/42</a:t>
            </a:fld>
            <a:endParaRPr lang="ar-SA"/>
          </a:p>
        </p:txBody>
      </p:sp>
      <p:sp>
        <p:nvSpPr>
          <p:cNvPr id="6" name="عنصر نائب للتذييل 5">
            <a:extLst>
              <a:ext uri="{FF2B5EF4-FFF2-40B4-BE49-F238E27FC236}">
                <a16:creationId xmlns:a16="http://schemas.microsoft.com/office/drawing/2014/main" id="{DD5E1DB2-78BD-406D-9E57-E17B07BE4645}"/>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DB3A5CE5-E89D-41B1-AB30-AF787DBCB3F7}"/>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938683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FA88246-F80A-45F4-8DC6-44360F37371E}"/>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D49ACE98-03E7-4125-85DA-FBD120B042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AF3D228D-9E29-4906-A241-93042693F2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2E835F3C-96C2-45C5-873D-4A79ABF4E640}"/>
              </a:ext>
            </a:extLst>
          </p:cNvPr>
          <p:cNvSpPr>
            <a:spLocks noGrp="1"/>
          </p:cNvSpPr>
          <p:nvPr>
            <p:ph type="dt" sz="half" idx="10"/>
          </p:nvPr>
        </p:nvSpPr>
        <p:spPr/>
        <p:txBody>
          <a:bodyPr/>
          <a:lstStyle/>
          <a:p>
            <a:fld id="{EE5510BF-BAEF-4C6D-895D-3744DBD2C488}" type="datetimeFigureOut">
              <a:rPr lang="ar-SA" smtClean="0"/>
              <a:t>07/08/42</a:t>
            </a:fld>
            <a:endParaRPr lang="ar-SA"/>
          </a:p>
        </p:txBody>
      </p:sp>
      <p:sp>
        <p:nvSpPr>
          <p:cNvPr id="6" name="عنصر نائب للتذييل 5">
            <a:extLst>
              <a:ext uri="{FF2B5EF4-FFF2-40B4-BE49-F238E27FC236}">
                <a16:creationId xmlns:a16="http://schemas.microsoft.com/office/drawing/2014/main" id="{7D0E8BD4-078A-4B1F-BB4E-C1FC0CA13BE8}"/>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D9D55B33-20A4-4884-AC57-A16BCB043B9F}"/>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2698067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EA702FED-818C-4847-8E3E-A8F9FE722E86}"/>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64E4933B-82BC-4CA0-943F-5C3D0508C0E7}"/>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852D6695-454F-4F44-AC26-8161B1A453CA}"/>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E5510BF-BAEF-4C6D-895D-3744DBD2C488}" type="datetimeFigureOut">
              <a:rPr lang="ar-SA" smtClean="0"/>
              <a:t>07/08/42</a:t>
            </a:fld>
            <a:endParaRPr lang="ar-SA"/>
          </a:p>
        </p:txBody>
      </p:sp>
      <p:sp>
        <p:nvSpPr>
          <p:cNvPr id="5" name="عنصر نائب للتذييل 4">
            <a:extLst>
              <a:ext uri="{FF2B5EF4-FFF2-40B4-BE49-F238E27FC236}">
                <a16:creationId xmlns:a16="http://schemas.microsoft.com/office/drawing/2014/main" id="{3FB5A636-ADD5-4EE5-A0EE-CEB72C0849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F44B84FB-70EA-4BAD-B785-DAD3D4F9198E}"/>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8E8F29A-6C61-47FD-900F-D444607EE9A8}" type="slidenum">
              <a:rPr lang="ar-SA" smtClean="0"/>
              <a:t>‹#›</a:t>
            </a:fld>
            <a:endParaRPr lang="ar-SA"/>
          </a:p>
        </p:txBody>
      </p:sp>
    </p:spTree>
    <p:extLst>
      <p:ext uri="{BB962C8B-B14F-4D97-AF65-F5344CB8AC3E}">
        <p14:creationId xmlns:p14="http://schemas.microsoft.com/office/powerpoint/2010/main" val="3450814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6400ACFF-BA0A-4568-838A-7A22A868A6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12"/>
            <a:ext cx="12191999" cy="6858000"/>
          </a:xfrm>
          <a:prstGeom prst="rect">
            <a:avLst/>
          </a:prstGeom>
        </p:spPr>
      </p:pic>
      <p:sp>
        <p:nvSpPr>
          <p:cNvPr id="2" name="شكل بيضاوي 1">
            <a:extLst>
              <a:ext uri="{FF2B5EF4-FFF2-40B4-BE49-F238E27FC236}">
                <a16:creationId xmlns:a16="http://schemas.microsoft.com/office/drawing/2014/main" id="{2C6D4A62-1F2F-4AD9-A6B0-753CCE20C74A}"/>
              </a:ext>
            </a:extLst>
          </p:cNvPr>
          <p:cNvSpPr/>
          <p:nvPr/>
        </p:nvSpPr>
        <p:spPr>
          <a:xfrm rot="19700217">
            <a:off x="212261" y="679065"/>
            <a:ext cx="3163149" cy="1866679"/>
          </a:xfrm>
          <a:prstGeom prst="ellipse">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a:ln w="0"/>
                <a:solidFill>
                  <a:schemeClr val="tx1"/>
                </a:solidFill>
                <a:effectLst>
                  <a:outerShdw blurRad="38100" dist="19050" dir="2700000" algn="tl" rotWithShape="0">
                    <a:schemeClr val="dk1">
                      <a:alpha val="40000"/>
                    </a:schemeClr>
                  </a:outerShdw>
                </a:effectLst>
              </a:rPr>
              <a:t>الوحدة الثانية</a:t>
            </a:r>
            <a:endParaRPr lang="en-US" sz="3600" b="1" dirty="0">
              <a:ln w="0"/>
              <a:solidFill>
                <a:schemeClr val="tx1"/>
              </a:solidFill>
              <a:effectLst>
                <a:outerShdw blurRad="38100" dist="19050" dir="2700000" algn="tl" rotWithShape="0">
                  <a:schemeClr val="dk1">
                    <a:alpha val="40000"/>
                  </a:schemeClr>
                </a:outerShdw>
              </a:effectLst>
            </a:endParaRPr>
          </a:p>
        </p:txBody>
      </p:sp>
      <p:sp>
        <p:nvSpPr>
          <p:cNvPr id="6" name="مستطيل: زوايا مستديرة 5">
            <a:extLst>
              <a:ext uri="{FF2B5EF4-FFF2-40B4-BE49-F238E27FC236}">
                <a16:creationId xmlns:a16="http://schemas.microsoft.com/office/drawing/2014/main" id="{B637A62B-5301-4ED4-8060-28741677461D}"/>
              </a:ext>
            </a:extLst>
          </p:cNvPr>
          <p:cNvSpPr/>
          <p:nvPr/>
        </p:nvSpPr>
        <p:spPr>
          <a:xfrm>
            <a:off x="4257304" y="1922020"/>
            <a:ext cx="4872445" cy="1018903"/>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400" b="1" dirty="0">
                <a:ln w="0"/>
                <a:solidFill>
                  <a:schemeClr val="tx1"/>
                </a:solidFill>
                <a:effectLst>
                  <a:outerShdw blurRad="38100" dist="19050" dir="2700000" algn="tl" rotWithShape="0">
                    <a:schemeClr val="dk1">
                      <a:alpha val="40000"/>
                    </a:schemeClr>
                  </a:outerShdw>
                </a:effectLst>
                <a:latin typeface="Aldhabi" panose="01000000000000000000" pitchFamily="2" charset="-78"/>
                <a:cs typeface="Aldhabi" panose="01000000000000000000" pitchFamily="2" charset="-78"/>
              </a:rPr>
              <a:t>الفقه</a:t>
            </a:r>
          </a:p>
        </p:txBody>
      </p:sp>
      <p:sp>
        <p:nvSpPr>
          <p:cNvPr id="5" name="مستطيل: زوايا مستديرة 4">
            <a:extLst>
              <a:ext uri="{FF2B5EF4-FFF2-40B4-BE49-F238E27FC236}">
                <a16:creationId xmlns:a16="http://schemas.microsoft.com/office/drawing/2014/main" id="{53789C4B-A07B-4DB6-B6B0-05A002E46C55}"/>
              </a:ext>
            </a:extLst>
          </p:cNvPr>
          <p:cNvSpPr/>
          <p:nvPr/>
        </p:nvSpPr>
        <p:spPr>
          <a:xfrm>
            <a:off x="2883526" y="3429000"/>
            <a:ext cx="7620000" cy="219430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SA" sz="4000" b="1" dirty="0">
                <a:ln w="0"/>
                <a:solidFill>
                  <a:schemeClr val="accent1"/>
                </a:solidFill>
                <a:effectLst>
                  <a:outerShdw blurRad="38100" dist="25400" dir="5400000" algn="ctr" rotWithShape="0">
                    <a:srgbClr val="6E747A">
                      <a:alpha val="43000"/>
                    </a:srgbClr>
                  </a:outerShdw>
                </a:effectLst>
              </a:rPr>
              <a:t>الحج و العمرة</a:t>
            </a:r>
          </a:p>
          <a:p>
            <a:pPr algn="ctr"/>
            <a:r>
              <a:rPr lang="ar-SA" sz="4000" b="1" dirty="0">
                <a:ln w="0"/>
                <a:solidFill>
                  <a:schemeClr val="accent1"/>
                </a:solidFill>
                <a:effectLst>
                  <a:outerShdw blurRad="38100" dist="25400" dir="5400000" algn="ctr" rotWithShape="0">
                    <a:srgbClr val="6E747A">
                      <a:alpha val="43000"/>
                    </a:srgbClr>
                  </a:outerShdw>
                </a:effectLst>
              </a:rPr>
              <a:t>فضلهما و شروط وجوبهما</a:t>
            </a:r>
            <a:endParaRPr lang="en-US" sz="4000" b="1"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8287151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0836"/>
            <a:ext cx="12191999" cy="6858000"/>
          </a:xfrm>
          <a:prstGeom prst="rect">
            <a:avLst/>
          </a:prstGeom>
        </p:spPr>
      </p:pic>
      <p:sp>
        <p:nvSpPr>
          <p:cNvPr id="2" name="مربع نص 1">
            <a:extLst>
              <a:ext uri="{FF2B5EF4-FFF2-40B4-BE49-F238E27FC236}">
                <a16:creationId xmlns:a16="http://schemas.microsoft.com/office/drawing/2014/main" id="{81E329AF-03C6-4A96-9CEC-ABDB9C3E4C2B}"/>
              </a:ext>
            </a:extLst>
          </p:cNvPr>
          <p:cNvSpPr txBox="1"/>
          <p:nvPr/>
        </p:nvSpPr>
        <p:spPr>
          <a:xfrm>
            <a:off x="104503" y="332903"/>
            <a:ext cx="11671108" cy="2608086"/>
          </a:xfrm>
          <a:prstGeom prst="rect">
            <a:avLst/>
          </a:prstGeom>
          <a:noFill/>
        </p:spPr>
        <p:txBody>
          <a:bodyPr wrap="square" rtlCol="0">
            <a:spAutoFit/>
          </a:bodyPr>
          <a:lstStyle/>
          <a:p>
            <a:pPr algn="ctr">
              <a:lnSpc>
                <a:spcPct val="150000"/>
              </a:lnSpc>
            </a:pPr>
            <a:r>
              <a:rPr lang="ar-SA" sz="2800" b="1" dirty="0">
                <a:solidFill>
                  <a:schemeClr val="tx2"/>
                </a:solidFill>
              </a:rPr>
              <a:t>ولوجوب الحج والعمرة على المرأة شرط خامس وهو: وجود محرم لها.</a:t>
            </a:r>
          </a:p>
          <a:p>
            <a:pPr algn="ctr">
              <a:lnSpc>
                <a:spcPct val="150000"/>
              </a:lnSpc>
            </a:pPr>
            <a:r>
              <a:rPr lang="ar-SA" sz="2800" b="1" dirty="0"/>
              <a:t> لما روى ابن عباس </a:t>
            </a:r>
            <a:r>
              <a:rPr lang="ar-SA" sz="2800" b="1" dirty="0">
                <a:latin typeface="Aldhabi" panose="01000000000000000000" pitchFamily="2" charset="-78"/>
                <a:cs typeface="Aldhabi" panose="01000000000000000000" pitchFamily="2" charset="-78"/>
              </a:rPr>
              <a:t>رضي الله عنهما </a:t>
            </a:r>
            <a:r>
              <a:rPr lang="ar-SA" sz="2800" b="1" dirty="0"/>
              <a:t>أنه سمع النبي ﷺ يقول: </a:t>
            </a:r>
          </a:p>
          <a:p>
            <a:pPr algn="ctr">
              <a:lnSpc>
                <a:spcPct val="150000"/>
              </a:lnSpc>
            </a:pPr>
            <a:r>
              <a:rPr lang="ar-SA" sz="2800" b="1" dirty="0">
                <a:solidFill>
                  <a:schemeClr val="accent1"/>
                </a:solidFill>
              </a:rPr>
              <a:t>(لا يَخْلُوَنَّ رَجُلٌ بامْرَأَةٍ، ولا تُسافِرَنَّ امْرَأَةٌ إلَّا ومعها مَحْرَمٌ</a:t>
            </a:r>
            <a:r>
              <a:rPr lang="ar-SA" sz="2800" b="1" dirty="0"/>
              <a:t>، فَقامَ رَجُلٌ فقالَ: يا رَسولَ اللَّهِ، اكْتُتِبْتُ في غَزْوَةِ كَذا وكَذا، وخَرَجَتِ امْرَأَتي حاجَّةً، قالَ: </a:t>
            </a:r>
            <a:r>
              <a:rPr lang="ar-SA" sz="2800" b="1" dirty="0">
                <a:solidFill>
                  <a:schemeClr val="accent1"/>
                </a:solidFill>
              </a:rPr>
              <a:t>اذْهَبْ فَحُجَّ مع امْرَأَتِكَ)</a:t>
            </a:r>
            <a:endParaRPr lang="en-US" sz="2800" b="1" dirty="0">
              <a:solidFill>
                <a:schemeClr val="accent1"/>
              </a:solidFill>
            </a:endParaRPr>
          </a:p>
        </p:txBody>
      </p:sp>
      <p:sp>
        <p:nvSpPr>
          <p:cNvPr id="7" name="مربع نص 6">
            <a:extLst>
              <a:ext uri="{FF2B5EF4-FFF2-40B4-BE49-F238E27FC236}">
                <a16:creationId xmlns:a16="http://schemas.microsoft.com/office/drawing/2014/main" id="{FDD7B1C0-4029-49ED-9EA2-DBC02D4DFD24}"/>
              </a:ext>
            </a:extLst>
          </p:cNvPr>
          <p:cNvSpPr txBox="1"/>
          <p:nvPr/>
        </p:nvSpPr>
        <p:spPr>
          <a:xfrm>
            <a:off x="888275" y="3413501"/>
            <a:ext cx="10887336" cy="2955746"/>
          </a:xfrm>
          <a:prstGeom prst="rect">
            <a:avLst/>
          </a:prstGeom>
          <a:noFill/>
        </p:spPr>
        <p:txBody>
          <a:bodyPr wrap="square" rtlCol="0">
            <a:spAutoFit/>
          </a:bodyPr>
          <a:lstStyle/>
          <a:p>
            <a:pPr algn="ctr">
              <a:lnSpc>
                <a:spcPct val="150000"/>
              </a:lnSpc>
            </a:pPr>
            <a:r>
              <a:rPr lang="ar-SA" sz="3200" b="1" dirty="0"/>
              <a:t>فمن توفَّرت فيه هذه الشروط وجب عليه المبادرة إلى الحج فوراً في أقرب حجٍّ إليه؛ وذلك لأن الله تعالى أمر بالحج عند الاستطاعة، وتنفيذ أمره تعالى واجب فوراً، وقد روى ابن عباس قال: </a:t>
            </a:r>
            <a:r>
              <a:rPr lang="ar-SA" sz="3200" b="1" dirty="0">
                <a:latin typeface="Aldhabi" panose="01000000000000000000" pitchFamily="2" charset="-78"/>
                <a:cs typeface="Aldhabi" panose="01000000000000000000" pitchFamily="2" charset="-78"/>
              </a:rPr>
              <a:t>رضي الله عنهما </a:t>
            </a:r>
            <a:r>
              <a:rPr lang="ar-SA" sz="3200" b="1" dirty="0"/>
              <a:t>قال رسول الله : ((تعجَّلُوا إلى الحج - يعنى الفريضة- فإن أحدكم لا يدري ما يعرض له)) .</a:t>
            </a:r>
          </a:p>
        </p:txBody>
      </p:sp>
    </p:spTree>
    <p:extLst>
      <p:ext uri="{BB962C8B-B14F-4D97-AF65-F5344CB8AC3E}">
        <p14:creationId xmlns:p14="http://schemas.microsoft.com/office/powerpoint/2010/main" val="420607230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0836"/>
            <a:ext cx="12191999" cy="6858000"/>
          </a:xfrm>
          <a:prstGeom prst="rect">
            <a:avLst/>
          </a:prstGeom>
        </p:spPr>
      </p:pic>
      <p:sp>
        <p:nvSpPr>
          <p:cNvPr id="3" name="تمرير: أفقي 2">
            <a:extLst>
              <a:ext uri="{FF2B5EF4-FFF2-40B4-BE49-F238E27FC236}">
                <a16:creationId xmlns:a16="http://schemas.microsoft.com/office/drawing/2014/main" id="{DD462BE8-3BD2-49F0-81B4-9AC68081BB8A}"/>
              </a:ext>
            </a:extLst>
          </p:cNvPr>
          <p:cNvSpPr/>
          <p:nvPr/>
        </p:nvSpPr>
        <p:spPr>
          <a:xfrm>
            <a:off x="4062549" y="46077"/>
            <a:ext cx="4140925" cy="1045028"/>
          </a:xfrm>
          <a:prstGeom prst="horizontalScroll">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tx2"/>
                </a:solidFill>
              </a:rPr>
              <a:t>تفسير المصطلحات</a:t>
            </a:r>
            <a:endParaRPr lang="en-US" sz="2800" b="1" dirty="0">
              <a:solidFill>
                <a:schemeClr val="tx2"/>
              </a:solidFill>
            </a:endParaRPr>
          </a:p>
        </p:txBody>
      </p:sp>
      <p:graphicFrame>
        <p:nvGraphicFramePr>
          <p:cNvPr id="5" name="جدول 5">
            <a:extLst>
              <a:ext uri="{FF2B5EF4-FFF2-40B4-BE49-F238E27FC236}">
                <a16:creationId xmlns:a16="http://schemas.microsoft.com/office/drawing/2014/main" id="{F80F0837-7875-40BE-8ED6-6F51DC32B147}"/>
              </a:ext>
            </a:extLst>
          </p:cNvPr>
          <p:cNvGraphicFramePr>
            <a:graphicFrameLocks noGrp="1"/>
          </p:cNvGraphicFramePr>
          <p:nvPr>
            <p:extLst>
              <p:ext uri="{D42A27DB-BD31-4B8C-83A1-F6EECF244321}">
                <p14:modId xmlns:p14="http://schemas.microsoft.com/office/powerpoint/2010/main" val="651189715"/>
              </p:ext>
            </p:extLst>
          </p:nvPr>
        </p:nvGraphicFramePr>
        <p:xfrm>
          <a:off x="640080" y="1091105"/>
          <a:ext cx="10865393" cy="5620068"/>
        </p:xfrm>
        <a:graphic>
          <a:graphicData uri="http://schemas.openxmlformats.org/drawingml/2006/table">
            <a:tbl>
              <a:tblPr firstRow="1" bandRow="1">
                <a:tableStyleId>{21E4AEA4-8DFA-4A89-87EB-49C32662AFE0}</a:tableStyleId>
              </a:tblPr>
              <a:tblGrid>
                <a:gridCol w="4402183">
                  <a:extLst>
                    <a:ext uri="{9D8B030D-6E8A-4147-A177-3AD203B41FA5}">
                      <a16:colId xmlns:a16="http://schemas.microsoft.com/office/drawing/2014/main" val="1357133831"/>
                    </a:ext>
                  </a:extLst>
                </a:gridCol>
                <a:gridCol w="4354161">
                  <a:extLst>
                    <a:ext uri="{9D8B030D-6E8A-4147-A177-3AD203B41FA5}">
                      <a16:colId xmlns:a16="http://schemas.microsoft.com/office/drawing/2014/main" val="3590477936"/>
                    </a:ext>
                  </a:extLst>
                </a:gridCol>
                <a:gridCol w="2109049">
                  <a:extLst>
                    <a:ext uri="{9D8B030D-6E8A-4147-A177-3AD203B41FA5}">
                      <a16:colId xmlns:a16="http://schemas.microsoft.com/office/drawing/2014/main" val="1648163611"/>
                    </a:ext>
                  </a:extLst>
                </a:gridCol>
              </a:tblGrid>
              <a:tr h="370840">
                <a:tc>
                  <a:txBody>
                    <a:bodyPr/>
                    <a:lstStyle/>
                    <a:p>
                      <a:pPr algn="ctr"/>
                      <a:r>
                        <a:rPr lang="ar-SA" sz="2400" dirty="0"/>
                        <a:t>امثلة</a:t>
                      </a:r>
                      <a:endParaRPr lang="en-US" sz="2400" dirty="0"/>
                    </a:p>
                  </a:txBody>
                  <a:tcPr/>
                </a:tc>
                <a:tc>
                  <a:txBody>
                    <a:bodyPr/>
                    <a:lstStyle/>
                    <a:p>
                      <a:pPr algn="ctr"/>
                      <a:r>
                        <a:rPr lang="ar-SA" sz="2400" dirty="0"/>
                        <a:t>معناه</a:t>
                      </a:r>
                      <a:endParaRPr lang="en-US" sz="2400" dirty="0"/>
                    </a:p>
                  </a:txBody>
                  <a:tcPr/>
                </a:tc>
                <a:tc>
                  <a:txBody>
                    <a:bodyPr/>
                    <a:lstStyle/>
                    <a:p>
                      <a:pPr algn="ctr"/>
                      <a:r>
                        <a:rPr lang="ar-SA" sz="2400" dirty="0"/>
                        <a:t>المصطلح</a:t>
                      </a:r>
                      <a:endParaRPr lang="en-US" sz="2400" dirty="0"/>
                    </a:p>
                  </a:txBody>
                  <a:tcPr/>
                </a:tc>
                <a:extLst>
                  <a:ext uri="{0D108BD9-81ED-4DB2-BD59-A6C34878D82A}">
                    <a16:rowId xmlns:a16="http://schemas.microsoft.com/office/drawing/2014/main" val="2640625036"/>
                  </a:ext>
                </a:extLst>
              </a:tr>
              <a:tr h="370840">
                <a:tc>
                  <a:txBody>
                    <a:bodyPr/>
                    <a:lstStyle/>
                    <a:p>
                      <a:pPr algn="r"/>
                      <a:r>
                        <a:rPr lang="ar-SA" sz="2400" dirty="0"/>
                        <a:t>أمثلة على عدم الاستطاعة:</a:t>
                      </a:r>
                    </a:p>
                    <a:p>
                      <a:pPr algn="r"/>
                      <a:r>
                        <a:rPr lang="ar-SA" sz="2400" dirty="0"/>
                        <a:t>المثال الأول:</a:t>
                      </a:r>
                    </a:p>
                    <a:p>
                      <a:pPr algn="r"/>
                      <a:r>
                        <a:rPr lang="ar-SA" sz="2400" dirty="0"/>
                        <a:t>................................. </a:t>
                      </a:r>
                    </a:p>
                    <a:p>
                      <a:pPr algn="r"/>
                      <a:r>
                        <a:rPr lang="ar-SA" sz="2400" dirty="0"/>
                        <a:t>المثال الثاني:.</a:t>
                      </a:r>
                    </a:p>
                    <a:p>
                      <a:pPr algn="r"/>
                      <a:r>
                        <a:rPr lang="ar-SA" sz="2400" dirty="0"/>
                        <a:t>................................</a:t>
                      </a:r>
                      <a:endParaRPr lang="en-US" sz="2400" dirty="0"/>
                    </a:p>
                  </a:txBody>
                  <a:tcPr/>
                </a:tc>
                <a:tc>
                  <a:txBody>
                    <a:bodyPr/>
                    <a:lstStyle/>
                    <a:p>
                      <a:pPr algn="r">
                        <a:lnSpc>
                          <a:spcPct val="150000"/>
                        </a:lnSpc>
                      </a:pPr>
                      <a:r>
                        <a:rPr lang="ar-SA" sz="2400" dirty="0"/>
                        <a:t>الاستطاعة تتضمن أمرين:</a:t>
                      </a:r>
                    </a:p>
                    <a:p>
                      <a:pPr algn="r">
                        <a:lnSpc>
                          <a:spcPct val="150000"/>
                        </a:lnSpc>
                      </a:pPr>
                      <a:r>
                        <a:rPr lang="ar-SA" sz="2400" dirty="0"/>
                        <a:t>الأول: القدرة على الذهاب إلى مكة.</a:t>
                      </a:r>
                    </a:p>
                    <a:p>
                      <a:pPr algn="r">
                        <a:lnSpc>
                          <a:spcPct val="150000"/>
                        </a:lnSpc>
                      </a:pPr>
                      <a:r>
                        <a:rPr lang="ar-SA" sz="2400" dirty="0"/>
                        <a:t>الثاني: القدرة على أداء المناسك.</a:t>
                      </a:r>
                      <a:endParaRPr lang="en-US" sz="2400" dirty="0"/>
                    </a:p>
                  </a:txBody>
                  <a:tcPr/>
                </a:tc>
                <a:tc>
                  <a:txBody>
                    <a:bodyPr/>
                    <a:lstStyle/>
                    <a:p>
                      <a:pPr algn="ctr"/>
                      <a:endParaRPr lang="ar-SA" sz="2400" b="1" dirty="0"/>
                    </a:p>
                    <a:p>
                      <a:pPr algn="ctr"/>
                      <a:endParaRPr lang="ar-SA" sz="2400" b="1" dirty="0"/>
                    </a:p>
                    <a:p>
                      <a:pPr algn="ctr"/>
                      <a:endParaRPr lang="ar-SA" sz="2400" b="1" dirty="0"/>
                    </a:p>
                    <a:p>
                      <a:pPr algn="ctr"/>
                      <a:r>
                        <a:rPr lang="ar-SA" sz="2400" b="1" dirty="0"/>
                        <a:t>الاستطاعة</a:t>
                      </a:r>
                      <a:endParaRPr lang="en-US" sz="2400" b="1" dirty="0"/>
                    </a:p>
                  </a:txBody>
                  <a:tcPr/>
                </a:tc>
                <a:extLst>
                  <a:ext uri="{0D108BD9-81ED-4DB2-BD59-A6C34878D82A}">
                    <a16:rowId xmlns:a16="http://schemas.microsoft.com/office/drawing/2014/main" val="1505008212"/>
                  </a:ext>
                </a:extLst>
              </a:tr>
              <a:tr h="370840">
                <a:tc>
                  <a:txBody>
                    <a:bodyPr/>
                    <a:lstStyle/>
                    <a:p>
                      <a:r>
                        <a:rPr lang="ar-SA" sz="2400" dirty="0"/>
                        <a:t>أمثلة على من ليس بمحرم للمرأة:</a:t>
                      </a:r>
                    </a:p>
                    <a:p>
                      <a:r>
                        <a:rPr lang="ar-SA" sz="2400" dirty="0"/>
                        <a:t>المثال الأول:</a:t>
                      </a:r>
                    </a:p>
                    <a:p>
                      <a:r>
                        <a:rPr lang="ar-SA" sz="2400" dirty="0"/>
                        <a:t>.....................................</a:t>
                      </a:r>
                    </a:p>
                    <a:p>
                      <a:r>
                        <a:rPr lang="ar-SA" sz="2400" dirty="0"/>
                        <a:t>المثال الثاني:</a:t>
                      </a:r>
                    </a:p>
                    <a:p>
                      <a:r>
                        <a:rPr lang="ar-SA" sz="2400" dirty="0"/>
                        <a:t>.....................................</a:t>
                      </a:r>
                    </a:p>
                    <a:p>
                      <a:r>
                        <a:rPr lang="ar-SA" sz="2400" dirty="0"/>
                        <a:t>المثال الثالث:</a:t>
                      </a:r>
                    </a:p>
                    <a:p>
                      <a:r>
                        <a:rPr lang="ar-SA" sz="2400" dirty="0"/>
                        <a:t>.....................................</a:t>
                      </a:r>
                      <a:endParaRPr lang="en-US" sz="2400" dirty="0"/>
                    </a:p>
                  </a:txBody>
                  <a:tcPr/>
                </a:tc>
                <a:tc>
                  <a:txBody>
                    <a:bodyPr/>
                    <a:lstStyle/>
                    <a:p>
                      <a:pPr>
                        <a:lnSpc>
                          <a:spcPct val="150000"/>
                        </a:lnSpc>
                      </a:pPr>
                      <a:r>
                        <a:rPr lang="ar-SA" sz="2000" b="1" dirty="0">
                          <a:solidFill>
                            <a:schemeClr val="accent1"/>
                          </a:solidFill>
                        </a:rPr>
                        <a:t>المَحْرَمُ واحد من هؤلاء:</a:t>
                      </a:r>
                    </a:p>
                    <a:p>
                      <a:pPr>
                        <a:lnSpc>
                          <a:spcPct val="150000"/>
                        </a:lnSpc>
                      </a:pPr>
                      <a:r>
                        <a:rPr lang="ar-SA" sz="2000" b="1" dirty="0"/>
                        <a:t>1 - الزوج.</a:t>
                      </a:r>
                    </a:p>
                    <a:p>
                      <a:pPr>
                        <a:lnSpc>
                          <a:spcPct val="150000"/>
                        </a:lnSpc>
                      </a:pPr>
                      <a:r>
                        <a:rPr lang="ar-SA" sz="2000" b="1" dirty="0"/>
                        <a:t>2- مَنْ يحرم عليه الزواج بالمرأة حُرمة أبديةً</a:t>
                      </a:r>
                    </a:p>
                    <a:p>
                      <a:pPr>
                        <a:lnSpc>
                          <a:spcPct val="150000"/>
                        </a:lnSpc>
                      </a:pPr>
                      <a:r>
                        <a:rPr lang="ar-SA" sz="2000" b="1" dirty="0">
                          <a:solidFill>
                            <a:schemeClr val="accent1"/>
                          </a:solidFill>
                        </a:rPr>
                        <a:t>بأحد الأسباب الآتية:</a:t>
                      </a:r>
                    </a:p>
                    <a:p>
                      <a:pPr>
                        <a:lnSpc>
                          <a:spcPct val="150000"/>
                        </a:lnSpc>
                      </a:pPr>
                      <a:r>
                        <a:rPr lang="ar-SA" sz="2000" b="1" dirty="0"/>
                        <a:t>أ- القرابة، مثل: الأب والأخ والعم والخال.</a:t>
                      </a:r>
                    </a:p>
                    <a:p>
                      <a:pPr>
                        <a:lnSpc>
                          <a:spcPct val="150000"/>
                        </a:lnSpc>
                      </a:pPr>
                      <a:r>
                        <a:rPr lang="ar-SA" sz="2000" b="1" dirty="0"/>
                        <a:t>ب- المصاهرة، مثل: زوج البنت، و أب الزوج.</a:t>
                      </a:r>
                    </a:p>
                    <a:p>
                      <a:pPr>
                        <a:lnSpc>
                          <a:spcPct val="150000"/>
                        </a:lnSpc>
                      </a:pPr>
                      <a:r>
                        <a:rPr lang="ar-SA" sz="2000" b="1" dirty="0"/>
                        <a:t>ج- الرَّضاع، مثل : الأخ من الرضاع.</a:t>
                      </a:r>
                      <a:endParaRPr lang="en-US" sz="2000" b="1" dirty="0"/>
                    </a:p>
                  </a:txBody>
                  <a:tcPr/>
                </a:tc>
                <a:tc>
                  <a:txBody>
                    <a:bodyPr/>
                    <a:lstStyle/>
                    <a:p>
                      <a:pPr algn="ctr"/>
                      <a:endParaRPr lang="ar-SA" sz="2800" b="1" dirty="0"/>
                    </a:p>
                    <a:p>
                      <a:pPr algn="ctr"/>
                      <a:endParaRPr lang="ar-SA" sz="2800" b="1" dirty="0"/>
                    </a:p>
                    <a:p>
                      <a:pPr algn="ctr"/>
                      <a:r>
                        <a:rPr lang="ar-SA" sz="2800" b="1" dirty="0"/>
                        <a:t>المَحْرَمُ</a:t>
                      </a:r>
                      <a:endParaRPr lang="en-US" sz="2800" b="1" dirty="0"/>
                    </a:p>
                  </a:txBody>
                  <a:tcPr/>
                </a:tc>
                <a:extLst>
                  <a:ext uri="{0D108BD9-81ED-4DB2-BD59-A6C34878D82A}">
                    <a16:rowId xmlns:a16="http://schemas.microsoft.com/office/drawing/2014/main" val="3444833423"/>
                  </a:ext>
                </a:extLst>
              </a:tr>
            </a:tbl>
          </a:graphicData>
        </a:graphic>
      </p:graphicFrame>
      <p:sp>
        <p:nvSpPr>
          <p:cNvPr id="6" name="مربع نص 5">
            <a:extLst>
              <a:ext uri="{FF2B5EF4-FFF2-40B4-BE49-F238E27FC236}">
                <a16:creationId xmlns:a16="http://schemas.microsoft.com/office/drawing/2014/main" id="{448A4FBB-8CAF-4D3E-BEF5-37254303A43D}"/>
              </a:ext>
            </a:extLst>
          </p:cNvPr>
          <p:cNvSpPr txBox="1"/>
          <p:nvPr/>
        </p:nvSpPr>
        <p:spPr>
          <a:xfrm>
            <a:off x="2952206" y="2293046"/>
            <a:ext cx="2024742" cy="400110"/>
          </a:xfrm>
          <a:prstGeom prst="rect">
            <a:avLst/>
          </a:prstGeom>
          <a:noFill/>
        </p:spPr>
        <p:txBody>
          <a:bodyPr wrap="square" rtlCol="0">
            <a:spAutoFit/>
          </a:bodyPr>
          <a:lstStyle/>
          <a:p>
            <a:r>
              <a:rPr lang="ar-SA" sz="2000" b="1" dirty="0">
                <a:solidFill>
                  <a:schemeClr val="accent1"/>
                </a:solidFill>
              </a:rPr>
              <a:t>الفقر عدم امتلاك المال </a:t>
            </a:r>
            <a:endParaRPr lang="en-US" sz="2000" b="1" dirty="0">
              <a:solidFill>
                <a:schemeClr val="accent1"/>
              </a:solidFill>
            </a:endParaRPr>
          </a:p>
        </p:txBody>
      </p:sp>
      <p:sp>
        <p:nvSpPr>
          <p:cNvPr id="8" name="مربع نص 7">
            <a:extLst>
              <a:ext uri="{FF2B5EF4-FFF2-40B4-BE49-F238E27FC236}">
                <a16:creationId xmlns:a16="http://schemas.microsoft.com/office/drawing/2014/main" id="{6D3F79CE-5DC5-4557-B556-B3580B354139}"/>
              </a:ext>
            </a:extLst>
          </p:cNvPr>
          <p:cNvSpPr txBox="1"/>
          <p:nvPr/>
        </p:nvSpPr>
        <p:spPr>
          <a:xfrm>
            <a:off x="2103119" y="3028890"/>
            <a:ext cx="2873829" cy="400110"/>
          </a:xfrm>
          <a:prstGeom prst="rect">
            <a:avLst/>
          </a:prstGeom>
          <a:noFill/>
        </p:spPr>
        <p:txBody>
          <a:bodyPr wrap="square" rtlCol="0">
            <a:spAutoFit/>
          </a:bodyPr>
          <a:lstStyle/>
          <a:p>
            <a:r>
              <a:rPr lang="ar-SA" sz="2000" b="1" dirty="0">
                <a:solidFill>
                  <a:schemeClr val="accent1"/>
                </a:solidFill>
              </a:rPr>
              <a:t>المرض و الضعف و الشيخوخة </a:t>
            </a:r>
            <a:endParaRPr lang="en-US" sz="2000" b="1" dirty="0">
              <a:solidFill>
                <a:schemeClr val="accent1"/>
              </a:solidFill>
            </a:endParaRPr>
          </a:p>
        </p:txBody>
      </p:sp>
      <p:sp>
        <p:nvSpPr>
          <p:cNvPr id="10" name="مربع نص 9">
            <a:extLst>
              <a:ext uri="{FF2B5EF4-FFF2-40B4-BE49-F238E27FC236}">
                <a16:creationId xmlns:a16="http://schemas.microsoft.com/office/drawing/2014/main" id="{B355A386-4C24-4386-B915-D37AFA5483AB}"/>
              </a:ext>
            </a:extLst>
          </p:cNvPr>
          <p:cNvSpPr txBox="1"/>
          <p:nvPr/>
        </p:nvSpPr>
        <p:spPr>
          <a:xfrm>
            <a:off x="2315029" y="4169276"/>
            <a:ext cx="2661919" cy="461665"/>
          </a:xfrm>
          <a:prstGeom prst="rect">
            <a:avLst/>
          </a:prstGeom>
          <a:noFill/>
        </p:spPr>
        <p:txBody>
          <a:bodyPr wrap="square" rtlCol="0">
            <a:spAutoFit/>
          </a:bodyPr>
          <a:lstStyle/>
          <a:p>
            <a:r>
              <a:rPr lang="ar-SA" sz="2400" b="1" dirty="0">
                <a:solidFill>
                  <a:schemeClr val="accent1"/>
                </a:solidFill>
              </a:rPr>
              <a:t>ابن العم </a:t>
            </a:r>
            <a:endParaRPr lang="en-US" sz="2400" b="1" dirty="0">
              <a:solidFill>
                <a:schemeClr val="accent1"/>
              </a:solidFill>
            </a:endParaRPr>
          </a:p>
        </p:txBody>
      </p:sp>
      <p:sp>
        <p:nvSpPr>
          <p:cNvPr id="11" name="مربع نص 10">
            <a:extLst>
              <a:ext uri="{FF2B5EF4-FFF2-40B4-BE49-F238E27FC236}">
                <a16:creationId xmlns:a16="http://schemas.microsoft.com/office/drawing/2014/main" id="{7FC44E43-F782-4D26-8A0F-CA29B48E6D01}"/>
              </a:ext>
            </a:extLst>
          </p:cNvPr>
          <p:cNvSpPr txBox="1"/>
          <p:nvPr/>
        </p:nvSpPr>
        <p:spPr>
          <a:xfrm>
            <a:off x="2235199" y="4905120"/>
            <a:ext cx="2821577" cy="461665"/>
          </a:xfrm>
          <a:prstGeom prst="rect">
            <a:avLst/>
          </a:prstGeom>
          <a:noFill/>
        </p:spPr>
        <p:txBody>
          <a:bodyPr wrap="square" rtlCol="0">
            <a:spAutoFit/>
          </a:bodyPr>
          <a:lstStyle/>
          <a:p>
            <a:r>
              <a:rPr lang="ar-SA" sz="2400" b="1" dirty="0">
                <a:solidFill>
                  <a:schemeClr val="accent1"/>
                </a:solidFill>
              </a:rPr>
              <a:t>زوج الاخت</a:t>
            </a:r>
            <a:endParaRPr lang="en-US" sz="2400" b="1" dirty="0">
              <a:solidFill>
                <a:schemeClr val="accent1"/>
              </a:solidFill>
            </a:endParaRPr>
          </a:p>
        </p:txBody>
      </p:sp>
      <p:sp>
        <p:nvSpPr>
          <p:cNvPr id="12" name="مربع نص 11">
            <a:extLst>
              <a:ext uri="{FF2B5EF4-FFF2-40B4-BE49-F238E27FC236}">
                <a16:creationId xmlns:a16="http://schemas.microsoft.com/office/drawing/2014/main" id="{FB649706-60EA-41B1-B8AE-B4EAE867F15E}"/>
              </a:ext>
            </a:extLst>
          </p:cNvPr>
          <p:cNvSpPr txBox="1"/>
          <p:nvPr/>
        </p:nvSpPr>
        <p:spPr>
          <a:xfrm>
            <a:off x="3108960" y="5602049"/>
            <a:ext cx="1907177" cy="461665"/>
          </a:xfrm>
          <a:prstGeom prst="rect">
            <a:avLst/>
          </a:prstGeom>
          <a:noFill/>
        </p:spPr>
        <p:txBody>
          <a:bodyPr wrap="square" rtlCol="0">
            <a:spAutoFit/>
          </a:bodyPr>
          <a:lstStyle/>
          <a:p>
            <a:r>
              <a:rPr lang="ar-SA" sz="2400" b="1" dirty="0">
                <a:solidFill>
                  <a:schemeClr val="accent1"/>
                </a:solidFill>
              </a:rPr>
              <a:t>أخو الزوج</a:t>
            </a:r>
            <a:endParaRPr lang="en-US" sz="2400" b="1" dirty="0">
              <a:solidFill>
                <a:schemeClr val="accent1"/>
              </a:solidFill>
            </a:endParaRPr>
          </a:p>
        </p:txBody>
      </p:sp>
    </p:spTree>
    <p:extLst>
      <p:ext uri="{BB962C8B-B14F-4D97-AF65-F5344CB8AC3E}">
        <p14:creationId xmlns:p14="http://schemas.microsoft.com/office/powerpoint/2010/main" val="150256681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8"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0836"/>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3585161" y="839601"/>
            <a:ext cx="5734633" cy="80989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latin typeface="Calibri" panose="020F0502020204030204" pitchFamily="34" charset="0"/>
                <a:cs typeface="Calibri" panose="020F0502020204030204" pitchFamily="34" charset="0"/>
              </a:rPr>
              <a:t>حج الصغير</a:t>
            </a:r>
            <a:endParaRPr lang="en-US" sz="2800" b="1" dirty="0">
              <a:latin typeface="Calibri" panose="020F0502020204030204" pitchFamily="34" charset="0"/>
              <a:cs typeface="Calibri" panose="020F0502020204030204" pitchFamily="34" charset="0"/>
            </a:endParaRPr>
          </a:p>
        </p:txBody>
      </p:sp>
      <p:sp>
        <p:nvSpPr>
          <p:cNvPr id="7" name="مربع نص 6">
            <a:extLst>
              <a:ext uri="{FF2B5EF4-FFF2-40B4-BE49-F238E27FC236}">
                <a16:creationId xmlns:a16="http://schemas.microsoft.com/office/drawing/2014/main" id="{FDD7B1C0-4029-49ED-9EA2-DBC02D4DFD24}"/>
              </a:ext>
            </a:extLst>
          </p:cNvPr>
          <p:cNvSpPr txBox="1"/>
          <p:nvPr/>
        </p:nvSpPr>
        <p:spPr>
          <a:xfrm>
            <a:off x="1008809" y="2002712"/>
            <a:ext cx="10887336" cy="3694409"/>
          </a:xfrm>
          <a:prstGeom prst="rect">
            <a:avLst/>
          </a:prstGeom>
          <a:noFill/>
        </p:spPr>
        <p:txBody>
          <a:bodyPr wrap="square" rtlCol="0">
            <a:spAutoFit/>
          </a:bodyPr>
          <a:lstStyle/>
          <a:p>
            <a:pPr algn="ctr">
              <a:lnSpc>
                <a:spcPct val="150000"/>
              </a:lnSpc>
            </a:pPr>
            <a:r>
              <a:rPr lang="ar-SA" sz="3200" b="1" dirty="0"/>
              <a:t>اذا أحرم الصغير المميز وهو من له سبع سنوات، أو أحرم الأب أو من يقوم مقامه لطفله الذي لم يميز، صح منه الحج والعمرة ولا تجز آنه عن الواجب؛ ودليل صحتهما حديث ابن عباس </a:t>
            </a:r>
            <a:r>
              <a:rPr lang="ar-SA" sz="3200" b="1" dirty="0">
                <a:latin typeface="Aldhabi" panose="01000000000000000000" pitchFamily="2" charset="-78"/>
                <a:cs typeface="Aldhabi" panose="01000000000000000000" pitchFamily="2" charset="-78"/>
              </a:rPr>
              <a:t>رضي الله عنهما  </a:t>
            </a:r>
            <a:r>
              <a:rPr lang="ar-SA" sz="3200" b="1" dirty="0">
                <a:latin typeface="Aldhabi" panose="01000000000000000000" pitchFamily="2" charset="-78"/>
              </a:rPr>
              <a:t>ان النبي ﷺ لقي ركباً بالروحاء فقال: «</a:t>
            </a:r>
            <a:r>
              <a:rPr lang="ar-SA" sz="3200" b="1" dirty="0">
                <a:solidFill>
                  <a:schemeClr val="accent1"/>
                </a:solidFill>
                <a:latin typeface="Aldhabi" panose="01000000000000000000" pitchFamily="2" charset="-78"/>
              </a:rPr>
              <a:t>من القوم</a:t>
            </a:r>
            <a:r>
              <a:rPr lang="ar-SA" sz="3200" b="1" dirty="0">
                <a:latin typeface="Aldhabi" panose="01000000000000000000" pitchFamily="2" charset="-78"/>
              </a:rPr>
              <a:t> » قالوا: المسلمون. فقالوا: من أنت؟ قال: «</a:t>
            </a:r>
            <a:r>
              <a:rPr lang="ar-SA" sz="3200" b="1" dirty="0">
                <a:solidFill>
                  <a:schemeClr val="accent1"/>
                </a:solidFill>
                <a:latin typeface="Aldhabi" panose="01000000000000000000" pitchFamily="2" charset="-78"/>
              </a:rPr>
              <a:t>رسول الله </a:t>
            </a:r>
            <a:r>
              <a:rPr lang="ar-SA" sz="3200" b="1" dirty="0">
                <a:latin typeface="Aldhabi" panose="01000000000000000000" pitchFamily="2" charset="-78"/>
              </a:rPr>
              <a:t>»، فرفعت إليه امرأة</a:t>
            </a:r>
          </a:p>
          <a:p>
            <a:pPr algn="ctr">
              <a:lnSpc>
                <a:spcPct val="150000"/>
              </a:lnSpc>
            </a:pPr>
            <a:r>
              <a:rPr lang="ar-SA" sz="3200" b="1" dirty="0">
                <a:latin typeface="Aldhabi" panose="01000000000000000000" pitchFamily="2" charset="-78"/>
              </a:rPr>
              <a:t>صبيًّا فقالت: ألهذا حج؟ قال: «</a:t>
            </a:r>
            <a:r>
              <a:rPr lang="ar-SA" sz="3200" b="1" dirty="0">
                <a:solidFill>
                  <a:schemeClr val="accent1"/>
                </a:solidFill>
                <a:latin typeface="Aldhabi" panose="01000000000000000000" pitchFamily="2" charset="-78"/>
              </a:rPr>
              <a:t>نعم ولك أجر</a:t>
            </a:r>
            <a:r>
              <a:rPr lang="ar-SA" sz="3200" b="1" dirty="0">
                <a:latin typeface="Aldhabi" panose="01000000000000000000" pitchFamily="2" charset="-78"/>
              </a:rPr>
              <a:t>»</a:t>
            </a:r>
          </a:p>
        </p:txBody>
      </p:sp>
    </p:spTree>
    <p:extLst>
      <p:ext uri="{BB962C8B-B14F-4D97-AF65-F5344CB8AC3E}">
        <p14:creationId xmlns:p14="http://schemas.microsoft.com/office/powerpoint/2010/main" val="69692880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a:extLst>
              <a:ext uri="{FF2B5EF4-FFF2-40B4-BE49-F238E27FC236}">
                <a16:creationId xmlns:a16="http://schemas.microsoft.com/office/drawing/2014/main" id="{0BD5F315-378C-473C-BC80-48EA106A99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صورة 1">
            <a:extLst>
              <a:ext uri="{FF2B5EF4-FFF2-40B4-BE49-F238E27FC236}">
                <a16:creationId xmlns:a16="http://schemas.microsoft.com/office/drawing/2014/main" id="{807080D5-9576-48E0-9278-79016BE7347A}"/>
              </a:ext>
            </a:extLst>
          </p:cNvPr>
          <p:cNvPicPr>
            <a:picLocks noChangeAspect="1"/>
          </p:cNvPicPr>
          <p:nvPr/>
        </p:nvPicPr>
        <p:blipFill>
          <a:blip r:embed="rId3"/>
          <a:stretch>
            <a:fillRect/>
          </a:stretch>
        </p:blipFill>
        <p:spPr>
          <a:xfrm>
            <a:off x="638655" y="1382298"/>
            <a:ext cx="2737341" cy="4328535"/>
          </a:xfrm>
          <a:prstGeom prst="rect">
            <a:avLst/>
          </a:prstGeom>
        </p:spPr>
      </p:pic>
      <p:sp>
        <p:nvSpPr>
          <p:cNvPr id="5" name="سحابة 4">
            <a:extLst>
              <a:ext uri="{FF2B5EF4-FFF2-40B4-BE49-F238E27FC236}">
                <a16:creationId xmlns:a16="http://schemas.microsoft.com/office/drawing/2014/main" id="{CE82948C-4F3E-4D08-B91C-EEB446105843}"/>
              </a:ext>
            </a:extLst>
          </p:cNvPr>
          <p:cNvSpPr/>
          <p:nvPr/>
        </p:nvSpPr>
        <p:spPr>
          <a:xfrm>
            <a:off x="2186761" y="94221"/>
            <a:ext cx="2105891" cy="2105891"/>
          </a:xfrm>
          <a:prstGeom prst="cloud">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6600" b="1" i="1" dirty="0">
                <a:ln w="0"/>
                <a:solidFill>
                  <a:schemeClr val="accent1"/>
                </a:solidFill>
                <a:effectLst>
                  <a:outerShdw blurRad="38100" dist="25400" dir="5400000" algn="ctr" rotWithShape="0">
                    <a:srgbClr val="6E747A">
                      <a:alpha val="43000"/>
                    </a:srgbClr>
                  </a:outerShdw>
                </a:effectLst>
                <a:latin typeface="Aldhabi" panose="01000000000000000000" pitchFamily="2" charset="-78"/>
                <a:cs typeface="Aldhabi" panose="01000000000000000000" pitchFamily="2" charset="-78"/>
              </a:rPr>
              <a:t>فكر</a:t>
            </a:r>
            <a:endParaRPr lang="en-US" sz="6600" b="1" i="1" dirty="0">
              <a:ln w="0"/>
              <a:solidFill>
                <a:schemeClr val="accent1"/>
              </a:solidFill>
              <a:effectLst>
                <a:outerShdw blurRad="38100" dist="25400" dir="5400000" algn="ctr" rotWithShape="0">
                  <a:srgbClr val="6E747A">
                    <a:alpha val="43000"/>
                  </a:srgbClr>
                </a:outerShdw>
              </a:effectLst>
              <a:latin typeface="Aldhabi" panose="01000000000000000000" pitchFamily="2" charset="-78"/>
              <a:cs typeface="Aldhabi" panose="01000000000000000000" pitchFamily="2" charset="-78"/>
            </a:endParaRPr>
          </a:p>
        </p:txBody>
      </p:sp>
      <p:sp>
        <p:nvSpPr>
          <p:cNvPr id="6" name="موجة 5">
            <a:extLst>
              <a:ext uri="{FF2B5EF4-FFF2-40B4-BE49-F238E27FC236}">
                <a16:creationId xmlns:a16="http://schemas.microsoft.com/office/drawing/2014/main" id="{A9456FBC-4D67-4280-9243-E61F845AC371}"/>
              </a:ext>
            </a:extLst>
          </p:cNvPr>
          <p:cNvSpPr/>
          <p:nvPr/>
        </p:nvSpPr>
        <p:spPr>
          <a:xfrm>
            <a:off x="4525923" y="418012"/>
            <a:ext cx="7428293" cy="2682250"/>
          </a:xfrm>
          <a:prstGeom prst="wav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SA" sz="2800" b="1" dirty="0">
                <a:solidFill>
                  <a:schemeClr val="accent1"/>
                </a:solidFill>
              </a:rPr>
              <a:t>شاب عمره سبع عشرة سنة، وهو بصحة جيدة ، ولديه مال يمكنه من الحج، ومع هذا لم يحج؛ لأنه يرى أنه لا يزال صغيراً، ما رأيك في عمله هذا ؟</a:t>
            </a:r>
            <a:endParaRPr lang="en-US" sz="2800" b="1" dirty="0">
              <a:solidFill>
                <a:schemeClr val="accent1"/>
              </a:solidFill>
            </a:endParaRPr>
          </a:p>
        </p:txBody>
      </p:sp>
      <p:sp>
        <p:nvSpPr>
          <p:cNvPr id="7" name="مربع نص 6">
            <a:extLst>
              <a:ext uri="{FF2B5EF4-FFF2-40B4-BE49-F238E27FC236}">
                <a16:creationId xmlns:a16="http://schemas.microsoft.com/office/drawing/2014/main" id="{DF2FEADC-EE86-42ED-8AB9-444A32E959BF}"/>
              </a:ext>
            </a:extLst>
          </p:cNvPr>
          <p:cNvSpPr txBox="1"/>
          <p:nvPr/>
        </p:nvSpPr>
        <p:spPr>
          <a:xfrm>
            <a:off x="3239707" y="3238804"/>
            <a:ext cx="8714509" cy="669094"/>
          </a:xfrm>
          <a:prstGeom prst="rect">
            <a:avLst/>
          </a:prstGeom>
          <a:noFill/>
        </p:spPr>
        <p:txBody>
          <a:bodyPr wrap="square" rtlCol="0">
            <a:spAutoFit/>
          </a:bodyPr>
          <a:lstStyle/>
          <a:p>
            <a:pPr>
              <a:lnSpc>
                <a:spcPct val="150000"/>
              </a:lnSpc>
            </a:pPr>
            <a:r>
              <a:rPr lang="ar-SA" sz="2800" b="1" dirty="0"/>
              <a:t>- عمله غير صحيح  الحج واجب عليه على الفور , لأنه بالغ عاقل </a:t>
            </a:r>
            <a:r>
              <a:rPr lang="ar-SA" sz="2800" b="1" dirty="0" err="1"/>
              <a:t>مستطع</a:t>
            </a:r>
            <a:endParaRPr lang="en-US" sz="2800" b="1" dirty="0"/>
          </a:p>
        </p:txBody>
      </p:sp>
      <p:sp>
        <p:nvSpPr>
          <p:cNvPr id="3" name="مخطط انسيابي: شريط مثقب 2">
            <a:extLst>
              <a:ext uri="{FF2B5EF4-FFF2-40B4-BE49-F238E27FC236}">
                <a16:creationId xmlns:a16="http://schemas.microsoft.com/office/drawing/2014/main" id="{DC82072E-0355-42C8-92CE-1E057E78F207}"/>
              </a:ext>
            </a:extLst>
          </p:cNvPr>
          <p:cNvSpPr/>
          <p:nvPr/>
        </p:nvSpPr>
        <p:spPr>
          <a:xfrm>
            <a:off x="7824650" y="4046440"/>
            <a:ext cx="3889367" cy="910328"/>
          </a:xfrm>
          <a:prstGeom prst="flowChartPunchedTap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3200" b="1" dirty="0">
                <a:solidFill>
                  <a:schemeClr val="accent1"/>
                </a:solidFill>
              </a:rPr>
              <a:t>ما الدليل على قولك؟</a:t>
            </a:r>
            <a:endParaRPr lang="en-US" sz="3200" b="1" dirty="0">
              <a:solidFill>
                <a:schemeClr val="accent1"/>
              </a:solidFill>
            </a:endParaRPr>
          </a:p>
        </p:txBody>
      </p:sp>
      <p:sp>
        <p:nvSpPr>
          <p:cNvPr id="4" name="مربع نص 3">
            <a:extLst>
              <a:ext uri="{FF2B5EF4-FFF2-40B4-BE49-F238E27FC236}">
                <a16:creationId xmlns:a16="http://schemas.microsoft.com/office/drawing/2014/main" id="{ADFDA525-69E8-42D8-A643-014CFDC9A362}"/>
              </a:ext>
            </a:extLst>
          </p:cNvPr>
          <p:cNvSpPr txBox="1"/>
          <p:nvPr/>
        </p:nvSpPr>
        <p:spPr>
          <a:xfrm>
            <a:off x="3122023" y="5251269"/>
            <a:ext cx="8832193" cy="830997"/>
          </a:xfrm>
          <a:prstGeom prst="rect">
            <a:avLst/>
          </a:prstGeom>
          <a:noFill/>
        </p:spPr>
        <p:txBody>
          <a:bodyPr wrap="square" rtlCol="0">
            <a:spAutoFit/>
          </a:bodyPr>
          <a:lstStyle/>
          <a:p>
            <a:pPr algn="ctr"/>
            <a:r>
              <a:rPr lang="ar-SA" sz="2400" b="1" dirty="0"/>
              <a:t>قول رسول الله صلى الله عليه و سلم : </a:t>
            </a:r>
          </a:p>
          <a:p>
            <a:pPr algn="ctr"/>
            <a:r>
              <a:rPr lang="ar-SA" sz="2400" b="1" dirty="0"/>
              <a:t>(تعجلوا الى الحج يعني الفريضة فإن احدكم لا يدري ما يعرض له) </a:t>
            </a:r>
            <a:endParaRPr lang="en-US" sz="2400" b="1" dirty="0"/>
          </a:p>
        </p:txBody>
      </p:sp>
    </p:spTree>
    <p:extLst>
      <p:ext uri="{BB962C8B-B14F-4D97-AF65-F5344CB8AC3E}">
        <p14:creationId xmlns:p14="http://schemas.microsoft.com/office/powerpoint/2010/main" val="35994571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3"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3061857" y="110836"/>
            <a:ext cx="8948886" cy="80989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latin typeface="Calibri" panose="020F0502020204030204" pitchFamily="34" charset="0"/>
                <a:cs typeface="Calibri" panose="020F0502020204030204" pitchFamily="34" charset="0"/>
              </a:rPr>
              <a:t>أ كَتبُ بأسلوبي تعريفاً لكل واحد مما يلي مستفيداً من التعريفات السابقة:؟</a:t>
            </a:r>
            <a:endParaRPr lang="en-US" sz="2800" b="1" dirty="0">
              <a:latin typeface="Calibri" panose="020F0502020204030204" pitchFamily="34" charset="0"/>
              <a:cs typeface="Calibri" panose="020F0502020204030204" pitchFamily="34" charset="0"/>
            </a:endParaRPr>
          </a:p>
        </p:txBody>
      </p:sp>
      <p:sp>
        <p:nvSpPr>
          <p:cNvPr id="3" name="فقاعة التفكير: على شكل سحابة 2">
            <a:extLst>
              <a:ext uri="{FF2B5EF4-FFF2-40B4-BE49-F238E27FC236}">
                <a16:creationId xmlns:a16="http://schemas.microsoft.com/office/drawing/2014/main" id="{36B97425-A11D-4C94-BBA6-1326741C3A3C}"/>
              </a:ext>
            </a:extLst>
          </p:cNvPr>
          <p:cNvSpPr/>
          <p:nvPr/>
        </p:nvSpPr>
        <p:spPr>
          <a:xfrm>
            <a:off x="361367" y="496004"/>
            <a:ext cx="2631215" cy="1334124"/>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SA" sz="5400" b="1" dirty="0">
                <a:ln w="22225">
                  <a:solidFill>
                    <a:schemeClr val="accent2"/>
                  </a:solidFill>
                  <a:prstDash val="solid"/>
                </a:ln>
                <a:solidFill>
                  <a:schemeClr val="accent2">
                    <a:lumMod val="40000"/>
                    <a:lumOff val="60000"/>
                  </a:schemeClr>
                </a:solidFill>
              </a:rPr>
              <a:t>التقويم </a:t>
            </a:r>
            <a:endParaRPr lang="en-US" sz="5400" b="1" dirty="0">
              <a:ln w="22225">
                <a:solidFill>
                  <a:schemeClr val="accent2"/>
                </a:solidFill>
                <a:prstDash val="solid"/>
              </a:ln>
              <a:solidFill>
                <a:schemeClr val="accent2">
                  <a:lumMod val="40000"/>
                  <a:lumOff val="60000"/>
                </a:schemeClr>
              </a:solidFill>
            </a:endParaRPr>
          </a:p>
        </p:txBody>
      </p:sp>
      <p:pic>
        <p:nvPicPr>
          <p:cNvPr id="5" name="صورة 4">
            <a:extLst>
              <a:ext uri="{FF2B5EF4-FFF2-40B4-BE49-F238E27FC236}">
                <a16:creationId xmlns:a16="http://schemas.microsoft.com/office/drawing/2014/main" id="{390028EA-9052-4120-942A-A3DB0C44A904}"/>
              </a:ext>
            </a:extLst>
          </p:cNvPr>
          <p:cNvPicPr>
            <a:picLocks noChangeAspect="1"/>
          </p:cNvPicPr>
          <p:nvPr/>
        </p:nvPicPr>
        <p:blipFill>
          <a:blip r:embed="rId4"/>
          <a:stretch>
            <a:fillRect/>
          </a:stretch>
        </p:blipFill>
        <p:spPr>
          <a:xfrm>
            <a:off x="0" y="2002097"/>
            <a:ext cx="2737341" cy="4328535"/>
          </a:xfrm>
          <a:prstGeom prst="rect">
            <a:avLst/>
          </a:prstGeom>
        </p:spPr>
      </p:pic>
      <p:sp>
        <p:nvSpPr>
          <p:cNvPr id="2" name="مربع نص 1">
            <a:extLst>
              <a:ext uri="{FF2B5EF4-FFF2-40B4-BE49-F238E27FC236}">
                <a16:creationId xmlns:a16="http://schemas.microsoft.com/office/drawing/2014/main" id="{81E329AF-03C6-4A96-9CEC-ABDB9C3E4C2B}"/>
              </a:ext>
            </a:extLst>
          </p:cNvPr>
          <p:cNvSpPr txBox="1"/>
          <p:nvPr/>
        </p:nvSpPr>
        <p:spPr>
          <a:xfrm>
            <a:off x="4402183" y="2561200"/>
            <a:ext cx="5382015" cy="523220"/>
          </a:xfrm>
          <a:prstGeom prst="rect">
            <a:avLst/>
          </a:prstGeom>
          <a:noFill/>
        </p:spPr>
        <p:txBody>
          <a:bodyPr wrap="square" rtlCol="0">
            <a:spAutoFit/>
          </a:bodyPr>
          <a:lstStyle/>
          <a:p>
            <a:r>
              <a:rPr lang="ar-SA" sz="2800" b="1" dirty="0"/>
              <a:t>زيارة البيت الحرم في أي وقت لأداء عمرة </a:t>
            </a:r>
          </a:p>
        </p:txBody>
      </p:sp>
      <p:sp>
        <p:nvSpPr>
          <p:cNvPr id="6" name="مستطيل: زوايا مستديرة 5">
            <a:extLst>
              <a:ext uri="{FF2B5EF4-FFF2-40B4-BE49-F238E27FC236}">
                <a16:creationId xmlns:a16="http://schemas.microsoft.com/office/drawing/2014/main" id="{FDA8D5F6-A95D-4999-8CB7-C0BBD72E4159}"/>
              </a:ext>
            </a:extLst>
          </p:cNvPr>
          <p:cNvSpPr/>
          <p:nvPr/>
        </p:nvSpPr>
        <p:spPr>
          <a:xfrm>
            <a:off x="9952135" y="1307425"/>
            <a:ext cx="1952342" cy="80989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solidFill>
                  <a:schemeClr val="accent1"/>
                </a:solidFill>
              </a:rPr>
              <a:t>أ) الحج :</a:t>
            </a:r>
            <a:endParaRPr lang="en-US" sz="3200" b="1" dirty="0">
              <a:solidFill>
                <a:schemeClr val="accent1"/>
              </a:solidFill>
            </a:endParaRPr>
          </a:p>
        </p:txBody>
      </p:sp>
      <p:sp>
        <p:nvSpPr>
          <p:cNvPr id="7" name="مربع نص 6">
            <a:extLst>
              <a:ext uri="{FF2B5EF4-FFF2-40B4-BE49-F238E27FC236}">
                <a16:creationId xmlns:a16="http://schemas.microsoft.com/office/drawing/2014/main" id="{FDD7B1C0-4029-49ED-9EA2-DBC02D4DFD24}"/>
              </a:ext>
            </a:extLst>
          </p:cNvPr>
          <p:cNvSpPr txBox="1"/>
          <p:nvPr/>
        </p:nvSpPr>
        <p:spPr>
          <a:xfrm>
            <a:off x="2737342" y="1307425"/>
            <a:ext cx="7046856" cy="584775"/>
          </a:xfrm>
          <a:prstGeom prst="rect">
            <a:avLst/>
          </a:prstGeom>
          <a:noFill/>
        </p:spPr>
        <p:txBody>
          <a:bodyPr wrap="square" rtlCol="0">
            <a:spAutoFit/>
          </a:bodyPr>
          <a:lstStyle/>
          <a:p>
            <a:r>
              <a:rPr lang="ar-SA" sz="3200" b="1" dirty="0"/>
              <a:t>زيارة مكة المكرمة في وقت معين لأداء مناسك الحج</a:t>
            </a:r>
            <a:endParaRPr lang="en-US" sz="3200" b="1" dirty="0"/>
          </a:p>
        </p:txBody>
      </p:sp>
      <p:sp>
        <p:nvSpPr>
          <p:cNvPr id="8" name="مستطيل: زوايا مستديرة 7">
            <a:extLst>
              <a:ext uri="{FF2B5EF4-FFF2-40B4-BE49-F238E27FC236}">
                <a16:creationId xmlns:a16="http://schemas.microsoft.com/office/drawing/2014/main" id="{86FDDCEB-1F42-4B00-807D-573BD5184118}"/>
              </a:ext>
            </a:extLst>
          </p:cNvPr>
          <p:cNvSpPr/>
          <p:nvPr/>
        </p:nvSpPr>
        <p:spPr>
          <a:xfrm>
            <a:off x="9952135" y="2417862"/>
            <a:ext cx="1952342" cy="80989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accent1"/>
                </a:solidFill>
              </a:rPr>
              <a:t>ب) العمرة: </a:t>
            </a:r>
            <a:endParaRPr lang="en-US" sz="2800" b="1" dirty="0">
              <a:solidFill>
                <a:schemeClr val="accent1"/>
              </a:solidFill>
            </a:endParaRPr>
          </a:p>
        </p:txBody>
      </p:sp>
      <p:sp>
        <p:nvSpPr>
          <p:cNvPr id="10" name="مستطيل: زوايا مستديرة 9">
            <a:extLst>
              <a:ext uri="{FF2B5EF4-FFF2-40B4-BE49-F238E27FC236}">
                <a16:creationId xmlns:a16="http://schemas.microsoft.com/office/drawing/2014/main" id="{0E936B87-834B-4B18-B54E-2E89190E5B2D}"/>
              </a:ext>
            </a:extLst>
          </p:cNvPr>
          <p:cNvSpPr/>
          <p:nvPr/>
        </p:nvSpPr>
        <p:spPr>
          <a:xfrm>
            <a:off x="9952135" y="3527586"/>
            <a:ext cx="1952342" cy="80989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solidFill>
                  <a:schemeClr val="accent1"/>
                </a:solidFill>
              </a:rPr>
              <a:t>ج) الاستطاعة: </a:t>
            </a:r>
            <a:endParaRPr lang="en-US" sz="2400" b="1" dirty="0">
              <a:solidFill>
                <a:schemeClr val="accent1"/>
              </a:solidFill>
            </a:endParaRPr>
          </a:p>
        </p:txBody>
      </p:sp>
      <p:sp>
        <p:nvSpPr>
          <p:cNvPr id="11" name="مستطيل: زوايا مستديرة 10">
            <a:extLst>
              <a:ext uri="{FF2B5EF4-FFF2-40B4-BE49-F238E27FC236}">
                <a16:creationId xmlns:a16="http://schemas.microsoft.com/office/drawing/2014/main" id="{E43E9109-AEA7-4C8B-97F6-32DB13C58A02}"/>
              </a:ext>
            </a:extLst>
          </p:cNvPr>
          <p:cNvSpPr/>
          <p:nvPr/>
        </p:nvSpPr>
        <p:spPr>
          <a:xfrm>
            <a:off x="9952135" y="4740678"/>
            <a:ext cx="1952342" cy="80989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solidFill>
                  <a:schemeClr val="accent1"/>
                </a:solidFill>
              </a:rPr>
              <a:t>د) مَحْرم المرأة:</a:t>
            </a:r>
            <a:endParaRPr lang="en-US" sz="2400" b="1" dirty="0">
              <a:solidFill>
                <a:schemeClr val="accent1"/>
              </a:solidFill>
            </a:endParaRPr>
          </a:p>
        </p:txBody>
      </p:sp>
      <p:sp>
        <p:nvSpPr>
          <p:cNvPr id="12" name="مربع نص 11">
            <a:extLst>
              <a:ext uri="{FF2B5EF4-FFF2-40B4-BE49-F238E27FC236}">
                <a16:creationId xmlns:a16="http://schemas.microsoft.com/office/drawing/2014/main" id="{D69ECD03-6A04-4267-9666-29820D2FA6E3}"/>
              </a:ext>
            </a:extLst>
          </p:cNvPr>
          <p:cNvSpPr txBox="1"/>
          <p:nvPr/>
        </p:nvSpPr>
        <p:spPr>
          <a:xfrm>
            <a:off x="2508069" y="3704700"/>
            <a:ext cx="7156544" cy="461665"/>
          </a:xfrm>
          <a:prstGeom prst="rect">
            <a:avLst/>
          </a:prstGeom>
          <a:noFill/>
        </p:spPr>
        <p:txBody>
          <a:bodyPr wrap="square" rtlCol="0">
            <a:spAutoFit/>
          </a:bodyPr>
          <a:lstStyle/>
          <a:p>
            <a:r>
              <a:rPr lang="ar-SA" sz="2400" b="1" dirty="0"/>
              <a:t>أن يستطيع الذهاب الى مكة و يكون قادر على أداء مناسك الحج </a:t>
            </a:r>
            <a:endParaRPr lang="en-US" sz="2400" b="1" dirty="0"/>
          </a:p>
        </p:txBody>
      </p:sp>
      <p:sp>
        <p:nvSpPr>
          <p:cNvPr id="13" name="مربع نص 12">
            <a:extLst>
              <a:ext uri="{FF2B5EF4-FFF2-40B4-BE49-F238E27FC236}">
                <a16:creationId xmlns:a16="http://schemas.microsoft.com/office/drawing/2014/main" id="{9B7EA92C-98A9-47B1-959F-683556B07F68}"/>
              </a:ext>
            </a:extLst>
          </p:cNvPr>
          <p:cNvSpPr txBox="1"/>
          <p:nvPr/>
        </p:nvSpPr>
        <p:spPr>
          <a:xfrm>
            <a:off x="3553097" y="4965801"/>
            <a:ext cx="6111516" cy="461665"/>
          </a:xfrm>
          <a:prstGeom prst="rect">
            <a:avLst/>
          </a:prstGeom>
          <a:noFill/>
        </p:spPr>
        <p:txBody>
          <a:bodyPr wrap="square" rtlCol="0">
            <a:spAutoFit/>
          </a:bodyPr>
          <a:lstStyle/>
          <a:p>
            <a:r>
              <a:rPr lang="ar-SA" sz="2400" b="1" dirty="0"/>
              <a:t>من يحرم عليه الزواج بالمرأة ابدياً بالإضافة زواجها محرمها</a:t>
            </a:r>
            <a:endParaRPr lang="en-US" sz="2400" b="1" dirty="0"/>
          </a:p>
        </p:txBody>
      </p:sp>
    </p:spTree>
    <p:extLst>
      <p:ext uri="{BB962C8B-B14F-4D97-AF65-F5344CB8AC3E}">
        <p14:creationId xmlns:p14="http://schemas.microsoft.com/office/powerpoint/2010/main" val="274880462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barn(inVertical)">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down)">
                                      <p:cBhvr>
                                        <p:cTn id="48" dur="580">
                                          <p:stCondLst>
                                            <p:cond delay="0"/>
                                          </p:stCondLst>
                                        </p:cTn>
                                        <p:tgtEl>
                                          <p:spTgt spid="6"/>
                                        </p:tgtEl>
                                      </p:cBhvr>
                                    </p:animEffect>
                                    <p:anim calcmode="lin" valueType="num">
                                      <p:cBhvr>
                                        <p:cTn id="4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4" dur="26">
                                          <p:stCondLst>
                                            <p:cond delay="650"/>
                                          </p:stCondLst>
                                        </p:cTn>
                                        <p:tgtEl>
                                          <p:spTgt spid="6"/>
                                        </p:tgtEl>
                                      </p:cBhvr>
                                      <p:to x="100000" y="60000"/>
                                    </p:animScale>
                                    <p:animScale>
                                      <p:cBhvr>
                                        <p:cTn id="55" dur="166" decel="50000">
                                          <p:stCondLst>
                                            <p:cond delay="676"/>
                                          </p:stCondLst>
                                        </p:cTn>
                                        <p:tgtEl>
                                          <p:spTgt spid="6"/>
                                        </p:tgtEl>
                                      </p:cBhvr>
                                      <p:to x="100000" y="100000"/>
                                    </p:animScale>
                                    <p:animScale>
                                      <p:cBhvr>
                                        <p:cTn id="56" dur="26">
                                          <p:stCondLst>
                                            <p:cond delay="1312"/>
                                          </p:stCondLst>
                                        </p:cTn>
                                        <p:tgtEl>
                                          <p:spTgt spid="6"/>
                                        </p:tgtEl>
                                      </p:cBhvr>
                                      <p:to x="100000" y="80000"/>
                                    </p:animScale>
                                    <p:animScale>
                                      <p:cBhvr>
                                        <p:cTn id="57" dur="166" decel="50000">
                                          <p:stCondLst>
                                            <p:cond delay="1338"/>
                                          </p:stCondLst>
                                        </p:cTn>
                                        <p:tgtEl>
                                          <p:spTgt spid="6"/>
                                        </p:tgtEl>
                                      </p:cBhvr>
                                      <p:to x="100000" y="100000"/>
                                    </p:animScale>
                                    <p:animScale>
                                      <p:cBhvr>
                                        <p:cTn id="58" dur="26">
                                          <p:stCondLst>
                                            <p:cond delay="1642"/>
                                          </p:stCondLst>
                                        </p:cTn>
                                        <p:tgtEl>
                                          <p:spTgt spid="6"/>
                                        </p:tgtEl>
                                      </p:cBhvr>
                                      <p:to x="100000" y="90000"/>
                                    </p:animScale>
                                    <p:animScale>
                                      <p:cBhvr>
                                        <p:cTn id="59" dur="166" decel="50000">
                                          <p:stCondLst>
                                            <p:cond delay="1668"/>
                                          </p:stCondLst>
                                        </p:cTn>
                                        <p:tgtEl>
                                          <p:spTgt spid="6"/>
                                        </p:tgtEl>
                                      </p:cBhvr>
                                      <p:to x="100000" y="100000"/>
                                    </p:animScale>
                                    <p:animScale>
                                      <p:cBhvr>
                                        <p:cTn id="60" dur="26">
                                          <p:stCondLst>
                                            <p:cond delay="1808"/>
                                          </p:stCondLst>
                                        </p:cTn>
                                        <p:tgtEl>
                                          <p:spTgt spid="6"/>
                                        </p:tgtEl>
                                      </p:cBhvr>
                                      <p:to x="100000" y="95000"/>
                                    </p:animScale>
                                    <p:animScale>
                                      <p:cBhvr>
                                        <p:cTn id="61" dur="166" decel="50000">
                                          <p:stCondLst>
                                            <p:cond delay="1834"/>
                                          </p:stCondLst>
                                        </p:cTn>
                                        <p:tgtEl>
                                          <p:spTgt spid="6"/>
                                        </p:tgtEl>
                                      </p:cBhvr>
                                      <p:to x="100000" y="100000"/>
                                    </p:animScale>
                                  </p:childTnLst>
                                  <p:subTnLst>
                                    <p:audio>
                                      <p:cMediaNode>
                                        <p:cTn display="0" masterRel="sameClick">
                                          <p:stCondLst>
                                            <p:cond evt="begin" delay="0">
                                              <p:tn val="46"/>
                                            </p:cond>
                                          </p:stCondLst>
                                          <p:endCondLst>
                                            <p:cond evt="onStopAudio" delay="0">
                                              <p:tgtEl>
                                                <p:sldTgt/>
                                              </p:tgtEl>
                                            </p:cond>
                                          </p:endCondLst>
                                        </p:cTn>
                                        <p:tgtEl>
                                          <p:sndTgt r:embed="rId2" name="chimes.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6" presetClass="entr" presetSubtype="0" fill="hold" grpId="0"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wipe(down)">
                                      <p:cBhvr>
                                        <p:cTn id="72" dur="580">
                                          <p:stCondLst>
                                            <p:cond delay="0"/>
                                          </p:stCondLst>
                                        </p:cTn>
                                        <p:tgtEl>
                                          <p:spTgt spid="8"/>
                                        </p:tgtEl>
                                      </p:cBhvr>
                                    </p:animEffect>
                                    <p:anim calcmode="lin" valueType="num">
                                      <p:cBhvr>
                                        <p:cTn id="7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78" dur="26">
                                          <p:stCondLst>
                                            <p:cond delay="650"/>
                                          </p:stCondLst>
                                        </p:cTn>
                                        <p:tgtEl>
                                          <p:spTgt spid="8"/>
                                        </p:tgtEl>
                                      </p:cBhvr>
                                      <p:to x="100000" y="60000"/>
                                    </p:animScale>
                                    <p:animScale>
                                      <p:cBhvr>
                                        <p:cTn id="79" dur="166" decel="50000">
                                          <p:stCondLst>
                                            <p:cond delay="676"/>
                                          </p:stCondLst>
                                        </p:cTn>
                                        <p:tgtEl>
                                          <p:spTgt spid="8"/>
                                        </p:tgtEl>
                                      </p:cBhvr>
                                      <p:to x="100000" y="100000"/>
                                    </p:animScale>
                                    <p:animScale>
                                      <p:cBhvr>
                                        <p:cTn id="80" dur="26">
                                          <p:stCondLst>
                                            <p:cond delay="1312"/>
                                          </p:stCondLst>
                                        </p:cTn>
                                        <p:tgtEl>
                                          <p:spTgt spid="8"/>
                                        </p:tgtEl>
                                      </p:cBhvr>
                                      <p:to x="100000" y="80000"/>
                                    </p:animScale>
                                    <p:animScale>
                                      <p:cBhvr>
                                        <p:cTn id="81" dur="166" decel="50000">
                                          <p:stCondLst>
                                            <p:cond delay="1338"/>
                                          </p:stCondLst>
                                        </p:cTn>
                                        <p:tgtEl>
                                          <p:spTgt spid="8"/>
                                        </p:tgtEl>
                                      </p:cBhvr>
                                      <p:to x="100000" y="100000"/>
                                    </p:animScale>
                                    <p:animScale>
                                      <p:cBhvr>
                                        <p:cTn id="82" dur="26">
                                          <p:stCondLst>
                                            <p:cond delay="1642"/>
                                          </p:stCondLst>
                                        </p:cTn>
                                        <p:tgtEl>
                                          <p:spTgt spid="8"/>
                                        </p:tgtEl>
                                      </p:cBhvr>
                                      <p:to x="100000" y="90000"/>
                                    </p:animScale>
                                    <p:animScale>
                                      <p:cBhvr>
                                        <p:cTn id="83" dur="166" decel="50000">
                                          <p:stCondLst>
                                            <p:cond delay="1668"/>
                                          </p:stCondLst>
                                        </p:cTn>
                                        <p:tgtEl>
                                          <p:spTgt spid="8"/>
                                        </p:tgtEl>
                                      </p:cBhvr>
                                      <p:to x="100000" y="100000"/>
                                    </p:animScale>
                                    <p:animScale>
                                      <p:cBhvr>
                                        <p:cTn id="84" dur="26">
                                          <p:stCondLst>
                                            <p:cond delay="1808"/>
                                          </p:stCondLst>
                                        </p:cTn>
                                        <p:tgtEl>
                                          <p:spTgt spid="8"/>
                                        </p:tgtEl>
                                      </p:cBhvr>
                                      <p:to x="100000" y="95000"/>
                                    </p:animScale>
                                    <p:animScale>
                                      <p:cBhvr>
                                        <p:cTn id="85" dur="166" decel="50000">
                                          <p:stCondLst>
                                            <p:cond delay="1834"/>
                                          </p:stCondLst>
                                        </p:cTn>
                                        <p:tgtEl>
                                          <p:spTgt spid="8"/>
                                        </p:tgtEl>
                                      </p:cBhvr>
                                      <p:to x="100000" y="100000"/>
                                    </p:animScale>
                                  </p:childTnLst>
                                  <p:subTnLst>
                                    <p:audio>
                                      <p:cMediaNode>
                                        <p:cTn display="0" masterRel="sameClick">
                                          <p:stCondLst>
                                            <p:cond evt="begin" delay="0">
                                              <p:tn val="70"/>
                                            </p:cond>
                                          </p:stCondLst>
                                          <p:endCondLst>
                                            <p:cond evt="onStopAudio" delay="0">
                                              <p:tgtEl>
                                                <p:sldTgt/>
                                              </p:tgtEl>
                                            </p:cond>
                                          </p:endCondLst>
                                        </p:cTn>
                                        <p:tgtEl>
                                          <p:sndTgt r:embed="rId2" name="chimes.wav"/>
                                        </p:tgtEl>
                                      </p:cMediaNode>
                                    </p:audio>
                                  </p:sub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2"/>
                                        </p:tgtEl>
                                        <p:attrNameLst>
                                          <p:attrName>style.visibility</p:attrName>
                                        </p:attrNameLst>
                                      </p:cBhvr>
                                      <p:to>
                                        <p:strVal val="visible"/>
                                      </p:to>
                                    </p:set>
                                    <p:anim calcmode="lin" valueType="num">
                                      <p:cBhvr additive="base">
                                        <p:cTn id="90" dur="500" fill="hold"/>
                                        <p:tgtEl>
                                          <p:spTgt spid="2"/>
                                        </p:tgtEl>
                                        <p:attrNameLst>
                                          <p:attrName>ppt_x</p:attrName>
                                        </p:attrNameLst>
                                      </p:cBhvr>
                                      <p:tavLst>
                                        <p:tav tm="0">
                                          <p:val>
                                            <p:strVal val="#ppt_x"/>
                                          </p:val>
                                        </p:tav>
                                        <p:tav tm="100000">
                                          <p:val>
                                            <p:strVal val="#ppt_x"/>
                                          </p:val>
                                        </p:tav>
                                      </p:tavLst>
                                    </p:anim>
                                    <p:anim calcmode="lin" valueType="num">
                                      <p:cBhvr additive="base">
                                        <p:cTn id="9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6" presetClass="entr" presetSubtype="0" fill="hold" grpId="0" nodeType="clickEffect">
                                  <p:stCondLst>
                                    <p:cond delay="0"/>
                                  </p:stCondLst>
                                  <p:childTnLst>
                                    <p:set>
                                      <p:cBhvr>
                                        <p:cTn id="95" dur="1" fill="hold">
                                          <p:stCondLst>
                                            <p:cond delay="0"/>
                                          </p:stCondLst>
                                        </p:cTn>
                                        <p:tgtEl>
                                          <p:spTgt spid="10"/>
                                        </p:tgtEl>
                                        <p:attrNameLst>
                                          <p:attrName>style.visibility</p:attrName>
                                        </p:attrNameLst>
                                      </p:cBhvr>
                                      <p:to>
                                        <p:strVal val="visible"/>
                                      </p:to>
                                    </p:set>
                                    <p:animEffect transition="in" filter="wipe(down)">
                                      <p:cBhvr>
                                        <p:cTn id="96" dur="580">
                                          <p:stCondLst>
                                            <p:cond delay="0"/>
                                          </p:stCondLst>
                                        </p:cTn>
                                        <p:tgtEl>
                                          <p:spTgt spid="10"/>
                                        </p:tgtEl>
                                      </p:cBhvr>
                                    </p:animEffect>
                                    <p:anim calcmode="lin" valueType="num">
                                      <p:cBhvr>
                                        <p:cTn id="9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9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0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0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02" dur="26">
                                          <p:stCondLst>
                                            <p:cond delay="650"/>
                                          </p:stCondLst>
                                        </p:cTn>
                                        <p:tgtEl>
                                          <p:spTgt spid="10"/>
                                        </p:tgtEl>
                                      </p:cBhvr>
                                      <p:to x="100000" y="60000"/>
                                    </p:animScale>
                                    <p:animScale>
                                      <p:cBhvr>
                                        <p:cTn id="103" dur="166" decel="50000">
                                          <p:stCondLst>
                                            <p:cond delay="676"/>
                                          </p:stCondLst>
                                        </p:cTn>
                                        <p:tgtEl>
                                          <p:spTgt spid="10"/>
                                        </p:tgtEl>
                                      </p:cBhvr>
                                      <p:to x="100000" y="100000"/>
                                    </p:animScale>
                                    <p:animScale>
                                      <p:cBhvr>
                                        <p:cTn id="104" dur="26">
                                          <p:stCondLst>
                                            <p:cond delay="1312"/>
                                          </p:stCondLst>
                                        </p:cTn>
                                        <p:tgtEl>
                                          <p:spTgt spid="10"/>
                                        </p:tgtEl>
                                      </p:cBhvr>
                                      <p:to x="100000" y="80000"/>
                                    </p:animScale>
                                    <p:animScale>
                                      <p:cBhvr>
                                        <p:cTn id="105" dur="166" decel="50000">
                                          <p:stCondLst>
                                            <p:cond delay="1338"/>
                                          </p:stCondLst>
                                        </p:cTn>
                                        <p:tgtEl>
                                          <p:spTgt spid="10"/>
                                        </p:tgtEl>
                                      </p:cBhvr>
                                      <p:to x="100000" y="100000"/>
                                    </p:animScale>
                                    <p:animScale>
                                      <p:cBhvr>
                                        <p:cTn id="106" dur="26">
                                          <p:stCondLst>
                                            <p:cond delay="1642"/>
                                          </p:stCondLst>
                                        </p:cTn>
                                        <p:tgtEl>
                                          <p:spTgt spid="10"/>
                                        </p:tgtEl>
                                      </p:cBhvr>
                                      <p:to x="100000" y="90000"/>
                                    </p:animScale>
                                    <p:animScale>
                                      <p:cBhvr>
                                        <p:cTn id="107" dur="166" decel="50000">
                                          <p:stCondLst>
                                            <p:cond delay="1668"/>
                                          </p:stCondLst>
                                        </p:cTn>
                                        <p:tgtEl>
                                          <p:spTgt spid="10"/>
                                        </p:tgtEl>
                                      </p:cBhvr>
                                      <p:to x="100000" y="100000"/>
                                    </p:animScale>
                                    <p:animScale>
                                      <p:cBhvr>
                                        <p:cTn id="108" dur="26">
                                          <p:stCondLst>
                                            <p:cond delay="1808"/>
                                          </p:stCondLst>
                                        </p:cTn>
                                        <p:tgtEl>
                                          <p:spTgt spid="10"/>
                                        </p:tgtEl>
                                      </p:cBhvr>
                                      <p:to x="100000" y="95000"/>
                                    </p:animScale>
                                    <p:animScale>
                                      <p:cBhvr>
                                        <p:cTn id="109" dur="166" decel="50000">
                                          <p:stCondLst>
                                            <p:cond delay="1834"/>
                                          </p:stCondLst>
                                        </p:cTn>
                                        <p:tgtEl>
                                          <p:spTgt spid="10"/>
                                        </p:tgtEl>
                                      </p:cBhvr>
                                      <p:to x="100000" y="100000"/>
                                    </p:animScale>
                                  </p:childTnLst>
                                  <p:subTnLst>
                                    <p:audio>
                                      <p:cMediaNode>
                                        <p:cTn display="0" masterRel="sameClick">
                                          <p:stCondLst>
                                            <p:cond evt="begin" delay="0">
                                              <p:tn val="94"/>
                                            </p:cond>
                                          </p:stCondLst>
                                          <p:endCondLst>
                                            <p:cond evt="onStopAudio" delay="0">
                                              <p:tgtEl>
                                                <p:sldTgt/>
                                              </p:tgtEl>
                                            </p:cond>
                                          </p:endCondLst>
                                        </p:cTn>
                                        <p:tgtEl>
                                          <p:sndTgt r:embed="rId2" name="chimes.wav"/>
                                        </p:tgtEl>
                                      </p:cMediaNode>
                                    </p:audio>
                                  </p:subTnLst>
                                </p:cTn>
                              </p:par>
                            </p:childTnLst>
                          </p:cTn>
                        </p:par>
                      </p:childTnLst>
                    </p:cTn>
                  </p:par>
                  <p:par>
                    <p:cTn id="110" fill="hold">
                      <p:stCondLst>
                        <p:cond delay="indefinite"/>
                      </p:stCondLst>
                      <p:childTnLst>
                        <p:par>
                          <p:cTn id="111" fill="hold">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12"/>
                                        </p:tgtEl>
                                        <p:attrNameLst>
                                          <p:attrName>style.visibility</p:attrName>
                                        </p:attrNameLst>
                                      </p:cBhvr>
                                      <p:to>
                                        <p:strVal val="visible"/>
                                      </p:to>
                                    </p:set>
                                    <p:anim calcmode="lin" valueType="num">
                                      <p:cBhvr additive="base">
                                        <p:cTn id="114" dur="500" fill="hold"/>
                                        <p:tgtEl>
                                          <p:spTgt spid="12"/>
                                        </p:tgtEl>
                                        <p:attrNameLst>
                                          <p:attrName>ppt_x</p:attrName>
                                        </p:attrNameLst>
                                      </p:cBhvr>
                                      <p:tavLst>
                                        <p:tav tm="0">
                                          <p:val>
                                            <p:strVal val="#ppt_x"/>
                                          </p:val>
                                        </p:tav>
                                        <p:tav tm="100000">
                                          <p:val>
                                            <p:strVal val="#ppt_x"/>
                                          </p:val>
                                        </p:tav>
                                      </p:tavLst>
                                    </p:anim>
                                    <p:anim calcmode="lin" valueType="num">
                                      <p:cBhvr additive="base">
                                        <p:cTn id="1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6" presetClass="entr" presetSubtype="0" fill="hold" grpId="0" nodeType="clickEffect">
                                  <p:stCondLst>
                                    <p:cond delay="0"/>
                                  </p:stCondLst>
                                  <p:childTnLst>
                                    <p:set>
                                      <p:cBhvr>
                                        <p:cTn id="119" dur="1" fill="hold">
                                          <p:stCondLst>
                                            <p:cond delay="0"/>
                                          </p:stCondLst>
                                        </p:cTn>
                                        <p:tgtEl>
                                          <p:spTgt spid="11"/>
                                        </p:tgtEl>
                                        <p:attrNameLst>
                                          <p:attrName>style.visibility</p:attrName>
                                        </p:attrNameLst>
                                      </p:cBhvr>
                                      <p:to>
                                        <p:strVal val="visible"/>
                                      </p:to>
                                    </p:set>
                                    <p:animEffect transition="in" filter="wipe(down)">
                                      <p:cBhvr>
                                        <p:cTn id="120" dur="580">
                                          <p:stCondLst>
                                            <p:cond delay="0"/>
                                          </p:stCondLst>
                                        </p:cTn>
                                        <p:tgtEl>
                                          <p:spTgt spid="11"/>
                                        </p:tgtEl>
                                      </p:cBhvr>
                                    </p:animEffect>
                                    <p:anim calcmode="lin" valueType="num">
                                      <p:cBhvr>
                                        <p:cTn id="12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6" dur="26">
                                          <p:stCondLst>
                                            <p:cond delay="650"/>
                                          </p:stCondLst>
                                        </p:cTn>
                                        <p:tgtEl>
                                          <p:spTgt spid="11"/>
                                        </p:tgtEl>
                                      </p:cBhvr>
                                      <p:to x="100000" y="60000"/>
                                    </p:animScale>
                                    <p:animScale>
                                      <p:cBhvr>
                                        <p:cTn id="127" dur="166" decel="50000">
                                          <p:stCondLst>
                                            <p:cond delay="676"/>
                                          </p:stCondLst>
                                        </p:cTn>
                                        <p:tgtEl>
                                          <p:spTgt spid="11"/>
                                        </p:tgtEl>
                                      </p:cBhvr>
                                      <p:to x="100000" y="100000"/>
                                    </p:animScale>
                                    <p:animScale>
                                      <p:cBhvr>
                                        <p:cTn id="128" dur="26">
                                          <p:stCondLst>
                                            <p:cond delay="1312"/>
                                          </p:stCondLst>
                                        </p:cTn>
                                        <p:tgtEl>
                                          <p:spTgt spid="11"/>
                                        </p:tgtEl>
                                      </p:cBhvr>
                                      <p:to x="100000" y="80000"/>
                                    </p:animScale>
                                    <p:animScale>
                                      <p:cBhvr>
                                        <p:cTn id="129" dur="166" decel="50000">
                                          <p:stCondLst>
                                            <p:cond delay="1338"/>
                                          </p:stCondLst>
                                        </p:cTn>
                                        <p:tgtEl>
                                          <p:spTgt spid="11"/>
                                        </p:tgtEl>
                                      </p:cBhvr>
                                      <p:to x="100000" y="100000"/>
                                    </p:animScale>
                                    <p:animScale>
                                      <p:cBhvr>
                                        <p:cTn id="130" dur="26">
                                          <p:stCondLst>
                                            <p:cond delay="1642"/>
                                          </p:stCondLst>
                                        </p:cTn>
                                        <p:tgtEl>
                                          <p:spTgt spid="11"/>
                                        </p:tgtEl>
                                      </p:cBhvr>
                                      <p:to x="100000" y="90000"/>
                                    </p:animScale>
                                    <p:animScale>
                                      <p:cBhvr>
                                        <p:cTn id="131" dur="166" decel="50000">
                                          <p:stCondLst>
                                            <p:cond delay="1668"/>
                                          </p:stCondLst>
                                        </p:cTn>
                                        <p:tgtEl>
                                          <p:spTgt spid="11"/>
                                        </p:tgtEl>
                                      </p:cBhvr>
                                      <p:to x="100000" y="100000"/>
                                    </p:animScale>
                                    <p:animScale>
                                      <p:cBhvr>
                                        <p:cTn id="132" dur="26">
                                          <p:stCondLst>
                                            <p:cond delay="1808"/>
                                          </p:stCondLst>
                                        </p:cTn>
                                        <p:tgtEl>
                                          <p:spTgt spid="11"/>
                                        </p:tgtEl>
                                      </p:cBhvr>
                                      <p:to x="100000" y="95000"/>
                                    </p:animScale>
                                    <p:animScale>
                                      <p:cBhvr>
                                        <p:cTn id="133" dur="166" decel="50000">
                                          <p:stCondLst>
                                            <p:cond delay="1834"/>
                                          </p:stCondLst>
                                        </p:cTn>
                                        <p:tgtEl>
                                          <p:spTgt spid="11"/>
                                        </p:tgtEl>
                                      </p:cBhvr>
                                      <p:to x="100000" y="100000"/>
                                    </p:animScale>
                                  </p:childTnLst>
                                  <p:subTnLst>
                                    <p:audio>
                                      <p:cMediaNode>
                                        <p:cTn display="0" masterRel="sameClick">
                                          <p:stCondLst>
                                            <p:cond evt="begin" delay="0">
                                              <p:tn val="118"/>
                                            </p:cond>
                                          </p:stCondLst>
                                          <p:endCondLst>
                                            <p:cond evt="onStopAudio" delay="0">
                                              <p:tgtEl>
                                                <p:sldTgt/>
                                              </p:tgtEl>
                                            </p:cond>
                                          </p:endCondLst>
                                        </p:cTn>
                                        <p:tgtEl>
                                          <p:sndTgt r:embed="rId2" name="chimes.wav"/>
                                        </p:tgtEl>
                                      </p:cMediaNode>
                                    </p:audio>
                                  </p:subTnLst>
                                </p:cTn>
                              </p:par>
                            </p:childTnLst>
                          </p:cTn>
                        </p:par>
                      </p:childTnLst>
                    </p:cTn>
                  </p:par>
                  <p:par>
                    <p:cTn id="134" fill="hold">
                      <p:stCondLst>
                        <p:cond delay="indefinite"/>
                      </p:stCondLst>
                      <p:childTnLst>
                        <p:par>
                          <p:cTn id="135" fill="hold">
                            <p:stCondLst>
                              <p:cond delay="0"/>
                            </p:stCondLst>
                            <p:childTnLst>
                              <p:par>
                                <p:cTn id="136" presetID="2" presetClass="entr" presetSubtype="4" fill="hold" grpId="0" nodeType="clickEffect">
                                  <p:stCondLst>
                                    <p:cond delay="0"/>
                                  </p:stCondLst>
                                  <p:childTnLst>
                                    <p:set>
                                      <p:cBhvr>
                                        <p:cTn id="137" dur="1" fill="hold">
                                          <p:stCondLst>
                                            <p:cond delay="0"/>
                                          </p:stCondLst>
                                        </p:cTn>
                                        <p:tgtEl>
                                          <p:spTgt spid="13"/>
                                        </p:tgtEl>
                                        <p:attrNameLst>
                                          <p:attrName>style.visibility</p:attrName>
                                        </p:attrNameLst>
                                      </p:cBhvr>
                                      <p:to>
                                        <p:strVal val="visible"/>
                                      </p:to>
                                    </p:set>
                                    <p:anim calcmode="lin" valueType="num">
                                      <p:cBhvr additive="base">
                                        <p:cTn id="138" dur="500" fill="hold"/>
                                        <p:tgtEl>
                                          <p:spTgt spid="13"/>
                                        </p:tgtEl>
                                        <p:attrNameLst>
                                          <p:attrName>ppt_x</p:attrName>
                                        </p:attrNameLst>
                                      </p:cBhvr>
                                      <p:tavLst>
                                        <p:tav tm="0">
                                          <p:val>
                                            <p:strVal val="#ppt_x"/>
                                          </p:val>
                                        </p:tav>
                                        <p:tav tm="100000">
                                          <p:val>
                                            <p:strVal val="#ppt_x"/>
                                          </p:val>
                                        </p:tav>
                                      </p:tavLst>
                                    </p:anim>
                                    <p:anim calcmode="lin" valueType="num">
                                      <p:cBhvr additive="base">
                                        <p:cTn id="13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 grpId="0"/>
      <p:bldP spid="6" grpId="0" animBg="1"/>
      <p:bldP spid="7" grpId="0"/>
      <p:bldP spid="8" grpId="0" animBg="1"/>
      <p:bldP spid="10" grpId="0" animBg="1"/>
      <p:bldP spid="11" grpId="0" animBg="1"/>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6095999" y="110836"/>
            <a:ext cx="5914743" cy="80989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latin typeface="Calibri" panose="020F0502020204030204" pitchFamily="34" charset="0"/>
                <a:cs typeface="Calibri" panose="020F0502020204030204" pitchFamily="34" charset="0"/>
              </a:rPr>
              <a:t>على أيِّ شيء يستدل بالأحاديث التالية ؟</a:t>
            </a:r>
            <a:endParaRPr lang="en-US" sz="2800" b="1" dirty="0">
              <a:latin typeface="Calibri" panose="020F0502020204030204" pitchFamily="34" charset="0"/>
              <a:cs typeface="Calibri" panose="020F0502020204030204" pitchFamily="34" charset="0"/>
            </a:endParaRPr>
          </a:p>
        </p:txBody>
      </p:sp>
      <p:sp>
        <p:nvSpPr>
          <p:cNvPr id="2" name="مربع نص 1">
            <a:extLst>
              <a:ext uri="{FF2B5EF4-FFF2-40B4-BE49-F238E27FC236}">
                <a16:creationId xmlns:a16="http://schemas.microsoft.com/office/drawing/2014/main" id="{81E329AF-03C6-4A96-9CEC-ABDB9C3E4C2B}"/>
              </a:ext>
            </a:extLst>
          </p:cNvPr>
          <p:cNvSpPr txBox="1"/>
          <p:nvPr/>
        </p:nvSpPr>
        <p:spPr>
          <a:xfrm>
            <a:off x="4084190" y="5685571"/>
            <a:ext cx="5382015" cy="523220"/>
          </a:xfrm>
          <a:prstGeom prst="rect">
            <a:avLst/>
          </a:prstGeom>
          <a:noFill/>
        </p:spPr>
        <p:txBody>
          <a:bodyPr wrap="square" rtlCol="0">
            <a:spAutoFit/>
          </a:bodyPr>
          <a:lstStyle/>
          <a:p>
            <a:r>
              <a:rPr lang="ar-SA" sz="2800" b="1" dirty="0"/>
              <a:t>تأدية واجب فريضة الحج قبل الموت</a:t>
            </a:r>
          </a:p>
        </p:txBody>
      </p:sp>
      <p:sp>
        <p:nvSpPr>
          <p:cNvPr id="6" name="مستطيل: زوايا مستديرة 5">
            <a:extLst>
              <a:ext uri="{FF2B5EF4-FFF2-40B4-BE49-F238E27FC236}">
                <a16:creationId xmlns:a16="http://schemas.microsoft.com/office/drawing/2014/main" id="{FDA8D5F6-A95D-4999-8CB7-C0BBD72E4159}"/>
              </a:ext>
            </a:extLst>
          </p:cNvPr>
          <p:cNvSpPr/>
          <p:nvPr/>
        </p:nvSpPr>
        <p:spPr>
          <a:xfrm>
            <a:off x="1645920" y="1307425"/>
            <a:ext cx="10258557" cy="1532259"/>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solidFill>
                  <a:schemeClr val="accent1"/>
                </a:solidFill>
              </a:rPr>
              <a:t>عن عائشة (</a:t>
            </a:r>
            <a:r>
              <a:rPr lang="ar-SA" sz="3200" b="1" dirty="0">
                <a:solidFill>
                  <a:schemeClr val="accent1"/>
                </a:solidFill>
                <a:latin typeface="Aldhabi" panose="01000000000000000000" pitchFamily="2" charset="-78"/>
                <a:cs typeface="Aldhabi" panose="01000000000000000000" pitchFamily="2" charset="-78"/>
              </a:rPr>
              <a:t>رضي الله عنها</a:t>
            </a:r>
            <a:r>
              <a:rPr lang="ar-SA" sz="3200" b="1" dirty="0">
                <a:solidFill>
                  <a:schemeClr val="accent1"/>
                </a:solidFill>
              </a:rPr>
              <a:t>) قالت: قلت يا رسول الله هل على النساء من جهاد؟ قال: «نعم عليهن جهاد لا قتال فيه: الحج والعمرة</a:t>
            </a:r>
            <a:endParaRPr lang="en-US" sz="3200" b="1" dirty="0">
              <a:solidFill>
                <a:schemeClr val="accent1"/>
              </a:solidFill>
            </a:endParaRPr>
          </a:p>
        </p:txBody>
      </p:sp>
      <p:sp>
        <p:nvSpPr>
          <p:cNvPr id="7" name="مربع نص 6">
            <a:extLst>
              <a:ext uri="{FF2B5EF4-FFF2-40B4-BE49-F238E27FC236}">
                <a16:creationId xmlns:a16="http://schemas.microsoft.com/office/drawing/2014/main" id="{FDD7B1C0-4029-49ED-9EA2-DBC02D4DFD24}"/>
              </a:ext>
            </a:extLst>
          </p:cNvPr>
          <p:cNvSpPr txBox="1"/>
          <p:nvPr/>
        </p:nvSpPr>
        <p:spPr>
          <a:xfrm>
            <a:off x="2572571" y="3024912"/>
            <a:ext cx="7046856" cy="584775"/>
          </a:xfrm>
          <a:prstGeom prst="rect">
            <a:avLst/>
          </a:prstGeom>
          <a:noFill/>
        </p:spPr>
        <p:txBody>
          <a:bodyPr wrap="square" rtlCol="0">
            <a:spAutoFit/>
          </a:bodyPr>
          <a:lstStyle/>
          <a:p>
            <a:r>
              <a:rPr lang="ar-SA" sz="3200" b="1" dirty="0"/>
              <a:t>جهاد المرأة الإكثار من الحج و العمرة </a:t>
            </a:r>
            <a:endParaRPr lang="en-US" sz="3200" b="1" dirty="0"/>
          </a:p>
        </p:txBody>
      </p:sp>
      <p:sp>
        <p:nvSpPr>
          <p:cNvPr id="8" name="مستطيل: زوايا مستديرة 7">
            <a:extLst>
              <a:ext uri="{FF2B5EF4-FFF2-40B4-BE49-F238E27FC236}">
                <a16:creationId xmlns:a16="http://schemas.microsoft.com/office/drawing/2014/main" id="{86FDDCEB-1F42-4B00-807D-573BD5184118}"/>
              </a:ext>
            </a:extLst>
          </p:cNvPr>
          <p:cNvSpPr/>
          <p:nvPr/>
        </p:nvSpPr>
        <p:spPr>
          <a:xfrm>
            <a:off x="1645920" y="3794915"/>
            <a:ext cx="10258557" cy="1705428"/>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accent1"/>
                </a:solidFill>
              </a:rPr>
              <a:t>عن ابن عباس (</a:t>
            </a:r>
            <a:r>
              <a:rPr lang="ar-SA" sz="2800" b="1" dirty="0">
                <a:solidFill>
                  <a:schemeClr val="accent1"/>
                </a:solidFill>
                <a:latin typeface="Aldhabi" panose="01000000000000000000" pitchFamily="2" charset="-78"/>
                <a:cs typeface="Aldhabi" panose="01000000000000000000" pitchFamily="2" charset="-78"/>
              </a:rPr>
              <a:t>رضي الله عنهما</a:t>
            </a:r>
            <a:r>
              <a:rPr lang="ar-SA" sz="2800" b="1" dirty="0">
                <a:solidFill>
                  <a:schemeClr val="accent1"/>
                </a:solidFill>
              </a:rPr>
              <a:t>) قال: قال رسول الله : </a:t>
            </a:r>
          </a:p>
          <a:p>
            <a:pPr algn="ctr"/>
            <a:r>
              <a:rPr lang="ar-SA" sz="2800" b="1" dirty="0">
                <a:solidFill>
                  <a:schemeClr val="accent1"/>
                </a:solidFill>
              </a:rPr>
              <a:t>((تعجلوا إلى الحج -يعني الفريضة- فإن أحدكم لا يدري ما يعرض له))</a:t>
            </a:r>
            <a:endParaRPr lang="en-US" sz="2800" b="1" dirty="0">
              <a:solidFill>
                <a:schemeClr val="accent1"/>
              </a:solidFill>
            </a:endParaRPr>
          </a:p>
        </p:txBody>
      </p:sp>
    </p:spTree>
    <p:extLst>
      <p:ext uri="{BB962C8B-B14F-4D97-AF65-F5344CB8AC3E}">
        <p14:creationId xmlns:p14="http://schemas.microsoft.com/office/powerpoint/2010/main" val="124076770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down)">
                                      <p:cBhvr>
                                        <p:cTn id="49" dur="580">
                                          <p:stCondLst>
                                            <p:cond delay="0"/>
                                          </p:stCondLst>
                                        </p:cTn>
                                        <p:tgtEl>
                                          <p:spTgt spid="8"/>
                                        </p:tgtEl>
                                      </p:cBhvr>
                                    </p:animEffect>
                                    <p:anim calcmode="lin" valueType="num">
                                      <p:cBhvr>
                                        <p:cTn id="5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5" dur="26">
                                          <p:stCondLst>
                                            <p:cond delay="650"/>
                                          </p:stCondLst>
                                        </p:cTn>
                                        <p:tgtEl>
                                          <p:spTgt spid="8"/>
                                        </p:tgtEl>
                                      </p:cBhvr>
                                      <p:to x="100000" y="60000"/>
                                    </p:animScale>
                                    <p:animScale>
                                      <p:cBhvr>
                                        <p:cTn id="56" dur="166" decel="50000">
                                          <p:stCondLst>
                                            <p:cond delay="676"/>
                                          </p:stCondLst>
                                        </p:cTn>
                                        <p:tgtEl>
                                          <p:spTgt spid="8"/>
                                        </p:tgtEl>
                                      </p:cBhvr>
                                      <p:to x="100000" y="100000"/>
                                    </p:animScale>
                                    <p:animScale>
                                      <p:cBhvr>
                                        <p:cTn id="57" dur="26">
                                          <p:stCondLst>
                                            <p:cond delay="1312"/>
                                          </p:stCondLst>
                                        </p:cTn>
                                        <p:tgtEl>
                                          <p:spTgt spid="8"/>
                                        </p:tgtEl>
                                      </p:cBhvr>
                                      <p:to x="100000" y="80000"/>
                                    </p:animScale>
                                    <p:animScale>
                                      <p:cBhvr>
                                        <p:cTn id="58" dur="166" decel="50000">
                                          <p:stCondLst>
                                            <p:cond delay="1338"/>
                                          </p:stCondLst>
                                        </p:cTn>
                                        <p:tgtEl>
                                          <p:spTgt spid="8"/>
                                        </p:tgtEl>
                                      </p:cBhvr>
                                      <p:to x="100000" y="100000"/>
                                    </p:animScale>
                                    <p:animScale>
                                      <p:cBhvr>
                                        <p:cTn id="59" dur="26">
                                          <p:stCondLst>
                                            <p:cond delay="1642"/>
                                          </p:stCondLst>
                                        </p:cTn>
                                        <p:tgtEl>
                                          <p:spTgt spid="8"/>
                                        </p:tgtEl>
                                      </p:cBhvr>
                                      <p:to x="100000" y="90000"/>
                                    </p:animScale>
                                    <p:animScale>
                                      <p:cBhvr>
                                        <p:cTn id="60" dur="166" decel="50000">
                                          <p:stCondLst>
                                            <p:cond delay="1668"/>
                                          </p:stCondLst>
                                        </p:cTn>
                                        <p:tgtEl>
                                          <p:spTgt spid="8"/>
                                        </p:tgtEl>
                                      </p:cBhvr>
                                      <p:to x="100000" y="100000"/>
                                    </p:animScale>
                                    <p:animScale>
                                      <p:cBhvr>
                                        <p:cTn id="61" dur="26">
                                          <p:stCondLst>
                                            <p:cond delay="1808"/>
                                          </p:stCondLst>
                                        </p:cTn>
                                        <p:tgtEl>
                                          <p:spTgt spid="8"/>
                                        </p:tgtEl>
                                      </p:cBhvr>
                                      <p:to x="100000" y="95000"/>
                                    </p:animScale>
                                    <p:animScale>
                                      <p:cBhvr>
                                        <p:cTn id="62" dur="166" decel="50000">
                                          <p:stCondLst>
                                            <p:cond delay="1834"/>
                                          </p:stCondLst>
                                        </p:cTn>
                                        <p:tgtEl>
                                          <p:spTgt spid="8"/>
                                        </p:tgtEl>
                                      </p:cBhvr>
                                      <p:to x="100000" y="100000"/>
                                    </p:animScale>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additive="base">
                                        <p:cTn id="67" dur="500" fill="hold"/>
                                        <p:tgtEl>
                                          <p:spTgt spid="2"/>
                                        </p:tgtEl>
                                        <p:attrNameLst>
                                          <p:attrName>ppt_x</p:attrName>
                                        </p:attrNameLst>
                                      </p:cBhvr>
                                      <p:tavLst>
                                        <p:tav tm="0">
                                          <p:val>
                                            <p:strVal val="#ppt_x"/>
                                          </p:val>
                                        </p:tav>
                                        <p:tav tm="100000">
                                          <p:val>
                                            <p:strVal val="#ppt_x"/>
                                          </p:val>
                                        </p:tav>
                                      </p:tavLst>
                                    </p:anim>
                                    <p:anim calcmode="lin" valueType="num">
                                      <p:cBhvr additive="base">
                                        <p:cTn id="6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6" grpId="0" animBg="1"/>
      <p:bldP spid="7" grpId="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2515012" y="1356959"/>
            <a:ext cx="8717674" cy="973456"/>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latin typeface="Calibri" panose="020F0502020204030204" pitchFamily="34" charset="0"/>
                <a:cs typeface="Calibri" panose="020F0502020204030204" pitchFamily="34" charset="0"/>
              </a:rPr>
              <a:t> أذْكرُ بعض الحِكم الشرعية لشرط المحرم للمرأة في الحج.</a:t>
            </a:r>
            <a:endParaRPr lang="en-US" sz="2800" b="1" dirty="0">
              <a:latin typeface="Calibri" panose="020F0502020204030204" pitchFamily="34" charset="0"/>
              <a:cs typeface="Calibri" panose="020F0502020204030204" pitchFamily="34" charset="0"/>
            </a:endParaRPr>
          </a:p>
        </p:txBody>
      </p:sp>
      <p:sp>
        <p:nvSpPr>
          <p:cNvPr id="2" name="مربع نص 1">
            <a:extLst>
              <a:ext uri="{FF2B5EF4-FFF2-40B4-BE49-F238E27FC236}">
                <a16:creationId xmlns:a16="http://schemas.microsoft.com/office/drawing/2014/main" id="{B39D7364-FDBA-4CDA-9F52-B3ED8E82A1C8}"/>
              </a:ext>
            </a:extLst>
          </p:cNvPr>
          <p:cNvSpPr txBox="1"/>
          <p:nvPr/>
        </p:nvSpPr>
        <p:spPr>
          <a:xfrm>
            <a:off x="2164253" y="2902500"/>
            <a:ext cx="9709313" cy="2955746"/>
          </a:xfrm>
          <a:prstGeom prst="rect">
            <a:avLst/>
          </a:prstGeom>
          <a:noFill/>
        </p:spPr>
        <p:txBody>
          <a:bodyPr wrap="square" rtlCol="0">
            <a:spAutoFit/>
          </a:bodyPr>
          <a:lstStyle/>
          <a:p>
            <a:pPr algn="ctr">
              <a:lnSpc>
                <a:spcPct val="150000"/>
              </a:lnSpc>
            </a:pPr>
            <a:r>
              <a:rPr lang="ar-SA" sz="3200" b="1" dirty="0"/>
              <a:t>لا يجوز للمرأة الحج الا بمحرمها صيانة للمرأة بمرافقتها لمن يحميها من الرجال المحارم أو الزوج خاصة مع طول السفر و مشقة الطريق و الحج </a:t>
            </a:r>
          </a:p>
          <a:p>
            <a:pPr algn="ctr">
              <a:lnSpc>
                <a:spcPct val="150000"/>
              </a:lnSpc>
            </a:pPr>
            <a:r>
              <a:rPr lang="ar-SA" sz="3200" b="1" dirty="0"/>
              <a:t>اشترط ان يكون النائب في الحج قد حج الفريضة عن نفسه لوجوب الحج عليه مادام مستطيعاً و لا ايثار في القربات  </a:t>
            </a:r>
          </a:p>
        </p:txBody>
      </p:sp>
      <p:sp>
        <p:nvSpPr>
          <p:cNvPr id="3" name="سحابة 2">
            <a:extLst>
              <a:ext uri="{FF2B5EF4-FFF2-40B4-BE49-F238E27FC236}">
                <a16:creationId xmlns:a16="http://schemas.microsoft.com/office/drawing/2014/main" id="{0E730610-5FBF-49A8-82E4-931E40F0C406}"/>
              </a:ext>
            </a:extLst>
          </p:cNvPr>
          <p:cNvSpPr/>
          <p:nvPr/>
        </p:nvSpPr>
        <p:spPr>
          <a:xfrm rot="20298751">
            <a:off x="265101" y="360182"/>
            <a:ext cx="1984808" cy="1814946"/>
          </a:xfrm>
          <a:prstGeom prst="cloud">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accent1"/>
                </a:solidFill>
              </a:rPr>
              <a:t>تابع</a:t>
            </a:r>
            <a:endParaRPr lang="en-US" sz="2800" b="1" dirty="0">
              <a:solidFill>
                <a:schemeClr val="accent1"/>
              </a:solidFill>
            </a:endParaRPr>
          </a:p>
        </p:txBody>
      </p:sp>
    </p:spTree>
    <p:extLst>
      <p:ext uri="{BB962C8B-B14F-4D97-AF65-F5344CB8AC3E}">
        <p14:creationId xmlns:p14="http://schemas.microsoft.com/office/powerpoint/2010/main" val="25502382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heel(1)">
                                      <p:cBhvr>
                                        <p:cTn id="30" dur="2000"/>
                                        <p:tgtEl>
                                          <p:spTgt spid="2"/>
                                        </p:tgtEl>
                                      </p:cBhvr>
                                    </p:animEffect>
                                  </p:childTnLst>
                                  <p:subTnLst>
                                    <p:audio>
                                      <p:cMediaNode>
                                        <p:cTn display="0" masterRel="sameClick">
                                          <p:stCondLst>
                                            <p:cond evt="begin" delay="0">
                                              <p:tn val="2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6095999" y="110836"/>
            <a:ext cx="5914743" cy="80989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latin typeface="Calibri" panose="020F0502020204030204" pitchFamily="34" charset="0"/>
                <a:cs typeface="Calibri" panose="020F0502020204030204" pitchFamily="34" charset="0"/>
              </a:rPr>
              <a:t>أذْكرُ الدليل على كل مما يلي:</a:t>
            </a:r>
          </a:p>
        </p:txBody>
      </p:sp>
      <p:sp>
        <p:nvSpPr>
          <p:cNvPr id="2" name="مربع نص 1">
            <a:extLst>
              <a:ext uri="{FF2B5EF4-FFF2-40B4-BE49-F238E27FC236}">
                <a16:creationId xmlns:a16="http://schemas.microsoft.com/office/drawing/2014/main" id="{81E329AF-03C6-4A96-9CEC-ABDB9C3E4C2B}"/>
              </a:ext>
            </a:extLst>
          </p:cNvPr>
          <p:cNvSpPr txBox="1"/>
          <p:nvPr/>
        </p:nvSpPr>
        <p:spPr>
          <a:xfrm>
            <a:off x="2808514" y="5075013"/>
            <a:ext cx="9095963" cy="1077218"/>
          </a:xfrm>
          <a:prstGeom prst="rect">
            <a:avLst/>
          </a:prstGeom>
          <a:noFill/>
        </p:spPr>
        <p:txBody>
          <a:bodyPr wrap="square" rtlCol="0">
            <a:spAutoFit/>
          </a:bodyPr>
          <a:lstStyle/>
          <a:p>
            <a:r>
              <a:rPr lang="ar-SA" sz="3200" b="1" dirty="0"/>
              <a:t>حديث ابن عباس </a:t>
            </a:r>
            <a:r>
              <a:rPr lang="ar-SA" sz="3200" b="1" dirty="0">
                <a:latin typeface="Aldhabi" panose="01000000000000000000" pitchFamily="2" charset="-78"/>
                <a:cs typeface="Aldhabi" panose="01000000000000000000" pitchFamily="2" charset="-78"/>
              </a:rPr>
              <a:t>رضي الله عنهما</a:t>
            </a:r>
            <a:r>
              <a:rPr lang="ar-SA" sz="3200" b="1" dirty="0"/>
              <a:t> قال : رفعت امرأة صبياً, فقالت يا رسول الله ألهذا حج ؟ قال نعم و لك أجر.</a:t>
            </a:r>
          </a:p>
        </p:txBody>
      </p:sp>
      <p:sp>
        <p:nvSpPr>
          <p:cNvPr id="6" name="مستطيل: زوايا مستديرة 5">
            <a:extLst>
              <a:ext uri="{FF2B5EF4-FFF2-40B4-BE49-F238E27FC236}">
                <a16:creationId xmlns:a16="http://schemas.microsoft.com/office/drawing/2014/main" id="{FDA8D5F6-A95D-4999-8CB7-C0BBD72E4159}"/>
              </a:ext>
            </a:extLst>
          </p:cNvPr>
          <p:cNvSpPr/>
          <p:nvPr/>
        </p:nvSpPr>
        <p:spPr>
          <a:xfrm>
            <a:off x="6432160" y="1124691"/>
            <a:ext cx="5242420" cy="952449"/>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solidFill>
                  <a:schemeClr val="accent1"/>
                </a:solidFill>
              </a:rPr>
              <a:t>اشتراط المحرم في حج المرأة.</a:t>
            </a:r>
            <a:endParaRPr lang="en-US" sz="3200" b="1" dirty="0">
              <a:solidFill>
                <a:schemeClr val="accent1"/>
              </a:solidFill>
            </a:endParaRPr>
          </a:p>
        </p:txBody>
      </p:sp>
      <p:sp>
        <p:nvSpPr>
          <p:cNvPr id="7" name="مربع نص 6">
            <a:extLst>
              <a:ext uri="{FF2B5EF4-FFF2-40B4-BE49-F238E27FC236}">
                <a16:creationId xmlns:a16="http://schemas.microsoft.com/office/drawing/2014/main" id="{FDD7B1C0-4029-49ED-9EA2-DBC02D4DFD24}"/>
              </a:ext>
            </a:extLst>
          </p:cNvPr>
          <p:cNvSpPr txBox="1"/>
          <p:nvPr/>
        </p:nvSpPr>
        <p:spPr>
          <a:xfrm>
            <a:off x="3383280" y="2268202"/>
            <a:ext cx="8521197" cy="1077218"/>
          </a:xfrm>
          <a:prstGeom prst="rect">
            <a:avLst/>
          </a:prstGeom>
          <a:noFill/>
        </p:spPr>
        <p:txBody>
          <a:bodyPr wrap="square" rtlCol="0">
            <a:spAutoFit/>
          </a:bodyPr>
          <a:lstStyle/>
          <a:p>
            <a:r>
              <a:rPr lang="ar-SA" sz="3200" b="1" dirty="0"/>
              <a:t>حديث ابن عباس </a:t>
            </a:r>
            <a:r>
              <a:rPr lang="ar-SA" sz="3200" b="1" dirty="0">
                <a:latin typeface="Aldhabi" panose="01000000000000000000" pitchFamily="2" charset="-78"/>
                <a:cs typeface="Aldhabi" panose="01000000000000000000" pitchFamily="2" charset="-78"/>
              </a:rPr>
              <a:t>رضي الله عنهما</a:t>
            </a:r>
            <a:r>
              <a:rPr lang="ar-SA" sz="3200" b="1" dirty="0"/>
              <a:t> ان رسول الله </a:t>
            </a:r>
            <a:r>
              <a:rPr lang="ar-SA" sz="3200" b="1" dirty="0">
                <a:latin typeface="Aldhabi" panose="01000000000000000000" pitchFamily="2" charset="-78"/>
                <a:cs typeface="Aldhabi" panose="01000000000000000000" pitchFamily="2" charset="-78"/>
              </a:rPr>
              <a:t>صلى الله عليه و سلم </a:t>
            </a:r>
            <a:r>
              <a:rPr lang="ar-SA" sz="3200" b="1" dirty="0"/>
              <a:t>قال : </a:t>
            </a:r>
          </a:p>
          <a:p>
            <a:r>
              <a:rPr lang="ar-SA" sz="3200" b="1" dirty="0"/>
              <a:t>( لا تسافر المرأة الا مع محرم ) </a:t>
            </a:r>
            <a:endParaRPr lang="en-US" sz="3200" b="1" dirty="0"/>
          </a:p>
        </p:txBody>
      </p:sp>
      <p:sp>
        <p:nvSpPr>
          <p:cNvPr id="8" name="مستطيل: زوايا مستديرة 7">
            <a:extLst>
              <a:ext uri="{FF2B5EF4-FFF2-40B4-BE49-F238E27FC236}">
                <a16:creationId xmlns:a16="http://schemas.microsoft.com/office/drawing/2014/main" id="{86FDDCEB-1F42-4B00-807D-573BD5184118}"/>
              </a:ext>
            </a:extLst>
          </p:cNvPr>
          <p:cNvSpPr/>
          <p:nvPr/>
        </p:nvSpPr>
        <p:spPr>
          <a:xfrm>
            <a:off x="6910251" y="3794915"/>
            <a:ext cx="4994226" cy="897974"/>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accent1"/>
                </a:solidFill>
              </a:rPr>
              <a:t>صحة حج الصغير.</a:t>
            </a:r>
            <a:endParaRPr lang="en-US" sz="2800" b="1" dirty="0">
              <a:solidFill>
                <a:schemeClr val="accent1"/>
              </a:solidFill>
            </a:endParaRPr>
          </a:p>
        </p:txBody>
      </p:sp>
    </p:spTree>
    <p:extLst>
      <p:ext uri="{BB962C8B-B14F-4D97-AF65-F5344CB8AC3E}">
        <p14:creationId xmlns:p14="http://schemas.microsoft.com/office/powerpoint/2010/main" val="238270778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down)">
                                      <p:cBhvr>
                                        <p:cTn id="49" dur="580">
                                          <p:stCondLst>
                                            <p:cond delay="0"/>
                                          </p:stCondLst>
                                        </p:cTn>
                                        <p:tgtEl>
                                          <p:spTgt spid="8"/>
                                        </p:tgtEl>
                                      </p:cBhvr>
                                    </p:animEffect>
                                    <p:anim calcmode="lin" valueType="num">
                                      <p:cBhvr>
                                        <p:cTn id="5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5" dur="26">
                                          <p:stCondLst>
                                            <p:cond delay="650"/>
                                          </p:stCondLst>
                                        </p:cTn>
                                        <p:tgtEl>
                                          <p:spTgt spid="8"/>
                                        </p:tgtEl>
                                      </p:cBhvr>
                                      <p:to x="100000" y="60000"/>
                                    </p:animScale>
                                    <p:animScale>
                                      <p:cBhvr>
                                        <p:cTn id="56" dur="166" decel="50000">
                                          <p:stCondLst>
                                            <p:cond delay="676"/>
                                          </p:stCondLst>
                                        </p:cTn>
                                        <p:tgtEl>
                                          <p:spTgt spid="8"/>
                                        </p:tgtEl>
                                      </p:cBhvr>
                                      <p:to x="100000" y="100000"/>
                                    </p:animScale>
                                    <p:animScale>
                                      <p:cBhvr>
                                        <p:cTn id="57" dur="26">
                                          <p:stCondLst>
                                            <p:cond delay="1312"/>
                                          </p:stCondLst>
                                        </p:cTn>
                                        <p:tgtEl>
                                          <p:spTgt spid="8"/>
                                        </p:tgtEl>
                                      </p:cBhvr>
                                      <p:to x="100000" y="80000"/>
                                    </p:animScale>
                                    <p:animScale>
                                      <p:cBhvr>
                                        <p:cTn id="58" dur="166" decel="50000">
                                          <p:stCondLst>
                                            <p:cond delay="1338"/>
                                          </p:stCondLst>
                                        </p:cTn>
                                        <p:tgtEl>
                                          <p:spTgt spid="8"/>
                                        </p:tgtEl>
                                      </p:cBhvr>
                                      <p:to x="100000" y="100000"/>
                                    </p:animScale>
                                    <p:animScale>
                                      <p:cBhvr>
                                        <p:cTn id="59" dur="26">
                                          <p:stCondLst>
                                            <p:cond delay="1642"/>
                                          </p:stCondLst>
                                        </p:cTn>
                                        <p:tgtEl>
                                          <p:spTgt spid="8"/>
                                        </p:tgtEl>
                                      </p:cBhvr>
                                      <p:to x="100000" y="90000"/>
                                    </p:animScale>
                                    <p:animScale>
                                      <p:cBhvr>
                                        <p:cTn id="60" dur="166" decel="50000">
                                          <p:stCondLst>
                                            <p:cond delay="1668"/>
                                          </p:stCondLst>
                                        </p:cTn>
                                        <p:tgtEl>
                                          <p:spTgt spid="8"/>
                                        </p:tgtEl>
                                      </p:cBhvr>
                                      <p:to x="100000" y="100000"/>
                                    </p:animScale>
                                    <p:animScale>
                                      <p:cBhvr>
                                        <p:cTn id="61" dur="26">
                                          <p:stCondLst>
                                            <p:cond delay="1808"/>
                                          </p:stCondLst>
                                        </p:cTn>
                                        <p:tgtEl>
                                          <p:spTgt spid="8"/>
                                        </p:tgtEl>
                                      </p:cBhvr>
                                      <p:to x="100000" y="95000"/>
                                    </p:animScale>
                                    <p:animScale>
                                      <p:cBhvr>
                                        <p:cTn id="62" dur="166" decel="50000">
                                          <p:stCondLst>
                                            <p:cond delay="1834"/>
                                          </p:stCondLst>
                                        </p:cTn>
                                        <p:tgtEl>
                                          <p:spTgt spid="8"/>
                                        </p:tgtEl>
                                      </p:cBhvr>
                                      <p:to x="100000" y="100000"/>
                                    </p:animScale>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additive="base">
                                        <p:cTn id="67" dur="500" fill="hold"/>
                                        <p:tgtEl>
                                          <p:spTgt spid="2"/>
                                        </p:tgtEl>
                                        <p:attrNameLst>
                                          <p:attrName>ppt_x</p:attrName>
                                        </p:attrNameLst>
                                      </p:cBhvr>
                                      <p:tavLst>
                                        <p:tav tm="0">
                                          <p:val>
                                            <p:strVal val="#ppt_x"/>
                                          </p:val>
                                        </p:tav>
                                        <p:tav tm="100000">
                                          <p:val>
                                            <p:strVal val="#ppt_x"/>
                                          </p:val>
                                        </p:tav>
                                      </p:tavLst>
                                    </p:anim>
                                    <p:anim calcmode="lin" valueType="num">
                                      <p:cBhvr additive="base">
                                        <p:cTn id="6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6" grpId="0" animBg="1"/>
      <p:bldP spid="7"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8C569A7A-6322-40CB-A053-32C1CC352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613955" y="1606731"/>
            <a:ext cx="10868296" cy="3768834"/>
          </a:xfrm>
          <a:prstGeom prst="roundRect">
            <a:avLst/>
          </a:prstGeom>
          <a:solidFill>
            <a:srgbClr val="FFEAD5"/>
          </a:solidFill>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50000"/>
              </a:lnSpc>
            </a:pPr>
            <a:r>
              <a:rPr lang="ar-SA" sz="2800" b="1" dirty="0">
                <a:latin typeface="Calibri" panose="020F0502020204030204" pitchFamily="34" charset="0"/>
                <a:cs typeface="Calibri" panose="020F0502020204030204" pitchFamily="34" charset="0"/>
              </a:rPr>
              <a:t> قال تعالى: </a:t>
            </a:r>
          </a:p>
          <a:p>
            <a:pPr algn="ctr">
              <a:lnSpc>
                <a:spcPct val="150000"/>
              </a:lnSpc>
            </a:pPr>
            <a:r>
              <a:rPr lang="ar-SA" sz="2800" b="1" dirty="0">
                <a:latin typeface="Calibri" panose="020F0502020204030204" pitchFamily="34" charset="0"/>
                <a:cs typeface="Calibri" panose="020F0502020204030204" pitchFamily="34" charset="0"/>
              </a:rPr>
              <a:t>"</a:t>
            </a:r>
            <a:r>
              <a:rPr lang="ar-SA" sz="2800" b="1" dirty="0">
                <a:solidFill>
                  <a:schemeClr val="accent1">
                    <a:lumMod val="75000"/>
                  </a:schemeClr>
                </a:solidFill>
                <a:latin typeface="Calibri" panose="020F0502020204030204" pitchFamily="34" charset="0"/>
                <a:cs typeface="Calibri" panose="020F0502020204030204" pitchFamily="34" charset="0"/>
              </a:rPr>
              <a:t>وَلِلَّهِ عَلَى النَّاسِ حِجُّ الْبَيْتِ مَنِ اسْتَطَاعَ إِلَيْهِ سَبِيلًا وَمَنْ كَفَرَ فَإِنَّ اللَّهَ غَنِيٌّ عَنِ الْعَالَمِينَ</a:t>
            </a:r>
            <a:r>
              <a:rPr lang="ar-SA" sz="2800" b="1"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8670228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6400ACFF-BA0A-4568-838A-7A22A868A6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5" name="مستطيل: زوايا مستديرة 4">
            <a:extLst>
              <a:ext uri="{FF2B5EF4-FFF2-40B4-BE49-F238E27FC236}">
                <a16:creationId xmlns:a16="http://schemas.microsoft.com/office/drawing/2014/main" id="{53789C4B-A07B-4DB6-B6B0-05A002E46C55}"/>
              </a:ext>
            </a:extLst>
          </p:cNvPr>
          <p:cNvSpPr/>
          <p:nvPr/>
        </p:nvSpPr>
        <p:spPr>
          <a:xfrm>
            <a:off x="3199507" y="2552930"/>
            <a:ext cx="6361017" cy="149576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SA" sz="5400" b="1" dirty="0">
                <a:ln w="0"/>
                <a:solidFill>
                  <a:schemeClr val="accent1"/>
                </a:solidFill>
                <a:effectLst>
                  <a:outerShdw blurRad="38100" dist="25400" dir="5400000" algn="ctr" rotWithShape="0">
                    <a:srgbClr val="6E747A">
                      <a:alpha val="43000"/>
                    </a:srgbClr>
                  </a:outerShdw>
                </a:effectLst>
                <a:latin typeface="Aldhabi" panose="01000000000000000000" pitchFamily="2" charset="-78"/>
                <a:cs typeface="Aldhabi" panose="01000000000000000000" pitchFamily="2" charset="-78"/>
              </a:rPr>
              <a:t>فضل الحج و العمرة و شروط وجوبهما</a:t>
            </a:r>
            <a:endParaRPr lang="en-US" sz="5400" b="1" dirty="0">
              <a:ln w="0"/>
              <a:solidFill>
                <a:schemeClr val="accent1"/>
              </a:solidFill>
              <a:effectLst>
                <a:outerShdw blurRad="38100" dist="25400" dir="5400000" algn="ctr" rotWithShape="0">
                  <a:srgbClr val="6E747A">
                    <a:alpha val="43000"/>
                  </a:srgbClr>
                </a:outerShdw>
              </a:effectLst>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33961873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8C569A7A-6322-40CB-A053-32C1CC352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1733104" y="209289"/>
            <a:ext cx="8725790" cy="2007497"/>
          </a:xfrm>
          <a:prstGeom prst="roundRect">
            <a:avLst/>
          </a:prstGeom>
          <a:solidFill>
            <a:srgbClr val="FFEAD5"/>
          </a:solidFill>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50000"/>
              </a:lnSpc>
            </a:pPr>
            <a:r>
              <a:rPr lang="ar-SA" sz="2800" b="1" dirty="0">
                <a:latin typeface="Calibri" panose="020F0502020204030204" pitchFamily="34" charset="0"/>
                <a:cs typeface="Calibri" panose="020F0502020204030204" pitchFamily="34" charset="0"/>
              </a:rPr>
              <a:t>لقد در ستُ الحج والعمرة في المرحلة السابقة، وبإمكاني أن أذكر ثلاث معلومات عن كلٍّ من الحج والعمرة من خلال معلوماتي السابقة.</a:t>
            </a:r>
          </a:p>
        </p:txBody>
      </p:sp>
      <p:sp>
        <p:nvSpPr>
          <p:cNvPr id="3" name="مربع نص 2">
            <a:extLst>
              <a:ext uri="{FF2B5EF4-FFF2-40B4-BE49-F238E27FC236}">
                <a16:creationId xmlns:a16="http://schemas.microsoft.com/office/drawing/2014/main" id="{44D4459F-2F1F-4102-A417-21E11335A45E}"/>
              </a:ext>
            </a:extLst>
          </p:cNvPr>
          <p:cNvSpPr txBox="1"/>
          <p:nvPr/>
        </p:nvSpPr>
        <p:spPr>
          <a:xfrm>
            <a:off x="6831875" y="3385250"/>
            <a:ext cx="4937760" cy="3254417"/>
          </a:xfrm>
          <a:prstGeom prst="rect">
            <a:avLst/>
          </a:prstGeom>
          <a:noFill/>
        </p:spPr>
        <p:txBody>
          <a:bodyPr wrap="square" rtlCol="0">
            <a:spAutoFit/>
          </a:bodyPr>
          <a:lstStyle/>
          <a:p>
            <a:pPr algn="ctr">
              <a:lnSpc>
                <a:spcPct val="150000"/>
              </a:lnSpc>
            </a:pPr>
            <a:r>
              <a:rPr lang="ar-SA" sz="2800" b="1" dirty="0">
                <a:solidFill>
                  <a:schemeClr val="accent1"/>
                </a:solidFill>
              </a:rPr>
              <a:t>1- الحج ركن من اركان الإسلام الخمسة </a:t>
            </a:r>
          </a:p>
          <a:p>
            <a:pPr algn="ctr">
              <a:lnSpc>
                <a:spcPct val="150000"/>
              </a:lnSpc>
            </a:pPr>
            <a:r>
              <a:rPr lang="ar-SA" sz="2800" b="1" dirty="0">
                <a:solidFill>
                  <a:schemeClr val="accent1"/>
                </a:solidFill>
              </a:rPr>
              <a:t>2- قصد مكة لعمل مخصوص في زمن مخصوص </a:t>
            </a:r>
          </a:p>
          <a:p>
            <a:pPr algn="ctr">
              <a:lnSpc>
                <a:spcPct val="150000"/>
              </a:lnSpc>
            </a:pPr>
            <a:r>
              <a:rPr lang="ar-SA" sz="2800" b="1" dirty="0">
                <a:solidFill>
                  <a:schemeClr val="accent1"/>
                </a:solidFill>
              </a:rPr>
              <a:t>3- وجب على المسلم البالغ المستطيع الحج مرة </a:t>
            </a:r>
            <a:endParaRPr lang="en-US" sz="2800" b="1" dirty="0">
              <a:solidFill>
                <a:schemeClr val="accent1"/>
              </a:solidFill>
            </a:endParaRPr>
          </a:p>
        </p:txBody>
      </p:sp>
      <p:sp>
        <p:nvSpPr>
          <p:cNvPr id="8" name="سحابة 7">
            <a:extLst>
              <a:ext uri="{FF2B5EF4-FFF2-40B4-BE49-F238E27FC236}">
                <a16:creationId xmlns:a16="http://schemas.microsoft.com/office/drawing/2014/main" id="{750ACD80-FEFB-4718-BEC9-5A0BEE80BCD2}"/>
              </a:ext>
            </a:extLst>
          </p:cNvPr>
          <p:cNvSpPr/>
          <p:nvPr/>
        </p:nvSpPr>
        <p:spPr>
          <a:xfrm>
            <a:off x="8456318" y="2416258"/>
            <a:ext cx="2943102" cy="769520"/>
          </a:xfrm>
          <a:prstGeom prst="cloud">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i="1" dirty="0">
                <a:solidFill>
                  <a:schemeClr val="accent3">
                    <a:lumMod val="75000"/>
                  </a:schemeClr>
                </a:solidFill>
              </a:rPr>
              <a:t>الحج</a:t>
            </a:r>
            <a:r>
              <a:rPr lang="ar-SA" sz="3600" b="1" i="1" dirty="0"/>
              <a:t> </a:t>
            </a:r>
            <a:endParaRPr lang="en-US" sz="3600" b="1" i="1" dirty="0"/>
          </a:p>
        </p:txBody>
      </p:sp>
      <p:sp>
        <p:nvSpPr>
          <p:cNvPr id="9" name="سحابة 8">
            <a:extLst>
              <a:ext uri="{FF2B5EF4-FFF2-40B4-BE49-F238E27FC236}">
                <a16:creationId xmlns:a16="http://schemas.microsoft.com/office/drawing/2014/main" id="{A4FCAA12-1213-4D27-A66F-FC5CF1148960}"/>
              </a:ext>
            </a:extLst>
          </p:cNvPr>
          <p:cNvSpPr/>
          <p:nvPr/>
        </p:nvSpPr>
        <p:spPr>
          <a:xfrm>
            <a:off x="2008909" y="2416258"/>
            <a:ext cx="3172692" cy="769520"/>
          </a:xfrm>
          <a:prstGeom prst="cloud">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i="1" dirty="0">
                <a:solidFill>
                  <a:schemeClr val="accent3">
                    <a:lumMod val="75000"/>
                  </a:schemeClr>
                </a:solidFill>
              </a:rPr>
              <a:t>العمرة</a:t>
            </a:r>
            <a:r>
              <a:rPr lang="ar-SA" sz="3200" b="1" i="1" dirty="0">
                <a:solidFill>
                  <a:schemeClr val="accent2"/>
                </a:solidFill>
              </a:rPr>
              <a:t> </a:t>
            </a:r>
            <a:endParaRPr lang="en-US" sz="3200" b="1" i="1" dirty="0">
              <a:solidFill>
                <a:schemeClr val="accent2"/>
              </a:solidFill>
            </a:endParaRPr>
          </a:p>
        </p:txBody>
      </p:sp>
      <p:sp>
        <p:nvSpPr>
          <p:cNvPr id="6" name="مربع نص 5">
            <a:extLst>
              <a:ext uri="{FF2B5EF4-FFF2-40B4-BE49-F238E27FC236}">
                <a16:creationId xmlns:a16="http://schemas.microsoft.com/office/drawing/2014/main" id="{63E92896-13FE-4D7B-987E-7A3E7264E051}"/>
              </a:ext>
            </a:extLst>
          </p:cNvPr>
          <p:cNvSpPr txBox="1"/>
          <p:nvPr/>
        </p:nvSpPr>
        <p:spPr>
          <a:xfrm>
            <a:off x="535577" y="3429000"/>
            <a:ext cx="5560423" cy="3254417"/>
          </a:xfrm>
          <a:prstGeom prst="rect">
            <a:avLst/>
          </a:prstGeom>
          <a:noFill/>
        </p:spPr>
        <p:txBody>
          <a:bodyPr wrap="square" rtlCol="0">
            <a:spAutoFit/>
          </a:bodyPr>
          <a:lstStyle/>
          <a:p>
            <a:pPr algn="ctr">
              <a:lnSpc>
                <a:spcPct val="150000"/>
              </a:lnSpc>
            </a:pPr>
            <a:r>
              <a:rPr lang="ar-SA" sz="2800" b="1" dirty="0">
                <a:solidFill>
                  <a:schemeClr val="accent1"/>
                </a:solidFill>
              </a:rPr>
              <a:t>1- زيارة المسجد الحرام في مكة لأداء مناسك خاصة في أي وقت </a:t>
            </a:r>
          </a:p>
          <a:p>
            <a:pPr algn="ctr">
              <a:lnSpc>
                <a:spcPct val="150000"/>
              </a:lnSpc>
            </a:pPr>
            <a:r>
              <a:rPr lang="ar-SA" sz="2800" b="1" dirty="0">
                <a:solidFill>
                  <a:schemeClr val="accent1"/>
                </a:solidFill>
              </a:rPr>
              <a:t>2- العمرة نوعان مفردة و تمتع </a:t>
            </a:r>
          </a:p>
          <a:p>
            <a:pPr algn="ctr">
              <a:lnSpc>
                <a:spcPct val="150000"/>
              </a:lnSpc>
            </a:pPr>
            <a:r>
              <a:rPr lang="ar-SA" sz="2800" b="1" dirty="0">
                <a:solidFill>
                  <a:schemeClr val="accent1"/>
                </a:solidFill>
              </a:rPr>
              <a:t>3-أركانهاالإحرام و الطواف و السعي بين الصفا و المروة</a:t>
            </a:r>
            <a:endParaRPr lang="en-US" sz="2800" b="1" dirty="0">
              <a:solidFill>
                <a:schemeClr val="accent1"/>
              </a:solidFill>
            </a:endParaRPr>
          </a:p>
        </p:txBody>
      </p:sp>
    </p:spTree>
    <p:extLst>
      <p:ext uri="{BB962C8B-B14F-4D97-AF65-F5344CB8AC3E}">
        <p14:creationId xmlns:p14="http://schemas.microsoft.com/office/powerpoint/2010/main" val="12375115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80">
                                          <p:stCondLst>
                                            <p:cond delay="0"/>
                                          </p:stCondLst>
                                        </p:cTn>
                                        <p:tgtEl>
                                          <p:spTgt spid="3"/>
                                        </p:tgtEl>
                                      </p:cBhvr>
                                    </p:animEffect>
                                    <p:anim calcmode="lin" valueType="num">
                                      <p:cBhvr>
                                        <p:cTn id="2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8" dur="26">
                                          <p:stCondLst>
                                            <p:cond delay="650"/>
                                          </p:stCondLst>
                                        </p:cTn>
                                        <p:tgtEl>
                                          <p:spTgt spid="3"/>
                                        </p:tgtEl>
                                      </p:cBhvr>
                                      <p:to x="100000" y="60000"/>
                                    </p:animScale>
                                    <p:animScale>
                                      <p:cBhvr>
                                        <p:cTn id="29" dur="166" decel="50000">
                                          <p:stCondLst>
                                            <p:cond delay="676"/>
                                          </p:stCondLst>
                                        </p:cTn>
                                        <p:tgtEl>
                                          <p:spTgt spid="3"/>
                                        </p:tgtEl>
                                      </p:cBhvr>
                                      <p:to x="100000" y="100000"/>
                                    </p:animScale>
                                    <p:animScale>
                                      <p:cBhvr>
                                        <p:cTn id="30" dur="26">
                                          <p:stCondLst>
                                            <p:cond delay="1312"/>
                                          </p:stCondLst>
                                        </p:cTn>
                                        <p:tgtEl>
                                          <p:spTgt spid="3"/>
                                        </p:tgtEl>
                                      </p:cBhvr>
                                      <p:to x="100000" y="80000"/>
                                    </p:animScale>
                                    <p:animScale>
                                      <p:cBhvr>
                                        <p:cTn id="31" dur="166" decel="50000">
                                          <p:stCondLst>
                                            <p:cond delay="1338"/>
                                          </p:stCondLst>
                                        </p:cTn>
                                        <p:tgtEl>
                                          <p:spTgt spid="3"/>
                                        </p:tgtEl>
                                      </p:cBhvr>
                                      <p:to x="100000" y="100000"/>
                                    </p:animScale>
                                    <p:animScale>
                                      <p:cBhvr>
                                        <p:cTn id="32" dur="26">
                                          <p:stCondLst>
                                            <p:cond delay="1642"/>
                                          </p:stCondLst>
                                        </p:cTn>
                                        <p:tgtEl>
                                          <p:spTgt spid="3"/>
                                        </p:tgtEl>
                                      </p:cBhvr>
                                      <p:to x="100000" y="90000"/>
                                    </p:animScale>
                                    <p:animScale>
                                      <p:cBhvr>
                                        <p:cTn id="33" dur="166" decel="50000">
                                          <p:stCondLst>
                                            <p:cond delay="1668"/>
                                          </p:stCondLst>
                                        </p:cTn>
                                        <p:tgtEl>
                                          <p:spTgt spid="3"/>
                                        </p:tgtEl>
                                      </p:cBhvr>
                                      <p:to x="100000" y="100000"/>
                                    </p:animScale>
                                    <p:animScale>
                                      <p:cBhvr>
                                        <p:cTn id="34" dur="26">
                                          <p:stCondLst>
                                            <p:cond delay="1808"/>
                                          </p:stCondLst>
                                        </p:cTn>
                                        <p:tgtEl>
                                          <p:spTgt spid="3"/>
                                        </p:tgtEl>
                                      </p:cBhvr>
                                      <p:to x="100000" y="95000"/>
                                    </p:animScale>
                                    <p:animScale>
                                      <p:cBhvr>
                                        <p:cTn id="35" dur="166" decel="50000">
                                          <p:stCondLst>
                                            <p:cond delay="1834"/>
                                          </p:stCondLst>
                                        </p:cTn>
                                        <p:tgtEl>
                                          <p:spTgt spid="3"/>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down)">
                                      <p:cBhvr>
                                        <p:cTn id="40" dur="580">
                                          <p:stCondLst>
                                            <p:cond delay="0"/>
                                          </p:stCondLst>
                                        </p:cTn>
                                        <p:tgtEl>
                                          <p:spTgt spid="6"/>
                                        </p:tgtEl>
                                      </p:cBhvr>
                                    </p:animEffect>
                                    <p:anim calcmode="lin" valueType="num">
                                      <p:cBhvr>
                                        <p:cTn id="4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6" dur="26">
                                          <p:stCondLst>
                                            <p:cond delay="650"/>
                                          </p:stCondLst>
                                        </p:cTn>
                                        <p:tgtEl>
                                          <p:spTgt spid="6"/>
                                        </p:tgtEl>
                                      </p:cBhvr>
                                      <p:to x="100000" y="60000"/>
                                    </p:animScale>
                                    <p:animScale>
                                      <p:cBhvr>
                                        <p:cTn id="47" dur="166" decel="50000">
                                          <p:stCondLst>
                                            <p:cond delay="676"/>
                                          </p:stCondLst>
                                        </p:cTn>
                                        <p:tgtEl>
                                          <p:spTgt spid="6"/>
                                        </p:tgtEl>
                                      </p:cBhvr>
                                      <p:to x="100000" y="100000"/>
                                    </p:animScale>
                                    <p:animScale>
                                      <p:cBhvr>
                                        <p:cTn id="48" dur="26">
                                          <p:stCondLst>
                                            <p:cond delay="1312"/>
                                          </p:stCondLst>
                                        </p:cTn>
                                        <p:tgtEl>
                                          <p:spTgt spid="6"/>
                                        </p:tgtEl>
                                      </p:cBhvr>
                                      <p:to x="100000" y="80000"/>
                                    </p:animScale>
                                    <p:animScale>
                                      <p:cBhvr>
                                        <p:cTn id="49" dur="166" decel="50000">
                                          <p:stCondLst>
                                            <p:cond delay="1338"/>
                                          </p:stCondLst>
                                        </p:cTn>
                                        <p:tgtEl>
                                          <p:spTgt spid="6"/>
                                        </p:tgtEl>
                                      </p:cBhvr>
                                      <p:to x="100000" y="100000"/>
                                    </p:animScale>
                                    <p:animScale>
                                      <p:cBhvr>
                                        <p:cTn id="50" dur="26">
                                          <p:stCondLst>
                                            <p:cond delay="1642"/>
                                          </p:stCondLst>
                                        </p:cTn>
                                        <p:tgtEl>
                                          <p:spTgt spid="6"/>
                                        </p:tgtEl>
                                      </p:cBhvr>
                                      <p:to x="100000" y="90000"/>
                                    </p:animScale>
                                    <p:animScale>
                                      <p:cBhvr>
                                        <p:cTn id="51" dur="166" decel="50000">
                                          <p:stCondLst>
                                            <p:cond delay="1668"/>
                                          </p:stCondLst>
                                        </p:cTn>
                                        <p:tgtEl>
                                          <p:spTgt spid="6"/>
                                        </p:tgtEl>
                                      </p:cBhvr>
                                      <p:to x="100000" y="100000"/>
                                    </p:animScale>
                                    <p:animScale>
                                      <p:cBhvr>
                                        <p:cTn id="52" dur="26">
                                          <p:stCondLst>
                                            <p:cond delay="1808"/>
                                          </p:stCondLst>
                                        </p:cTn>
                                        <p:tgtEl>
                                          <p:spTgt spid="6"/>
                                        </p:tgtEl>
                                      </p:cBhvr>
                                      <p:to x="100000" y="95000"/>
                                    </p:animScale>
                                    <p:animScale>
                                      <p:cBhvr>
                                        <p:cTn id="53"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8" grpId="0" animBg="1"/>
      <p:bldP spid="9"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8C569A7A-6322-40CB-A053-32C1CC352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0"/>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2858634" y="127072"/>
            <a:ext cx="6474723" cy="652860"/>
          </a:xfrm>
          <a:prstGeom prst="roundRect">
            <a:avLst/>
          </a:prstGeom>
          <a:solidFill>
            <a:srgbClr val="FFEAD5"/>
          </a:solidFill>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50000"/>
              </a:lnSpc>
            </a:pPr>
            <a:r>
              <a:rPr lang="ar-SA" sz="2800" b="1" dirty="0">
                <a:solidFill>
                  <a:schemeClr val="accent1"/>
                </a:solidFill>
                <a:latin typeface="Calibri" panose="020F0502020204030204" pitchFamily="34" charset="0"/>
                <a:cs typeface="Calibri" panose="020F0502020204030204" pitchFamily="34" charset="0"/>
              </a:rPr>
              <a:t>لتعريف الحج والعمرة وحكمهما</a:t>
            </a:r>
          </a:p>
        </p:txBody>
      </p:sp>
      <p:graphicFrame>
        <p:nvGraphicFramePr>
          <p:cNvPr id="2" name="جدول 6">
            <a:extLst>
              <a:ext uri="{FF2B5EF4-FFF2-40B4-BE49-F238E27FC236}">
                <a16:creationId xmlns:a16="http://schemas.microsoft.com/office/drawing/2014/main" id="{558EFC54-9546-46AB-8D04-6548ED388A97}"/>
              </a:ext>
            </a:extLst>
          </p:cNvPr>
          <p:cNvGraphicFramePr>
            <a:graphicFrameLocks noGrp="1"/>
          </p:cNvGraphicFramePr>
          <p:nvPr>
            <p:extLst>
              <p:ext uri="{D42A27DB-BD31-4B8C-83A1-F6EECF244321}">
                <p14:modId xmlns:p14="http://schemas.microsoft.com/office/powerpoint/2010/main" val="302029297"/>
              </p:ext>
            </p:extLst>
          </p:nvPr>
        </p:nvGraphicFramePr>
        <p:xfrm>
          <a:off x="746754" y="907004"/>
          <a:ext cx="10698482" cy="5890763"/>
        </p:xfrm>
        <a:graphic>
          <a:graphicData uri="http://schemas.openxmlformats.org/drawingml/2006/table">
            <a:tbl>
              <a:tblPr firstRow="1" bandRow="1">
                <a:tableStyleId>{21E4AEA4-8DFA-4A89-87EB-49C32662AFE0}</a:tableStyleId>
              </a:tblPr>
              <a:tblGrid>
                <a:gridCol w="3885451">
                  <a:extLst>
                    <a:ext uri="{9D8B030D-6E8A-4147-A177-3AD203B41FA5}">
                      <a16:colId xmlns:a16="http://schemas.microsoft.com/office/drawing/2014/main" val="2185886659"/>
                    </a:ext>
                  </a:extLst>
                </a:gridCol>
                <a:gridCol w="1463790">
                  <a:extLst>
                    <a:ext uri="{9D8B030D-6E8A-4147-A177-3AD203B41FA5}">
                      <a16:colId xmlns:a16="http://schemas.microsoft.com/office/drawing/2014/main" val="3797241192"/>
                    </a:ext>
                  </a:extLst>
                </a:gridCol>
                <a:gridCol w="4310421">
                  <a:extLst>
                    <a:ext uri="{9D8B030D-6E8A-4147-A177-3AD203B41FA5}">
                      <a16:colId xmlns:a16="http://schemas.microsoft.com/office/drawing/2014/main" val="86320054"/>
                    </a:ext>
                  </a:extLst>
                </a:gridCol>
                <a:gridCol w="1038820">
                  <a:extLst>
                    <a:ext uri="{9D8B030D-6E8A-4147-A177-3AD203B41FA5}">
                      <a16:colId xmlns:a16="http://schemas.microsoft.com/office/drawing/2014/main" val="316366348"/>
                    </a:ext>
                  </a:extLst>
                </a:gridCol>
              </a:tblGrid>
              <a:tr h="476051">
                <a:tc>
                  <a:txBody>
                    <a:bodyPr/>
                    <a:lstStyle/>
                    <a:p>
                      <a:pPr algn="ctr"/>
                      <a:r>
                        <a:rPr lang="ar-SA" sz="2400" dirty="0"/>
                        <a:t>الدليل</a:t>
                      </a:r>
                      <a:endParaRPr lang="en-US" sz="2400" dirty="0"/>
                    </a:p>
                  </a:txBody>
                  <a:tcPr/>
                </a:tc>
                <a:tc>
                  <a:txBody>
                    <a:bodyPr/>
                    <a:lstStyle/>
                    <a:p>
                      <a:pPr algn="ctr"/>
                      <a:r>
                        <a:rPr lang="ar-SA" sz="2400" dirty="0"/>
                        <a:t>الحكم</a:t>
                      </a:r>
                      <a:endParaRPr lang="en-US" sz="2400" dirty="0"/>
                    </a:p>
                  </a:txBody>
                  <a:tcPr/>
                </a:tc>
                <a:tc>
                  <a:txBody>
                    <a:bodyPr/>
                    <a:lstStyle/>
                    <a:p>
                      <a:pPr algn="ctr"/>
                      <a:r>
                        <a:rPr lang="ar-SA" sz="2400" dirty="0"/>
                        <a:t>التعريف</a:t>
                      </a:r>
                      <a:endParaRPr lang="en-US" sz="2400" dirty="0"/>
                    </a:p>
                  </a:txBody>
                  <a:tcPr/>
                </a:tc>
                <a:tc>
                  <a:txBody>
                    <a:bodyPr/>
                    <a:lstStyle/>
                    <a:p>
                      <a:pPr algn="ctr"/>
                      <a:endParaRPr lang="en-US">
                        <a:solidFill>
                          <a:schemeClr val="accent1"/>
                        </a:solidFill>
                      </a:endParaRPr>
                    </a:p>
                  </a:txBody>
                  <a:tcPr/>
                </a:tc>
                <a:extLst>
                  <a:ext uri="{0D108BD9-81ED-4DB2-BD59-A6C34878D82A}">
                    <a16:rowId xmlns:a16="http://schemas.microsoft.com/office/drawing/2014/main" val="2598491784"/>
                  </a:ext>
                </a:extLst>
              </a:tr>
              <a:tr h="3123201">
                <a:tc>
                  <a:txBody>
                    <a:bodyPr/>
                    <a:lstStyle/>
                    <a:p>
                      <a:pPr algn="ctr">
                        <a:lnSpc>
                          <a:spcPct val="150000"/>
                        </a:lnSpc>
                      </a:pPr>
                      <a:r>
                        <a:rPr lang="ar-SA" sz="2400" b="1" dirty="0"/>
                        <a:t>عن عبدالله بن عمر رضي الله عنهما قال: سمعت رسول الله  ﷺ يقولُ: ((</a:t>
                      </a:r>
                      <a:r>
                        <a:rPr lang="ar-SA" sz="2400" b="1" dirty="0">
                          <a:solidFill>
                            <a:schemeClr val="accent1"/>
                          </a:solidFill>
                        </a:rPr>
                        <a:t>بُنِي الإسلامُ عَلى خَمْسٍ: شَهادةِ أنْ لا إلهَ إلاَّ الله، وأنَّ مُحمَّداً عَبْدُه وَرَسولُهُ، وإقامِ الصلاةِ، وإيتاءِ الزَّكاةِ، وصَومِ رَمضانَ وحَجِّ البيت</a:t>
                      </a:r>
                      <a:r>
                        <a:rPr lang="ar-SA" sz="2400" b="1" dirty="0"/>
                        <a:t>ِ)). </a:t>
                      </a:r>
                      <a:endParaRPr lang="en-US" sz="2400" b="1" dirty="0"/>
                    </a:p>
                  </a:txBody>
                  <a:tcPr/>
                </a:tc>
                <a:tc rowSpan="2">
                  <a:txBody>
                    <a:bodyPr/>
                    <a:lstStyle/>
                    <a:p>
                      <a:pPr algn="ctr"/>
                      <a:endParaRPr lang="ar-SA" sz="2400" b="1" dirty="0"/>
                    </a:p>
                    <a:p>
                      <a:pPr algn="ctr"/>
                      <a:endParaRPr lang="ar-SA" sz="2400" b="1" dirty="0"/>
                    </a:p>
                    <a:p>
                      <a:pPr algn="ctr"/>
                      <a:endParaRPr lang="ar-SA" sz="2400" b="1" dirty="0"/>
                    </a:p>
                    <a:p>
                      <a:pPr algn="ctr"/>
                      <a:endParaRPr lang="ar-SA" sz="2400" b="1" dirty="0"/>
                    </a:p>
                    <a:p>
                      <a:pPr algn="ctr"/>
                      <a:endParaRPr lang="ar-SA" sz="2400" b="1" dirty="0"/>
                    </a:p>
                    <a:p>
                      <a:pPr algn="ctr"/>
                      <a:endParaRPr lang="ar-SA" sz="2400" b="1" dirty="0"/>
                    </a:p>
                    <a:p>
                      <a:pPr algn="ctr"/>
                      <a:r>
                        <a:rPr lang="ar-SA" sz="2400" b="1" dirty="0">
                          <a:solidFill>
                            <a:srgbClr val="C00000"/>
                          </a:solidFill>
                        </a:rPr>
                        <a:t>واجبان</a:t>
                      </a:r>
                    </a:p>
                    <a:p>
                      <a:pPr algn="ctr"/>
                      <a:r>
                        <a:rPr lang="ar-SA" sz="2400" b="1" dirty="0"/>
                        <a:t> في العمر</a:t>
                      </a:r>
                    </a:p>
                    <a:p>
                      <a:pPr algn="ctr"/>
                      <a:r>
                        <a:rPr lang="ar-SA" sz="2400" b="1" dirty="0"/>
                        <a:t>مرة واحدة</a:t>
                      </a:r>
                      <a:endParaRPr lang="en-US" sz="2400" b="1" dirty="0"/>
                    </a:p>
                  </a:txBody>
                  <a:tcPr/>
                </a:tc>
                <a:tc>
                  <a:txBody>
                    <a:bodyPr/>
                    <a:lstStyle/>
                    <a:p>
                      <a:pPr algn="r">
                        <a:lnSpc>
                          <a:spcPct val="150000"/>
                        </a:lnSpc>
                      </a:pPr>
                      <a:endParaRPr lang="ar-SA" sz="2400" b="1" dirty="0">
                        <a:solidFill>
                          <a:srgbClr val="C00000"/>
                        </a:solidFill>
                      </a:endParaRPr>
                    </a:p>
                    <a:p>
                      <a:pPr algn="r">
                        <a:lnSpc>
                          <a:spcPct val="150000"/>
                        </a:lnSpc>
                      </a:pPr>
                      <a:r>
                        <a:rPr lang="ar-SA" sz="2400" b="1" dirty="0">
                          <a:solidFill>
                            <a:srgbClr val="C00000"/>
                          </a:solidFill>
                        </a:rPr>
                        <a:t>لغة:</a:t>
                      </a:r>
                      <a:r>
                        <a:rPr lang="ar-SA" sz="2400" dirty="0">
                          <a:solidFill>
                            <a:srgbClr val="C00000"/>
                          </a:solidFill>
                        </a:rPr>
                        <a:t> </a:t>
                      </a:r>
                      <a:r>
                        <a:rPr lang="ar-SA" sz="2400" dirty="0">
                          <a:solidFill>
                            <a:schemeClr val="tx1"/>
                          </a:solidFill>
                        </a:rPr>
                        <a:t>القصد.</a:t>
                      </a:r>
                    </a:p>
                    <a:p>
                      <a:pPr algn="r">
                        <a:lnSpc>
                          <a:spcPct val="150000"/>
                        </a:lnSpc>
                      </a:pPr>
                      <a:r>
                        <a:rPr lang="ar-SA" sz="2400" b="1" dirty="0">
                          <a:solidFill>
                            <a:srgbClr val="C00000"/>
                          </a:solidFill>
                        </a:rPr>
                        <a:t>شرعاً: </a:t>
                      </a:r>
                      <a:r>
                        <a:rPr lang="ar-SA" sz="2400" dirty="0">
                          <a:solidFill>
                            <a:schemeClr val="tx1"/>
                          </a:solidFill>
                        </a:rPr>
                        <a:t>قصد مكة المكرمة , في وقت معين , لأداء مناسك مخصوصة.</a:t>
                      </a:r>
                      <a:endParaRPr lang="en-US" sz="2400" dirty="0">
                        <a:solidFill>
                          <a:schemeClr val="tx1"/>
                        </a:solidFill>
                      </a:endParaRPr>
                    </a:p>
                  </a:txBody>
                  <a:tcPr/>
                </a:tc>
                <a:tc>
                  <a:txBody>
                    <a:bodyPr/>
                    <a:lstStyle/>
                    <a:p>
                      <a:pPr algn="ctr"/>
                      <a:endParaRPr lang="ar-SA" sz="2400" b="1" dirty="0">
                        <a:solidFill>
                          <a:schemeClr val="accent1"/>
                        </a:solidFill>
                      </a:endParaRPr>
                    </a:p>
                    <a:p>
                      <a:pPr algn="ctr"/>
                      <a:endParaRPr lang="ar-SA" sz="2400" b="1" dirty="0">
                        <a:solidFill>
                          <a:schemeClr val="accent1"/>
                        </a:solidFill>
                      </a:endParaRPr>
                    </a:p>
                    <a:p>
                      <a:pPr algn="ctr"/>
                      <a:endParaRPr lang="ar-SA" sz="2400" b="1" dirty="0">
                        <a:solidFill>
                          <a:schemeClr val="accent1"/>
                        </a:solidFill>
                      </a:endParaRPr>
                    </a:p>
                    <a:p>
                      <a:pPr algn="ctr"/>
                      <a:endParaRPr lang="ar-SA" sz="2400" b="1" dirty="0">
                        <a:solidFill>
                          <a:schemeClr val="accent1"/>
                        </a:solidFill>
                      </a:endParaRPr>
                    </a:p>
                    <a:p>
                      <a:pPr algn="ctr"/>
                      <a:r>
                        <a:rPr lang="ar-SA" sz="2400" b="1" dirty="0">
                          <a:solidFill>
                            <a:schemeClr val="accent1"/>
                          </a:solidFill>
                        </a:rPr>
                        <a:t>الحج</a:t>
                      </a:r>
                      <a:endParaRPr lang="en-US" sz="2400" b="1" dirty="0">
                        <a:solidFill>
                          <a:schemeClr val="accent1"/>
                        </a:solidFill>
                      </a:endParaRPr>
                    </a:p>
                  </a:txBody>
                  <a:tcPr/>
                </a:tc>
                <a:extLst>
                  <a:ext uri="{0D108BD9-81ED-4DB2-BD59-A6C34878D82A}">
                    <a16:rowId xmlns:a16="http://schemas.microsoft.com/office/drawing/2014/main" val="3459337427"/>
                  </a:ext>
                </a:extLst>
              </a:tr>
              <a:tr h="2090487">
                <a:tc>
                  <a:txBody>
                    <a:bodyPr/>
                    <a:lstStyle/>
                    <a:p>
                      <a:pPr algn="ctr"/>
                      <a:r>
                        <a:rPr lang="ar-SA" sz="2400" b="1" dirty="0"/>
                        <a:t>عن عائشة رضي الله عنها قالت: - قلت: يا رسول الله! على النساء جهاد ؟ قال: </a:t>
                      </a:r>
                    </a:p>
                    <a:p>
                      <a:pPr algn="ctr"/>
                      <a:r>
                        <a:rPr lang="ar-SA" sz="2400" b="1" dirty="0"/>
                        <a:t>" </a:t>
                      </a:r>
                      <a:r>
                        <a:rPr lang="ar-SA" sz="2400" b="1" dirty="0">
                          <a:solidFill>
                            <a:schemeClr val="accent1"/>
                          </a:solidFill>
                        </a:rPr>
                        <a:t>نعم, عليهن جهاد لا قتال فيه: الحج, والعمرة </a:t>
                      </a:r>
                      <a:r>
                        <a:rPr lang="ar-SA" sz="2400" b="1" dirty="0"/>
                        <a:t>"</a:t>
                      </a:r>
                      <a:endParaRPr lang="en-US" sz="2400" b="1" dirty="0"/>
                    </a:p>
                  </a:txBody>
                  <a:tcPr/>
                </a:tc>
                <a:tc vMerge="1">
                  <a:txBody>
                    <a:bodyPr/>
                    <a:lstStyle/>
                    <a:p>
                      <a:pPr algn="ctr"/>
                      <a:endParaRPr lang="en-US" dirty="0"/>
                    </a:p>
                  </a:txBody>
                  <a:tcPr/>
                </a:tc>
                <a:tc>
                  <a:txBody>
                    <a:bodyPr/>
                    <a:lstStyle/>
                    <a:p>
                      <a:pPr algn="r">
                        <a:lnSpc>
                          <a:spcPct val="150000"/>
                        </a:lnSpc>
                      </a:pPr>
                      <a:r>
                        <a:rPr lang="ar-SA" sz="2400" b="1" dirty="0">
                          <a:solidFill>
                            <a:srgbClr val="C00000"/>
                          </a:solidFill>
                        </a:rPr>
                        <a:t>لغة: </a:t>
                      </a:r>
                      <a:r>
                        <a:rPr lang="ar-SA" sz="2400" dirty="0"/>
                        <a:t>الزيارة</a:t>
                      </a:r>
                    </a:p>
                    <a:p>
                      <a:pPr algn="r">
                        <a:lnSpc>
                          <a:spcPct val="150000"/>
                        </a:lnSpc>
                      </a:pPr>
                      <a:r>
                        <a:rPr lang="ar-SA" sz="2400" b="1" dirty="0">
                          <a:solidFill>
                            <a:srgbClr val="C00000"/>
                          </a:solidFill>
                        </a:rPr>
                        <a:t>شرعاً: </a:t>
                      </a:r>
                      <a:r>
                        <a:rPr lang="ar-SA" sz="2400" dirty="0"/>
                        <a:t>زيارة البيت الحرام في أي وقت لأداء مناسك مخصوصة.</a:t>
                      </a:r>
                      <a:endParaRPr lang="en-US" dirty="0"/>
                    </a:p>
                  </a:txBody>
                  <a:tcPr/>
                </a:tc>
                <a:tc>
                  <a:txBody>
                    <a:bodyPr/>
                    <a:lstStyle/>
                    <a:p>
                      <a:pPr algn="ctr"/>
                      <a:endParaRPr lang="ar-SA" sz="2400" b="1" dirty="0">
                        <a:solidFill>
                          <a:schemeClr val="accent1"/>
                        </a:solidFill>
                      </a:endParaRPr>
                    </a:p>
                    <a:p>
                      <a:pPr algn="ctr"/>
                      <a:endParaRPr lang="ar-SA" sz="2400" b="1" dirty="0">
                        <a:solidFill>
                          <a:schemeClr val="accent1"/>
                        </a:solidFill>
                      </a:endParaRPr>
                    </a:p>
                    <a:p>
                      <a:pPr algn="ctr"/>
                      <a:r>
                        <a:rPr lang="ar-SA" sz="2400" b="1" dirty="0">
                          <a:solidFill>
                            <a:schemeClr val="accent1"/>
                          </a:solidFill>
                        </a:rPr>
                        <a:t>العمرة</a:t>
                      </a:r>
                      <a:endParaRPr lang="en-US" sz="2400" b="1" dirty="0">
                        <a:solidFill>
                          <a:schemeClr val="accent1"/>
                        </a:solidFill>
                      </a:endParaRPr>
                    </a:p>
                  </a:txBody>
                  <a:tcPr/>
                </a:tc>
                <a:extLst>
                  <a:ext uri="{0D108BD9-81ED-4DB2-BD59-A6C34878D82A}">
                    <a16:rowId xmlns:a16="http://schemas.microsoft.com/office/drawing/2014/main" val="3727551590"/>
                  </a:ext>
                </a:extLst>
              </a:tr>
            </a:tbl>
          </a:graphicData>
        </a:graphic>
      </p:graphicFrame>
    </p:spTree>
    <p:extLst>
      <p:ext uri="{BB962C8B-B14F-4D97-AF65-F5344CB8AC3E}">
        <p14:creationId xmlns:p14="http://schemas.microsoft.com/office/powerpoint/2010/main" val="388373215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3743595" y="1119016"/>
            <a:ext cx="5281748" cy="80989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latin typeface="Calibri" panose="020F0502020204030204" pitchFamily="34" charset="0"/>
                <a:cs typeface="Calibri" panose="020F0502020204030204" pitchFamily="34" charset="0"/>
              </a:rPr>
              <a:t>مكانة الحج و وقت فرضيته</a:t>
            </a:r>
            <a:endParaRPr lang="en-US" sz="2800" b="1" dirty="0">
              <a:latin typeface="Calibri" panose="020F0502020204030204" pitchFamily="34" charset="0"/>
              <a:cs typeface="Calibri" panose="020F0502020204030204" pitchFamily="34" charset="0"/>
            </a:endParaRPr>
          </a:p>
        </p:txBody>
      </p:sp>
      <p:sp>
        <p:nvSpPr>
          <p:cNvPr id="2" name="مربع نص 1">
            <a:extLst>
              <a:ext uri="{FF2B5EF4-FFF2-40B4-BE49-F238E27FC236}">
                <a16:creationId xmlns:a16="http://schemas.microsoft.com/office/drawing/2014/main" id="{B39D7364-FDBA-4CDA-9F52-B3ED8E82A1C8}"/>
              </a:ext>
            </a:extLst>
          </p:cNvPr>
          <p:cNvSpPr txBox="1"/>
          <p:nvPr/>
        </p:nvSpPr>
        <p:spPr>
          <a:xfrm>
            <a:off x="1463040" y="2618709"/>
            <a:ext cx="9521732" cy="2217082"/>
          </a:xfrm>
          <a:prstGeom prst="rect">
            <a:avLst/>
          </a:prstGeom>
          <a:noFill/>
        </p:spPr>
        <p:txBody>
          <a:bodyPr wrap="square" rtlCol="0">
            <a:spAutoFit/>
          </a:bodyPr>
          <a:lstStyle/>
          <a:p>
            <a:pPr algn="ctr">
              <a:lnSpc>
                <a:spcPct val="150000"/>
              </a:lnSpc>
            </a:pPr>
            <a:r>
              <a:rPr lang="ar-SA" sz="3200" b="1" dirty="0">
                <a:solidFill>
                  <a:schemeClr val="accent1"/>
                </a:solidFill>
              </a:rPr>
              <a:t>الحج أحد أركان الإسلام، وقد فرض في السنة التاسعة من الهجرة، وحج النبي حَجَّةً وَاحِدَةً هي:</a:t>
            </a:r>
          </a:p>
          <a:p>
            <a:pPr algn="ctr">
              <a:lnSpc>
                <a:spcPct val="150000"/>
              </a:lnSpc>
            </a:pPr>
            <a:r>
              <a:rPr lang="ar-SA" sz="3200" b="1" dirty="0">
                <a:solidFill>
                  <a:srgbClr val="FF0000"/>
                </a:solidFill>
              </a:rPr>
              <a:t>حَجَّةُ الوداع.</a:t>
            </a:r>
          </a:p>
        </p:txBody>
      </p:sp>
    </p:spTree>
    <p:extLst>
      <p:ext uri="{BB962C8B-B14F-4D97-AF65-F5344CB8AC3E}">
        <p14:creationId xmlns:p14="http://schemas.microsoft.com/office/powerpoint/2010/main" val="32913810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heel(1)">
                                      <p:cBhvr>
                                        <p:cTn id="25" dur="20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مستطيل: زوايا مستديرة 2">
            <a:extLst>
              <a:ext uri="{FF2B5EF4-FFF2-40B4-BE49-F238E27FC236}">
                <a16:creationId xmlns:a16="http://schemas.microsoft.com/office/drawing/2014/main" id="{38B37398-BB89-4B16-AB45-55C3901974C2}"/>
              </a:ext>
            </a:extLst>
          </p:cNvPr>
          <p:cNvSpPr/>
          <p:nvPr/>
        </p:nvSpPr>
        <p:spPr>
          <a:xfrm>
            <a:off x="3965664" y="207178"/>
            <a:ext cx="5406932" cy="775855"/>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a:solidFill>
                  <a:srgbClr val="FF0000"/>
                </a:solidFill>
                <a:latin typeface="Aldhabi" panose="01000000000000000000" pitchFamily="2" charset="-78"/>
                <a:cs typeface="Aldhabi" panose="01000000000000000000" pitchFamily="2" charset="-78"/>
              </a:rPr>
              <a:t>فضل الحج والعمرة</a:t>
            </a:r>
            <a:endParaRPr lang="en-US" sz="3600" b="1" dirty="0">
              <a:solidFill>
                <a:srgbClr val="FF0000"/>
              </a:solidFill>
              <a:latin typeface="Aldhabi" panose="01000000000000000000" pitchFamily="2" charset="-78"/>
              <a:cs typeface="Aldhabi" panose="01000000000000000000" pitchFamily="2" charset="-78"/>
            </a:endParaRPr>
          </a:p>
        </p:txBody>
      </p:sp>
      <p:sp>
        <p:nvSpPr>
          <p:cNvPr id="5" name="مربع نص 4">
            <a:extLst>
              <a:ext uri="{FF2B5EF4-FFF2-40B4-BE49-F238E27FC236}">
                <a16:creationId xmlns:a16="http://schemas.microsoft.com/office/drawing/2014/main" id="{92E4B3DF-CF31-4AAC-AAB7-55F78B1A379A}"/>
              </a:ext>
            </a:extLst>
          </p:cNvPr>
          <p:cNvSpPr txBox="1"/>
          <p:nvPr/>
        </p:nvSpPr>
        <p:spPr>
          <a:xfrm>
            <a:off x="678574" y="983033"/>
            <a:ext cx="11267405" cy="669094"/>
          </a:xfrm>
          <a:prstGeom prst="rect">
            <a:avLst/>
          </a:prstGeom>
          <a:noFill/>
        </p:spPr>
        <p:txBody>
          <a:bodyPr wrap="square" rtlCol="0">
            <a:spAutoFit/>
          </a:bodyPr>
          <a:lstStyle/>
          <a:p>
            <a:pPr>
              <a:lnSpc>
                <a:spcPct val="150000"/>
              </a:lnSpc>
            </a:pPr>
            <a:r>
              <a:rPr lang="ar-SA" sz="2800" b="1" dirty="0"/>
              <a:t>استخرج من الأحاديث الآتية فضل الحج والعمرة:</a:t>
            </a:r>
            <a:endParaRPr lang="en-US" sz="2800" b="1" dirty="0"/>
          </a:p>
        </p:txBody>
      </p:sp>
      <p:graphicFrame>
        <p:nvGraphicFramePr>
          <p:cNvPr id="7" name="جدول 7">
            <a:extLst>
              <a:ext uri="{FF2B5EF4-FFF2-40B4-BE49-F238E27FC236}">
                <a16:creationId xmlns:a16="http://schemas.microsoft.com/office/drawing/2014/main" id="{78D7D061-056C-43CD-8327-41204F4EF639}"/>
              </a:ext>
            </a:extLst>
          </p:cNvPr>
          <p:cNvGraphicFramePr>
            <a:graphicFrameLocks noGrp="1"/>
          </p:cNvGraphicFramePr>
          <p:nvPr>
            <p:extLst>
              <p:ext uri="{D42A27DB-BD31-4B8C-83A1-F6EECF244321}">
                <p14:modId xmlns:p14="http://schemas.microsoft.com/office/powerpoint/2010/main" val="1250647715"/>
              </p:ext>
            </p:extLst>
          </p:nvPr>
        </p:nvGraphicFramePr>
        <p:xfrm>
          <a:off x="2605130" y="1913061"/>
          <a:ext cx="8128000" cy="3345816"/>
        </p:xfrm>
        <a:graphic>
          <a:graphicData uri="http://schemas.openxmlformats.org/drawingml/2006/table">
            <a:tbl>
              <a:tblPr firstRow="1" bandRow="1">
                <a:tableStyleId>{21E4AEA4-8DFA-4A89-87EB-49C32662AFE0}</a:tableStyleId>
              </a:tblPr>
              <a:tblGrid>
                <a:gridCol w="4064000">
                  <a:extLst>
                    <a:ext uri="{9D8B030D-6E8A-4147-A177-3AD203B41FA5}">
                      <a16:colId xmlns:a16="http://schemas.microsoft.com/office/drawing/2014/main" val="1957036266"/>
                    </a:ext>
                  </a:extLst>
                </a:gridCol>
                <a:gridCol w="4064000">
                  <a:extLst>
                    <a:ext uri="{9D8B030D-6E8A-4147-A177-3AD203B41FA5}">
                      <a16:colId xmlns:a16="http://schemas.microsoft.com/office/drawing/2014/main" val="2814061479"/>
                    </a:ext>
                  </a:extLst>
                </a:gridCol>
              </a:tblGrid>
              <a:tr h="370840">
                <a:tc>
                  <a:txBody>
                    <a:bodyPr/>
                    <a:lstStyle/>
                    <a:p>
                      <a:pPr algn="ctr"/>
                      <a:r>
                        <a:rPr lang="ar-SA" sz="2800" dirty="0"/>
                        <a:t>الفضل</a:t>
                      </a:r>
                      <a:endParaRPr lang="en-US" sz="2800" dirty="0"/>
                    </a:p>
                  </a:txBody>
                  <a:tcPr/>
                </a:tc>
                <a:tc>
                  <a:txBody>
                    <a:bodyPr/>
                    <a:lstStyle/>
                    <a:p>
                      <a:pPr algn="ctr"/>
                      <a:r>
                        <a:rPr lang="ar-SA" sz="2800" dirty="0"/>
                        <a:t>النص</a:t>
                      </a:r>
                      <a:endParaRPr lang="en-US" sz="2800" dirty="0"/>
                    </a:p>
                  </a:txBody>
                  <a:tcPr/>
                </a:tc>
                <a:extLst>
                  <a:ext uri="{0D108BD9-81ED-4DB2-BD59-A6C34878D82A}">
                    <a16:rowId xmlns:a16="http://schemas.microsoft.com/office/drawing/2014/main" val="2579794183"/>
                  </a:ext>
                </a:extLst>
              </a:tr>
              <a:tr h="370840">
                <a:tc>
                  <a:txBody>
                    <a:bodyPr/>
                    <a:lstStyle/>
                    <a:p>
                      <a:endParaRPr lang="en-US" dirty="0"/>
                    </a:p>
                  </a:txBody>
                  <a:tcPr/>
                </a:tc>
                <a:tc>
                  <a:txBody>
                    <a:bodyPr/>
                    <a:lstStyle/>
                    <a:p>
                      <a:pPr algn="ctr">
                        <a:lnSpc>
                          <a:spcPct val="150000"/>
                        </a:lnSpc>
                      </a:pPr>
                      <a:r>
                        <a:rPr lang="ar-SA" sz="2000" b="1" dirty="0"/>
                        <a:t>عن ابي هريرة </a:t>
                      </a:r>
                      <a:r>
                        <a:rPr lang="ar-SA" sz="2000" b="1" dirty="0">
                          <a:latin typeface="Aldhabi" panose="01000000000000000000" pitchFamily="2" charset="-78"/>
                          <a:cs typeface="Aldhabi" panose="01000000000000000000" pitchFamily="2" charset="-78"/>
                        </a:rPr>
                        <a:t>رضي الله عنه </a:t>
                      </a:r>
                      <a:r>
                        <a:rPr lang="ar-SA" sz="2000" b="1" dirty="0"/>
                        <a:t>ان النبي ﷺ قال :</a:t>
                      </a:r>
                    </a:p>
                    <a:p>
                      <a:pPr algn="ctr">
                        <a:lnSpc>
                          <a:spcPct val="150000"/>
                        </a:lnSpc>
                      </a:pPr>
                      <a:r>
                        <a:rPr lang="ar-SA" sz="2000" b="1" dirty="0"/>
                        <a:t>  ( </a:t>
                      </a:r>
                      <a:r>
                        <a:rPr lang="ar-SA" sz="2000" b="1" dirty="0">
                          <a:solidFill>
                            <a:schemeClr val="accent1"/>
                          </a:solidFill>
                        </a:rPr>
                        <a:t>من حج فلم يرفث ولم يفسق رجع من ذنوبه كيوم ولدته أمه </a:t>
                      </a:r>
                      <a:r>
                        <a:rPr lang="ar-SA" sz="2000" b="1" dirty="0"/>
                        <a:t>)</a:t>
                      </a:r>
                      <a:endParaRPr lang="en-US" sz="2000" b="1" dirty="0"/>
                    </a:p>
                  </a:txBody>
                  <a:tcPr/>
                </a:tc>
                <a:extLst>
                  <a:ext uri="{0D108BD9-81ED-4DB2-BD59-A6C34878D82A}">
                    <a16:rowId xmlns:a16="http://schemas.microsoft.com/office/drawing/2014/main" val="3960396117"/>
                  </a:ext>
                </a:extLst>
              </a:tr>
              <a:tr h="370840">
                <a:tc>
                  <a:txBody>
                    <a:bodyPr/>
                    <a:lstStyle/>
                    <a:p>
                      <a:endParaRPr lang="en-US" dirty="0"/>
                    </a:p>
                  </a:txBody>
                  <a:tcPr/>
                </a:tc>
                <a:tc>
                  <a:txBody>
                    <a:bodyPr/>
                    <a:lstStyle/>
                    <a:p>
                      <a:pPr algn="ctr">
                        <a:lnSpc>
                          <a:spcPct val="150000"/>
                        </a:lnSpc>
                      </a:pPr>
                      <a:r>
                        <a:rPr lang="ar-SA" sz="2000" b="1" dirty="0"/>
                        <a:t>عن ابي هريرة </a:t>
                      </a:r>
                      <a:r>
                        <a:rPr lang="ar-SA" sz="2000" b="1" dirty="0">
                          <a:latin typeface="Aldhabi" panose="01000000000000000000" pitchFamily="2" charset="-78"/>
                          <a:cs typeface="Aldhabi" panose="01000000000000000000" pitchFamily="2" charset="-78"/>
                        </a:rPr>
                        <a:t>رضي الله عنه </a:t>
                      </a:r>
                      <a:r>
                        <a:rPr lang="ar-SA" sz="2000" b="1" dirty="0">
                          <a:latin typeface="Aldhabi" panose="01000000000000000000" pitchFamily="2" charset="-78"/>
                          <a:cs typeface="+mn-cs"/>
                        </a:rPr>
                        <a:t>ان رسول الله  </a:t>
                      </a:r>
                      <a:r>
                        <a:rPr lang="ar-SA" sz="2000" b="1" dirty="0"/>
                        <a:t>ﷺ قال: (</a:t>
                      </a:r>
                      <a:r>
                        <a:rPr lang="ar-SA" sz="2000" b="1" dirty="0">
                          <a:solidFill>
                            <a:schemeClr val="accent1"/>
                          </a:solidFill>
                        </a:rPr>
                        <a:t>العمرة إلى العمرة كفَّارة لما بينهما، والحج المبرور ليس له جزاء إلا الجنة</a:t>
                      </a:r>
                      <a:r>
                        <a:rPr lang="ar-SA" sz="2000" b="1" dirty="0"/>
                        <a:t>)</a:t>
                      </a:r>
                      <a:endParaRPr lang="en-US" sz="2000" b="1" dirty="0"/>
                    </a:p>
                  </a:txBody>
                  <a:tcPr/>
                </a:tc>
                <a:extLst>
                  <a:ext uri="{0D108BD9-81ED-4DB2-BD59-A6C34878D82A}">
                    <a16:rowId xmlns:a16="http://schemas.microsoft.com/office/drawing/2014/main" val="3373346400"/>
                  </a:ext>
                </a:extLst>
              </a:tr>
            </a:tbl>
          </a:graphicData>
        </a:graphic>
      </p:graphicFrame>
      <p:sp>
        <p:nvSpPr>
          <p:cNvPr id="8" name="مربع نص 7">
            <a:extLst>
              <a:ext uri="{FF2B5EF4-FFF2-40B4-BE49-F238E27FC236}">
                <a16:creationId xmlns:a16="http://schemas.microsoft.com/office/drawing/2014/main" id="{284A83D5-3649-42F4-9871-4AD04D49B63D}"/>
              </a:ext>
            </a:extLst>
          </p:cNvPr>
          <p:cNvSpPr txBox="1"/>
          <p:nvPr/>
        </p:nvSpPr>
        <p:spPr>
          <a:xfrm>
            <a:off x="2638697" y="2427982"/>
            <a:ext cx="4030433" cy="830997"/>
          </a:xfrm>
          <a:prstGeom prst="rect">
            <a:avLst/>
          </a:prstGeom>
          <a:noFill/>
        </p:spPr>
        <p:txBody>
          <a:bodyPr wrap="square" rtlCol="0">
            <a:spAutoFit/>
          </a:bodyPr>
          <a:lstStyle/>
          <a:p>
            <a:endParaRPr lang="ar-SA" sz="2400" b="1" dirty="0"/>
          </a:p>
          <a:p>
            <a:r>
              <a:rPr lang="ar-SA" sz="2400" b="1" dirty="0"/>
              <a:t>تكفير جميع الذنوب كبيرها و صغيرها </a:t>
            </a:r>
            <a:endParaRPr lang="en-US" sz="2400" b="1" dirty="0"/>
          </a:p>
        </p:txBody>
      </p:sp>
      <p:sp>
        <p:nvSpPr>
          <p:cNvPr id="10" name="مربع نص 9">
            <a:extLst>
              <a:ext uri="{FF2B5EF4-FFF2-40B4-BE49-F238E27FC236}">
                <a16:creationId xmlns:a16="http://schemas.microsoft.com/office/drawing/2014/main" id="{5588EE60-D419-476D-9761-96D5AAFF53BC}"/>
              </a:ext>
            </a:extLst>
          </p:cNvPr>
          <p:cNvSpPr txBox="1"/>
          <p:nvPr/>
        </p:nvSpPr>
        <p:spPr>
          <a:xfrm>
            <a:off x="2638697" y="3918857"/>
            <a:ext cx="4030433" cy="1200329"/>
          </a:xfrm>
          <a:prstGeom prst="rect">
            <a:avLst/>
          </a:prstGeom>
          <a:noFill/>
        </p:spPr>
        <p:txBody>
          <a:bodyPr wrap="square" rtlCol="0">
            <a:spAutoFit/>
          </a:bodyPr>
          <a:lstStyle/>
          <a:p>
            <a:pPr algn="ctr"/>
            <a:r>
              <a:rPr lang="ar-SA" sz="2400" b="1" dirty="0"/>
              <a:t>يغفر الله ما بين العمرتين </a:t>
            </a:r>
          </a:p>
          <a:p>
            <a:pPr algn="ctr"/>
            <a:r>
              <a:rPr lang="ar-SA" sz="2400" b="1" dirty="0"/>
              <a:t>كافئ الله الحاج صاحب الحج المبرور بالجنة </a:t>
            </a:r>
            <a:endParaRPr lang="en-US" sz="2400" b="1" dirty="0"/>
          </a:p>
        </p:txBody>
      </p:sp>
    </p:spTree>
    <p:extLst>
      <p:ext uri="{BB962C8B-B14F-4D97-AF65-F5344CB8AC3E}">
        <p14:creationId xmlns:p14="http://schemas.microsoft.com/office/powerpoint/2010/main" val="73428220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heel(1)">
                                      <p:cBhvr>
                                        <p:cTn id="25" dur="2000"/>
                                        <p:tgtEl>
                                          <p:spTgt spid="5"/>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80">
                                          <p:stCondLst>
                                            <p:cond delay="0"/>
                                          </p:stCondLst>
                                        </p:cTn>
                                        <p:tgtEl>
                                          <p:spTgt spid="8"/>
                                        </p:tgtEl>
                                      </p:cBhvr>
                                    </p:animEffect>
                                    <p:anim calcmode="lin" valueType="num">
                                      <p:cBhvr>
                                        <p:cTn id="3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1" dur="26">
                                          <p:stCondLst>
                                            <p:cond delay="650"/>
                                          </p:stCondLst>
                                        </p:cTn>
                                        <p:tgtEl>
                                          <p:spTgt spid="8"/>
                                        </p:tgtEl>
                                      </p:cBhvr>
                                      <p:to x="100000" y="60000"/>
                                    </p:animScale>
                                    <p:animScale>
                                      <p:cBhvr>
                                        <p:cTn id="42" dur="166" decel="50000">
                                          <p:stCondLst>
                                            <p:cond delay="676"/>
                                          </p:stCondLst>
                                        </p:cTn>
                                        <p:tgtEl>
                                          <p:spTgt spid="8"/>
                                        </p:tgtEl>
                                      </p:cBhvr>
                                      <p:to x="100000" y="100000"/>
                                    </p:animScale>
                                    <p:animScale>
                                      <p:cBhvr>
                                        <p:cTn id="43" dur="26">
                                          <p:stCondLst>
                                            <p:cond delay="1312"/>
                                          </p:stCondLst>
                                        </p:cTn>
                                        <p:tgtEl>
                                          <p:spTgt spid="8"/>
                                        </p:tgtEl>
                                      </p:cBhvr>
                                      <p:to x="100000" y="80000"/>
                                    </p:animScale>
                                    <p:animScale>
                                      <p:cBhvr>
                                        <p:cTn id="44" dur="166" decel="50000">
                                          <p:stCondLst>
                                            <p:cond delay="1338"/>
                                          </p:stCondLst>
                                        </p:cTn>
                                        <p:tgtEl>
                                          <p:spTgt spid="8"/>
                                        </p:tgtEl>
                                      </p:cBhvr>
                                      <p:to x="100000" y="100000"/>
                                    </p:animScale>
                                    <p:animScale>
                                      <p:cBhvr>
                                        <p:cTn id="45" dur="26">
                                          <p:stCondLst>
                                            <p:cond delay="1642"/>
                                          </p:stCondLst>
                                        </p:cTn>
                                        <p:tgtEl>
                                          <p:spTgt spid="8"/>
                                        </p:tgtEl>
                                      </p:cBhvr>
                                      <p:to x="100000" y="90000"/>
                                    </p:animScale>
                                    <p:animScale>
                                      <p:cBhvr>
                                        <p:cTn id="46" dur="166" decel="50000">
                                          <p:stCondLst>
                                            <p:cond delay="1668"/>
                                          </p:stCondLst>
                                        </p:cTn>
                                        <p:tgtEl>
                                          <p:spTgt spid="8"/>
                                        </p:tgtEl>
                                      </p:cBhvr>
                                      <p:to x="100000" y="100000"/>
                                    </p:animScale>
                                    <p:animScale>
                                      <p:cBhvr>
                                        <p:cTn id="47" dur="26">
                                          <p:stCondLst>
                                            <p:cond delay="1808"/>
                                          </p:stCondLst>
                                        </p:cTn>
                                        <p:tgtEl>
                                          <p:spTgt spid="8"/>
                                        </p:tgtEl>
                                      </p:cBhvr>
                                      <p:to x="100000" y="95000"/>
                                    </p:animScale>
                                    <p:animScale>
                                      <p:cBhvr>
                                        <p:cTn id="48" dur="166" decel="50000">
                                          <p:stCondLst>
                                            <p:cond delay="1834"/>
                                          </p:stCondLst>
                                        </p:cTn>
                                        <p:tgtEl>
                                          <p:spTgt spid="8"/>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down)">
                                      <p:cBhvr>
                                        <p:cTn id="53" dur="580">
                                          <p:stCondLst>
                                            <p:cond delay="0"/>
                                          </p:stCondLst>
                                        </p:cTn>
                                        <p:tgtEl>
                                          <p:spTgt spid="10"/>
                                        </p:tgtEl>
                                      </p:cBhvr>
                                    </p:animEffect>
                                    <p:anim calcmode="lin" valueType="num">
                                      <p:cBhvr>
                                        <p:cTn id="5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9" dur="26">
                                          <p:stCondLst>
                                            <p:cond delay="650"/>
                                          </p:stCondLst>
                                        </p:cTn>
                                        <p:tgtEl>
                                          <p:spTgt spid="10"/>
                                        </p:tgtEl>
                                      </p:cBhvr>
                                      <p:to x="100000" y="60000"/>
                                    </p:animScale>
                                    <p:animScale>
                                      <p:cBhvr>
                                        <p:cTn id="60" dur="166" decel="50000">
                                          <p:stCondLst>
                                            <p:cond delay="676"/>
                                          </p:stCondLst>
                                        </p:cTn>
                                        <p:tgtEl>
                                          <p:spTgt spid="10"/>
                                        </p:tgtEl>
                                      </p:cBhvr>
                                      <p:to x="100000" y="100000"/>
                                    </p:animScale>
                                    <p:animScale>
                                      <p:cBhvr>
                                        <p:cTn id="61" dur="26">
                                          <p:stCondLst>
                                            <p:cond delay="1312"/>
                                          </p:stCondLst>
                                        </p:cTn>
                                        <p:tgtEl>
                                          <p:spTgt spid="10"/>
                                        </p:tgtEl>
                                      </p:cBhvr>
                                      <p:to x="100000" y="80000"/>
                                    </p:animScale>
                                    <p:animScale>
                                      <p:cBhvr>
                                        <p:cTn id="62" dur="166" decel="50000">
                                          <p:stCondLst>
                                            <p:cond delay="1338"/>
                                          </p:stCondLst>
                                        </p:cTn>
                                        <p:tgtEl>
                                          <p:spTgt spid="10"/>
                                        </p:tgtEl>
                                      </p:cBhvr>
                                      <p:to x="100000" y="100000"/>
                                    </p:animScale>
                                    <p:animScale>
                                      <p:cBhvr>
                                        <p:cTn id="63" dur="26">
                                          <p:stCondLst>
                                            <p:cond delay="1642"/>
                                          </p:stCondLst>
                                        </p:cTn>
                                        <p:tgtEl>
                                          <p:spTgt spid="10"/>
                                        </p:tgtEl>
                                      </p:cBhvr>
                                      <p:to x="100000" y="90000"/>
                                    </p:animScale>
                                    <p:animScale>
                                      <p:cBhvr>
                                        <p:cTn id="64" dur="166" decel="50000">
                                          <p:stCondLst>
                                            <p:cond delay="1668"/>
                                          </p:stCondLst>
                                        </p:cTn>
                                        <p:tgtEl>
                                          <p:spTgt spid="10"/>
                                        </p:tgtEl>
                                      </p:cBhvr>
                                      <p:to x="100000" y="100000"/>
                                    </p:animScale>
                                    <p:animScale>
                                      <p:cBhvr>
                                        <p:cTn id="65" dur="26">
                                          <p:stCondLst>
                                            <p:cond delay="1808"/>
                                          </p:stCondLst>
                                        </p:cTn>
                                        <p:tgtEl>
                                          <p:spTgt spid="10"/>
                                        </p:tgtEl>
                                      </p:cBhvr>
                                      <p:to x="100000" y="95000"/>
                                    </p:animScale>
                                    <p:animScale>
                                      <p:cBhvr>
                                        <p:cTn id="66"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0836"/>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3585161" y="839601"/>
            <a:ext cx="5734633" cy="80989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latin typeface="Calibri" panose="020F0502020204030204" pitchFamily="34" charset="0"/>
                <a:cs typeface="Calibri" panose="020F0502020204030204" pitchFamily="34" charset="0"/>
              </a:rPr>
              <a:t>الحكمة من مشروعية الحج والعمرة</a:t>
            </a:r>
            <a:endParaRPr lang="en-US" sz="2800" b="1" dirty="0">
              <a:latin typeface="Calibri" panose="020F0502020204030204" pitchFamily="34" charset="0"/>
              <a:cs typeface="Calibri" panose="020F0502020204030204" pitchFamily="34" charset="0"/>
            </a:endParaRPr>
          </a:p>
        </p:txBody>
      </p:sp>
      <p:sp>
        <p:nvSpPr>
          <p:cNvPr id="2" name="مربع نص 1">
            <a:extLst>
              <a:ext uri="{FF2B5EF4-FFF2-40B4-BE49-F238E27FC236}">
                <a16:creationId xmlns:a16="http://schemas.microsoft.com/office/drawing/2014/main" id="{81E329AF-03C6-4A96-9CEC-ABDB9C3E4C2B}"/>
              </a:ext>
            </a:extLst>
          </p:cNvPr>
          <p:cNvSpPr txBox="1"/>
          <p:nvPr/>
        </p:nvSpPr>
        <p:spPr>
          <a:xfrm>
            <a:off x="104503" y="2044138"/>
            <a:ext cx="11671108" cy="954107"/>
          </a:xfrm>
          <a:prstGeom prst="rect">
            <a:avLst/>
          </a:prstGeom>
          <a:noFill/>
        </p:spPr>
        <p:txBody>
          <a:bodyPr wrap="square" rtlCol="0">
            <a:spAutoFit/>
          </a:bodyPr>
          <a:lstStyle/>
          <a:p>
            <a:r>
              <a:rPr lang="ar-SA" sz="2800" b="1" dirty="0">
                <a:solidFill>
                  <a:schemeClr val="accent1"/>
                </a:solidFill>
              </a:rPr>
              <a:t>لم يشرع الله تعالى شيئاً إلا وله في ذلك الحكمة البالغة، ولأجل التعرف على بعض الحكم من مشروعية الحج والعمرة، أُشارك في الحوار مع مجموعتي حول ذلك، و أكتبُ خلاصة ما نتوصل إليه.</a:t>
            </a:r>
            <a:endParaRPr lang="en-US" sz="2800" b="1" dirty="0">
              <a:solidFill>
                <a:schemeClr val="accent1"/>
              </a:solidFill>
            </a:endParaRPr>
          </a:p>
        </p:txBody>
      </p:sp>
      <p:sp>
        <p:nvSpPr>
          <p:cNvPr id="7" name="مربع نص 6">
            <a:extLst>
              <a:ext uri="{FF2B5EF4-FFF2-40B4-BE49-F238E27FC236}">
                <a16:creationId xmlns:a16="http://schemas.microsoft.com/office/drawing/2014/main" id="{FDD7B1C0-4029-49ED-9EA2-DBC02D4DFD24}"/>
              </a:ext>
            </a:extLst>
          </p:cNvPr>
          <p:cNvSpPr txBox="1"/>
          <p:nvPr/>
        </p:nvSpPr>
        <p:spPr>
          <a:xfrm>
            <a:off x="888275" y="3413501"/>
            <a:ext cx="10887336" cy="1569660"/>
          </a:xfrm>
          <a:prstGeom prst="rect">
            <a:avLst/>
          </a:prstGeom>
          <a:noFill/>
        </p:spPr>
        <p:txBody>
          <a:bodyPr wrap="square" rtlCol="0">
            <a:spAutoFit/>
          </a:bodyPr>
          <a:lstStyle/>
          <a:p>
            <a:r>
              <a:rPr lang="ar-SA" sz="3200" b="1" dirty="0"/>
              <a:t>1- التعبد الخالص لله تعالى بأداء هذه المناسك العظيمة المتنوعة. </a:t>
            </a:r>
          </a:p>
          <a:p>
            <a:r>
              <a:rPr lang="ar-SA" sz="3200" b="1" dirty="0"/>
              <a:t>2-إقامة ذكر الله تعالى في هذه المشاعر و تعظيم بيت الله الحرام</a:t>
            </a:r>
          </a:p>
          <a:p>
            <a:r>
              <a:rPr lang="ar-SA" sz="3200" b="1" dirty="0"/>
              <a:t>3- اجتماع المسلمين من شتى بقاع العالم و تعارفهم و اظهار وحدتهم و تآلفهم.</a:t>
            </a:r>
          </a:p>
        </p:txBody>
      </p:sp>
    </p:spTree>
    <p:extLst>
      <p:ext uri="{BB962C8B-B14F-4D97-AF65-F5344CB8AC3E}">
        <p14:creationId xmlns:p14="http://schemas.microsoft.com/office/powerpoint/2010/main" val="9909012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6400ACFF-BA0A-4568-838A-7A22A868A6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6" name="مستطيل: زوايا مستديرة 5">
            <a:extLst>
              <a:ext uri="{FF2B5EF4-FFF2-40B4-BE49-F238E27FC236}">
                <a16:creationId xmlns:a16="http://schemas.microsoft.com/office/drawing/2014/main" id="{B637A62B-5301-4ED4-8060-28741677461D}"/>
              </a:ext>
            </a:extLst>
          </p:cNvPr>
          <p:cNvSpPr/>
          <p:nvPr/>
        </p:nvSpPr>
        <p:spPr>
          <a:xfrm>
            <a:off x="6906292" y="2919548"/>
            <a:ext cx="4872445" cy="1018903"/>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400" b="1" dirty="0">
                <a:ln w="0"/>
                <a:solidFill>
                  <a:schemeClr val="tx1"/>
                </a:solidFill>
                <a:effectLst>
                  <a:outerShdw blurRad="38100" dist="19050" dir="2700000" algn="tl" rotWithShape="0">
                    <a:schemeClr val="dk1">
                      <a:alpha val="40000"/>
                    </a:schemeClr>
                  </a:outerShdw>
                </a:effectLst>
                <a:latin typeface="Aldhabi" panose="01000000000000000000" pitchFamily="2" charset="-78"/>
                <a:cs typeface="Aldhabi" panose="01000000000000000000" pitchFamily="2" charset="-78"/>
              </a:rPr>
              <a:t>الشرط الأول: الإسلام</a:t>
            </a:r>
          </a:p>
        </p:txBody>
      </p:sp>
      <p:sp>
        <p:nvSpPr>
          <p:cNvPr id="5" name="مستطيل: زوايا مستديرة 4">
            <a:extLst>
              <a:ext uri="{FF2B5EF4-FFF2-40B4-BE49-F238E27FC236}">
                <a16:creationId xmlns:a16="http://schemas.microsoft.com/office/drawing/2014/main" id="{53789C4B-A07B-4DB6-B6B0-05A002E46C55}"/>
              </a:ext>
            </a:extLst>
          </p:cNvPr>
          <p:cNvSpPr/>
          <p:nvPr/>
        </p:nvSpPr>
        <p:spPr>
          <a:xfrm>
            <a:off x="3395451" y="177072"/>
            <a:ext cx="6361017" cy="131209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SA" sz="5400" b="1" dirty="0">
                <a:ln w="0"/>
                <a:solidFill>
                  <a:schemeClr val="accent1"/>
                </a:solidFill>
                <a:effectLst>
                  <a:outerShdw blurRad="38100" dist="25400" dir="5400000" algn="ctr" rotWithShape="0">
                    <a:srgbClr val="6E747A">
                      <a:alpha val="43000"/>
                    </a:srgbClr>
                  </a:outerShdw>
                </a:effectLst>
                <a:latin typeface="Aldhabi" panose="01000000000000000000" pitchFamily="2" charset="-78"/>
                <a:cs typeface="Aldhabi" panose="01000000000000000000" pitchFamily="2" charset="-78"/>
              </a:rPr>
              <a:t> شروط</a:t>
            </a:r>
            <a:r>
              <a:rPr lang="en-US" sz="5400" b="1" dirty="0">
                <a:ln w="0"/>
                <a:solidFill>
                  <a:schemeClr val="accent1"/>
                </a:solidFill>
                <a:effectLst>
                  <a:outerShdw blurRad="38100" dist="25400" dir="5400000" algn="ctr" rotWithShape="0">
                    <a:srgbClr val="6E747A">
                      <a:alpha val="43000"/>
                    </a:srgbClr>
                  </a:outerShdw>
                </a:effectLst>
                <a:latin typeface="Aldhabi" panose="01000000000000000000" pitchFamily="2" charset="-78"/>
                <a:cs typeface="Aldhabi" panose="01000000000000000000" pitchFamily="2" charset="-78"/>
              </a:rPr>
              <a:t> </a:t>
            </a:r>
            <a:r>
              <a:rPr lang="ar-SA" sz="5400" b="1" dirty="0">
                <a:ln w="0"/>
                <a:solidFill>
                  <a:schemeClr val="accent1"/>
                </a:solidFill>
                <a:effectLst>
                  <a:outerShdw blurRad="38100" dist="25400" dir="5400000" algn="ctr" rotWithShape="0">
                    <a:srgbClr val="6E747A">
                      <a:alpha val="43000"/>
                    </a:srgbClr>
                  </a:outerShdw>
                </a:effectLst>
                <a:latin typeface="Aldhabi" panose="01000000000000000000" pitchFamily="2" charset="-78"/>
                <a:cs typeface="Aldhabi" panose="01000000000000000000" pitchFamily="2" charset="-78"/>
              </a:rPr>
              <a:t> وجوب الحج و العمرة </a:t>
            </a:r>
            <a:endParaRPr lang="en-US" sz="5400" b="1" dirty="0">
              <a:ln w="0"/>
              <a:solidFill>
                <a:schemeClr val="accent1"/>
              </a:solidFill>
              <a:effectLst>
                <a:outerShdw blurRad="38100" dist="25400" dir="5400000" algn="ctr" rotWithShape="0">
                  <a:srgbClr val="6E747A">
                    <a:alpha val="43000"/>
                  </a:srgbClr>
                </a:outerShdw>
              </a:effectLst>
              <a:latin typeface="Aldhabi" panose="01000000000000000000" pitchFamily="2" charset="-78"/>
              <a:cs typeface="Aldhabi" panose="01000000000000000000" pitchFamily="2" charset="-78"/>
            </a:endParaRPr>
          </a:p>
        </p:txBody>
      </p:sp>
      <p:sp>
        <p:nvSpPr>
          <p:cNvPr id="2" name="مستطيل: زوايا مستديرة 1">
            <a:extLst>
              <a:ext uri="{FF2B5EF4-FFF2-40B4-BE49-F238E27FC236}">
                <a16:creationId xmlns:a16="http://schemas.microsoft.com/office/drawing/2014/main" id="{627434B3-D826-44B4-8413-0E3D58DFD146}"/>
              </a:ext>
            </a:extLst>
          </p:cNvPr>
          <p:cNvSpPr/>
          <p:nvPr/>
        </p:nvSpPr>
        <p:spPr>
          <a:xfrm>
            <a:off x="4556462" y="1806731"/>
            <a:ext cx="4038994" cy="72993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solidFill>
                  <a:srgbClr val="C00000"/>
                </a:solidFill>
              </a:rPr>
              <a:t>يجب</a:t>
            </a:r>
            <a:r>
              <a:rPr lang="ar-SA" sz="2400" dirty="0">
                <a:solidFill>
                  <a:schemeClr val="tx1"/>
                </a:solidFill>
              </a:rPr>
              <a:t> الحج والعمرة بشروط هي:</a:t>
            </a:r>
            <a:r>
              <a:rPr lang="ar-SA" sz="2400" dirty="0"/>
              <a:t>:</a:t>
            </a:r>
            <a:endParaRPr lang="en-US" sz="2400" dirty="0"/>
          </a:p>
        </p:txBody>
      </p:sp>
      <p:sp>
        <p:nvSpPr>
          <p:cNvPr id="3" name="مستطيل: زوايا مستديرة 2">
            <a:extLst>
              <a:ext uri="{FF2B5EF4-FFF2-40B4-BE49-F238E27FC236}">
                <a16:creationId xmlns:a16="http://schemas.microsoft.com/office/drawing/2014/main" id="{AE96043A-FF2C-4866-9DDE-A9E6F27E679C}"/>
              </a:ext>
            </a:extLst>
          </p:cNvPr>
          <p:cNvSpPr/>
          <p:nvPr/>
        </p:nvSpPr>
        <p:spPr>
          <a:xfrm>
            <a:off x="809897" y="2886891"/>
            <a:ext cx="5068389" cy="1018903"/>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400" b="1" dirty="0">
                <a:solidFill>
                  <a:schemeClr val="tx1"/>
                </a:solidFill>
                <a:latin typeface="Aldhabi" panose="01000000000000000000" pitchFamily="2" charset="-78"/>
                <a:cs typeface="Aldhabi" panose="01000000000000000000" pitchFamily="2" charset="-78"/>
              </a:rPr>
              <a:t>الشرط الثاني: العقل</a:t>
            </a:r>
            <a:endParaRPr lang="en-US" sz="4400" b="1" dirty="0">
              <a:solidFill>
                <a:schemeClr val="tx1"/>
              </a:solidFill>
              <a:latin typeface="Aldhabi" panose="01000000000000000000" pitchFamily="2" charset="-78"/>
              <a:cs typeface="Aldhabi" panose="01000000000000000000" pitchFamily="2" charset="-78"/>
            </a:endParaRPr>
          </a:p>
        </p:txBody>
      </p:sp>
      <p:sp>
        <p:nvSpPr>
          <p:cNvPr id="7" name="مستطيل: زوايا مستديرة 6">
            <a:extLst>
              <a:ext uri="{FF2B5EF4-FFF2-40B4-BE49-F238E27FC236}">
                <a16:creationId xmlns:a16="http://schemas.microsoft.com/office/drawing/2014/main" id="{2C286589-6BC6-445F-8AC3-A41621CE7E47}"/>
              </a:ext>
            </a:extLst>
          </p:cNvPr>
          <p:cNvSpPr/>
          <p:nvPr/>
        </p:nvSpPr>
        <p:spPr>
          <a:xfrm>
            <a:off x="7080069" y="4467497"/>
            <a:ext cx="4698668" cy="1018903"/>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400" b="1" dirty="0">
                <a:solidFill>
                  <a:schemeClr val="tx1"/>
                </a:solidFill>
                <a:latin typeface="Aldhabi" panose="01000000000000000000" pitchFamily="2" charset="-78"/>
                <a:cs typeface="Aldhabi" panose="01000000000000000000" pitchFamily="2" charset="-78"/>
              </a:rPr>
              <a:t>الشرط الثالث: البلوغ</a:t>
            </a:r>
            <a:endParaRPr lang="en-US" sz="4400" b="1" dirty="0">
              <a:solidFill>
                <a:schemeClr val="tx1"/>
              </a:solidFill>
              <a:latin typeface="Aldhabi" panose="01000000000000000000" pitchFamily="2" charset="-78"/>
              <a:cs typeface="Aldhabi" panose="01000000000000000000" pitchFamily="2" charset="-78"/>
            </a:endParaRPr>
          </a:p>
        </p:txBody>
      </p:sp>
      <p:sp>
        <p:nvSpPr>
          <p:cNvPr id="8" name="مستطيل: زوايا مستديرة 7">
            <a:extLst>
              <a:ext uri="{FF2B5EF4-FFF2-40B4-BE49-F238E27FC236}">
                <a16:creationId xmlns:a16="http://schemas.microsoft.com/office/drawing/2014/main" id="{E036B438-D863-4403-A54D-0874B4D06551}"/>
              </a:ext>
            </a:extLst>
          </p:cNvPr>
          <p:cNvSpPr/>
          <p:nvPr/>
        </p:nvSpPr>
        <p:spPr>
          <a:xfrm>
            <a:off x="809897" y="4467497"/>
            <a:ext cx="5068389" cy="1018903"/>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400" b="1" dirty="0">
                <a:solidFill>
                  <a:schemeClr val="tx1"/>
                </a:solidFill>
                <a:latin typeface="Aldhabi" panose="01000000000000000000" pitchFamily="2" charset="-78"/>
                <a:cs typeface="Aldhabi" panose="01000000000000000000" pitchFamily="2" charset="-78"/>
              </a:rPr>
              <a:t>الشرط الرابع: الاستطاعة</a:t>
            </a:r>
            <a:endParaRPr lang="en-US" sz="4400" b="1" dirty="0">
              <a:solidFill>
                <a:schemeClr val="tx1"/>
              </a:solidFill>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21673412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randombar(horizontal)">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randombar(horizontal)">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2" grpId="0" animBg="1"/>
      <p:bldP spid="3" grpId="0" animBg="1"/>
      <p:bldP spid="7" grpId="0" animBg="1"/>
      <p:bldP spid="8" grpId="0" animBg="1"/>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3571</TotalTime>
  <Words>1145</Words>
  <Application>Microsoft Office PowerPoint</Application>
  <PresentationFormat>شاشة عريضة</PresentationFormat>
  <Paragraphs>147</Paragraphs>
  <Slides>17</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17</vt:i4>
      </vt:variant>
    </vt:vector>
  </HeadingPairs>
  <TitlesOfParts>
    <vt:vector size="22" baseType="lpstr">
      <vt:lpstr>Arial</vt:lpstr>
      <vt:lpstr>Aldhabi</vt:lpstr>
      <vt:lpstr>Calibri</vt:lpstr>
      <vt:lpstr>Calibri Light</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ادركها بوربوينت</dc:creator>
  <cp:lastModifiedBy>HP</cp:lastModifiedBy>
  <cp:revision>297</cp:revision>
  <dcterms:created xsi:type="dcterms:W3CDTF">2019-10-26T22:01:45Z</dcterms:created>
  <dcterms:modified xsi:type="dcterms:W3CDTF">2021-03-20T16:47:59Z</dcterms:modified>
</cp:coreProperties>
</file>