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8" r:id="rId2"/>
    <p:sldId id="256" r:id="rId3"/>
    <p:sldId id="257" r:id="rId4"/>
    <p:sldId id="258" r:id="rId5"/>
    <p:sldId id="279" r:id="rId6"/>
    <p:sldId id="259" r:id="rId7"/>
    <p:sldId id="260" r:id="rId8"/>
    <p:sldId id="262" r:id="rId9"/>
    <p:sldId id="264" r:id="rId10"/>
    <p:sldId id="263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68" d="100"/>
          <a:sy n="68" d="100"/>
        </p:scale>
        <p:origin x="-18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26/11/1433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26/11/1433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26/11/1433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26/11/1433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26/11/1433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26/11/1433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26/11/1433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26/11/1433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26/11/1433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26/11/1433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26/11/1433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65653-19B4-4BF9-A447-D9BAE83A34BD}" type="datetimeFigureOut">
              <a:rPr lang="ar-SA" smtClean="0"/>
              <a:pPr/>
              <a:t>26/11/1433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142852"/>
            <a:ext cx="17145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عنوان 1"/>
          <p:cNvSpPr txBox="1">
            <a:spLocks/>
          </p:cNvSpPr>
          <p:nvPr/>
        </p:nvSpPr>
        <p:spPr>
          <a:xfrm>
            <a:off x="3428992" y="3429000"/>
            <a:ext cx="5386398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ما قيمة ن للعام 2007؟</a:t>
            </a:r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357158" y="3429000"/>
            <a:ext cx="2886068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2007 – 2005 =</a:t>
            </a:r>
            <a:r>
              <a:rPr kumimoji="0" lang="ar-SA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</a:t>
            </a:r>
            <a:endParaRPr kumimoji="0" lang="ar-SA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عنوان 1"/>
          <p:cNvSpPr txBox="1">
            <a:spLocks/>
          </p:cNvSpPr>
          <p:nvPr/>
        </p:nvSpPr>
        <p:spPr>
          <a:xfrm>
            <a:off x="3428992" y="4071942"/>
            <a:ext cx="5386398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ما قيمة ن للعام 2010؟</a:t>
            </a:r>
          </a:p>
        </p:txBody>
      </p:sp>
      <p:sp>
        <p:nvSpPr>
          <p:cNvPr id="6" name="عنوان 1"/>
          <p:cNvSpPr txBox="1">
            <a:spLocks/>
          </p:cNvSpPr>
          <p:nvPr/>
        </p:nvSpPr>
        <p:spPr>
          <a:xfrm>
            <a:off x="357158" y="4071942"/>
            <a:ext cx="2886068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2010 – 2005 = 5</a:t>
            </a:r>
          </a:p>
        </p:txBody>
      </p:sp>
      <p:sp>
        <p:nvSpPr>
          <p:cNvPr id="19" name="عنوان 1"/>
          <p:cNvSpPr txBox="1">
            <a:spLocks/>
          </p:cNvSpPr>
          <p:nvPr/>
        </p:nvSpPr>
        <p:spPr>
          <a:xfrm>
            <a:off x="3428992" y="4714884"/>
            <a:ext cx="5386398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باستعمال المعادلة . أوجد قيمة ع للعام 2007</a:t>
            </a:r>
          </a:p>
        </p:txBody>
      </p:sp>
      <p:sp>
        <p:nvSpPr>
          <p:cNvPr id="20" name="عنوان 1"/>
          <p:cNvSpPr txBox="1">
            <a:spLocks/>
          </p:cNvSpPr>
          <p:nvPr/>
        </p:nvSpPr>
        <p:spPr>
          <a:xfrm>
            <a:off x="357158" y="4714884"/>
            <a:ext cx="2886068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216.7</a:t>
            </a:r>
          </a:p>
        </p:txBody>
      </p:sp>
      <p:sp>
        <p:nvSpPr>
          <p:cNvPr id="21" name="عنوان 1"/>
          <p:cNvSpPr txBox="1">
            <a:spLocks/>
          </p:cNvSpPr>
          <p:nvPr/>
        </p:nvSpPr>
        <p:spPr>
          <a:xfrm>
            <a:off x="3443746" y="5357826"/>
            <a:ext cx="5386398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ما عدد وحيدات الحد التي يتكون التعبير ( ع )</a:t>
            </a:r>
            <a:r>
              <a:rPr kumimoji="0" lang="ar-SA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منها</a:t>
            </a:r>
            <a:endParaRPr kumimoji="0" lang="ar-SA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عنوان 1"/>
          <p:cNvSpPr txBox="1">
            <a:spLocks/>
          </p:cNvSpPr>
          <p:nvPr/>
        </p:nvSpPr>
        <p:spPr>
          <a:xfrm>
            <a:off x="371912" y="5357826"/>
            <a:ext cx="2886068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</a:p>
        </p:txBody>
      </p:sp>
      <p:sp>
        <p:nvSpPr>
          <p:cNvPr id="23" name="عنوان 1"/>
          <p:cNvSpPr txBox="1">
            <a:spLocks/>
          </p:cNvSpPr>
          <p:nvPr/>
        </p:nvSpPr>
        <p:spPr>
          <a:xfrm>
            <a:off x="6000760" y="6000768"/>
            <a:ext cx="2814630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ما وحيدات الحد هذه ؟</a:t>
            </a:r>
          </a:p>
        </p:txBody>
      </p:sp>
      <p:sp>
        <p:nvSpPr>
          <p:cNvPr id="24" name="عنوان 1"/>
          <p:cNvSpPr txBox="1">
            <a:spLocks/>
          </p:cNvSpPr>
          <p:nvPr/>
        </p:nvSpPr>
        <p:spPr>
          <a:xfrm>
            <a:off x="357158" y="6000768"/>
            <a:ext cx="5500726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ــ 2.7</a:t>
            </a:r>
            <a:r>
              <a:rPr kumimoji="0" lang="ar-SA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ن</a:t>
            </a:r>
            <a:r>
              <a:rPr kumimoji="0" lang="ar-SA" sz="3700" b="1" i="0" u="none" strike="noStrike" kern="1200" cap="none" spc="-10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ar-SA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،    </a:t>
            </a:r>
            <a:r>
              <a:rPr kumimoji="0" lang="ar-SA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49.4ن     ،     128.7</a:t>
            </a:r>
            <a:endParaRPr kumimoji="0" lang="ar-SA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500042"/>
            <a:ext cx="735811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مستطيل مستدير الزوايا 26"/>
          <p:cNvSpPr/>
          <p:nvPr/>
        </p:nvSpPr>
        <p:spPr>
          <a:xfrm>
            <a:off x="285720" y="3286124"/>
            <a:ext cx="5500726" cy="135732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400" b="1" dirty="0" smtClean="0"/>
              <a:t>ع = ــ 2.7 ( 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2 ) + 49.4 ( 2 ) + 128.7</a:t>
            </a:r>
          </a:p>
          <a:p>
            <a:r>
              <a:rPr lang="ar-SA" sz="2400" b="1" dirty="0" smtClean="0"/>
              <a:t>   = ــ 2.7 ( 4 ) + 49 .4 ( 2 ) + 128.7</a:t>
            </a:r>
          </a:p>
          <a:p>
            <a:r>
              <a:rPr lang="ar-SA" sz="2400" b="1" dirty="0" smtClean="0"/>
              <a:t>   = 216.7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7" grpId="0" animBg="1"/>
      <p:bldP spid="27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عنوان 1"/>
          <p:cNvSpPr txBox="1">
            <a:spLocks/>
          </p:cNvSpPr>
          <p:nvPr/>
        </p:nvSpPr>
        <p:spPr>
          <a:xfrm>
            <a:off x="5572132" y="285728"/>
            <a:ext cx="3357586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الصورة القياسية لكثيرة الحدود :</a:t>
            </a:r>
          </a:p>
        </p:txBody>
      </p:sp>
      <p:sp>
        <p:nvSpPr>
          <p:cNvPr id="100" name="عنوان 1"/>
          <p:cNvSpPr txBox="1">
            <a:spLocks/>
          </p:cNvSpPr>
          <p:nvPr/>
        </p:nvSpPr>
        <p:spPr>
          <a:xfrm>
            <a:off x="142844" y="285728"/>
            <a:ext cx="5357850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هي كتابة كثيرة الحدود بترتيب تنازلي حسب درجتها</a:t>
            </a:r>
          </a:p>
        </p:txBody>
      </p:sp>
      <p:sp>
        <p:nvSpPr>
          <p:cNvPr id="101" name="عنوان 1"/>
          <p:cNvSpPr txBox="1">
            <a:spLocks/>
          </p:cNvSpPr>
          <p:nvPr/>
        </p:nvSpPr>
        <p:spPr>
          <a:xfrm>
            <a:off x="5572132" y="928670"/>
            <a:ext cx="3357586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معامل كثيرة الحدود الرئيس :</a:t>
            </a:r>
          </a:p>
        </p:txBody>
      </p:sp>
      <p:sp>
        <p:nvSpPr>
          <p:cNvPr id="102" name="عنوان 1"/>
          <p:cNvSpPr txBox="1">
            <a:spLocks/>
          </p:cNvSpPr>
          <p:nvPr/>
        </p:nvSpPr>
        <p:spPr>
          <a:xfrm>
            <a:off x="142844" y="928670"/>
            <a:ext cx="5357850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هو </a:t>
            </a:r>
            <a:r>
              <a:rPr lang="ar-SA" sz="2300" b="1" dirty="0" smtClean="0">
                <a:solidFill>
                  <a:schemeClr val="tx1"/>
                </a:solidFill>
              </a:rPr>
              <a:t>معامل الحد الأول بعد ترتيبها تنازليا</a:t>
            </a:r>
            <a:endParaRPr kumimoji="0" lang="ar-SA" sz="23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11" name="مجموعة 110"/>
          <p:cNvGrpSpPr/>
          <p:nvPr/>
        </p:nvGrpSpPr>
        <p:grpSpPr>
          <a:xfrm>
            <a:off x="7639081" y="2172788"/>
            <a:ext cx="1362075" cy="571504"/>
            <a:chOff x="7572396" y="285728"/>
            <a:chExt cx="1362075" cy="571504"/>
          </a:xfrm>
        </p:grpSpPr>
        <p:pic>
          <p:nvPicPr>
            <p:cNvPr id="112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572396" y="285728"/>
              <a:ext cx="1362075" cy="571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1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695625" y="357166"/>
              <a:ext cx="391585" cy="285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22" name="مستطيل مستدير الزوايا 121"/>
          <p:cNvSpPr/>
          <p:nvPr/>
        </p:nvSpPr>
        <p:spPr>
          <a:xfrm>
            <a:off x="428596" y="1829228"/>
            <a:ext cx="7000924" cy="109970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اكتب كثيرة الحدود   5 ص – 9  – 2 ص</a:t>
            </a:r>
            <a:r>
              <a:rPr lang="ar-SA" sz="3600" b="1" spc="-100" baseline="30000" dirty="0" smtClean="0">
                <a:solidFill>
                  <a:schemeClr val="tx1"/>
                </a:solidFill>
              </a:rPr>
              <a:t>4</a:t>
            </a:r>
            <a:r>
              <a:rPr lang="ar-SA" sz="2400" b="1" dirty="0" smtClean="0">
                <a:solidFill>
                  <a:schemeClr val="tx1"/>
                </a:solidFill>
              </a:rPr>
              <a:t> – 6 ص</a:t>
            </a:r>
            <a:r>
              <a:rPr lang="ar-SA" sz="3600" b="1" spc="-100" baseline="30000" dirty="0" smtClean="0">
                <a:solidFill>
                  <a:schemeClr val="tx1"/>
                </a:solidFill>
              </a:rPr>
              <a:t>3</a:t>
            </a:r>
            <a:r>
              <a:rPr lang="ar-SA" sz="2400" b="1" dirty="0" smtClean="0">
                <a:solidFill>
                  <a:schemeClr val="tx1"/>
                </a:solidFill>
              </a:rPr>
              <a:t>   بالصورة القياسية وحدد المعامل الرئيس فيها .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123" name="عنوان 1"/>
          <p:cNvSpPr txBox="1">
            <a:spLocks/>
          </p:cNvSpPr>
          <p:nvPr/>
        </p:nvSpPr>
        <p:spPr>
          <a:xfrm>
            <a:off x="6072198" y="3429000"/>
            <a:ext cx="2786082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نرتب كثيرة الحدود تنازليا :</a:t>
            </a:r>
          </a:p>
        </p:txBody>
      </p:sp>
      <p:sp>
        <p:nvSpPr>
          <p:cNvPr id="125" name="عنوان 1"/>
          <p:cNvSpPr txBox="1">
            <a:spLocks/>
          </p:cNvSpPr>
          <p:nvPr/>
        </p:nvSpPr>
        <p:spPr>
          <a:xfrm>
            <a:off x="7715272" y="4429132"/>
            <a:ext cx="1143008" cy="50006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ــ 2 ص</a:t>
            </a:r>
            <a:r>
              <a:rPr kumimoji="0" lang="ar-SA" sz="3700" b="1" i="0" u="none" strike="noStrike" kern="1200" cap="none" spc="-100" normalizeH="0" baseline="3000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</a:p>
        </p:txBody>
      </p:sp>
      <p:sp>
        <p:nvSpPr>
          <p:cNvPr id="126" name="عنوان 1"/>
          <p:cNvSpPr txBox="1">
            <a:spLocks/>
          </p:cNvSpPr>
          <p:nvPr/>
        </p:nvSpPr>
        <p:spPr>
          <a:xfrm>
            <a:off x="6643702" y="4429132"/>
            <a:ext cx="1143008" cy="50006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ــ 6 ص</a:t>
            </a:r>
            <a:r>
              <a:rPr kumimoji="0" lang="ar-SA" sz="3700" b="1" i="0" u="none" strike="noStrike" kern="1200" cap="none" spc="-100" normalizeH="0" baseline="3000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</a:p>
        </p:txBody>
      </p:sp>
      <p:sp>
        <p:nvSpPr>
          <p:cNvPr id="127" name="عنوان 1"/>
          <p:cNvSpPr txBox="1">
            <a:spLocks/>
          </p:cNvSpPr>
          <p:nvPr/>
        </p:nvSpPr>
        <p:spPr>
          <a:xfrm>
            <a:off x="5715008" y="4429132"/>
            <a:ext cx="1000132" cy="50006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+ 5 ص</a:t>
            </a:r>
          </a:p>
        </p:txBody>
      </p:sp>
      <p:sp>
        <p:nvSpPr>
          <p:cNvPr id="138" name="عنوان 1"/>
          <p:cNvSpPr txBox="1">
            <a:spLocks/>
          </p:cNvSpPr>
          <p:nvPr/>
        </p:nvSpPr>
        <p:spPr>
          <a:xfrm>
            <a:off x="5115368" y="4429132"/>
            <a:ext cx="642942" cy="50006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ــ 9</a:t>
            </a:r>
          </a:p>
        </p:txBody>
      </p:sp>
      <p:sp>
        <p:nvSpPr>
          <p:cNvPr id="139" name="عنوان 1"/>
          <p:cNvSpPr txBox="1">
            <a:spLocks/>
          </p:cNvSpPr>
          <p:nvPr/>
        </p:nvSpPr>
        <p:spPr>
          <a:xfrm>
            <a:off x="8201270" y="4443200"/>
            <a:ext cx="642942" cy="50006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ــ 2</a:t>
            </a:r>
          </a:p>
        </p:txBody>
      </p:sp>
      <p:sp>
        <p:nvSpPr>
          <p:cNvPr id="140" name="عنوان 1"/>
          <p:cNvSpPr txBox="1">
            <a:spLocks/>
          </p:cNvSpPr>
          <p:nvPr/>
        </p:nvSpPr>
        <p:spPr>
          <a:xfrm>
            <a:off x="6858016" y="5357826"/>
            <a:ext cx="2000264" cy="50006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المعامل الرئيس =</a:t>
            </a:r>
          </a:p>
        </p:txBody>
      </p:sp>
      <p:sp>
        <p:nvSpPr>
          <p:cNvPr id="141" name="خماسي 140"/>
          <p:cNvSpPr/>
          <p:nvPr/>
        </p:nvSpPr>
        <p:spPr>
          <a:xfrm>
            <a:off x="1643042" y="4429132"/>
            <a:ext cx="3000396" cy="50006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300" b="1" dirty="0" smtClean="0">
                <a:solidFill>
                  <a:schemeClr val="tx1"/>
                </a:solidFill>
              </a:rPr>
              <a:t>الصورة القياسية</a:t>
            </a:r>
            <a:endParaRPr lang="ar-SA" sz="23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2803E-6 L -0.20364 0.13066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" y="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100" grpId="0" animBg="1"/>
      <p:bldP spid="101" grpId="0" animBg="1"/>
      <p:bldP spid="102" grpId="0" animBg="1"/>
      <p:bldP spid="122" grpId="0" animBg="1"/>
      <p:bldP spid="123" grpId="0" animBg="1"/>
      <p:bldP spid="125" grpId="0"/>
      <p:bldP spid="126" grpId="0"/>
      <p:bldP spid="127" grpId="0"/>
      <p:bldP spid="138" grpId="0"/>
      <p:bldP spid="139" grpId="0"/>
      <p:bldP spid="139" grpId="1"/>
      <p:bldP spid="140" grpId="0"/>
      <p:bldP spid="14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مستطيل مستدير الزوايا 21"/>
          <p:cNvSpPr/>
          <p:nvPr/>
        </p:nvSpPr>
        <p:spPr>
          <a:xfrm>
            <a:off x="285720" y="257154"/>
            <a:ext cx="7143800" cy="8572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اكتب كل </a:t>
            </a:r>
            <a:r>
              <a:rPr lang="ar-SA" sz="2400" b="1" dirty="0" smtClean="0">
                <a:solidFill>
                  <a:schemeClr val="tx1"/>
                </a:solidFill>
              </a:rPr>
              <a:t>كثيرة </a:t>
            </a:r>
            <a:r>
              <a:rPr lang="ar-SA" sz="2400" b="1" dirty="0" smtClean="0">
                <a:solidFill>
                  <a:schemeClr val="tx1"/>
                </a:solidFill>
              </a:rPr>
              <a:t>حدود بالصورة </a:t>
            </a:r>
            <a:r>
              <a:rPr lang="ar-SA" sz="2400" b="1" dirty="0" smtClean="0">
                <a:solidFill>
                  <a:schemeClr val="tx1"/>
                </a:solidFill>
              </a:rPr>
              <a:t>القياسية وحدد المعامل الرئيس فيها .</a:t>
            </a:r>
            <a:endParaRPr lang="ar-SA" sz="2400" b="1" dirty="0">
              <a:solidFill>
                <a:schemeClr val="tx1"/>
              </a:solidFill>
            </a:endParaRPr>
          </a:p>
        </p:txBody>
      </p:sp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357166"/>
            <a:ext cx="113347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عنوان 1"/>
          <p:cNvSpPr txBox="1">
            <a:spLocks/>
          </p:cNvSpPr>
          <p:nvPr/>
        </p:nvSpPr>
        <p:spPr>
          <a:xfrm>
            <a:off x="5000628" y="2428868"/>
            <a:ext cx="3857652" cy="37147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عنوان 1"/>
          <p:cNvSpPr txBox="1">
            <a:spLocks/>
          </p:cNvSpPr>
          <p:nvPr/>
        </p:nvSpPr>
        <p:spPr>
          <a:xfrm>
            <a:off x="5000628" y="1857364"/>
            <a:ext cx="385765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 – 2س</a:t>
            </a:r>
            <a:r>
              <a:rPr kumimoji="0" lang="ar-SA" sz="3800" b="1" i="0" u="none" strike="noStrike" kern="1200" cap="none" spc="-10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+ 4 س</a:t>
            </a:r>
            <a:r>
              <a:rPr kumimoji="0" lang="ar-SA" sz="3800" b="1" i="0" u="none" strike="noStrike" kern="1200" cap="none" spc="-10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3س</a:t>
            </a:r>
            <a:endParaRPr kumimoji="0" lang="ar-SA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عنوان 1"/>
          <p:cNvSpPr txBox="1">
            <a:spLocks/>
          </p:cNvSpPr>
          <p:nvPr/>
        </p:nvSpPr>
        <p:spPr>
          <a:xfrm>
            <a:off x="6000760" y="2928934"/>
            <a:ext cx="2786082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نرتب كثيرة الحدود تنازليا :</a:t>
            </a:r>
          </a:p>
        </p:txBody>
      </p:sp>
      <p:sp>
        <p:nvSpPr>
          <p:cNvPr id="27" name="عنوان 1"/>
          <p:cNvSpPr txBox="1">
            <a:spLocks/>
          </p:cNvSpPr>
          <p:nvPr/>
        </p:nvSpPr>
        <p:spPr>
          <a:xfrm>
            <a:off x="7729340" y="3929066"/>
            <a:ext cx="1143008" cy="50006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 س</a:t>
            </a:r>
            <a:r>
              <a:rPr kumimoji="0" lang="ar-SA" sz="3700" b="1" i="0" u="none" strike="noStrike" kern="1200" cap="none" spc="-100" normalizeH="0" baseline="3000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ar-SA" sz="3700" b="1" i="0" u="none" strike="noStrike" kern="1200" cap="none" spc="-100" normalizeH="0" baseline="30000" noProof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عنوان 1"/>
          <p:cNvSpPr txBox="1">
            <a:spLocks/>
          </p:cNvSpPr>
          <p:nvPr/>
        </p:nvSpPr>
        <p:spPr>
          <a:xfrm>
            <a:off x="6872084" y="3929066"/>
            <a:ext cx="1143008" cy="50006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ــ </a:t>
            </a: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س</a:t>
            </a:r>
            <a:r>
              <a:rPr kumimoji="0" lang="ar-SA" sz="3700" b="1" i="0" u="none" strike="noStrike" kern="1200" cap="none" spc="-100" normalizeH="0" baseline="3000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ar-SA" sz="3700" b="1" i="0" u="none" strike="noStrike" kern="1200" cap="none" spc="-100" normalizeH="0" baseline="30000" noProof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عنوان 1"/>
          <p:cNvSpPr txBox="1">
            <a:spLocks/>
          </p:cNvSpPr>
          <p:nvPr/>
        </p:nvSpPr>
        <p:spPr>
          <a:xfrm>
            <a:off x="6014828" y="3929066"/>
            <a:ext cx="1000132" cy="50006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ــ 3 </a:t>
            </a: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س</a:t>
            </a:r>
            <a:endParaRPr kumimoji="0" lang="ar-SA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عنوان 1"/>
          <p:cNvSpPr txBox="1">
            <a:spLocks/>
          </p:cNvSpPr>
          <p:nvPr/>
        </p:nvSpPr>
        <p:spPr>
          <a:xfrm>
            <a:off x="5486626" y="3929066"/>
            <a:ext cx="642942" cy="50006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+ 8</a:t>
            </a:r>
            <a:endParaRPr kumimoji="0" lang="ar-SA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عنوان 1"/>
          <p:cNvSpPr txBox="1">
            <a:spLocks/>
          </p:cNvSpPr>
          <p:nvPr/>
        </p:nvSpPr>
        <p:spPr>
          <a:xfrm>
            <a:off x="8286776" y="3943134"/>
            <a:ext cx="642942" cy="50006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ar-SA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عنوان 1"/>
          <p:cNvSpPr txBox="1">
            <a:spLocks/>
          </p:cNvSpPr>
          <p:nvPr/>
        </p:nvSpPr>
        <p:spPr>
          <a:xfrm>
            <a:off x="6786578" y="4857760"/>
            <a:ext cx="2000264" cy="50006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المعامل الرئيس =</a:t>
            </a:r>
          </a:p>
        </p:txBody>
      </p:sp>
      <p:sp>
        <p:nvSpPr>
          <p:cNvPr id="33" name="عنوان 1"/>
          <p:cNvSpPr txBox="1">
            <a:spLocks/>
          </p:cNvSpPr>
          <p:nvPr/>
        </p:nvSpPr>
        <p:spPr>
          <a:xfrm>
            <a:off x="214282" y="2428868"/>
            <a:ext cx="4643470" cy="37147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عنوان 1"/>
          <p:cNvSpPr txBox="1">
            <a:spLocks/>
          </p:cNvSpPr>
          <p:nvPr/>
        </p:nvSpPr>
        <p:spPr>
          <a:xfrm>
            <a:off x="214282" y="1857364"/>
            <a:ext cx="4643470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ص + 5 ص</a:t>
            </a:r>
            <a:r>
              <a:rPr kumimoji="0" lang="ar-SA" sz="4400" b="1" i="0" u="none" strike="noStrike" kern="1200" cap="none" spc="-100" normalizeH="0" baseline="22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2 ص</a:t>
            </a:r>
            <a:r>
              <a:rPr kumimoji="0" lang="ar-SA" sz="4400" b="1" i="0" u="none" strike="noStrike" kern="1200" cap="none" spc="-100" normalizeH="0" baseline="22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7 ص</a:t>
            </a:r>
            <a:r>
              <a:rPr kumimoji="0" lang="ar-SA" sz="4400" b="1" i="0" u="none" strike="noStrike" kern="1200" cap="none" spc="-100" normalizeH="0" baseline="22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+ 10</a:t>
            </a:r>
            <a:endParaRPr kumimoji="0" lang="ar-SA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عنوان 1"/>
          <p:cNvSpPr txBox="1">
            <a:spLocks/>
          </p:cNvSpPr>
          <p:nvPr/>
        </p:nvSpPr>
        <p:spPr>
          <a:xfrm>
            <a:off x="1628974" y="2928934"/>
            <a:ext cx="2786082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نرتب كثيرة الحدود تنازليا :</a:t>
            </a:r>
          </a:p>
        </p:txBody>
      </p:sp>
      <p:sp>
        <p:nvSpPr>
          <p:cNvPr id="36" name="عنوان 1"/>
          <p:cNvSpPr txBox="1">
            <a:spLocks/>
          </p:cNvSpPr>
          <p:nvPr/>
        </p:nvSpPr>
        <p:spPr>
          <a:xfrm>
            <a:off x="3643306" y="3929066"/>
            <a:ext cx="1143008" cy="50006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ــ</a:t>
            </a:r>
            <a:r>
              <a:rPr kumimoji="0" lang="ar-SA" sz="2400" b="1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7 </a:t>
            </a: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ص</a:t>
            </a:r>
            <a:r>
              <a:rPr kumimoji="0" lang="ar-SA" sz="3700" b="1" i="0" u="none" strike="noStrike" kern="1200" cap="none" spc="-100" normalizeH="0" baseline="3000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endParaRPr kumimoji="0" lang="ar-SA" sz="3700" b="1" i="0" u="none" strike="noStrike" kern="1200" cap="none" spc="-100" normalizeH="0" baseline="30000" noProof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عنوان 1"/>
          <p:cNvSpPr txBox="1">
            <a:spLocks/>
          </p:cNvSpPr>
          <p:nvPr/>
        </p:nvSpPr>
        <p:spPr>
          <a:xfrm>
            <a:off x="2643174" y="3929066"/>
            <a:ext cx="1143008" cy="50006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+ 5 ص</a:t>
            </a:r>
            <a:r>
              <a:rPr kumimoji="0" lang="ar-SA" sz="3700" b="1" i="0" u="none" strike="noStrike" kern="1200" cap="none" spc="-100" normalizeH="0" baseline="3000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endParaRPr kumimoji="0" lang="ar-SA" sz="3700" b="1" i="0" u="none" strike="noStrike" kern="1200" cap="none" spc="-100" normalizeH="0" baseline="30000" noProof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عنوان 1"/>
          <p:cNvSpPr txBox="1">
            <a:spLocks/>
          </p:cNvSpPr>
          <p:nvPr/>
        </p:nvSpPr>
        <p:spPr>
          <a:xfrm>
            <a:off x="914594" y="3929066"/>
            <a:ext cx="1000132" cy="50006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+  </a:t>
            </a: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ص</a:t>
            </a:r>
            <a:endParaRPr kumimoji="0" lang="ar-SA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" name="عنوان 1"/>
          <p:cNvSpPr txBox="1">
            <a:spLocks/>
          </p:cNvSpPr>
          <p:nvPr/>
        </p:nvSpPr>
        <p:spPr>
          <a:xfrm>
            <a:off x="271652" y="3929066"/>
            <a:ext cx="785818" cy="50006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+ 10</a:t>
            </a:r>
            <a:endParaRPr kumimoji="0" lang="ar-SA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عنوان 1"/>
          <p:cNvSpPr txBox="1">
            <a:spLocks/>
          </p:cNvSpPr>
          <p:nvPr/>
        </p:nvSpPr>
        <p:spPr>
          <a:xfrm>
            <a:off x="4114138" y="3929066"/>
            <a:ext cx="642942" cy="50006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ــ 7</a:t>
            </a:r>
            <a:endParaRPr kumimoji="0" lang="ar-SA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عنوان 1"/>
          <p:cNvSpPr txBox="1">
            <a:spLocks/>
          </p:cNvSpPr>
          <p:nvPr/>
        </p:nvSpPr>
        <p:spPr>
          <a:xfrm>
            <a:off x="2700544" y="4857760"/>
            <a:ext cx="2000264" cy="50006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المعامل الرئيس =</a:t>
            </a:r>
          </a:p>
        </p:txBody>
      </p:sp>
      <p:sp>
        <p:nvSpPr>
          <p:cNvPr id="42" name="عنوان 1"/>
          <p:cNvSpPr txBox="1">
            <a:spLocks/>
          </p:cNvSpPr>
          <p:nvPr/>
        </p:nvSpPr>
        <p:spPr>
          <a:xfrm>
            <a:off x="1700412" y="3929066"/>
            <a:ext cx="1143008" cy="50006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ــ </a:t>
            </a: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ص</a:t>
            </a:r>
            <a:r>
              <a:rPr kumimoji="0" lang="ar-SA" sz="3700" b="1" i="0" u="none" strike="noStrike" kern="1200" cap="none" spc="-100" normalizeH="0" baseline="3000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ar-SA" sz="3700" b="1" i="0" u="none" strike="noStrike" kern="1200" cap="none" spc="-100" normalizeH="0" baseline="30000" noProof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2803E-6 L -0.20364 0.13066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" y="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2803E-6 L -0.20364 0.13066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" y="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25" grpId="0" animBg="1"/>
      <p:bldP spid="26" grpId="0" animBg="1"/>
      <p:bldP spid="27" grpId="0"/>
      <p:bldP spid="28" grpId="0"/>
      <p:bldP spid="29" grpId="0"/>
      <p:bldP spid="30" grpId="0"/>
      <p:bldP spid="31" grpId="0"/>
      <p:bldP spid="31" grpId="1"/>
      <p:bldP spid="32" grpId="0"/>
      <p:bldP spid="33" grpId="0" animBg="1"/>
      <p:bldP spid="34" grpId="0" animBg="1"/>
      <p:bldP spid="35" grpId="0" animBg="1"/>
      <p:bldP spid="36" grpId="0"/>
      <p:bldP spid="37" grpId="0"/>
      <p:bldP spid="38" grpId="0"/>
      <p:bldP spid="39" grpId="0"/>
      <p:bldP spid="40" grpId="0"/>
      <p:bldP spid="40" grpId="1"/>
      <p:bldP spid="41" grpId="0"/>
      <p:bldP spid="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مستدير الزوايا 27"/>
          <p:cNvSpPr/>
          <p:nvPr/>
        </p:nvSpPr>
        <p:spPr>
          <a:xfrm>
            <a:off x="214282" y="257154"/>
            <a:ext cx="7143800" cy="8572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اكتب كل </a:t>
            </a:r>
            <a:r>
              <a:rPr lang="ar-SA" sz="2400" b="1" dirty="0" smtClean="0">
                <a:solidFill>
                  <a:schemeClr val="tx1"/>
                </a:solidFill>
              </a:rPr>
              <a:t>كثيرة </a:t>
            </a:r>
            <a:r>
              <a:rPr lang="ar-SA" sz="2400" b="1" dirty="0" smtClean="0">
                <a:solidFill>
                  <a:schemeClr val="tx1"/>
                </a:solidFill>
              </a:rPr>
              <a:t>حدود بالصورة </a:t>
            </a:r>
            <a:r>
              <a:rPr lang="ar-SA" sz="2400" b="1" dirty="0" smtClean="0">
                <a:solidFill>
                  <a:schemeClr val="tx1"/>
                </a:solidFill>
              </a:rPr>
              <a:t>القياسية وحدد المعامل الرئيس فيها .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39" name="عنوان 1"/>
          <p:cNvSpPr txBox="1">
            <a:spLocks/>
          </p:cNvSpPr>
          <p:nvPr/>
        </p:nvSpPr>
        <p:spPr>
          <a:xfrm>
            <a:off x="1785918" y="2428868"/>
            <a:ext cx="5129468" cy="37147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عنوان 1"/>
          <p:cNvSpPr txBox="1">
            <a:spLocks/>
          </p:cNvSpPr>
          <p:nvPr/>
        </p:nvSpPr>
        <p:spPr>
          <a:xfrm>
            <a:off x="1785918" y="1857364"/>
            <a:ext cx="5129468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ــ ص</a:t>
            </a:r>
            <a:r>
              <a:rPr kumimoji="0" lang="ar-SA" sz="3700" b="1" i="0" u="none" strike="noStrike" kern="1200" cap="none" spc="-10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+ 3 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ص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ــ 3 ص</a:t>
            </a:r>
            <a:r>
              <a:rPr kumimoji="0" lang="ar-SA" sz="3700" b="1" i="0" u="none" strike="noStrike" kern="1200" cap="none" spc="-10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+ 2</a:t>
            </a:r>
            <a:endParaRPr kumimoji="0" lang="ar-SA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عنوان 1"/>
          <p:cNvSpPr txBox="1">
            <a:spLocks/>
          </p:cNvSpPr>
          <p:nvPr/>
        </p:nvSpPr>
        <p:spPr>
          <a:xfrm>
            <a:off x="3772114" y="2928934"/>
            <a:ext cx="2786082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نرتب كثيرة الحدود تنازليا :</a:t>
            </a:r>
          </a:p>
        </p:txBody>
      </p:sp>
      <p:sp>
        <p:nvSpPr>
          <p:cNvPr id="42" name="عنوان 1"/>
          <p:cNvSpPr txBox="1">
            <a:spLocks/>
          </p:cNvSpPr>
          <p:nvPr/>
        </p:nvSpPr>
        <p:spPr>
          <a:xfrm>
            <a:off x="5786446" y="3929066"/>
            <a:ext cx="1143008" cy="50006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ــ</a:t>
            </a:r>
            <a:r>
              <a:rPr kumimoji="0" lang="ar-SA" sz="2400" b="1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ص</a:t>
            </a:r>
            <a:r>
              <a:rPr kumimoji="0" lang="ar-SA" sz="3700" b="1" i="0" u="none" strike="noStrike" kern="1200" cap="none" spc="-100" normalizeH="0" baseline="3000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endParaRPr kumimoji="0" lang="ar-SA" sz="3700" b="1" i="0" u="none" strike="noStrike" kern="1200" cap="none" spc="-100" normalizeH="0" baseline="30000" noProof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3" name="عنوان 1"/>
          <p:cNvSpPr txBox="1">
            <a:spLocks/>
          </p:cNvSpPr>
          <p:nvPr/>
        </p:nvSpPr>
        <p:spPr>
          <a:xfrm>
            <a:off x="4786314" y="3929066"/>
            <a:ext cx="1143008" cy="50006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ــ 3 ص</a:t>
            </a:r>
            <a:r>
              <a:rPr kumimoji="0" lang="ar-SA" sz="3700" b="1" i="0" u="none" strike="noStrike" kern="1200" cap="none" spc="-100" normalizeH="0" baseline="3000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ar-SA" sz="3700" b="1" i="0" u="none" strike="noStrike" kern="1200" cap="none" spc="-100" normalizeH="0" baseline="30000" noProof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5" name="عنوان 1"/>
          <p:cNvSpPr txBox="1">
            <a:spLocks/>
          </p:cNvSpPr>
          <p:nvPr/>
        </p:nvSpPr>
        <p:spPr>
          <a:xfrm>
            <a:off x="3214678" y="3929066"/>
            <a:ext cx="785818" cy="50006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+ 2</a:t>
            </a:r>
            <a:endParaRPr kumimoji="0" lang="ar-SA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عنوان 1"/>
          <p:cNvSpPr txBox="1">
            <a:spLocks/>
          </p:cNvSpPr>
          <p:nvPr/>
        </p:nvSpPr>
        <p:spPr>
          <a:xfrm>
            <a:off x="6243210" y="3943134"/>
            <a:ext cx="642942" cy="50006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ــ 1</a:t>
            </a:r>
            <a:endParaRPr kumimoji="0" lang="ar-SA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7" name="عنوان 1"/>
          <p:cNvSpPr txBox="1">
            <a:spLocks/>
          </p:cNvSpPr>
          <p:nvPr/>
        </p:nvSpPr>
        <p:spPr>
          <a:xfrm>
            <a:off x="4843684" y="4857760"/>
            <a:ext cx="2000264" cy="50006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المعامل الرئيس =</a:t>
            </a:r>
          </a:p>
        </p:txBody>
      </p:sp>
      <p:sp>
        <p:nvSpPr>
          <p:cNvPr id="48" name="عنوان 1"/>
          <p:cNvSpPr txBox="1">
            <a:spLocks/>
          </p:cNvSpPr>
          <p:nvPr/>
        </p:nvSpPr>
        <p:spPr>
          <a:xfrm>
            <a:off x="3843552" y="3929066"/>
            <a:ext cx="1143008" cy="50006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+ 3 </a:t>
            </a: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ص</a:t>
            </a:r>
            <a:endParaRPr kumimoji="0" lang="ar-SA" sz="3700" b="1" i="0" u="none" strike="noStrike" kern="1200" cap="none" spc="-100" normalizeH="0" baseline="30000" noProof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6" y="214290"/>
            <a:ext cx="173831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2803E-6 L -0.20364 0.13066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" y="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9" grpId="0" animBg="1"/>
      <p:bldP spid="40" grpId="0" animBg="1"/>
      <p:bldP spid="41" grpId="0" animBg="1"/>
      <p:bldP spid="42" grpId="0"/>
      <p:bldP spid="43" grpId="0"/>
      <p:bldP spid="45" grpId="0"/>
      <p:bldP spid="46" grpId="0"/>
      <p:bldP spid="46" grpId="1"/>
      <p:bldP spid="47" grpId="0"/>
      <p:bldP spid="4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مستطيل مستدير الزوايا 24"/>
          <p:cNvSpPr/>
          <p:nvPr/>
        </p:nvSpPr>
        <p:spPr>
          <a:xfrm>
            <a:off x="214282" y="257154"/>
            <a:ext cx="7143800" cy="8572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اكتب كل </a:t>
            </a:r>
            <a:r>
              <a:rPr lang="ar-SA" sz="2400" b="1" dirty="0" smtClean="0">
                <a:solidFill>
                  <a:schemeClr val="tx1"/>
                </a:solidFill>
              </a:rPr>
              <a:t>كثيرة </a:t>
            </a:r>
            <a:r>
              <a:rPr lang="ar-SA" sz="2400" b="1" dirty="0" smtClean="0">
                <a:solidFill>
                  <a:schemeClr val="tx1"/>
                </a:solidFill>
              </a:rPr>
              <a:t>حدود بالصورة </a:t>
            </a:r>
            <a:r>
              <a:rPr lang="ar-SA" sz="2400" b="1" dirty="0" smtClean="0">
                <a:solidFill>
                  <a:schemeClr val="tx1"/>
                </a:solidFill>
              </a:rPr>
              <a:t>القياسية وحدد المعامل الرئيس فيها .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27" name="عنوان 1"/>
          <p:cNvSpPr txBox="1">
            <a:spLocks/>
          </p:cNvSpPr>
          <p:nvPr/>
        </p:nvSpPr>
        <p:spPr>
          <a:xfrm>
            <a:off x="4857752" y="2428868"/>
            <a:ext cx="3857652" cy="37147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عنوان 1"/>
          <p:cNvSpPr txBox="1">
            <a:spLocks/>
          </p:cNvSpPr>
          <p:nvPr/>
        </p:nvSpPr>
        <p:spPr>
          <a:xfrm>
            <a:off x="4857752" y="1857364"/>
            <a:ext cx="385765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 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ع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2 ع</a:t>
            </a:r>
            <a:r>
              <a:rPr kumimoji="0" lang="ar-SA" sz="3700" b="1" i="0" u="none" strike="noStrike" kern="1200" cap="none" spc="-10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5 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ع</a:t>
            </a:r>
            <a:r>
              <a:rPr lang="ar-SA" sz="3700" b="1" spc="-100" baseline="30000" dirty="0" smtClean="0">
                <a:solidFill>
                  <a:schemeClr val="tx1"/>
                </a:solidFill>
              </a:rPr>
              <a:t>4</a:t>
            </a:r>
            <a:endParaRPr kumimoji="0" lang="ar-SA" sz="3700" b="1" i="0" u="none" strike="noStrike" kern="1200" cap="none" spc="-10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عنوان 1"/>
          <p:cNvSpPr txBox="1">
            <a:spLocks/>
          </p:cNvSpPr>
          <p:nvPr/>
        </p:nvSpPr>
        <p:spPr>
          <a:xfrm>
            <a:off x="5857884" y="2928934"/>
            <a:ext cx="2786082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نرتب كثيرة الحدود تنازليا :</a:t>
            </a:r>
          </a:p>
        </p:txBody>
      </p:sp>
      <p:sp>
        <p:nvSpPr>
          <p:cNvPr id="30" name="عنوان 1"/>
          <p:cNvSpPr txBox="1">
            <a:spLocks/>
          </p:cNvSpPr>
          <p:nvPr/>
        </p:nvSpPr>
        <p:spPr>
          <a:xfrm>
            <a:off x="7586464" y="3929066"/>
            <a:ext cx="1143008" cy="50006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ــ 5 ع</a:t>
            </a:r>
            <a:r>
              <a:rPr kumimoji="0" lang="ar-SA" sz="3700" b="1" i="0" u="none" strike="noStrike" kern="1200" cap="none" spc="-100" normalizeH="0" baseline="3000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ar-SA" sz="3700" b="1" i="0" u="none" strike="noStrike" kern="1200" cap="none" spc="-100" normalizeH="0" baseline="30000" noProof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عنوان 1"/>
          <p:cNvSpPr txBox="1">
            <a:spLocks/>
          </p:cNvSpPr>
          <p:nvPr/>
        </p:nvSpPr>
        <p:spPr>
          <a:xfrm>
            <a:off x="6600400" y="3929066"/>
            <a:ext cx="1143008" cy="50006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ــ </a:t>
            </a: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ع</a:t>
            </a:r>
            <a:r>
              <a:rPr kumimoji="0" lang="ar-SA" sz="3700" b="1" i="0" u="none" strike="noStrike" kern="1200" cap="none" spc="-100" normalizeH="0" baseline="3000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ar-SA" sz="3700" b="1" i="0" u="none" strike="noStrike" kern="1200" cap="none" spc="-100" normalizeH="0" baseline="30000" noProof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عنوان 1"/>
          <p:cNvSpPr txBox="1">
            <a:spLocks/>
          </p:cNvSpPr>
          <p:nvPr/>
        </p:nvSpPr>
        <p:spPr>
          <a:xfrm>
            <a:off x="5743144" y="3929066"/>
            <a:ext cx="1000132" cy="50006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+ 4 </a:t>
            </a:r>
            <a:r>
              <a:rPr kumimoji="0" lang="ar-SA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ع</a:t>
            </a:r>
            <a:endParaRPr kumimoji="0" lang="ar-SA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عنوان 1"/>
          <p:cNvSpPr txBox="1">
            <a:spLocks/>
          </p:cNvSpPr>
          <p:nvPr/>
        </p:nvSpPr>
        <p:spPr>
          <a:xfrm>
            <a:off x="8043228" y="3943134"/>
            <a:ext cx="642942" cy="50006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ــ 5</a:t>
            </a:r>
            <a:endParaRPr kumimoji="0" lang="ar-SA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عنوان 1"/>
          <p:cNvSpPr txBox="1">
            <a:spLocks/>
          </p:cNvSpPr>
          <p:nvPr/>
        </p:nvSpPr>
        <p:spPr>
          <a:xfrm>
            <a:off x="6643702" y="4857760"/>
            <a:ext cx="2000264" cy="50006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المعامل الرئيس =</a:t>
            </a:r>
          </a:p>
        </p:txBody>
      </p:sp>
      <p:sp>
        <p:nvSpPr>
          <p:cNvPr id="41" name="عنوان 1"/>
          <p:cNvSpPr txBox="1">
            <a:spLocks/>
          </p:cNvSpPr>
          <p:nvPr/>
        </p:nvSpPr>
        <p:spPr>
          <a:xfrm>
            <a:off x="428596" y="2428868"/>
            <a:ext cx="4071966" cy="37147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2" name="عنوان 1"/>
          <p:cNvSpPr txBox="1">
            <a:spLocks/>
          </p:cNvSpPr>
          <p:nvPr/>
        </p:nvSpPr>
        <p:spPr>
          <a:xfrm>
            <a:off x="428596" y="1857364"/>
            <a:ext cx="4071966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أ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+ 4 أ</a:t>
            </a:r>
            <a:r>
              <a:rPr kumimoji="0" lang="ar-SA" sz="3700" b="1" i="0" u="none" strike="noStrike" kern="1200" cap="none" spc="-10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ar-SA" sz="2800" b="1" i="0" u="none" strike="noStrike" kern="1200" cap="none" spc="0" normalizeH="0" baseline="28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ــ 5 أ</a:t>
            </a:r>
            <a:r>
              <a:rPr kumimoji="0" lang="ar-SA" sz="3700" b="1" i="0" u="none" strike="noStrike" kern="1200" cap="none" spc="-10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ــ</a:t>
            </a:r>
            <a:r>
              <a:rPr kumimoji="0" lang="ar-SA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endParaRPr kumimoji="0" lang="ar-SA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3" name="عنوان 1"/>
          <p:cNvSpPr txBox="1">
            <a:spLocks/>
          </p:cNvSpPr>
          <p:nvPr/>
        </p:nvSpPr>
        <p:spPr>
          <a:xfrm>
            <a:off x="1271784" y="2928934"/>
            <a:ext cx="2786082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نرتب كثيرة الحدود تنازليا :</a:t>
            </a:r>
          </a:p>
        </p:txBody>
      </p:sp>
      <p:sp>
        <p:nvSpPr>
          <p:cNvPr id="44" name="عنوان 1"/>
          <p:cNvSpPr txBox="1">
            <a:spLocks/>
          </p:cNvSpPr>
          <p:nvPr/>
        </p:nvSpPr>
        <p:spPr>
          <a:xfrm>
            <a:off x="3286116" y="3929066"/>
            <a:ext cx="1143008" cy="50006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 </a:t>
            </a: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أ</a:t>
            </a:r>
            <a:r>
              <a:rPr kumimoji="0" lang="ar-SA" sz="3700" b="1" i="0" u="none" strike="noStrike" kern="1200" cap="none" spc="-100" normalizeH="0" baseline="3000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endParaRPr kumimoji="0" lang="ar-SA" sz="3700" b="1" i="0" u="none" strike="noStrike" kern="1200" cap="none" spc="-100" normalizeH="0" baseline="30000" noProof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5" name="عنوان 1"/>
          <p:cNvSpPr txBox="1">
            <a:spLocks/>
          </p:cNvSpPr>
          <p:nvPr/>
        </p:nvSpPr>
        <p:spPr>
          <a:xfrm>
            <a:off x="2786050" y="3929066"/>
            <a:ext cx="1143008" cy="50006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ــ 5 أ</a:t>
            </a:r>
            <a:r>
              <a:rPr kumimoji="0" lang="ar-SA" sz="3700" b="1" i="0" u="none" strike="noStrike" kern="1200" cap="none" spc="-100" normalizeH="0" baseline="3000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ar-SA" sz="3700" b="1" i="0" u="none" strike="noStrike" kern="1200" cap="none" spc="-100" normalizeH="0" baseline="30000" noProof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7" name="عنوان 1"/>
          <p:cNvSpPr txBox="1">
            <a:spLocks/>
          </p:cNvSpPr>
          <p:nvPr/>
        </p:nvSpPr>
        <p:spPr>
          <a:xfrm>
            <a:off x="1613808" y="3929066"/>
            <a:ext cx="785818" cy="50006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ــ 1</a:t>
            </a:r>
            <a:endParaRPr kumimoji="0" lang="ar-SA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8" name="عنوان 1"/>
          <p:cNvSpPr txBox="1">
            <a:spLocks/>
          </p:cNvSpPr>
          <p:nvPr/>
        </p:nvSpPr>
        <p:spPr>
          <a:xfrm>
            <a:off x="3927960" y="3943134"/>
            <a:ext cx="642942" cy="50006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4</a:t>
            </a:r>
            <a:endParaRPr kumimoji="0" lang="ar-SA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9" name="عنوان 1"/>
          <p:cNvSpPr txBox="1">
            <a:spLocks/>
          </p:cNvSpPr>
          <p:nvPr/>
        </p:nvSpPr>
        <p:spPr>
          <a:xfrm>
            <a:off x="2399626" y="4843692"/>
            <a:ext cx="2000264" cy="50006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المعامل الرئيس =</a:t>
            </a:r>
          </a:p>
        </p:txBody>
      </p:sp>
      <p:sp>
        <p:nvSpPr>
          <p:cNvPr id="50" name="عنوان 1"/>
          <p:cNvSpPr txBox="1">
            <a:spLocks/>
          </p:cNvSpPr>
          <p:nvPr/>
        </p:nvSpPr>
        <p:spPr>
          <a:xfrm>
            <a:off x="2157176" y="3929066"/>
            <a:ext cx="986064" cy="50006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+ 2 </a:t>
            </a: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أ</a:t>
            </a:r>
            <a:endParaRPr kumimoji="0" lang="ar-SA" sz="3700" b="1" i="0" u="none" strike="noStrike" kern="1200" cap="none" spc="-100" normalizeH="0" baseline="30000" noProof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6" y="214290"/>
            <a:ext cx="173831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2803E-6 L -0.20364 0.13066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" y="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2803E-6 L -0.20364 0.13066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" y="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 animBg="1"/>
      <p:bldP spid="28" grpId="0" animBg="1"/>
      <p:bldP spid="29" grpId="0" animBg="1"/>
      <p:bldP spid="30" grpId="0"/>
      <p:bldP spid="32" grpId="0"/>
      <p:bldP spid="33" grpId="0"/>
      <p:bldP spid="38" grpId="0"/>
      <p:bldP spid="38" grpId="1"/>
      <p:bldP spid="40" grpId="0"/>
      <p:bldP spid="41" grpId="0" animBg="1"/>
      <p:bldP spid="42" grpId="0" animBg="1"/>
      <p:bldP spid="43" grpId="0" animBg="1"/>
      <p:bldP spid="44" grpId="0"/>
      <p:bldP spid="45" grpId="0"/>
      <p:bldP spid="47" grpId="0"/>
      <p:bldP spid="48" grpId="0"/>
      <p:bldP spid="48" grpId="1"/>
      <p:bldP spid="49" grpId="0"/>
      <p:bldP spid="5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428604"/>
            <a:ext cx="113347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4" name="مستطيل مستدير الزوايا 63"/>
          <p:cNvSpPr/>
          <p:nvPr/>
        </p:nvSpPr>
        <p:spPr>
          <a:xfrm>
            <a:off x="714348" y="214290"/>
            <a:ext cx="6715172" cy="8572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000" b="1" dirty="0" smtClean="0">
                <a:solidFill>
                  <a:schemeClr val="tx1"/>
                </a:solidFill>
              </a:rPr>
              <a:t>ت</a:t>
            </a:r>
            <a:r>
              <a:rPr lang="ar-SA" sz="2000" b="1" dirty="0" smtClean="0">
                <a:solidFill>
                  <a:schemeClr val="tx1"/>
                </a:solidFill>
              </a:rPr>
              <a:t>مثل المعادلة </a:t>
            </a:r>
            <a:r>
              <a:rPr lang="ar-SA" sz="2000" b="1" dirty="0" smtClean="0">
                <a:solidFill>
                  <a:schemeClr val="tx1"/>
                </a:solidFill>
              </a:rPr>
              <a:t>ع</a:t>
            </a:r>
            <a:r>
              <a:rPr lang="ar-SA" sz="2000" b="1" dirty="0" smtClean="0">
                <a:solidFill>
                  <a:schemeClr val="tx1"/>
                </a:solidFill>
              </a:rPr>
              <a:t> = 3 ن</a:t>
            </a:r>
            <a:r>
              <a:rPr lang="ar-SA" sz="3200" b="1" spc="-100" baseline="30000" dirty="0" smtClean="0">
                <a:solidFill>
                  <a:schemeClr val="tx1"/>
                </a:solidFill>
              </a:rPr>
              <a:t>2</a:t>
            </a:r>
            <a:r>
              <a:rPr lang="ar-SA" sz="2000" b="1" dirty="0" smtClean="0">
                <a:solidFill>
                  <a:schemeClr val="tx1"/>
                </a:solidFill>
              </a:rPr>
              <a:t> – 2 </a:t>
            </a:r>
            <a:r>
              <a:rPr lang="ar-SA" sz="2000" b="1" dirty="0" smtClean="0">
                <a:solidFill>
                  <a:schemeClr val="tx1"/>
                </a:solidFill>
              </a:rPr>
              <a:t>ن</a:t>
            </a:r>
            <a:r>
              <a:rPr lang="ar-SA" sz="2000" b="1" dirty="0" smtClean="0">
                <a:solidFill>
                  <a:schemeClr val="tx1"/>
                </a:solidFill>
              </a:rPr>
              <a:t> + 10 عدد أطنان الأسمنت بمئات الألوف التي أنتجتها أحد المصانع من عام 1426هـ إلى 1431 هـ  حيث </a:t>
            </a:r>
            <a:r>
              <a:rPr lang="ar-SA" sz="2000" b="1" dirty="0" smtClean="0">
                <a:solidFill>
                  <a:schemeClr val="tx1"/>
                </a:solidFill>
              </a:rPr>
              <a:t>ن</a:t>
            </a:r>
            <a:r>
              <a:rPr lang="ar-SA" sz="2000" b="1" dirty="0" smtClean="0">
                <a:solidFill>
                  <a:schemeClr val="tx1"/>
                </a:solidFill>
              </a:rPr>
              <a:t> عدد السنوات . 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65" name="عنوان 1"/>
          <p:cNvSpPr txBox="1">
            <a:spLocks/>
          </p:cNvSpPr>
          <p:nvPr/>
        </p:nvSpPr>
        <p:spPr>
          <a:xfrm>
            <a:off x="4857752" y="1857364"/>
            <a:ext cx="3857652" cy="464347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6" name="عنوان 1"/>
          <p:cNvSpPr txBox="1">
            <a:spLocks/>
          </p:cNvSpPr>
          <p:nvPr/>
        </p:nvSpPr>
        <p:spPr>
          <a:xfrm>
            <a:off x="4857752" y="1285860"/>
            <a:ext cx="385765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كم طنا أنتج عام 1431 هـ ؟</a:t>
            </a:r>
            <a:endParaRPr kumimoji="0" lang="ar-SA" sz="2000" b="1" i="0" u="none" strike="noStrike" kern="1200" cap="none" spc="-10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8" name="مربع نص 67"/>
          <p:cNvSpPr txBox="1"/>
          <p:nvPr/>
        </p:nvSpPr>
        <p:spPr>
          <a:xfrm>
            <a:off x="7929586" y="2143116"/>
            <a:ext cx="642942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ن =</a:t>
            </a:r>
            <a:endParaRPr lang="ar-SA" sz="2200" b="1" dirty="0"/>
          </a:p>
        </p:txBody>
      </p:sp>
      <p:sp>
        <p:nvSpPr>
          <p:cNvPr id="69" name="مربع نص 68"/>
          <p:cNvSpPr txBox="1"/>
          <p:nvPr/>
        </p:nvSpPr>
        <p:spPr>
          <a:xfrm>
            <a:off x="5500694" y="2143116"/>
            <a:ext cx="257176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1431 – 1426 =  </a:t>
            </a:r>
            <a:r>
              <a:rPr lang="ar-SA" sz="2200" b="1" dirty="0" smtClean="0">
                <a:solidFill>
                  <a:srgbClr val="FF0000"/>
                </a:solidFill>
              </a:rPr>
              <a:t>5</a:t>
            </a:r>
            <a:endParaRPr lang="ar-SA" sz="2200" b="1" dirty="0">
              <a:solidFill>
                <a:srgbClr val="FF0000"/>
              </a:solidFill>
            </a:endParaRPr>
          </a:p>
        </p:txBody>
      </p:sp>
      <p:sp>
        <p:nvSpPr>
          <p:cNvPr id="70" name="مربع نص 69"/>
          <p:cNvSpPr txBox="1"/>
          <p:nvPr/>
        </p:nvSpPr>
        <p:spPr>
          <a:xfrm>
            <a:off x="6072198" y="2857496"/>
            <a:ext cx="257176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ع = 3 ن</a:t>
            </a:r>
            <a:r>
              <a:rPr lang="ar-SA" sz="3200" b="1" spc="-100" baseline="30000" dirty="0" smtClean="0"/>
              <a:t>2</a:t>
            </a:r>
            <a:r>
              <a:rPr lang="ar-SA" sz="2200" b="1" dirty="0" smtClean="0"/>
              <a:t> – 2 </a:t>
            </a:r>
            <a:r>
              <a:rPr lang="ar-SA" sz="2200" b="1" dirty="0" smtClean="0"/>
              <a:t>ن</a:t>
            </a:r>
            <a:r>
              <a:rPr lang="ar-SA" sz="2200" b="1" dirty="0" smtClean="0"/>
              <a:t> + 10</a:t>
            </a:r>
            <a:endParaRPr lang="ar-SA" sz="2200" b="1" dirty="0"/>
          </a:p>
        </p:txBody>
      </p:sp>
      <p:sp>
        <p:nvSpPr>
          <p:cNvPr id="71" name="مربع نص 70"/>
          <p:cNvSpPr txBox="1"/>
          <p:nvPr/>
        </p:nvSpPr>
        <p:spPr>
          <a:xfrm>
            <a:off x="5214942" y="3498179"/>
            <a:ext cx="342902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ع = 3 ( </a:t>
            </a:r>
            <a:r>
              <a:rPr lang="ar-SA" sz="2200" b="1" dirty="0" smtClean="0">
                <a:solidFill>
                  <a:srgbClr val="FF0000"/>
                </a:solidFill>
              </a:rPr>
              <a:t>5</a:t>
            </a:r>
            <a:r>
              <a:rPr lang="ar-SA" sz="2200" b="1" dirty="0" smtClean="0"/>
              <a:t> )</a:t>
            </a:r>
            <a:r>
              <a:rPr lang="ar-SA" sz="3200" b="1" spc="-100" baseline="30000" dirty="0" smtClean="0"/>
              <a:t>2</a:t>
            </a:r>
            <a:r>
              <a:rPr lang="ar-SA" sz="2200" b="1" dirty="0" smtClean="0"/>
              <a:t> – 2 ( </a:t>
            </a:r>
            <a:r>
              <a:rPr lang="ar-SA" sz="2200" b="1" dirty="0" smtClean="0">
                <a:solidFill>
                  <a:srgbClr val="FF0000"/>
                </a:solidFill>
              </a:rPr>
              <a:t>5</a:t>
            </a:r>
            <a:r>
              <a:rPr lang="ar-SA" sz="2200" b="1" dirty="0" smtClean="0"/>
              <a:t> ) + 10</a:t>
            </a:r>
            <a:endParaRPr lang="ar-SA" sz="2200" b="1" dirty="0"/>
          </a:p>
        </p:txBody>
      </p:sp>
      <p:sp>
        <p:nvSpPr>
          <p:cNvPr id="72" name="مربع نص 71"/>
          <p:cNvSpPr txBox="1"/>
          <p:nvPr/>
        </p:nvSpPr>
        <p:spPr>
          <a:xfrm>
            <a:off x="5214942" y="4141121"/>
            <a:ext cx="342902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ع = 3 ( 25 ) – 2 ( </a:t>
            </a:r>
            <a:r>
              <a:rPr lang="ar-SA" sz="2200" b="1" dirty="0" smtClean="0">
                <a:solidFill>
                  <a:srgbClr val="FF0000"/>
                </a:solidFill>
              </a:rPr>
              <a:t>5</a:t>
            </a:r>
            <a:r>
              <a:rPr lang="ar-SA" sz="2200" b="1" dirty="0" smtClean="0"/>
              <a:t> ) + 10</a:t>
            </a:r>
            <a:endParaRPr lang="ar-SA" sz="2200" b="1" dirty="0"/>
          </a:p>
        </p:txBody>
      </p:sp>
      <p:sp>
        <p:nvSpPr>
          <p:cNvPr id="73" name="مربع نص 72"/>
          <p:cNvSpPr txBox="1"/>
          <p:nvPr/>
        </p:nvSpPr>
        <p:spPr>
          <a:xfrm>
            <a:off x="5214942" y="4784063"/>
            <a:ext cx="342902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ع = 75 – 10 + 10</a:t>
            </a:r>
            <a:endParaRPr lang="ar-SA" sz="2200" b="1" dirty="0"/>
          </a:p>
        </p:txBody>
      </p:sp>
      <p:sp>
        <p:nvSpPr>
          <p:cNvPr id="74" name="مربع نص 73"/>
          <p:cNvSpPr txBox="1"/>
          <p:nvPr/>
        </p:nvSpPr>
        <p:spPr>
          <a:xfrm>
            <a:off x="5214942" y="5355567"/>
            <a:ext cx="342902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ع = 75</a:t>
            </a:r>
            <a:endParaRPr lang="ar-SA" sz="2200" b="1" dirty="0"/>
          </a:p>
        </p:txBody>
      </p:sp>
      <p:sp>
        <p:nvSpPr>
          <p:cNvPr id="75" name="مربع نص 74"/>
          <p:cNvSpPr txBox="1"/>
          <p:nvPr/>
        </p:nvSpPr>
        <p:spPr>
          <a:xfrm>
            <a:off x="7072330" y="5927071"/>
            <a:ext cx="1571636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عدد الأطنان =</a:t>
            </a:r>
            <a:endParaRPr lang="ar-SA" sz="2200" b="1" dirty="0"/>
          </a:p>
        </p:txBody>
      </p:sp>
      <p:sp>
        <p:nvSpPr>
          <p:cNvPr id="76" name="مربع نص 75"/>
          <p:cNvSpPr txBox="1"/>
          <p:nvPr/>
        </p:nvSpPr>
        <p:spPr>
          <a:xfrm>
            <a:off x="5214942" y="5915262"/>
            <a:ext cx="200026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7500000 طن</a:t>
            </a:r>
            <a:endParaRPr lang="ar-SA" sz="2200" b="1" dirty="0"/>
          </a:p>
        </p:txBody>
      </p:sp>
      <p:sp>
        <p:nvSpPr>
          <p:cNvPr id="77" name="عنوان 1"/>
          <p:cNvSpPr txBox="1">
            <a:spLocks/>
          </p:cNvSpPr>
          <p:nvPr/>
        </p:nvSpPr>
        <p:spPr>
          <a:xfrm>
            <a:off x="357158" y="1857364"/>
            <a:ext cx="4214842" cy="464347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8" name="عنوان 1"/>
          <p:cNvSpPr txBox="1">
            <a:spLocks/>
          </p:cNvSpPr>
          <p:nvPr/>
        </p:nvSpPr>
        <p:spPr>
          <a:xfrm>
            <a:off x="357158" y="1285860"/>
            <a:ext cx="42148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كم طنا سيتم إنتاجه</a:t>
            </a:r>
            <a:r>
              <a:rPr kumimoji="0" lang="ar-SA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عام 1431 هـ ؟ بنفس النمط</a:t>
            </a:r>
            <a:endParaRPr kumimoji="0" lang="ar-SA" sz="2000" b="1" i="0" u="none" strike="noStrike" kern="1200" cap="none" spc="-10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9" name="مربع نص 78"/>
          <p:cNvSpPr txBox="1"/>
          <p:nvPr/>
        </p:nvSpPr>
        <p:spPr>
          <a:xfrm>
            <a:off x="3786182" y="2143116"/>
            <a:ext cx="642942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ن =</a:t>
            </a:r>
            <a:endParaRPr lang="ar-SA" sz="2200" b="1" dirty="0"/>
          </a:p>
        </p:txBody>
      </p:sp>
      <p:sp>
        <p:nvSpPr>
          <p:cNvPr id="80" name="مربع نص 79"/>
          <p:cNvSpPr txBox="1"/>
          <p:nvPr/>
        </p:nvSpPr>
        <p:spPr>
          <a:xfrm>
            <a:off x="1357290" y="2143116"/>
            <a:ext cx="257176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1441 – 1426 =  </a:t>
            </a:r>
            <a:r>
              <a:rPr lang="ar-SA" sz="2200" b="1" dirty="0" smtClean="0">
                <a:solidFill>
                  <a:srgbClr val="FF0000"/>
                </a:solidFill>
              </a:rPr>
              <a:t>15</a:t>
            </a:r>
            <a:endParaRPr lang="ar-SA" sz="2200" b="1" dirty="0">
              <a:solidFill>
                <a:srgbClr val="FF0000"/>
              </a:solidFill>
            </a:endParaRPr>
          </a:p>
        </p:txBody>
      </p:sp>
      <p:sp>
        <p:nvSpPr>
          <p:cNvPr id="81" name="مربع نص 80"/>
          <p:cNvSpPr txBox="1"/>
          <p:nvPr/>
        </p:nvSpPr>
        <p:spPr>
          <a:xfrm>
            <a:off x="1928794" y="2857496"/>
            <a:ext cx="257176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ع = 3 ن</a:t>
            </a:r>
            <a:r>
              <a:rPr lang="ar-SA" sz="3200" b="1" spc="-100" baseline="30000" dirty="0" smtClean="0"/>
              <a:t>2</a:t>
            </a:r>
            <a:r>
              <a:rPr lang="ar-SA" sz="2200" b="1" dirty="0" smtClean="0"/>
              <a:t> – 2 </a:t>
            </a:r>
            <a:r>
              <a:rPr lang="ar-SA" sz="2200" b="1" dirty="0" smtClean="0"/>
              <a:t>ن</a:t>
            </a:r>
            <a:r>
              <a:rPr lang="ar-SA" sz="2200" b="1" dirty="0" smtClean="0"/>
              <a:t> + 10</a:t>
            </a:r>
            <a:endParaRPr lang="ar-SA" sz="2200" b="1" dirty="0"/>
          </a:p>
        </p:txBody>
      </p:sp>
      <p:sp>
        <p:nvSpPr>
          <p:cNvPr id="82" name="مربع نص 81"/>
          <p:cNvSpPr txBox="1"/>
          <p:nvPr/>
        </p:nvSpPr>
        <p:spPr>
          <a:xfrm>
            <a:off x="785786" y="3498179"/>
            <a:ext cx="3714776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ع = 3 ( </a:t>
            </a:r>
            <a:r>
              <a:rPr lang="ar-SA" sz="2200" b="1" dirty="0" smtClean="0">
                <a:solidFill>
                  <a:srgbClr val="FF0000"/>
                </a:solidFill>
              </a:rPr>
              <a:t>15</a:t>
            </a:r>
            <a:r>
              <a:rPr lang="ar-SA" sz="2200" b="1" dirty="0" smtClean="0"/>
              <a:t> )</a:t>
            </a:r>
            <a:r>
              <a:rPr lang="ar-SA" sz="3200" b="1" spc="-100" baseline="30000" dirty="0" smtClean="0"/>
              <a:t>2</a:t>
            </a:r>
            <a:r>
              <a:rPr lang="ar-SA" sz="2200" b="1" dirty="0" smtClean="0"/>
              <a:t> – 2 ( </a:t>
            </a:r>
            <a:r>
              <a:rPr lang="ar-SA" sz="2200" b="1" dirty="0" smtClean="0">
                <a:solidFill>
                  <a:srgbClr val="FF0000"/>
                </a:solidFill>
              </a:rPr>
              <a:t>15</a:t>
            </a:r>
            <a:r>
              <a:rPr lang="ar-SA" sz="2200" b="1" dirty="0" smtClean="0"/>
              <a:t> ) + 10</a:t>
            </a:r>
            <a:endParaRPr lang="ar-SA" sz="2200" b="1" dirty="0"/>
          </a:p>
        </p:txBody>
      </p:sp>
      <p:sp>
        <p:nvSpPr>
          <p:cNvPr id="83" name="مربع نص 82"/>
          <p:cNvSpPr txBox="1"/>
          <p:nvPr/>
        </p:nvSpPr>
        <p:spPr>
          <a:xfrm>
            <a:off x="1071538" y="4141121"/>
            <a:ext cx="342902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ع = 3 ( 225) – 2 ( </a:t>
            </a:r>
            <a:r>
              <a:rPr lang="ar-SA" sz="2200" b="1" dirty="0" smtClean="0">
                <a:solidFill>
                  <a:srgbClr val="FF0000"/>
                </a:solidFill>
              </a:rPr>
              <a:t>15</a:t>
            </a:r>
            <a:r>
              <a:rPr lang="ar-SA" sz="2200" b="1" dirty="0" smtClean="0"/>
              <a:t> ) + 10</a:t>
            </a:r>
            <a:endParaRPr lang="ar-SA" sz="2200" b="1" dirty="0"/>
          </a:p>
        </p:txBody>
      </p:sp>
      <p:sp>
        <p:nvSpPr>
          <p:cNvPr id="84" name="مربع نص 83"/>
          <p:cNvSpPr txBox="1"/>
          <p:nvPr/>
        </p:nvSpPr>
        <p:spPr>
          <a:xfrm>
            <a:off x="1071538" y="4784063"/>
            <a:ext cx="342902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ع = 675 – 30 + 10</a:t>
            </a:r>
            <a:endParaRPr lang="ar-SA" sz="2200" b="1" dirty="0"/>
          </a:p>
        </p:txBody>
      </p:sp>
      <p:sp>
        <p:nvSpPr>
          <p:cNvPr id="85" name="مربع نص 84"/>
          <p:cNvSpPr txBox="1"/>
          <p:nvPr/>
        </p:nvSpPr>
        <p:spPr>
          <a:xfrm>
            <a:off x="1071538" y="5355567"/>
            <a:ext cx="342902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ع = 655</a:t>
            </a:r>
            <a:endParaRPr lang="ar-SA" sz="2200" b="1" dirty="0"/>
          </a:p>
        </p:txBody>
      </p:sp>
      <p:sp>
        <p:nvSpPr>
          <p:cNvPr id="86" name="مربع نص 85"/>
          <p:cNvSpPr txBox="1"/>
          <p:nvPr/>
        </p:nvSpPr>
        <p:spPr>
          <a:xfrm>
            <a:off x="2928926" y="5927071"/>
            <a:ext cx="1571636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عدد الأطنان =</a:t>
            </a:r>
            <a:endParaRPr lang="ar-SA" sz="2200" b="1" dirty="0"/>
          </a:p>
        </p:txBody>
      </p:sp>
      <p:sp>
        <p:nvSpPr>
          <p:cNvPr id="87" name="مربع نص 86"/>
          <p:cNvSpPr txBox="1"/>
          <p:nvPr/>
        </p:nvSpPr>
        <p:spPr>
          <a:xfrm>
            <a:off x="1071538" y="5915262"/>
            <a:ext cx="200026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65500000 طن</a:t>
            </a:r>
            <a:endParaRPr lang="ar-SA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8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5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2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9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66" grpId="0" animBg="1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 animBg="1"/>
      <p:bldP spid="78" grpId="0" animBg="1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مستطيل مستدير الزوايا 67"/>
          <p:cNvSpPr/>
          <p:nvPr/>
        </p:nvSpPr>
        <p:spPr>
          <a:xfrm>
            <a:off x="714348" y="214290"/>
            <a:ext cx="6715172" cy="8572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000" b="1" dirty="0" smtClean="0">
                <a:solidFill>
                  <a:schemeClr val="tx1"/>
                </a:solidFill>
              </a:rPr>
              <a:t>تمثل المعادلة </a:t>
            </a:r>
            <a:r>
              <a:rPr lang="ar-SA" sz="2000" b="1" dirty="0" smtClean="0">
                <a:solidFill>
                  <a:schemeClr val="tx1"/>
                </a:solidFill>
              </a:rPr>
              <a:t>ن</a:t>
            </a:r>
            <a:r>
              <a:rPr lang="ar-SA" sz="2000" b="1" dirty="0" smtClean="0">
                <a:solidFill>
                  <a:schemeClr val="tx1"/>
                </a:solidFill>
              </a:rPr>
              <a:t> = س2 + 1.5 </a:t>
            </a:r>
            <a:r>
              <a:rPr lang="ar-SA" sz="2000" b="1" dirty="0" err="1" smtClean="0">
                <a:solidFill>
                  <a:schemeClr val="tx1"/>
                </a:solidFill>
              </a:rPr>
              <a:t>س</a:t>
            </a:r>
            <a:r>
              <a:rPr lang="ar-SA" sz="2000" b="1" dirty="0" smtClean="0">
                <a:solidFill>
                  <a:schemeClr val="tx1"/>
                </a:solidFill>
              </a:rPr>
              <a:t> + 0.5 عدد الطلاب المسجلين في جامعه من عام 1419 هـ إلى عام 1428 هـ بالمئات . حيث </a:t>
            </a:r>
            <a:r>
              <a:rPr lang="ar-SA" sz="2000" b="1" dirty="0" smtClean="0">
                <a:solidFill>
                  <a:schemeClr val="tx1"/>
                </a:solidFill>
              </a:rPr>
              <a:t>س</a:t>
            </a:r>
            <a:r>
              <a:rPr lang="ar-SA" sz="2000" b="1" dirty="0" smtClean="0">
                <a:solidFill>
                  <a:schemeClr val="tx1"/>
                </a:solidFill>
              </a:rPr>
              <a:t> عدد السنوات .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69" name="عنوان 1"/>
          <p:cNvSpPr txBox="1">
            <a:spLocks/>
          </p:cNvSpPr>
          <p:nvPr/>
        </p:nvSpPr>
        <p:spPr>
          <a:xfrm>
            <a:off x="4714876" y="1857364"/>
            <a:ext cx="3857652" cy="464347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0" name="عنوان 1"/>
          <p:cNvSpPr txBox="1">
            <a:spLocks/>
          </p:cNvSpPr>
          <p:nvPr/>
        </p:nvSpPr>
        <p:spPr>
          <a:xfrm>
            <a:off x="4714876" y="1285860"/>
            <a:ext cx="385765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ما عدد الطلاب في عام 1424هـ ؟</a:t>
            </a:r>
            <a:endParaRPr kumimoji="0" lang="ar-SA" sz="2000" b="1" i="0" u="none" strike="noStrike" kern="1200" cap="none" spc="-10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1" name="مربع نص 70"/>
          <p:cNvSpPr txBox="1"/>
          <p:nvPr/>
        </p:nvSpPr>
        <p:spPr>
          <a:xfrm>
            <a:off x="7643834" y="2143116"/>
            <a:ext cx="78581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س =</a:t>
            </a:r>
            <a:endParaRPr lang="ar-SA" sz="2200" b="1" dirty="0"/>
          </a:p>
        </p:txBody>
      </p:sp>
      <p:sp>
        <p:nvSpPr>
          <p:cNvPr id="72" name="مربع نص 71"/>
          <p:cNvSpPr txBox="1"/>
          <p:nvPr/>
        </p:nvSpPr>
        <p:spPr>
          <a:xfrm>
            <a:off x="5214942" y="2143116"/>
            <a:ext cx="257176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1424 – 1419 =  </a:t>
            </a:r>
            <a:r>
              <a:rPr lang="ar-SA" sz="2200" b="1" dirty="0" smtClean="0">
                <a:solidFill>
                  <a:srgbClr val="FF0000"/>
                </a:solidFill>
              </a:rPr>
              <a:t>5</a:t>
            </a:r>
            <a:endParaRPr lang="ar-SA" sz="2200" b="1" dirty="0">
              <a:solidFill>
                <a:srgbClr val="FF0000"/>
              </a:solidFill>
            </a:endParaRPr>
          </a:p>
        </p:txBody>
      </p:sp>
      <p:sp>
        <p:nvSpPr>
          <p:cNvPr id="73" name="مربع نص 72"/>
          <p:cNvSpPr txBox="1"/>
          <p:nvPr/>
        </p:nvSpPr>
        <p:spPr>
          <a:xfrm>
            <a:off x="5500694" y="2857496"/>
            <a:ext cx="3000396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ن = س</a:t>
            </a:r>
            <a:r>
              <a:rPr lang="ar-SA" sz="3200" b="1" spc="-100" baseline="30000" dirty="0" smtClean="0"/>
              <a:t>2</a:t>
            </a:r>
            <a:r>
              <a:rPr lang="ar-SA" sz="2200" b="1" dirty="0" smtClean="0"/>
              <a:t> + 1.5 </a:t>
            </a:r>
            <a:r>
              <a:rPr lang="ar-SA" sz="2200" b="1" dirty="0" smtClean="0"/>
              <a:t>س</a:t>
            </a:r>
            <a:r>
              <a:rPr lang="ar-SA" sz="2200" b="1" dirty="0" smtClean="0"/>
              <a:t> + 0.5</a:t>
            </a:r>
            <a:endParaRPr lang="ar-SA" sz="2200" b="1" dirty="0"/>
          </a:p>
        </p:txBody>
      </p:sp>
      <p:sp>
        <p:nvSpPr>
          <p:cNvPr id="74" name="مربع نص 73"/>
          <p:cNvSpPr txBox="1"/>
          <p:nvPr/>
        </p:nvSpPr>
        <p:spPr>
          <a:xfrm>
            <a:off x="5072066" y="3498179"/>
            <a:ext cx="342902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ن = ( </a:t>
            </a:r>
            <a:r>
              <a:rPr lang="ar-SA" sz="2200" b="1" dirty="0" smtClean="0">
                <a:solidFill>
                  <a:srgbClr val="FF0000"/>
                </a:solidFill>
              </a:rPr>
              <a:t>5</a:t>
            </a:r>
            <a:r>
              <a:rPr lang="ar-SA" sz="2200" b="1" dirty="0" smtClean="0"/>
              <a:t> )</a:t>
            </a:r>
            <a:r>
              <a:rPr lang="ar-SA" sz="3200" b="1" spc="-100" baseline="30000" dirty="0" smtClean="0"/>
              <a:t>2</a:t>
            </a:r>
            <a:r>
              <a:rPr lang="ar-SA" sz="2200" b="1" dirty="0" smtClean="0"/>
              <a:t> + 1.5 ( </a:t>
            </a:r>
            <a:r>
              <a:rPr lang="ar-SA" sz="2200" b="1" dirty="0" smtClean="0">
                <a:solidFill>
                  <a:srgbClr val="FF0000"/>
                </a:solidFill>
              </a:rPr>
              <a:t>5</a:t>
            </a:r>
            <a:r>
              <a:rPr lang="ar-SA" sz="2200" b="1" dirty="0" smtClean="0"/>
              <a:t> ) + 0.5</a:t>
            </a:r>
            <a:endParaRPr lang="ar-SA" sz="2200" b="1" dirty="0"/>
          </a:p>
        </p:txBody>
      </p:sp>
      <p:sp>
        <p:nvSpPr>
          <p:cNvPr id="75" name="مربع نص 74"/>
          <p:cNvSpPr txBox="1"/>
          <p:nvPr/>
        </p:nvSpPr>
        <p:spPr>
          <a:xfrm>
            <a:off x="5072066" y="4141121"/>
            <a:ext cx="342902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ن = ( 25 ) + 1.5 ( </a:t>
            </a:r>
            <a:r>
              <a:rPr lang="ar-SA" sz="2200" b="1" dirty="0" smtClean="0">
                <a:solidFill>
                  <a:srgbClr val="FF0000"/>
                </a:solidFill>
              </a:rPr>
              <a:t>5</a:t>
            </a:r>
            <a:r>
              <a:rPr lang="ar-SA" sz="2200" b="1" dirty="0" smtClean="0"/>
              <a:t> ) + 0.5</a:t>
            </a:r>
            <a:endParaRPr lang="ar-SA" sz="2200" b="1" dirty="0"/>
          </a:p>
        </p:txBody>
      </p:sp>
      <p:sp>
        <p:nvSpPr>
          <p:cNvPr id="76" name="مربع نص 75"/>
          <p:cNvSpPr txBox="1"/>
          <p:nvPr/>
        </p:nvSpPr>
        <p:spPr>
          <a:xfrm>
            <a:off x="5072066" y="4784063"/>
            <a:ext cx="342902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ن = 25 + 7.5 + 0.5</a:t>
            </a:r>
            <a:endParaRPr lang="ar-SA" sz="2200" b="1" dirty="0"/>
          </a:p>
        </p:txBody>
      </p:sp>
      <p:sp>
        <p:nvSpPr>
          <p:cNvPr id="77" name="مربع نص 76"/>
          <p:cNvSpPr txBox="1"/>
          <p:nvPr/>
        </p:nvSpPr>
        <p:spPr>
          <a:xfrm>
            <a:off x="5072066" y="5355567"/>
            <a:ext cx="342902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ن = 33</a:t>
            </a:r>
            <a:endParaRPr lang="ar-SA" sz="2200" b="1" dirty="0"/>
          </a:p>
        </p:txBody>
      </p:sp>
      <p:sp>
        <p:nvSpPr>
          <p:cNvPr id="78" name="مربع نص 77"/>
          <p:cNvSpPr txBox="1"/>
          <p:nvPr/>
        </p:nvSpPr>
        <p:spPr>
          <a:xfrm>
            <a:off x="6929454" y="5927071"/>
            <a:ext cx="1571636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عدد الطلاب =</a:t>
            </a:r>
            <a:endParaRPr lang="ar-SA" sz="2200" b="1" dirty="0"/>
          </a:p>
        </p:txBody>
      </p:sp>
      <p:sp>
        <p:nvSpPr>
          <p:cNvPr id="79" name="مربع نص 78"/>
          <p:cNvSpPr txBox="1"/>
          <p:nvPr/>
        </p:nvSpPr>
        <p:spPr>
          <a:xfrm>
            <a:off x="5143504" y="5915262"/>
            <a:ext cx="200026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3300 طالب</a:t>
            </a:r>
            <a:endParaRPr lang="ar-SA" sz="2200" b="1" dirty="0"/>
          </a:p>
        </p:txBody>
      </p:sp>
      <p:sp>
        <p:nvSpPr>
          <p:cNvPr id="80" name="عنوان 1"/>
          <p:cNvSpPr txBox="1">
            <a:spLocks/>
          </p:cNvSpPr>
          <p:nvPr/>
        </p:nvSpPr>
        <p:spPr>
          <a:xfrm>
            <a:off x="571472" y="1857364"/>
            <a:ext cx="3857652" cy="464347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1" name="عنوان 1"/>
          <p:cNvSpPr txBox="1">
            <a:spLocks/>
          </p:cNvSpPr>
          <p:nvPr/>
        </p:nvSpPr>
        <p:spPr>
          <a:xfrm>
            <a:off x="571472" y="1285860"/>
            <a:ext cx="385765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ما عدد الطلاب في عام 1426 هـ ؟</a:t>
            </a:r>
            <a:endParaRPr kumimoji="0" lang="ar-SA" sz="2000" b="1" i="0" u="none" strike="noStrike" kern="1200" cap="none" spc="-10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2" name="مربع نص 81"/>
          <p:cNvSpPr txBox="1"/>
          <p:nvPr/>
        </p:nvSpPr>
        <p:spPr>
          <a:xfrm>
            <a:off x="3428992" y="2143116"/>
            <a:ext cx="857256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س =</a:t>
            </a:r>
            <a:endParaRPr lang="ar-SA" sz="2200" b="1" dirty="0"/>
          </a:p>
        </p:txBody>
      </p:sp>
      <p:sp>
        <p:nvSpPr>
          <p:cNvPr id="83" name="مربع نص 82"/>
          <p:cNvSpPr txBox="1"/>
          <p:nvPr/>
        </p:nvSpPr>
        <p:spPr>
          <a:xfrm>
            <a:off x="1071538" y="2143116"/>
            <a:ext cx="257176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1426– 1419=  </a:t>
            </a:r>
            <a:r>
              <a:rPr lang="ar-SA" sz="2200" b="1" dirty="0" smtClean="0">
                <a:solidFill>
                  <a:srgbClr val="FF0000"/>
                </a:solidFill>
              </a:rPr>
              <a:t>7</a:t>
            </a:r>
            <a:endParaRPr lang="ar-SA" sz="2200" b="1" dirty="0">
              <a:solidFill>
                <a:srgbClr val="FF0000"/>
              </a:solidFill>
            </a:endParaRPr>
          </a:p>
        </p:txBody>
      </p:sp>
      <p:sp>
        <p:nvSpPr>
          <p:cNvPr id="84" name="مربع نص 83"/>
          <p:cNvSpPr txBox="1"/>
          <p:nvPr/>
        </p:nvSpPr>
        <p:spPr>
          <a:xfrm>
            <a:off x="1428728" y="2857496"/>
            <a:ext cx="292895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ن = س</a:t>
            </a:r>
            <a:r>
              <a:rPr lang="ar-SA" sz="3200" b="1" spc="-100" baseline="30000" dirty="0" smtClean="0"/>
              <a:t>2</a:t>
            </a:r>
            <a:r>
              <a:rPr lang="ar-SA" sz="2200" b="1" dirty="0" smtClean="0"/>
              <a:t> + 1.5 </a:t>
            </a:r>
            <a:r>
              <a:rPr lang="ar-SA" sz="2200" b="1" dirty="0" smtClean="0"/>
              <a:t>ن</a:t>
            </a:r>
            <a:r>
              <a:rPr lang="ar-SA" sz="2200" b="1" dirty="0" smtClean="0"/>
              <a:t> + 0.5</a:t>
            </a:r>
            <a:endParaRPr lang="ar-SA" sz="2200" b="1" dirty="0"/>
          </a:p>
        </p:txBody>
      </p:sp>
      <p:sp>
        <p:nvSpPr>
          <p:cNvPr id="85" name="مربع نص 84"/>
          <p:cNvSpPr txBox="1"/>
          <p:nvPr/>
        </p:nvSpPr>
        <p:spPr>
          <a:xfrm>
            <a:off x="642910" y="3498179"/>
            <a:ext cx="3714776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ن = ( </a:t>
            </a:r>
            <a:r>
              <a:rPr lang="ar-SA" sz="2200" b="1" dirty="0" smtClean="0">
                <a:solidFill>
                  <a:srgbClr val="FF0000"/>
                </a:solidFill>
              </a:rPr>
              <a:t>7</a:t>
            </a:r>
            <a:r>
              <a:rPr lang="ar-SA" sz="2200" b="1" dirty="0" smtClean="0"/>
              <a:t> )</a:t>
            </a:r>
            <a:r>
              <a:rPr lang="ar-SA" sz="3200" b="1" spc="-100" baseline="30000" dirty="0" smtClean="0"/>
              <a:t>2</a:t>
            </a:r>
            <a:r>
              <a:rPr lang="ar-SA" sz="2200" b="1" dirty="0" smtClean="0"/>
              <a:t> + 1.5 ( </a:t>
            </a:r>
            <a:r>
              <a:rPr lang="ar-SA" sz="2200" b="1" dirty="0" smtClean="0">
                <a:solidFill>
                  <a:srgbClr val="FF0000"/>
                </a:solidFill>
              </a:rPr>
              <a:t>7</a:t>
            </a:r>
            <a:r>
              <a:rPr lang="ar-SA" sz="2200" b="1" dirty="0" smtClean="0"/>
              <a:t> ) + 0.5</a:t>
            </a:r>
            <a:endParaRPr lang="ar-SA" sz="2200" b="1" dirty="0"/>
          </a:p>
        </p:txBody>
      </p:sp>
      <p:sp>
        <p:nvSpPr>
          <p:cNvPr id="86" name="مربع نص 85"/>
          <p:cNvSpPr txBox="1"/>
          <p:nvPr/>
        </p:nvSpPr>
        <p:spPr>
          <a:xfrm>
            <a:off x="928662" y="4141121"/>
            <a:ext cx="342902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ن = ( 49 ) + 1.5 ( </a:t>
            </a:r>
            <a:r>
              <a:rPr lang="ar-SA" sz="2200" b="1" dirty="0" smtClean="0">
                <a:solidFill>
                  <a:srgbClr val="FF0000"/>
                </a:solidFill>
              </a:rPr>
              <a:t>7</a:t>
            </a:r>
            <a:r>
              <a:rPr lang="ar-SA" sz="2200" b="1" dirty="0" smtClean="0"/>
              <a:t> ) + 0.5</a:t>
            </a:r>
            <a:endParaRPr lang="ar-SA" sz="2200" b="1" dirty="0"/>
          </a:p>
        </p:txBody>
      </p:sp>
      <p:sp>
        <p:nvSpPr>
          <p:cNvPr id="87" name="مربع نص 86"/>
          <p:cNvSpPr txBox="1"/>
          <p:nvPr/>
        </p:nvSpPr>
        <p:spPr>
          <a:xfrm>
            <a:off x="928662" y="4784063"/>
            <a:ext cx="342902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ن = 49 + 10.5 + 0.5</a:t>
            </a:r>
            <a:endParaRPr lang="ar-SA" sz="2200" b="1" dirty="0"/>
          </a:p>
        </p:txBody>
      </p:sp>
      <p:sp>
        <p:nvSpPr>
          <p:cNvPr id="88" name="مربع نص 87"/>
          <p:cNvSpPr txBox="1"/>
          <p:nvPr/>
        </p:nvSpPr>
        <p:spPr>
          <a:xfrm>
            <a:off x="928662" y="5355567"/>
            <a:ext cx="342902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ن = 60</a:t>
            </a:r>
            <a:endParaRPr lang="ar-SA" sz="2200" b="1" dirty="0"/>
          </a:p>
        </p:txBody>
      </p:sp>
      <p:sp>
        <p:nvSpPr>
          <p:cNvPr id="89" name="مربع نص 88"/>
          <p:cNvSpPr txBox="1"/>
          <p:nvPr/>
        </p:nvSpPr>
        <p:spPr>
          <a:xfrm>
            <a:off x="2786050" y="5927071"/>
            <a:ext cx="1571636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عدد الطلاب =</a:t>
            </a:r>
            <a:endParaRPr lang="ar-SA" sz="2200" b="1" dirty="0"/>
          </a:p>
        </p:txBody>
      </p:sp>
      <p:sp>
        <p:nvSpPr>
          <p:cNvPr id="90" name="مربع نص 89"/>
          <p:cNvSpPr txBox="1"/>
          <p:nvPr/>
        </p:nvSpPr>
        <p:spPr>
          <a:xfrm>
            <a:off x="928662" y="5915262"/>
            <a:ext cx="200026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6000 طالب</a:t>
            </a:r>
            <a:endParaRPr lang="ar-SA" sz="2200" b="1" dirty="0"/>
          </a:p>
        </p:txBody>
      </p:sp>
      <p:pic>
        <p:nvPicPr>
          <p:cNvPr id="9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6" y="214290"/>
            <a:ext cx="173831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8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5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2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9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69" grpId="0" animBg="1"/>
      <p:bldP spid="70" grpId="0" animBg="1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 animBg="1"/>
      <p:bldP spid="81" grpId="0" animBg="1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عنوان 1"/>
          <p:cNvSpPr txBox="1">
            <a:spLocks/>
          </p:cNvSpPr>
          <p:nvPr/>
        </p:nvSpPr>
        <p:spPr>
          <a:xfrm>
            <a:off x="3000364" y="2000240"/>
            <a:ext cx="3171820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أسماء خاصة لكثيرة الحدود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214290"/>
            <a:ext cx="17145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عنوان 1"/>
          <p:cNvSpPr txBox="1">
            <a:spLocks/>
          </p:cNvSpPr>
          <p:nvPr/>
        </p:nvSpPr>
        <p:spPr>
          <a:xfrm>
            <a:off x="7115220" y="857232"/>
            <a:ext cx="1814498" cy="571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كثيرة الحدود :</a:t>
            </a:r>
          </a:p>
        </p:txBody>
      </p:sp>
      <p:sp>
        <p:nvSpPr>
          <p:cNvPr id="21" name="عنوان 1"/>
          <p:cNvSpPr txBox="1">
            <a:spLocks/>
          </p:cNvSpPr>
          <p:nvPr/>
        </p:nvSpPr>
        <p:spPr>
          <a:xfrm>
            <a:off x="114328" y="857232"/>
            <a:ext cx="7000892" cy="571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هي وحيدة حد أو مجموع وحيدات حد تسمى كل وحيدة حد منها حدا .</a:t>
            </a:r>
          </a:p>
        </p:txBody>
      </p:sp>
      <p:sp>
        <p:nvSpPr>
          <p:cNvPr id="27" name="عنوان 1"/>
          <p:cNvSpPr txBox="1">
            <a:spLocks/>
          </p:cNvSpPr>
          <p:nvPr/>
        </p:nvSpPr>
        <p:spPr>
          <a:xfrm>
            <a:off x="6286512" y="3071810"/>
            <a:ext cx="2528878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وحيدة الحد</a:t>
            </a:r>
          </a:p>
        </p:txBody>
      </p:sp>
      <p:sp>
        <p:nvSpPr>
          <p:cNvPr id="28" name="عنوان 1"/>
          <p:cNvSpPr txBox="1">
            <a:spLocks/>
          </p:cNvSpPr>
          <p:nvPr/>
        </p:nvSpPr>
        <p:spPr>
          <a:xfrm>
            <a:off x="3285704" y="3071810"/>
            <a:ext cx="2528878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ثنائية الحد</a:t>
            </a:r>
          </a:p>
        </p:txBody>
      </p:sp>
      <p:sp>
        <p:nvSpPr>
          <p:cNvPr id="29" name="عنوان 1"/>
          <p:cNvSpPr txBox="1">
            <a:spLocks/>
          </p:cNvSpPr>
          <p:nvPr/>
        </p:nvSpPr>
        <p:spPr>
          <a:xfrm>
            <a:off x="299788" y="3071810"/>
            <a:ext cx="2528878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ثلاثية الحد</a:t>
            </a:r>
          </a:p>
        </p:txBody>
      </p:sp>
      <p:sp>
        <p:nvSpPr>
          <p:cNvPr id="30" name="عنوان 1"/>
          <p:cNvSpPr txBox="1">
            <a:spLocks/>
          </p:cNvSpPr>
          <p:nvPr/>
        </p:nvSpPr>
        <p:spPr>
          <a:xfrm>
            <a:off x="6286512" y="3643314"/>
            <a:ext cx="2528878" cy="29289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عنوان 1"/>
          <p:cNvSpPr txBox="1">
            <a:spLocks/>
          </p:cNvSpPr>
          <p:nvPr/>
        </p:nvSpPr>
        <p:spPr>
          <a:xfrm>
            <a:off x="6500826" y="3885764"/>
            <a:ext cx="2143140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</a:p>
        </p:txBody>
      </p:sp>
      <p:sp>
        <p:nvSpPr>
          <p:cNvPr id="32" name="عنوان 1"/>
          <p:cNvSpPr txBox="1">
            <a:spLocks/>
          </p:cNvSpPr>
          <p:nvPr/>
        </p:nvSpPr>
        <p:spPr>
          <a:xfrm>
            <a:off x="6472278" y="4814458"/>
            <a:ext cx="2143140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س</a:t>
            </a:r>
          </a:p>
        </p:txBody>
      </p:sp>
      <p:sp>
        <p:nvSpPr>
          <p:cNvPr id="33" name="عنوان 1"/>
          <p:cNvSpPr txBox="1">
            <a:spLocks/>
          </p:cNvSpPr>
          <p:nvPr/>
        </p:nvSpPr>
        <p:spPr>
          <a:xfrm>
            <a:off x="6472278" y="5743152"/>
            <a:ext cx="2143140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5ب  ن</a:t>
            </a:r>
            <a:r>
              <a:rPr lang="ar-SA" sz="3700" b="1" spc="-100" baseline="30000" dirty="0" smtClean="0">
                <a:solidFill>
                  <a:schemeClr val="tx1"/>
                </a:solidFill>
              </a:rPr>
              <a:t>4</a:t>
            </a:r>
            <a:r>
              <a:rPr lang="ar-SA" sz="2400" b="1" dirty="0" smtClean="0">
                <a:solidFill>
                  <a:schemeClr val="tx1"/>
                </a:solidFill>
              </a:rPr>
              <a:t> </a:t>
            </a: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س</a:t>
            </a:r>
            <a:r>
              <a:rPr kumimoji="0" lang="ar-SA" sz="3300" b="1" i="0" u="none" strike="noStrike" kern="1200" cap="none" spc="-10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34" name="عنوان 1"/>
          <p:cNvSpPr txBox="1">
            <a:spLocks/>
          </p:cNvSpPr>
          <p:nvPr/>
        </p:nvSpPr>
        <p:spPr>
          <a:xfrm>
            <a:off x="3286116" y="3643314"/>
            <a:ext cx="2528878" cy="29289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عنوان 1"/>
          <p:cNvSpPr txBox="1">
            <a:spLocks/>
          </p:cNvSpPr>
          <p:nvPr/>
        </p:nvSpPr>
        <p:spPr>
          <a:xfrm>
            <a:off x="3500430" y="3885764"/>
            <a:ext cx="2143140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س2 + 4 س</a:t>
            </a:r>
          </a:p>
        </p:txBody>
      </p:sp>
      <p:sp>
        <p:nvSpPr>
          <p:cNvPr id="36" name="عنوان 1"/>
          <p:cNvSpPr txBox="1">
            <a:spLocks/>
          </p:cNvSpPr>
          <p:nvPr/>
        </p:nvSpPr>
        <p:spPr>
          <a:xfrm>
            <a:off x="3471882" y="4814458"/>
            <a:ext cx="2143140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س</a:t>
            </a:r>
            <a:r>
              <a:rPr kumimoji="0" lang="ar-SA" sz="3300" b="1" i="0" u="none" strike="noStrike" kern="1200" cap="none" spc="-10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+ 11</a:t>
            </a:r>
          </a:p>
        </p:txBody>
      </p:sp>
      <p:sp>
        <p:nvSpPr>
          <p:cNvPr id="37" name="عنوان 1"/>
          <p:cNvSpPr txBox="1">
            <a:spLocks/>
          </p:cNvSpPr>
          <p:nvPr/>
        </p:nvSpPr>
        <p:spPr>
          <a:xfrm>
            <a:off x="3471882" y="5743152"/>
            <a:ext cx="2143140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 ص – 2 </a:t>
            </a:r>
            <a:r>
              <a:rPr kumimoji="0" lang="ar-SA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ص</a:t>
            </a: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ع</a:t>
            </a:r>
            <a:endParaRPr kumimoji="0" lang="ar-SA" sz="2400" b="1" i="0" u="none" strike="noStrike" kern="1200" cap="none" spc="-10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عنوان 1"/>
          <p:cNvSpPr txBox="1">
            <a:spLocks/>
          </p:cNvSpPr>
          <p:nvPr/>
        </p:nvSpPr>
        <p:spPr>
          <a:xfrm>
            <a:off x="285720" y="3658480"/>
            <a:ext cx="2528878" cy="29289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" name="عنوان 1"/>
          <p:cNvSpPr txBox="1">
            <a:spLocks/>
          </p:cNvSpPr>
          <p:nvPr/>
        </p:nvSpPr>
        <p:spPr>
          <a:xfrm>
            <a:off x="500034" y="3900930"/>
            <a:ext cx="2143140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س</a:t>
            </a:r>
            <a:r>
              <a:rPr kumimoji="0" lang="ar-SA" sz="3300" b="1" i="0" u="none" strike="noStrike" kern="1200" cap="none" spc="-10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+ 2 س + 7</a:t>
            </a:r>
          </a:p>
        </p:txBody>
      </p:sp>
      <p:sp>
        <p:nvSpPr>
          <p:cNvPr id="40" name="عنوان 1"/>
          <p:cNvSpPr txBox="1">
            <a:spLocks/>
          </p:cNvSpPr>
          <p:nvPr/>
        </p:nvSpPr>
        <p:spPr>
          <a:xfrm>
            <a:off x="471486" y="4829624"/>
            <a:ext cx="2143140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ب</a:t>
            </a:r>
            <a:r>
              <a:rPr kumimoji="0" lang="ar-SA" sz="3300" b="1" i="0" u="none" strike="noStrike" kern="1200" cap="none" spc="-10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ب</a:t>
            </a:r>
            <a:r>
              <a:rPr kumimoji="0" lang="ar-SA" sz="3300" b="1" i="0" u="none" strike="noStrike" kern="1200" cap="none" spc="-10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ب</a:t>
            </a:r>
          </a:p>
        </p:txBody>
      </p:sp>
      <p:sp>
        <p:nvSpPr>
          <p:cNvPr id="41" name="عنوان 1"/>
          <p:cNvSpPr txBox="1">
            <a:spLocks/>
          </p:cNvSpPr>
          <p:nvPr/>
        </p:nvSpPr>
        <p:spPr>
          <a:xfrm>
            <a:off x="471486" y="5758318"/>
            <a:ext cx="2143140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ن</a:t>
            </a:r>
            <a:r>
              <a:rPr kumimoji="0" lang="ar-SA" sz="3300" b="1" i="0" u="none" strike="noStrike" kern="1200" cap="none" spc="-10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7 ن - 6</a:t>
            </a:r>
            <a:endParaRPr kumimoji="0" lang="ar-SA" sz="2400" b="1" i="0" u="none" strike="noStrike" kern="1200" cap="none" spc="-10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0" grpId="0" animBg="1"/>
      <p:bldP spid="21" grpId="0" animBg="1"/>
      <p:bldP spid="27" grpId="0" animBg="1"/>
      <p:bldP spid="28" grpId="0" animBg="1"/>
      <p:bldP spid="29" grpId="0" animBg="1"/>
      <p:bldP spid="30" grpId="1" animBg="1"/>
      <p:bldP spid="31" grpId="0" animBg="1"/>
      <p:bldP spid="32" grpId="0" animBg="1"/>
      <p:bldP spid="33" grpId="0" animBg="1"/>
      <p:bldP spid="34" grpId="1" animBg="1"/>
      <p:bldP spid="35" grpId="0" animBg="1"/>
      <p:bldP spid="36" grpId="0" animBg="1"/>
      <p:bldP spid="37" grpId="0" animBg="1"/>
      <p:bldP spid="38" grpId="1" animBg="1"/>
      <p:bldP spid="39" grpId="0" animBg="1"/>
      <p:bldP spid="40" grpId="0" animBg="1"/>
      <p:bldP spid="4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مجموعة 42"/>
          <p:cNvGrpSpPr/>
          <p:nvPr/>
        </p:nvGrpSpPr>
        <p:grpSpPr>
          <a:xfrm>
            <a:off x="7639081" y="500042"/>
            <a:ext cx="1362075" cy="571504"/>
            <a:chOff x="7572396" y="285728"/>
            <a:chExt cx="1362075" cy="571504"/>
          </a:xfrm>
        </p:grpSpPr>
        <p:pic>
          <p:nvPicPr>
            <p:cNvPr id="44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572396" y="285728"/>
              <a:ext cx="1362075" cy="571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5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695625" y="357166"/>
              <a:ext cx="391585" cy="285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47" name="مستطيل مستدير الزوايا 46"/>
          <p:cNvSpPr/>
          <p:nvPr/>
        </p:nvSpPr>
        <p:spPr>
          <a:xfrm>
            <a:off x="714348" y="257154"/>
            <a:ext cx="6715172" cy="8572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حدد إذا كانت كل عبارة فيما يأتي كثيرة حدود أم لا ، وإذا كانت كذلك فصنفها إلى وحيدة حد أو ثنائية حد أو ثلاثية حدود . </a:t>
            </a:r>
            <a:endParaRPr lang="ar-SA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48" name="جدول 47"/>
          <p:cNvGraphicFramePr>
            <a:graphicFrameLocks noGrp="1"/>
          </p:cNvGraphicFramePr>
          <p:nvPr/>
        </p:nvGraphicFramePr>
        <p:xfrm>
          <a:off x="500034" y="1397000"/>
          <a:ext cx="8215371" cy="503239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243299"/>
                <a:gridCol w="2369290"/>
                <a:gridCol w="2602782"/>
              </a:tblGrid>
              <a:tr h="1006479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chemeClr val="tx1"/>
                          </a:solidFill>
                        </a:rPr>
                        <a:t>العبارة</a:t>
                      </a:r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chemeClr val="tx1"/>
                          </a:solidFill>
                        </a:rPr>
                        <a:t>هل</a:t>
                      </a:r>
                      <a:r>
                        <a:rPr lang="ar-SA" sz="2400" b="1" baseline="0" dirty="0" smtClean="0">
                          <a:solidFill>
                            <a:schemeClr val="tx1"/>
                          </a:solidFill>
                        </a:rPr>
                        <a:t> هي كثيرة حدود</a:t>
                      </a:r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smtClean="0">
                          <a:solidFill>
                            <a:schemeClr val="tx1"/>
                          </a:solidFill>
                        </a:rPr>
                        <a:t>التصنيف</a:t>
                      </a:r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6479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chemeClr val="tx1"/>
                          </a:solidFill>
                        </a:rPr>
                        <a:t>4 ص – 5 س ع</a:t>
                      </a:r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6479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chemeClr val="tx1"/>
                          </a:solidFill>
                        </a:rPr>
                        <a:t>ــ 6.5</a:t>
                      </a:r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6479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chemeClr val="tx1"/>
                          </a:solidFill>
                        </a:rPr>
                        <a:t>7 </a:t>
                      </a:r>
                      <a:r>
                        <a:rPr lang="ar-SA" sz="2400" b="1" dirty="0" err="1" smtClean="0">
                          <a:solidFill>
                            <a:schemeClr val="tx1"/>
                          </a:solidFill>
                        </a:rPr>
                        <a:t>أ</a:t>
                      </a:r>
                      <a:r>
                        <a:rPr lang="ar-SA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ar-SA" sz="3600" b="1" spc="-100" baseline="38000" dirty="0" smtClean="0">
                          <a:solidFill>
                            <a:schemeClr val="tx1"/>
                          </a:solidFill>
                        </a:rPr>
                        <a:t>ــ</a:t>
                      </a:r>
                      <a:r>
                        <a:rPr lang="ar-SA" sz="3600" b="1" spc="-100" baseline="30000" dirty="0" smtClean="0">
                          <a:solidFill>
                            <a:schemeClr val="tx1"/>
                          </a:solidFill>
                        </a:rPr>
                        <a:t> 3</a:t>
                      </a:r>
                      <a:r>
                        <a:rPr lang="ar-SA" sz="2400" b="1" dirty="0" smtClean="0">
                          <a:solidFill>
                            <a:schemeClr val="tx1"/>
                          </a:solidFill>
                        </a:rPr>
                        <a:t> + 9 </a:t>
                      </a:r>
                      <a:r>
                        <a:rPr lang="ar-SA" sz="2400" b="1" dirty="0" err="1" smtClean="0">
                          <a:solidFill>
                            <a:schemeClr val="tx1"/>
                          </a:solidFill>
                        </a:rPr>
                        <a:t>ب</a:t>
                      </a:r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6479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smtClean="0">
                          <a:solidFill>
                            <a:schemeClr val="tx1"/>
                          </a:solidFill>
                        </a:rPr>
                        <a:t>6 س</a:t>
                      </a:r>
                      <a:r>
                        <a:rPr lang="ar-SA" sz="3600" b="1" spc="-100" baseline="3000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ar-SA" sz="2400" b="1" smtClean="0">
                          <a:solidFill>
                            <a:schemeClr val="tx1"/>
                          </a:solidFill>
                        </a:rPr>
                        <a:t> + 4 س</a:t>
                      </a:r>
                      <a:r>
                        <a:rPr lang="ar-SA" sz="2400" b="1" baseline="0" smtClean="0">
                          <a:solidFill>
                            <a:schemeClr val="tx1"/>
                          </a:solidFill>
                        </a:rPr>
                        <a:t> + س + 3</a:t>
                      </a:r>
                      <a:endParaRPr lang="ar-SA" sz="24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9" name="عنوان 1"/>
          <p:cNvSpPr txBox="1">
            <a:spLocks/>
          </p:cNvSpPr>
          <p:nvPr/>
        </p:nvSpPr>
        <p:spPr>
          <a:xfrm>
            <a:off x="3214678" y="2643182"/>
            <a:ext cx="2143140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نعم</a:t>
            </a:r>
          </a:p>
        </p:txBody>
      </p:sp>
      <p:sp>
        <p:nvSpPr>
          <p:cNvPr id="50" name="عنوان 1"/>
          <p:cNvSpPr txBox="1">
            <a:spLocks/>
          </p:cNvSpPr>
          <p:nvPr/>
        </p:nvSpPr>
        <p:spPr>
          <a:xfrm>
            <a:off x="3214678" y="3643314"/>
            <a:ext cx="2143140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نعم</a:t>
            </a:r>
          </a:p>
        </p:txBody>
      </p:sp>
      <p:sp>
        <p:nvSpPr>
          <p:cNvPr id="51" name="عنوان 1"/>
          <p:cNvSpPr txBox="1">
            <a:spLocks/>
          </p:cNvSpPr>
          <p:nvPr/>
        </p:nvSpPr>
        <p:spPr>
          <a:xfrm>
            <a:off x="3214678" y="4643446"/>
            <a:ext cx="2143140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لا</a:t>
            </a:r>
          </a:p>
        </p:txBody>
      </p:sp>
      <p:sp>
        <p:nvSpPr>
          <p:cNvPr id="52" name="عنوان 1"/>
          <p:cNvSpPr txBox="1">
            <a:spLocks/>
          </p:cNvSpPr>
          <p:nvPr/>
        </p:nvSpPr>
        <p:spPr>
          <a:xfrm>
            <a:off x="3214678" y="5643578"/>
            <a:ext cx="2143140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نعم</a:t>
            </a:r>
          </a:p>
        </p:txBody>
      </p:sp>
      <p:sp>
        <p:nvSpPr>
          <p:cNvPr id="53" name="عنوان 1"/>
          <p:cNvSpPr txBox="1">
            <a:spLocks/>
          </p:cNvSpPr>
          <p:nvPr/>
        </p:nvSpPr>
        <p:spPr>
          <a:xfrm>
            <a:off x="714348" y="2643182"/>
            <a:ext cx="2143140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ثنائية حد</a:t>
            </a:r>
          </a:p>
        </p:txBody>
      </p:sp>
      <p:sp>
        <p:nvSpPr>
          <p:cNvPr id="54" name="عنوان 1"/>
          <p:cNvSpPr txBox="1">
            <a:spLocks/>
          </p:cNvSpPr>
          <p:nvPr/>
        </p:nvSpPr>
        <p:spPr>
          <a:xfrm>
            <a:off x="714348" y="3643314"/>
            <a:ext cx="2143140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وحيدة حد</a:t>
            </a:r>
          </a:p>
        </p:txBody>
      </p:sp>
      <p:sp>
        <p:nvSpPr>
          <p:cNvPr id="55" name="عنوان 1"/>
          <p:cNvSpPr txBox="1">
            <a:spLocks/>
          </p:cNvSpPr>
          <p:nvPr/>
        </p:nvSpPr>
        <p:spPr>
          <a:xfrm>
            <a:off x="714348" y="4643446"/>
            <a:ext cx="2143140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ــــــــــــــــ</a:t>
            </a:r>
          </a:p>
        </p:txBody>
      </p:sp>
      <p:sp>
        <p:nvSpPr>
          <p:cNvPr id="56" name="عنوان 1"/>
          <p:cNvSpPr txBox="1">
            <a:spLocks/>
          </p:cNvSpPr>
          <p:nvPr/>
        </p:nvSpPr>
        <p:spPr>
          <a:xfrm>
            <a:off x="714348" y="5643578"/>
            <a:ext cx="2143140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ثلاثية حدود</a:t>
            </a:r>
          </a:p>
        </p:txBody>
      </p:sp>
      <p:grpSp>
        <p:nvGrpSpPr>
          <p:cNvPr id="63" name="مجموعة 62"/>
          <p:cNvGrpSpPr/>
          <p:nvPr/>
        </p:nvGrpSpPr>
        <p:grpSpPr>
          <a:xfrm>
            <a:off x="642910" y="2905780"/>
            <a:ext cx="5500726" cy="1480050"/>
            <a:chOff x="642910" y="1163132"/>
            <a:chExt cx="5500726" cy="1480050"/>
          </a:xfrm>
        </p:grpSpPr>
        <p:sp>
          <p:nvSpPr>
            <p:cNvPr id="57" name="مستطيل مستدير الزوايا 56"/>
            <p:cNvSpPr/>
            <p:nvPr/>
          </p:nvSpPr>
          <p:spPr>
            <a:xfrm>
              <a:off x="642910" y="1285860"/>
              <a:ext cx="5500726" cy="135732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r>
                <a:rPr lang="ar-SA" sz="2400" b="1" dirty="0" smtClean="0">
                  <a:solidFill>
                    <a:schemeClr val="tx1"/>
                  </a:solidFill>
                </a:rPr>
                <a:t>7 أ </a:t>
              </a:r>
              <a:r>
                <a:rPr lang="ar-SA" sz="3600" b="1" spc="-100" baseline="38000" dirty="0" smtClean="0">
                  <a:solidFill>
                    <a:schemeClr val="tx1"/>
                  </a:solidFill>
                </a:rPr>
                <a:t>ــ</a:t>
              </a:r>
              <a:r>
                <a:rPr lang="ar-SA" sz="3600" b="1" spc="-100" baseline="30000" dirty="0" smtClean="0">
                  <a:solidFill>
                    <a:schemeClr val="tx1"/>
                  </a:solidFill>
                </a:rPr>
                <a:t> 3</a:t>
              </a:r>
              <a:r>
                <a:rPr lang="ar-SA" sz="2400" b="1" dirty="0" smtClean="0">
                  <a:solidFill>
                    <a:schemeClr val="tx1"/>
                  </a:solidFill>
                </a:rPr>
                <a:t> =            أي أنها تحوي متغيرا في المقام</a:t>
              </a:r>
            </a:p>
            <a:p>
              <a:endParaRPr lang="ar-SA" sz="2400" b="1" dirty="0" smtClean="0">
                <a:solidFill>
                  <a:schemeClr val="tx1"/>
                </a:solidFill>
              </a:endParaRPr>
            </a:p>
            <a:p>
              <a:r>
                <a:rPr lang="ar-SA" sz="2400" b="1" dirty="0" smtClean="0">
                  <a:solidFill>
                    <a:schemeClr val="tx1"/>
                  </a:solidFill>
                </a:rPr>
                <a:t>وبالتالي فهي ليست كثيرة حدود </a:t>
              </a:r>
              <a:endParaRPr lang="ar-SA" sz="2400" b="1" dirty="0" smtClean="0"/>
            </a:p>
          </p:txBody>
        </p:sp>
        <p:grpSp>
          <p:nvGrpSpPr>
            <p:cNvPr id="58" name="مجموعة 57"/>
            <p:cNvGrpSpPr/>
            <p:nvPr/>
          </p:nvGrpSpPr>
          <p:grpSpPr>
            <a:xfrm>
              <a:off x="4286248" y="1163132"/>
              <a:ext cx="714380" cy="979984"/>
              <a:chOff x="3286116" y="4306404"/>
              <a:chExt cx="714380" cy="979984"/>
            </a:xfrm>
          </p:grpSpPr>
          <p:sp>
            <p:nvSpPr>
              <p:cNvPr id="59" name="مربع نص 58"/>
              <p:cNvSpPr txBox="1"/>
              <p:nvPr/>
            </p:nvSpPr>
            <p:spPr>
              <a:xfrm>
                <a:off x="3286116" y="4306404"/>
                <a:ext cx="714380" cy="5232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800" b="1" dirty="0" smtClean="0"/>
                  <a:t> </a:t>
                </a:r>
                <a:r>
                  <a:rPr lang="ar-SA" sz="2400" b="1" dirty="0" smtClean="0"/>
                  <a:t>7</a:t>
                </a:r>
                <a:endParaRPr lang="ar-SA" sz="3200" b="1" spc="-200" baseline="30000" dirty="0"/>
              </a:p>
            </p:txBody>
          </p:sp>
          <p:sp>
            <p:nvSpPr>
              <p:cNvPr id="60" name="مربع نص 59"/>
              <p:cNvSpPr txBox="1"/>
              <p:nvPr/>
            </p:nvSpPr>
            <p:spPr>
              <a:xfrm>
                <a:off x="3286116" y="4824723"/>
                <a:ext cx="7143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 أ </a:t>
                </a:r>
                <a:r>
                  <a:rPr lang="ar-SA" sz="3200" b="1" spc="-200" baseline="38000" dirty="0" smtClean="0"/>
                  <a:t>3</a:t>
                </a:r>
                <a:endParaRPr lang="ar-SA" sz="2400" b="1" baseline="38000" dirty="0"/>
              </a:p>
            </p:txBody>
          </p:sp>
          <p:cxnSp>
            <p:nvCxnSpPr>
              <p:cNvPr id="61" name="رابط مستقيم 60"/>
              <p:cNvCxnSpPr/>
              <p:nvPr/>
            </p:nvCxnSpPr>
            <p:spPr>
              <a:xfrm rot="10800000">
                <a:off x="3405179" y="4738038"/>
                <a:ext cx="476253" cy="158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62" name="مستطيل مستدير الزوايا 61"/>
          <p:cNvSpPr/>
          <p:nvPr/>
        </p:nvSpPr>
        <p:spPr>
          <a:xfrm>
            <a:off x="500034" y="4071942"/>
            <a:ext cx="5500726" cy="135732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6 س</a:t>
            </a:r>
            <a:r>
              <a:rPr lang="ar-SA" sz="3600" b="1" spc="-100" baseline="30000" dirty="0" smtClean="0">
                <a:solidFill>
                  <a:schemeClr val="tx1"/>
                </a:solidFill>
              </a:rPr>
              <a:t>3</a:t>
            </a:r>
            <a:r>
              <a:rPr lang="ar-SA" sz="2400" b="1" dirty="0" smtClean="0">
                <a:solidFill>
                  <a:schemeClr val="tx1"/>
                </a:solidFill>
              </a:rPr>
              <a:t> + </a:t>
            </a:r>
            <a:r>
              <a:rPr lang="ar-SA" sz="2400" b="1" dirty="0" smtClean="0">
                <a:solidFill>
                  <a:srgbClr val="FF0000"/>
                </a:solidFill>
              </a:rPr>
              <a:t>4</a:t>
            </a:r>
            <a:r>
              <a:rPr lang="ar-SA" sz="2400" b="1" dirty="0" smtClean="0">
                <a:solidFill>
                  <a:schemeClr val="tx1"/>
                </a:solidFill>
              </a:rPr>
              <a:t> </a:t>
            </a:r>
            <a:r>
              <a:rPr lang="ar-SA" sz="2400" b="1" dirty="0" smtClean="0">
                <a:solidFill>
                  <a:srgbClr val="FF0000"/>
                </a:solidFill>
              </a:rPr>
              <a:t>س</a:t>
            </a:r>
            <a:r>
              <a:rPr lang="ar-SA" sz="2400" b="1" dirty="0" smtClean="0">
                <a:solidFill>
                  <a:schemeClr val="tx1"/>
                </a:solidFill>
              </a:rPr>
              <a:t> + </a:t>
            </a:r>
            <a:r>
              <a:rPr lang="ar-SA" sz="2400" b="1" dirty="0" smtClean="0">
                <a:solidFill>
                  <a:srgbClr val="FF0000"/>
                </a:solidFill>
              </a:rPr>
              <a:t>س</a:t>
            </a:r>
            <a:r>
              <a:rPr lang="ar-SA" sz="2400" b="1" dirty="0" smtClean="0">
                <a:solidFill>
                  <a:schemeClr val="tx1"/>
                </a:solidFill>
              </a:rPr>
              <a:t> + 3 = 6س</a:t>
            </a:r>
            <a:r>
              <a:rPr lang="ar-SA" sz="3600" b="1" spc="-100" baseline="30000" dirty="0" smtClean="0">
                <a:solidFill>
                  <a:schemeClr val="tx1"/>
                </a:solidFill>
              </a:rPr>
              <a:t>3</a:t>
            </a:r>
            <a:r>
              <a:rPr lang="ar-SA" sz="2400" b="1" dirty="0" smtClean="0">
                <a:solidFill>
                  <a:schemeClr val="tx1"/>
                </a:solidFill>
              </a:rPr>
              <a:t> + </a:t>
            </a:r>
            <a:r>
              <a:rPr lang="ar-SA" sz="2400" b="1" dirty="0" smtClean="0">
                <a:solidFill>
                  <a:srgbClr val="FF0000"/>
                </a:solidFill>
              </a:rPr>
              <a:t>5</a:t>
            </a:r>
            <a:r>
              <a:rPr lang="ar-SA" sz="2400" b="1" dirty="0" smtClean="0">
                <a:solidFill>
                  <a:schemeClr val="tx1"/>
                </a:solidFill>
              </a:rPr>
              <a:t> </a:t>
            </a:r>
            <a:r>
              <a:rPr lang="ar-SA" sz="2400" b="1" dirty="0" smtClean="0">
                <a:solidFill>
                  <a:srgbClr val="FF0000"/>
                </a:solidFill>
              </a:rPr>
              <a:t>س</a:t>
            </a:r>
            <a:r>
              <a:rPr lang="ar-SA" sz="2400" b="1" dirty="0" smtClean="0">
                <a:solidFill>
                  <a:schemeClr val="tx1"/>
                </a:solidFill>
              </a:rPr>
              <a:t> + 3   </a:t>
            </a:r>
            <a:endParaRPr lang="ar-SA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7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0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62" grpId="0" animBg="1"/>
      <p:bldP spid="6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مستطيل مستدير الزوايا 23"/>
          <p:cNvSpPr/>
          <p:nvPr/>
        </p:nvSpPr>
        <p:spPr>
          <a:xfrm>
            <a:off x="714348" y="257154"/>
            <a:ext cx="6715172" cy="8572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حدد إذا كانت كل عبارة فيما يأتي كثيرة حدود أم لا ، وإذا كانت كذلك فصنفها إلى وحيدة حد أو ثنائية حد أو ثلاثية حدود . </a:t>
            </a:r>
            <a:endParaRPr lang="ar-SA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25" name="جدول 24"/>
          <p:cNvGraphicFramePr>
            <a:graphicFrameLocks noGrp="1"/>
          </p:cNvGraphicFramePr>
          <p:nvPr/>
        </p:nvGraphicFramePr>
        <p:xfrm>
          <a:off x="500034" y="1397000"/>
          <a:ext cx="8215371" cy="503239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394745"/>
                <a:gridCol w="2384458"/>
                <a:gridCol w="2436168"/>
              </a:tblGrid>
              <a:tr h="1006479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chemeClr val="tx1"/>
                          </a:solidFill>
                        </a:rPr>
                        <a:t>العبارة</a:t>
                      </a:r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chemeClr val="tx1"/>
                          </a:solidFill>
                        </a:rPr>
                        <a:t>هل</a:t>
                      </a:r>
                      <a:r>
                        <a:rPr lang="ar-SA" sz="2400" b="1" baseline="0" dirty="0" smtClean="0">
                          <a:solidFill>
                            <a:schemeClr val="tx1"/>
                          </a:solidFill>
                        </a:rPr>
                        <a:t> هي كثيرة حدود</a:t>
                      </a:r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smtClean="0">
                          <a:solidFill>
                            <a:schemeClr val="tx1"/>
                          </a:solidFill>
                        </a:rPr>
                        <a:t>التصنيف</a:t>
                      </a:r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6479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chemeClr val="tx1"/>
                          </a:solidFill>
                        </a:rPr>
                        <a:t>س</a:t>
                      </a:r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6479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chemeClr val="tx1"/>
                          </a:solidFill>
                        </a:rPr>
                        <a:t>ــ 3 ص</a:t>
                      </a:r>
                      <a:r>
                        <a:rPr lang="ar-SA" sz="3600" b="1" spc="-10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ar-SA" sz="2400" b="1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ar-SA" sz="24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ar-SA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ar-SA" sz="2400" b="1" dirty="0" smtClean="0">
                          <a:solidFill>
                            <a:srgbClr val="FF0000"/>
                          </a:solidFill>
                        </a:rPr>
                        <a:t>ص</a:t>
                      </a:r>
                      <a:r>
                        <a:rPr lang="ar-SA" sz="2400" b="1" dirty="0" smtClean="0">
                          <a:solidFill>
                            <a:schemeClr val="tx1"/>
                          </a:solidFill>
                        </a:rPr>
                        <a:t> + </a:t>
                      </a:r>
                      <a:r>
                        <a:rPr lang="ar-SA" sz="24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ar-SA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ar-SA" sz="2400" b="1" dirty="0" smtClean="0">
                          <a:solidFill>
                            <a:srgbClr val="FF0000"/>
                          </a:solidFill>
                        </a:rPr>
                        <a:t>ص</a:t>
                      </a:r>
                      <a:r>
                        <a:rPr lang="ar-SA" sz="2400" b="1" dirty="0" smtClean="0">
                          <a:solidFill>
                            <a:schemeClr val="tx1"/>
                          </a:solidFill>
                        </a:rPr>
                        <a:t> - 1</a:t>
                      </a:r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6479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chemeClr val="tx1"/>
                          </a:solidFill>
                        </a:rPr>
                        <a:t>5 ر س + 7 ن ف ك</a:t>
                      </a:r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6479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chemeClr val="tx1"/>
                          </a:solidFill>
                        </a:rPr>
                        <a:t>ــ 10 س</a:t>
                      </a:r>
                      <a:r>
                        <a:rPr lang="ar-SA" sz="3600" b="1" spc="-100" baseline="30000" dirty="0" smtClean="0">
                          <a:solidFill>
                            <a:schemeClr val="tx1"/>
                          </a:solidFill>
                        </a:rPr>
                        <a:t>ــ 4</a:t>
                      </a:r>
                      <a:r>
                        <a:rPr lang="ar-SA" sz="2400" b="1" dirty="0" smtClean="0">
                          <a:solidFill>
                            <a:schemeClr val="tx1"/>
                          </a:solidFill>
                        </a:rPr>
                        <a:t> ــ 8 س </a:t>
                      </a:r>
                      <a:r>
                        <a:rPr lang="ar-SA" sz="3600" b="1" spc="-100" baseline="30000" dirty="0" smtClean="0">
                          <a:solidFill>
                            <a:schemeClr val="tx1"/>
                          </a:solidFill>
                        </a:rPr>
                        <a:t>أ</a:t>
                      </a:r>
                      <a:r>
                        <a:rPr lang="ar-SA" sz="2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" name="عنوان 1"/>
          <p:cNvSpPr txBox="1">
            <a:spLocks/>
          </p:cNvSpPr>
          <p:nvPr/>
        </p:nvSpPr>
        <p:spPr>
          <a:xfrm>
            <a:off x="3057734" y="2643182"/>
            <a:ext cx="2143140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نعم</a:t>
            </a:r>
          </a:p>
        </p:txBody>
      </p:sp>
      <p:sp>
        <p:nvSpPr>
          <p:cNvPr id="27" name="عنوان 1"/>
          <p:cNvSpPr txBox="1">
            <a:spLocks/>
          </p:cNvSpPr>
          <p:nvPr/>
        </p:nvSpPr>
        <p:spPr>
          <a:xfrm>
            <a:off x="3057734" y="3643314"/>
            <a:ext cx="2143140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نعم</a:t>
            </a:r>
          </a:p>
        </p:txBody>
      </p:sp>
      <p:sp>
        <p:nvSpPr>
          <p:cNvPr id="28" name="عنوان 1"/>
          <p:cNvSpPr txBox="1">
            <a:spLocks/>
          </p:cNvSpPr>
          <p:nvPr/>
        </p:nvSpPr>
        <p:spPr>
          <a:xfrm>
            <a:off x="3057734" y="4643446"/>
            <a:ext cx="2143140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نعم</a:t>
            </a:r>
          </a:p>
        </p:txBody>
      </p:sp>
      <p:sp>
        <p:nvSpPr>
          <p:cNvPr id="29" name="عنوان 1"/>
          <p:cNvSpPr txBox="1">
            <a:spLocks/>
          </p:cNvSpPr>
          <p:nvPr/>
        </p:nvSpPr>
        <p:spPr>
          <a:xfrm>
            <a:off x="3057734" y="5643578"/>
            <a:ext cx="2143140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لا</a:t>
            </a:r>
          </a:p>
        </p:txBody>
      </p:sp>
      <p:sp>
        <p:nvSpPr>
          <p:cNvPr id="30" name="عنوان 1"/>
          <p:cNvSpPr txBox="1">
            <a:spLocks/>
          </p:cNvSpPr>
          <p:nvPr/>
        </p:nvSpPr>
        <p:spPr>
          <a:xfrm>
            <a:off x="642910" y="2643182"/>
            <a:ext cx="2143140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وحيدة حد</a:t>
            </a:r>
          </a:p>
        </p:txBody>
      </p:sp>
      <p:sp>
        <p:nvSpPr>
          <p:cNvPr id="31" name="عنوان 1"/>
          <p:cNvSpPr txBox="1">
            <a:spLocks/>
          </p:cNvSpPr>
          <p:nvPr/>
        </p:nvSpPr>
        <p:spPr>
          <a:xfrm>
            <a:off x="642910" y="3643314"/>
            <a:ext cx="2143140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ثلاثية حدو</a:t>
            </a:r>
            <a:r>
              <a:rPr lang="ar-SA" sz="2400" b="1" dirty="0" smtClean="0">
                <a:solidFill>
                  <a:schemeClr val="tx1"/>
                </a:solidFill>
              </a:rPr>
              <a:t>د</a:t>
            </a:r>
            <a:endParaRPr kumimoji="0" lang="ar-SA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عنوان 1"/>
          <p:cNvSpPr txBox="1">
            <a:spLocks/>
          </p:cNvSpPr>
          <p:nvPr/>
        </p:nvSpPr>
        <p:spPr>
          <a:xfrm>
            <a:off x="642910" y="4643446"/>
            <a:ext cx="2143140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ثنائية حد</a:t>
            </a:r>
          </a:p>
        </p:txBody>
      </p:sp>
      <p:sp>
        <p:nvSpPr>
          <p:cNvPr id="33" name="عنوان 1"/>
          <p:cNvSpPr txBox="1">
            <a:spLocks/>
          </p:cNvSpPr>
          <p:nvPr/>
        </p:nvSpPr>
        <p:spPr>
          <a:xfrm>
            <a:off x="642910" y="5643578"/>
            <a:ext cx="2143140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ــــــــــــــــــــ</a:t>
            </a:r>
          </a:p>
        </p:txBody>
      </p:sp>
      <p:grpSp>
        <p:nvGrpSpPr>
          <p:cNvPr id="42" name="مجموعة 41"/>
          <p:cNvGrpSpPr/>
          <p:nvPr/>
        </p:nvGrpSpPr>
        <p:grpSpPr>
          <a:xfrm>
            <a:off x="500034" y="3371630"/>
            <a:ext cx="6786610" cy="2014332"/>
            <a:chOff x="642910" y="485974"/>
            <a:chExt cx="6786610" cy="2014332"/>
          </a:xfrm>
        </p:grpSpPr>
        <p:sp>
          <p:nvSpPr>
            <p:cNvPr id="35" name="مستطيل مستدير الزوايا 34"/>
            <p:cNvSpPr/>
            <p:nvPr/>
          </p:nvSpPr>
          <p:spPr>
            <a:xfrm>
              <a:off x="642910" y="500042"/>
              <a:ext cx="6786610" cy="200026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r>
                <a:rPr lang="ar-SA" sz="2400" b="1" dirty="0" smtClean="0">
                  <a:solidFill>
                    <a:schemeClr val="tx1"/>
                  </a:solidFill>
                </a:rPr>
                <a:t>ــ 10 س </a:t>
              </a:r>
              <a:r>
                <a:rPr lang="ar-SA" sz="3600" b="1" spc="-100" baseline="38000" dirty="0" smtClean="0">
                  <a:solidFill>
                    <a:schemeClr val="tx1"/>
                  </a:solidFill>
                </a:rPr>
                <a:t>ــ</a:t>
              </a:r>
              <a:r>
                <a:rPr lang="ar-SA" sz="3600" b="1" spc="-100" baseline="30000" dirty="0" smtClean="0">
                  <a:solidFill>
                    <a:schemeClr val="tx1"/>
                  </a:solidFill>
                </a:rPr>
                <a:t> 4</a:t>
              </a:r>
              <a:r>
                <a:rPr lang="ar-SA" sz="2400" b="1" dirty="0" smtClean="0">
                  <a:solidFill>
                    <a:schemeClr val="tx1"/>
                  </a:solidFill>
                </a:rPr>
                <a:t> =                أي أنها تحوي متغيرا في المقام</a:t>
              </a:r>
            </a:p>
            <a:p>
              <a:endParaRPr lang="ar-SA" sz="2400" b="1" dirty="0" smtClean="0">
                <a:solidFill>
                  <a:schemeClr val="tx1"/>
                </a:solidFill>
              </a:endParaRPr>
            </a:p>
            <a:p>
              <a:r>
                <a:rPr lang="ar-SA" sz="2400" b="1" dirty="0" smtClean="0">
                  <a:solidFill>
                    <a:schemeClr val="tx1"/>
                  </a:solidFill>
                </a:rPr>
                <a:t>.. وكذلك  8 س </a:t>
              </a:r>
              <a:r>
                <a:rPr lang="ar-SA" sz="3600" b="1" spc="-100" baseline="30000" dirty="0" smtClean="0">
                  <a:solidFill>
                    <a:schemeClr val="tx1"/>
                  </a:solidFill>
                </a:rPr>
                <a:t>أ</a:t>
              </a:r>
              <a:r>
                <a:rPr lang="ar-SA" sz="2400" b="1" dirty="0" smtClean="0">
                  <a:solidFill>
                    <a:schemeClr val="tx1"/>
                  </a:solidFill>
                </a:rPr>
                <a:t>  له أس متغير .. وبالتالي فهي ليست كثيرة حدود </a:t>
              </a:r>
              <a:endParaRPr lang="ar-SA" sz="2400" b="1" dirty="0" smtClean="0"/>
            </a:p>
          </p:txBody>
        </p:sp>
        <p:grpSp>
          <p:nvGrpSpPr>
            <p:cNvPr id="36" name="مجموعة 57"/>
            <p:cNvGrpSpPr/>
            <p:nvPr/>
          </p:nvGrpSpPr>
          <p:grpSpPr>
            <a:xfrm>
              <a:off x="4785216" y="485974"/>
              <a:ext cx="900558" cy="1052520"/>
              <a:chOff x="3171376" y="4076924"/>
              <a:chExt cx="900558" cy="1052520"/>
            </a:xfrm>
          </p:grpSpPr>
          <p:sp>
            <p:nvSpPr>
              <p:cNvPr id="37" name="مربع نص 36"/>
              <p:cNvSpPr txBox="1"/>
              <p:nvPr/>
            </p:nvSpPr>
            <p:spPr>
              <a:xfrm>
                <a:off x="3171376" y="4076924"/>
                <a:ext cx="857256" cy="5232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800" b="1" dirty="0" smtClean="0"/>
                  <a:t> </a:t>
                </a:r>
                <a:r>
                  <a:rPr lang="ar-SA" sz="2400" b="1" dirty="0" smtClean="0"/>
                  <a:t>ــ 10</a:t>
                </a:r>
                <a:endParaRPr lang="ar-SA" sz="3200" b="1" spc="-200" baseline="30000" dirty="0"/>
              </a:p>
            </p:txBody>
          </p:sp>
          <p:sp>
            <p:nvSpPr>
              <p:cNvPr id="38" name="مربع نص 37"/>
              <p:cNvSpPr txBox="1"/>
              <p:nvPr/>
            </p:nvSpPr>
            <p:spPr>
              <a:xfrm>
                <a:off x="3214678" y="4667779"/>
                <a:ext cx="85725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 س</a:t>
                </a:r>
                <a:r>
                  <a:rPr lang="ar-SA" sz="3200" b="1" spc="-200" baseline="32000" dirty="0" smtClean="0"/>
                  <a:t>4</a:t>
                </a:r>
                <a:endParaRPr lang="ar-SA" sz="2400" b="1" baseline="32000" dirty="0"/>
              </a:p>
            </p:txBody>
          </p:sp>
          <p:cxnSp>
            <p:nvCxnSpPr>
              <p:cNvPr id="39" name="رابط مستقيم 38"/>
              <p:cNvCxnSpPr/>
              <p:nvPr/>
            </p:nvCxnSpPr>
            <p:spPr>
              <a:xfrm rot="10800000">
                <a:off x="3405179" y="4581094"/>
                <a:ext cx="476253" cy="158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40" name="مستطيل مستدير الزوايا 39"/>
          <p:cNvSpPr/>
          <p:nvPr/>
        </p:nvSpPr>
        <p:spPr>
          <a:xfrm>
            <a:off x="571472" y="2000240"/>
            <a:ext cx="6357982" cy="135732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ــ 3 ص</a:t>
            </a:r>
            <a:r>
              <a:rPr lang="ar-SA" sz="3600" b="1" spc="-100" baseline="30000" dirty="0" smtClean="0">
                <a:solidFill>
                  <a:schemeClr val="tx1"/>
                </a:solidFill>
              </a:rPr>
              <a:t>2</a:t>
            </a:r>
            <a:r>
              <a:rPr lang="ar-SA" sz="2400" b="1" dirty="0" smtClean="0">
                <a:solidFill>
                  <a:schemeClr val="tx1"/>
                </a:solidFill>
              </a:rPr>
              <a:t> ــ </a:t>
            </a:r>
            <a:r>
              <a:rPr lang="ar-SA" sz="2400" b="1" dirty="0" smtClean="0">
                <a:solidFill>
                  <a:srgbClr val="FF0000"/>
                </a:solidFill>
              </a:rPr>
              <a:t>2</a:t>
            </a:r>
            <a:r>
              <a:rPr lang="ar-SA" sz="2400" b="1" dirty="0" smtClean="0">
                <a:solidFill>
                  <a:schemeClr val="tx1"/>
                </a:solidFill>
              </a:rPr>
              <a:t> </a:t>
            </a:r>
            <a:r>
              <a:rPr lang="ar-SA" sz="2400" b="1" dirty="0" smtClean="0">
                <a:solidFill>
                  <a:srgbClr val="FF0000"/>
                </a:solidFill>
              </a:rPr>
              <a:t>ص</a:t>
            </a:r>
            <a:r>
              <a:rPr lang="ar-SA" sz="2400" b="1" dirty="0" smtClean="0">
                <a:solidFill>
                  <a:schemeClr val="tx1"/>
                </a:solidFill>
              </a:rPr>
              <a:t> + </a:t>
            </a:r>
            <a:r>
              <a:rPr lang="ar-SA" sz="2400" b="1" dirty="0" smtClean="0">
                <a:solidFill>
                  <a:srgbClr val="FF0000"/>
                </a:solidFill>
              </a:rPr>
              <a:t>4</a:t>
            </a:r>
            <a:r>
              <a:rPr lang="ar-SA" sz="2400" b="1" dirty="0" smtClean="0">
                <a:solidFill>
                  <a:schemeClr val="tx1"/>
                </a:solidFill>
              </a:rPr>
              <a:t> </a:t>
            </a:r>
            <a:r>
              <a:rPr lang="ar-SA" sz="2400" b="1" dirty="0" smtClean="0">
                <a:solidFill>
                  <a:srgbClr val="FF0000"/>
                </a:solidFill>
              </a:rPr>
              <a:t>ص</a:t>
            </a:r>
            <a:r>
              <a:rPr lang="ar-SA" sz="2400" b="1" dirty="0" smtClean="0">
                <a:solidFill>
                  <a:schemeClr val="tx1"/>
                </a:solidFill>
              </a:rPr>
              <a:t> ــ 1 = ــ 3 ص</a:t>
            </a:r>
            <a:r>
              <a:rPr lang="ar-SA" sz="3600" b="1" spc="-100" baseline="30000" dirty="0" smtClean="0">
                <a:solidFill>
                  <a:schemeClr val="tx1"/>
                </a:solidFill>
              </a:rPr>
              <a:t>2</a:t>
            </a:r>
            <a:r>
              <a:rPr lang="ar-SA" sz="2400" b="1" dirty="0" smtClean="0">
                <a:solidFill>
                  <a:schemeClr val="tx1"/>
                </a:solidFill>
              </a:rPr>
              <a:t> + </a:t>
            </a:r>
            <a:r>
              <a:rPr lang="ar-SA" sz="2400" b="1" dirty="0" smtClean="0">
                <a:solidFill>
                  <a:srgbClr val="FF0000"/>
                </a:solidFill>
              </a:rPr>
              <a:t>2</a:t>
            </a:r>
            <a:r>
              <a:rPr lang="ar-SA" sz="2400" b="1" dirty="0" smtClean="0">
                <a:solidFill>
                  <a:schemeClr val="tx1"/>
                </a:solidFill>
              </a:rPr>
              <a:t> </a:t>
            </a:r>
            <a:r>
              <a:rPr lang="ar-SA" sz="2400" b="1" dirty="0" smtClean="0">
                <a:solidFill>
                  <a:srgbClr val="FF0000"/>
                </a:solidFill>
              </a:rPr>
              <a:t>ص</a:t>
            </a:r>
            <a:r>
              <a:rPr lang="ar-SA" sz="2400" b="1" dirty="0" smtClean="0">
                <a:solidFill>
                  <a:schemeClr val="tx1"/>
                </a:solidFill>
              </a:rPr>
              <a:t> ــ 1   </a:t>
            </a:r>
            <a:endParaRPr lang="ar-SA" sz="2400" b="1" dirty="0">
              <a:solidFill>
                <a:schemeClr val="tx1"/>
              </a:solidFill>
            </a:endParaRPr>
          </a:p>
        </p:txBody>
      </p:sp>
      <p:pic>
        <p:nvPicPr>
          <p:cNvPr id="4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357166"/>
            <a:ext cx="113347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0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40" grpId="0" animBg="1"/>
      <p:bldP spid="4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مستطيل مستدير الزوايا 23"/>
          <p:cNvSpPr/>
          <p:nvPr/>
        </p:nvSpPr>
        <p:spPr>
          <a:xfrm>
            <a:off x="629940" y="257154"/>
            <a:ext cx="6715172" cy="8572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حدد إذا كانت كل عبارة فيما يأتي كثيرة حدود أم لا ، وإذا كانت كذلك فصنفها إلى وحيدة حد أو ثنائية حد أو ثلاثية حدود . </a:t>
            </a:r>
            <a:endParaRPr lang="ar-SA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25" name="جدول 24"/>
          <p:cNvGraphicFramePr>
            <a:graphicFrameLocks noGrp="1"/>
          </p:cNvGraphicFramePr>
          <p:nvPr/>
        </p:nvGraphicFramePr>
        <p:xfrm>
          <a:off x="500034" y="1397000"/>
          <a:ext cx="8215371" cy="503239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394745"/>
                <a:gridCol w="2384458"/>
                <a:gridCol w="2436168"/>
              </a:tblGrid>
              <a:tr h="1006479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chemeClr val="tx1"/>
                          </a:solidFill>
                        </a:rPr>
                        <a:t>العبارة</a:t>
                      </a:r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chemeClr val="tx1"/>
                          </a:solidFill>
                        </a:rPr>
                        <a:t>هل</a:t>
                      </a:r>
                      <a:r>
                        <a:rPr lang="ar-SA" sz="2400" b="1" baseline="0" dirty="0" smtClean="0">
                          <a:solidFill>
                            <a:schemeClr val="tx1"/>
                          </a:solidFill>
                        </a:rPr>
                        <a:t> هي كثيرة حدود</a:t>
                      </a:r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smtClean="0">
                          <a:solidFill>
                            <a:schemeClr val="tx1"/>
                          </a:solidFill>
                        </a:rPr>
                        <a:t>التصنيف</a:t>
                      </a:r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6479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chemeClr val="tx1"/>
                          </a:solidFill>
                        </a:rPr>
                        <a:t>2 ص – 5 + 3 ص</a:t>
                      </a:r>
                      <a:r>
                        <a:rPr lang="ar-SA" sz="3600" b="1" spc="-10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ar-SA" sz="3600" b="1" spc="-1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6479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chemeClr val="tx1"/>
                          </a:solidFill>
                        </a:rPr>
                        <a:t>3 س</a:t>
                      </a:r>
                      <a:r>
                        <a:rPr lang="ar-SA" sz="3600" b="1" spc="-10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ar-SA" sz="3600" b="1" spc="-1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6479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chemeClr val="tx1"/>
                          </a:solidFill>
                        </a:rPr>
                        <a:t>5 م</a:t>
                      </a:r>
                      <a:r>
                        <a:rPr lang="ar-SA" sz="3600" b="1" spc="-10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ar-SA" sz="2400" b="1" dirty="0" smtClean="0">
                          <a:solidFill>
                            <a:schemeClr val="tx1"/>
                          </a:solidFill>
                        </a:rPr>
                        <a:t> ن</a:t>
                      </a:r>
                      <a:r>
                        <a:rPr lang="ar-SA" sz="3600" b="1" spc="-100" baseline="30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ar-SA" sz="2400" b="1" dirty="0" smtClean="0">
                          <a:solidFill>
                            <a:schemeClr val="tx1"/>
                          </a:solidFill>
                        </a:rPr>
                        <a:t> + 6</a:t>
                      </a:r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6479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chemeClr val="tx1"/>
                          </a:solidFill>
                        </a:rPr>
                        <a:t> 5 ك</a:t>
                      </a:r>
                      <a:r>
                        <a:rPr lang="ar-SA" sz="3600" b="1" spc="-100" baseline="38000" dirty="0" smtClean="0">
                          <a:solidFill>
                            <a:schemeClr val="tx1"/>
                          </a:solidFill>
                        </a:rPr>
                        <a:t>ــ</a:t>
                      </a:r>
                      <a:r>
                        <a:rPr lang="ar-SA" sz="3600" b="1" spc="-100" baseline="30000" dirty="0" smtClean="0">
                          <a:solidFill>
                            <a:schemeClr val="tx1"/>
                          </a:solidFill>
                        </a:rPr>
                        <a:t> 4</a:t>
                      </a:r>
                      <a:r>
                        <a:rPr lang="ar-SA" sz="2400" b="1" dirty="0" smtClean="0">
                          <a:solidFill>
                            <a:schemeClr val="tx1"/>
                          </a:solidFill>
                        </a:rPr>
                        <a:t> + 6 ك</a:t>
                      </a:r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" name="عنوان 1"/>
          <p:cNvSpPr txBox="1">
            <a:spLocks/>
          </p:cNvSpPr>
          <p:nvPr/>
        </p:nvSpPr>
        <p:spPr>
          <a:xfrm>
            <a:off x="3057734" y="2643182"/>
            <a:ext cx="2143140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نعم</a:t>
            </a:r>
          </a:p>
        </p:txBody>
      </p:sp>
      <p:sp>
        <p:nvSpPr>
          <p:cNvPr id="27" name="عنوان 1"/>
          <p:cNvSpPr txBox="1">
            <a:spLocks/>
          </p:cNvSpPr>
          <p:nvPr/>
        </p:nvSpPr>
        <p:spPr>
          <a:xfrm>
            <a:off x="3057734" y="3643314"/>
            <a:ext cx="2143140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نعم</a:t>
            </a:r>
          </a:p>
        </p:txBody>
      </p:sp>
      <p:sp>
        <p:nvSpPr>
          <p:cNvPr id="28" name="عنوان 1"/>
          <p:cNvSpPr txBox="1">
            <a:spLocks/>
          </p:cNvSpPr>
          <p:nvPr/>
        </p:nvSpPr>
        <p:spPr>
          <a:xfrm>
            <a:off x="3057734" y="4643446"/>
            <a:ext cx="2143140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نعم</a:t>
            </a:r>
          </a:p>
        </p:txBody>
      </p:sp>
      <p:sp>
        <p:nvSpPr>
          <p:cNvPr id="29" name="عنوان 1"/>
          <p:cNvSpPr txBox="1">
            <a:spLocks/>
          </p:cNvSpPr>
          <p:nvPr/>
        </p:nvSpPr>
        <p:spPr>
          <a:xfrm>
            <a:off x="3057734" y="5643578"/>
            <a:ext cx="2143140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لا</a:t>
            </a:r>
          </a:p>
        </p:txBody>
      </p:sp>
      <p:sp>
        <p:nvSpPr>
          <p:cNvPr id="30" name="عنوان 1"/>
          <p:cNvSpPr txBox="1">
            <a:spLocks/>
          </p:cNvSpPr>
          <p:nvPr/>
        </p:nvSpPr>
        <p:spPr>
          <a:xfrm>
            <a:off x="642910" y="2643182"/>
            <a:ext cx="2143140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ثلاثية حدود</a:t>
            </a:r>
          </a:p>
        </p:txBody>
      </p:sp>
      <p:sp>
        <p:nvSpPr>
          <p:cNvPr id="31" name="عنوان 1"/>
          <p:cNvSpPr txBox="1">
            <a:spLocks/>
          </p:cNvSpPr>
          <p:nvPr/>
        </p:nvSpPr>
        <p:spPr>
          <a:xfrm>
            <a:off x="642910" y="3643314"/>
            <a:ext cx="2143140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وحيدة حد</a:t>
            </a:r>
          </a:p>
        </p:txBody>
      </p:sp>
      <p:sp>
        <p:nvSpPr>
          <p:cNvPr id="32" name="عنوان 1"/>
          <p:cNvSpPr txBox="1">
            <a:spLocks/>
          </p:cNvSpPr>
          <p:nvPr/>
        </p:nvSpPr>
        <p:spPr>
          <a:xfrm>
            <a:off x="642910" y="4643446"/>
            <a:ext cx="2143140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ثنائية حد</a:t>
            </a:r>
          </a:p>
        </p:txBody>
      </p:sp>
      <p:sp>
        <p:nvSpPr>
          <p:cNvPr id="33" name="عنوان 1"/>
          <p:cNvSpPr txBox="1">
            <a:spLocks/>
          </p:cNvSpPr>
          <p:nvPr/>
        </p:nvSpPr>
        <p:spPr>
          <a:xfrm>
            <a:off x="642910" y="5643578"/>
            <a:ext cx="2143140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ــــــــــــــــــــ</a:t>
            </a: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6" y="214290"/>
            <a:ext cx="173831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1"/>
          <p:cNvSpPr txBox="1">
            <a:spLocks/>
          </p:cNvSpPr>
          <p:nvPr/>
        </p:nvSpPr>
        <p:spPr>
          <a:xfrm>
            <a:off x="6786578" y="285728"/>
            <a:ext cx="2143140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درجة وحيدة الحد :</a:t>
            </a:r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3357554" y="285728"/>
            <a:ext cx="3357586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هي مجموع أسس كل متغيراتها</a:t>
            </a:r>
          </a:p>
        </p:txBody>
      </p:sp>
      <p:sp>
        <p:nvSpPr>
          <p:cNvPr id="6" name="عنوان 1"/>
          <p:cNvSpPr txBox="1">
            <a:spLocks/>
          </p:cNvSpPr>
          <p:nvPr/>
        </p:nvSpPr>
        <p:spPr>
          <a:xfrm>
            <a:off x="2071670" y="2857496"/>
            <a:ext cx="5100646" cy="37147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4857752" y="3956104"/>
            <a:ext cx="2143140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4829204" y="4870730"/>
            <a:ext cx="2143140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س</a:t>
            </a: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4829204" y="5743152"/>
            <a:ext cx="2143140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5ب  ن</a:t>
            </a:r>
            <a:r>
              <a:rPr lang="ar-SA" sz="3700" b="1" spc="-100" baseline="30000" dirty="0" smtClean="0">
                <a:solidFill>
                  <a:schemeClr val="tx1"/>
                </a:solidFill>
              </a:rPr>
              <a:t>4</a:t>
            </a:r>
            <a:r>
              <a:rPr lang="ar-SA" sz="2400" b="1" dirty="0" smtClean="0">
                <a:solidFill>
                  <a:schemeClr val="tx1"/>
                </a:solidFill>
              </a:rPr>
              <a:t> </a:t>
            </a: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س</a:t>
            </a:r>
            <a:r>
              <a:rPr kumimoji="0" lang="ar-SA" sz="3700" b="1" i="0" u="none" strike="noStrike" kern="1200" cap="none" spc="-10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10" name="عنوان 1"/>
          <p:cNvSpPr txBox="1">
            <a:spLocks/>
          </p:cNvSpPr>
          <p:nvPr/>
        </p:nvSpPr>
        <p:spPr>
          <a:xfrm>
            <a:off x="6786578" y="928670"/>
            <a:ext cx="2143140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درجة الحد الثابت :</a:t>
            </a:r>
          </a:p>
        </p:txBody>
      </p:sp>
      <p:sp>
        <p:nvSpPr>
          <p:cNvPr id="11" name="عنوان 1"/>
          <p:cNvSpPr txBox="1">
            <a:spLocks/>
          </p:cNvSpPr>
          <p:nvPr/>
        </p:nvSpPr>
        <p:spPr>
          <a:xfrm>
            <a:off x="3357554" y="928670"/>
            <a:ext cx="3357586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صفر</a:t>
            </a:r>
          </a:p>
        </p:txBody>
      </p:sp>
      <p:sp>
        <p:nvSpPr>
          <p:cNvPr id="12" name="عنوان 1"/>
          <p:cNvSpPr txBox="1">
            <a:spLocks/>
          </p:cNvSpPr>
          <p:nvPr/>
        </p:nvSpPr>
        <p:spPr>
          <a:xfrm>
            <a:off x="6786578" y="1571612"/>
            <a:ext cx="2143140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درجة الصـــــفر :</a:t>
            </a:r>
          </a:p>
        </p:txBody>
      </p:sp>
      <p:sp>
        <p:nvSpPr>
          <p:cNvPr id="13" name="عنوان 1"/>
          <p:cNvSpPr txBox="1">
            <a:spLocks/>
          </p:cNvSpPr>
          <p:nvPr/>
        </p:nvSpPr>
        <p:spPr>
          <a:xfrm>
            <a:off x="3357554" y="1571612"/>
            <a:ext cx="3357586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ليس له درجة</a:t>
            </a:r>
          </a:p>
        </p:txBody>
      </p:sp>
      <p:sp>
        <p:nvSpPr>
          <p:cNvPr id="14" name="عنوان 1"/>
          <p:cNvSpPr txBox="1">
            <a:spLocks/>
          </p:cNvSpPr>
          <p:nvPr/>
        </p:nvSpPr>
        <p:spPr>
          <a:xfrm>
            <a:off x="2071670" y="2285992"/>
            <a:ext cx="2528878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الدرجة</a:t>
            </a:r>
          </a:p>
        </p:txBody>
      </p:sp>
      <p:sp>
        <p:nvSpPr>
          <p:cNvPr id="5" name="عنوان 1"/>
          <p:cNvSpPr txBox="1">
            <a:spLocks/>
          </p:cNvSpPr>
          <p:nvPr/>
        </p:nvSpPr>
        <p:spPr>
          <a:xfrm>
            <a:off x="4643438" y="2285992"/>
            <a:ext cx="2528878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وحيدة الحد</a:t>
            </a:r>
          </a:p>
        </p:txBody>
      </p:sp>
      <p:sp>
        <p:nvSpPr>
          <p:cNvPr id="15" name="عنوان 1"/>
          <p:cNvSpPr txBox="1">
            <a:spLocks/>
          </p:cNvSpPr>
          <p:nvPr/>
        </p:nvSpPr>
        <p:spPr>
          <a:xfrm>
            <a:off x="4857752" y="3071810"/>
            <a:ext cx="2143140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</a:p>
        </p:txBody>
      </p:sp>
      <p:sp>
        <p:nvSpPr>
          <p:cNvPr id="16" name="عنوان 1"/>
          <p:cNvSpPr txBox="1">
            <a:spLocks/>
          </p:cNvSpPr>
          <p:nvPr/>
        </p:nvSpPr>
        <p:spPr>
          <a:xfrm>
            <a:off x="5429256" y="3071810"/>
            <a:ext cx="857256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 س</a:t>
            </a:r>
            <a:r>
              <a:rPr kumimoji="0" lang="ar-SA" sz="3700" b="1" i="0" u="none" strike="noStrike" kern="1200" cap="none" spc="-10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</a:p>
        </p:txBody>
      </p:sp>
      <p:sp>
        <p:nvSpPr>
          <p:cNvPr id="17" name="عنوان 1"/>
          <p:cNvSpPr txBox="1">
            <a:spLocks/>
          </p:cNvSpPr>
          <p:nvPr/>
        </p:nvSpPr>
        <p:spPr>
          <a:xfrm>
            <a:off x="2271230" y="3956104"/>
            <a:ext cx="2143140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ليس له درجة</a:t>
            </a:r>
          </a:p>
        </p:txBody>
      </p:sp>
      <p:sp>
        <p:nvSpPr>
          <p:cNvPr id="18" name="عنوان 1"/>
          <p:cNvSpPr txBox="1">
            <a:spLocks/>
          </p:cNvSpPr>
          <p:nvPr/>
        </p:nvSpPr>
        <p:spPr>
          <a:xfrm>
            <a:off x="2242682" y="4870730"/>
            <a:ext cx="2143140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400" b="1" dirty="0" smtClean="0">
                <a:solidFill>
                  <a:schemeClr val="tx1"/>
                </a:solidFill>
              </a:rPr>
              <a:t>1</a:t>
            </a:r>
            <a:endParaRPr kumimoji="0" lang="ar-SA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عنوان 1"/>
          <p:cNvSpPr txBox="1">
            <a:spLocks/>
          </p:cNvSpPr>
          <p:nvPr/>
        </p:nvSpPr>
        <p:spPr>
          <a:xfrm>
            <a:off x="2242682" y="5743152"/>
            <a:ext cx="2143140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endParaRPr kumimoji="0" lang="ar-SA" sz="3700" b="1" i="0" u="none" strike="noStrike" kern="1200" cap="none" spc="-10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عنوان 1"/>
          <p:cNvSpPr txBox="1">
            <a:spLocks/>
          </p:cNvSpPr>
          <p:nvPr/>
        </p:nvSpPr>
        <p:spPr>
          <a:xfrm>
            <a:off x="2271230" y="3071810"/>
            <a:ext cx="2143140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صفر</a:t>
            </a:r>
          </a:p>
        </p:txBody>
      </p:sp>
      <p:sp>
        <p:nvSpPr>
          <p:cNvPr id="23" name="شكل بيضاوي 22"/>
          <p:cNvSpPr/>
          <p:nvPr/>
        </p:nvSpPr>
        <p:spPr>
          <a:xfrm>
            <a:off x="6029994" y="5643578"/>
            <a:ext cx="357190" cy="35719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chemeClr val="tx1"/>
                </a:solidFill>
              </a:rPr>
              <a:t>1</a:t>
            </a:r>
            <a:endParaRPr lang="ar-SA" sz="2400" dirty="0">
              <a:solidFill>
                <a:schemeClr val="tx1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>
          <a:xfrm>
            <a:off x="5643570" y="5643578"/>
            <a:ext cx="357190" cy="35719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5" name="شكل بيضاوي 24"/>
          <p:cNvSpPr/>
          <p:nvPr/>
        </p:nvSpPr>
        <p:spPr>
          <a:xfrm>
            <a:off x="5157572" y="5643578"/>
            <a:ext cx="357190" cy="35719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6" name="شكل بيضاوي 25"/>
          <p:cNvSpPr/>
          <p:nvPr/>
        </p:nvSpPr>
        <p:spPr>
          <a:xfrm>
            <a:off x="5429256" y="2986304"/>
            <a:ext cx="357190" cy="35719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7" name="شكل بيضاوي 26"/>
          <p:cNvSpPr/>
          <p:nvPr/>
        </p:nvSpPr>
        <p:spPr>
          <a:xfrm>
            <a:off x="5472558" y="4786322"/>
            <a:ext cx="357190" cy="35719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chemeClr val="tx1"/>
                </a:solidFill>
              </a:rPr>
              <a:t>1</a:t>
            </a:r>
            <a:endParaRPr lang="ar-SA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edge">
                                      <p:cBhvr>
                                        <p:cTn id="10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3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7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7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7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5" grpId="0" animBg="1"/>
      <p:bldP spid="15" grpId="0" animBg="1"/>
      <p:bldP spid="16" grpId="0" animBg="1"/>
      <p:bldP spid="16" grpId="1" animBg="1"/>
      <p:bldP spid="17" grpId="0" animBg="1"/>
      <p:bldP spid="18" grpId="0" animBg="1"/>
      <p:bldP spid="19" grpId="0" animBg="1"/>
      <p:bldP spid="20" grpId="0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عنوان 1"/>
          <p:cNvSpPr txBox="1">
            <a:spLocks/>
          </p:cNvSpPr>
          <p:nvPr/>
        </p:nvSpPr>
        <p:spPr>
          <a:xfrm>
            <a:off x="6786578" y="285728"/>
            <a:ext cx="2143140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درجة كثيرة الحدود :</a:t>
            </a:r>
          </a:p>
        </p:txBody>
      </p:sp>
      <p:sp>
        <p:nvSpPr>
          <p:cNvPr id="84" name="عنوان 1"/>
          <p:cNvSpPr txBox="1">
            <a:spLocks/>
          </p:cNvSpPr>
          <p:nvPr/>
        </p:nvSpPr>
        <p:spPr>
          <a:xfrm>
            <a:off x="2071670" y="285728"/>
            <a:ext cx="4643470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هي أكبر درجة لأي حد من حدودها</a:t>
            </a:r>
          </a:p>
        </p:txBody>
      </p:sp>
      <p:sp>
        <p:nvSpPr>
          <p:cNvPr id="88" name="عنوان 1"/>
          <p:cNvSpPr txBox="1">
            <a:spLocks/>
          </p:cNvSpPr>
          <p:nvPr/>
        </p:nvSpPr>
        <p:spPr>
          <a:xfrm>
            <a:off x="500034" y="1857364"/>
            <a:ext cx="8143932" cy="47149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9" name="عنوان 1"/>
          <p:cNvSpPr txBox="1">
            <a:spLocks/>
          </p:cNvSpPr>
          <p:nvPr/>
        </p:nvSpPr>
        <p:spPr>
          <a:xfrm>
            <a:off x="3314664" y="2786058"/>
            <a:ext cx="5114988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 ب  ن</a:t>
            </a:r>
            <a:r>
              <a:rPr kumimoji="0" lang="ar-SA" sz="3600" b="1" i="0" u="none" strike="noStrike" kern="1200" cap="none" spc="-10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ar-SA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+  2 ب</a:t>
            </a:r>
            <a:r>
              <a:rPr kumimoji="0" lang="ar-SA" sz="3600" b="1" i="0" u="none" strike="noStrike" kern="1200" cap="none" spc="-10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ar-SA" sz="23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ن</a:t>
            </a:r>
            <a:r>
              <a:rPr kumimoji="0" lang="ar-SA" sz="3600" b="1" i="0" u="none" strike="noStrike" kern="1200" cap="none" spc="-10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ar-SA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91" name="عنوان 1"/>
          <p:cNvSpPr txBox="1">
            <a:spLocks/>
          </p:cNvSpPr>
          <p:nvPr/>
        </p:nvSpPr>
        <p:spPr>
          <a:xfrm>
            <a:off x="3286116" y="5143512"/>
            <a:ext cx="5114988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ك  ل</a:t>
            </a:r>
            <a:r>
              <a:rPr lang="ar-SA" sz="3700" b="1" spc="-100" baseline="30000" dirty="0" smtClean="0">
                <a:solidFill>
                  <a:schemeClr val="tx1"/>
                </a:solidFill>
              </a:rPr>
              <a:t>4</a:t>
            </a:r>
            <a:r>
              <a:rPr lang="ar-SA" sz="2400" b="1" dirty="0" smtClean="0">
                <a:solidFill>
                  <a:schemeClr val="tx1"/>
                </a:solidFill>
              </a:rPr>
              <a:t> س</a:t>
            </a:r>
            <a:r>
              <a:rPr lang="ar-SA" sz="3700" b="1" spc="-100" baseline="30000" dirty="0" smtClean="0">
                <a:solidFill>
                  <a:schemeClr val="tx1"/>
                </a:solidFill>
              </a:rPr>
              <a:t>2</a:t>
            </a:r>
            <a:r>
              <a:rPr lang="ar-SA" sz="2400" b="1" dirty="0" smtClean="0">
                <a:solidFill>
                  <a:schemeClr val="tx1"/>
                </a:solidFill>
              </a:rPr>
              <a:t>  +   ك  ل  س  –  2 ك</a:t>
            </a:r>
            <a:r>
              <a:rPr lang="ar-SA" sz="3700" b="1" spc="-100" baseline="30000" dirty="0" smtClean="0">
                <a:solidFill>
                  <a:schemeClr val="tx1"/>
                </a:solidFill>
              </a:rPr>
              <a:t>5</a:t>
            </a:r>
            <a:r>
              <a:rPr lang="ar-SA" sz="2400" b="1" dirty="0" smtClean="0">
                <a:solidFill>
                  <a:schemeClr val="tx1"/>
                </a:solidFill>
              </a:rPr>
              <a:t> ل  س</a:t>
            </a:r>
            <a:r>
              <a:rPr lang="ar-SA" sz="3700" b="1" spc="-100" baseline="30000" dirty="0" smtClean="0">
                <a:solidFill>
                  <a:schemeClr val="tx1"/>
                </a:solidFill>
              </a:rPr>
              <a:t>2</a:t>
            </a:r>
            <a:r>
              <a:rPr lang="ar-SA" sz="2400" b="1" dirty="0" smtClean="0">
                <a:solidFill>
                  <a:schemeClr val="tx1"/>
                </a:solidFill>
              </a:rPr>
              <a:t> </a:t>
            </a:r>
            <a:endParaRPr kumimoji="0" lang="ar-SA" sz="3700" b="1" i="0" u="none" strike="noStrike" kern="1200" cap="none" spc="-10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9" name="عنوان 1"/>
          <p:cNvSpPr txBox="1">
            <a:spLocks/>
          </p:cNvSpPr>
          <p:nvPr/>
        </p:nvSpPr>
        <p:spPr>
          <a:xfrm>
            <a:off x="500034" y="1257724"/>
            <a:ext cx="2528878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الدرجة</a:t>
            </a:r>
          </a:p>
        </p:txBody>
      </p:sp>
      <p:sp>
        <p:nvSpPr>
          <p:cNvPr id="102" name="عنوان 1"/>
          <p:cNvSpPr txBox="1">
            <a:spLocks/>
          </p:cNvSpPr>
          <p:nvPr/>
        </p:nvSpPr>
        <p:spPr>
          <a:xfrm>
            <a:off x="3143240" y="1257724"/>
            <a:ext cx="5500726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كثيرة الحدود</a:t>
            </a:r>
          </a:p>
        </p:txBody>
      </p:sp>
      <p:sp>
        <p:nvSpPr>
          <p:cNvPr id="110" name="عنوان 1"/>
          <p:cNvSpPr txBox="1">
            <a:spLocks/>
          </p:cNvSpPr>
          <p:nvPr/>
        </p:nvSpPr>
        <p:spPr>
          <a:xfrm>
            <a:off x="699594" y="2786058"/>
            <a:ext cx="2143140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3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2" name="عنوان 1"/>
          <p:cNvSpPr txBox="1">
            <a:spLocks/>
          </p:cNvSpPr>
          <p:nvPr/>
        </p:nvSpPr>
        <p:spPr>
          <a:xfrm>
            <a:off x="671046" y="5143512"/>
            <a:ext cx="2143140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3700" b="1" i="0" u="none" strike="noStrike" kern="1200" cap="none" spc="-10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9" name="عنوان 1"/>
          <p:cNvSpPr txBox="1">
            <a:spLocks/>
          </p:cNvSpPr>
          <p:nvPr/>
        </p:nvSpPr>
        <p:spPr>
          <a:xfrm>
            <a:off x="6072198" y="2071678"/>
            <a:ext cx="1071570" cy="5715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endParaRPr kumimoji="0" lang="ar-SA" sz="3700" b="1" i="0" u="none" strike="noStrike" kern="1200" cap="none" spc="-10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0" name="عنوان 1"/>
          <p:cNvSpPr txBox="1">
            <a:spLocks/>
          </p:cNvSpPr>
          <p:nvPr/>
        </p:nvSpPr>
        <p:spPr>
          <a:xfrm>
            <a:off x="4572000" y="2071678"/>
            <a:ext cx="1071570" cy="5715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endParaRPr kumimoji="0" lang="ar-SA" sz="3700" b="1" i="0" u="none" strike="noStrike" kern="1200" cap="none" spc="-10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1" name="عنوان 1"/>
          <p:cNvSpPr txBox="1">
            <a:spLocks/>
          </p:cNvSpPr>
          <p:nvPr/>
        </p:nvSpPr>
        <p:spPr>
          <a:xfrm>
            <a:off x="6786578" y="4357694"/>
            <a:ext cx="1071570" cy="5715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endParaRPr kumimoji="0" lang="ar-SA" sz="3700" b="1" i="0" u="none" strike="noStrike" kern="1200" cap="none" spc="-10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2" name="عنوان 1"/>
          <p:cNvSpPr txBox="1">
            <a:spLocks/>
          </p:cNvSpPr>
          <p:nvPr/>
        </p:nvSpPr>
        <p:spPr>
          <a:xfrm>
            <a:off x="5214942" y="4357694"/>
            <a:ext cx="1071570" cy="5715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endParaRPr kumimoji="0" lang="ar-SA" sz="3700" b="1" i="0" u="none" strike="noStrike" kern="1200" cap="none" spc="-10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3" name="عنوان 1"/>
          <p:cNvSpPr txBox="1">
            <a:spLocks/>
          </p:cNvSpPr>
          <p:nvPr/>
        </p:nvSpPr>
        <p:spPr>
          <a:xfrm>
            <a:off x="3643306" y="4357694"/>
            <a:ext cx="1071570" cy="5715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endParaRPr kumimoji="0" lang="ar-SA" sz="3700" b="1" i="0" u="none" strike="noStrike" kern="1200" cap="none" spc="-10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4" name="عنوان 1"/>
          <p:cNvSpPr txBox="1">
            <a:spLocks/>
          </p:cNvSpPr>
          <p:nvPr/>
        </p:nvSpPr>
        <p:spPr>
          <a:xfrm>
            <a:off x="4786314" y="2071678"/>
            <a:ext cx="642942" cy="57150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endParaRPr kumimoji="0" lang="ar-SA" sz="3700" b="1" i="0" u="none" strike="noStrike" kern="1200" cap="none" spc="-10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5" name="عنوان 1"/>
          <p:cNvSpPr txBox="1">
            <a:spLocks/>
          </p:cNvSpPr>
          <p:nvPr/>
        </p:nvSpPr>
        <p:spPr>
          <a:xfrm>
            <a:off x="3857620" y="4357694"/>
            <a:ext cx="642942" cy="57150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endParaRPr kumimoji="0" lang="ar-SA" sz="3700" b="1" i="0" u="none" strike="noStrike" kern="1200" cap="none" spc="-10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7014 0.1154 " pathEditMode="relative" ptsTypes="AA">
                                      <p:cBhvr>
                                        <p:cTn id="84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01573E-6 L -0.27187 0.12719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4" grpId="0" animBg="1"/>
      <p:bldP spid="88" grpId="0" animBg="1"/>
      <p:bldP spid="89" grpId="0" animBg="1"/>
      <p:bldP spid="91" grpId="0" animBg="1"/>
      <p:bldP spid="99" grpId="0" animBg="1"/>
      <p:bldP spid="102" grpId="0" animBg="1"/>
      <p:bldP spid="110" grpId="0" animBg="1"/>
      <p:bldP spid="112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/>
      <p:bldP spid="124" grpId="1"/>
      <p:bldP spid="125" grpId="0"/>
      <p:bldP spid="12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مستدير الزوايا 10"/>
          <p:cNvSpPr/>
          <p:nvPr/>
        </p:nvSpPr>
        <p:spPr>
          <a:xfrm>
            <a:off x="714348" y="257154"/>
            <a:ext cx="6715172" cy="8572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أوجد درجة كل من كثيرات الحدود التالية :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97" name="عنوان 1"/>
          <p:cNvSpPr txBox="1">
            <a:spLocks/>
          </p:cNvSpPr>
          <p:nvPr/>
        </p:nvSpPr>
        <p:spPr>
          <a:xfrm>
            <a:off x="500034" y="2171252"/>
            <a:ext cx="8143932" cy="43577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8" name="عنوان 1"/>
          <p:cNvSpPr txBox="1">
            <a:spLocks/>
          </p:cNvSpPr>
          <p:nvPr/>
        </p:nvSpPr>
        <p:spPr>
          <a:xfrm>
            <a:off x="3314664" y="3099946"/>
            <a:ext cx="5114988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 س  </a:t>
            </a:r>
            <a:r>
              <a:rPr lang="ar-SA" sz="2300" b="1" dirty="0" smtClean="0">
                <a:solidFill>
                  <a:schemeClr val="tx1"/>
                </a:solidFill>
              </a:rPr>
              <a:t>ص</a:t>
            </a:r>
            <a:r>
              <a:rPr lang="ar-SA" sz="3600" b="1" spc="-100" baseline="30000" dirty="0" smtClean="0">
                <a:solidFill>
                  <a:schemeClr val="tx1"/>
                </a:solidFill>
              </a:rPr>
              <a:t>5</a:t>
            </a:r>
            <a:r>
              <a:rPr lang="ar-SA" sz="2300" b="1" dirty="0" smtClean="0">
                <a:solidFill>
                  <a:schemeClr val="tx1"/>
                </a:solidFill>
              </a:rPr>
              <a:t> ع</a:t>
            </a:r>
            <a:endParaRPr kumimoji="0" lang="ar-SA" sz="23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9" name="عنوان 1"/>
          <p:cNvSpPr txBox="1">
            <a:spLocks/>
          </p:cNvSpPr>
          <p:nvPr/>
        </p:nvSpPr>
        <p:spPr>
          <a:xfrm>
            <a:off x="3286116" y="5457400"/>
            <a:ext cx="5114988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م  </a:t>
            </a:r>
            <a:r>
              <a:rPr lang="ar-SA" sz="2400" b="1" dirty="0" smtClean="0">
                <a:solidFill>
                  <a:schemeClr val="tx1"/>
                </a:solidFill>
              </a:rPr>
              <a:t>ن  ــ   3 م  ن</a:t>
            </a:r>
            <a:r>
              <a:rPr lang="ar-SA" sz="3700" b="1" spc="-100" baseline="30000" dirty="0" smtClean="0">
                <a:solidFill>
                  <a:schemeClr val="tx1"/>
                </a:solidFill>
              </a:rPr>
              <a:t>2</a:t>
            </a:r>
            <a:r>
              <a:rPr lang="ar-SA" sz="2400" b="1" dirty="0" smtClean="0">
                <a:solidFill>
                  <a:schemeClr val="tx1"/>
                </a:solidFill>
              </a:rPr>
              <a:t>  ــ  7 م</a:t>
            </a:r>
            <a:r>
              <a:rPr lang="ar-SA" sz="3700" b="1" spc="-100" baseline="30000" dirty="0" smtClean="0">
                <a:solidFill>
                  <a:schemeClr val="tx1"/>
                </a:solidFill>
              </a:rPr>
              <a:t>2</a:t>
            </a:r>
            <a:r>
              <a:rPr lang="ar-SA" sz="2400" b="1" dirty="0" smtClean="0">
                <a:solidFill>
                  <a:schemeClr val="tx1"/>
                </a:solidFill>
              </a:rPr>
              <a:t> ن</a:t>
            </a:r>
            <a:r>
              <a:rPr lang="ar-SA" sz="3700" b="1" spc="-100" baseline="30000" dirty="0" smtClean="0">
                <a:solidFill>
                  <a:schemeClr val="tx1"/>
                </a:solidFill>
              </a:rPr>
              <a:t>2</a:t>
            </a:r>
            <a:r>
              <a:rPr lang="ar-SA" sz="2400" b="1" dirty="0" smtClean="0">
                <a:solidFill>
                  <a:schemeClr val="tx1"/>
                </a:solidFill>
              </a:rPr>
              <a:t>  ــ  13</a:t>
            </a:r>
            <a:endParaRPr kumimoji="0" lang="ar-SA" sz="3700" b="1" i="0" u="none" strike="noStrike" kern="1200" cap="none" spc="-10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7" name="عنوان 1"/>
          <p:cNvSpPr txBox="1">
            <a:spLocks/>
          </p:cNvSpPr>
          <p:nvPr/>
        </p:nvSpPr>
        <p:spPr>
          <a:xfrm>
            <a:off x="500034" y="1571612"/>
            <a:ext cx="2528878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الدرجة</a:t>
            </a:r>
          </a:p>
        </p:txBody>
      </p:sp>
      <p:sp>
        <p:nvSpPr>
          <p:cNvPr id="120" name="عنوان 1"/>
          <p:cNvSpPr txBox="1">
            <a:spLocks/>
          </p:cNvSpPr>
          <p:nvPr/>
        </p:nvSpPr>
        <p:spPr>
          <a:xfrm>
            <a:off x="3143240" y="1571612"/>
            <a:ext cx="5500726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كثيرة الحدود</a:t>
            </a:r>
          </a:p>
        </p:txBody>
      </p:sp>
      <p:sp>
        <p:nvSpPr>
          <p:cNvPr id="124" name="عنوان 1"/>
          <p:cNvSpPr txBox="1">
            <a:spLocks/>
          </p:cNvSpPr>
          <p:nvPr/>
        </p:nvSpPr>
        <p:spPr>
          <a:xfrm>
            <a:off x="699594" y="3099946"/>
            <a:ext cx="2143140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3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8" name="عنوان 1"/>
          <p:cNvSpPr txBox="1">
            <a:spLocks/>
          </p:cNvSpPr>
          <p:nvPr/>
        </p:nvSpPr>
        <p:spPr>
          <a:xfrm>
            <a:off x="671046" y="5457400"/>
            <a:ext cx="2143140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3700" b="1" i="0" u="none" strike="noStrike" kern="1200" cap="none" spc="-10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3" name="عنوان 1"/>
          <p:cNvSpPr txBox="1">
            <a:spLocks/>
          </p:cNvSpPr>
          <p:nvPr/>
        </p:nvSpPr>
        <p:spPr>
          <a:xfrm>
            <a:off x="5401120" y="2385566"/>
            <a:ext cx="857256" cy="5715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endParaRPr kumimoji="0" lang="ar-SA" sz="3700" b="1" i="0" u="none" strike="noStrike" kern="1200" cap="none" spc="-10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4" name="عنوان 1"/>
          <p:cNvSpPr txBox="1">
            <a:spLocks/>
          </p:cNvSpPr>
          <p:nvPr/>
        </p:nvSpPr>
        <p:spPr>
          <a:xfrm>
            <a:off x="7215206" y="4671582"/>
            <a:ext cx="785818" cy="5715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400" b="1" dirty="0" smtClean="0">
                <a:solidFill>
                  <a:schemeClr val="tx1"/>
                </a:solidFill>
              </a:rPr>
              <a:t>2</a:t>
            </a:r>
            <a:endParaRPr kumimoji="0" lang="ar-SA" sz="3700" b="1" i="0" u="none" strike="noStrike" kern="1200" cap="none" spc="-10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5" name="عنوان 1"/>
          <p:cNvSpPr txBox="1">
            <a:spLocks/>
          </p:cNvSpPr>
          <p:nvPr/>
        </p:nvSpPr>
        <p:spPr>
          <a:xfrm>
            <a:off x="5929322" y="4671582"/>
            <a:ext cx="785818" cy="5715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endParaRPr kumimoji="0" lang="ar-SA" sz="3700" b="1" i="0" u="none" strike="noStrike" kern="1200" cap="none" spc="-10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6" name="عنوان 1"/>
          <p:cNvSpPr txBox="1">
            <a:spLocks/>
          </p:cNvSpPr>
          <p:nvPr/>
        </p:nvSpPr>
        <p:spPr>
          <a:xfrm>
            <a:off x="3500430" y="4671582"/>
            <a:ext cx="785818" cy="5715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endParaRPr kumimoji="0" lang="ar-SA" sz="3700" b="1" i="0" u="none" strike="noStrike" kern="1200" cap="none" spc="-10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7" name="عنوان 1"/>
          <p:cNvSpPr txBox="1">
            <a:spLocks/>
          </p:cNvSpPr>
          <p:nvPr/>
        </p:nvSpPr>
        <p:spPr>
          <a:xfrm>
            <a:off x="5500694" y="2385566"/>
            <a:ext cx="642942" cy="57150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endParaRPr kumimoji="0" lang="ar-SA" sz="3700" b="1" i="0" u="none" strike="noStrike" kern="1200" cap="none" spc="-10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357166"/>
            <a:ext cx="113347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0" name="عنوان 1"/>
          <p:cNvSpPr txBox="1">
            <a:spLocks/>
          </p:cNvSpPr>
          <p:nvPr/>
        </p:nvSpPr>
        <p:spPr>
          <a:xfrm>
            <a:off x="4672672" y="4671582"/>
            <a:ext cx="785818" cy="5715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ar-SA" sz="3700" b="1" i="0" u="none" strike="noStrike" kern="1200" cap="none" spc="-10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8" name="عنوان 1"/>
          <p:cNvSpPr txBox="1">
            <a:spLocks/>
          </p:cNvSpPr>
          <p:nvPr/>
        </p:nvSpPr>
        <p:spPr>
          <a:xfrm>
            <a:off x="4743012" y="4671582"/>
            <a:ext cx="642942" cy="57150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ar-SA" sz="3700" b="1" i="0" u="none" strike="noStrike" kern="1200" cap="none" spc="-10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94172E-6 L -0.45156 0.11032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" y="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08141E-6 L -0.36875 0.12349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" y="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7" grpId="0" animBg="1"/>
      <p:bldP spid="98" grpId="0" animBg="1"/>
      <p:bldP spid="109" grpId="0" animBg="1"/>
      <p:bldP spid="117" grpId="0" animBg="1"/>
      <p:bldP spid="120" grpId="0" animBg="1"/>
      <p:bldP spid="124" grpId="0" animBg="1"/>
      <p:bldP spid="128" grpId="0" animBg="1"/>
      <p:bldP spid="133" grpId="0" animBg="1"/>
      <p:bldP spid="134" grpId="0" animBg="1"/>
      <p:bldP spid="135" grpId="0" animBg="1"/>
      <p:bldP spid="136" grpId="0" animBg="1"/>
      <p:bldP spid="137" grpId="0"/>
      <p:bldP spid="137" grpId="1"/>
      <p:bldP spid="140" grpId="0" animBg="1"/>
      <p:bldP spid="138" grpId="0"/>
      <p:bldP spid="13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6" y="214290"/>
            <a:ext cx="173831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مستطيل مستدير الزوايا 24"/>
          <p:cNvSpPr/>
          <p:nvPr/>
        </p:nvSpPr>
        <p:spPr>
          <a:xfrm>
            <a:off x="714348" y="257154"/>
            <a:ext cx="6715172" cy="8572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أوجد درجة كل من كثيرات الحدود التالية :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26" name="عنوان 1"/>
          <p:cNvSpPr txBox="1">
            <a:spLocks/>
          </p:cNvSpPr>
          <p:nvPr/>
        </p:nvSpPr>
        <p:spPr>
          <a:xfrm>
            <a:off x="500034" y="1928802"/>
            <a:ext cx="8143932" cy="4600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عنوان 1"/>
          <p:cNvSpPr txBox="1">
            <a:spLocks/>
          </p:cNvSpPr>
          <p:nvPr/>
        </p:nvSpPr>
        <p:spPr>
          <a:xfrm>
            <a:off x="3286116" y="2143116"/>
            <a:ext cx="5114988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ــ 3</a:t>
            </a:r>
          </a:p>
        </p:txBody>
      </p:sp>
      <p:sp>
        <p:nvSpPr>
          <p:cNvPr id="28" name="عنوان 1"/>
          <p:cNvSpPr txBox="1">
            <a:spLocks/>
          </p:cNvSpPr>
          <p:nvPr/>
        </p:nvSpPr>
        <p:spPr>
          <a:xfrm>
            <a:off x="3286116" y="2857496"/>
            <a:ext cx="5114988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 ن</a:t>
            </a:r>
            <a:r>
              <a:rPr kumimoji="0" lang="ar-SA" sz="3700" b="1" i="0" u="none" strike="noStrike" kern="1200" cap="none" spc="-10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–   ن</a:t>
            </a:r>
            <a:r>
              <a:rPr kumimoji="0" lang="ar-SA" sz="3700" b="1" i="0" u="none" strike="noStrike" kern="1200" cap="none" spc="-10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ar-SA" sz="3700" b="1" i="0" u="none" strike="noStrike" kern="1200" cap="none" spc="-10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عنوان 1"/>
          <p:cNvSpPr txBox="1">
            <a:spLocks/>
          </p:cNvSpPr>
          <p:nvPr/>
        </p:nvSpPr>
        <p:spPr>
          <a:xfrm>
            <a:off x="500034" y="1328064"/>
            <a:ext cx="2528878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الدرجة</a:t>
            </a:r>
          </a:p>
        </p:txBody>
      </p:sp>
      <p:sp>
        <p:nvSpPr>
          <p:cNvPr id="30" name="عنوان 1"/>
          <p:cNvSpPr txBox="1">
            <a:spLocks/>
          </p:cNvSpPr>
          <p:nvPr/>
        </p:nvSpPr>
        <p:spPr>
          <a:xfrm>
            <a:off x="3143240" y="1328064"/>
            <a:ext cx="5500726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كثيرة الحدود</a:t>
            </a:r>
          </a:p>
        </p:txBody>
      </p:sp>
      <p:sp>
        <p:nvSpPr>
          <p:cNvPr id="31" name="عنوان 1"/>
          <p:cNvSpPr txBox="1">
            <a:spLocks/>
          </p:cNvSpPr>
          <p:nvPr/>
        </p:nvSpPr>
        <p:spPr>
          <a:xfrm>
            <a:off x="644008" y="2143116"/>
            <a:ext cx="2143140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3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عنوان 1"/>
          <p:cNvSpPr txBox="1">
            <a:spLocks/>
          </p:cNvSpPr>
          <p:nvPr/>
        </p:nvSpPr>
        <p:spPr>
          <a:xfrm>
            <a:off x="642910" y="2857496"/>
            <a:ext cx="2143140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3700" b="1" i="0" u="none" strike="noStrike" kern="1200" cap="none" spc="-10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عنوان 1"/>
          <p:cNvSpPr txBox="1">
            <a:spLocks/>
          </p:cNvSpPr>
          <p:nvPr/>
        </p:nvSpPr>
        <p:spPr>
          <a:xfrm>
            <a:off x="3286528" y="3571876"/>
            <a:ext cx="5114988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ــ 7 ع</a:t>
            </a:r>
          </a:p>
        </p:txBody>
      </p:sp>
      <p:sp>
        <p:nvSpPr>
          <p:cNvPr id="42" name="عنوان 1"/>
          <p:cNvSpPr txBox="1">
            <a:spLocks/>
          </p:cNvSpPr>
          <p:nvPr/>
        </p:nvSpPr>
        <p:spPr>
          <a:xfrm>
            <a:off x="643322" y="3571876"/>
            <a:ext cx="2143140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3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3" name="عنوان 1"/>
          <p:cNvSpPr txBox="1">
            <a:spLocks/>
          </p:cNvSpPr>
          <p:nvPr/>
        </p:nvSpPr>
        <p:spPr>
          <a:xfrm>
            <a:off x="642910" y="4286256"/>
            <a:ext cx="2143140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3700" b="1" i="0" u="none" strike="noStrike" kern="1200" cap="none" spc="-10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عنوان 1"/>
          <p:cNvSpPr txBox="1">
            <a:spLocks/>
          </p:cNvSpPr>
          <p:nvPr/>
        </p:nvSpPr>
        <p:spPr>
          <a:xfrm>
            <a:off x="3286528" y="5000636"/>
            <a:ext cx="5114988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  –  7 ك</a:t>
            </a:r>
            <a:r>
              <a:rPr kumimoji="0" lang="ar-SA" sz="3600" b="1" i="0" u="none" strike="noStrike" kern="1200" cap="none" spc="-10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ar-SA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ن  +  8 ن</a:t>
            </a:r>
          </a:p>
        </p:txBody>
      </p:sp>
      <p:sp>
        <p:nvSpPr>
          <p:cNvPr id="45" name="عنوان 1"/>
          <p:cNvSpPr txBox="1">
            <a:spLocks/>
          </p:cNvSpPr>
          <p:nvPr/>
        </p:nvSpPr>
        <p:spPr>
          <a:xfrm>
            <a:off x="3286116" y="5715016"/>
            <a:ext cx="5114988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أ</a:t>
            </a:r>
            <a:r>
              <a:rPr kumimoji="0" lang="ar-SA" sz="3700" b="1" i="0" u="none" strike="noStrike" kern="1200" cap="none" spc="-10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ب</a:t>
            </a:r>
            <a:r>
              <a:rPr kumimoji="0" lang="ar-SA" sz="3700" b="1" i="0" u="none" strike="noStrike" kern="1200" cap="none" spc="-10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+  5  –  أ ب </a:t>
            </a:r>
            <a:endParaRPr kumimoji="0" lang="ar-SA" sz="3700" b="1" i="0" u="none" strike="noStrike" kern="1200" cap="none" spc="-10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عنوان 1"/>
          <p:cNvSpPr txBox="1">
            <a:spLocks/>
          </p:cNvSpPr>
          <p:nvPr/>
        </p:nvSpPr>
        <p:spPr>
          <a:xfrm>
            <a:off x="643322" y="5000636"/>
            <a:ext cx="2143140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3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7" name="عنوان 1"/>
          <p:cNvSpPr txBox="1">
            <a:spLocks/>
          </p:cNvSpPr>
          <p:nvPr/>
        </p:nvSpPr>
        <p:spPr>
          <a:xfrm>
            <a:off x="642910" y="5715016"/>
            <a:ext cx="2143140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3700" b="1" i="0" u="none" strike="noStrike" kern="1200" cap="none" spc="-10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62" name="مجموعة 61"/>
          <p:cNvGrpSpPr/>
          <p:nvPr/>
        </p:nvGrpSpPr>
        <p:grpSpPr>
          <a:xfrm>
            <a:off x="3286116" y="4227788"/>
            <a:ext cx="5114988" cy="675979"/>
            <a:chOff x="3286116" y="4227788"/>
            <a:chExt cx="5114988" cy="675979"/>
          </a:xfrm>
        </p:grpSpPr>
        <p:sp>
          <p:nvSpPr>
            <p:cNvPr id="41" name="عنوان 1"/>
            <p:cNvSpPr txBox="1">
              <a:spLocks/>
            </p:cNvSpPr>
            <p:nvPr/>
          </p:nvSpPr>
          <p:spPr>
            <a:xfrm>
              <a:off x="3286116" y="4286256"/>
              <a:ext cx="5114988" cy="57150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normAutofit fontScale="97500"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3700" b="1" i="0" u="none" strike="noStrike" kern="1200" cap="none" spc="-10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56" name="مجموعة 55"/>
            <p:cNvGrpSpPr/>
            <p:nvPr/>
          </p:nvGrpSpPr>
          <p:grpSpPr>
            <a:xfrm>
              <a:off x="5500694" y="4227788"/>
              <a:ext cx="714380" cy="675979"/>
              <a:chOff x="1000100" y="4467533"/>
              <a:chExt cx="1143008" cy="780454"/>
            </a:xfrm>
          </p:grpSpPr>
          <p:grpSp>
            <p:nvGrpSpPr>
              <p:cNvPr id="57" name="مجموعة 22"/>
              <p:cNvGrpSpPr/>
              <p:nvPr/>
            </p:nvGrpSpPr>
            <p:grpSpPr>
              <a:xfrm>
                <a:off x="1285852" y="4467533"/>
                <a:ext cx="857256" cy="780454"/>
                <a:chOff x="1285852" y="4467533"/>
                <a:chExt cx="857256" cy="780454"/>
              </a:xfrm>
            </p:grpSpPr>
            <p:sp>
              <p:nvSpPr>
                <p:cNvPr id="59" name="مربع نص 58"/>
                <p:cNvSpPr txBox="1"/>
                <p:nvPr/>
              </p:nvSpPr>
              <p:spPr>
                <a:xfrm>
                  <a:off x="1285852" y="4467533"/>
                  <a:ext cx="857256" cy="46166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:r>
                    <a:rPr lang="ar-SA" sz="2400" b="1" dirty="0" smtClean="0"/>
                    <a:t> 3</a:t>
                  </a:r>
                  <a:endParaRPr lang="ar-SA" sz="3600" b="1" spc="-100" baseline="46000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60" name="مربع نص 59"/>
                <p:cNvSpPr txBox="1"/>
                <p:nvPr/>
              </p:nvSpPr>
              <p:spPr>
                <a:xfrm>
                  <a:off x="1285852" y="4786322"/>
                  <a:ext cx="857256" cy="46166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:r>
                    <a:rPr lang="ar-SA" sz="2400" b="1" dirty="0" smtClean="0"/>
                    <a:t> 4</a:t>
                  </a:r>
                  <a:endParaRPr lang="ar-SA" sz="3600" b="1" spc="-100" baseline="40000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61" name="رابط مستقيم 60"/>
                <p:cNvCxnSpPr/>
                <p:nvPr/>
              </p:nvCxnSpPr>
              <p:spPr>
                <a:xfrm rot="10800000">
                  <a:off x="1428729" y="4867757"/>
                  <a:ext cx="571504" cy="1588"/>
                </a:xfrm>
                <a:prstGeom prst="line">
                  <a:avLst/>
                </a:prstGeom>
                <a:effectLst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8" name="مربع نص 57"/>
              <p:cNvSpPr txBox="1"/>
              <p:nvPr/>
            </p:nvSpPr>
            <p:spPr>
              <a:xfrm>
                <a:off x="1000100" y="4657734"/>
                <a:ext cx="500066" cy="5232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endParaRPr lang="ar-SA" sz="2800" b="1" dirty="0"/>
              </a:p>
            </p:txBody>
          </p:sp>
        </p:grpSp>
      </p:grpSp>
      <p:sp>
        <p:nvSpPr>
          <p:cNvPr id="63" name="عنوان 1"/>
          <p:cNvSpPr txBox="1">
            <a:spLocks/>
          </p:cNvSpPr>
          <p:nvPr/>
        </p:nvSpPr>
        <p:spPr>
          <a:xfrm>
            <a:off x="1285852" y="2171252"/>
            <a:ext cx="785818" cy="57150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صفر</a:t>
            </a:r>
          </a:p>
        </p:txBody>
      </p:sp>
      <p:sp>
        <p:nvSpPr>
          <p:cNvPr id="64" name="عنوان 1"/>
          <p:cNvSpPr txBox="1">
            <a:spLocks/>
          </p:cNvSpPr>
          <p:nvPr/>
        </p:nvSpPr>
        <p:spPr>
          <a:xfrm>
            <a:off x="1285852" y="2899700"/>
            <a:ext cx="785818" cy="57150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</a:p>
        </p:txBody>
      </p:sp>
      <p:sp>
        <p:nvSpPr>
          <p:cNvPr id="65" name="عنوان 1"/>
          <p:cNvSpPr txBox="1">
            <a:spLocks/>
          </p:cNvSpPr>
          <p:nvPr/>
        </p:nvSpPr>
        <p:spPr>
          <a:xfrm>
            <a:off x="1285852" y="3629246"/>
            <a:ext cx="785818" cy="57150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66" name="عنوان 1"/>
          <p:cNvSpPr txBox="1">
            <a:spLocks/>
          </p:cNvSpPr>
          <p:nvPr/>
        </p:nvSpPr>
        <p:spPr>
          <a:xfrm>
            <a:off x="1285852" y="4357694"/>
            <a:ext cx="785818" cy="57150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صفر</a:t>
            </a:r>
          </a:p>
        </p:txBody>
      </p:sp>
      <p:sp>
        <p:nvSpPr>
          <p:cNvPr id="67" name="عنوان 1"/>
          <p:cNvSpPr txBox="1">
            <a:spLocks/>
          </p:cNvSpPr>
          <p:nvPr/>
        </p:nvSpPr>
        <p:spPr>
          <a:xfrm>
            <a:off x="1285852" y="5058006"/>
            <a:ext cx="785818" cy="57150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</a:p>
        </p:txBody>
      </p:sp>
      <p:sp>
        <p:nvSpPr>
          <p:cNvPr id="68" name="عنوان 1"/>
          <p:cNvSpPr txBox="1">
            <a:spLocks/>
          </p:cNvSpPr>
          <p:nvPr/>
        </p:nvSpPr>
        <p:spPr>
          <a:xfrm>
            <a:off x="1285852" y="5786454"/>
            <a:ext cx="785818" cy="57150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40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63" grpId="0"/>
      <p:bldP spid="64" grpId="0"/>
      <p:bldP spid="65" grpId="0"/>
      <p:bldP spid="66" grpId="0"/>
      <p:bldP spid="67" grpId="0"/>
      <p:bldP spid="68" grpId="0"/>
    </p:bldLst>
  </p:timing>
</p:sld>
</file>

<file path=ppt/theme/theme1.xml><?xml version="1.0" encoding="utf-8"?>
<a:theme xmlns:a="http://schemas.openxmlformats.org/drawingml/2006/main" name="سمة Office">
  <a:themeElements>
    <a:clrScheme name="ذروة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1317</TotalTime>
  <Words>1177</Words>
  <Application>Microsoft Office PowerPoint</Application>
  <PresentationFormat>عرض على الشاشة (3:4)‏</PresentationFormat>
  <Paragraphs>246</Paragraphs>
  <Slides>15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free-tech</dc:creator>
  <cp:lastModifiedBy>free-tech</cp:lastModifiedBy>
  <cp:revision>150</cp:revision>
  <dcterms:created xsi:type="dcterms:W3CDTF">2012-10-01T13:49:55Z</dcterms:created>
  <dcterms:modified xsi:type="dcterms:W3CDTF">2012-10-11T11:31:43Z</dcterms:modified>
</cp:coreProperties>
</file>