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82" r:id="rId8"/>
    <p:sldId id="280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325" r:id="rId17"/>
    <p:sldId id="290" r:id="rId18"/>
    <p:sldId id="291" r:id="rId19"/>
    <p:sldId id="292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24" r:id="rId29"/>
    <p:sldId id="305" r:id="rId30"/>
    <p:sldId id="306" r:id="rId31"/>
    <p:sldId id="307" r:id="rId32"/>
    <p:sldId id="326" r:id="rId33"/>
    <p:sldId id="309" r:id="rId34"/>
    <p:sldId id="310" r:id="rId35"/>
    <p:sldId id="312" r:id="rId36"/>
    <p:sldId id="314" r:id="rId37"/>
    <p:sldId id="315" r:id="rId38"/>
    <p:sldId id="316" r:id="rId39"/>
    <p:sldId id="317" r:id="rId40"/>
    <p:sldId id="327" r:id="rId41"/>
    <p:sldId id="318" r:id="rId42"/>
    <p:sldId id="319" r:id="rId43"/>
    <p:sldId id="322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3187-27F5-454F-A15B-8D867169A6D2}" type="datetimeFigureOut">
              <a:rPr lang="ar-SA" smtClean="0"/>
              <a:pPr/>
              <a:t>01/04/1437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23A2-458B-4F20-ABDD-6DEB1F7ED55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mnhjy.com/wp/wp-content/uploads/2012/12/%D9%81%D9%8A%D8%B2%D9%8A%D8%A7%D8%A1-4-%D8%AF%D9%84%D9%8A%D9%84-%D8%A7%D9%84%D8%AA%D8%AC%D8%A7%D8%B1%D8%A8.gi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8;&#1589;&#1606;&#1610;&#1601;%20&#1575;&#1604;&#1605;&#1608;&#1575;&#1583;%20&#1575;&#1604;&#1609;%20&#1593;&#1575;&#1586;&#1604;&#1577;%20&#1608;&#1605;&#1608;&#1589;&#1604;&#1577;%20&#1604;&#1604;&#1578;&#1610;&#1575;&#1585;%20&#1575;&#1604;&#1603;&#1607;&#1585;&#1576;&#1575;&#1574;&#1610;%2000_00_07-00_0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iode%20FadiI%20Haddad%20&#1575;&#1604;&#1579;&#1606;&#1575;&#1574;&#1610;%20&#1583;&#1575;&#1610;&#1608;&#1583;%20&#1575;&#1588;&#1576;&#1575;&#1607;%20&#1575;&#1604;&#1605;&#1608;&#1589;&#1604;&#1575;&#1578;%2000_00_07-00_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605;&#1602;&#1591;&#1593;%20&#1585;&#1575;&#1574;&#1593;%20&#1603;&#1610;&#1601;%20&#1610;&#1593;&#1605;&#1604;%20&#1575;&#1604;&#1578;&#1585;&#1575;&#1606;&#1586;&#1587;&#1578;&#1608;&#1585;&#1567;%20&#1605;&#1578;&#1585;&#1580;&#1605;how%20does%20a%20Transistor%20w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"/>
          <p:cNvPicPr>
            <a:picLocks noChangeAspect="1" noChangeArrowheads="1"/>
          </p:cNvPicPr>
          <p:nvPr/>
        </p:nvPicPr>
        <p:blipFill>
          <a:blip r:embed="rId3"/>
          <a:srcRect t="14583" r="40664"/>
          <a:stretch>
            <a:fillRect/>
          </a:stretch>
        </p:blipFill>
        <p:spPr bwMode="auto">
          <a:xfrm>
            <a:off x="214282" y="214290"/>
            <a:ext cx="400500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4643438" y="2857496"/>
            <a:ext cx="4000528" cy="1714512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rgbClr val="A80054"/>
                </a:solidFill>
                <a:cs typeface="PT Bold Heading" pitchFamily="2" charset="-78"/>
              </a:rPr>
              <a:t>إلكترونيات </a:t>
            </a:r>
          </a:p>
          <a:p>
            <a:pPr algn="ctr"/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rgbClr val="A80054"/>
                </a:solidFill>
                <a:cs typeface="PT Bold Heading" pitchFamily="2" charset="-78"/>
              </a:rPr>
              <a:t>الحالة الصلبة</a:t>
            </a:r>
            <a:endParaRPr lang="en-US" sz="2400" dirty="0" smtClean="0">
              <a:ln>
                <a:solidFill>
                  <a:schemeClr val="bg1"/>
                </a:solidFill>
              </a:ln>
              <a:solidFill>
                <a:srgbClr val="A80054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72132" y="2071678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الفصل السادس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52996" y="357166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4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الثالث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86380" y="5286388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7" name="Picture 3" descr="http://www.mnhjy.com/wp/wp-content/uploads/2012/12/%D9%81%D9%8A%D8%B2%D9%8A%D8%A7%D8%A1-4-%D8%AF%D9%84%D9%8A%D9%84-%D8%A7%D9%84%D8%AA%D8%AC%D8%A7%D8%B1%D8%A8.gif"/>
          <p:cNvPicPr>
            <a:picLocks noChangeAspect="1" noChangeArrowheads="1"/>
          </p:cNvPicPr>
          <p:nvPr/>
        </p:nvPicPr>
        <p:blipFill>
          <a:blip r:embed="rId4" r:link="rId5"/>
          <a:srcRect l="6438" t="4297" r="6009" b="4008"/>
          <a:stretch>
            <a:fillRect/>
          </a:stretch>
        </p:blipFill>
        <p:spPr bwMode="auto">
          <a:xfrm>
            <a:off x="4724400" y="285728"/>
            <a:ext cx="8822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071802" y="1285860"/>
            <a:ext cx="5643570" cy="121444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عند تطبيق فرق جهد عبر مادة ما سيؤثر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المجال الكهربائي الناتج بقوة في الإلكترونات . </a:t>
            </a:r>
            <a:r>
              <a:rPr lang="ar-SA" sz="2400" dirty="0" smtClean="0">
                <a:cs typeface="PT Bold Heading" pitchFamily="2" charset="-78"/>
              </a:rPr>
              <a:t>فتتسارع وتكتسب طاقة وتتحرك من ذرة إلى الذرة التالية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57554" y="357166"/>
            <a:ext cx="5072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ar-SA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الموصلات الكهربائية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85786" y="2928934"/>
            <a:ext cx="7858148" cy="121444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تسمى حركة الإلكترونات هذه التيار الكهربائي </a:t>
            </a:r>
            <a:r>
              <a:rPr lang="ar-SA" sz="2400" dirty="0" smtClean="0">
                <a:cs typeface="PT Bold Heading" pitchFamily="2" charset="-78"/>
              </a:rPr>
              <a:t>وتعرف العملية كاملة بالتوصيل الكهربائي كالفلزات  (</a:t>
            </a:r>
            <a:r>
              <a:rPr lang="ar-SA" sz="2400" dirty="0" err="1" smtClean="0">
                <a:cs typeface="PT Bold Heading" pitchFamily="2" charset="-78"/>
              </a:rPr>
              <a:t>الالومنيوم</a:t>
            </a:r>
            <a:r>
              <a:rPr lang="ar-SA" sz="2400" dirty="0" smtClean="0">
                <a:cs typeface="PT Bold Heading" pitchFamily="2" charset="-78"/>
              </a:rPr>
              <a:t> والرصاص والنحاس)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4577" name="Picture 1" descr="20_061110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10342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22598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143108" y="1450404"/>
            <a:ext cx="6429420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تتحرك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الإلكترونات في الموصلات بسرعة وبصورة عشوائية ، حيث تتغير اتجاهاتها عندما تصطدم بالذرات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43174" y="782405"/>
            <a:ext cx="4071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3600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الحركة العشوائيــة</a:t>
            </a:r>
            <a:endParaRPr lang="ar-SA" sz="3600" cap="none" spc="0" dirty="0">
              <a:ln w="1143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2428868"/>
            <a:ext cx="7929618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أما إذا طبق مجال كهربائي تدفع الإلكترونات في اتجاه واحد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تتحرك حركة بطيئة وموجهة بتأثير المجال الكهربائي في اتجاه النهاية الموجبة للسلك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857356" y="3357562"/>
            <a:ext cx="6715140" cy="3571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ويسمى هذا النموذج من الموصلات نموذج (إلكترون-غاز)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0034" y="3786190"/>
            <a:ext cx="8072430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وعندما ترتفع درجة الحرارة تزداد سرعة الإلكترونات ومن ثم تزداد تصادماتها بالذرات </a:t>
            </a:r>
            <a:r>
              <a:rPr kumimoji="0" lang="ar-SA" sz="2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وموصليتة</a:t>
            </a: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تقل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714876" y="4843472"/>
            <a:ext cx="3857588" cy="122873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والموصلية : </a:t>
            </a: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هي مقلوب المقاومة لذا كلما قلت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موصلية المادة ازدادت مقاومتها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3553" name="Picture 1" descr="2000px-Electromagnet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1616070" cy="175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 descr="ييا.jpg"/>
          <p:cNvPicPr>
            <a:picLocks noChangeAspect="1"/>
          </p:cNvPicPr>
          <p:nvPr/>
        </p:nvPicPr>
        <p:blipFill>
          <a:blip r:embed="rId4"/>
          <a:srcRect b="14808"/>
          <a:stretch>
            <a:fillRect/>
          </a:stretch>
        </p:blipFill>
        <p:spPr>
          <a:xfrm>
            <a:off x="571472" y="4572008"/>
            <a:ext cx="3898772" cy="192882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-357222" y="2840396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(free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/cm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= (free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/atom) ______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5984" y="1071546"/>
            <a:ext cx="4857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4000" i="0" u="none" strike="noStrike" kern="1200" cap="none" spc="0" normalizeH="0" baseline="0" noProof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قانـــــــــون</a:t>
            </a:r>
            <a:endParaRPr lang="ar-SA" sz="4000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857884" y="2714620"/>
            <a:ext cx="2143108" cy="171678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ρ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-1357290" y="4429132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ρ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___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143240" y="4714884"/>
            <a:ext cx="1285852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V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85818" y="2285992"/>
            <a:ext cx="2214546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عدد الإلكترونات الحرة في السنتيمتر</a:t>
            </a:r>
            <a:r>
              <a:rPr kumimoji="0" lang="ar-SA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 المكعب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428992" y="2285992"/>
            <a:ext cx="2214546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عدد الإلكترونات الحرة في الذرة الواحدة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786446" y="2285992"/>
            <a:ext cx="2500298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عدد الذرات في المول الواحد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>
                <a:solidFill>
                  <a:schemeClr val="tx2"/>
                </a:solidFill>
                <a:latin typeface="Arial"/>
                <a:ea typeface="+mj-ea"/>
                <a:cs typeface="PT Bold Heading" pitchFamily="2" charset="-78"/>
              </a:rPr>
              <a:t>(عدد أفوجادرو)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643834" y="3071810"/>
            <a:ext cx="1214414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كثافة المادة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170830" y="4286256"/>
            <a:ext cx="164304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الكتلة الذرية للمادة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714380" y="4929198"/>
            <a:ext cx="164304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كثافة المادة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000364" y="4286256"/>
            <a:ext cx="164304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كتلة المادة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3000364" y="6000768"/>
            <a:ext cx="164304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حجم</a:t>
            </a:r>
            <a:r>
              <a:rPr kumimoji="0" lang="ar-SA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PT Bold Heading" pitchFamily="2" charset="-78"/>
              </a:rPr>
              <a:t> المادة</a:t>
            </a:r>
            <a:endParaRPr kumimoji="0" lang="ar-SA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43042" y="272457"/>
            <a:ext cx="6623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عدد الإلكترونات الحرة في السنتيمتر المكعب</a:t>
            </a:r>
            <a:endParaRPr lang="ar-SA" sz="32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142852"/>
            <a:ext cx="4543428" cy="796908"/>
          </a:xfrm>
        </p:spPr>
        <p:txBody>
          <a:bodyPr/>
          <a:lstStyle/>
          <a:p>
            <a:pPr algn="justLow"/>
            <a:r>
              <a:rPr lang="ar-SA" sz="3600" dirty="0" smtClean="0">
                <a:solidFill>
                  <a:srgbClr val="0070C0"/>
                </a:solidFill>
                <a:cs typeface="PT Bold Heading" pitchFamily="2" charset="-78"/>
              </a:rPr>
              <a:t>أولاً </a:t>
            </a:r>
            <a:r>
              <a:rPr lang="ar-SA" sz="3600" dirty="0">
                <a:solidFill>
                  <a:srgbClr val="0070C0"/>
                </a:solidFill>
                <a:cs typeface="PT Bold Heading" pitchFamily="2" charset="-78"/>
              </a:rPr>
              <a:t>: الموصلات </a:t>
            </a:r>
            <a:r>
              <a:rPr lang="ar-SA" sz="3600" dirty="0" smtClean="0">
                <a:solidFill>
                  <a:srgbClr val="0070C0"/>
                </a:solidFill>
                <a:cs typeface="PT Bold Heading" pitchFamily="2" charset="-78"/>
              </a:rPr>
              <a:t>الكهربائية</a:t>
            </a:r>
            <a:endParaRPr lang="en-US" sz="36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06" y="1285860"/>
            <a:ext cx="5157766" cy="250033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>
                <a:cs typeface="PT Bold Heading" pitchFamily="2" charset="-78"/>
              </a:rPr>
              <a:t>في المادة جيدة التوصيل تكون حزمة التوصيل مملوءة </a:t>
            </a:r>
            <a:r>
              <a:rPr lang="ar-SA" sz="2400" dirty="0" smtClean="0">
                <a:cs typeface="PT Bold Heading" pitchFamily="2" charset="-78"/>
              </a:rPr>
              <a:t>جزئياً </a:t>
            </a:r>
            <a:r>
              <a:rPr lang="ar-SA" sz="2400" dirty="0">
                <a:cs typeface="PT Bold Heading" pitchFamily="2" charset="-78"/>
              </a:rPr>
              <a:t>بالالكترونات ولا توجد فجوة بين حزمتي التكافؤ والتوصيل كما في الشكل :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t="38248"/>
          <a:stretch>
            <a:fillRect/>
          </a:stretch>
        </p:blipFill>
        <p:spPr bwMode="auto">
          <a:xfrm>
            <a:off x="285720" y="928670"/>
            <a:ext cx="3286180" cy="32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14806"/>
            <a:ext cx="3752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71942"/>
            <a:ext cx="40386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428604"/>
            <a:ext cx="4829180" cy="642942"/>
          </a:xfrm>
        </p:spPr>
        <p:txBody>
          <a:bodyPr>
            <a:no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cs typeface="PT Bold Heading" pitchFamily="2" charset="-78"/>
              </a:rPr>
              <a:t>ثانياً : العــــوازل</a:t>
            </a:r>
            <a:endParaRPr lang="en-US" sz="4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4786" y="1411290"/>
            <a:ext cx="5043494" cy="3946536"/>
          </a:xfrm>
        </p:spPr>
        <p:txBody>
          <a:bodyPr>
            <a:norm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 </a:t>
            </a:r>
            <a:r>
              <a:rPr lang="ar-SA" sz="2400" dirty="0">
                <a:cs typeface="PT Bold Heading" pitchFamily="2" charset="-78"/>
              </a:rPr>
              <a:t>تكون حزمة التكافؤ في المادة العازلة مملوءة ، في حين تكون حزمة  التوصيل فارغة . </a:t>
            </a:r>
          </a:p>
          <a:p>
            <a:pPr algn="justLow"/>
            <a:r>
              <a:rPr lang="ar-SA" sz="2400" dirty="0">
                <a:cs typeface="PT Bold Heading" pitchFamily="2" charset="-78"/>
              </a:rPr>
              <a:t> يتعين أن يكتسب الإلكترون كمية كبيرة من الطاقة كي ينتقل إلى حزمة </a:t>
            </a:r>
            <a:r>
              <a:rPr lang="ar-SA" sz="2400" dirty="0" smtClean="0">
                <a:cs typeface="PT Bold Heading" pitchFamily="2" charset="-78"/>
              </a:rPr>
              <a:t>التوصيل</a:t>
            </a:r>
            <a:r>
              <a:rPr lang="en-US" sz="2400" dirty="0" smtClean="0">
                <a:cs typeface="PT Bold Heading" pitchFamily="2" charset="-78"/>
              </a:rPr>
              <a:t>.</a:t>
            </a:r>
            <a:r>
              <a:rPr lang="ar-SA" sz="2400" dirty="0" smtClean="0">
                <a:cs typeface="PT Bold Heading" pitchFamily="2" charset="-78"/>
              </a:rPr>
              <a:t>  ولأنه </a:t>
            </a:r>
            <a:r>
              <a:rPr lang="ar-SA" sz="2400" dirty="0">
                <a:cs typeface="PT Bold Heading" pitchFamily="2" charset="-78"/>
              </a:rPr>
              <a:t>توجد في العوازل فجوات طاقة مقدارها (   </a:t>
            </a:r>
            <a:r>
              <a:rPr lang="en-US" sz="2400" dirty="0">
                <a:cs typeface="PT Bold Heading" pitchFamily="2" charset="-78"/>
              </a:rPr>
              <a:t>5 </a:t>
            </a:r>
            <a:r>
              <a:rPr lang="en-US" sz="2400" dirty="0" err="1">
                <a:cs typeface="PT Bold Heading" pitchFamily="2" charset="-78"/>
              </a:rPr>
              <a:t>eV</a:t>
            </a:r>
            <a:r>
              <a:rPr lang="ar-SA" sz="2400" dirty="0">
                <a:cs typeface="PT Bold Heading" pitchFamily="2" charset="-78"/>
              </a:rPr>
              <a:t>   ) وهذه الطاقة </a:t>
            </a:r>
            <a:r>
              <a:rPr lang="ar-SA" sz="2400" dirty="0" smtClean="0">
                <a:cs typeface="PT Bold Heading" pitchFamily="2" charset="-78"/>
              </a:rPr>
              <a:t>لا تمتلكها الإلكترونات </a:t>
            </a:r>
            <a:r>
              <a:rPr lang="ar-SA" sz="2400" dirty="0">
                <a:cs typeface="PT Bold Heading" pitchFamily="2" charset="-78"/>
              </a:rPr>
              <a:t>وبالتالي لا يمكن أن تقفز عن الفجوة الممنوعة .لذلك </a:t>
            </a:r>
            <a:r>
              <a:rPr lang="ar-SA" sz="2400" dirty="0" smtClean="0">
                <a:cs typeface="PT Bold Heading" pitchFamily="2" charset="-78"/>
              </a:rPr>
              <a:t>فإن </a:t>
            </a:r>
            <a:r>
              <a:rPr lang="ar-SA" sz="2400" dirty="0">
                <a:cs typeface="PT Bold Heading" pitchFamily="2" charset="-78"/>
              </a:rPr>
              <a:t>المادة العازلة لا توصل التيار الكهربائي. </a:t>
            </a:r>
          </a:p>
          <a:p>
            <a:pPr algn="justLow"/>
            <a:endParaRPr lang="en-US" sz="2400" dirty="0">
              <a:cs typeface="PT Bold Heading" pitchFamily="2" charset="-78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 t="13901"/>
          <a:stretch>
            <a:fillRect/>
          </a:stretch>
        </p:blipFill>
        <p:spPr bwMode="auto">
          <a:xfrm>
            <a:off x="285720" y="1357298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214290"/>
            <a:ext cx="4686304" cy="72547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cs typeface="PT Bold Heading" pitchFamily="2" charset="-78"/>
              </a:rPr>
              <a:t>أشبـــاه الموصـــلات</a:t>
            </a:r>
            <a:endParaRPr lang="en-US" sz="4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0" y="1357298"/>
            <a:ext cx="4537075" cy="4525963"/>
          </a:xfrm>
        </p:spPr>
        <p:txBody>
          <a:bodyPr>
            <a:normAutofit lnSpcReduction="10000"/>
          </a:bodyPr>
          <a:lstStyle/>
          <a:p>
            <a:pPr algn="justLow"/>
            <a:r>
              <a:rPr lang="ar-EG" dirty="0">
                <a:cs typeface="PT Bold Heading" pitchFamily="2" charset="-78"/>
              </a:rPr>
              <a:t> </a:t>
            </a:r>
            <a:r>
              <a:rPr lang="ar-SA" dirty="0">
                <a:cs typeface="PT Bold Heading" pitchFamily="2" charset="-78"/>
              </a:rPr>
              <a:t>يعد </a:t>
            </a:r>
            <a:r>
              <a:rPr lang="ar-EG" dirty="0">
                <a:cs typeface="PT Bold Heading" pitchFamily="2" charset="-78"/>
              </a:rPr>
              <a:t> </a:t>
            </a:r>
            <a:r>
              <a:rPr lang="ar-SA" dirty="0">
                <a:cs typeface="PT Bold Heading" pitchFamily="2" charset="-78"/>
              </a:rPr>
              <a:t>السليكون </a:t>
            </a:r>
            <a:r>
              <a:rPr lang="ar-EG" dirty="0" err="1" smtClean="0">
                <a:cs typeface="PT Bold Heading" pitchFamily="2" charset="-78"/>
              </a:rPr>
              <a:t>والجرمانيوم</a:t>
            </a:r>
            <a:r>
              <a:rPr lang="ar-EG" dirty="0" smtClean="0">
                <a:cs typeface="PT Bold Heading" pitchFamily="2" charset="-78"/>
              </a:rPr>
              <a:t> </a:t>
            </a:r>
            <a:r>
              <a:rPr lang="ar-SA" dirty="0">
                <a:cs typeface="PT Bold Heading" pitchFamily="2" charset="-78"/>
              </a:rPr>
              <a:t>من </a:t>
            </a:r>
            <a:r>
              <a:rPr lang="ar-SA" dirty="0" smtClean="0">
                <a:cs typeface="PT Bold Heading" pitchFamily="2" charset="-78"/>
              </a:rPr>
              <a:t>أهم أشباه </a:t>
            </a:r>
            <a:r>
              <a:rPr lang="ar-SA" dirty="0">
                <a:cs typeface="PT Bold Heading" pitchFamily="2" charset="-78"/>
              </a:rPr>
              <a:t>الموصلات المستخدمة في </a:t>
            </a:r>
            <a:r>
              <a:rPr lang="ar-SA" dirty="0" smtClean="0">
                <a:cs typeface="PT Bold Heading" pitchFamily="2" charset="-78"/>
              </a:rPr>
              <a:t>الأجهزة الإلكترونية </a:t>
            </a:r>
            <a:r>
              <a:rPr lang="ar-SA" dirty="0">
                <a:cs typeface="PT Bold Heading" pitchFamily="2" charset="-78"/>
              </a:rPr>
              <a:t>.</a:t>
            </a:r>
          </a:p>
          <a:p>
            <a:pPr algn="justLow"/>
            <a:endParaRPr lang="ar-SA" dirty="0">
              <a:cs typeface="PT Bold Heading" pitchFamily="2" charset="-78"/>
            </a:endParaRPr>
          </a:p>
          <a:p>
            <a:pPr algn="justLow"/>
            <a:r>
              <a:rPr lang="ar-EG" dirty="0">
                <a:cs typeface="PT Bold Heading" pitchFamily="2" charset="-78"/>
              </a:rPr>
              <a:t>وهي تمتلك أربع </a:t>
            </a:r>
            <a:r>
              <a:rPr lang="ar-SA" dirty="0" smtClean="0">
                <a:cs typeface="PT Bold Heading" pitchFamily="2" charset="-78"/>
              </a:rPr>
              <a:t>إ</a:t>
            </a:r>
            <a:r>
              <a:rPr lang="ar-EG" dirty="0" err="1" smtClean="0">
                <a:cs typeface="PT Bold Heading" pitchFamily="2" charset="-78"/>
              </a:rPr>
              <a:t>لكترونات</a:t>
            </a:r>
            <a:r>
              <a:rPr lang="ar-EG" dirty="0" smtClean="0">
                <a:cs typeface="PT Bold Heading" pitchFamily="2" charset="-78"/>
              </a:rPr>
              <a:t> </a:t>
            </a:r>
            <a:r>
              <a:rPr lang="ar-EG" dirty="0">
                <a:cs typeface="PT Bold Heading" pitchFamily="2" charset="-78"/>
              </a:rPr>
              <a:t>تكافؤ </a:t>
            </a:r>
            <a:r>
              <a:rPr lang="ar-EG" dirty="0" err="1" smtClean="0">
                <a:cs typeface="PT Bold Heading" pitchFamily="2" charset="-78"/>
              </a:rPr>
              <a:t>وذرات</a:t>
            </a:r>
            <a:r>
              <a:rPr lang="ar-EG" dirty="0" smtClean="0">
                <a:cs typeface="PT Bold Heading" pitchFamily="2" charset="-78"/>
              </a:rPr>
              <a:t> </a:t>
            </a:r>
            <a:r>
              <a:rPr lang="ar-EG" dirty="0">
                <a:cs typeface="PT Bold Heading" pitchFamily="2" charset="-78"/>
              </a:rPr>
              <a:t>أشباه الموصلات في البلورة ترتبط بروابط </a:t>
            </a:r>
            <a:r>
              <a:rPr lang="ar-EG" dirty="0" err="1" smtClean="0">
                <a:cs typeface="PT Bold Heading" pitchFamily="2" charset="-78"/>
              </a:rPr>
              <a:t>تساهمية</a:t>
            </a:r>
            <a:r>
              <a:rPr lang="ar-SA" dirty="0" smtClean="0">
                <a:cs typeface="PT Bold Heading" pitchFamily="2" charset="-78"/>
              </a:rPr>
              <a:t> .</a:t>
            </a:r>
            <a:endParaRPr lang="en-US" dirty="0">
              <a:cs typeface="PT Bold Heading" pitchFamily="2" charset="-78"/>
            </a:endParaRPr>
          </a:p>
        </p:txBody>
      </p:sp>
      <p:pic>
        <p:nvPicPr>
          <p:cNvPr id="3076" name="Picture 4" descr="untitled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5245" t="30243" r="36366" b="62799"/>
          <a:stretch>
            <a:fillRect/>
          </a:stretch>
        </p:blipFill>
        <p:spPr bwMode="auto">
          <a:xfrm>
            <a:off x="357158" y="1357298"/>
            <a:ext cx="3571900" cy="41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صنيف المواد الى عازلة وموصلة للتيار الكهربائي 00_00_07-00_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6257940" cy="857256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نظرية </a:t>
            </a:r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الأحزمة </a:t>
            </a:r>
            <a:r>
              <a:rPr lang="ar-SA" sz="3600" dirty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في شبه الموصل</a:t>
            </a:r>
            <a:endParaRPr lang="en-US" sz="3600" dirty="0">
              <a:solidFill>
                <a:schemeClr val="tx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214422"/>
            <a:ext cx="7043758" cy="1685924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EG" sz="2400" dirty="0" smtClean="0">
                <a:cs typeface="PT Bold Heading" pitchFamily="2" charset="-78"/>
              </a:rPr>
              <a:t>تكون </a:t>
            </a:r>
            <a:r>
              <a:rPr lang="ar-EG" sz="2400" dirty="0">
                <a:cs typeface="PT Bold Heading" pitchFamily="2" charset="-78"/>
              </a:rPr>
              <a:t>حزمة التكافؤ </a:t>
            </a:r>
            <a:r>
              <a:rPr lang="ar-EG" sz="2400" dirty="0" smtClean="0">
                <a:cs typeface="PT Bold Heading" pitchFamily="2" charset="-78"/>
              </a:rPr>
              <a:t>ممل</a:t>
            </a:r>
            <a:r>
              <a:rPr lang="ar-SA" sz="2400" dirty="0" err="1" smtClean="0">
                <a:cs typeface="PT Bold Heading" pitchFamily="2" charset="-78"/>
              </a:rPr>
              <a:t>وء</a:t>
            </a:r>
            <a:r>
              <a:rPr lang="ar-EG" sz="2400" dirty="0" smtClean="0">
                <a:cs typeface="PT Bold Heading" pitchFamily="2" charset="-78"/>
              </a:rPr>
              <a:t>ة بال</a:t>
            </a:r>
            <a:r>
              <a:rPr lang="ar-SA" sz="2400" dirty="0" smtClean="0">
                <a:cs typeface="PT Bold Heading" pitchFamily="2" charset="-78"/>
              </a:rPr>
              <a:t>إ</a:t>
            </a:r>
            <a:r>
              <a:rPr lang="ar-EG" sz="2400" dirty="0" err="1" smtClean="0">
                <a:cs typeface="PT Bold Heading" pitchFamily="2" charset="-78"/>
              </a:rPr>
              <a:t>لكترونات</a:t>
            </a:r>
            <a:r>
              <a:rPr lang="ar-EG" sz="2400" dirty="0" smtClean="0">
                <a:cs typeface="PT Bold Heading" pitchFamily="2" charset="-78"/>
              </a:rPr>
              <a:t> </a:t>
            </a:r>
            <a:r>
              <a:rPr lang="ar-EG" sz="2400" dirty="0">
                <a:cs typeface="PT Bold Heading" pitchFamily="2" charset="-78"/>
              </a:rPr>
              <a:t>كما في العوازل ولكن الفجوة بين حزمتي التكافؤ </a:t>
            </a:r>
            <a:r>
              <a:rPr lang="ar-EG" sz="2400" dirty="0" smtClean="0">
                <a:cs typeface="PT Bold Heading" pitchFamily="2" charset="-78"/>
              </a:rPr>
              <a:t>والتوصيل </a:t>
            </a:r>
            <a:r>
              <a:rPr lang="ar-SA" sz="2400" dirty="0" smtClean="0">
                <a:cs typeface="PT Bold Heading" pitchFamily="2" charset="-78"/>
              </a:rPr>
              <a:t>أ</a:t>
            </a:r>
            <a:r>
              <a:rPr lang="ar-EG" sz="2400" dirty="0" smtClean="0">
                <a:cs typeface="PT Bold Heading" pitchFamily="2" charset="-78"/>
              </a:rPr>
              <a:t>صغر كثيرا</a:t>
            </a:r>
            <a:r>
              <a:rPr lang="ar-SA" sz="2400" dirty="0" smtClean="0">
                <a:cs typeface="PT Bold Heading" pitchFamily="2" charset="-78"/>
              </a:rPr>
              <a:t>َ</a:t>
            </a:r>
            <a:r>
              <a:rPr lang="ar-EG" sz="2400" dirty="0" smtClean="0">
                <a:cs typeface="PT Bold Heading" pitchFamily="2" charset="-78"/>
              </a:rPr>
              <a:t> </a:t>
            </a:r>
            <a:r>
              <a:rPr lang="ar-EG" sz="2400" dirty="0">
                <a:cs typeface="PT Bold Heading" pitchFamily="2" charset="-78"/>
              </a:rPr>
              <a:t>مما في العوازل ولذلك </a:t>
            </a:r>
            <a:r>
              <a:rPr lang="ar-EG" sz="2400" dirty="0" err="1" smtClean="0">
                <a:cs typeface="PT Bold Heading" pitchFamily="2" charset="-78"/>
              </a:rPr>
              <a:t>ف</a:t>
            </a:r>
            <a:r>
              <a:rPr lang="ar-SA" sz="2400" dirty="0" smtClean="0">
                <a:cs typeface="PT Bold Heading" pitchFamily="2" charset="-78"/>
              </a:rPr>
              <a:t>إ</a:t>
            </a:r>
            <a:r>
              <a:rPr lang="ar-EG" sz="2400" dirty="0" smtClean="0">
                <a:cs typeface="PT Bold Heading" pitchFamily="2" charset="-78"/>
              </a:rPr>
              <a:t>ن </a:t>
            </a:r>
            <a:r>
              <a:rPr lang="ar-EG" sz="2400" dirty="0">
                <a:cs typeface="PT Bold Heading" pitchFamily="2" charset="-78"/>
              </a:rPr>
              <a:t>نقل إلكترون من حزمة التكافؤ إلى حزمة التوصيل لا يحتاج إلى طاقة كبيرة 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4667246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14290"/>
            <a:ext cx="5929354" cy="868346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الإلكترونــات والفجــوات</a:t>
            </a:r>
            <a:endParaRPr lang="en-US" sz="4000" dirty="0">
              <a:solidFill>
                <a:schemeClr val="tx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214422"/>
            <a:ext cx="7329510" cy="2328866"/>
          </a:xfrm>
        </p:spPr>
        <p:txBody>
          <a:bodyPr>
            <a:normAutofit/>
          </a:bodyPr>
          <a:lstStyle/>
          <a:p>
            <a:pPr algn="justLow"/>
            <a:r>
              <a:rPr lang="ar-EG" sz="2800" dirty="0" smtClean="0">
                <a:cs typeface="PT Bold Heading" pitchFamily="2" charset="-78"/>
              </a:rPr>
              <a:t>إذا </a:t>
            </a:r>
            <a:r>
              <a:rPr lang="ar-EG" sz="2800" dirty="0">
                <a:cs typeface="PT Bold Heading" pitchFamily="2" charset="-78"/>
              </a:rPr>
              <a:t>تحرر الإلكترون ( انتقل من حزمة التكافؤ </a:t>
            </a:r>
            <a:r>
              <a:rPr lang="ar-EG" sz="2800" dirty="0" smtClean="0">
                <a:cs typeface="PT Bold Heading" pitchFamily="2" charset="-78"/>
              </a:rPr>
              <a:t>إل</a:t>
            </a:r>
            <a:r>
              <a:rPr lang="ar-SA" sz="2800" dirty="0" smtClean="0">
                <a:cs typeface="PT Bold Heading" pitchFamily="2" charset="-78"/>
              </a:rPr>
              <a:t>ى</a:t>
            </a:r>
            <a:r>
              <a:rPr lang="ar-EG" sz="2800" dirty="0" smtClean="0">
                <a:cs typeface="PT Bold Heading" pitchFamily="2" charset="-78"/>
              </a:rPr>
              <a:t> </a:t>
            </a:r>
            <a:r>
              <a:rPr lang="ar-EG" sz="2800" dirty="0">
                <a:cs typeface="PT Bold Heading" pitchFamily="2" charset="-78"/>
              </a:rPr>
              <a:t>حزمة التوصيل ) </a:t>
            </a:r>
            <a:r>
              <a:rPr lang="ar-EG" sz="2800" dirty="0" err="1" smtClean="0">
                <a:cs typeface="PT Bold Heading" pitchFamily="2" charset="-78"/>
              </a:rPr>
              <a:t>ف</a:t>
            </a:r>
            <a:r>
              <a:rPr lang="ar-SA" sz="2800" dirty="0" smtClean="0">
                <a:cs typeface="PT Bold Heading" pitchFamily="2" charset="-78"/>
              </a:rPr>
              <a:t>إ</a:t>
            </a:r>
            <a:r>
              <a:rPr lang="ar-EG" sz="2800" dirty="0" err="1" smtClean="0">
                <a:cs typeface="PT Bold Heading" pitchFamily="2" charset="-78"/>
              </a:rPr>
              <a:t>نه</a:t>
            </a:r>
            <a:r>
              <a:rPr lang="ar-EG" sz="2800" dirty="0" smtClean="0">
                <a:cs typeface="PT Bold Heading" pitchFamily="2" charset="-78"/>
              </a:rPr>
              <a:t> </a:t>
            </a:r>
            <a:r>
              <a:rPr lang="ar-EG" sz="2800" dirty="0">
                <a:cs typeface="PT Bold Heading" pitchFamily="2" charset="-78"/>
              </a:rPr>
              <a:t>يبقى مكانه  </a:t>
            </a:r>
            <a:r>
              <a:rPr lang="ar-EG" sz="2800" u="sng" dirty="0">
                <a:cs typeface="PT Bold Heading" pitchFamily="2" charset="-78"/>
              </a:rPr>
              <a:t>فجوة</a:t>
            </a:r>
            <a:r>
              <a:rPr lang="ar-SA" sz="2800" u="sng" dirty="0">
                <a:cs typeface="PT Bold Heading" pitchFamily="2" charset="-78"/>
              </a:rPr>
              <a:t>.</a:t>
            </a:r>
            <a:endParaRPr lang="ar-SA" sz="2800" dirty="0">
              <a:cs typeface="PT Bold Heading" pitchFamily="2" charset="-78"/>
            </a:endParaRPr>
          </a:p>
          <a:p>
            <a:pPr algn="justLow"/>
            <a:r>
              <a:rPr lang="ar-EG" sz="2800" dirty="0">
                <a:cs typeface="PT Bold Heading" pitchFamily="2" charset="-78"/>
              </a:rPr>
              <a:t>هي عبارة عن مستوى طاقة فارغ في حزمة التكافؤ وتصبح الشحنة الكلية للذرة موجبة مع زيادة كمية الفجوات.</a:t>
            </a:r>
            <a:endParaRPr lang="en-US" sz="2800" dirty="0">
              <a:cs typeface="PT Bold Heading" pitchFamily="2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876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71414"/>
            <a:ext cx="7258072" cy="868346"/>
          </a:xfrm>
        </p:spPr>
        <p:txBody>
          <a:bodyPr>
            <a:normAutofit/>
          </a:bodyPr>
          <a:lstStyle/>
          <a:p>
            <a:r>
              <a:rPr lang="ar-EG" sz="4000" dirty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حركة </a:t>
            </a:r>
            <a:r>
              <a:rPr lang="ar-EG" sz="4000" dirty="0" err="1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ال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إ</a:t>
            </a:r>
            <a:r>
              <a:rPr lang="ar-EG" sz="4000" dirty="0" err="1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لكترونات</a:t>
            </a:r>
            <a:r>
              <a:rPr lang="ar-EG" sz="4000" dirty="0" smtClean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EG" sz="4000" dirty="0"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والفجوات </a:t>
            </a:r>
            <a:endParaRPr lang="en-US" sz="3600" dirty="0">
              <a:solidFill>
                <a:srgbClr val="FF0000"/>
              </a:solidFill>
              <a:cs typeface="AL-Mohanad Bold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028696"/>
            <a:ext cx="6829444" cy="2328866"/>
          </a:xfrm>
        </p:spPr>
        <p:txBody>
          <a:bodyPr>
            <a:normAutofit/>
          </a:bodyPr>
          <a:lstStyle/>
          <a:p>
            <a:pPr algn="justLow"/>
            <a:r>
              <a:rPr lang="ar-EG" sz="2400" dirty="0">
                <a:cs typeface="PT Bold Heading" pitchFamily="2" charset="-78"/>
              </a:rPr>
              <a:t>ونلاحظ أنه عند حركة الإلكترون فإنه يترك وراءه فجوة وعندها يأتي إلكترون من ذرة أخرى لتتحد الفجوة والإلكترون وهكذا </a:t>
            </a:r>
            <a:r>
              <a:rPr lang="ar-SA" sz="2400" dirty="0" smtClean="0">
                <a:cs typeface="PT Bold Heading" pitchFamily="2" charset="-78"/>
              </a:rPr>
              <a:t>.</a:t>
            </a:r>
          </a:p>
          <a:p>
            <a:pPr algn="justLow">
              <a:buNone/>
            </a:pPr>
            <a:endParaRPr lang="ar-EG" sz="1600" dirty="0">
              <a:cs typeface="PT Bold Heading" pitchFamily="2" charset="-78"/>
            </a:endParaRPr>
          </a:p>
          <a:p>
            <a:pPr algn="justLow"/>
            <a:r>
              <a:rPr lang="ar-EG" sz="2400" dirty="0">
                <a:cs typeface="PT Bold Heading" pitchFamily="2" charset="-78"/>
              </a:rPr>
              <a:t>أي أن الالكترونات تتحرك في اتجاه </a:t>
            </a:r>
            <a:r>
              <a:rPr lang="ar-EG" sz="2400" dirty="0" err="1">
                <a:cs typeface="PT Bold Heading" pitchFamily="2" charset="-78"/>
              </a:rPr>
              <a:t>و</a:t>
            </a:r>
            <a:r>
              <a:rPr lang="ar-EG" sz="2400" dirty="0">
                <a:cs typeface="PT Bold Heading" pitchFamily="2" charset="-78"/>
              </a:rPr>
              <a:t> الفجوات تتحرك في اتجاه آخر. 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179222" name="Picture 22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6143668" cy="17145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785918" y="5643578"/>
            <a:ext cx="700092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ملاحظة : </a:t>
            </a:r>
            <a:r>
              <a:rPr lang="ar-EG" sz="2400" dirty="0" smtClean="0">
                <a:cs typeface="PT Bold Heading" pitchFamily="2" charset="-78"/>
              </a:rPr>
              <a:t>تسمى أشباه الموصلات التي توصل التيار نتيجة لتحرير الالكترونات والفجوات حرارياً بأشباه الموصلات النقية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en-US" sz="24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5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714356"/>
            <a:ext cx="2543164" cy="725470"/>
          </a:xfrm>
        </p:spPr>
        <p:txBody>
          <a:bodyPr>
            <a:noAutofit/>
          </a:bodyPr>
          <a:lstStyle/>
          <a:p>
            <a:pPr algn="justLow"/>
            <a:r>
              <a:rPr lang="ar-SA" sz="48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مقدمـــة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600200"/>
            <a:ext cx="7400948" cy="4525963"/>
          </a:xfrm>
        </p:spPr>
        <p:txBody>
          <a:bodyPr>
            <a:noAutofit/>
          </a:bodyPr>
          <a:lstStyle/>
          <a:p>
            <a:pPr algn="justLow"/>
            <a:r>
              <a:rPr lang="ar-SA" sz="2600" dirty="0">
                <a:cs typeface="PT Bold Heading" pitchFamily="2" charset="-78"/>
              </a:rPr>
              <a:t> لا تعتمد الأدوات الإلكترونية على الموصلات والعوازل الطبيعية فقط  </a:t>
            </a:r>
          </a:p>
          <a:p>
            <a:pPr algn="justLow"/>
            <a:endParaRPr lang="ar-SA" sz="1800" dirty="0">
              <a:cs typeface="PT Bold Heading" pitchFamily="2" charset="-78"/>
            </a:endParaRPr>
          </a:p>
          <a:p>
            <a:pPr algn="justLow"/>
            <a:r>
              <a:rPr lang="ar-SA" sz="2600" dirty="0">
                <a:cs typeface="PT Bold Heading" pitchFamily="2" charset="-78"/>
              </a:rPr>
              <a:t>في أواخر الأربعينيات من القرن الماضي اخترعت أدوات الحالة الصلبة والتي قامت بوظيفة أنابيب التفريغ وصنعت هذه الأدوات من مواد  تعرف </a:t>
            </a:r>
            <a:r>
              <a:rPr lang="ar-SA" sz="2600" dirty="0" err="1" smtClean="0">
                <a:cs typeface="PT Bold Heading" pitchFamily="2" charset="-78"/>
              </a:rPr>
              <a:t>بـ</a:t>
            </a:r>
            <a:r>
              <a:rPr lang="ar-SA" sz="2600" dirty="0" smtClean="0">
                <a:cs typeface="PT Bold Heading" pitchFamily="2" charset="-78"/>
              </a:rPr>
              <a:t> ( </a:t>
            </a:r>
            <a:r>
              <a:rPr lang="ar-SA" sz="2600" dirty="0">
                <a:cs typeface="PT Bold Heading" pitchFamily="2" charset="-78"/>
              </a:rPr>
              <a:t>أشباه الموصلات ) مثل : </a:t>
            </a:r>
            <a:r>
              <a:rPr lang="ar-SA" sz="2600" dirty="0" err="1">
                <a:solidFill>
                  <a:srgbClr val="C00000"/>
                </a:solidFill>
                <a:cs typeface="PT Bold Heading" pitchFamily="2" charset="-78"/>
              </a:rPr>
              <a:t>السيليكون</a:t>
            </a:r>
            <a:r>
              <a:rPr lang="ar-SA" sz="2600" dirty="0">
                <a:solidFill>
                  <a:srgbClr val="C00000"/>
                </a:solidFill>
                <a:cs typeface="PT Bold Heading" pitchFamily="2" charset="-78"/>
              </a:rPr>
              <a:t> و </a:t>
            </a:r>
            <a:r>
              <a:rPr lang="ar-SA" sz="2600" dirty="0" err="1">
                <a:solidFill>
                  <a:srgbClr val="C00000"/>
                </a:solidFill>
                <a:cs typeface="PT Bold Heading" pitchFamily="2" charset="-78"/>
              </a:rPr>
              <a:t>الجرمانيوم</a:t>
            </a:r>
            <a:r>
              <a:rPr lang="ar-SA" sz="2600" dirty="0">
                <a:solidFill>
                  <a:srgbClr val="C00000"/>
                </a:solidFill>
                <a:cs typeface="PT Bold Heading" pitchFamily="2" charset="-78"/>
              </a:rPr>
              <a:t>.</a:t>
            </a:r>
          </a:p>
          <a:p>
            <a:pPr algn="justLow"/>
            <a:endParaRPr lang="ar-SA" sz="1600" dirty="0">
              <a:cs typeface="PT Bold Heading" pitchFamily="2" charset="-78"/>
            </a:endParaRPr>
          </a:p>
          <a:p>
            <a:pPr algn="justLow"/>
            <a:r>
              <a:rPr lang="ar-SA" sz="2600" dirty="0">
                <a:cs typeface="PT Bold Heading" pitchFamily="2" charset="-78"/>
              </a:rPr>
              <a:t>تعمل هذه الأدوات على تكبير الإشارات الكهربائية وضبطها .</a:t>
            </a:r>
            <a:endParaRPr lang="en-US" sz="2600" dirty="0">
              <a:cs typeface="PT Bold Heading" pitchFamily="2" charset="-78"/>
            </a:endParaRPr>
          </a:p>
        </p:txBody>
      </p:sp>
      <p:pic>
        <p:nvPicPr>
          <p:cNvPr id="33793" name="Picture 1" descr="%D8%A7%D9%84%D8%A7%D8%AC%D9%87%D8%B2%D8%A9-%D8%A7%D9%84%D8%A7%D9%84%D9%83%D8%AA%D8%B1%D9%88%D9%86%D9%8A%D8%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357826"/>
            <a:ext cx="2165083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500694" y="6572272"/>
            <a:ext cx="3643306" cy="2857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2056854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(free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/atom) = (free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/cm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______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71" y="792288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قانــــــــــون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000792" y="1928802"/>
            <a:ext cx="2143108" cy="171678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4400" b="1" baseline="-25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44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ρ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0" y="4572016"/>
            <a:ext cx="5357818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C00000"/>
                </a:solidFill>
                <a:ea typeface="+mj-ea"/>
                <a:cs typeface="Arial"/>
              </a:rPr>
              <a:t>I</a:t>
            </a:r>
            <a:r>
              <a:rPr lang="en-US" sz="4800" b="1" baseline="-25000" dirty="0" err="1" smtClean="0">
                <a:solidFill>
                  <a:srgbClr val="C00000"/>
                </a:solidFill>
                <a:ea typeface="+mj-ea"/>
                <a:cs typeface="Arial"/>
              </a:rPr>
              <a:t>Tc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= I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T0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US" sz="4800" b="1" baseline="300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4800" b="1" baseline="30000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Tc</a:t>
            </a:r>
            <a:r>
              <a:rPr lang="en-US" sz="4800" b="1" baseline="300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/8)</a:t>
            </a:r>
            <a:endParaRPr kumimoji="0" lang="ar-SA" sz="48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071966" y="1714488"/>
            <a:ext cx="2214546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عدد الإلكترونات الحرة في السنتيمتر</a:t>
            </a:r>
            <a:r>
              <a:rPr kumimoji="0" lang="ar-SA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المكعب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71472" y="1714488"/>
            <a:ext cx="2214546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عدد الإلكترونات الحرة في الذرة الواحدة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000660" y="3500438"/>
            <a:ext cx="2500298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عدد الذرات في المول الواحد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(عدد أفوجادرو)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7500958" y="3714752"/>
            <a:ext cx="1214414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كثافة المادة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643702" y="1785926"/>
            <a:ext cx="1643042" cy="428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الكتلة الذرية للمادة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142876" y="4000504"/>
            <a:ext cx="1571636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التيار عن درجة حرارة معينة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500562" y="5072074"/>
            <a:ext cx="4643438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T</a:t>
            </a:r>
            <a:r>
              <a:rPr lang="en-US" sz="4400" b="1" baseline="-25000" dirty="0" err="1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c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= T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-273</a:t>
            </a:r>
            <a:endParaRPr kumimoji="0" lang="ar-SA" sz="4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1714480" y="4000504"/>
            <a:ext cx="1571636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التيار عن درجة الصفر المئوي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3500430" y="3929066"/>
            <a:ext cx="128588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درجة الحرارة بالمئوي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5072066" y="5929306"/>
            <a:ext cx="128588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درجة الحرارة بالمئوي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6500826" y="5929306"/>
            <a:ext cx="128588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درجة الحرارة بالكلفن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714612" y="142852"/>
            <a:ext cx="429476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عدد الإلكترونات الحرة في الذرة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5" grpId="0"/>
      <p:bldP spid="16" grpId="0"/>
      <p:bldP spid="18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1357298"/>
            <a:ext cx="7715304" cy="7143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يجب أن تزداد موصلية أشباه الموصلات النقية بمقدار كبير من أجل صنع أدوات عملية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500042"/>
            <a:ext cx="450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kumimoji="0" lang="ar-SA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أشبــاه الموصـلات المعالجة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2214554"/>
            <a:ext cx="7715304" cy="85724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لذا تضاف ذرات مانحة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أو مستقبلة للإلكترونات بتركيز قليل إلى أشباه الموصلات النقية تسمى الشوائب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85786" y="3214686"/>
            <a:ext cx="7643866" cy="5715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تعمل على زيادة موصليتها وذلك بتوفير إلكترونات أو فجوات إضافية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786182" y="4214818"/>
            <a:ext cx="4429156" cy="185738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وأشباه الموصلات التي تعالج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بإضافة شوائب تسمى أشباه الموصلات غير النقية (المعالجة)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2289" name="Picture 1" descr="qariya-2753113d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263757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2357422" y="5357826"/>
            <a:ext cx="1071570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286116" y="2428868"/>
            <a:ext cx="5357850" cy="128588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إذا كانت المادة المانحة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لإلكترون ما خماسية التكافؤ كالزرنيخ (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As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الذي يستخدم كمعالج </a:t>
            </a:r>
            <a:r>
              <a:rPr kumimoji="0" lang="ar-SA" sz="23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للسيليكون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428992" y="3929066"/>
            <a:ext cx="521497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ويسمى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الإلكترون الخامس لذرة (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As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بالإلكترون المانح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500430" y="5143512"/>
            <a:ext cx="5214974" cy="107157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وتكون طاقة الإلكترون المانح قريبة جداً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من طاقة حزم التوصيل (تزداد الموصلية)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5786" y="1142984"/>
            <a:ext cx="6361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أشباه الموصلات من النوع السالب (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n</a:t>
            </a:r>
            <a:r>
              <a:rPr lang="ar-SA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)</a:t>
            </a:r>
            <a:endParaRPr lang="ar-SA" sz="3600" dirty="0">
              <a:ln w="1143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0796" t="20241" r="61302" b="24820"/>
          <a:stretch>
            <a:fillRect/>
          </a:stretch>
        </p:blipFill>
        <p:spPr bwMode="auto">
          <a:xfrm>
            <a:off x="285720" y="1928802"/>
            <a:ext cx="2857520" cy="47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428596" y="1857364"/>
            <a:ext cx="7358114" cy="13573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إذا كانت المادة المستقبلة لإلكترون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ما ثلاثية التكافؤ كالجاليوم (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Ga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400" dirty="0" smtClean="0">
                <a:cs typeface="PT Bold Heading" pitchFamily="2" charset="-78"/>
              </a:rPr>
              <a:t>الذي يستخدم كمعالج </a:t>
            </a:r>
            <a:r>
              <a:rPr lang="ar-SA" sz="2400" dirty="0" err="1" smtClean="0">
                <a:cs typeface="PT Bold Heading" pitchFamily="2" charset="-78"/>
              </a:rPr>
              <a:t>للسيليكون</a:t>
            </a:r>
            <a:r>
              <a:rPr lang="ar-SA" sz="2400" dirty="0" smtClean="0">
                <a:cs typeface="PT Bold Heading" pitchFamily="2" charset="-78"/>
              </a:rPr>
              <a:t> مما يحدث فجوة في بلورة </a:t>
            </a:r>
            <a:r>
              <a:rPr lang="ar-SA" sz="2400" dirty="0" err="1" smtClean="0">
                <a:cs typeface="PT Bold Heading" pitchFamily="2" charset="-78"/>
              </a:rPr>
              <a:t>السيليكون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928670"/>
            <a:ext cx="66437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أشباه الموصلات من النوع الموجب (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p</a:t>
            </a:r>
            <a:r>
              <a:rPr lang="ar-SA" sz="36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)</a:t>
            </a:r>
            <a:endParaRPr lang="ar-SA" sz="3600" dirty="0">
              <a:ln w="1143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57158" y="3286124"/>
            <a:ext cx="8501090" cy="10499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ويمكن للإلكرتونات في حزمة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التكافؤ أن تسقط بسهولة في هذه الفجوة محدثة فجوات جديدة مما يعزز التوصيل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38156" t="40482" r="21765" b="27711"/>
          <a:stretch>
            <a:fillRect/>
          </a:stretch>
        </p:blipFill>
        <p:spPr bwMode="auto">
          <a:xfrm>
            <a:off x="1357290" y="4286256"/>
            <a:ext cx="642942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928662" y="1000108"/>
            <a:ext cx="7929586" cy="107157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تكون كل من أشباه الموصلات من النوع 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p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والنوع 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n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متعادلة كهربائية </a:t>
            </a:r>
            <a:r>
              <a:rPr lang="ar-SA" sz="2400" dirty="0" smtClean="0">
                <a:cs typeface="PT Bold Heading" pitchFamily="2" charset="-78"/>
              </a:rPr>
              <a:t>وكلا النوعين يستخدمان الإلكترونات والفجوات في عملية التوصيل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4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43240" y="214290"/>
            <a:ext cx="40719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ar-SA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معالجة أشباه الموصلات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142976" y="2285992"/>
            <a:ext cx="7715272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يُعالج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السيليكون بوضع بلورة نقية منه في فراغ مع عينة من المادة المعالجة ثم تسخن حتى يتبخر وتتكاثف ذراته على السيليكون البارد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071670" y="3429000"/>
            <a:ext cx="6715140" cy="109103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وتبخر طبقة رقيقة من الألومنيوم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أو الذهب على البلورة المعالجة </a:t>
            </a:r>
            <a:r>
              <a:rPr lang="ar-SA" sz="2400" dirty="0" smtClean="0">
                <a:cs typeface="PT Bold Heading" pitchFamily="2" charset="-78"/>
              </a:rPr>
              <a:t>ويُلحم سلك بطبقة فلز هذه مما يسمح للمستخدم بتطبيق فرق جهد .</a:t>
            </a:r>
          </a:p>
        </p:txBody>
      </p:sp>
      <p:pic>
        <p:nvPicPr>
          <p:cNvPr id="9217" name="Picture 1" descr="Diamonds_gli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429124" y="4500570"/>
            <a:ext cx="2076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643042" y="857232"/>
            <a:ext cx="7215238" cy="121444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الفلزات تنخفض موصليتها بارتفاع درجة حرارتها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فإن زيادة درجة حرارة أشباه الموصلات تسمح بوصول المزيد من الإلكترونات إلى حزمة التوصيل فتزداد الموصلية وتقل المقاومة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28992" y="129581"/>
            <a:ext cx="37147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ar-SA" sz="3600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المجســــات الحــرارية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85720" y="2285992"/>
            <a:ext cx="8572560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وقد صمم جهاز شبه موصل سمي 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المجس الحراري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بحيث تعتمد مقاومته بدرجة كبيرة على درجة الحرارة ويستخدم في :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786050" y="3286124"/>
            <a:ext cx="6000728" cy="307183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(1) 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كمقياس حساس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لدرجة الحرارة .</a:t>
            </a:r>
          </a:p>
          <a:p>
            <a:pPr algn="justLow">
              <a:spcBef>
                <a:spcPct val="0"/>
              </a:spcBef>
              <a:defRPr/>
            </a:pPr>
            <a:endParaRPr lang="ar-SA" sz="2400" dirty="0" smtClean="0">
              <a:cs typeface="PT Bold Heading" pitchFamily="2" charset="-78"/>
            </a:endParaRPr>
          </a:p>
          <a:p>
            <a:pPr algn="justLow">
              <a:spcBef>
                <a:spcPct val="0"/>
              </a:spcBef>
              <a:defRPr/>
            </a:pPr>
            <a:r>
              <a:rPr lang="ar-SA" sz="2400" dirty="0" smtClean="0">
                <a:solidFill>
                  <a:srgbClr val="FFFF00"/>
                </a:solidFill>
                <a:cs typeface="PT Bold Heading" pitchFamily="2" charset="-78"/>
              </a:rPr>
              <a:t>(2) </a:t>
            </a:r>
            <a:r>
              <a:rPr lang="ar-SA" sz="2400" dirty="0" smtClean="0">
                <a:cs typeface="PT Bold Heading" pitchFamily="2" charset="-78"/>
              </a:rPr>
              <a:t>للكشف عن تغيرات درجة الحرارة للمكونات الأخرى للدائرة الكهربائية .</a:t>
            </a:r>
          </a:p>
          <a:p>
            <a:pPr algn="justLow">
              <a:spcBef>
                <a:spcPct val="0"/>
              </a:spcBef>
              <a:defRPr/>
            </a:pPr>
            <a:endParaRPr lang="ar-SA" sz="2400" dirty="0" smtClean="0">
              <a:cs typeface="PT Bold Heading" pitchFamily="2" charset="-78"/>
            </a:endParaRPr>
          </a:p>
          <a:p>
            <a:pPr lvl="0" algn="justLow">
              <a:spcBef>
                <a:spcPct val="0"/>
              </a:spcBef>
              <a:defRPr/>
            </a:pPr>
            <a:r>
              <a:rPr lang="ar-SA" sz="2400" dirty="0" smtClean="0">
                <a:solidFill>
                  <a:srgbClr val="FFFF00"/>
                </a:solidFill>
                <a:cs typeface="PT Bold Heading" pitchFamily="2" charset="-78"/>
              </a:rPr>
              <a:t>(3) </a:t>
            </a:r>
            <a:r>
              <a:rPr lang="ar-SA" sz="2400" dirty="0" smtClean="0">
                <a:cs typeface="PT Bold Heading" pitchFamily="2" charset="-78"/>
              </a:rPr>
              <a:t>للكشف عن موجات الراديو والأشعة تحت الحمراء والأنواع الأخرى من الأشعة .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8193" name="Picture 1" descr="Free-shipping-NEW-Digital-font-b-Thermal-b-font-font-b-Sensor-b-font-Module-Tempera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49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71472" y="1000108"/>
            <a:ext cx="8143900" cy="128588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PT Bold Heading" pitchFamily="2" charset="-78"/>
              </a:rPr>
              <a:t>تعتمد التطبيقات المفيدة الأخرى لأشباه الموصلات على حساسيتها للضوء </a:t>
            </a:r>
            <a:r>
              <a:rPr lang="ar-SA" sz="2400" dirty="0" smtClean="0">
                <a:cs typeface="PT Bold Heading" pitchFamily="2" charset="-78"/>
              </a:rPr>
              <a:t>فعندما يسقط الضوء على المادة شبه الموصلة فإنه يعمل على إشارة إلكترونات حزمة التكافؤ فتنتقل إلى حزمة التوصيل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4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71736" y="142852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4000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مقاييـــس الضــــوء</a:t>
            </a:r>
            <a:endParaRPr lang="ar-SA" sz="4000" cap="none" spc="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34" y="2071678"/>
            <a:ext cx="8286808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وبذلك تتناقص المقاومة مع زيادة شدة الضوء ويمكنها الاستجابة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لأطوال موجية محدد من الضوء (الأشعة تحت الحمراء –الضوء المرئي)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7169" name="ctl00_ctl00_cphBody_cntMain_imgArt" descr="483b646ace6c46a981a51421ae3f0911_510x3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857628"/>
            <a:ext cx="2214578" cy="209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571472" y="3357562"/>
            <a:ext cx="8143900" cy="7143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تعد بعض المواد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كالسيليكون وكبريتيد الكادميوم مقاومات يعتمد مقدارها على الضوء وتستخدم في :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857488" y="3929066"/>
            <a:ext cx="5857884" cy="221457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457200" marR="0" lvl="0" indent="-45720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(1)  مقاييس الضوء التي يستخدمها مهندسو الإضاءة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في إنارة المحال التجارية والمكاتب والمنازل .</a:t>
            </a:r>
          </a:p>
          <a:p>
            <a:pPr marL="457200" marR="0" lvl="0" indent="-45720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12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  <a:p>
            <a:pPr algn="justLow">
              <a:spcBef>
                <a:spcPct val="0"/>
              </a:spcBef>
              <a:defRPr/>
            </a:pPr>
            <a:r>
              <a:rPr lang="ar-SA" sz="2300" dirty="0" smtClean="0">
                <a:cs typeface="PT Bold Heading" pitchFamily="2" charset="-78"/>
              </a:rPr>
              <a:t>(2) يستخدمها المصورون </a:t>
            </a:r>
            <a:r>
              <a:rPr lang="ar-SA" sz="2300" dirty="0" err="1" smtClean="0">
                <a:cs typeface="PT Bold Heading" pitchFamily="2" charset="-78"/>
              </a:rPr>
              <a:t>الفوتوجرافييون</a:t>
            </a:r>
            <a:r>
              <a:rPr lang="ar-SA" sz="2300" dirty="0" smtClean="0">
                <a:cs typeface="PT Bold Heading" pitchFamily="2" charset="-78"/>
              </a:rPr>
              <a:t> لتعديل آلات التصوير لالتقاط أفضل الصور</a:t>
            </a: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300" dirty="0" smtClean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143108" y="1714488"/>
            <a:ext cx="7000892" cy="5715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الأجهزة الإلكترونية في عصرنا</a:t>
            </a:r>
            <a:r>
              <a:rPr kumimoji="0" lang="ar-SA" sz="32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الحضر :</a:t>
            </a:r>
            <a:endParaRPr kumimoji="0" lang="ar-SA" sz="32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285728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الأدوات الإلكترونيــة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2357430"/>
            <a:ext cx="6000760" cy="39290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742950" marR="0" lvl="0" indent="-742950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المذياع .</a:t>
            </a:r>
          </a:p>
          <a:p>
            <a:pPr marL="742950" marR="0" lvl="0" indent="-742950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PT Bold Heading" pitchFamily="2" charset="-78"/>
              </a:rPr>
              <a:t>التلفاز .</a:t>
            </a:r>
          </a:p>
          <a:p>
            <a:pPr marL="742950" marR="0" lvl="0" indent="-742950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مشغلات</a:t>
            </a:r>
            <a:r>
              <a:rPr kumimoji="0" lang="ar-SA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الأقراص المدمجة (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CD</a:t>
            </a:r>
            <a:r>
              <a:rPr kumimoji="0" lang="ar-SA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.</a:t>
            </a:r>
          </a:p>
          <a:p>
            <a:pPr marL="742950" marR="0" lvl="0" indent="-742950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ar-SA" sz="3200" baseline="0" dirty="0" smtClean="0">
                <a:latin typeface="+mj-lt"/>
                <a:ea typeface="+mj-ea"/>
                <a:cs typeface="PT Bold Heading" pitchFamily="2" charset="-78"/>
              </a:rPr>
              <a:t>الحواسيب الصغيرة .</a:t>
            </a:r>
            <a:endParaRPr kumimoji="0" lang="ar-SA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285728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الأدوات الإلكترونيــة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714480" y="1428736"/>
            <a:ext cx="6929454" cy="64294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تعتمد جميعها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على أدوات مصنوعة من أشباه الموصلات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142976" y="2285992"/>
            <a:ext cx="7500958" cy="49778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تتجمع في رقائق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من السيليكون لا يتجاوز عرضها بضعة مليمترات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57158" y="3000372"/>
            <a:ext cx="828674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وفي هذه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الأدوات يتغير كل من التيار والجهد بطرائق أكثر تعقيداً عما وصف بقانون </a:t>
            </a:r>
            <a:r>
              <a:rPr kumimoji="0" lang="ar-SA" sz="23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أوم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65538" name="Picture 2" descr="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752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electronics_tech03_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64189"/>
            <a:ext cx="2571768" cy="21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6" y="285728"/>
            <a:ext cx="3186106" cy="928694"/>
          </a:xfrm>
        </p:spPr>
        <p:txBody>
          <a:bodyPr/>
          <a:lstStyle/>
          <a:p>
            <a:pPr algn="justLow"/>
            <a:r>
              <a:rPr lang="ar-SA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تركيب </a:t>
            </a:r>
            <a:r>
              <a:rPr lang="ar-SA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الدايود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266" y="1500174"/>
            <a:ext cx="4545014" cy="5214974"/>
          </a:xfrm>
        </p:spPr>
        <p:txBody>
          <a:bodyPr>
            <a:noAutofit/>
          </a:bodyPr>
          <a:lstStyle/>
          <a:p>
            <a:pPr algn="justLow">
              <a:lnSpc>
                <a:spcPct val="80000"/>
              </a:lnSpc>
            </a:pPr>
            <a:r>
              <a:rPr lang="ar-SA" sz="2300" dirty="0">
                <a:cs typeface="PT Bold Heading" pitchFamily="2" charset="-78"/>
              </a:rPr>
              <a:t>قطعة صغيرة من مادة شبه موصلة من النوع الموجب (</a:t>
            </a:r>
            <a:r>
              <a:rPr lang="en-US" sz="2300" dirty="0">
                <a:cs typeface="PT Bold Heading" pitchFamily="2" charset="-78"/>
              </a:rPr>
              <a:t> ( P </a:t>
            </a:r>
            <a:r>
              <a:rPr lang="ar-SA" sz="2300" dirty="0">
                <a:cs typeface="PT Bold Heading" pitchFamily="2" charset="-78"/>
              </a:rPr>
              <a:t>موصولة بقطعة </a:t>
            </a:r>
            <a:r>
              <a:rPr lang="ar-SA" sz="2300" dirty="0" err="1">
                <a:cs typeface="PT Bold Heading" pitchFamily="2" charset="-78"/>
              </a:rPr>
              <a:t>اخرى</a:t>
            </a:r>
            <a:r>
              <a:rPr lang="ar-SA" sz="2300" dirty="0">
                <a:cs typeface="PT Bold Heading" pitchFamily="2" charset="-78"/>
              </a:rPr>
              <a:t> من النوع السالب </a:t>
            </a:r>
            <a:r>
              <a:rPr lang="ar-SA" sz="2300" dirty="0" smtClean="0">
                <a:cs typeface="PT Bold Heading" pitchFamily="2" charset="-78"/>
              </a:rPr>
              <a:t>(</a:t>
            </a:r>
            <a:r>
              <a:rPr lang="en-US" sz="2300" dirty="0" smtClean="0">
                <a:cs typeface="PT Bold Heading" pitchFamily="2" charset="-78"/>
              </a:rPr>
              <a:t>n</a:t>
            </a:r>
            <a:r>
              <a:rPr lang="ar-SA" sz="2300" dirty="0" smtClean="0">
                <a:cs typeface="PT Bold Heading" pitchFamily="2" charset="-78"/>
              </a:rPr>
              <a:t>) وتطلى </a:t>
            </a:r>
            <a:r>
              <a:rPr lang="ar-SA" sz="2300" dirty="0">
                <a:cs typeface="PT Bold Heading" pitchFamily="2" charset="-78"/>
              </a:rPr>
              <a:t>منطقة الوصل الفلزية في كل منطقة بحيث يمكن وصل </a:t>
            </a:r>
            <a:r>
              <a:rPr lang="ar-SA" sz="2300" dirty="0" err="1">
                <a:cs typeface="PT Bold Heading" pitchFamily="2" charset="-78"/>
              </a:rPr>
              <a:t>الاسلاك</a:t>
            </a:r>
            <a:r>
              <a:rPr lang="ar-SA" sz="2300" dirty="0">
                <a:cs typeface="PT Bold Heading" pitchFamily="2" charset="-78"/>
              </a:rPr>
              <a:t> </a:t>
            </a:r>
            <a:r>
              <a:rPr lang="ar-SA" sz="2300" dirty="0" err="1">
                <a:cs typeface="PT Bold Heading" pitchFamily="2" charset="-78"/>
              </a:rPr>
              <a:t>بها</a:t>
            </a:r>
            <a:r>
              <a:rPr lang="ar-SA" sz="2300" dirty="0">
                <a:cs typeface="PT Bold Heading" pitchFamily="2" charset="-78"/>
              </a:rPr>
              <a:t> .</a:t>
            </a:r>
          </a:p>
          <a:p>
            <a:pPr algn="justLow">
              <a:lnSpc>
                <a:spcPct val="80000"/>
              </a:lnSpc>
              <a:buFontTx/>
              <a:buNone/>
            </a:pPr>
            <a:endParaRPr lang="ar-SA" sz="2300" dirty="0">
              <a:cs typeface="PT Bold Heading" pitchFamily="2" charset="-78"/>
            </a:endParaRPr>
          </a:p>
          <a:p>
            <a:pPr algn="justLow">
              <a:lnSpc>
                <a:spcPct val="80000"/>
              </a:lnSpc>
            </a:pPr>
            <a:r>
              <a:rPr lang="ar-SA" sz="2300" dirty="0">
                <a:cs typeface="PT Bold Heading" pitchFamily="2" charset="-78"/>
              </a:rPr>
              <a:t>يطلق على الحد الفاصل بين شبه الموصلين من النوعين اسم ( الوصلة ) وتسمى </a:t>
            </a:r>
            <a:r>
              <a:rPr lang="ar-SA" sz="2300" dirty="0" err="1">
                <a:cs typeface="PT Bold Heading" pitchFamily="2" charset="-78"/>
              </a:rPr>
              <a:t>الاداة</a:t>
            </a:r>
            <a:r>
              <a:rPr lang="ar-SA" sz="2300" dirty="0">
                <a:cs typeface="PT Bold Heading" pitchFamily="2" charset="-78"/>
              </a:rPr>
              <a:t> الناتجة </a:t>
            </a:r>
            <a:r>
              <a:rPr lang="ar-SA" sz="2300" dirty="0" err="1" smtClean="0">
                <a:cs typeface="PT Bold Heading" pitchFamily="2" charset="-78"/>
              </a:rPr>
              <a:t>بالدايود</a:t>
            </a:r>
            <a:r>
              <a:rPr lang="ar-SA" sz="2300" dirty="0" smtClean="0">
                <a:cs typeface="PT Bold Heading" pitchFamily="2" charset="-78"/>
              </a:rPr>
              <a:t> (</a:t>
            </a:r>
            <a:r>
              <a:rPr lang="ar-SA" sz="2300" dirty="0">
                <a:cs typeface="PT Bold Heading" pitchFamily="2" charset="-78"/>
              </a:rPr>
              <a:t>الوصلة الثنائية) نوع ( </a:t>
            </a:r>
            <a:r>
              <a:rPr lang="en-US" sz="2300" dirty="0" err="1">
                <a:cs typeface="PT Bold Heading" pitchFamily="2" charset="-78"/>
              </a:rPr>
              <a:t>pn</a:t>
            </a:r>
            <a:r>
              <a:rPr lang="ar-SA" sz="2300" dirty="0">
                <a:cs typeface="PT Bold Heading" pitchFamily="2" charset="-78"/>
              </a:rPr>
              <a:t>)</a:t>
            </a:r>
          </a:p>
          <a:p>
            <a:pPr algn="justLow">
              <a:lnSpc>
                <a:spcPct val="80000"/>
              </a:lnSpc>
            </a:pPr>
            <a:endParaRPr lang="ar-SA" sz="2300" dirty="0">
              <a:cs typeface="PT Bold Heading" pitchFamily="2" charset="-78"/>
            </a:endParaRPr>
          </a:p>
          <a:p>
            <a:pPr algn="justLow">
              <a:lnSpc>
                <a:spcPct val="80000"/>
              </a:lnSpc>
            </a:pPr>
            <a:r>
              <a:rPr lang="ar-SA" sz="2300" dirty="0" smtClean="0">
                <a:cs typeface="PT Bold Heading" pitchFamily="2" charset="-78"/>
              </a:rPr>
              <a:t>تترك </a:t>
            </a:r>
            <a:r>
              <a:rPr lang="ar-SA" sz="2300" dirty="0">
                <a:cs typeface="PT Bold Heading" pitchFamily="2" charset="-78"/>
              </a:rPr>
              <a:t>المنطقة المحيطة بالطبقة الفاصلة بدون فجوات </a:t>
            </a:r>
            <a:r>
              <a:rPr lang="ar-SA" sz="2300" dirty="0" err="1">
                <a:cs typeface="PT Bold Heading" pitchFamily="2" charset="-78"/>
              </a:rPr>
              <a:t>او</a:t>
            </a:r>
            <a:r>
              <a:rPr lang="ar-SA" sz="2300" dirty="0">
                <a:cs typeface="PT Bold Heading" pitchFamily="2" charset="-78"/>
              </a:rPr>
              <a:t> الكترونات حرة  فتنضب فيها ناقلات الشحنة لذلك تسمى </a:t>
            </a:r>
            <a:r>
              <a:rPr lang="ar-SA" sz="2300" dirty="0"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بطبقة النضوب </a:t>
            </a:r>
            <a:r>
              <a:rPr lang="ar-SA" sz="2300" dirty="0">
                <a:cs typeface="PT Bold Heading" pitchFamily="2" charset="-78"/>
              </a:rPr>
              <a:t>وتعد رديئة التوصيل للكهرباء .</a:t>
            </a:r>
            <a:endParaRPr lang="en-US" sz="2300" dirty="0">
              <a:cs typeface="PT Bold Heading" pitchFamily="2" charset="-7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86" r="5127"/>
          <a:stretch>
            <a:fillRect/>
          </a:stretch>
        </p:blipFill>
        <p:spPr bwMode="auto">
          <a:xfrm>
            <a:off x="357158" y="571480"/>
            <a:ext cx="3784596" cy="265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led-diagra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3643314"/>
            <a:ext cx="2943221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785794"/>
            <a:ext cx="6543692" cy="857256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خصائص </a:t>
            </a:r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أشباه الموصلات</a:t>
            </a:r>
            <a:endParaRPr lang="en-US" sz="36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928802"/>
            <a:ext cx="6429420" cy="3571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dirty="0">
                <a:cs typeface="PT Bold Heading" pitchFamily="2" charset="-78"/>
              </a:rPr>
              <a:t>1- صغيرة </a:t>
            </a:r>
            <a:r>
              <a:rPr lang="ar-SA" dirty="0" smtClean="0">
                <a:cs typeface="PT Bold Heading" pitchFamily="2" charset="-78"/>
              </a:rPr>
              <a:t>جداً .  </a:t>
            </a:r>
            <a:endParaRPr lang="ar-SA" dirty="0">
              <a:cs typeface="PT Bold Heading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dirty="0">
                <a:cs typeface="PT Bold Heading" pitchFamily="2" charset="-78"/>
              </a:rPr>
              <a:t>2- لا تولد حرارة </a:t>
            </a:r>
            <a:r>
              <a:rPr lang="ar-SA" dirty="0" smtClean="0">
                <a:cs typeface="PT Bold Heading" pitchFamily="2" charset="-78"/>
              </a:rPr>
              <a:t>كبيرة .</a:t>
            </a:r>
            <a:endParaRPr lang="ar-SA" dirty="0">
              <a:cs typeface="PT Bold Heading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dirty="0">
                <a:cs typeface="PT Bold Heading" pitchFamily="2" charset="-78"/>
              </a:rPr>
              <a:t>3- تكلفة صناعتها قليلة </a:t>
            </a:r>
            <a:r>
              <a:rPr lang="ar-SA" dirty="0" smtClean="0">
                <a:cs typeface="PT Bold Heading" pitchFamily="2" charset="-78"/>
              </a:rPr>
              <a:t>.</a:t>
            </a:r>
            <a:endParaRPr lang="ar-SA" dirty="0">
              <a:cs typeface="PT Bold Heading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dirty="0">
                <a:cs typeface="PT Bold Heading" pitchFamily="2" charset="-78"/>
              </a:rPr>
              <a:t>4- عمرها الافتراضي يصل </a:t>
            </a:r>
            <a:r>
              <a:rPr lang="ar-SA" dirty="0" smtClean="0">
                <a:cs typeface="PT Bold Heading" pitchFamily="2" charset="-78"/>
              </a:rPr>
              <a:t>إلى </a:t>
            </a:r>
            <a:r>
              <a:rPr lang="ar-SA" dirty="0">
                <a:cs typeface="PT Bold Heading" pitchFamily="2" charset="-78"/>
              </a:rPr>
              <a:t>20 </a:t>
            </a:r>
            <a:r>
              <a:rPr lang="ar-SA" dirty="0" smtClean="0">
                <a:cs typeface="PT Bold Heading" pitchFamily="2" charset="-78"/>
              </a:rPr>
              <a:t>سنة .</a:t>
            </a:r>
            <a:endParaRPr lang="en-US" dirty="0">
              <a:cs typeface="PT Bold Heading" pitchFamily="2" charset="-78"/>
            </a:endParaRPr>
          </a:p>
        </p:txBody>
      </p:sp>
      <p:pic>
        <p:nvPicPr>
          <p:cNvPr id="32769" name="Picture 1" descr="270px-Zinkblende-ato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24306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428604"/>
            <a:ext cx="4829180" cy="928694"/>
          </a:xfrm>
        </p:spPr>
        <p:txBody>
          <a:bodyPr>
            <a:normAutofit/>
          </a:bodyPr>
          <a:lstStyle/>
          <a:p>
            <a:pPr algn="justLow"/>
            <a:r>
              <a:rPr lang="ar-SA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طريقة عمل </a:t>
            </a:r>
            <a:r>
              <a:rPr lang="ar-SA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الدايود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57686" y="1714488"/>
            <a:ext cx="4143404" cy="450059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تنجذب الإلكترونات الحرة في الطرف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n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) من الوصلة نحو الفجوات الموجبة في الطرف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P 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) ويتحرك كل منهما في اتجاه الآخر .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PT Bold Heading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نتيجة لهذا التدفق تمتلك المنطقة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n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  شحنة كلية موجبة بينما تمتلك المنطقة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 p 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PT Bold Heading" pitchFamily="2" charset="-78"/>
              </a:rPr>
              <a:t>شحنة كلية سالبة.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PT Bold Heading" pitchFamily="2" charset="-78"/>
            </a:endParaRPr>
          </a:p>
        </p:txBody>
      </p:sp>
    </p:spTree>
    <p:controls>
      <p:control spid="2050" r:id="rId2" imgW="3600000" imgH="4536934"/>
    </p:controls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34" y="714356"/>
            <a:ext cx="2900354" cy="439718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ملاحظـــــة :</a:t>
            </a:r>
            <a:r>
              <a:rPr lang="ar-SA" sz="3600" u="sng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 </a:t>
            </a:r>
            <a:endParaRPr lang="en-US" sz="3600" u="sng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/>
          </a:bodyPr>
          <a:lstStyle/>
          <a:p>
            <a:r>
              <a:rPr lang="ar-SA" sz="2800" dirty="0">
                <a:cs typeface="PT Bold Heading" pitchFamily="2" charset="-78"/>
              </a:rPr>
              <a:t>يرمز </a:t>
            </a:r>
            <a:r>
              <a:rPr lang="ar-SA" sz="2800" dirty="0" err="1">
                <a:cs typeface="PT Bold Heading" pitchFamily="2" charset="-78"/>
              </a:rPr>
              <a:t>للدايود</a:t>
            </a:r>
            <a:r>
              <a:rPr lang="ar-SA" sz="2800" dirty="0">
                <a:cs typeface="PT Bold Heading" pitchFamily="2" charset="-78"/>
              </a:rPr>
              <a:t> في الدوائر الالكترونية بالشكل :</a:t>
            </a:r>
          </a:p>
          <a:p>
            <a:endParaRPr lang="ar-SA" sz="2800" dirty="0">
              <a:cs typeface="PT Bold Heading" pitchFamily="2" charset="-78"/>
            </a:endParaRPr>
          </a:p>
          <a:p>
            <a:endParaRPr lang="ar-SA" sz="2800" dirty="0">
              <a:cs typeface="PT Bold Heading" pitchFamily="2" charset="-78"/>
            </a:endParaRPr>
          </a:p>
          <a:p>
            <a:r>
              <a:rPr lang="ar-SA" sz="2800" dirty="0">
                <a:cs typeface="PT Bold Heading" pitchFamily="2" charset="-78"/>
              </a:rPr>
              <a:t>وفي الشكل التالي دائرة تحتوي على </a:t>
            </a:r>
            <a:r>
              <a:rPr lang="ar-SA" sz="2800" dirty="0" err="1">
                <a:cs typeface="PT Bold Heading" pitchFamily="2" charset="-78"/>
              </a:rPr>
              <a:t>الدايود</a:t>
            </a:r>
            <a:r>
              <a:rPr lang="ar-SA" sz="2800" dirty="0">
                <a:cs typeface="PT Bold Heading" pitchFamily="2" charset="-78"/>
              </a:rPr>
              <a:t> :</a:t>
            </a:r>
            <a:endParaRPr lang="en-US" sz="2800" dirty="0">
              <a:cs typeface="PT Bold Heading" pitchFamily="2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1857388" cy="7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8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3816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ode FadiI Haddad الثنائي دايود اشباه الموصلات 00_00_07-00_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714380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3200" dirty="0" err="1" smtClean="0">
                <a:solidFill>
                  <a:srgbClr val="C00000"/>
                </a:solidFill>
                <a:cs typeface="PT Bold Heading" pitchFamily="2" charset="-78"/>
              </a:rPr>
              <a:t>الدايود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 (</a:t>
            </a:r>
            <a:r>
              <a:rPr lang="ar-SA" sz="3200" dirty="0">
                <a:solidFill>
                  <a:srgbClr val="C00000"/>
                </a:solidFill>
                <a:cs typeface="PT Bold Heading" pitchFamily="2" charset="-78"/>
              </a:rPr>
              <a:t>الوصلة الثنائية) المنحاز 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أمامياً</a:t>
            </a:r>
            <a:endParaRPr lang="en-US" sz="3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7686" y="2071678"/>
            <a:ext cx="4402137" cy="4162437"/>
          </a:xfrm>
        </p:spPr>
        <p:txBody>
          <a:bodyPr>
            <a:norm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فيه يتم توصيل الطرف السالب للبطارية بشبه الموصل من النوع </a:t>
            </a:r>
            <a:r>
              <a:rPr lang="en-US" sz="2400" dirty="0">
                <a:cs typeface="PT Bold Heading" pitchFamily="2" charset="-78"/>
              </a:rPr>
              <a:t>n </a:t>
            </a:r>
            <a:r>
              <a:rPr lang="ar-SA" sz="2400" dirty="0">
                <a:cs typeface="PT Bold Heading" pitchFamily="2" charset="-78"/>
              </a:rPr>
              <a:t> والطرف الموجب لها بشبه الموصل من النوع </a:t>
            </a:r>
            <a:r>
              <a:rPr lang="en-US" sz="2400" dirty="0" smtClean="0">
                <a:cs typeface="PT Bold Heading" pitchFamily="2" charset="-78"/>
              </a:rPr>
              <a:t>p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en-US" sz="2400" dirty="0">
              <a:cs typeface="PT Bold Heading" pitchFamily="2" charset="-78"/>
            </a:endParaRPr>
          </a:p>
          <a:p>
            <a:pPr algn="justLow"/>
            <a:endParaRPr lang="en-US" sz="2400" dirty="0">
              <a:cs typeface="PT Bold Heading" pitchFamily="2" charset="-78"/>
            </a:endParaRPr>
          </a:p>
          <a:p>
            <a:pPr algn="justLow"/>
            <a:r>
              <a:rPr lang="ar-SA" sz="2400" dirty="0">
                <a:cs typeface="PT Bold Heading" pitchFamily="2" charset="-78"/>
              </a:rPr>
              <a:t> تتجه الالكترونات </a:t>
            </a:r>
            <a:r>
              <a:rPr lang="ar-SA" sz="2400" dirty="0" err="1">
                <a:cs typeface="PT Bold Heading" pitchFamily="2" charset="-78"/>
              </a:rPr>
              <a:t>الى</a:t>
            </a:r>
            <a:r>
              <a:rPr lang="ar-SA" sz="2400" dirty="0">
                <a:cs typeface="PT Bold Heading" pitchFamily="2" charset="-78"/>
              </a:rPr>
              <a:t> الطرف </a:t>
            </a:r>
            <a:r>
              <a:rPr lang="en-US" sz="2400" dirty="0">
                <a:cs typeface="PT Bold Heading" pitchFamily="2" charset="-78"/>
              </a:rPr>
              <a:t>p</a:t>
            </a:r>
            <a:r>
              <a:rPr lang="ar-SA" sz="2400" dirty="0">
                <a:cs typeface="PT Bold Heading" pitchFamily="2" charset="-78"/>
              </a:rPr>
              <a:t> وتملأ الفجوات وتضمحل طبقة النضوب ويعبر التيار من خلال </a:t>
            </a:r>
            <a:r>
              <a:rPr lang="ar-SA" sz="2400" dirty="0" err="1">
                <a:cs typeface="PT Bold Heading" pitchFamily="2" charset="-78"/>
              </a:rPr>
              <a:t>الدايود</a:t>
            </a:r>
            <a:r>
              <a:rPr lang="ar-SA" sz="2400" dirty="0">
                <a:cs typeface="PT Bold Heading" pitchFamily="2" charset="-78"/>
              </a:rPr>
              <a:t> وبزيادة جهد البطارية يزداد التيار </a:t>
            </a:r>
            <a:r>
              <a:rPr lang="ar-SA" sz="2400" dirty="0" smtClean="0">
                <a:cs typeface="PT Bold Heading" pitchFamily="2" charset="-78"/>
              </a:rPr>
              <a:t>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r="4951"/>
          <a:stretch>
            <a:fillRect/>
          </a:stretch>
        </p:blipFill>
        <p:spPr bwMode="auto">
          <a:xfrm>
            <a:off x="642910" y="2071678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4" y="1571612"/>
            <a:ext cx="4427537" cy="3857652"/>
          </a:xfrm>
        </p:spPr>
        <p:txBody>
          <a:bodyPr>
            <a:noAutofit/>
          </a:bodyPr>
          <a:lstStyle/>
          <a:p>
            <a:pPr algn="justLow"/>
            <a:r>
              <a:rPr lang="ar-SA" sz="2500" dirty="0">
                <a:cs typeface="PT Bold Heading" pitchFamily="2" charset="-78"/>
              </a:rPr>
              <a:t>يتم فيه توصيل الطرف السالب للبطارية بشبه الموصل من النوع </a:t>
            </a:r>
            <a:r>
              <a:rPr lang="en-US" sz="2500" dirty="0">
                <a:cs typeface="PT Bold Heading" pitchFamily="2" charset="-78"/>
              </a:rPr>
              <a:t>p </a:t>
            </a:r>
            <a:r>
              <a:rPr lang="ar-SA" sz="2500" dirty="0">
                <a:cs typeface="PT Bold Heading" pitchFamily="2" charset="-78"/>
              </a:rPr>
              <a:t>والطرف الموجب بشبه الموصل من النوع </a:t>
            </a:r>
            <a:r>
              <a:rPr lang="en-US" sz="2500" dirty="0">
                <a:cs typeface="PT Bold Heading" pitchFamily="2" charset="-78"/>
              </a:rPr>
              <a:t>n</a:t>
            </a:r>
          </a:p>
          <a:p>
            <a:pPr algn="justLow"/>
            <a:endParaRPr lang="ar-SA" sz="900" dirty="0">
              <a:cs typeface="PT Bold Heading" pitchFamily="2" charset="-78"/>
            </a:endParaRPr>
          </a:p>
          <a:p>
            <a:pPr algn="justLow"/>
            <a:r>
              <a:rPr lang="ar-SA" sz="2500" dirty="0">
                <a:cs typeface="PT Bold Heading" pitchFamily="2" charset="-78"/>
              </a:rPr>
              <a:t>  يزداد عرض طبقة النضوب </a:t>
            </a:r>
            <a:r>
              <a:rPr lang="ar-SA" sz="2500" dirty="0" err="1">
                <a:cs typeface="PT Bold Heading" pitchFamily="2" charset="-78"/>
              </a:rPr>
              <a:t>ولايكاد</a:t>
            </a:r>
            <a:r>
              <a:rPr lang="ar-SA" sz="2500" dirty="0">
                <a:cs typeface="PT Bold Heading" pitchFamily="2" charset="-78"/>
              </a:rPr>
              <a:t> يمر تيار كهربائي خلال </a:t>
            </a:r>
            <a:r>
              <a:rPr lang="ar-SA" sz="2500" dirty="0" err="1">
                <a:cs typeface="PT Bold Heading" pitchFamily="2" charset="-78"/>
              </a:rPr>
              <a:t>الدايود</a:t>
            </a:r>
            <a:r>
              <a:rPr lang="ar-SA" sz="2500" dirty="0">
                <a:cs typeface="PT Bold Heading" pitchFamily="2" charset="-78"/>
              </a:rPr>
              <a:t>(الوصلة الثنائية) وبالتالي فهو يعمل عمل مقاومة كبيرة </a:t>
            </a:r>
            <a:r>
              <a:rPr lang="ar-SA" sz="2500" dirty="0" smtClean="0">
                <a:cs typeface="PT Bold Heading" pitchFamily="2" charset="-78"/>
              </a:rPr>
              <a:t>جدا.</a:t>
            </a:r>
            <a:endParaRPr lang="en-US" sz="2500" dirty="0">
              <a:cs typeface="PT Bold Heading" pitchFamily="2" charset="-7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 l="2041"/>
          <a:stretch>
            <a:fillRect/>
          </a:stretch>
        </p:blipFill>
        <p:spPr bwMode="auto">
          <a:xfrm>
            <a:off x="571472" y="1571612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SA" sz="3200" dirty="0" err="1" smtClean="0">
                <a:solidFill>
                  <a:srgbClr val="C00000"/>
                </a:solidFill>
                <a:cs typeface="PT Bold Heading" pitchFamily="2" charset="-78"/>
              </a:rPr>
              <a:t>الدايود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 (الوصلة </a:t>
            </a:r>
            <a:r>
              <a:rPr lang="ar-SA" sz="3200" dirty="0">
                <a:solidFill>
                  <a:srgbClr val="C00000"/>
                </a:solidFill>
                <a:cs typeface="PT Bold Heading" pitchFamily="2" charset="-78"/>
              </a:rPr>
              <a:t>الثنائية) المنحاز 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عكسياً</a:t>
            </a:r>
            <a:endParaRPr lang="en-US" sz="3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00562" y="5500702"/>
            <a:ext cx="4071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الاستخدام الرئيسي له تحويل الجهد المتناوب </a:t>
            </a:r>
            <a:r>
              <a:rPr lang="en-US" sz="2000" dirty="0" smtClean="0">
                <a:solidFill>
                  <a:schemeClr val="tx2"/>
                </a:solidFill>
                <a:cs typeface="PT Bold Heading" pitchFamily="2" charset="-78"/>
              </a:rPr>
              <a:t>AC</a:t>
            </a:r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 إلى جهد مستمر </a:t>
            </a:r>
            <a:r>
              <a:rPr lang="en-US" sz="2000" dirty="0" smtClean="0">
                <a:solidFill>
                  <a:schemeClr val="tx2"/>
                </a:solidFill>
                <a:cs typeface="PT Bold Heading" pitchFamily="2" charset="-78"/>
              </a:rPr>
              <a:t>DC</a:t>
            </a:r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 .</a:t>
            </a:r>
            <a:endParaRPr lang="en-US" sz="2000" dirty="0">
              <a:solidFill>
                <a:schemeClr val="tx2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9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1285860"/>
            <a:ext cx="7858180" cy="9457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  </a:t>
            </a:r>
            <a:r>
              <a:rPr kumimoji="0" lang="ar-SA" sz="2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الدايودات</a:t>
            </a: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المصنوعة من مزيج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الجاليوم والألومنيوم مع الزرنيخ </a:t>
            </a:r>
            <a:r>
              <a:rPr kumimoji="0" lang="ar-SA" sz="23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والفوسفور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بتعث ضوءاً عندما تكون منحازة أمامياً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86050" y="500042"/>
            <a:ext cx="3786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4000" i="0" u="none" strike="noStrike" kern="1200" cap="none" spc="0" normalizeH="0" baseline="0" noProof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الدايودات</a:t>
            </a:r>
            <a:r>
              <a:rPr kumimoji="0" lang="ar-SA" sz="4000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 المشعــة</a:t>
            </a:r>
            <a:endParaRPr lang="ar-SA" sz="4000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14348" y="2216838"/>
            <a:ext cx="7786710" cy="8549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  فعندما تصل الإلكترونات إلى الفجوات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في الوصلة فإنها تتحد معاً مجدداً وتطلق الطاقة الفائضة على هيئة ضوء بأطوال </a:t>
            </a:r>
            <a:r>
              <a:rPr kumimoji="0" lang="ar-SA" sz="23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موجية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محددة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14348" y="3143248"/>
            <a:ext cx="7786710" cy="5000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  وتسمى هذه الدايودات المشعة للضوء أو (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LEDs</a:t>
            </a: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(مثل دايود الليزر)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72066" y="3857628"/>
            <a:ext cx="3500430" cy="80291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وتستخدم دايودات الليزر في :</a:t>
            </a:r>
            <a:endParaRPr kumimoji="0" lang="ar-SA" sz="24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28662" y="4429132"/>
            <a:ext cx="7286676" cy="19288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742950" marR="0" lvl="0" indent="-74295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مشغلات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الأقراص المدمجة (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CD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.</a:t>
            </a:r>
          </a:p>
          <a:p>
            <a:pPr marL="742950" marR="0" lvl="0" indent="-74295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ar-SA" sz="2400" baseline="0" dirty="0" smtClean="0">
                <a:latin typeface="+mj-lt"/>
                <a:ea typeface="+mj-ea"/>
                <a:cs typeface="PT Bold Heading" pitchFamily="2" charset="-78"/>
              </a:rPr>
              <a:t>مؤشرات الليزر .</a:t>
            </a:r>
          </a:p>
          <a:p>
            <a:pPr marL="742950" marR="0" lvl="0" indent="-74295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الماسحات الضوئية لاشرطة الترميز (الاسواق التجارية)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5298" name="Picture 2" descr="http://www.yanskladman.com/images/c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44019"/>
            <a:ext cx="1643074" cy="1513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786050" y="642918"/>
            <a:ext cx="5857916" cy="5886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ويمكن للدايود استشعار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الضوء والكشف عنه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14348" y="1214422"/>
            <a:ext cx="7858180" cy="10001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لأن الضوء الساقط على وصلة الدايود من النوع 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pn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المنحاز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عكسياً يحرر الإلكترونات ويكون فجوات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71472" y="2214554"/>
            <a:ext cx="8072494" cy="7143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مما يؤدي إلى سريان تيار كهربائي يعتمد على شدة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الضوء الساقط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 l="20796" t="33673" r="20073" b="24951"/>
          <a:stretch>
            <a:fillRect/>
          </a:stretch>
        </p:blipFill>
        <p:spPr bwMode="auto">
          <a:xfrm>
            <a:off x="714348" y="3071810"/>
            <a:ext cx="79295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1214422"/>
            <a:ext cx="6929486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يعد الترانزستور أداة بسيطة مصنوعة من مادة شبه موصلة معالجة</a:t>
            </a:r>
            <a:endParaRPr kumimoji="0" lang="ar-SA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0166" y="285728"/>
            <a:ext cx="50006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PT Bold Heading" pitchFamily="2" charset="-78"/>
              </a:rPr>
              <a:t>مقدمــــــة</a:t>
            </a:r>
            <a:endParaRPr lang="ar-SA" sz="44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00034" y="4929198"/>
            <a:ext cx="6929486" cy="142876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تسمى الطبقة المركزية القاعدة</a:t>
            </a:r>
            <a:r>
              <a:rPr kumimoji="0" lang="ar-S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أما الطبقتان الأخريان فتسمى إحداهما الباعث والآخر الجامع</a:t>
            </a:r>
            <a:endParaRPr kumimoji="0" lang="ar-SA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2225" name="Picture 1" descr="transistor_10620753_250x2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50030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Early_Transi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357430"/>
            <a:ext cx="26431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428992" y="1378966"/>
            <a:ext cx="5214942" cy="69271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يمكن اعتبار وصلتي 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pn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في الترانزستور تشكيلاً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مبدئياً لدايودين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1670" y="220784"/>
            <a:ext cx="52149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عمـــل الترانزستـــور</a:t>
            </a: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500430" y="2450536"/>
            <a:ext cx="5143504" cy="126421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يكون الدايود الموجود بين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القاعدة والجامع منحازاً عكسياً لذلك لا يسري تيار من الجامع إلى القاعدة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214678" y="3857628"/>
            <a:ext cx="5429224" cy="8572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الدايود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الموجود بين القاعدة والباعث منحازاً أمامياً يسمح للتيار (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B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بالمرور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785786" y="5143512"/>
            <a:ext cx="7715240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يقلل تدفق الشحنات بوساطة التيار 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B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من الانحياز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العكسي للدايود الموجود بين القاعدة والجامع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1201" name="Picture 1" descr="wtq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27146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857224" y="214290"/>
            <a:ext cx="7572396" cy="7314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لذا يُنتج التغير القليل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في التيار (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B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تغيراً كبيراً في التيار (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ea typeface="+mj-ea"/>
                <a:cs typeface="PT Bold Heading" pitchFamily="2" charset="-78"/>
              </a:rPr>
              <a:t>C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85720" y="1000108"/>
            <a:ext cx="8358214" cy="10001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ونتيجة لذلك فإن التروانزستور يضخم تغيرات الجهد الصغير إلى تغيرات أكبر بكثير ..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34" y="2214554"/>
            <a:ext cx="8215306" cy="10499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يعمل الترانزستور 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pnp</a:t>
            </a: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بطريقة مماثلة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لطريقة عمل ترانزستور (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npn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ما عدا أن قطبير كل من البطارتين معكوسان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 l="38718" t="33815" r="20079" b="28198"/>
          <a:stretch>
            <a:fillRect/>
          </a:stretch>
        </p:blipFill>
        <p:spPr bwMode="auto">
          <a:xfrm>
            <a:off x="2428860" y="3500438"/>
            <a:ext cx="485778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428604"/>
            <a:ext cx="621510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نظرية </a:t>
            </a:r>
            <a:r>
              <a:rPr lang="ar-SA" sz="40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الأحزمة للمواد </a:t>
            </a:r>
            <a:r>
              <a:rPr lang="ar-SA" sz="4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الصلبة</a:t>
            </a:r>
            <a:endParaRPr lang="en-US" sz="4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19987" t="12670" r="14668" b="13420"/>
          <a:stretch>
            <a:fillRect/>
          </a:stretch>
        </p:blipFill>
        <p:spPr bwMode="auto">
          <a:xfrm>
            <a:off x="1500166" y="3500438"/>
            <a:ext cx="35290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142976" y="1785926"/>
            <a:ext cx="7143768" cy="197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800" dirty="0" smtClean="0">
                <a:cs typeface="PT Bold Heading" pitchFamily="2" charset="-78"/>
              </a:rPr>
              <a:t>هو وصف التوصيل الكهربائي لمادة عن طريق وصف حزمتي التكافؤ والتوصيل المنفصلتين بواسطة الفجوات الممنوعة .</a:t>
            </a:r>
            <a:endParaRPr lang="ar-SA" sz="2800" dirty="0"/>
          </a:p>
        </p:txBody>
      </p:sp>
      <p:pic>
        <p:nvPicPr>
          <p:cNvPr id="31746" name="Picture 2" descr="da7c0246-445f-48b6-a02c-bd8d65a453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256"/>
            <a:ext cx="281940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قطع رائع كيف يعمل الترانزستور؟ مترجمhow does a Transistor 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1142984"/>
            <a:ext cx="8001024" cy="100013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يعد كسب التيار من دائرة القاعدة إلى دائرة الجامع</a:t>
            </a:r>
            <a:r>
              <a:rPr kumimoji="0" lang="ar-SA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 مؤشراً مفيداً على أداء الترانزستور .</a:t>
            </a:r>
            <a:endParaRPr kumimoji="0" lang="ar-SA" sz="2400" i="0" u="none" strike="noStrike" kern="1200" normalizeH="0" baseline="0" noProof="0" dirty="0"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28926" y="285728"/>
            <a:ext cx="3857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ar-SA" sz="4000" b="1" i="0" u="none" strike="noStrike" kern="1200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كســـب التيـــار</a:t>
            </a:r>
            <a:endParaRPr lang="ar-SA" sz="4000" b="1" spc="50" dirty="0">
              <a:ln w="11430"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643174" y="2285992"/>
            <a:ext cx="6072198" cy="107157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وعلى الرغم من أن تيار القاعدة صغير جداً إلى أنه يعتمد على جهد (القاعدة-الباعث) الذي يتحكم في تيار الجامع .</a:t>
            </a:r>
            <a:endParaRPr kumimoji="0" lang="ar-SA" sz="2400" i="0" u="none" strike="noStrike" kern="1200" normalizeH="0" baseline="0" noProof="0" dirty="0"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714612" y="3643314"/>
            <a:ext cx="6000792" cy="157163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normalizeH="0" baseline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يتراوح مدى كسب التيار من القاعدة إلى</a:t>
            </a:r>
            <a:r>
              <a:rPr kumimoji="0" lang="ar-SA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 الجامع من (</a:t>
            </a:r>
            <a:r>
              <a:rPr kumimoji="0" lang="en-US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50</a:t>
            </a:r>
            <a:r>
              <a:rPr kumimoji="0" lang="ar-SA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) إلى (</a:t>
            </a:r>
            <a:r>
              <a:rPr kumimoji="0" lang="en-US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300</a:t>
            </a:r>
            <a:r>
              <a:rPr kumimoji="0" lang="ar-SA" sz="2400" i="0" u="none" strike="noStrike" kern="1200" normalizeH="0" noProof="0" dirty="0" smtClean="0">
                <a:uLnTx/>
                <a:uFillTx/>
                <a:latin typeface="+mj-lt"/>
                <a:ea typeface="+mj-ea"/>
                <a:cs typeface="PT Bold Heading" pitchFamily="2" charset="-78"/>
              </a:rPr>
              <a:t>) مرة الاستخدامات العامة لترانزستورات .</a:t>
            </a:r>
            <a:endParaRPr kumimoji="0" lang="ar-SA" sz="2400" i="0" u="none" strike="noStrike" kern="1200" normalizeH="0" baseline="0" noProof="0" dirty="0"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 l="20796" t="17349" r="60629" b="50844"/>
          <a:stretch>
            <a:fillRect/>
          </a:stretch>
        </p:blipFill>
        <p:spPr bwMode="auto">
          <a:xfrm>
            <a:off x="357158" y="2143116"/>
            <a:ext cx="21113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000760" y="1142984"/>
            <a:ext cx="2714644" cy="5000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(1) جهاز التسجيل :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14678" y="285728"/>
            <a:ext cx="28574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44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أمثلــــــــة</a:t>
            </a:r>
            <a:endParaRPr lang="ar-SA" sz="4400" b="1" cap="none" spc="0" dirty="0">
              <a:ln w="11430"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357290" y="1643050"/>
            <a:ext cx="7286676" cy="78581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تضخم التغيرات الصغيرة في الجهد الحثي في الملف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الناتج عن الناطق الممغنطة الموجودة على الشريط لتحريك ملف السماعة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143636" y="2768958"/>
            <a:ext cx="2643206" cy="5171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(2) أجهزة الحواسيب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: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285984" y="3157534"/>
            <a:ext cx="6215106" cy="127159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يمكن للتيارات الصغيرة في دوائر (القاعدة-الباعث)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تشغيل وإيقاف التيارات الكبيرة في دوائر (الجامع-الباعث)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48129" name="Picture 1" descr="cardboard-boombo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85794"/>
            <a:ext cx="1445791" cy="14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%D8%AD%D8%A7%D8%B3%D8%A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8"/>
          <a:stretch>
            <a:fillRect/>
          </a:stretch>
        </p:blipFill>
        <p:spPr bwMode="auto">
          <a:xfrm>
            <a:off x="357158" y="2714620"/>
            <a:ext cx="17217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6357950" y="4643446"/>
            <a:ext cx="2500330" cy="5171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(3) مفاتيح التحكم :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71472" y="5000636"/>
            <a:ext cx="8215338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يمكن وصل العديد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من الترانزستورات معاً لتنفيذ عمليات منطقية أو لإضافة أرقام معاً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71670" y="1071546"/>
            <a:ext cx="6715140" cy="121444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هي دوائر متكاملة تدعى كل منها رقاقة ميكروية تتكون من آلاف التروانزستورات والدايودات والمقاومات</a:t>
            </a:r>
            <a:r>
              <a:rPr kumimoji="0" lang="ar-SA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والموصلات </a:t>
            </a:r>
            <a:r>
              <a:rPr lang="ar-SA" sz="2200" dirty="0" smtClean="0">
                <a:cs typeface="PT Bold Heading" pitchFamily="2" charset="-78"/>
              </a:rPr>
              <a:t>وطول كل منها لا يتجاوز </a:t>
            </a:r>
            <a:r>
              <a:rPr lang="ar-SA" sz="2200" dirty="0" err="1" smtClean="0">
                <a:cs typeface="PT Bold Heading" pitchFamily="2" charset="-78"/>
              </a:rPr>
              <a:t>الميكرومتر</a:t>
            </a:r>
            <a:r>
              <a:rPr lang="ar-SA" sz="2200" dirty="0" smtClean="0">
                <a:cs typeface="PT Bold Heading" pitchFamily="2" charset="-78"/>
              </a:rPr>
              <a:t> الواحد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200" dirty="0" smtClean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71834" y="220784"/>
            <a:ext cx="4071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4000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الرقائق </a:t>
            </a:r>
            <a:r>
              <a:rPr kumimoji="0" lang="ar-SA" sz="4000" i="0" u="none" strike="noStrike" kern="1200" cap="none" spc="0" normalizeH="0" baseline="0" noProof="0" dirty="0" err="1" smtClean="0">
                <a:ln w="1143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الميكرويـــة</a:t>
            </a:r>
            <a:endParaRPr lang="ar-SA" sz="4000" cap="none" spc="0" dirty="0">
              <a:ln w="1143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71472" y="2285992"/>
            <a:ext cx="8215338" cy="114300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ويمكن صناعة كل هذه المكونات بمعالجة</a:t>
            </a:r>
            <a:r>
              <a:rPr kumimoji="0" lang="ar-SA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السيليكون </a:t>
            </a:r>
            <a:r>
              <a:rPr kumimoji="0" lang="ar-SA" sz="2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وتشويبه</a:t>
            </a:r>
            <a:r>
              <a:rPr kumimoji="0" lang="ar-SA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(إضافة شوائب) بذرات مانحة أو مستقبلة </a:t>
            </a:r>
            <a:r>
              <a:rPr lang="ar-SA" sz="2200" dirty="0" smtClean="0">
                <a:cs typeface="PT Bold Heading" pitchFamily="2" charset="-78"/>
              </a:rPr>
              <a:t>وتنتج آلاف الدوائر المتماثلة في شريحة واحدة تسمى عادة بالرقاقة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200" dirty="0" smtClean="0"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71472" y="3500438"/>
            <a:ext cx="8286744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إن الحجم الصغير للرقائق</a:t>
            </a:r>
            <a:r>
              <a:rPr kumimoji="0" lang="ar-SA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الميكروية يسمح بوضع الدائرة المعقدة في مساحة صغيرة وهذا زاد من سرعة الحواسيب .</a:t>
            </a:r>
            <a:endParaRPr kumimoji="0" lang="ar-SA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45057" name="Picture 1" descr="flexibleEX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5FB"/>
              </a:clrFrom>
              <a:clrTo>
                <a:srgbClr val="F6F5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2925"/>
            <a:ext cx="3752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2571768" y="4483470"/>
            <a:ext cx="6286512" cy="37429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وتستخدم الرقائق الآن في الأجهزة الكهرائية وفي السيارات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500430" y="4929198"/>
            <a:ext cx="5357850" cy="171451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الكترونيات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أشباه الموصلات تتطلب عمل الفيزيائيين والكيميائيين والمهندسين معاً كفريق واحد </a:t>
            </a:r>
            <a:r>
              <a:rPr lang="ar-SA" sz="2300" dirty="0" smtClean="0">
                <a:cs typeface="PT Bold Heading" pitchFamily="2" charset="-78"/>
              </a:rPr>
              <a:t>وبتكاثف جهودهم معاً فقد استطاعوا نقل عالمنا إلى العصر الإلكتروني</a:t>
            </a: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300" dirty="0" smtClean="0">
              <a:cs typeface="PT Bold Heading" pitchFamily="2" charset="-78"/>
            </a:endParaRPr>
          </a:p>
        </p:txBody>
      </p:sp>
      <p:pic>
        <p:nvPicPr>
          <p:cNvPr id="45058" name="Picture 2" descr="280-opened-pads-on-a-populated--printed-circuit-bo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6811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642910" y="928670"/>
            <a:ext cx="81439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تتحرك الشحنات الكهربائية بسهولة في الموصلات ، في حين لا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تتحرك كذلك في العوازل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43306" y="214290"/>
            <a:ext cx="24288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النظريــــة</a:t>
            </a:r>
            <a:endParaRPr lang="ar-SA" sz="4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71472" y="2000240"/>
            <a:ext cx="8215306" cy="78581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كذلك تتكون المواد</a:t>
            </a:r>
            <a:r>
              <a:rPr kumimoji="0" lang="ar-SA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الصلبة البلورة من ذرات مرتبطة معاً بترتيبات منتظمة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85746" y="2828922"/>
            <a:ext cx="835821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تتكون الذرة من نواة كثيفة موجبة الشحنة محاطة بسحابة من الإلكترونات سالبة الشحنة .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85748" y="3914774"/>
            <a:ext cx="835821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وبما أن الإلكترونات تمتلك كم محدد من الطاقة فإن أي تغيرات في الطاقة تكون مكماة ، أي أن تغيرات الطاقة تحدث بكميات محددة</a:t>
            </a:r>
            <a:endParaRPr kumimoji="0" lang="ar-S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30722" name="Picture 2" descr="http://www.oloommagazine.com/images/Articles/12/SCI96b12N7-8_H10_006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929198"/>
            <a:ext cx="721523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1000108"/>
            <a:ext cx="5257808" cy="582594"/>
          </a:xfrm>
        </p:spPr>
        <p:txBody>
          <a:bodyPr>
            <a:noAutofit/>
          </a:bodyPr>
          <a:lstStyle/>
          <a:p>
            <a:r>
              <a:rPr lang="ar-SA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حـــزم الطاقـــــة</a:t>
            </a:r>
            <a:endParaRPr lang="en-US" sz="4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2143140"/>
          </a:xfrm>
        </p:spPr>
        <p:txBody>
          <a:bodyPr>
            <a:normAutofit/>
          </a:bodyPr>
          <a:lstStyle/>
          <a:p>
            <a:pPr algn="justLow"/>
            <a:r>
              <a:rPr lang="ar-SA" sz="2400" dirty="0">
                <a:solidFill>
                  <a:schemeClr val="tx2"/>
                </a:solidFill>
                <a:cs typeface="PT Bold Heading" pitchFamily="2" charset="-78"/>
              </a:rPr>
              <a:t>يمكن وصف التوصيل الكهربائي كما يلي :</a:t>
            </a:r>
          </a:p>
          <a:p>
            <a:pPr algn="justLow"/>
            <a:r>
              <a:rPr lang="ar-SA" sz="2400" dirty="0">
                <a:cs typeface="PT Bold Heading" pitchFamily="2" charset="-78"/>
              </a:rPr>
              <a:t>حزم الطاقة ذات مستويات الطاقة الدنيا أو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u="sng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حزم التكافؤ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dirty="0">
                <a:cs typeface="PT Bold Heading" pitchFamily="2" charset="-78"/>
              </a:rPr>
              <a:t>تكون مملوءة بإلكترونات مرتبطة في البلورة . </a:t>
            </a:r>
          </a:p>
          <a:p>
            <a:pPr algn="justLow"/>
            <a:r>
              <a:rPr lang="ar-SA" sz="2400" dirty="0" err="1">
                <a:cs typeface="PT Bold Heading" pitchFamily="2" charset="-78"/>
              </a:rPr>
              <a:t>اما</a:t>
            </a:r>
            <a:r>
              <a:rPr lang="ar-SA" sz="2400" dirty="0">
                <a:cs typeface="PT Bold Heading" pitchFamily="2" charset="-78"/>
              </a:rPr>
              <a:t> مستويات الطاقة العليا أو </a:t>
            </a:r>
            <a:r>
              <a:rPr lang="ar-SA" sz="2400" u="sng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حزم التوصيل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dirty="0">
                <a:cs typeface="PT Bold Heading" pitchFamily="2" charset="-78"/>
              </a:rPr>
              <a:t>فيكون متاحا فيها لالكترونات الانتقال من ذرة إلى أخرى 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19987" t="13571" r="14668" b="12474"/>
          <a:stretch>
            <a:fillRect/>
          </a:stretch>
        </p:blipFill>
        <p:spPr bwMode="auto">
          <a:xfrm>
            <a:off x="600050" y="50004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7887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80391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2910" y="571480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يفصل بين حزمتي التكافؤ والتوصيل فجوة يمنع على الإلكترون التواجد فيها ولذلك تسمى مناطق الطاقة الممنوعة أو المحظورة .</a:t>
            </a:r>
            <a:endParaRPr lang="ar-SA" sz="24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2125669"/>
            <a:ext cx="8229600" cy="25908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عند درجة حرارة الصفر </a:t>
            </a:r>
            <a:r>
              <a:rPr kumimoji="0" lang="ar-S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الكلفن</a:t>
            </a: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تكون حزمة تكافؤ </a:t>
            </a:r>
            <a:r>
              <a:rPr kumimoji="0" lang="ar-S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للسيليكون</a:t>
            </a: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مملوءة كليا بـالالكترونات  وتكون حزمة التوصيل فارغة تماماُ . 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PT Bold Heading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وعندما تزداد درجة الحرارة تكتسب المزيد من الكترونات التكافؤ طاقة كافية للقفز عن الفجوة لتصل إلى حزمة التوصيل وتزداد موصلّية </a:t>
            </a:r>
            <a:r>
              <a:rPr kumimoji="0" lang="ar-SA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السيليكون</a:t>
            </a: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PT Bold Heading" pitchFamily="2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19987" r="14668"/>
          <a:stretch>
            <a:fillRect/>
          </a:stretch>
        </p:blipFill>
        <p:spPr bwMode="auto">
          <a:xfrm>
            <a:off x="2214546" y="4071942"/>
            <a:ext cx="35290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6929454" y="1554165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مثــــال :</a:t>
            </a:r>
            <a:endParaRPr lang="ar-SA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42876" y="1285860"/>
            <a:ext cx="8715404" cy="51716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ويعد الكربون في شكله الجرافيتي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موصلاً لأن به فجوة طاقة أقل مقارنة بحالة الماس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8794" y="353777"/>
            <a:ext cx="5786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ar-SA" sz="3600" b="1" i="0" u="none" strike="noStrike" kern="1200" spc="5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حزم التكافؤ وحزم التوصيل</a:t>
            </a:r>
            <a:endParaRPr lang="ar-SA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142976" y="1928802"/>
            <a:ext cx="7715240" cy="57149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وللسيليكون البلوري فجوة طاقة صغيرة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مقارنة مع فجوة الطاقة للماس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57158" y="2593412"/>
            <a:ext cx="8501090" cy="76415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وعند درجة حرارة الصفر المطلق تكون حزمة التكافؤ للسيليكون مملوءة كلياً بالإلكرتونات وتكون حزمة التوصيل فارغة تماماً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6625" name="Picture 1" descr="300px-Isolator-metal-ar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643174" y="3500438"/>
            <a:ext cx="5511178" cy="301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214546" y="214290"/>
            <a:ext cx="6643734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وعندما تزداد درجة الحرارة وتكتسب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المزيد من الإلكترونات طاقة كافية للقفز عن الفجوة تزداد موصلية </a:t>
            </a:r>
            <a:r>
              <a:rPr kumimoji="0" lang="ar-SA" sz="23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السيليكون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57158" y="1643050"/>
            <a:ext cx="7000892" cy="90702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للجرمانيوم فجوة طاقة مقدارها (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0.7 </a:t>
            </a:r>
            <a:r>
              <a:rPr kumimoji="0" lang="en-US" sz="2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eV</a:t>
            </a: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وهذا يعني أنه أكثر موصلية من السيليكون عند أي درجة حرارة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85720" y="2643182"/>
            <a:ext cx="7000860" cy="85725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ويعني أيضاً أن الجرمانيوم حساس جداً للحرارة في معظم التطبيقات الإلكترونية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857488" y="3786190"/>
            <a:ext cx="6000728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يمتلك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الرصاص فراغات تساوي (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O.27 nm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) بين ذراته وهو موصلاً جيداً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00034" y="5429264"/>
            <a:ext cx="8358214" cy="9286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وتعد المواد</a:t>
            </a:r>
            <a:r>
              <a:rPr kumimoji="0" lang="ar-SA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 التي يوجد فيها تداخلاً بين حزمها التي تكون مملوءة جزئياً مواد موصلة .</a:t>
            </a:r>
            <a:endParaRPr kumimoji="0" lang="ar-SA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5601" name="Picture 1" descr="prothese%20mammaire%20en%20silicone%20COHES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643042" cy="112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250px-Polycrystalline-german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714488"/>
            <a:ext cx="14287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250px-Lead_electrolytic_and_1cm3_c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381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2132</Words>
  <Application>Microsoft Office PowerPoint</Application>
  <PresentationFormat>عرض على الشاشة (3:4)‏</PresentationFormat>
  <Paragraphs>210</Paragraphs>
  <Slides>43</Slides>
  <Notes>0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سمة Office</vt:lpstr>
      <vt:lpstr>الشريحة 1</vt:lpstr>
      <vt:lpstr>مقدمـــة</vt:lpstr>
      <vt:lpstr>خصائص أشباه الموصلات</vt:lpstr>
      <vt:lpstr>نظرية الأحزمة للمواد الصلبة</vt:lpstr>
      <vt:lpstr>الشريحة 5</vt:lpstr>
      <vt:lpstr>حـــزم الطاقـــــة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أولاً : الموصلات الكهربائية</vt:lpstr>
      <vt:lpstr>ثانياً : العــــوازل</vt:lpstr>
      <vt:lpstr>أشبـــاه الموصـــلات</vt:lpstr>
      <vt:lpstr>الشريحة 16</vt:lpstr>
      <vt:lpstr>نظرية الأحزمة في شبه الموصل</vt:lpstr>
      <vt:lpstr>الإلكترونــات والفجــوات</vt:lpstr>
      <vt:lpstr>حركة الإلكترونات والفجوات 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تركيب الدايود</vt:lpstr>
      <vt:lpstr>طريقة عمل الدايود</vt:lpstr>
      <vt:lpstr>ملاحظـــــة : </vt:lpstr>
      <vt:lpstr>الشريحة 32</vt:lpstr>
      <vt:lpstr> الدايود (الوصلة الثنائية) المنحاز أمامياً</vt:lpstr>
      <vt:lpstr>الدايود (الوصلة الثنائية) المنحاز عكسياً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62</cp:revision>
  <dcterms:created xsi:type="dcterms:W3CDTF">2016-01-03T21:54:34Z</dcterms:created>
  <dcterms:modified xsi:type="dcterms:W3CDTF">2016-01-10T21:10:38Z</dcterms:modified>
</cp:coreProperties>
</file>