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9"/>
  </p:notesMasterIdLst>
  <p:sldIdLst>
    <p:sldId id="399" r:id="rId2"/>
    <p:sldId id="257" r:id="rId3"/>
    <p:sldId id="258" r:id="rId4"/>
    <p:sldId id="259" r:id="rId5"/>
    <p:sldId id="260" r:id="rId6"/>
    <p:sldId id="261" r:id="rId7"/>
    <p:sldId id="262" r:id="rId8"/>
    <p:sldId id="360" r:id="rId9"/>
    <p:sldId id="361" r:id="rId10"/>
    <p:sldId id="362" r:id="rId11"/>
    <p:sldId id="370" r:id="rId12"/>
    <p:sldId id="363" r:id="rId13"/>
    <p:sldId id="364" r:id="rId14"/>
    <p:sldId id="365" r:id="rId15"/>
    <p:sldId id="366" r:id="rId16"/>
    <p:sldId id="367" r:id="rId17"/>
    <p:sldId id="368" r:id="rId18"/>
    <p:sldId id="371" r:id="rId19"/>
    <p:sldId id="369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6" r:id="rId34"/>
    <p:sldId id="385" r:id="rId35"/>
    <p:sldId id="387" r:id="rId36"/>
    <p:sldId id="389" r:id="rId37"/>
    <p:sldId id="390" r:id="rId38"/>
    <p:sldId id="388" r:id="rId39"/>
    <p:sldId id="391" r:id="rId40"/>
    <p:sldId id="392" r:id="rId41"/>
    <p:sldId id="393" r:id="rId42"/>
    <p:sldId id="394" r:id="rId43"/>
    <p:sldId id="397" r:id="rId44"/>
    <p:sldId id="396" r:id="rId45"/>
    <p:sldId id="398" r:id="rId46"/>
    <p:sldId id="358" r:id="rId47"/>
    <p:sldId id="359" r:id="rId4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FD523-07C2-4569-824F-8212FBC216FD}" v="178" dt="2021-04-06T20:16:31.227"/>
    <p1510:client id="{490A73A9-D7F6-4DE9-AE7A-44524D39D53E}" v="62" dt="2021-04-05T22:43:31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ED07EE0-DC20-4DFA-8ACA-ECAD83AA1EF4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22A0847-4901-49AE-844F-E25C67A06E73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29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864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2800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067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122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383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001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89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969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4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9189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227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ABC8-82DE-48D0-983C-B1540DBB549C}" type="datetimeFigureOut">
              <a:rPr lang="ar-JO" smtClean="0"/>
              <a:pPr/>
              <a:t>24/08/1442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041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CAA41F4-5F4B-4447-931C-B90CB2E32AF1}"/>
              </a:ext>
            </a:extLst>
          </p:cNvPr>
          <p:cNvSpPr/>
          <p:nvPr/>
        </p:nvSpPr>
        <p:spPr>
          <a:xfrm>
            <a:off x="1916935" y="2722498"/>
            <a:ext cx="7987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r-SA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كاملة لمادة توحيد</a:t>
            </a:r>
          </a:p>
          <a:p>
            <a:pPr algn="ctr" fontAlgn="base"/>
            <a:r>
              <a:rPr lang="ar-SA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لصف الثالث متوسط</a:t>
            </a:r>
          </a:p>
          <a:p>
            <a:pPr algn="ctr" fontAlgn="base"/>
            <a:r>
              <a:rPr lang="ar-SA" sz="4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الدراسي الثاني / الدراسات الإسلامية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45749A6-3A7D-4BD5-B7C5-0AAD76590C76}"/>
              </a:ext>
            </a:extLst>
          </p:cNvPr>
          <p:cNvSpPr/>
          <p:nvPr/>
        </p:nvSpPr>
        <p:spPr>
          <a:xfrm>
            <a:off x="4593023" y="556237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800"/>
              <a:defRPr/>
            </a:pPr>
            <a:r>
              <a:rPr lang="ar-S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Source Sans Pro"/>
              </a:rPr>
              <a:t>قناة البيان للعروض والعلوم الشرعية </a:t>
            </a:r>
          </a:p>
        </p:txBody>
      </p:sp>
      <p:pic>
        <p:nvPicPr>
          <p:cNvPr id="4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D72C7222-2506-4D1F-AA1B-DA0A513CBA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88" y="5553957"/>
            <a:ext cx="318849" cy="3777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84196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الدليل على تحريم الخروج على ولاة الأمر :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قال تعالى :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1- (يا أيها الذين آمنوا أطيعوا الله وأطيعوا الرسول وأولي الأمر منكم)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2-(وأن هذا صراطي مستقيما فاتبعوه...)</a:t>
              </a:r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</a:t>
              </a:r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(يا أيها الذين آمنوا أطيعوا الله وأطيعوا الرسول وأولي الأمر منكم)</a:t>
              </a:r>
            </a:p>
            <a:p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830873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الأسباب التي لأجلها حذر العلماء من جماعة الإخوان المسلمين؟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  <a:r>
                <a:rPr lang="ar-SA" sz="1600" dirty="0"/>
                <a:t>[ لأنها جماعة منحرفة - قائمة على منازعة ولاة الأمر والخروج عليهم ، وإثارة الفتن في الدول ، وزعزعة التعايش في الوطن الواحد ، ووصف المجتمعات الإسلامية بالجاهلية ولم يظهر عليها عناية بالعقيدة الإسلامية ولا بعلوم الكتاب والسنة ]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593072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ماهي درجات الشكر .؟</a:t>
              </a:r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شكر واجب / وشكر مستحب  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55966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هو الشكر الواجب ؟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هو أن يأتي بالواجبات ويتجنب المحرمات  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192498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هو الشكر المستحب ؟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هو أن يعمل بنوافل والطاعات بعد أداء الفرائض واجتناب المحرمات </a:t>
              </a:r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115567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حكم من اقر النعمة بقلبه وهو بلسانه يضيفها لله وتارة يضيفها نفسه أو غيره ؟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كفر اصغر </a:t>
              </a:r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708058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حكم من انكر نعم الله بقلبه ولسانه ؟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كفرًا أكبر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10191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ماذا يجب على من نسب النعمة إلى غير الله ؟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عليه التوبة وأن يجاهد نفسه على تحقيق التوحيد 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4246467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قول الشخص هذا مالي ورثته عن آبائي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منكر النعمة بقلبة ومعتقدًا انها منه وحده ؟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كفر أكبر منافي لتوحيد  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832599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القول بـ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منحت الطبيعة أسباب الحياة على الأرض 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شرك أكبر </a:t>
              </a:r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909882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وم">
            <a:extLst>
              <a:ext uri="{FF2B5EF4-FFF2-40B4-BE49-F238E27FC236}">
                <a16:creationId xmlns:a16="http://schemas.microsoft.com/office/drawing/2014/main" id="{7093C344-9A2F-4E8E-9A46-07270147EAF2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12" name="اسم المسابقة-يمين"/>
          <p:cNvGrpSpPr/>
          <p:nvPr/>
        </p:nvGrpSpPr>
        <p:grpSpPr>
          <a:xfrm>
            <a:off x="6096000" y="3178225"/>
            <a:ext cx="2895600" cy="1282250"/>
            <a:chOff x="6096000" y="3178225"/>
            <a:chExt cx="2895600" cy="1282250"/>
          </a:xfrm>
        </p:grpSpPr>
        <p:sp>
          <p:nvSpPr>
            <p:cNvPr id="71" name="خارجي"/>
            <p:cNvSpPr txBox="1"/>
            <p:nvPr/>
          </p:nvSpPr>
          <p:spPr>
            <a:xfrm>
              <a:off x="6096000" y="3178225"/>
              <a:ext cx="2895600" cy="12822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داخلي"/>
            <p:cNvSpPr txBox="1"/>
            <p:nvPr/>
          </p:nvSpPr>
          <p:spPr>
            <a:xfrm>
              <a:off x="6176962" y="3290537"/>
              <a:ext cx="2733676" cy="10576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SA" sz="32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مراجعة </a:t>
              </a:r>
            </a:p>
            <a:p>
              <a:pPr rtl="0"/>
              <a:r>
                <a:rPr lang="ar-SA" sz="32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لمادة التوحيد</a:t>
              </a:r>
            </a:p>
          </p:txBody>
        </p:sp>
      </p:grpSp>
      <p:grpSp>
        <p:nvGrpSpPr>
          <p:cNvPr id="13" name="اسم المسابقة-شمال"/>
          <p:cNvGrpSpPr/>
          <p:nvPr/>
        </p:nvGrpSpPr>
        <p:grpSpPr>
          <a:xfrm>
            <a:off x="3200400" y="3178225"/>
            <a:ext cx="2895600" cy="1282250"/>
            <a:chOff x="3200400" y="3178225"/>
            <a:chExt cx="2895600" cy="1282250"/>
          </a:xfrm>
        </p:grpSpPr>
        <p:sp>
          <p:nvSpPr>
            <p:cNvPr id="72" name="خارجي"/>
            <p:cNvSpPr txBox="1"/>
            <p:nvPr/>
          </p:nvSpPr>
          <p:spPr>
            <a:xfrm flipH="1">
              <a:off x="3200400" y="3178225"/>
              <a:ext cx="2895600" cy="12822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4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" name="داخلي"/>
            <p:cNvSpPr txBox="1"/>
            <p:nvPr/>
          </p:nvSpPr>
          <p:spPr>
            <a:xfrm flipH="1">
              <a:off x="3282638" y="3289763"/>
              <a:ext cx="2732400" cy="1058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sz="32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الصف الثالث متوسط</a:t>
              </a:r>
              <a:endParaRPr lang="ar-JO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أعلى اسم المسابقة"/>
          <p:cNvGrpSpPr/>
          <p:nvPr/>
        </p:nvGrpSpPr>
        <p:grpSpPr>
          <a:xfrm>
            <a:off x="5511011" y="2795108"/>
            <a:ext cx="1169978" cy="1032425"/>
            <a:chOff x="5511011" y="2795108"/>
            <a:chExt cx="1169978" cy="1032425"/>
          </a:xfrm>
        </p:grpSpPr>
        <p:sp>
          <p:nvSpPr>
            <p:cNvPr id="47" name="خارجي"/>
            <p:cNvSpPr txBox="1"/>
            <p:nvPr/>
          </p:nvSpPr>
          <p:spPr>
            <a:xfrm>
              <a:off x="5511011" y="2795108"/>
              <a:ext cx="1169978" cy="1032425"/>
            </a:xfrm>
            <a:custGeom>
              <a:avLst/>
              <a:gdLst>
                <a:gd name="connsiteX0" fmla="*/ 584989 w 1169978"/>
                <a:gd name="connsiteY0" fmla="*/ 0 h 1032425"/>
                <a:gd name="connsiteX1" fmla="*/ 1134435 w 1169978"/>
                <a:gd name="connsiteY1" fmla="*/ 324273 h 1032425"/>
                <a:gd name="connsiteX2" fmla="*/ 1169978 w 1169978"/>
                <a:gd name="connsiteY2" fmla="*/ 396959 h 1032425"/>
                <a:gd name="connsiteX3" fmla="*/ 1096905 w 1169978"/>
                <a:gd name="connsiteY3" fmla="*/ 404325 h 1032425"/>
                <a:gd name="connsiteX4" fmla="*/ 584989 w 1169978"/>
                <a:gd name="connsiteY4" fmla="*/ 1032425 h 1032425"/>
                <a:gd name="connsiteX5" fmla="*/ 73073 w 1169978"/>
                <a:gd name="connsiteY5" fmla="*/ 404325 h 1032425"/>
                <a:gd name="connsiteX6" fmla="*/ 0 w 1169978"/>
                <a:gd name="connsiteY6" fmla="*/ 396959 h 1032425"/>
                <a:gd name="connsiteX7" fmla="*/ 35543 w 1169978"/>
                <a:gd name="connsiteY7" fmla="*/ 324273 h 1032425"/>
                <a:gd name="connsiteX8" fmla="*/ 584989 w 1169978"/>
                <a:gd name="connsiteY8" fmla="*/ 0 h 103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978" h="1032425">
                  <a:moveTo>
                    <a:pt x="584989" y="0"/>
                  </a:moveTo>
                  <a:cubicBezTo>
                    <a:pt x="813707" y="0"/>
                    <a:pt x="1015359" y="128630"/>
                    <a:pt x="1134435" y="324273"/>
                  </a:cubicBezTo>
                  <a:lnTo>
                    <a:pt x="1169978" y="396959"/>
                  </a:lnTo>
                  <a:lnTo>
                    <a:pt x="1096905" y="404325"/>
                  </a:lnTo>
                  <a:cubicBezTo>
                    <a:pt x="804755" y="464108"/>
                    <a:pt x="584989" y="722602"/>
                    <a:pt x="584989" y="1032425"/>
                  </a:cubicBezTo>
                  <a:cubicBezTo>
                    <a:pt x="584989" y="722602"/>
                    <a:pt x="365223" y="464108"/>
                    <a:pt x="73073" y="404325"/>
                  </a:cubicBezTo>
                  <a:lnTo>
                    <a:pt x="0" y="396959"/>
                  </a:lnTo>
                  <a:lnTo>
                    <a:pt x="35543" y="324273"/>
                  </a:lnTo>
                  <a:cubicBezTo>
                    <a:pt x="154619" y="128630"/>
                    <a:pt x="356271" y="0"/>
                    <a:pt x="58498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داخلي"/>
            <p:cNvSpPr txBox="1"/>
            <p:nvPr/>
          </p:nvSpPr>
          <p:spPr>
            <a:xfrm>
              <a:off x="5728377" y="2908779"/>
              <a:ext cx="735246" cy="648806"/>
            </a:xfrm>
            <a:custGeom>
              <a:avLst/>
              <a:gdLst>
                <a:gd name="connsiteX0" fmla="*/ 584989 w 1169978"/>
                <a:gd name="connsiteY0" fmla="*/ 0 h 1032425"/>
                <a:gd name="connsiteX1" fmla="*/ 1134435 w 1169978"/>
                <a:gd name="connsiteY1" fmla="*/ 324273 h 1032425"/>
                <a:gd name="connsiteX2" fmla="*/ 1169978 w 1169978"/>
                <a:gd name="connsiteY2" fmla="*/ 396959 h 1032425"/>
                <a:gd name="connsiteX3" fmla="*/ 1096905 w 1169978"/>
                <a:gd name="connsiteY3" fmla="*/ 404325 h 1032425"/>
                <a:gd name="connsiteX4" fmla="*/ 584989 w 1169978"/>
                <a:gd name="connsiteY4" fmla="*/ 1032425 h 1032425"/>
                <a:gd name="connsiteX5" fmla="*/ 73073 w 1169978"/>
                <a:gd name="connsiteY5" fmla="*/ 404325 h 1032425"/>
                <a:gd name="connsiteX6" fmla="*/ 0 w 1169978"/>
                <a:gd name="connsiteY6" fmla="*/ 396959 h 1032425"/>
                <a:gd name="connsiteX7" fmla="*/ 35543 w 1169978"/>
                <a:gd name="connsiteY7" fmla="*/ 324273 h 1032425"/>
                <a:gd name="connsiteX8" fmla="*/ 584989 w 1169978"/>
                <a:gd name="connsiteY8" fmla="*/ 0 h 103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978" h="1032425">
                  <a:moveTo>
                    <a:pt x="584989" y="0"/>
                  </a:moveTo>
                  <a:cubicBezTo>
                    <a:pt x="813707" y="0"/>
                    <a:pt x="1015359" y="128630"/>
                    <a:pt x="1134435" y="324273"/>
                  </a:cubicBezTo>
                  <a:lnTo>
                    <a:pt x="1169978" y="396959"/>
                  </a:lnTo>
                  <a:lnTo>
                    <a:pt x="1096905" y="404325"/>
                  </a:lnTo>
                  <a:cubicBezTo>
                    <a:pt x="804755" y="464108"/>
                    <a:pt x="584989" y="722602"/>
                    <a:pt x="584989" y="1032425"/>
                  </a:cubicBezTo>
                  <a:cubicBezTo>
                    <a:pt x="584989" y="722602"/>
                    <a:pt x="365223" y="464108"/>
                    <a:pt x="73073" y="404325"/>
                  </a:cubicBezTo>
                  <a:lnTo>
                    <a:pt x="0" y="396959"/>
                  </a:lnTo>
                  <a:lnTo>
                    <a:pt x="35543" y="324273"/>
                  </a:lnTo>
                  <a:cubicBezTo>
                    <a:pt x="154619" y="128630"/>
                    <a:pt x="356271" y="0"/>
                    <a:pt x="58498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ابدأ"/>
          <p:cNvGrpSpPr/>
          <p:nvPr/>
        </p:nvGrpSpPr>
        <p:grpSpPr>
          <a:xfrm>
            <a:off x="5564981" y="4537835"/>
            <a:ext cx="1062038" cy="996191"/>
            <a:chOff x="5564981" y="4537835"/>
            <a:chExt cx="1062038" cy="996191"/>
          </a:xfrm>
        </p:grpSpPr>
        <p:sp>
          <p:nvSpPr>
            <p:cNvPr id="20" name="خارجي">
              <a:hlinkClick r:id="" action="ppaction://hlinkshowjump?jump=nextslide"/>
            </p:cNvPr>
            <p:cNvSpPr/>
            <p:nvPr/>
          </p:nvSpPr>
          <p:spPr>
            <a:xfrm>
              <a:off x="5564981" y="4537835"/>
              <a:ext cx="1062038" cy="996191"/>
            </a:xfrm>
            <a:custGeom>
              <a:avLst/>
              <a:gdLst>
                <a:gd name="connsiteX0" fmla="*/ 508795 w 1019176"/>
                <a:gd name="connsiteY0" fmla="*/ 0 h 996191"/>
                <a:gd name="connsiteX1" fmla="*/ 511607 w 1019176"/>
                <a:gd name="connsiteY1" fmla="*/ 19379 h 996191"/>
                <a:gd name="connsiteX2" fmla="*/ 762002 w 1019176"/>
                <a:gd name="connsiteY2" fmla="*/ 161167 h 996191"/>
                <a:gd name="connsiteX3" fmla="*/ 942730 w 1019176"/>
                <a:gd name="connsiteY3" fmla="*/ 109156 h 996191"/>
                <a:gd name="connsiteX4" fmla="*/ 947066 w 1019176"/>
                <a:gd name="connsiteY4" fmla="*/ 105505 h 996191"/>
                <a:gd name="connsiteX5" fmla="*/ 979130 w 1019176"/>
                <a:gd name="connsiteY5" fmla="*/ 134065 h 996191"/>
                <a:gd name="connsiteX6" fmla="*/ 1019176 w 1019176"/>
                <a:gd name="connsiteY6" fmla="*/ 229965 h 996191"/>
                <a:gd name="connsiteX7" fmla="*/ 1019176 w 1019176"/>
                <a:gd name="connsiteY7" fmla="*/ 229971 h 996191"/>
                <a:gd name="connsiteX8" fmla="*/ 1019176 w 1019176"/>
                <a:gd name="connsiteY8" fmla="*/ 842946 h 996191"/>
                <a:gd name="connsiteX9" fmla="*/ 509588 w 1019176"/>
                <a:gd name="connsiteY9" fmla="*/ 996191 h 996191"/>
                <a:gd name="connsiteX10" fmla="*/ 1 w 1019176"/>
                <a:gd name="connsiteY10" fmla="*/ 842946 h 996191"/>
                <a:gd name="connsiteX11" fmla="*/ 1 w 1019176"/>
                <a:gd name="connsiteY11" fmla="*/ 229971 h 996191"/>
                <a:gd name="connsiteX12" fmla="*/ 0 w 1019176"/>
                <a:gd name="connsiteY12" fmla="*/ 229965 h 996191"/>
                <a:gd name="connsiteX13" fmla="*/ 40046 w 1019176"/>
                <a:gd name="connsiteY13" fmla="*/ 134065 h 996191"/>
                <a:gd name="connsiteX14" fmla="*/ 71339 w 1019176"/>
                <a:gd name="connsiteY14" fmla="*/ 106192 h 996191"/>
                <a:gd name="connsiteX15" fmla="*/ 74860 w 1019176"/>
                <a:gd name="connsiteY15" fmla="*/ 109156 h 996191"/>
                <a:gd name="connsiteX16" fmla="*/ 255588 w 1019176"/>
                <a:gd name="connsiteY16" fmla="*/ 161167 h 996191"/>
                <a:gd name="connsiteX17" fmla="*/ 505983 w 1019176"/>
                <a:gd name="connsiteY17" fmla="*/ 19379 h 996191"/>
                <a:gd name="connsiteX18" fmla="*/ 508795 w 1019176"/>
                <a:gd name="connsiteY18" fmla="*/ 0 h 9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176" h="996191">
                  <a:moveTo>
                    <a:pt x="508795" y="0"/>
                  </a:moveTo>
                  <a:lnTo>
                    <a:pt x="511607" y="19379"/>
                  </a:lnTo>
                  <a:cubicBezTo>
                    <a:pt x="535440" y="100298"/>
                    <a:pt x="638490" y="161167"/>
                    <a:pt x="762002" y="161167"/>
                  </a:cubicBezTo>
                  <a:cubicBezTo>
                    <a:pt x="832581" y="161167"/>
                    <a:pt x="896478" y="141291"/>
                    <a:pt x="942730" y="109156"/>
                  </a:cubicBezTo>
                  <a:lnTo>
                    <a:pt x="947066" y="105505"/>
                  </a:lnTo>
                  <a:lnTo>
                    <a:pt x="979130" y="134065"/>
                  </a:lnTo>
                  <a:cubicBezTo>
                    <a:pt x="1004917" y="163541"/>
                    <a:pt x="1019176" y="195948"/>
                    <a:pt x="1019176" y="229965"/>
                  </a:cubicBezTo>
                  <a:lnTo>
                    <a:pt x="1019176" y="229971"/>
                  </a:lnTo>
                  <a:lnTo>
                    <a:pt x="1019176" y="842946"/>
                  </a:lnTo>
                  <a:lnTo>
                    <a:pt x="509588" y="996191"/>
                  </a:lnTo>
                  <a:lnTo>
                    <a:pt x="1" y="842946"/>
                  </a:lnTo>
                  <a:lnTo>
                    <a:pt x="1" y="229971"/>
                  </a:lnTo>
                  <a:lnTo>
                    <a:pt x="0" y="229965"/>
                  </a:lnTo>
                  <a:cubicBezTo>
                    <a:pt x="0" y="195948"/>
                    <a:pt x="14260" y="163541"/>
                    <a:pt x="40046" y="134065"/>
                  </a:cubicBezTo>
                  <a:lnTo>
                    <a:pt x="71339" y="106192"/>
                  </a:lnTo>
                  <a:lnTo>
                    <a:pt x="74860" y="109156"/>
                  </a:lnTo>
                  <a:cubicBezTo>
                    <a:pt x="121113" y="141291"/>
                    <a:pt x="185010" y="161167"/>
                    <a:pt x="255588" y="161167"/>
                  </a:cubicBezTo>
                  <a:cubicBezTo>
                    <a:pt x="379101" y="161167"/>
                    <a:pt x="482151" y="100298"/>
                    <a:pt x="505983" y="19379"/>
                  </a:cubicBezTo>
                  <a:lnTo>
                    <a:pt x="5087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vert="horz" wrap="square" lIns="0" tIns="36000" rIns="0" bIns="0" rtlCol="0" anchor="ctr">
              <a:noAutofit/>
            </a:bodyPr>
            <a:lstStyle/>
            <a:p>
              <a:pPr algn="ctr"/>
              <a:endParaRPr lang="ar-JO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3" name="داخلي">
              <a:hlinkClick r:id="" action="ppaction://hlinkshowjump?jump=nextslide"/>
            </p:cNvPr>
            <p:cNvSpPr/>
            <p:nvPr/>
          </p:nvSpPr>
          <p:spPr>
            <a:xfrm>
              <a:off x="5641181" y="4650582"/>
              <a:ext cx="909638" cy="809624"/>
            </a:xfrm>
            <a:custGeom>
              <a:avLst/>
              <a:gdLst>
                <a:gd name="connsiteX0" fmla="*/ 508795 w 1019176"/>
                <a:gd name="connsiteY0" fmla="*/ 0 h 996191"/>
                <a:gd name="connsiteX1" fmla="*/ 511607 w 1019176"/>
                <a:gd name="connsiteY1" fmla="*/ 19379 h 996191"/>
                <a:gd name="connsiteX2" fmla="*/ 762002 w 1019176"/>
                <a:gd name="connsiteY2" fmla="*/ 161167 h 996191"/>
                <a:gd name="connsiteX3" fmla="*/ 942730 w 1019176"/>
                <a:gd name="connsiteY3" fmla="*/ 109156 h 996191"/>
                <a:gd name="connsiteX4" fmla="*/ 947066 w 1019176"/>
                <a:gd name="connsiteY4" fmla="*/ 105505 h 996191"/>
                <a:gd name="connsiteX5" fmla="*/ 979130 w 1019176"/>
                <a:gd name="connsiteY5" fmla="*/ 134065 h 996191"/>
                <a:gd name="connsiteX6" fmla="*/ 1019176 w 1019176"/>
                <a:gd name="connsiteY6" fmla="*/ 229965 h 996191"/>
                <a:gd name="connsiteX7" fmla="*/ 1019176 w 1019176"/>
                <a:gd name="connsiteY7" fmla="*/ 229971 h 996191"/>
                <a:gd name="connsiteX8" fmla="*/ 1019176 w 1019176"/>
                <a:gd name="connsiteY8" fmla="*/ 842946 h 996191"/>
                <a:gd name="connsiteX9" fmla="*/ 509588 w 1019176"/>
                <a:gd name="connsiteY9" fmla="*/ 996191 h 996191"/>
                <a:gd name="connsiteX10" fmla="*/ 1 w 1019176"/>
                <a:gd name="connsiteY10" fmla="*/ 842946 h 996191"/>
                <a:gd name="connsiteX11" fmla="*/ 1 w 1019176"/>
                <a:gd name="connsiteY11" fmla="*/ 229971 h 996191"/>
                <a:gd name="connsiteX12" fmla="*/ 0 w 1019176"/>
                <a:gd name="connsiteY12" fmla="*/ 229965 h 996191"/>
                <a:gd name="connsiteX13" fmla="*/ 40046 w 1019176"/>
                <a:gd name="connsiteY13" fmla="*/ 134065 h 996191"/>
                <a:gd name="connsiteX14" fmla="*/ 71339 w 1019176"/>
                <a:gd name="connsiteY14" fmla="*/ 106192 h 996191"/>
                <a:gd name="connsiteX15" fmla="*/ 74860 w 1019176"/>
                <a:gd name="connsiteY15" fmla="*/ 109156 h 996191"/>
                <a:gd name="connsiteX16" fmla="*/ 255588 w 1019176"/>
                <a:gd name="connsiteY16" fmla="*/ 161167 h 996191"/>
                <a:gd name="connsiteX17" fmla="*/ 505983 w 1019176"/>
                <a:gd name="connsiteY17" fmla="*/ 19379 h 996191"/>
                <a:gd name="connsiteX18" fmla="*/ 508795 w 1019176"/>
                <a:gd name="connsiteY18" fmla="*/ 0 h 9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176" h="996191">
                  <a:moveTo>
                    <a:pt x="508795" y="0"/>
                  </a:moveTo>
                  <a:lnTo>
                    <a:pt x="511607" y="19379"/>
                  </a:lnTo>
                  <a:cubicBezTo>
                    <a:pt x="535440" y="100298"/>
                    <a:pt x="638490" y="161167"/>
                    <a:pt x="762002" y="161167"/>
                  </a:cubicBezTo>
                  <a:cubicBezTo>
                    <a:pt x="832581" y="161167"/>
                    <a:pt x="896478" y="141291"/>
                    <a:pt x="942730" y="109156"/>
                  </a:cubicBezTo>
                  <a:lnTo>
                    <a:pt x="947066" y="105505"/>
                  </a:lnTo>
                  <a:lnTo>
                    <a:pt x="979130" y="134065"/>
                  </a:lnTo>
                  <a:cubicBezTo>
                    <a:pt x="1004917" y="163541"/>
                    <a:pt x="1019176" y="195948"/>
                    <a:pt x="1019176" y="229965"/>
                  </a:cubicBezTo>
                  <a:lnTo>
                    <a:pt x="1019176" y="229971"/>
                  </a:lnTo>
                  <a:lnTo>
                    <a:pt x="1019176" y="842946"/>
                  </a:lnTo>
                  <a:lnTo>
                    <a:pt x="509588" y="996191"/>
                  </a:lnTo>
                  <a:lnTo>
                    <a:pt x="1" y="842946"/>
                  </a:lnTo>
                  <a:lnTo>
                    <a:pt x="1" y="229971"/>
                  </a:lnTo>
                  <a:lnTo>
                    <a:pt x="0" y="229965"/>
                  </a:lnTo>
                  <a:cubicBezTo>
                    <a:pt x="0" y="195948"/>
                    <a:pt x="14260" y="163541"/>
                    <a:pt x="40046" y="134065"/>
                  </a:cubicBezTo>
                  <a:lnTo>
                    <a:pt x="71339" y="106192"/>
                  </a:lnTo>
                  <a:lnTo>
                    <a:pt x="74860" y="109156"/>
                  </a:lnTo>
                  <a:cubicBezTo>
                    <a:pt x="121113" y="141291"/>
                    <a:pt x="185010" y="161167"/>
                    <a:pt x="255588" y="161167"/>
                  </a:cubicBezTo>
                  <a:cubicBezTo>
                    <a:pt x="379101" y="161167"/>
                    <a:pt x="482151" y="100298"/>
                    <a:pt x="505983" y="19379"/>
                  </a:cubicBezTo>
                  <a:lnTo>
                    <a:pt x="5087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vert="horz" wrap="square" lIns="0" tIns="36000" rIns="0" bIns="0" rtlCol="0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chemeClr val="tx2">
                      <a:lumMod val="50000"/>
                    </a:schemeClr>
                  </a:solidFill>
                </a:rPr>
                <a:t>ابدأ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96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القول بـ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بفضل نجوم الوسم كثرت الأمطار 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شرك  أصغر  </a:t>
              </a:r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215635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القول بـ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الله يسر للإنسان أسباب التقدم الطبي والصناعي 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>
                  <a:solidFill>
                    <a:schemeClr val="tx2">
                      <a:lumMod val="50000"/>
                    </a:schemeClr>
                  </a:solidFill>
                </a:rPr>
                <a:t>إن كان يقصد به الاخبار فهذا يجوز </a:t>
              </a:r>
            </a:p>
            <a:p>
              <a:r>
                <a:rPr lang="ar-SA" b="0" dirty="0">
                  <a:solidFill>
                    <a:schemeClr val="tx2">
                      <a:lumMod val="50000"/>
                    </a:schemeClr>
                  </a:solidFill>
                </a:rPr>
                <a:t>وأن قصد نسبتها للإنسان فهو كفر 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831899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الأثار </a:t>
              </a:r>
              <a:r>
                <a:rPr lang="ar-SA" b="0" dirty="0" err="1">
                  <a:solidFill>
                    <a:srgbClr val="C00000"/>
                  </a:solidFill>
                </a:rPr>
                <a:t>المترتبه</a:t>
              </a:r>
              <a:r>
                <a:rPr lang="ar-SA" b="0" dirty="0">
                  <a:solidFill>
                    <a:srgbClr val="C00000"/>
                  </a:solidFill>
                </a:rPr>
                <a:t> على كفر النعم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زوال النعمة والمباغتة بالعذاب ،الابتلاء بالجوع ، نقص الانفس والموت حلول غضب الله نقص الثمرات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445642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القول بـ ما شاء الله وشئت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معتقدا المساواة  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شكر أكبر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222208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الفظ بـ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ما شاء الله ثم شئت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جائز</a:t>
              </a:r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144466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الحلف بالنبي عليه الصلاة والسلام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>
                  <a:solidFill>
                    <a:schemeClr val="tx2">
                      <a:lumMod val="50000"/>
                    </a:schemeClr>
                  </a:solidFill>
                </a:rPr>
                <a:t>شرك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327761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التسمي بأسماء الله تعالى التي اختص بها نفسه سبحانه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شرك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368462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التسمي بـ عبدالله 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جائز</a:t>
              </a:r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897328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هو تعريف لزوم الجماعة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هو الاجتماع على الكتاب والسنة والسمع والطاعة لولاة أمر المسلمين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93734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استدلي على وجوب طاعة ولاة الأمر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/>
                <a:t>قال تعالى "يا أيها الذين آمنوا أطيعوا الله وأطيعوا الرسول وأولي الأمر منكم"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881661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050" dirty="0">
                  <a:solidFill>
                    <a:srgbClr val="C00000"/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sz="2000" dirty="0">
                  <a:solidFill>
                    <a:srgbClr val="C00000"/>
                  </a:solidFill>
                </a:rPr>
                <a:t>الدليل على وجوب نسبة النعم لله تعالى من القرآن الكريم :</a:t>
              </a:r>
            </a:p>
            <a:p>
              <a:r>
                <a:rPr lang="ar-SA" sz="1800" dirty="0">
                  <a:solidFill>
                    <a:schemeClr val="accent6">
                      <a:lumMod val="75000"/>
                    </a:schemeClr>
                  </a:solidFill>
                </a:rPr>
                <a:t> قال تعالى :</a:t>
              </a:r>
            </a:p>
            <a:p>
              <a:r>
                <a:rPr lang="ar-SA" sz="1800" dirty="0">
                  <a:solidFill>
                    <a:schemeClr val="accent6">
                      <a:lumMod val="75000"/>
                    </a:schemeClr>
                  </a:solidFill>
                </a:rPr>
                <a:t> 1-(  وَمَا بِكُم مِّن نِّعْمَةٍ فَمِنَ اللَّهِ)</a:t>
              </a:r>
            </a:p>
            <a:p>
              <a:r>
                <a:rPr lang="ar-SA" sz="1800" dirty="0">
                  <a:solidFill>
                    <a:schemeClr val="accent6">
                      <a:lumMod val="75000"/>
                    </a:schemeClr>
                  </a:solidFill>
                </a:rPr>
                <a:t> 2- ( وَإِن تَعُدُّوا نِعْمَةَ اللَّهِ لَا تُحْصُوهَا ۗ إِنَّ اللَّهَ لَغَفُورٌ رَّحِيمٌ ).</a:t>
              </a:r>
            </a:p>
            <a:p>
              <a:r>
                <a:rPr lang="ar-SA" sz="1800" dirty="0">
                  <a:solidFill>
                    <a:schemeClr val="accent6">
                      <a:lumMod val="75000"/>
                    </a:schemeClr>
                  </a:solidFill>
                </a:rPr>
                <a:t>3-( فَكُلُوا مِمَّا رَزَقَكُمُ اللَّهُ حَلَالًا طَيِّبًا وَاشْكُرُوا نِعْمَتَ اللَّهِ إِن كُنتُمْ إِيَّاهُ تَعْبُدُونَ) .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SA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rtl="0"/>
              <a:r>
                <a:rPr lang="ar-SA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 وَمَا بِكُم مِّن نِّعْمَةٍ فَمِنَ اللَّهِ)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91971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معنى الطاعة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ضد المعصية ومعناها امتثال الأمور واجتناب النهي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749146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معنى طاعة الله ورسوله 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الاستجابة والانقياد لأمر الله وامر الرسول والتسليم والرضى بذلك الامر دون تردد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726717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من أثار تحكيم شرع الله ما يلي 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تحقيق التوحيد 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تحقيق متابعة النبي 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بسط الرزق 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جميع ما ذكر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جميع ما ذكر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340953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استدلي على وجوب طاعة الله ورسوله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r>
                <a:rPr lang="ar-SA" b="0" dirty="0"/>
                <a:t>قال تعالى "وَأَطِيعُوا اللَّهَ وَرَسُولَهُ إِنْ كُنْتُمْ مُؤْمِنِينَ "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833065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الطاعة حق لمن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الطاعة حق لله سبحانه وتعالى فهو المالك المعبود المطاع .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993336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طاعة الله وطاعة رسوله تترتب عليها أمر هو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الجزاء العظيم في الآخرة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83532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ماهي الطاعة التابعة لطاعة الله و رسوله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طاعة ولاة الأمر ، طاعة أهل العلم ، طاعة الزوجة لزوجها ، طاعة الوالدين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648008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أهل العلم ينهون عن طاعتهم فيما يخالف أمر الله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العبارة صحيحة أم خاطئة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صحيحة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144191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عددي بعض صور الاستهزاء 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الاستهزاء بالله وبالرسول </a:t>
              </a:r>
              <a:r>
                <a:rPr lang="ar-SA" b="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وبشعائرالدين</a:t>
              </a:r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والمؤمنين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273311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من أمثلة الاستهزاء بالمؤمنين 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الاستهزاء بالحج والصلاة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الإجابة صحيحة ام خاطئة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خاطئة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989970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dirty="0">
                <a:solidFill>
                  <a:srgbClr val="C00000"/>
                </a:solidFill>
              </a:endParaRPr>
            </a:p>
            <a:p>
              <a:endParaRPr lang="ar-SA" dirty="0">
                <a:solidFill>
                  <a:srgbClr val="C00000"/>
                </a:solidFill>
              </a:endParaRPr>
            </a:p>
            <a:p>
              <a:r>
                <a:rPr lang="ar-SA" dirty="0">
                  <a:solidFill>
                    <a:srgbClr val="C00000"/>
                  </a:solidFill>
                </a:rPr>
                <a:t>من أركان الشكر :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1- الإقرار بالنعمة فقط</a:t>
              </a:r>
            </a:p>
            <a:p>
              <a:r>
                <a:rPr lang="ar-SA" dirty="0">
                  <a:solidFill>
                    <a:schemeClr val="accent2">
                      <a:lumMod val="75000"/>
                    </a:schemeClr>
                  </a:solidFill>
                </a:rPr>
                <a:t> </a:t>
              </a:r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2- الإقرار بالنعمة ونسبتها إلى المنعم وبذلها فيما يحب المنعم عز و جل</a:t>
              </a:r>
            </a:p>
            <a:p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 3-قول </a:t>
              </a:r>
              <a:r>
                <a:rPr lang="ar-SA" dirty="0" err="1">
                  <a:solidFill>
                    <a:schemeClr val="accent6">
                      <a:lumMod val="75000"/>
                    </a:schemeClr>
                  </a:solidFill>
                </a:rPr>
                <a:t>الحمدلله</a:t>
              </a:r>
              <a:r>
                <a:rPr lang="ar-SA" dirty="0">
                  <a:solidFill>
                    <a:schemeClr val="accent6">
                      <a:lumMod val="75000"/>
                    </a:schemeClr>
                  </a:solidFill>
                </a:rPr>
                <a:t> بعد الأكل فقط</a:t>
              </a:r>
            </a:p>
            <a:p>
              <a:br>
                <a:rPr lang="ar-SA" dirty="0">
                  <a:solidFill>
                    <a:srgbClr val="C00000"/>
                  </a:solidFill>
                </a:rPr>
              </a:br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/>
            </a:p>
            <a:p>
              <a:r>
                <a:rPr lang="ar-SA" dirty="0">
                  <a:solidFill>
                    <a:schemeClr val="accent2">
                      <a:lumMod val="75000"/>
                    </a:schemeClr>
                  </a:solidFill>
                </a:rPr>
                <a:t> </a:t>
              </a:r>
            </a:p>
            <a:p>
              <a:r>
                <a:rPr lang="ar-SA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الإقرار بالنعمة ونسبتها إلى المنعم وبذلها فيما يحب المنعم عز و جل</a:t>
              </a:r>
            </a:p>
            <a:p>
              <a:br>
                <a:rPr lang="ar-SA" dirty="0"/>
              </a:b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605622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السخرية بحجاب المرأة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يعد من الاستهزاء ...........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ببعض أوامر الدين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203844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يعد القول بأن تحكيم الشريعة من الرجعية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من ................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الاستهزاء بتحكيم الشريعة الإسلامية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88803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حكم الاستهزاء بالله ورسوله صلى الله عليه وسلم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مخرج من الملة ولا يعذر فيه الجاد ولا المازح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771196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ما المراد بالاستهزاء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السخرية والاستخفاف بالله سبحانه أو برسوله أو بالدين وشعائره  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78320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سخر شخص من صلاة رجل أخر مازحًا 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حكم ذلك 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مخرج من الملة فلا يعذر فيه الجاد </a:t>
              </a:r>
            </a:p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ولا المازح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39298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استدلي على تحريم الاستهزاء بالله أو برسوله؟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قال تعالى :</a:t>
              </a:r>
            </a:p>
            <a:p>
              <a:r>
                <a:rPr lang="ar-SA" b="0" dirty="0"/>
                <a:t>" وَلَئِنْ سَأَلْتَهُمْ لَيَقُولُنَّ إِنَّمَا كُنَّا نَخُوضُ وَنَلْعَبُ قُلْ أَبِاللَّهِ وَآيَاتِهِ وَرَسُولِهِ كُنتُمْ تَسْتَهْزِئُونَ  لا تَعْتَذِرُوا قَدْ كَفَرْتُمْ بَعْدَ إِيمَانِكُمْ"</a:t>
              </a:r>
              <a:endParaRPr lang="ar-JO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798042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ربع رسالة أحسنت"/>
          <p:cNvGrpSpPr/>
          <p:nvPr/>
        </p:nvGrpSpPr>
        <p:grpSpPr>
          <a:xfrm>
            <a:off x="3568700" y="1574698"/>
            <a:ext cx="5054600" cy="2964234"/>
            <a:chOff x="3568700" y="1574698"/>
            <a:chExt cx="5054600" cy="2964234"/>
          </a:xfrm>
        </p:grpSpPr>
        <p:sp>
          <p:nvSpPr>
            <p:cNvPr id="19" name="نص الرسالة"/>
            <p:cNvSpPr txBox="1"/>
            <p:nvPr/>
          </p:nvSpPr>
          <p:spPr>
            <a:xfrm>
              <a:off x="3568700" y="2059502"/>
              <a:ext cx="5054600" cy="198836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أحسنت..</a:t>
              </a:r>
            </a:p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لقد أنهيت المسابقة بنجاح!</a:t>
              </a:r>
            </a:p>
          </p:txBody>
        </p:sp>
        <p:sp>
          <p:nvSpPr>
            <p:cNvPr id="45" name="دائرة أعلى"/>
            <p:cNvSpPr txBox="1"/>
            <p:nvPr/>
          </p:nvSpPr>
          <p:spPr>
            <a:xfrm flipV="1">
              <a:off x="5970000" y="1708932"/>
              <a:ext cx="252000" cy="252000"/>
            </a:xfrm>
            <a:custGeom>
              <a:avLst/>
              <a:gdLst>
                <a:gd name="connsiteX0" fmla="*/ 126000 w 252000"/>
                <a:gd name="connsiteY0" fmla="*/ 252000 h 252000"/>
                <a:gd name="connsiteX1" fmla="*/ 252000 w 252000"/>
                <a:gd name="connsiteY1" fmla="*/ 126000 h 252000"/>
                <a:gd name="connsiteX2" fmla="*/ 126000 w 252000"/>
                <a:gd name="connsiteY2" fmla="*/ 0 h 252000"/>
                <a:gd name="connsiteX3" fmla="*/ 0 w 252000"/>
                <a:gd name="connsiteY3" fmla="*/ 126000 h 252000"/>
                <a:gd name="connsiteX4" fmla="*/ 126000 w 252000"/>
                <a:gd name="connsiteY4" fmla="*/ 2520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" h="252000">
                  <a:moveTo>
                    <a:pt x="126000" y="252000"/>
                  </a:moveTo>
                  <a:cubicBezTo>
                    <a:pt x="195588" y="252000"/>
                    <a:pt x="252000" y="195588"/>
                    <a:pt x="252000" y="126000"/>
                  </a:cubicBez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ubicBezTo>
                    <a:pt x="0" y="195588"/>
                    <a:pt x="56412" y="252000"/>
                    <a:pt x="126000" y="25200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دائرة أسفل"/>
            <p:cNvSpPr txBox="1"/>
            <p:nvPr/>
          </p:nvSpPr>
          <p:spPr>
            <a:xfrm flipV="1">
              <a:off x="5970000" y="4170742"/>
              <a:ext cx="252000" cy="252000"/>
            </a:xfrm>
            <a:custGeom>
              <a:avLst/>
              <a:gdLst>
                <a:gd name="connsiteX0" fmla="*/ 126000 w 252000"/>
                <a:gd name="connsiteY0" fmla="*/ 252000 h 252000"/>
                <a:gd name="connsiteX1" fmla="*/ 252000 w 252000"/>
                <a:gd name="connsiteY1" fmla="*/ 126000 h 252000"/>
                <a:gd name="connsiteX2" fmla="*/ 126000 w 252000"/>
                <a:gd name="connsiteY2" fmla="*/ 0 h 252000"/>
                <a:gd name="connsiteX3" fmla="*/ 0 w 252000"/>
                <a:gd name="connsiteY3" fmla="*/ 126000 h 252000"/>
                <a:gd name="connsiteX4" fmla="*/ 126000 w 252000"/>
                <a:gd name="connsiteY4" fmla="*/ 2520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" h="252000">
                  <a:moveTo>
                    <a:pt x="126000" y="252000"/>
                  </a:moveTo>
                  <a:cubicBezTo>
                    <a:pt x="195588" y="252000"/>
                    <a:pt x="252000" y="195588"/>
                    <a:pt x="252000" y="126000"/>
                  </a:cubicBez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ubicBezTo>
                    <a:pt x="0" y="195588"/>
                    <a:pt x="56412" y="252000"/>
                    <a:pt x="126000" y="25200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3" name="حد أعلى"/>
            <p:cNvSpPr txBox="1"/>
            <p:nvPr/>
          </p:nvSpPr>
          <p:spPr>
            <a:xfrm flipV="1">
              <a:off x="3568700" y="1574698"/>
              <a:ext cx="5054600" cy="491061"/>
            </a:xfrm>
            <a:custGeom>
              <a:avLst/>
              <a:gdLst>
                <a:gd name="connsiteX0" fmla="*/ 2527300 w 5054600"/>
                <a:gd name="connsiteY0" fmla="*/ 491061 h 491061"/>
                <a:gd name="connsiteX1" fmla="*/ 2537645 w 5054600"/>
                <a:gd name="connsiteY1" fmla="*/ 490659 h 491061"/>
                <a:gd name="connsiteX2" fmla="*/ 2548897 w 5054600"/>
                <a:gd name="connsiteY2" fmla="*/ 487771 h 491061"/>
                <a:gd name="connsiteX3" fmla="*/ 3675286 w 5054600"/>
                <a:gd name="connsiteY3" fmla="*/ 346403 h 491061"/>
                <a:gd name="connsiteX4" fmla="*/ 5022795 w 5054600"/>
                <a:gd name="connsiteY4" fmla="*/ 386040 h 491061"/>
                <a:gd name="connsiteX5" fmla="*/ 5034500 w 5054600"/>
                <a:gd name="connsiteY5" fmla="*/ 393631 h 491061"/>
                <a:gd name="connsiteX6" fmla="*/ 5054600 w 5054600"/>
                <a:gd name="connsiteY6" fmla="*/ 392849 h 491061"/>
                <a:gd name="connsiteX7" fmla="*/ 5054600 w 5054600"/>
                <a:gd name="connsiteY7" fmla="*/ 0 h 491061"/>
                <a:gd name="connsiteX8" fmla="*/ 0 w 5054600"/>
                <a:gd name="connsiteY8" fmla="*/ 0 h 491061"/>
                <a:gd name="connsiteX9" fmla="*/ 0 w 5054600"/>
                <a:gd name="connsiteY9" fmla="*/ 392849 h 491061"/>
                <a:gd name="connsiteX10" fmla="*/ 20100 w 5054600"/>
                <a:gd name="connsiteY10" fmla="*/ 393631 h 491061"/>
                <a:gd name="connsiteX11" fmla="*/ 31805 w 5054600"/>
                <a:gd name="connsiteY11" fmla="*/ 386040 h 491061"/>
                <a:gd name="connsiteX12" fmla="*/ 1379315 w 5054600"/>
                <a:gd name="connsiteY12" fmla="*/ 346403 h 491061"/>
                <a:gd name="connsiteX13" fmla="*/ 2505703 w 5054600"/>
                <a:gd name="connsiteY13" fmla="*/ 487771 h 491061"/>
                <a:gd name="connsiteX14" fmla="*/ 2516956 w 5054600"/>
                <a:gd name="connsiteY14" fmla="*/ 490659 h 491061"/>
                <a:gd name="connsiteX15" fmla="*/ 2527300 w 5054600"/>
                <a:gd name="connsiteY15" fmla="*/ 491061 h 491061"/>
                <a:gd name="connsiteX16" fmla="*/ 2527300 w 5054600"/>
                <a:gd name="connsiteY16" fmla="*/ 356827 h 491061"/>
                <a:gd name="connsiteX17" fmla="*/ 2401300 w 5054600"/>
                <a:gd name="connsiteY17" fmla="*/ 230827 h 491061"/>
                <a:gd name="connsiteX18" fmla="*/ 2527300 w 5054600"/>
                <a:gd name="connsiteY18" fmla="*/ 104827 h 491061"/>
                <a:gd name="connsiteX19" fmla="*/ 2653300 w 5054600"/>
                <a:gd name="connsiteY19" fmla="*/ 230827 h 491061"/>
                <a:gd name="connsiteX20" fmla="*/ 2527300 w 5054600"/>
                <a:gd name="connsiteY20" fmla="*/ 356827 h 49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600" h="491061">
                  <a:moveTo>
                    <a:pt x="2527300" y="491061"/>
                  </a:moveTo>
                  <a:lnTo>
                    <a:pt x="2537645" y="490659"/>
                  </a:lnTo>
                  <a:lnTo>
                    <a:pt x="2548897" y="487771"/>
                  </a:lnTo>
                  <a:cubicBezTo>
                    <a:pt x="2790846" y="430436"/>
                    <a:pt x="3204077" y="376504"/>
                    <a:pt x="3675286" y="346403"/>
                  </a:cubicBezTo>
                  <a:cubicBezTo>
                    <a:pt x="4334980" y="304264"/>
                    <a:pt x="4889725" y="322797"/>
                    <a:pt x="5022795" y="386040"/>
                  </a:cubicBezTo>
                  <a:lnTo>
                    <a:pt x="5034500" y="393631"/>
                  </a:lnTo>
                  <a:lnTo>
                    <a:pt x="5054600" y="392849"/>
                  </a:lnTo>
                  <a:lnTo>
                    <a:pt x="5054600" y="0"/>
                  </a:lnTo>
                  <a:lnTo>
                    <a:pt x="0" y="0"/>
                  </a:lnTo>
                  <a:lnTo>
                    <a:pt x="0" y="392849"/>
                  </a:lnTo>
                  <a:lnTo>
                    <a:pt x="20100" y="393631"/>
                  </a:lnTo>
                  <a:lnTo>
                    <a:pt x="31805" y="386040"/>
                  </a:lnTo>
                  <a:cubicBezTo>
                    <a:pt x="164876" y="322797"/>
                    <a:pt x="719622" y="304264"/>
                    <a:pt x="1379315" y="346403"/>
                  </a:cubicBezTo>
                  <a:cubicBezTo>
                    <a:pt x="1850524" y="376504"/>
                    <a:pt x="2263755" y="430436"/>
                    <a:pt x="2505703" y="487771"/>
                  </a:cubicBezTo>
                  <a:lnTo>
                    <a:pt x="2516956" y="490659"/>
                  </a:lnTo>
                  <a:lnTo>
                    <a:pt x="2527300" y="491061"/>
                  </a:lnTo>
                  <a:close/>
                  <a:moveTo>
                    <a:pt x="2527300" y="356827"/>
                  </a:moveTo>
                  <a:cubicBezTo>
                    <a:pt x="2457712" y="356827"/>
                    <a:pt x="2401300" y="300415"/>
                    <a:pt x="2401300" y="230827"/>
                  </a:cubicBezTo>
                  <a:cubicBezTo>
                    <a:pt x="2401300" y="161239"/>
                    <a:pt x="2457712" y="104827"/>
                    <a:pt x="2527300" y="104827"/>
                  </a:cubicBezTo>
                  <a:cubicBezTo>
                    <a:pt x="2596888" y="104827"/>
                    <a:pt x="2653300" y="161239"/>
                    <a:pt x="2653300" y="230827"/>
                  </a:cubicBezTo>
                  <a:cubicBezTo>
                    <a:pt x="2653300" y="300415"/>
                    <a:pt x="2596888" y="356827"/>
                    <a:pt x="2527300" y="35682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2" name="حد أسفل"/>
            <p:cNvSpPr txBox="1"/>
            <p:nvPr/>
          </p:nvSpPr>
          <p:spPr>
            <a:xfrm flipV="1">
              <a:off x="3568700" y="4047871"/>
              <a:ext cx="5054600" cy="491061"/>
            </a:xfrm>
            <a:custGeom>
              <a:avLst/>
              <a:gdLst>
                <a:gd name="connsiteX0" fmla="*/ 0 w 5054600"/>
                <a:gd name="connsiteY0" fmla="*/ 491061 h 491061"/>
                <a:gd name="connsiteX1" fmla="*/ 5054600 w 5054600"/>
                <a:gd name="connsiteY1" fmla="*/ 491061 h 491061"/>
                <a:gd name="connsiteX2" fmla="*/ 5054600 w 5054600"/>
                <a:gd name="connsiteY2" fmla="*/ 98211 h 491061"/>
                <a:gd name="connsiteX3" fmla="*/ 5034500 w 5054600"/>
                <a:gd name="connsiteY3" fmla="*/ 97430 h 491061"/>
                <a:gd name="connsiteX4" fmla="*/ 5022795 w 5054600"/>
                <a:gd name="connsiteY4" fmla="*/ 105020 h 491061"/>
                <a:gd name="connsiteX5" fmla="*/ 3675286 w 5054600"/>
                <a:gd name="connsiteY5" fmla="*/ 144657 h 491061"/>
                <a:gd name="connsiteX6" fmla="*/ 2548897 w 5054600"/>
                <a:gd name="connsiteY6" fmla="*/ 3290 h 491061"/>
                <a:gd name="connsiteX7" fmla="*/ 2537645 w 5054600"/>
                <a:gd name="connsiteY7" fmla="*/ 401 h 491061"/>
                <a:gd name="connsiteX8" fmla="*/ 2527300 w 5054600"/>
                <a:gd name="connsiteY8" fmla="*/ 0 h 491061"/>
                <a:gd name="connsiteX9" fmla="*/ 2516956 w 5054600"/>
                <a:gd name="connsiteY9" fmla="*/ 401 h 491061"/>
                <a:gd name="connsiteX10" fmla="*/ 2505703 w 5054600"/>
                <a:gd name="connsiteY10" fmla="*/ 3290 h 491061"/>
                <a:gd name="connsiteX11" fmla="*/ 1379315 w 5054600"/>
                <a:gd name="connsiteY11" fmla="*/ 144657 h 491061"/>
                <a:gd name="connsiteX12" fmla="*/ 31805 w 5054600"/>
                <a:gd name="connsiteY12" fmla="*/ 105020 h 491061"/>
                <a:gd name="connsiteX13" fmla="*/ 20100 w 5054600"/>
                <a:gd name="connsiteY13" fmla="*/ 97430 h 491061"/>
                <a:gd name="connsiteX14" fmla="*/ 0 w 5054600"/>
                <a:gd name="connsiteY14" fmla="*/ 98211 h 491061"/>
                <a:gd name="connsiteX15" fmla="*/ 0 w 5054600"/>
                <a:gd name="connsiteY15" fmla="*/ 491061 h 491061"/>
                <a:gd name="connsiteX16" fmla="*/ 2527300 w 5054600"/>
                <a:gd name="connsiteY16" fmla="*/ 368190 h 491061"/>
                <a:gd name="connsiteX17" fmla="*/ 2401300 w 5054600"/>
                <a:gd name="connsiteY17" fmla="*/ 242190 h 491061"/>
                <a:gd name="connsiteX18" fmla="*/ 2527300 w 5054600"/>
                <a:gd name="connsiteY18" fmla="*/ 116190 h 491061"/>
                <a:gd name="connsiteX19" fmla="*/ 2653300 w 5054600"/>
                <a:gd name="connsiteY19" fmla="*/ 242190 h 491061"/>
                <a:gd name="connsiteX20" fmla="*/ 2527300 w 5054600"/>
                <a:gd name="connsiteY20" fmla="*/ 368190 h 49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600" h="491061">
                  <a:moveTo>
                    <a:pt x="0" y="491061"/>
                  </a:moveTo>
                  <a:lnTo>
                    <a:pt x="5054600" y="491061"/>
                  </a:lnTo>
                  <a:lnTo>
                    <a:pt x="5054600" y="98211"/>
                  </a:lnTo>
                  <a:lnTo>
                    <a:pt x="5034500" y="97430"/>
                  </a:lnTo>
                  <a:lnTo>
                    <a:pt x="5022795" y="105020"/>
                  </a:lnTo>
                  <a:cubicBezTo>
                    <a:pt x="4889725" y="168264"/>
                    <a:pt x="4334980" y="186797"/>
                    <a:pt x="3675286" y="144657"/>
                  </a:cubicBezTo>
                  <a:cubicBezTo>
                    <a:pt x="3204077" y="114557"/>
                    <a:pt x="2790846" y="60625"/>
                    <a:pt x="2548897" y="3290"/>
                  </a:cubicBezTo>
                  <a:lnTo>
                    <a:pt x="2537645" y="401"/>
                  </a:lnTo>
                  <a:lnTo>
                    <a:pt x="2527300" y="0"/>
                  </a:lnTo>
                  <a:lnTo>
                    <a:pt x="2516956" y="401"/>
                  </a:lnTo>
                  <a:lnTo>
                    <a:pt x="2505703" y="3290"/>
                  </a:lnTo>
                  <a:cubicBezTo>
                    <a:pt x="2263755" y="60625"/>
                    <a:pt x="1850524" y="114557"/>
                    <a:pt x="1379315" y="144657"/>
                  </a:cubicBezTo>
                  <a:cubicBezTo>
                    <a:pt x="719622" y="186797"/>
                    <a:pt x="164876" y="168264"/>
                    <a:pt x="31805" y="105020"/>
                  </a:cubicBezTo>
                  <a:lnTo>
                    <a:pt x="20100" y="97430"/>
                  </a:lnTo>
                  <a:lnTo>
                    <a:pt x="0" y="98211"/>
                  </a:lnTo>
                  <a:lnTo>
                    <a:pt x="0" y="491061"/>
                  </a:lnTo>
                  <a:close/>
                  <a:moveTo>
                    <a:pt x="2527300" y="368190"/>
                  </a:moveTo>
                  <a:cubicBezTo>
                    <a:pt x="2457712" y="368190"/>
                    <a:pt x="2401300" y="311778"/>
                    <a:pt x="2401300" y="242190"/>
                  </a:cubicBezTo>
                  <a:cubicBezTo>
                    <a:pt x="2401300" y="172602"/>
                    <a:pt x="2457712" y="116190"/>
                    <a:pt x="2527300" y="116190"/>
                  </a:cubicBezTo>
                  <a:cubicBezTo>
                    <a:pt x="2596888" y="116190"/>
                    <a:pt x="2653300" y="172602"/>
                    <a:pt x="2653300" y="242190"/>
                  </a:cubicBezTo>
                  <a:cubicBezTo>
                    <a:pt x="2653300" y="311778"/>
                    <a:pt x="2596888" y="368190"/>
                    <a:pt x="2527300" y="36819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نجمة - 10"/>
          <p:cNvSpPr/>
          <p:nvPr/>
        </p:nvSpPr>
        <p:spPr>
          <a:xfrm>
            <a:off x="877145" y="775762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5" name="نجمة - 9"/>
          <p:cNvSpPr/>
          <p:nvPr/>
        </p:nvSpPr>
        <p:spPr>
          <a:xfrm>
            <a:off x="2287623" y="128624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8" name="نجمة - 8"/>
          <p:cNvSpPr/>
          <p:nvPr/>
        </p:nvSpPr>
        <p:spPr>
          <a:xfrm>
            <a:off x="1351388" y="1745953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9" name="نجمة - 7"/>
          <p:cNvSpPr/>
          <p:nvPr/>
        </p:nvSpPr>
        <p:spPr>
          <a:xfrm>
            <a:off x="407573" y="1574698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0" name="نجمة - 6"/>
          <p:cNvSpPr/>
          <p:nvPr/>
        </p:nvSpPr>
        <p:spPr>
          <a:xfrm>
            <a:off x="564097" y="251275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1" name="نجمة - 5"/>
          <p:cNvSpPr/>
          <p:nvPr/>
        </p:nvSpPr>
        <p:spPr>
          <a:xfrm flipH="1">
            <a:off x="10837380" y="775762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2" name="نجمة - 4"/>
          <p:cNvSpPr/>
          <p:nvPr/>
        </p:nvSpPr>
        <p:spPr>
          <a:xfrm flipH="1">
            <a:off x="9591329" y="128624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3" name="نجمة - 3"/>
          <p:cNvSpPr/>
          <p:nvPr/>
        </p:nvSpPr>
        <p:spPr>
          <a:xfrm flipH="1">
            <a:off x="10363137" y="1745953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4" name="نجمة - 2"/>
          <p:cNvSpPr/>
          <p:nvPr/>
        </p:nvSpPr>
        <p:spPr>
          <a:xfrm flipH="1">
            <a:off x="11471379" y="1574698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5" name="نجمة - 1"/>
          <p:cNvSpPr/>
          <p:nvPr/>
        </p:nvSpPr>
        <p:spPr>
          <a:xfrm flipH="1">
            <a:off x="11314855" y="251275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7" name="خروج">
            <a:hlinkClick r:id="" action="ppaction://hlinkshowjump?jump=endshow"/>
          </p:cNvPr>
          <p:cNvSpPr/>
          <p:nvPr/>
        </p:nvSpPr>
        <p:spPr>
          <a:xfrm>
            <a:off x="5520690" y="5059679"/>
            <a:ext cx="1150620" cy="653569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 rtl="1"/>
            <a:r>
              <a:rPr lang="ar-JO" b="1" dirty="0">
                <a:solidFill>
                  <a:schemeClr val="tx2">
                    <a:lumMod val="50000"/>
                  </a:schemeClr>
                </a:solidFill>
              </a:rPr>
              <a:t>خروج</a:t>
            </a:r>
          </a:p>
        </p:txBody>
      </p:sp>
      <p:pic>
        <p:nvPicPr>
          <p:cNvPr id="3" name="نغم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56" y="-773113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283ABF2-DABC-4904-8BD8-8FD062C9076A}"/>
              </a:ext>
            </a:extLst>
          </p:cNvPr>
          <p:cNvSpPr/>
          <p:nvPr/>
        </p:nvSpPr>
        <p:spPr>
          <a:xfrm>
            <a:off x="4593023" y="556237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800"/>
              <a:defRPr/>
            </a:pPr>
            <a:r>
              <a:rPr lang="ar-SA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Source Sans Pro"/>
              </a:rPr>
              <a:t>قناة البيان للعروض والعلوم الشرعية </a:t>
            </a:r>
          </a:p>
        </p:txBody>
      </p:sp>
      <p:pic>
        <p:nvPicPr>
          <p:cNvPr id="3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11EFB44D-382D-43E8-9EF7-97A6B2CFE4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88" y="5553957"/>
            <a:ext cx="318849" cy="3777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DC7194-E1E4-4D2D-AC8F-60B969256D73}"/>
              </a:ext>
            </a:extLst>
          </p:cNvPr>
          <p:cNvSpPr/>
          <p:nvPr/>
        </p:nvSpPr>
        <p:spPr>
          <a:xfrm>
            <a:off x="2703759" y="3076453"/>
            <a:ext cx="6542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الحمد لله على التمام  والشكر له وحده</a:t>
            </a:r>
          </a:p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إن أحسنت فمن الله، وإن أسأت أو أخطأت فمن نفسي والشيطان</a:t>
            </a:r>
          </a:p>
          <a:p>
            <a:pPr algn="ctr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سبْحانَك اللَّهُمّ وبحَمْدكَ أشْهدُ أنْ لا إله إلا أنْت أسْتغْفِركَ وَأتَوبُ إليْك</a:t>
            </a:r>
          </a:p>
          <a:p>
            <a:pPr algn="ctr"/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EBA1E38-B946-4F9F-8B20-D1A6A2402B6F}"/>
              </a:ext>
            </a:extLst>
          </p:cNvPr>
          <p:cNvSpPr/>
          <p:nvPr/>
        </p:nvSpPr>
        <p:spPr>
          <a:xfrm>
            <a:off x="3912668" y="4357836"/>
            <a:ext cx="3903953" cy="63196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لا تنسوني ووالدي ولجميع المسلمين من دعواتكم</a:t>
            </a:r>
            <a:endParaRPr lang="ar-SA" b="1" dirty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ar-SA" b="1" dirty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الأستاذة لؤلؤة عبد العزيز</a:t>
            </a:r>
          </a:p>
        </p:txBody>
      </p:sp>
    </p:spTree>
    <p:extLst>
      <p:ext uri="{BB962C8B-B14F-4D97-AF65-F5344CB8AC3E}">
        <p14:creationId xmlns:p14="http://schemas.microsoft.com/office/powerpoint/2010/main" val="367466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المحافظة على صلاة الفجر في وقتها </a:t>
              </a:r>
            </a:p>
            <a:p>
              <a:r>
                <a:rPr lang="ar-SA" b="0" dirty="0">
                  <a:solidFill>
                    <a:srgbClr val="C00000"/>
                  </a:solidFill>
                </a:rPr>
                <a:t>نوع الشكر هنا ؟</a:t>
              </a:r>
            </a:p>
            <a:p>
              <a:endParaRPr lang="ar-JO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r>
                <a:rPr lang="ar-SA" b="0" dirty="0"/>
                <a:t>شكر واجب 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376147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" قال تعالى " يَا أَيُّهَا الَّذِينَ آمَنُوا أَطِيعُوا اللَّهَ وَأَطِيعُوا الرَّسُولَ وَأُولِي الْأَمْرِ مِنكُمْ ۖ دلت هذه </a:t>
              </a:r>
              <a:r>
                <a:rPr lang="ar-SA" b="0" dirty="0" err="1">
                  <a:solidFill>
                    <a:srgbClr val="C00000"/>
                  </a:solidFill>
                </a:rPr>
                <a:t>الأية</a:t>
              </a:r>
              <a:r>
                <a:rPr lang="ar-SA" b="0" dirty="0">
                  <a:solidFill>
                    <a:srgbClr val="C00000"/>
                  </a:solidFill>
                </a:rPr>
                <a:t> على ان حكم طاعة ولاة الأمر ؟</a:t>
              </a:r>
              <a:endParaRPr lang="ar-SA" dirty="0">
                <a:solidFill>
                  <a:srgbClr val="C00000"/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SA" b="0" dirty="0"/>
            </a:p>
            <a:p>
              <a:endParaRPr lang="ar-SA" b="0" dirty="0"/>
            </a:p>
            <a:p>
              <a:r>
                <a:rPr lang="ar-SA" b="0" dirty="0"/>
                <a:t>واجبه 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48661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من فوائد لزوم الجماعة ؟</a:t>
              </a:r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1- رضا الله ، وتطبيق لشرع الله وسنة نبيه </a:t>
              </a:r>
            </a:p>
            <a:p>
              <a:r>
                <a:rPr lang="ar-SA" sz="2000" b="0" dirty="0">
                  <a:solidFill>
                    <a:schemeClr val="accent6">
                      <a:lumMod val="75000"/>
                    </a:schemeClr>
                  </a:solidFill>
                </a:rPr>
                <a:t> 2- اجتماع الكلمة استقرار المجتمع والنهوض بالأمة 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3- عدم انتصار للحق </a:t>
              </a: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4- لا شيء مما سبق 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1</a:t>
              </a:r>
              <a:r>
                <a:rPr lang="ar-SA" sz="2000" dirty="0">
                  <a:solidFill>
                    <a:schemeClr val="accent6">
                      <a:lumMod val="75000"/>
                    </a:schemeClr>
                  </a:solidFill>
                </a:rPr>
                <a:t>- رضا الله ، وتطبيق لشرع الله وسنة نبيه </a:t>
              </a:r>
            </a:p>
            <a:p>
              <a:r>
                <a:rPr lang="ar-SA" sz="2000" dirty="0">
                  <a:solidFill>
                    <a:schemeClr val="accent6">
                      <a:lumMod val="75000"/>
                    </a:schemeClr>
                  </a:solidFill>
                </a:rPr>
                <a:t> 2- اجتماع الكلمة استقرار المجتمع والنهوض بالأمة </a:t>
              </a:r>
            </a:p>
            <a:p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144460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حكم وصف انسان بـ : مالك الملك </a:t>
              </a:r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</a:t>
              </a:r>
              <a:r>
                <a:rPr lang="ar-SA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محرم</a:t>
              </a:r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68360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>
                  <a:solidFill>
                    <a:srgbClr val="C00000"/>
                  </a:solidFill>
                </a:rPr>
                <a:t>سبب تغيير النبي صلى الله عليه وسلم اسم الصحابي من  (أبي الحكم)  إلى  (أبي شريح) هو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SA" b="0" dirty="0"/>
                <a:t> </a:t>
              </a:r>
            </a:p>
            <a:p>
              <a:endParaRPr lang="ar-SA" b="0" dirty="0"/>
            </a:p>
            <a:p>
              <a:endParaRPr lang="ar-SA" b="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ar-SA" b="0" dirty="0">
                  <a:solidFill>
                    <a:schemeClr val="accent6">
                      <a:lumMod val="75000"/>
                    </a:schemeClr>
                  </a:solidFill>
                </a:rPr>
                <a:t> </a:t>
              </a:r>
              <a:r>
                <a:rPr lang="ar-SA" b="0" dirty="0"/>
                <a:t> لأن الله هو الحكم</a:t>
              </a:r>
            </a:p>
            <a:p>
              <a:br>
                <a:rPr lang="ar-SA" dirty="0"/>
              </a:br>
              <a:r>
                <a:rPr lang="ar-SA" b="0" dirty="0"/>
                <a:t> </a:t>
              </a:r>
              <a:endParaRPr lang="ar-JO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1122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1209</Words>
  <Application>Microsoft Office PowerPoint</Application>
  <PresentationFormat>شاشة عريضة</PresentationFormat>
  <Paragraphs>316</Paragraphs>
  <Slides>47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</dc:creator>
  <cp:lastModifiedBy>lolwah1439@gmail.com</cp:lastModifiedBy>
  <cp:revision>4</cp:revision>
  <dcterms:modified xsi:type="dcterms:W3CDTF">2021-04-06T20:29:24Z</dcterms:modified>
</cp:coreProperties>
</file>