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96"/>
  </p:notesMasterIdLst>
  <p:sldIdLst>
    <p:sldId id="401" r:id="rId5"/>
    <p:sldId id="402" r:id="rId6"/>
    <p:sldId id="256" r:id="rId7"/>
    <p:sldId id="305" r:id="rId8"/>
    <p:sldId id="311" r:id="rId9"/>
    <p:sldId id="306" r:id="rId10"/>
    <p:sldId id="309" r:id="rId11"/>
    <p:sldId id="310" r:id="rId12"/>
    <p:sldId id="307" r:id="rId13"/>
    <p:sldId id="308" r:id="rId14"/>
    <p:sldId id="403" r:id="rId15"/>
    <p:sldId id="404" r:id="rId16"/>
    <p:sldId id="264" r:id="rId17"/>
    <p:sldId id="405" r:id="rId18"/>
    <p:sldId id="265" r:id="rId19"/>
    <p:sldId id="406" r:id="rId20"/>
    <p:sldId id="266" r:id="rId21"/>
    <p:sldId id="407" r:id="rId22"/>
    <p:sldId id="267" r:id="rId23"/>
    <p:sldId id="408" r:id="rId24"/>
    <p:sldId id="268" r:id="rId25"/>
    <p:sldId id="409" r:id="rId26"/>
    <p:sldId id="269" r:id="rId27"/>
    <p:sldId id="410" r:id="rId28"/>
    <p:sldId id="368" r:id="rId29"/>
    <p:sldId id="360" r:id="rId30"/>
    <p:sldId id="361" r:id="rId31"/>
    <p:sldId id="411" r:id="rId32"/>
    <p:sldId id="260" r:id="rId33"/>
    <p:sldId id="365" r:id="rId34"/>
    <p:sldId id="412" r:id="rId35"/>
    <p:sldId id="287" r:id="rId36"/>
    <p:sldId id="288" r:id="rId37"/>
    <p:sldId id="290" r:id="rId38"/>
    <p:sldId id="367" r:id="rId39"/>
    <p:sldId id="292" r:id="rId40"/>
    <p:sldId id="293" r:id="rId41"/>
    <p:sldId id="366" r:id="rId42"/>
    <p:sldId id="295" r:id="rId43"/>
    <p:sldId id="297" r:id="rId44"/>
    <p:sldId id="296" r:id="rId45"/>
    <p:sldId id="299" r:id="rId46"/>
    <p:sldId id="413" r:id="rId47"/>
    <p:sldId id="300" r:id="rId48"/>
    <p:sldId id="301" r:id="rId49"/>
    <p:sldId id="302" r:id="rId50"/>
    <p:sldId id="369" r:id="rId51"/>
    <p:sldId id="414" r:id="rId52"/>
    <p:sldId id="415" r:id="rId53"/>
    <p:sldId id="431" r:id="rId54"/>
    <p:sldId id="432" r:id="rId55"/>
    <p:sldId id="371" r:id="rId56"/>
    <p:sldId id="377" r:id="rId57"/>
    <p:sldId id="376" r:id="rId58"/>
    <p:sldId id="374" r:id="rId59"/>
    <p:sldId id="416" r:id="rId60"/>
    <p:sldId id="378" r:id="rId61"/>
    <p:sldId id="379" r:id="rId62"/>
    <p:sldId id="418" r:id="rId63"/>
    <p:sldId id="419" r:id="rId64"/>
    <p:sldId id="420" r:id="rId65"/>
    <p:sldId id="417" r:id="rId66"/>
    <p:sldId id="381" r:id="rId67"/>
    <p:sldId id="382" r:id="rId68"/>
    <p:sldId id="383" r:id="rId69"/>
    <p:sldId id="384" r:id="rId70"/>
    <p:sldId id="421" r:id="rId71"/>
    <p:sldId id="385" r:id="rId72"/>
    <p:sldId id="392" r:id="rId73"/>
    <p:sldId id="393" r:id="rId74"/>
    <p:sldId id="394" r:id="rId75"/>
    <p:sldId id="425" r:id="rId76"/>
    <p:sldId id="386" r:id="rId77"/>
    <p:sldId id="395" r:id="rId78"/>
    <p:sldId id="387" r:id="rId79"/>
    <p:sldId id="396" r:id="rId80"/>
    <p:sldId id="422" r:id="rId81"/>
    <p:sldId id="388" r:id="rId82"/>
    <p:sldId id="430" r:id="rId83"/>
    <p:sldId id="397" r:id="rId84"/>
    <p:sldId id="429" r:id="rId85"/>
    <p:sldId id="398" r:id="rId86"/>
    <p:sldId id="428" r:id="rId87"/>
    <p:sldId id="399" r:id="rId88"/>
    <p:sldId id="427" r:id="rId89"/>
    <p:sldId id="400" r:id="rId90"/>
    <p:sldId id="423" r:id="rId91"/>
    <p:sldId id="390" r:id="rId92"/>
    <p:sldId id="424" r:id="rId93"/>
    <p:sldId id="391" r:id="rId94"/>
    <p:sldId id="426" r:id="rId9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B0"/>
    <a:srgbClr val="BEFF86"/>
    <a:srgbClr val="FFFFA6"/>
    <a:srgbClr val="F30D65"/>
    <a:srgbClr val="FFFFCC"/>
    <a:srgbClr val="76DDAC"/>
    <a:srgbClr val="9AD8FF"/>
    <a:srgbClr val="FFCCFF"/>
    <a:srgbClr val="F8FED2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6742" autoAdjust="0"/>
  </p:normalViewPr>
  <p:slideViewPr>
    <p:cSldViewPr>
      <p:cViewPr>
        <p:scale>
          <a:sx n="80" d="100"/>
          <a:sy n="80" d="100"/>
        </p:scale>
        <p:origin x="-1512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DB48CDD-1B9C-423A-B0CB-449287221296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E303F22-C87B-48AD-90BC-AE9070F234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7016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03F22-C87B-48AD-90BC-AE9070F234D5}" type="slidenum">
              <a:rPr lang="ar-SA" smtClean="0"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7663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03F22-C87B-48AD-90BC-AE9070F234D5}" type="slidenum">
              <a:rPr lang="ar-SA" smtClean="0"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277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DBE21-82F8-4941-92F4-18A24FF61C5F}" type="slidenum">
              <a:rPr lang="ar-SA" smtClean="0"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222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DBE21-82F8-4941-92F4-18A24FF61C5F}" type="slidenum">
              <a:rPr lang="ar-SA" smtClean="0"/>
              <a:t>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505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DBE21-82F8-4941-92F4-18A24FF61C5F}" type="slidenum">
              <a:rPr lang="ar-SA" smtClean="0"/>
              <a:t>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50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DBE21-82F8-4941-92F4-18A24FF61C5F}" type="slidenum">
              <a:rPr lang="ar-SA" smtClean="0"/>
              <a:t>88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245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12 شعبان، 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&#1603;&#1608;&#1606;&#1575;&#1606;.gif" TargetMode="Externa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0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&#1603;&#1608;&#1606;&#1575;&#1606;.gif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&#1603;&#1608;&#1606;&#1575;&#1606;.gif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&#1603;&#1608;&#1606;&#1575;&#1606;.gif" TargetMode="External"/><Relationship Id="rId3" Type="http://schemas.openxmlformats.org/officeDocument/2006/relationships/audio" Target="../media/audio4.wav"/><Relationship Id="rId7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7" Type="http://schemas.openxmlformats.org/officeDocument/2006/relationships/slide" Target="slide7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slide" Target="slide76.xml"/><Relationship Id="rId4" Type="http://schemas.openxmlformats.org/officeDocument/2006/relationships/slide" Target="slide7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FBFAB4DF-C408-41C6-A0FE-D4B6C7099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117" y="-99392"/>
            <a:ext cx="11969093" cy="875568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2924944"/>
            <a:ext cx="7200800" cy="8640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ar-SA" sz="8000" b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8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رسم 19">
            <a:extLst>
              <a:ext uri="{FF2B5EF4-FFF2-40B4-BE49-F238E27FC236}">
                <a16:creationId xmlns:a16="http://schemas.microsoft.com/office/drawing/2014/main" id="{9B1FCD19-3E9F-4EA0-9276-F7318B9F2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996" y="1628799"/>
            <a:ext cx="1934135" cy="1224136"/>
          </a:xfrm>
          <a:prstGeom prst="rect">
            <a:avLst/>
          </a:prstGeom>
        </p:spPr>
      </p:pic>
      <p:pic>
        <p:nvPicPr>
          <p:cNvPr id="21" name="رسم 20">
            <a:extLst>
              <a:ext uri="{FF2B5EF4-FFF2-40B4-BE49-F238E27FC236}">
                <a16:creationId xmlns:a16="http://schemas.microsoft.com/office/drawing/2014/main" id="{2AFB942F-E1E3-4319-8E90-5280051FF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2852935"/>
            <a:ext cx="1938351" cy="1010593"/>
          </a:xfrm>
          <a:prstGeom prst="rect">
            <a:avLst/>
          </a:prstGeom>
        </p:spPr>
      </p:pic>
      <p:pic>
        <p:nvPicPr>
          <p:cNvPr id="23" name="رسم 22">
            <a:extLst>
              <a:ext uri="{FF2B5EF4-FFF2-40B4-BE49-F238E27FC236}">
                <a16:creationId xmlns:a16="http://schemas.microsoft.com/office/drawing/2014/main" id="{8698C6C7-C7DA-4922-8BFA-4CCCF4D1B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600" y="4005065"/>
            <a:ext cx="2687528" cy="13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7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D6B5F98-A0A3-47FF-8864-A54C8EBC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664" y="-99392"/>
            <a:ext cx="13099859" cy="806489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203848" y="1556792"/>
            <a:ext cx="52920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endParaRPr lang="ar-SA" sz="3200" b="1" dirty="0">
              <a:latin typeface="+mj-lt"/>
            </a:endParaRPr>
          </a:p>
          <a:p>
            <a:pPr algn="justLow"/>
            <a:r>
              <a:rPr lang="ar-SA" sz="2800" b="1" dirty="0">
                <a:solidFill>
                  <a:schemeClr val="bg1"/>
                </a:solidFill>
                <a:latin typeface="+mj-lt"/>
              </a:rPr>
              <a:t>قِنْديلُ الْبَحْرِ</a:t>
            </a:r>
          </a:p>
          <a:p>
            <a:pPr algn="justLow"/>
            <a:r>
              <a:rPr lang="ar-EG" sz="2800" b="1" dirty="0">
                <a:solidFill>
                  <a:schemeClr val="bg1"/>
                </a:solidFill>
                <a:latin typeface="+mj-lt"/>
              </a:rPr>
              <a:t>وهو حَيَوانٌ شَفَّافٌ، لَيْسَ لَهُ رَأْسٌ، يُشَكِّلُ الْماءُ نِسْبَةً عالِيَةً مِنْ وَزْنِهِ.</a:t>
            </a:r>
            <a:endParaRPr lang="ar-SA" sz="2800" b="1" dirty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ar-SA" sz="2800" b="1" dirty="0">
                <a:solidFill>
                  <a:schemeClr val="bg1"/>
                </a:solidFill>
                <a:cs typeface="Times New Roman" pitchFamily="18" charset="0"/>
              </a:rPr>
              <a:t>وَهُناكَ كثيرٌ مِنَ الْمَخْلوقاتِ الغَريبَةِ الْعَجيبَةِ الَّتي تَعيشُ في الْبِحارِ وَالْمُحيطاتِ.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  <a:p>
            <a:pPr rtl="1" eaLnBrk="0" hangingPunct="0"/>
            <a:r>
              <a:rPr lang="ar-SA" sz="2800" b="1" dirty="0">
                <a:solidFill>
                  <a:schemeClr val="bg1"/>
                </a:solidFill>
                <a:cs typeface="Times New Roman" pitchFamily="18" charset="0"/>
              </a:rPr>
              <a:t>فَما أَعْظَمَ قُدْرَةَ اللَّهِ! وما أَبْدَعَ صُنْعَهُ في خَلْقِهِ!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رسم 5">
            <a:extLst>
              <a:ext uri="{FF2B5EF4-FFF2-40B4-BE49-F238E27FC236}">
                <a16:creationId xmlns:a16="http://schemas.microsoft.com/office/drawing/2014/main" id="{6175545F-E7EF-4C50-BC81-1D049B284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386" y="1988840"/>
            <a:ext cx="2672984" cy="25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23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481536" y="2132856"/>
            <a:ext cx="5698976" cy="2938338"/>
          </a:xfrm>
        </p:spPr>
        <p:txBody>
          <a:bodyPr>
            <a:noAutofit/>
          </a:bodyPr>
          <a:lstStyle/>
          <a:p>
            <a:r>
              <a:rPr lang="ar-SA" sz="16600" b="1" dirty="0"/>
              <a:t>أُجِيب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700" y="254965"/>
            <a:ext cx="2873131" cy="663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14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11776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911507" y="1916832"/>
            <a:ext cx="4328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2800" b="1" dirty="0">
                <a:cs typeface="Times New Roman" pitchFamily="18" charset="0"/>
              </a:rPr>
              <a:t>1- </a:t>
            </a:r>
            <a:r>
              <a:rPr lang="ar-SA" sz="2800" b="1" dirty="0">
                <a:cs typeface="Times New Roman" pitchFamily="18" charset="0"/>
              </a:rPr>
              <a:t>لماذا سُمِّيَ نَجْمُ الْبَحْرِ بِهَذا الاسْمِ؟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211960" y="3474874"/>
            <a:ext cx="34686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5400" b="1" dirty="0">
                <a:solidFill>
                  <a:srgbClr val="7030A0"/>
                </a:solidFill>
              </a:rPr>
              <a:t>لأنه يُشْبِهُ </a:t>
            </a:r>
          </a:p>
          <a:p>
            <a:r>
              <a:rPr lang="ar-SA" sz="5400" b="1" dirty="0">
                <a:solidFill>
                  <a:srgbClr val="7030A0"/>
                </a:solidFill>
              </a:rPr>
              <a:t>النَّجْمَ في شَكْلِهِ</a:t>
            </a:r>
          </a:p>
        </p:txBody>
      </p:sp>
      <p:pic>
        <p:nvPicPr>
          <p:cNvPr id="3" name="رسم 2">
            <a:extLst>
              <a:ext uri="{FF2B5EF4-FFF2-40B4-BE49-F238E27FC236}">
                <a16:creationId xmlns:a16="http://schemas.microsoft.com/office/drawing/2014/main" id="{7ED1F7D2-A170-4B53-89D2-F2D572666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918" y="2636912"/>
            <a:ext cx="3782867" cy="34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42209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162905" y="1916832"/>
            <a:ext cx="50770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/>
              <a:t>2- مَا الْحَيَوانُ الَّذي نَراهُ على شَكْلِ شَجَرَةٍ،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dirty="0"/>
              <a:t> وَيَأَتي عَلى أَلْوانٍ مُخْتَلِفَةٍ؟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679146" y="3573016"/>
            <a:ext cx="25843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7200" b="1" dirty="0">
                <a:solidFill>
                  <a:srgbClr val="92D050"/>
                </a:solidFill>
                <a:latin typeface="Calibri" pitchFamily="34" charset="0"/>
              </a:rPr>
              <a:t>الْمَرْجانُ</a:t>
            </a:r>
          </a:p>
        </p:txBody>
      </p:sp>
      <p:pic>
        <p:nvPicPr>
          <p:cNvPr id="7" name="رسم 6">
            <a:extLst>
              <a:ext uri="{FF2B5EF4-FFF2-40B4-BE49-F238E27FC236}">
                <a16:creationId xmlns:a16="http://schemas.microsoft.com/office/drawing/2014/main" id="{3782A1F5-72FC-4847-BC5E-E3A2C78EF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9" y="3134167"/>
            <a:ext cx="5544616" cy="372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42209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153013" y="1916832"/>
            <a:ext cx="60869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/>
              <a:t>3- اشْتَهَرَ سُكَّانُ الْخَليجِ بِصَيْدِ حَيَوَانٍ بَحْرِيٍّ عَجيبٍ،</a:t>
            </a:r>
            <a:endParaRPr lang="ar-SA" sz="28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/>
              <a:t> فَما هُوَ؟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004048" y="3620944"/>
            <a:ext cx="22958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8000" b="1" dirty="0">
                <a:solidFill>
                  <a:srgbClr val="7030A0"/>
                </a:solidFill>
                <a:latin typeface="Calibri" pitchFamily="34" charset="0"/>
              </a:rPr>
              <a:t>المحار</a:t>
            </a:r>
          </a:p>
        </p:txBody>
      </p:sp>
      <p:pic>
        <p:nvPicPr>
          <p:cNvPr id="7" name="رسم 6">
            <a:extLst>
              <a:ext uri="{FF2B5EF4-FFF2-40B4-BE49-F238E27FC236}">
                <a16:creationId xmlns:a16="http://schemas.microsoft.com/office/drawing/2014/main" id="{1BFC964B-664A-4D0F-9843-A06A47AB1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921" y="3212976"/>
            <a:ext cx="3667500" cy="21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42209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851649" y="1916832"/>
            <a:ext cx="6388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/>
              <a:t>4- مَا الْحَيَوانُ الَّذي يُعْرَفُ بِـ (أَبُو مِقَصٍّ)؟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406117" y="3473132"/>
            <a:ext cx="40543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سَرَطانُ الْبَحْرِ</a:t>
            </a:r>
          </a:p>
        </p:txBody>
      </p:sp>
      <p:pic>
        <p:nvPicPr>
          <p:cNvPr id="2" name="رسم 1">
            <a:extLst>
              <a:ext uri="{FF2B5EF4-FFF2-40B4-BE49-F238E27FC236}">
                <a16:creationId xmlns:a16="http://schemas.microsoft.com/office/drawing/2014/main" id="{9C2975B0-1A0E-46C9-AD0E-B9C6380F1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528" y="2882010"/>
            <a:ext cx="4174557" cy="30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0" y="845840"/>
            <a:ext cx="4114800" cy="1143000"/>
          </a:xfrm>
        </p:spPr>
        <p:txBody>
          <a:bodyPr>
            <a:normAutofit/>
          </a:bodyPr>
          <a:lstStyle/>
          <a:p>
            <a:pPr algn="r"/>
            <a:r>
              <a:rPr lang="ar-SA" sz="6000" b="1" dirty="0"/>
              <a:t>أهداف الدرس: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" y="44624"/>
            <a:ext cx="4270733" cy="677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763688" y="2204864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1763688" y="3120008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763688" y="4035152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763688" y="4950296"/>
            <a:ext cx="6466191" cy="710952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b="1" dirty="0"/>
              <a:t>- 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505315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42209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306902" y="1916832"/>
            <a:ext cx="59330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5- مَا الَّذي يُمَيِّزُ حَيَوانَ الأَخْطَبوطِ عَنْ غَيْرِهِ</a:t>
            </a:r>
            <a:endParaRPr lang="ar-SA" sz="32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 مِنَ الْحَيَواناتِ الْبَحْرِيَّةِ؟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395543" y="3429000"/>
            <a:ext cx="338426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5400" b="1" dirty="0">
                <a:solidFill>
                  <a:srgbClr val="C00000"/>
                </a:solidFill>
                <a:latin typeface="Calibri" pitchFamily="34" charset="0"/>
              </a:rPr>
              <a:t>لَهُ ثَلاثَةُ قُلوْب </a:t>
            </a:r>
          </a:p>
          <a:p>
            <a:r>
              <a:rPr lang="ar-SA" sz="5400" b="1" dirty="0">
                <a:solidFill>
                  <a:srgbClr val="C00000"/>
                </a:solidFill>
                <a:latin typeface="Calibri" pitchFamily="34" charset="0"/>
              </a:rPr>
              <a:t>وثَمانِي أَذْرُع</a:t>
            </a:r>
          </a:p>
        </p:txBody>
      </p:sp>
      <p:pic>
        <p:nvPicPr>
          <p:cNvPr id="7" name="رسم 6">
            <a:extLst>
              <a:ext uri="{FF2B5EF4-FFF2-40B4-BE49-F238E27FC236}">
                <a16:creationId xmlns:a16="http://schemas.microsoft.com/office/drawing/2014/main" id="{24D2F5A3-2777-4F69-9660-FD1ED1B9F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2455441"/>
            <a:ext cx="3535635" cy="41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42209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064320" y="1916832"/>
            <a:ext cx="5327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6- مَا اسْمُ الْحَيَوانِ الَّذي ليس لَهُ رَأْسٌ؟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704580" y="3356992"/>
            <a:ext cx="2675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5400" b="1" dirty="0">
                <a:solidFill>
                  <a:srgbClr val="7030A0"/>
                </a:solidFill>
                <a:latin typeface="Calibri" pitchFamily="34" charset="0"/>
              </a:rPr>
              <a:t>قِنْديلُ الْبَحْرِ</a:t>
            </a:r>
          </a:p>
        </p:txBody>
      </p:sp>
      <p:pic>
        <p:nvPicPr>
          <p:cNvPr id="2" name="رسم 1">
            <a:extLst>
              <a:ext uri="{FF2B5EF4-FFF2-40B4-BE49-F238E27FC236}">
                <a16:creationId xmlns:a16="http://schemas.microsoft.com/office/drawing/2014/main" id="{A1AA0B47-859F-4ABD-92E1-594469DC8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6830" y="2809822"/>
            <a:ext cx="3944950" cy="375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5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4115179" y="260648"/>
            <a:ext cx="4944067" cy="107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194825"/>
            <a:ext cx="4559656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</p:spTree>
    <p:extLst>
      <p:ext uri="{BB962C8B-B14F-4D97-AF65-F5344CB8AC3E}">
        <p14:creationId xmlns:p14="http://schemas.microsoft.com/office/powerpoint/2010/main" val="42209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832"/>
          <a:stretch/>
        </p:blipFill>
        <p:spPr bwMode="auto">
          <a:xfrm>
            <a:off x="2987824" y="384617"/>
            <a:ext cx="5617959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064320" y="1916832"/>
            <a:ext cx="53270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7- أقترح ثلاثة عناوين أخرى للنص؟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636580" y="2924944"/>
            <a:ext cx="356059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- حيوانات بحرية</a:t>
            </a:r>
          </a:p>
          <a:p>
            <a:r>
              <a:rPr lang="ar-SA" sz="4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- في أعماق البحار</a:t>
            </a:r>
          </a:p>
          <a:p>
            <a:r>
              <a:rPr lang="ar-SA" sz="4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-عجائب البحار</a:t>
            </a:r>
          </a:p>
        </p:txBody>
      </p:sp>
      <p:pic>
        <p:nvPicPr>
          <p:cNvPr id="9" name="رسم 8">
            <a:extLst>
              <a:ext uri="{FF2B5EF4-FFF2-40B4-BE49-F238E27FC236}">
                <a16:creationId xmlns:a16="http://schemas.microsoft.com/office/drawing/2014/main" id="{F005BB9B-11CE-42CE-8EF9-0670543D5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0508" y="2501607"/>
            <a:ext cx="2197954" cy="1391110"/>
          </a:xfrm>
          <a:prstGeom prst="rect">
            <a:avLst/>
          </a:prstGeom>
        </p:spPr>
      </p:pic>
      <p:pic>
        <p:nvPicPr>
          <p:cNvPr id="10" name="رسم 9">
            <a:extLst>
              <a:ext uri="{FF2B5EF4-FFF2-40B4-BE49-F238E27FC236}">
                <a16:creationId xmlns:a16="http://schemas.microsoft.com/office/drawing/2014/main" id="{1C3654C9-BE83-4D25-B619-2D5A0935C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600" y="3623916"/>
            <a:ext cx="2802759" cy="1461267"/>
          </a:xfrm>
          <a:prstGeom prst="rect">
            <a:avLst/>
          </a:prstGeom>
        </p:spPr>
      </p:pic>
      <p:pic>
        <p:nvPicPr>
          <p:cNvPr id="11" name="رسم 10">
            <a:extLst>
              <a:ext uri="{FF2B5EF4-FFF2-40B4-BE49-F238E27FC236}">
                <a16:creationId xmlns:a16="http://schemas.microsoft.com/office/drawing/2014/main" id="{0D27E633-4775-439B-8608-0CF2C0C8E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3175" y="4915705"/>
            <a:ext cx="3398473" cy="1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Arrow Connector 11">
            <a:extLst>
              <a:ext uri="{FF2B5EF4-FFF2-40B4-BE49-F238E27FC236}">
                <a16:creationId xmlns:a16="http://schemas.microsoft.com/office/drawing/2014/main" id="{67508645-A540-4BB9-822C-F673F7F53A85}"/>
              </a:ext>
            </a:extLst>
          </p:cNvPr>
          <p:cNvCxnSpPr>
            <a:cxnSpLocks/>
          </p:cNvCxnSpPr>
          <p:nvPr/>
        </p:nvCxnSpPr>
        <p:spPr>
          <a:xfrm flipH="1">
            <a:off x="4339648" y="2615700"/>
            <a:ext cx="2968063" cy="1094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مستدير الزوايا 11"/>
          <p:cNvSpPr/>
          <p:nvPr/>
        </p:nvSpPr>
        <p:spPr>
          <a:xfrm>
            <a:off x="6939586" y="3656319"/>
            <a:ext cx="1188915" cy="720080"/>
          </a:xfrm>
          <a:prstGeom prst="roundRect">
            <a:avLst/>
          </a:prstGeom>
          <a:solidFill>
            <a:srgbClr val="9AD8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صَديقُ الإِنْسانِ 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5730990" y="3656319"/>
            <a:ext cx="1080833" cy="720080"/>
          </a:xfrm>
          <a:prstGeom prst="roundRect">
            <a:avLst/>
          </a:prstGeom>
          <a:solidFill>
            <a:srgbClr val="F9FB9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يَعيشُ داخِلَ صَدَفَةٍ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4561608" y="3656319"/>
            <a:ext cx="1016928" cy="720080"/>
          </a:xfrm>
          <a:prstGeom prst="roundRect">
            <a:avLst/>
          </a:prstGeom>
          <a:solidFill>
            <a:srgbClr val="B2FF7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chemeClr val="tx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 مِنْ أَطْوَلِ الْحَيَواناتِ الْبَحْرِيَّةِ عُمْراً</a:t>
            </a:r>
          </a:p>
        </p:txBody>
      </p:sp>
      <p:sp>
        <p:nvSpPr>
          <p:cNvPr id="28" name="مستطيل مستدير الزوايا 11">
            <a:extLst>
              <a:ext uri="{FF2B5EF4-FFF2-40B4-BE49-F238E27FC236}">
                <a16:creationId xmlns:a16="http://schemas.microsoft.com/office/drawing/2014/main" id="{E423BCC0-A08E-4239-9AA7-BC31C49725D8}"/>
              </a:ext>
            </a:extLst>
          </p:cNvPr>
          <p:cNvSpPr/>
          <p:nvPr/>
        </p:nvSpPr>
        <p:spPr>
          <a:xfrm>
            <a:off x="3355110" y="3656319"/>
            <a:ext cx="1049027" cy="720080"/>
          </a:xfrm>
          <a:prstGeom prst="roundRect">
            <a:avLst/>
          </a:prstGeom>
          <a:solidFill>
            <a:srgbClr val="9AD8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tx1"/>
                </a:solidFill>
              </a:rPr>
              <a:t>مِنَ الْحَيَواناتِ الْبَحْرِيَّةِ الضَّخْمَةِ</a:t>
            </a:r>
          </a:p>
        </p:txBody>
      </p:sp>
      <p:sp>
        <p:nvSpPr>
          <p:cNvPr id="29" name="مستطيل مستدير الزوايا 14">
            <a:extLst>
              <a:ext uri="{FF2B5EF4-FFF2-40B4-BE49-F238E27FC236}">
                <a16:creationId xmlns:a16="http://schemas.microsoft.com/office/drawing/2014/main" id="{B10F54E0-3975-4259-AFDF-FCA9CFC621DE}"/>
              </a:ext>
            </a:extLst>
          </p:cNvPr>
          <p:cNvSpPr/>
          <p:nvPr/>
        </p:nvSpPr>
        <p:spPr>
          <a:xfrm>
            <a:off x="2267744" y="3656319"/>
            <a:ext cx="984538" cy="720080"/>
          </a:xfrm>
          <a:prstGeom prst="roundRect">
            <a:avLst/>
          </a:prstGeom>
          <a:solidFill>
            <a:srgbClr val="F9FB9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algn="ctr"/>
            <a:endParaRPr lang="ar-SA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ar-SA" b="1" dirty="0">
                <a:solidFill>
                  <a:schemeClr val="tx1"/>
                </a:solidFill>
                <a:latin typeface="Calibri" pitchFamily="34" charset="0"/>
              </a:rPr>
              <a:t>له ثلاث قلوب	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ar-SA" b="1" dirty="0">
                <a:solidFill>
                  <a:schemeClr val="tx1"/>
                </a:solidFill>
                <a:latin typeface="Calibri" pitchFamily="34" charset="0"/>
              </a:rPr>
              <a:t>	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0" name="مستطيل مستدير الزوايا 15">
            <a:extLst>
              <a:ext uri="{FF2B5EF4-FFF2-40B4-BE49-F238E27FC236}">
                <a16:creationId xmlns:a16="http://schemas.microsoft.com/office/drawing/2014/main" id="{0D30AC1F-A528-4C28-9E86-A62F4337B45D}"/>
              </a:ext>
            </a:extLst>
          </p:cNvPr>
          <p:cNvSpPr/>
          <p:nvPr/>
        </p:nvSpPr>
        <p:spPr>
          <a:xfrm>
            <a:off x="1153150" y="3656319"/>
            <a:ext cx="1003299" cy="720080"/>
          </a:xfrm>
          <a:prstGeom prst="roundRect">
            <a:avLst/>
          </a:prstGeom>
          <a:solidFill>
            <a:srgbClr val="B2FF7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itchFamily="34" charset="0"/>
              </a:rPr>
              <a:t>لَهُ خَمْسَةُ أَذْرُعٍ</a:t>
            </a:r>
            <a:endParaRPr lang="ar-SA" b="1" dirty="0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BB4D1C54-5BB5-4976-8F87-D6439A17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700808"/>
            <a:ext cx="1108229" cy="941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E87874D3-3F92-4F36-B3EE-52D8FEFB2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4069" y="1700807"/>
            <a:ext cx="1002187" cy="9412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3DDF516-FF69-4F4F-B8C3-6D7B3AB15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619" y="1700808"/>
            <a:ext cx="967135" cy="941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44AF96B1-3738-4B83-83A5-1FB14BC0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2263" y="1700808"/>
            <a:ext cx="1098137" cy="941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47BC31F0-FF86-4C11-9F7D-EBB29B85C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700808"/>
            <a:ext cx="1153147" cy="941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AED08369-7E10-4552-9063-8CF0152E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4742" y="1700808"/>
            <a:ext cx="1020994" cy="9412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3" name="Straight Arrow Connector 10">
            <a:extLst>
              <a:ext uri="{FF2B5EF4-FFF2-40B4-BE49-F238E27FC236}">
                <a16:creationId xmlns:a16="http://schemas.microsoft.com/office/drawing/2014/main" id="{E4C244D0-D776-460E-8FD3-E6399D73C509}"/>
              </a:ext>
            </a:extLst>
          </p:cNvPr>
          <p:cNvCxnSpPr>
            <a:cxnSpLocks/>
          </p:cNvCxnSpPr>
          <p:nvPr/>
        </p:nvCxnSpPr>
        <p:spPr>
          <a:xfrm flipH="1">
            <a:off x="2051720" y="2609344"/>
            <a:ext cx="4159041" cy="10406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0">
            <a:extLst>
              <a:ext uri="{FF2B5EF4-FFF2-40B4-BE49-F238E27FC236}">
                <a16:creationId xmlns:a16="http://schemas.microsoft.com/office/drawing/2014/main" id="{2AB8E33E-6FAD-47BA-8169-85BD6BA635C1}"/>
              </a:ext>
            </a:extLst>
          </p:cNvPr>
          <p:cNvCxnSpPr>
            <a:cxnSpLocks/>
          </p:cNvCxnSpPr>
          <p:nvPr/>
        </p:nvCxnSpPr>
        <p:spPr>
          <a:xfrm>
            <a:off x="1758883" y="2648325"/>
            <a:ext cx="895892" cy="10350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0">
            <a:extLst>
              <a:ext uri="{FF2B5EF4-FFF2-40B4-BE49-F238E27FC236}">
                <a16:creationId xmlns:a16="http://schemas.microsoft.com/office/drawing/2014/main" id="{86B54E18-E3B9-48A9-A926-408EE202F5B7}"/>
              </a:ext>
            </a:extLst>
          </p:cNvPr>
          <p:cNvCxnSpPr>
            <a:cxnSpLocks/>
          </p:cNvCxnSpPr>
          <p:nvPr/>
        </p:nvCxnSpPr>
        <p:spPr>
          <a:xfrm>
            <a:off x="3260508" y="2596133"/>
            <a:ext cx="3747638" cy="10865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0">
            <a:extLst>
              <a:ext uri="{FF2B5EF4-FFF2-40B4-BE49-F238E27FC236}">
                <a16:creationId xmlns:a16="http://schemas.microsoft.com/office/drawing/2014/main" id="{28B25E1B-0A7E-4C53-8D92-849B383FFB85}"/>
              </a:ext>
            </a:extLst>
          </p:cNvPr>
          <p:cNvCxnSpPr>
            <a:cxnSpLocks/>
          </p:cNvCxnSpPr>
          <p:nvPr/>
        </p:nvCxnSpPr>
        <p:spPr>
          <a:xfrm>
            <a:off x="4091891" y="2642033"/>
            <a:ext cx="830147" cy="10413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10">
            <a:extLst>
              <a:ext uri="{FF2B5EF4-FFF2-40B4-BE49-F238E27FC236}">
                <a16:creationId xmlns:a16="http://schemas.microsoft.com/office/drawing/2014/main" id="{45B39822-0036-4ACF-8B4D-247F7A87BA75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5262187" y="2642033"/>
            <a:ext cx="883876" cy="10677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>
            <a:extLst>
              <a:ext uri="{FF2B5EF4-FFF2-40B4-BE49-F238E27FC236}">
                <a16:creationId xmlns:a16="http://schemas.microsoft.com/office/drawing/2014/main" id="{68ADCFC3-88EF-4034-877A-9B095B612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9" t="56537" r="-3019" b="33412"/>
          <a:stretch/>
        </p:blipFill>
        <p:spPr bwMode="auto">
          <a:xfrm>
            <a:off x="3652820" y="316402"/>
            <a:ext cx="498648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31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764234" y="4005064"/>
            <a:ext cx="967962" cy="1728192"/>
          </a:xfrm>
          <a:prstGeom prst="roundRect">
            <a:avLst/>
          </a:prstGeom>
          <a:solidFill>
            <a:srgbClr val="FFE4B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حيوان ليس له رأس</a:t>
            </a: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684463" y="4005064"/>
            <a:ext cx="967962" cy="1728192"/>
          </a:xfrm>
          <a:prstGeom prst="roundRect">
            <a:avLst/>
          </a:prstGeom>
          <a:solidFill>
            <a:srgbClr val="FFFFA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مِنْ أَطْوَلِ الْكَائِناتِ الْبَحْرِيَّةِ عُمْرَاً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636201" y="4005064"/>
            <a:ext cx="935348" cy="1728192"/>
          </a:xfrm>
          <a:prstGeom prst="roundRect">
            <a:avLst/>
          </a:prstGeom>
          <a:solidFill>
            <a:srgbClr val="BEFF8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chemeClr val="tx1"/>
                </a:solidFill>
              </a:rPr>
              <a:t>يعرف بـ (أبو مقص</a:t>
            </a:r>
            <a:r>
              <a:rPr lang="ar-SA" sz="20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4484073" y="4005064"/>
            <a:ext cx="1080120" cy="1728192"/>
          </a:xfrm>
          <a:prstGeom prst="roundRect">
            <a:avLst/>
          </a:prstGeom>
          <a:solidFill>
            <a:srgbClr val="7FFDB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يهبط إلى الأعماق داخل صدفة</a:t>
            </a:r>
            <a:endParaRPr lang="ar-SA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493675" y="4005064"/>
            <a:ext cx="918390" cy="1728192"/>
          </a:xfrm>
          <a:prstGeom prst="roundRect">
            <a:avLst/>
          </a:prstGeom>
          <a:solidFill>
            <a:srgbClr val="91CCF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على شكل شجرة ذات ساق سميكة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2D026313-1EE9-485A-B1F4-383A3DF1FC31}"/>
              </a:ext>
            </a:extLst>
          </p:cNvPr>
          <p:cNvSpPr/>
          <p:nvPr/>
        </p:nvSpPr>
        <p:spPr>
          <a:xfrm>
            <a:off x="7764234" y="2781874"/>
            <a:ext cx="967962" cy="1008112"/>
          </a:xfrm>
          <a:prstGeom prst="roundRect">
            <a:avLst/>
          </a:prstGeom>
          <a:solidFill>
            <a:srgbClr val="F1D6A5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قنديل البحر</a:t>
            </a:r>
          </a:p>
        </p:txBody>
      </p:sp>
      <p:sp>
        <p:nvSpPr>
          <p:cNvPr id="14" name="مستطيل مستدير الزوايا 5">
            <a:extLst>
              <a:ext uri="{FF2B5EF4-FFF2-40B4-BE49-F238E27FC236}">
                <a16:creationId xmlns:a16="http://schemas.microsoft.com/office/drawing/2014/main" id="{295450A9-AE69-4FCF-8D91-A3ECBC552FFA}"/>
              </a:ext>
            </a:extLst>
          </p:cNvPr>
          <p:cNvSpPr/>
          <p:nvPr/>
        </p:nvSpPr>
        <p:spPr>
          <a:xfrm>
            <a:off x="6684463" y="2781874"/>
            <a:ext cx="967962" cy="1008112"/>
          </a:xfrm>
          <a:prstGeom prst="roundRect">
            <a:avLst/>
          </a:prstGeom>
          <a:solidFill>
            <a:srgbClr val="F9FB9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السلاحف</a:t>
            </a:r>
          </a:p>
        </p:txBody>
      </p:sp>
      <p:sp>
        <p:nvSpPr>
          <p:cNvPr id="19" name="مستطيل مستدير الزوايا 6">
            <a:extLst>
              <a:ext uri="{FF2B5EF4-FFF2-40B4-BE49-F238E27FC236}">
                <a16:creationId xmlns:a16="http://schemas.microsoft.com/office/drawing/2014/main" id="{08D4707F-A2CC-4B89-B8DD-85CF3E15B220}"/>
              </a:ext>
            </a:extLst>
          </p:cNvPr>
          <p:cNvSpPr/>
          <p:nvPr/>
        </p:nvSpPr>
        <p:spPr>
          <a:xfrm>
            <a:off x="5602273" y="2781874"/>
            <a:ext cx="967962" cy="1008112"/>
          </a:xfrm>
          <a:prstGeom prst="roundRect">
            <a:avLst/>
          </a:prstGeom>
          <a:solidFill>
            <a:srgbClr val="B2FF7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سرطان البحر</a:t>
            </a:r>
          </a:p>
        </p:txBody>
      </p:sp>
      <p:sp>
        <p:nvSpPr>
          <p:cNvPr id="20" name="مستطيل مستدير الزوايا 7">
            <a:extLst>
              <a:ext uri="{FF2B5EF4-FFF2-40B4-BE49-F238E27FC236}">
                <a16:creationId xmlns:a16="http://schemas.microsoft.com/office/drawing/2014/main" id="{94C5AABD-C90E-4719-91FB-63B4352853C1}"/>
              </a:ext>
            </a:extLst>
          </p:cNvPr>
          <p:cNvSpPr/>
          <p:nvPr/>
        </p:nvSpPr>
        <p:spPr>
          <a:xfrm>
            <a:off x="4521804" y="2781874"/>
            <a:ext cx="967962" cy="1008112"/>
          </a:xfrm>
          <a:prstGeom prst="roundRect">
            <a:avLst/>
          </a:prstGeom>
          <a:solidFill>
            <a:srgbClr val="7FFDB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المحار</a:t>
            </a:r>
          </a:p>
        </p:txBody>
      </p:sp>
      <p:sp>
        <p:nvSpPr>
          <p:cNvPr id="21" name="مستطيل مستدير الزوايا 8">
            <a:extLst>
              <a:ext uri="{FF2B5EF4-FFF2-40B4-BE49-F238E27FC236}">
                <a16:creationId xmlns:a16="http://schemas.microsoft.com/office/drawing/2014/main" id="{78A9D517-3D16-48A1-B47D-24BC5E1DFEFD}"/>
              </a:ext>
            </a:extLst>
          </p:cNvPr>
          <p:cNvSpPr/>
          <p:nvPr/>
        </p:nvSpPr>
        <p:spPr>
          <a:xfrm>
            <a:off x="3491256" y="2781874"/>
            <a:ext cx="918390" cy="1008112"/>
          </a:xfrm>
          <a:prstGeom prst="roundRect">
            <a:avLst/>
          </a:prstGeom>
          <a:solidFill>
            <a:srgbClr val="91CCFD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المرجان</a:t>
            </a:r>
          </a:p>
        </p:txBody>
      </p:sp>
      <p:sp>
        <p:nvSpPr>
          <p:cNvPr id="22" name="مستطيل مستدير الزوايا 17">
            <a:extLst>
              <a:ext uri="{FF2B5EF4-FFF2-40B4-BE49-F238E27FC236}">
                <a16:creationId xmlns:a16="http://schemas.microsoft.com/office/drawing/2014/main" id="{CAB2715A-F576-4A1B-9D22-5E78ECBC5D24}"/>
              </a:ext>
            </a:extLst>
          </p:cNvPr>
          <p:cNvSpPr/>
          <p:nvPr/>
        </p:nvSpPr>
        <p:spPr>
          <a:xfrm>
            <a:off x="2485563" y="4005064"/>
            <a:ext cx="918390" cy="17281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لَهُ ثَلاثَةُ قُلوْبٍ وثَمانِيَةُ أَذْرُعٍ قَوِيَّةٍ</a:t>
            </a:r>
          </a:p>
        </p:txBody>
      </p:sp>
      <p:sp>
        <p:nvSpPr>
          <p:cNvPr id="23" name="مستطيل مستدير الزوايا 17">
            <a:extLst>
              <a:ext uri="{FF2B5EF4-FFF2-40B4-BE49-F238E27FC236}">
                <a16:creationId xmlns:a16="http://schemas.microsoft.com/office/drawing/2014/main" id="{A1EB256E-3C14-461E-A808-20BBB8F978F7}"/>
              </a:ext>
            </a:extLst>
          </p:cNvPr>
          <p:cNvSpPr/>
          <p:nvPr/>
        </p:nvSpPr>
        <p:spPr>
          <a:xfrm>
            <a:off x="1477451" y="4005064"/>
            <a:ext cx="918390" cy="17281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chemeClr val="tx1"/>
                </a:solidFill>
              </a:rPr>
              <a:t>متعددة الأنواع و الأحجام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17">
            <a:extLst>
              <a:ext uri="{FF2B5EF4-FFF2-40B4-BE49-F238E27FC236}">
                <a16:creationId xmlns:a16="http://schemas.microsoft.com/office/drawing/2014/main" id="{F825C433-4025-4A74-99FD-F42C11EBC31B}"/>
              </a:ext>
            </a:extLst>
          </p:cNvPr>
          <p:cNvSpPr/>
          <p:nvPr/>
        </p:nvSpPr>
        <p:spPr>
          <a:xfrm>
            <a:off x="467545" y="4005064"/>
            <a:ext cx="918739" cy="17281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يشبه النجم</a:t>
            </a:r>
          </a:p>
        </p:txBody>
      </p:sp>
      <p:sp>
        <p:nvSpPr>
          <p:cNvPr id="25" name="مستطيل مستدير الزوايا 8">
            <a:extLst>
              <a:ext uri="{FF2B5EF4-FFF2-40B4-BE49-F238E27FC236}">
                <a16:creationId xmlns:a16="http://schemas.microsoft.com/office/drawing/2014/main" id="{23C9817F-C260-47A1-865C-A5FE8676550C}"/>
              </a:ext>
            </a:extLst>
          </p:cNvPr>
          <p:cNvSpPr/>
          <p:nvPr/>
        </p:nvSpPr>
        <p:spPr>
          <a:xfrm>
            <a:off x="467544" y="2781874"/>
            <a:ext cx="918739" cy="10081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نجم البحر</a:t>
            </a:r>
          </a:p>
        </p:txBody>
      </p:sp>
      <p:sp>
        <p:nvSpPr>
          <p:cNvPr id="26" name="مستطيل مستدير الزوايا 8">
            <a:extLst>
              <a:ext uri="{FF2B5EF4-FFF2-40B4-BE49-F238E27FC236}">
                <a16:creationId xmlns:a16="http://schemas.microsoft.com/office/drawing/2014/main" id="{7484DA78-B3BD-4AB9-8B4F-FE80991048DF}"/>
              </a:ext>
            </a:extLst>
          </p:cNvPr>
          <p:cNvSpPr/>
          <p:nvPr/>
        </p:nvSpPr>
        <p:spPr>
          <a:xfrm>
            <a:off x="1459737" y="2781874"/>
            <a:ext cx="918390" cy="10081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الأسماك</a:t>
            </a:r>
          </a:p>
        </p:txBody>
      </p:sp>
      <p:sp>
        <p:nvSpPr>
          <p:cNvPr id="27" name="مستطيل مستدير الزوايا 8">
            <a:extLst>
              <a:ext uri="{FF2B5EF4-FFF2-40B4-BE49-F238E27FC236}">
                <a16:creationId xmlns:a16="http://schemas.microsoft.com/office/drawing/2014/main" id="{E74C06B8-A78C-4478-9719-7FE83CB79618}"/>
              </a:ext>
            </a:extLst>
          </p:cNvPr>
          <p:cNvSpPr/>
          <p:nvPr/>
        </p:nvSpPr>
        <p:spPr>
          <a:xfrm>
            <a:off x="2485563" y="2781874"/>
            <a:ext cx="918390" cy="10081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الأخطبوط</a:t>
            </a:r>
          </a:p>
        </p:txBody>
      </p:sp>
      <p:sp>
        <p:nvSpPr>
          <p:cNvPr id="28" name="وسيلة شرح مع سهم إلى الأسفل 1">
            <a:extLst>
              <a:ext uri="{FF2B5EF4-FFF2-40B4-BE49-F238E27FC236}">
                <a16:creationId xmlns:a16="http://schemas.microsoft.com/office/drawing/2014/main" id="{041DB799-D964-4B03-8993-99E5E47E4A73}"/>
              </a:ext>
            </a:extLst>
          </p:cNvPr>
          <p:cNvSpPr/>
          <p:nvPr/>
        </p:nvSpPr>
        <p:spPr>
          <a:xfrm>
            <a:off x="971600" y="1526184"/>
            <a:ext cx="7200800" cy="792088"/>
          </a:xfrm>
          <a:prstGeom prst="downArrowCallout">
            <a:avLst>
              <a:gd name="adj1" fmla="val 50000"/>
              <a:gd name="adj2" fmla="val 0"/>
              <a:gd name="adj3" fmla="val 25000"/>
              <a:gd name="adj4" fmla="val 64977"/>
            </a:avLst>
          </a:prstGeom>
          <a:solidFill>
            <a:schemeClr val="bg2">
              <a:lumMod val="9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chemeClr val="tx1"/>
                </a:solidFill>
              </a:rPr>
              <a:t>أهم الكائنات الحية التي تعيش في البحار والمحيطات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D18308B4-56F8-428E-B160-27B7B2364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14"/>
          <a:stretch/>
        </p:blipFill>
        <p:spPr bwMode="auto">
          <a:xfrm>
            <a:off x="3829511" y="188640"/>
            <a:ext cx="4668313" cy="54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رابط بشكل مرفق 2"/>
          <p:cNvCxnSpPr>
            <a:stCxn id="13" idx="0"/>
            <a:endCxn id="14" idx="0"/>
          </p:cNvCxnSpPr>
          <p:nvPr/>
        </p:nvCxnSpPr>
        <p:spPr>
          <a:xfrm rot="16200000" flipV="1">
            <a:off x="7708330" y="2241988"/>
            <a:ext cx="12700" cy="1079771"/>
          </a:xfrm>
          <a:prstGeom prst="bentConnector3">
            <a:avLst>
              <a:gd name="adj1" fmla="val 30666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بشكل مرفق 39"/>
          <p:cNvCxnSpPr/>
          <p:nvPr/>
        </p:nvCxnSpPr>
        <p:spPr>
          <a:xfrm rot="16200000" flipV="1">
            <a:off x="5537583" y="2234343"/>
            <a:ext cx="12700" cy="1080469"/>
          </a:xfrm>
          <a:prstGeom prst="bentConnector3">
            <a:avLst>
              <a:gd name="adj1" fmla="val 29999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رابط بشكل مرفق 42"/>
          <p:cNvCxnSpPr/>
          <p:nvPr/>
        </p:nvCxnSpPr>
        <p:spPr>
          <a:xfrm rot="16200000" flipV="1">
            <a:off x="6617704" y="2247393"/>
            <a:ext cx="12700" cy="1079771"/>
          </a:xfrm>
          <a:prstGeom prst="bentConnector3">
            <a:avLst>
              <a:gd name="adj1" fmla="val 30666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رابط بشكل مرفق 45"/>
          <p:cNvCxnSpPr/>
          <p:nvPr/>
        </p:nvCxnSpPr>
        <p:spPr>
          <a:xfrm rot="16200000" flipV="1">
            <a:off x="4457812" y="2247393"/>
            <a:ext cx="12700" cy="1079771"/>
          </a:xfrm>
          <a:prstGeom prst="bentConnector3">
            <a:avLst>
              <a:gd name="adj1" fmla="val 30666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رابط بشكل مرفق 46"/>
          <p:cNvCxnSpPr/>
          <p:nvPr/>
        </p:nvCxnSpPr>
        <p:spPr>
          <a:xfrm rot="16200000" flipV="1">
            <a:off x="2287065" y="2234343"/>
            <a:ext cx="12700" cy="1080469"/>
          </a:xfrm>
          <a:prstGeom prst="bentConnector3">
            <a:avLst>
              <a:gd name="adj1" fmla="val 29999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رابط بشكل مرفق 47"/>
          <p:cNvCxnSpPr/>
          <p:nvPr/>
        </p:nvCxnSpPr>
        <p:spPr>
          <a:xfrm rot="16200000" flipV="1">
            <a:off x="3367186" y="2247393"/>
            <a:ext cx="12700" cy="1079771"/>
          </a:xfrm>
          <a:prstGeom prst="bentConnector3">
            <a:avLst>
              <a:gd name="adj1" fmla="val 30666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بشكل مرفق 48"/>
          <p:cNvCxnSpPr/>
          <p:nvPr/>
        </p:nvCxnSpPr>
        <p:spPr>
          <a:xfrm rot="16200000" flipV="1">
            <a:off x="1217453" y="2234343"/>
            <a:ext cx="12700" cy="1080469"/>
          </a:xfrm>
          <a:prstGeom prst="bentConnector3">
            <a:avLst>
              <a:gd name="adj1" fmla="val 2999961"/>
            </a:avLst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34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987824" y="2132856"/>
            <a:ext cx="5698976" cy="2938338"/>
          </a:xfrm>
        </p:spPr>
        <p:txBody>
          <a:bodyPr>
            <a:noAutofit/>
          </a:bodyPr>
          <a:lstStyle/>
          <a:p>
            <a:r>
              <a:rPr lang="ar-SA" sz="11500" b="1" dirty="0"/>
              <a:t>أُنَمِّي لُغَتِي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30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74AB83B-6D49-4894-AB88-C8693A5F478E}"/>
              </a:ext>
            </a:extLst>
          </p:cNvPr>
          <p:cNvGrpSpPr/>
          <p:nvPr/>
        </p:nvGrpSpPr>
        <p:grpSpPr>
          <a:xfrm>
            <a:off x="2339752" y="3604456"/>
            <a:ext cx="5333090" cy="2860240"/>
            <a:chOff x="2663669" y="3917480"/>
            <a:chExt cx="4356603" cy="190232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FA40DC7-1DE9-4E80-8ED4-477429FEE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4322" y="3952900"/>
              <a:ext cx="1885950" cy="1866900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50FB7636-8CB2-4B99-9867-0862905D9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3669" y="3917480"/>
              <a:ext cx="1853152" cy="1866900"/>
            </a:xfrm>
            <a:prstGeom prst="rect">
              <a:avLst/>
            </a:prstGeom>
          </p:spPr>
        </p:pic>
        <p:pic>
          <p:nvPicPr>
            <p:cNvPr id="8" name="رسم 7">
              <a:extLst>
                <a:ext uri="{FF2B5EF4-FFF2-40B4-BE49-F238E27FC236}">
                  <a16:creationId xmlns:a16="http://schemas.microsoft.com/office/drawing/2014/main" id="{DCDB21B9-029D-4D2B-B26F-B8795AE57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22290" y="4216702"/>
              <a:ext cx="1955585" cy="1140758"/>
            </a:xfrm>
            <a:prstGeom prst="rect">
              <a:avLst/>
            </a:prstGeom>
          </p:spPr>
        </p:pic>
      </p:grpSp>
      <p:sp>
        <p:nvSpPr>
          <p:cNvPr id="9" name="مخطط انسيابي: رابط 8">
            <a:extLst>
              <a:ext uri="{FF2B5EF4-FFF2-40B4-BE49-F238E27FC236}">
                <a16:creationId xmlns:a16="http://schemas.microsoft.com/office/drawing/2014/main" id="{19F5C2F8-3661-4AD6-A818-53E39EC36389}"/>
              </a:ext>
            </a:extLst>
          </p:cNvPr>
          <p:cNvSpPr/>
          <p:nvPr/>
        </p:nvSpPr>
        <p:spPr>
          <a:xfrm>
            <a:off x="3179234" y="2741399"/>
            <a:ext cx="503345" cy="54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404143" y="2060848"/>
            <a:ext cx="2592288" cy="18566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8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وِعاءٌ </a:t>
            </a:r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صَلْبٌ</a:t>
            </a:r>
            <a:r>
              <a:rPr lang="ar-SA" sz="28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 يُغَطِّي</a:t>
            </a:r>
            <a:r>
              <a:rPr lang="ar-SA" sz="2800" b="1" dirty="0">
                <a:solidFill>
                  <a:srgbClr val="FF00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أَجْسامَ بَعْضِ الْحَيَواناتِ الْبَحْرِيَّةِ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868144" y="2060846"/>
            <a:ext cx="2520280" cy="17803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en-US" sz="3600" b="1" dirty="0"/>
              <a:t> </a:t>
            </a:r>
            <a:r>
              <a:rPr lang="ar-SA" sz="2800" b="1" dirty="0">
                <a:solidFill>
                  <a:schemeClr val="tx1"/>
                </a:solidFill>
              </a:rPr>
              <a:t>وِعاءٌ </a:t>
            </a:r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رَقيق</a:t>
            </a:r>
            <a:r>
              <a:rPr lang="ar-SA" sz="2800" b="1" dirty="0">
                <a:solidFill>
                  <a:schemeClr val="tx1"/>
                </a:solidFill>
              </a:rPr>
              <a:t>ٌ يُغَطِّي أَجْسامَ بَعْضِ الْحَيَواناتِ الْبَحْرِيَّةِ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04436" y="2710682"/>
            <a:ext cx="1055702" cy="57888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l" rtl="0">
              <a:defRPr/>
            </a:pPr>
            <a:r>
              <a:rPr lang="ar-SA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+mj-cs"/>
              </a:rPr>
              <a:t>الصَّدَفَة</a:t>
            </a:r>
            <a:endParaRPr lang="ar-SA" sz="2800" b="1" dirty="0">
              <a:solidFill>
                <a:schemeClr val="tx1"/>
              </a:solidFill>
              <a:latin typeface="Arial" pitchFamily="34" charset="0"/>
              <a:cs typeface="+mj-cs"/>
            </a:endParaRPr>
          </a:p>
        </p:txBody>
      </p:sp>
      <p:sp>
        <p:nvSpPr>
          <p:cNvPr id="12" name="مخطط انسيابي: رابط 11"/>
          <p:cNvSpPr/>
          <p:nvPr/>
        </p:nvSpPr>
        <p:spPr>
          <a:xfrm>
            <a:off x="5208169" y="2719164"/>
            <a:ext cx="503345" cy="54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112920" y="2350871"/>
            <a:ext cx="243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ctr">
              <a:buFont typeface="Wingdings" pitchFamily="2" charset="2"/>
              <a:buChar char="ü"/>
            </a:pPr>
            <a:r>
              <a:rPr lang="ar-SA" sz="72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1ECC555D-9F5D-42CF-BF12-A7590792C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73812" r="-9383" b="984"/>
          <a:stretch/>
        </p:blipFill>
        <p:spPr bwMode="auto">
          <a:xfrm>
            <a:off x="4283968" y="92983"/>
            <a:ext cx="46683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4" grpId="0" animBg="1"/>
      <p:bldP spid="10" grpId="0" animBg="1"/>
      <p:bldP spid="1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FBFAB4DF-C408-41C6-A0FE-D4B6C7099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9117" y="-99392"/>
            <a:ext cx="11969093" cy="8755684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95736" y="89013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312368" y="1844824"/>
            <a:ext cx="52920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2800" b="1" dirty="0">
                <a:solidFill>
                  <a:schemeClr val="bg1"/>
                </a:solidFill>
                <a:latin typeface="+mj-lt"/>
              </a:rPr>
              <a:t>تَعيشُ في الْبِحارِ وَالْمُحيطاتِ كائِناتٌ حَيَّةٌ كَثيرَةٌ، مِنْ أَهَمِّها:</a:t>
            </a:r>
            <a:endParaRPr lang="ar-SA" sz="2800" b="1" dirty="0">
              <a:solidFill>
                <a:schemeClr val="bg1"/>
              </a:solidFill>
              <a:latin typeface="+mj-lt"/>
            </a:endParaRPr>
          </a:p>
          <a:p>
            <a:pPr algn="justLow"/>
            <a:r>
              <a:rPr lang="ar-EG" sz="2800" b="1" dirty="0">
                <a:solidFill>
                  <a:schemeClr val="bg1"/>
                </a:solidFill>
                <a:latin typeface="+mj-lt"/>
              </a:rPr>
              <a:t>الأَسْماكُ</a:t>
            </a:r>
            <a:r>
              <a:rPr lang="ar-SA" sz="2800" b="1" dirty="0">
                <a:solidFill>
                  <a:schemeClr val="bg1"/>
                </a:solidFill>
                <a:latin typeface="+mj-lt"/>
              </a:rPr>
              <a:t>:</a:t>
            </a:r>
            <a:endParaRPr lang="ar-EG" sz="2800" b="1" dirty="0">
              <a:solidFill>
                <a:schemeClr val="bg1"/>
              </a:solidFill>
              <a:latin typeface="+mj-lt"/>
            </a:endParaRPr>
          </a:p>
          <a:p>
            <a:pPr algn="justLow"/>
            <a:r>
              <a:rPr lang="ar-SA" sz="2800" b="1" dirty="0">
                <a:solidFill>
                  <a:schemeClr val="bg1"/>
                </a:solidFill>
                <a:effectLst/>
                <a:latin typeface="+mj-lt"/>
              </a:rPr>
              <a:t>وَهِيَ مُتَعَدِّدَةُ الأَنواعِ والأَحْجامِ فمِنها الصَّغيرُ كَالسَّرْدين، والْكبيرُ كَالْهامورِ والْبَياضِ، وَالضَّخْمُ كَالْحوتِ، والْقَرْشِ، وَالدُلْفين</a:t>
            </a:r>
            <a:r>
              <a:rPr lang="ar-EG" sz="2800" b="1" dirty="0">
                <a:solidFill>
                  <a:schemeClr val="bg1"/>
                </a:solidFill>
                <a:effectLst/>
                <a:latin typeface="+mj-lt"/>
              </a:rPr>
              <a:t>ُ</a:t>
            </a:r>
            <a:r>
              <a:rPr lang="ar-SA" sz="2800" b="1" dirty="0">
                <a:solidFill>
                  <a:schemeClr val="bg1"/>
                </a:solidFill>
                <a:effectLst/>
                <a:latin typeface="+mj-lt"/>
              </a:rPr>
              <a:t>، الَّذي يُوصَفُ بِأَنَّهُ صَديقٌ لِلإِنْسانِ</a:t>
            </a:r>
            <a:r>
              <a:rPr lang="ar-SA" sz="3200" b="1" dirty="0">
                <a:solidFill>
                  <a:schemeClr val="bg1"/>
                </a:solidFill>
                <a:effectLst/>
                <a:latin typeface="+mj-lt"/>
              </a:rPr>
              <a:t>.</a:t>
            </a:r>
          </a:p>
          <a:p>
            <a:pPr algn="justLow"/>
            <a:endParaRPr lang="ar-EG" sz="3200" b="1" dirty="0">
              <a:latin typeface="+mj-lt"/>
            </a:endParaRPr>
          </a:p>
        </p:txBody>
      </p:sp>
      <p:pic>
        <p:nvPicPr>
          <p:cNvPr id="20" name="رسم 19">
            <a:extLst>
              <a:ext uri="{FF2B5EF4-FFF2-40B4-BE49-F238E27FC236}">
                <a16:creationId xmlns:a16="http://schemas.microsoft.com/office/drawing/2014/main" id="{9B1FCD19-3E9F-4EA0-9276-F7318B9F2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996" y="1628799"/>
            <a:ext cx="1934135" cy="1224136"/>
          </a:xfrm>
          <a:prstGeom prst="rect">
            <a:avLst/>
          </a:prstGeom>
        </p:spPr>
      </p:pic>
      <p:pic>
        <p:nvPicPr>
          <p:cNvPr id="21" name="رسم 20">
            <a:extLst>
              <a:ext uri="{FF2B5EF4-FFF2-40B4-BE49-F238E27FC236}">
                <a16:creationId xmlns:a16="http://schemas.microsoft.com/office/drawing/2014/main" id="{2AFB942F-E1E3-4319-8E90-5280051FF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2852935"/>
            <a:ext cx="1938351" cy="1010593"/>
          </a:xfrm>
          <a:prstGeom prst="rect">
            <a:avLst/>
          </a:prstGeom>
        </p:spPr>
      </p:pic>
      <p:pic>
        <p:nvPicPr>
          <p:cNvPr id="23" name="رسم 22">
            <a:extLst>
              <a:ext uri="{FF2B5EF4-FFF2-40B4-BE49-F238E27FC236}">
                <a16:creationId xmlns:a16="http://schemas.microsoft.com/office/drawing/2014/main" id="{8698C6C7-C7DA-4922-8BFA-4CCCF4D1B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600" y="4005065"/>
            <a:ext cx="2687528" cy="131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84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خطط انسيابي: رابط 8">
            <a:extLst>
              <a:ext uri="{FF2B5EF4-FFF2-40B4-BE49-F238E27FC236}">
                <a16:creationId xmlns:a16="http://schemas.microsoft.com/office/drawing/2014/main" id="{19F5C2F8-3661-4AD6-A818-53E39EC36389}"/>
              </a:ext>
            </a:extLst>
          </p:cNvPr>
          <p:cNvSpPr/>
          <p:nvPr/>
        </p:nvSpPr>
        <p:spPr>
          <a:xfrm>
            <a:off x="3242635" y="2099824"/>
            <a:ext cx="503345" cy="54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976338" y="2060942"/>
            <a:ext cx="1064929" cy="578882"/>
          </a:xfrm>
          <a:prstGeom prst="round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يَهْبِطُ</a:t>
            </a:r>
            <a:endParaRPr lang="ar-SA" sz="28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مخطط انسيابي: رابط 11"/>
          <p:cNvSpPr/>
          <p:nvPr/>
        </p:nvSpPr>
        <p:spPr>
          <a:xfrm>
            <a:off x="5271570" y="2071092"/>
            <a:ext cx="503345" cy="540000"/>
          </a:xfrm>
          <a:prstGeom prst="flowChartConnector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B84CD5D-C0E7-45E1-8C0B-84BEA023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20" y="1406572"/>
            <a:ext cx="2042337" cy="1926503"/>
          </a:xfrm>
          <a:prstGeom prst="rect">
            <a:avLst/>
          </a:prstGeom>
        </p:spPr>
      </p:pic>
      <p:sp>
        <p:nvSpPr>
          <p:cNvPr id="11" name="مستطيل مستدير الزوايا 1">
            <a:extLst>
              <a:ext uri="{FF2B5EF4-FFF2-40B4-BE49-F238E27FC236}">
                <a16:creationId xmlns:a16="http://schemas.microsoft.com/office/drawing/2014/main" id="{22067168-3E58-4602-B7B5-2F073F475C7F}"/>
              </a:ext>
            </a:extLst>
          </p:cNvPr>
          <p:cNvSpPr/>
          <p:nvPr/>
        </p:nvSpPr>
        <p:spPr>
          <a:xfrm>
            <a:off x="467544" y="1766425"/>
            <a:ext cx="2592288" cy="12067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ar-SA" sz="2800" b="1" dirty="0">
                <a:solidFill>
                  <a:srgbClr val="F30D65"/>
                </a:solidFill>
                <a:latin typeface="Arial" pitchFamily="34" charset="0"/>
                <a:cs typeface="Times New Roman" pitchFamily="18" charset="0"/>
              </a:rPr>
              <a:t>يَصْعَدُ</a:t>
            </a:r>
            <a:r>
              <a:rPr lang="ar-SA" sz="2800" b="1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 مِنَ الأَسْفَلِ إلى الأَعْلى</a:t>
            </a:r>
          </a:p>
        </p:txBody>
      </p:sp>
      <p:sp>
        <p:nvSpPr>
          <p:cNvPr id="13" name="مستطيل مستدير الزوايا 13">
            <a:extLst>
              <a:ext uri="{FF2B5EF4-FFF2-40B4-BE49-F238E27FC236}">
                <a16:creationId xmlns:a16="http://schemas.microsoft.com/office/drawing/2014/main" id="{59B90015-DB66-4399-BF25-DE39D1DD386D}"/>
              </a:ext>
            </a:extLst>
          </p:cNvPr>
          <p:cNvSpPr/>
          <p:nvPr/>
        </p:nvSpPr>
        <p:spPr>
          <a:xfrm>
            <a:off x="6084168" y="1791207"/>
            <a:ext cx="2520280" cy="11572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30D65"/>
                </a:solidFill>
              </a:rPr>
              <a:t>يَنْزِلُ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chemeClr val="tx1"/>
                </a:solidFill>
              </a:rPr>
              <a:t>مِنَ الأَعْلى إِلى الأَسْفَل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A46D756-1567-4993-B820-280E5CD5F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73812" r="-9383" b="984"/>
          <a:stretch/>
        </p:blipFill>
        <p:spPr bwMode="auto">
          <a:xfrm>
            <a:off x="4211960" y="116632"/>
            <a:ext cx="4668313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359B85D-EF47-46D8-A6DD-D2D93D5B9119}"/>
              </a:ext>
            </a:extLst>
          </p:cNvPr>
          <p:cNvGrpSpPr/>
          <p:nvPr/>
        </p:nvGrpSpPr>
        <p:grpSpPr>
          <a:xfrm>
            <a:off x="1869540" y="3284984"/>
            <a:ext cx="5474768" cy="3427398"/>
            <a:chOff x="1869540" y="3284984"/>
            <a:chExt cx="5474768" cy="3427398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5FE1419D-873F-4395-8EB0-757280A50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5856" y="3284984"/>
              <a:ext cx="2662136" cy="3427398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6ADC377C-63DF-4E13-BAFD-8A12F3D4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6788" y="4887379"/>
              <a:ext cx="1417520" cy="1825003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9E803B56-5A6A-4A8E-880D-C9441940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9540" y="4887378"/>
              <a:ext cx="1417520" cy="182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4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2695972"/>
            <a:ext cx="5760640" cy="1143000"/>
          </a:xfrm>
        </p:spPr>
        <p:txBody>
          <a:bodyPr>
            <a:noAutofit/>
          </a:bodyPr>
          <a:lstStyle/>
          <a:p>
            <a:r>
              <a:rPr lang="ar-SA" sz="6600" b="1" dirty="0"/>
              <a:t>استراتيجية الاتصال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مستدير الزوايا 3"/>
          <p:cNvSpPr/>
          <p:nvPr/>
        </p:nvSpPr>
        <p:spPr>
          <a:xfrm>
            <a:off x="7956376" y="192861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7236296" y="191566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6516216" y="192861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7956376" y="257668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7236296" y="256373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6516216" y="257668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7956376" y="322475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7236296" y="321181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23"/>
          <p:cNvSpPr/>
          <p:nvPr/>
        </p:nvSpPr>
        <p:spPr>
          <a:xfrm>
            <a:off x="6516216" y="322475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7236296" y="387283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782853" y="1220728"/>
            <a:ext cx="148309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23496</a:t>
            </a:r>
            <a:endParaRPr lang="ar-SA" sz="4000" b="1" dirty="0"/>
          </a:p>
        </p:txBody>
      </p:sp>
      <p:sp>
        <p:nvSpPr>
          <p:cNvPr id="27" name="مربع نص 26"/>
          <p:cNvSpPr txBox="1"/>
          <p:nvPr/>
        </p:nvSpPr>
        <p:spPr>
          <a:xfrm>
            <a:off x="8017198" y="198145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7179234" y="1981458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ب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6459984" y="1981458"/>
            <a:ext cx="39145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خ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7908194" y="2629530"/>
            <a:ext cx="37221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ط</a:t>
            </a:r>
          </a:p>
        </p:txBody>
      </p:sp>
      <p:sp>
        <p:nvSpPr>
          <p:cNvPr id="31" name="مربع نص 30"/>
          <p:cNvSpPr txBox="1"/>
          <p:nvPr/>
        </p:nvSpPr>
        <p:spPr>
          <a:xfrm>
            <a:off x="7177758" y="2629530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و</a:t>
            </a:r>
          </a:p>
        </p:txBody>
      </p:sp>
      <p:sp>
        <p:nvSpPr>
          <p:cNvPr id="32" name="مربع نص 31"/>
          <p:cNvSpPr txBox="1"/>
          <p:nvPr/>
        </p:nvSpPr>
        <p:spPr>
          <a:xfrm>
            <a:off x="6472808" y="2629530"/>
            <a:ext cx="37863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ك</a:t>
            </a:r>
          </a:p>
        </p:txBody>
      </p:sp>
      <p:sp>
        <p:nvSpPr>
          <p:cNvPr id="33" name="مربع نص 32"/>
          <p:cNvSpPr txBox="1"/>
          <p:nvPr/>
        </p:nvSpPr>
        <p:spPr>
          <a:xfrm>
            <a:off x="7936310" y="3277602"/>
            <a:ext cx="3080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ة</a:t>
            </a:r>
          </a:p>
        </p:txBody>
      </p:sp>
      <p:sp>
        <p:nvSpPr>
          <p:cNvPr id="34" name="مربع نص 33"/>
          <p:cNvSpPr txBox="1"/>
          <p:nvPr/>
        </p:nvSpPr>
        <p:spPr>
          <a:xfrm>
            <a:off x="7148166" y="3277602"/>
            <a:ext cx="34015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ز</a:t>
            </a:r>
          </a:p>
        </p:txBody>
      </p:sp>
      <p:sp>
        <p:nvSpPr>
          <p:cNvPr id="35" name="مربع نص 34"/>
          <p:cNvSpPr txBox="1"/>
          <p:nvPr/>
        </p:nvSpPr>
        <p:spPr>
          <a:xfrm>
            <a:off x="6507336" y="3277602"/>
            <a:ext cx="3080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د</a:t>
            </a:r>
          </a:p>
        </p:txBody>
      </p:sp>
      <p:sp>
        <p:nvSpPr>
          <p:cNvPr id="36" name="مربع نص 35"/>
          <p:cNvSpPr txBox="1"/>
          <p:nvPr/>
        </p:nvSpPr>
        <p:spPr>
          <a:xfrm>
            <a:off x="7161474" y="3925674"/>
            <a:ext cx="5068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س</a:t>
            </a:r>
          </a:p>
        </p:txBody>
      </p:sp>
      <p:sp>
        <p:nvSpPr>
          <p:cNvPr id="39" name="عنوان 1"/>
          <p:cNvSpPr txBox="1">
            <a:spLocks/>
          </p:cNvSpPr>
          <p:nvPr/>
        </p:nvSpPr>
        <p:spPr>
          <a:xfrm>
            <a:off x="3131840" y="6309320"/>
            <a:ext cx="5760640" cy="21755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1600" dirty="0"/>
              <a:t>نبحث عن الحرف الموجود مع كل رقم، حسب ترتيب الأرقام ، لنكوِّن الكلمة المطلوبة 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" y="260648"/>
            <a:ext cx="38173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114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72" y="404664"/>
            <a:ext cx="38173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119945" y="1904755"/>
            <a:ext cx="20281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7200" b="1" dirty="0">
                <a:ea typeface="Times New Roman" pitchFamily="18" charset="0"/>
              </a:rPr>
              <a:t>صَدِيقٌ</a:t>
            </a:r>
            <a:endParaRPr lang="en-US" sz="7200" dirty="0"/>
          </a:p>
        </p:txBody>
      </p:sp>
      <p:sp>
        <p:nvSpPr>
          <p:cNvPr id="6" name="مستطيل 5"/>
          <p:cNvSpPr/>
          <p:nvPr/>
        </p:nvSpPr>
        <p:spPr>
          <a:xfrm>
            <a:off x="6714949" y="4725144"/>
            <a:ext cx="18293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عَدُوٌ</a:t>
            </a:r>
            <a:r>
              <a:rPr lang="ar-SA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ّ</a:t>
            </a:r>
            <a:endParaRPr lang="ar-EG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FB33628-949C-4425-BFD8-91B7FF1A5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492767"/>
            <a:ext cx="3861746" cy="202430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5431B8-3DD3-4281-9F67-0357B4EAB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091" y="4131957"/>
            <a:ext cx="2455418" cy="250145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043608" y="1857018"/>
            <a:ext cx="96372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406</a:t>
            </a:r>
            <a:endParaRPr lang="ar-SA" sz="4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950515" y="3265820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وٌّ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187624" y="3327375"/>
            <a:ext cx="4828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صـ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15775" y="3258369"/>
            <a:ext cx="44916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عَـ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1583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ـبْـ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195907" y="3913892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306387" y="4633972"/>
            <a:ext cx="37863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ـدُ</a:t>
            </a:r>
          </a:p>
        </p:txBody>
      </p:sp>
      <p:sp>
        <p:nvSpPr>
          <p:cNvPr id="30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193435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72" y="404664"/>
            <a:ext cx="38173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257660" y="2618824"/>
            <a:ext cx="22172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7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الأَحْي</a:t>
            </a:r>
            <a:r>
              <a:rPr lang="ar-SA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َ</a:t>
            </a:r>
            <a:r>
              <a:rPr lang="ar-EG" sz="7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اء</a:t>
            </a:r>
            <a:endParaRPr lang="ar-SA" sz="7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159066" y="5661248"/>
            <a:ext cx="20585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الأَمْوَات</a:t>
            </a:r>
            <a:endParaRPr lang="ar-EG" sz="6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2102AC0-687D-4F37-83A9-8BD110F6C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390" y="1580901"/>
            <a:ext cx="2102224" cy="145454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E32319C-57F8-47C2-97EB-BDBFE8CD0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4509120"/>
            <a:ext cx="2858636" cy="134801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53305" y="1857018"/>
            <a:ext cx="200247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2356921</a:t>
            </a:r>
            <a:endParaRPr lang="ar-SA" sz="4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556102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935474" y="3265820"/>
            <a:ext cx="4042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مـْ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418456" y="3327375"/>
            <a:ext cx="25199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أَ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7995" y="3913892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ـوَ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195907" y="3913892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ـط</a:t>
            </a:r>
          </a:p>
        </p:txBody>
      </p:sp>
      <p:sp>
        <p:nvSpPr>
          <p:cNvPr id="30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39470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72" y="404664"/>
            <a:ext cx="38173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300192" y="1647831"/>
            <a:ext cx="20954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سَميكَةٌ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670728" y="5437415"/>
            <a:ext cx="17988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رَقِيقَةٌ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C560CC2-C3B6-4C84-B531-D4063ADB8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648" y="3717032"/>
            <a:ext cx="2421229" cy="1987015"/>
          </a:xfrm>
          <a:prstGeom prst="rect">
            <a:avLst/>
          </a:prstGeom>
        </p:spPr>
      </p:pic>
      <p:pic>
        <p:nvPicPr>
          <p:cNvPr id="9" name="رسم 8">
            <a:extLst>
              <a:ext uri="{FF2B5EF4-FFF2-40B4-BE49-F238E27FC236}">
                <a16:creationId xmlns:a16="http://schemas.microsoft.com/office/drawing/2014/main" id="{F232D01B-00C1-4A48-BDA4-09B20D0A6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1489" y="1916832"/>
            <a:ext cx="1815165" cy="105884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مستدير الزوايا 7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99525" y="1857018"/>
            <a:ext cx="1483099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67508</a:t>
            </a:r>
            <a:endParaRPr lang="ar-SA" sz="4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956927" y="3265820"/>
            <a:ext cx="34015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رَ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280598" y="3327375"/>
            <a:ext cx="38985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ـيـ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1583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ـبْـ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208731" y="3913892"/>
            <a:ext cx="4042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ـة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28726" y="3913892"/>
            <a:ext cx="36420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قِـ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ـقَـ</a:t>
            </a:r>
          </a:p>
        </p:txBody>
      </p:sp>
      <p:sp>
        <p:nvSpPr>
          <p:cNvPr id="30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218379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72" y="404664"/>
            <a:ext cx="38173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6025532" y="2051957"/>
            <a:ext cx="22188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8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تَعِيشُ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515023" y="4829926"/>
            <a:ext cx="22012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8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تَمُوتُ</a:t>
            </a:r>
            <a:endParaRPr lang="ar-EG" sz="8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E32319C-57F8-47C2-97EB-BDBFE8CD0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281" y="5157192"/>
            <a:ext cx="2269103" cy="107001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D135901-895A-4736-887E-4D7AE0720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420" y="2051956"/>
            <a:ext cx="2974449" cy="180909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059211" y="1857018"/>
            <a:ext cx="122341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8169</a:t>
            </a:r>
            <a:endParaRPr lang="ar-SA" sz="4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418119" y="2617748"/>
            <a:ext cx="47481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ـمُـ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879983" y="3265820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ـو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1187624" y="3327375"/>
            <a:ext cx="4828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صـ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981583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تُ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1260027" y="3913892"/>
            <a:ext cx="35298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تَـ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ـط</a:t>
            </a:r>
          </a:p>
        </p:txBody>
      </p:sp>
      <p:sp>
        <p:nvSpPr>
          <p:cNvPr id="31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162280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66506"/>
          <a:stretch/>
        </p:blipFill>
        <p:spPr bwMode="auto">
          <a:xfrm>
            <a:off x="2195736" y="332656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131632" y="1340768"/>
            <a:ext cx="4362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800" b="1" dirty="0"/>
              <a:t>كلمة مفردها </a:t>
            </a:r>
            <a:r>
              <a:rPr lang="ar-EG" sz="4800" b="1" dirty="0">
                <a:solidFill>
                  <a:srgbClr val="FFC000"/>
                </a:solidFill>
              </a:rPr>
              <a:t>(</a:t>
            </a:r>
            <a:r>
              <a:rPr lang="ar-SA" sz="4800" b="1" dirty="0">
                <a:solidFill>
                  <a:srgbClr val="FFC000"/>
                </a:solidFill>
              </a:rPr>
              <a:t>اتِّجَاهٌ</a:t>
            </a:r>
            <a:r>
              <a:rPr lang="ar-EG" sz="4800" b="1" dirty="0">
                <a:solidFill>
                  <a:srgbClr val="FFC000"/>
                </a:solidFill>
              </a:rPr>
              <a:t>):</a:t>
            </a:r>
            <a:endParaRPr lang="ar-SA" sz="4800" b="1" dirty="0">
              <a:solidFill>
                <a:srgbClr val="FFC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880177" y="5156948"/>
            <a:ext cx="285206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000" b="1" dirty="0">
                <a:solidFill>
                  <a:srgbClr val="00B0F0"/>
                </a:solidFill>
              </a:rPr>
              <a:t>اتِّجَاهَات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440AF53-15E0-4093-AAE9-24EABF340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629" y="2440377"/>
            <a:ext cx="4114097" cy="271657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مستدير الزوايا 7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25313" y="1857018"/>
            <a:ext cx="200247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2892027</a:t>
            </a:r>
            <a:endParaRPr lang="ar-SA" sz="4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1886395" y="3265820"/>
            <a:ext cx="4106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ـر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187624" y="3327375"/>
            <a:ext cx="4828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صـ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1907704" y="3913892"/>
            <a:ext cx="52771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</a:t>
            </a:r>
            <a:r>
              <a:rPr lang="ar-SA" sz="2800" b="1" dirty="0" err="1">
                <a:solidFill>
                  <a:srgbClr val="CC0066"/>
                </a:solidFill>
              </a:rPr>
              <a:t>جَا</a:t>
            </a:r>
            <a:endParaRPr lang="ar-SA" sz="2800" b="1" dirty="0">
              <a:solidFill>
                <a:srgbClr val="CC0066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260027" y="3913892"/>
            <a:ext cx="35298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تـِّ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475827" y="3913892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1261503" y="463397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هـَ</a:t>
            </a:r>
          </a:p>
        </p:txBody>
      </p:sp>
      <p:sp>
        <p:nvSpPr>
          <p:cNvPr id="29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355841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66506"/>
          <a:stretch/>
        </p:blipFill>
        <p:spPr bwMode="auto">
          <a:xfrm>
            <a:off x="2195736" y="332656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902404" y="1340768"/>
            <a:ext cx="45913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800" b="1" dirty="0"/>
              <a:t>كلمة م</a:t>
            </a:r>
            <a:r>
              <a:rPr lang="ar-SA" sz="4800" b="1" dirty="0"/>
              <a:t>ثنا</a:t>
            </a:r>
            <a:r>
              <a:rPr lang="ar-EG" sz="4800" b="1" dirty="0"/>
              <a:t>ها </a:t>
            </a:r>
            <a:r>
              <a:rPr lang="ar-EG" sz="4800" b="1" dirty="0">
                <a:solidFill>
                  <a:srgbClr val="0070C0"/>
                </a:solidFill>
              </a:rPr>
              <a:t>(</a:t>
            </a:r>
            <a:r>
              <a:rPr lang="ar-SA" sz="4800" b="1" dirty="0">
                <a:solidFill>
                  <a:srgbClr val="0070C0"/>
                </a:solidFill>
              </a:rPr>
              <a:t>مَقَصَّان</a:t>
            </a:r>
            <a:r>
              <a:rPr lang="ar-EG" sz="4800" b="1" dirty="0">
                <a:solidFill>
                  <a:srgbClr val="0070C0"/>
                </a:solidFill>
              </a:rPr>
              <a:t>):</a:t>
            </a:r>
            <a:endParaRPr lang="ar-SA" sz="4800" b="1" dirty="0">
              <a:solidFill>
                <a:srgbClr val="0070C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940152" y="5013176"/>
            <a:ext cx="2403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b="1" dirty="0">
                <a:solidFill>
                  <a:srgbClr val="76DDAC"/>
                </a:solidFill>
              </a:rPr>
              <a:t>مَقَصّ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C9D4CC2-B62E-47D0-8926-39E36424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493060"/>
            <a:ext cx="2282971" cy="21980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BF87914-F0BF-4B87-9D18-1EB9080A3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926" y="2601682"/>
            <a:ext cx="2919752" cy="133137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115616" y="1857018"/>
            <a:ext cx="96372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489</a:t>
            </a:r>
            <a:endParaRPr lang="ar-SA" sz="4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1886395" y="3265820"/>
            <a:ext cx="4106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ـر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187624" y="3327375"/>
            <a:ext cx="4828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صـ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560659" y="3258369"/>
            <a:ext cx="4042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مَـ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1835696" y="3913892"/>
            <a:ext cx="6367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ـصّ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170259" y="391389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ـقَـ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31" name="مربع نص 30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ـط</a:t>
            </a:r>
          </a:p>
        </p:txBody>
      </p:sp>
      <p:sp>
        <p:nvSpPr>
          <p:cNvPr id="32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338051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8E942C2-6941-4105-A7BF-FA7232230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750" y="2492896"/>
            <a:ext cx="4086578" cy="282754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66506"/>
          <a:stretch/>
        </p:blipFill>
        <p:spPr bwMode="auto">
          <a:xfrm>
            <a:off x="2195736" y="332656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582078" y="1340768"/>
            <a:ext cx="3911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800" b="1" dirty="0"/>
              <a:t>كلمة </a:t>
            </a:r>
            <a:r>
              <a:rPr lang="ar-SA" sz="4800" b="1" dirty="0"/>
              <a:t>مذكرها</a:t>
            </a:r>
            <a:r>
              <a:rPr lang="ar-EG" sz="4800" b="1" dirty="0">
                <a:solidFill>
                  <a:srgbClr val="0070C0"/>
                </a:solidFill>
              </a:rPr>
              <a:t>(</a:t>
            </a:r>
            <a:r>
              <a:rPr lang="ar-SA" sz="4800" b="1" dirty="0">
                <a:solidFill>
                  <a:srgbClr val="0070C0"/>
                </a:solidFill>
              </a:rPr>
              <a:t>حَيٌّ</a:t>
            </a:r>
            <a:r>
              <a:rPr lang="ar-EG" sz="4800" b="1" dirty="0">
                <a:solidFill>
                  <a:srgbClr val="0070C0"/>
                </a:solidFill>
              </a:rPr>
              <a:t>):</a:t>
            </a:r>
            <a:endParaRPr lang="ar-SA" sz="4800" b="1" dirty="0">
              <a:solidFill>
                <a:srgbClr val="0070C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976268" y="4819600"/>
            <a:ext cx="16754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b="1" dirty="0">
                <a:solidFill>
                  <a:srgbClr val="76DDAC"/>
                </a:solidFill>
              </a:rPr>
              <a:t>حَيَّةٌ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115616" y="1857018"/>
            <a:ext cx="96372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680</a:t>
            </a:r>
            <a:endParaRPr lang="ar-SA" sz="4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969010" y="3284984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حَـ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187624" y="3327375"/>
            <a:ext cx="4828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صـ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1583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ـبْـ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189495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ـيَّـ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280739" y="4633972"/>
            <a:ext cx="40427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ـة</a:t>
            </a:r>
          </a:p>
        </p:txBody>
      </p:sp>
      <p:sp>
        <p:nvSpPr>
          <p:cNvPr id="30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2050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368455CE-6407-4C16-BAA0-FC70A734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473" y="2492896"/>
            <a:ext cx="1988975" cy="420959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66506"/>
          <a:stretch/>
        </p:blipFill>
        <p:spPr bwMode="auto">
          <a:xfrm>
            <a:off x="2195736" y="332656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059498" y="1340768"/>
            <a:ext cx="44342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800" b="1" dirty="0"/>
              <a:t>كلمة </a:t>
            </a:r>
            <a:r>
              <a:rPr lang="ar-SA" sz="4800" b="1" dirty="0"/>
              <a:t>جمعها </a:t>
            </a:r>
            <a:r>
              <a:rPr lang="ar-EG" sz="4800" b="1" dirty="0">
                <a:solidFill>
                  <a:srgbClr val="FFC000"/>
                </a:solidFill>
              </a:rPr>
              <a:t>(</a:t>
            </a:r>
            <a:r>
              <a:rPr lang="ar-SA" sz="4800" b="1" dirty="0">
                <a:solidFill>
                  <a:srgbClr val="FFC000"/>
                </a:solidFill>
              </a:rPr>
              <a:t>أَجْسَامٌ</a:t>
            </a:r>
            <a:r>
              <a:rPr lang="ar-EG" sz="4800" b="1" dirty="0">
                <a:solidFill>
                  <a:srgbClr val="FFC000"/>
                </a:solidFill>
              </a:rPr>
              <a:t>):</a:t>
            </a:r>
            <a:endParaRPr lang="ar-SA" sz="4800" b="1" dirty="0">
              <a:solidFill>
                <a:srgbClr val="FFC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385846" y="4732402"/>
            <a:ext cx="202170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b="1" dirty="0">
                <a:solidFill>
                  <a:srgbClr val="C00000"/>
                </a:solidFill>
              </a:rPr>
              <a:t>جِسْمٌ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مستدير الزوايا 7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043608" y="1857018"/>
            <a:ext cx="96372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684</a:t>
            </a:r>
            <a:endParaRPr lang="ar-SA" sz="4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969011" y="3265820"/>
            <a:ext cx="44274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ar-SA" sz="2800" b="1" dirty="0">
                <a:solidFill>
                  <a:srgbClr val="CC0066"/>
                </a:solidFill>
              </a:rPr>
              <a:t>جِـ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187624" y="3327375"/>
            <a:ext cx="48282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صـ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79895" y="3258369"/>
            <a:ext cx="3850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ـمٌ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1583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ـبْـ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187624" y="3913892"/>
            <a:ext cx="54373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ـسْـ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ـط</a:t>
            </a:r>
          </a:p>
        </p:txBody>
      </p:sp>
      <p:sp>
        <p:nvSpPr>
          <p:cNvPr id="30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20864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DB46FE6-038C-4335-99EA-4FDF267D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6563" y="-34078"/>
            <a:ext cx="12204079" cy="80375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078088" y="2317688"/>
            <a:ext cx="5292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3600" b="1" dirty="0">
                <a:solidFill>
                  <a:schemeClr val="bg1"/>
                </a:solidFill>
                <a:latin typeface="+mj-lt"/>
              </a:rPr>
              <a:t>الْسَّلاحِفُ</a:t>
            </a:r>
            <a:r>
              <a:rPr lang="ar-SA" sz="3600" b="1" dirty="0">
                <a:solidFill>
                  <a:schemeClr val="bg1"/>
                </a:solidFill>
                <a:latin typeface="+mj-lt"/>
              </a:rPr>
              <a:t>:</a:t>
            </a:r>
            <a:endParaRPr lang="ar-EG" sz="3600" b="1" dirty="0">
              <a:solidFill>
                <a:schemeClr val="bg1"/>
              </a:solidFill>
              <a:latin typeface="+mj-lt"/>
            </a:endParaRPr>
          </a:p>
          <a:p>
            <a:pPr algn="justLow"/>
            <a:r>
              <a:rPr lang="ar-EG" sz="3600" b="1" dirty="0">
                <a:solidFill>
                  <a:schemeClr val="bg1"/>
                </a:solidFill>
                <a:latin typeface="+mj-lt"/>
              </a:rPr>
              <a:t>وَهِيَ مِنْ أَطْوَلِ الْكَائِناتِ الْبَحْرِيَّةِ عُمْرَاً، فَقَدْ تَعيشُ أَكْثَرَ مِنْ مِئَةِ سَنَةٍ.</a:t>
            </a:r>
          </a:p>
          <a:p>
            <a:pPr algn="justLow"/>
            <a:endParaRPr lang="ar-EG" sz="4000" b="1" dirty="0">
              <a:latin typeface="+mj-lt"/>
            </a:endParaRPr>
          </a:p>
          <a:p>
            <a:pPr algn="justLow"/>
            <a:endParaRPr lang="ar-EG" sz="4000" b="1" dirty="0">
              <a:latin typeface="+mj-lt"/>
            </a:endParaRPr>
          </a:p>
        </p:txBody>
      </p:sp>
      <p:pic>
        <p:nvPicPr>
          <p:cNvPr id="6" name="رسم 5">
            <a:extLst>
              <a:ext uri="{FF2B5EF4-FFF2-40B4-BE49-F238E27FC236}">
                <a16:creationId xmlns:a16="http://schemas.microsoft.com/office/drawing/2014/main" id="{0AA331E3-3138-4562-BD5B-56D327195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3116560"/>
            <a:ext cx="31242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1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11B6D7B-6C7B-4A96-8EF1-57B688F0D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768" y="2641202"/>
            <a:ext cx="3341256" cy="430173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66506"/>
          <a:stretch/>
        </p:blipFill>
        <p:spPr bwMode="auto">
          <a:xfrm>
            <a:off x="2195736" y="332656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378496" y="1340768"/>
            <a:ext cx="41152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800" b="1" dirty="0"/>
              <a:t>كلمة </a:t>
            </a:r>
            <a:r>
              <a:rPr lang="ar-SA" sz="4800" b="1" dirty="0"/>
              <a:t>معناها </a:t>
            </a:r>
            <a:r>
              <a:rPr lang="ar-EG" sz="4800" b="1" dirty="0">
                <a:solidFill>
                  <a:srgbClr val="FF0000"/>
                </a:solidFill>
              </a:rPr>
              <a:t>(</a:t>
            </a:r>
            <a:r>
              <a:rPr lang="ar-SA" sz="4800" b="1" dirty="0">
                <a:solidFill>
                  <a:srgbClr val="FF0000"/>
                </a:solidFill>
              </a:rPr>
              <a:t>يَنْزِلُ</a:t>
            </a:r>
            <a:r>
              <a:rPr lang="ar-EG" sz="4800" b="1" dirty="0">
                <a:solidFill>
                  <a:srgbClr val="FF0000"/>
                </a:solidFill>
              </a:rPr>
              <a:t>):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75856" y="4509120"/>
            <a:ext cx="242406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1500" b="1" dirty="0">
                <a:solidFill>
                  <a:srgbClr val="92D050"/>
                </a:solidFill>
              </a:rPr>
              <a:t>يَهْبِطُ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مستدير الزوايا 8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971600" y="1857018"/>
            <a:ext cx="122341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5890</a:t>
            </a:r>
            <a:endParaRPr lang="ar-SA" sz="4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477431" y="2617748"/>
            <a:ext cx="415498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1886395" y="3265820"/>
            <a:ext cx="4106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ـر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341512" y="3327375"/>
            <a:ext cx="32893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يَـ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1583" y="3913892"/>
            <a:ext cx="4235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ـبِـ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204046" y="3913892"/>
            <a:ext cx="48763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ـهْـ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528727" y="3913892"/>
            <a:ext cx="3642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فـ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ـطُ</a:t>
            </a:r>
          </a:p>
        </p:txBody>
      </p:sp>
      <p:sp>
        <p:nvSpPr>
          <p:cNvPr id="30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37941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5470193-8ABB-42D8-B543-0169D8282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76" y="929605"/>
            <a:ext cx="1294539" cy="218624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66506"/>
          <a:stretch/>
        </p:blipFill>
        <p:spPr bwMode="auto">
          <a:xfrm>
            <a:off x="2195736" y="332656"/>
            <a:ext cx="65527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4694846" y="1340768"/>
            <a:ext cx="38282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4000" b="1" dirty="0"/>
              <a:t>كلمة </a:t>
            </a:r>
            <a:r>
              <a:rPr lang="ar-SA" sz="4000" b="1" dirty="0"/>
              <a:t>مؤنثها </a:t>
            </a:r>
            <a:r>
              <a:rPr lang="ar-EG" sz="4000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ar-SA" sz="4000" b="1" dirty="0">
                <a:solidFill>
                  <a:schemeClr val="accent6">
                    <a:lumMod val="75000"/>
                  </a:schemeClr>
                </a:solidFill>
              </a:rPr>
              <a:t>عَجِيبَةٌ</a:t>
            </a:r>
            <a:r>
              <a:rPr lang="ar-EG" sz="4000" b="1" dirty="0">
                <a:solidFill>
                  <a:schemeClr val="accent6">
                    <a:lumMod val="75000"/>
                  </a:schemeClr>
                </a:solidFill>
              </a:rPr>
              <a:t>):</a:t>
            </a:r>
            <a:endParaRPr lang="ar-SA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480162" y="4509120"/>
            <a:ext cx="242566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8800" b="1" dirty="0">
                <a:solidFill>
                  <a:schemeClr val="accent6">
                    <a:lumMod val="75000"/>
                  </a:schemeClr>
                </a:solidFill>
              </a:rPr>
              <a:t>عَجِيبٌ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123F1DD-7B69-48BA-90EC-C29833181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225" y="2357400"/>
            <a:ext cx="2521207" cy="430344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9" y="1040954"/>
            <a:ext cx="2742967" cy="555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1973049" y="2564904"/>
            <a:ext cx="648072" cy="576064"/>
          </a:xfrm>
          <a:prstGeom prst="roundRect">
            <a:avLst/>
          </a:prstGeom>
          <a:solidFill>
            <a:srgbClr val="EEF89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3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252969" y="2551956"/>
            <a:ext cx="648072" cy="5760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2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32889" y="2564904"/>
            <a:ext cx="648072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1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1973049" y="3212976"/>
            <a:ext cx="648072" cy="576064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6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252969" y="3200028"/>
            <a:ext cx="648072" cy="576064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5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532889" y="3212976"/>
            <a:ext cx="648072" cy="5760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4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973049" y="3861048"/>
            <a:ext cx="648072" cy="576064"/>
          </a:xfrm>
          <a:prstGeom prst="roundRect">
            <a:avLst/>
          </a:prstGeom>
          <a:solidFill>
            <a:srgbClr val="F7E59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9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1252969" y="3848100"/>
            <a:ext cx="64807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8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532889" y="3861048"/>
            <a:ext cx="648072" cy="576064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7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1252969" y="4509120"/>
            <a:ext cx="648072" cy="5760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0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971600" y="1857018"/>
            <a:ext cx="122341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4000" b="1" dirty="0"/>
              <a:t>5719</a:t>
            </a:r>
            <a:endParaRPr lang="ar-SA" sz="4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1950515" y="2617748"/>
            <a:ext cx="34657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لْـ</a:t>
            </a:r>
          </a:p>
        </p:txBody>
      </p:sp>
      <p:sp>
        <p:nvSpPr>
          <p:cNvPr id="22" name="مربع نص 21"/>
          <p:cNvSpPr txBox="1"/>
          <p:nvPr/>
        </p:nvSpPr>
        <p:spPr>
          <a:xfrm>
            <a:off x="1277787" y="2617748"/>
            <a:ext cx="26321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ا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539948" y="2617748"/>
            <a:ext cx="35298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يـ</a:t>
            </a:r>
          </a:p>
        </p:txBody>
      </p:sp>
      <p:sp>
        <p:nvSpPr>
          <p:cNvPr id="24" name="مربع نص 23"/>
          <p:cNvSpPr txBox="1"/>
          <p:nvPr/>
        </p:nvSpPr>
        <p:spPr>
          <a:xfrm>
            <a:off x="1886395" y="3265820"/>
            <a:ext cx="41069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ـر</a:t>
            </a:r>
          </a:p>
        </p:txBody>
      </p:sp>
      <p:sp>
        <p:nvSpPr>
          <p:cNvPr id="25" name="مربع نص 24"/>
          <p:cNvSpPr txBox="1"/>
          <p:nvPr/>
        </p:nvSpPr>
        <p:spPr>
          <a:xfrm>
            <a:off x="1258156" y="3327375"/>
            <a:ext cx="41229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b="1" dirty="0">
                <a:solidFill>
                  <a:srgbClr val="CC0066"/>
                </a:solidFill>
              </a:rPr>
              <a:t>عَـ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509363" y="3258369"/>
            <a:ext cx="4555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ـكِـ</a:t>
            </a:r>
          </a:p>
        </p:txBody>
      </p:sp>
      <p:sp>
        <p:nvSpPr>
          <p:cNvPr id="27" name="مربع نص 26"/>
          <p:cNvSpPr txBox="1"/>
          <p:nvPr/>
        </p:nvSpPr>
        <p:spPr>
          <a:xfrm>
            <a:off x="1917463" y="3913892"/>
            <a:ext cx="48763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ـبٌ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1195907" y="3913892"/>
            <a:ext cx="41710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ت</a:t>
            </a:r>
          </a:p>
        </p:txBody>
      </p:sp>
      <p:sp>
        <p:nvSpPr>
          <p:cNvPr id="29" name="مربع نص 28"/>
          <p:cNvSpPr txBox="1"/>
          <p:nvPr/>
        </p:nvSpPr>
        <p:spPr>
          <a:xfrm>
            <a:off x="450179" y="391389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جِـ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1242267" y="4633972"/>
            <a:ext cx="442750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800" b="1" dirty="0">
                <a:solidFill>
                  <a:srgbClr val="CC0066"/>
                </a:solidFill>
              </a:rPr>
              <a:t>ـط</a:t>
            </a:r>
          </a:p>
        </p:txBody>
      </p:sp>
      <p:sp>
        <p:nvSpPr>
          <p:cNvPr id="31" name="عنوان 1"/>
          <p:cNvSpPr>
            <a:spLocks noGrp="1"/>
          </p:cNvSpPr>
          <p:nvPr>
            <p:ph type="title"/>
          </p:nvPr>
        </p:nvSpPr>
        <p:spPr>
          <a:xfrm>
            <a:off x="-180528" y="-34230"/>
            <a:ext cx="3923928" cy="1143000"/>
          </a:xfrm>
        </p:spPr>
        <p:txBody>
          <a:bodyPr>
            <a:normAutofit/>
          </a:bodyPr>
          <a:lstStyle/>
          <a:p>
            <a:r>
              <a:rPr lang="ar-SA" sz="4000" b="1" dirty="0"/>
              <a:t>استراتيجية الاتصال</a:t>
            </a:r>
          </a:p>
        </p:txBody>
      </p:sp>
    </p:spTree>
    <p:extLst>
      <p:ext uri="{BB962C8B-B14F-4D97-AF65-F5344CB8AC3E}">
        <p14:creationId xmlns:p14="http://schemas.microsoft.com/office/powerpoint/2010/main" val="13335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sApp Video 2021-01-29 at 12.04.02 P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6" b="21848"/>
          <a:stretch/>
        </p:blipFill>
        <p:spPr bwMode="auto">
          <a:xfrm>
            <a:off x="2771800" y="404664"/>
            <a:ext cx="6048672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مستدير الزوايا 4"/>
          <p:cNvSpPr/>
          <p:nvPr/>
        </p:nvSpPr>
        <p:spPr>
          <a:xfrm>
            <a:off x="3563888" y="1628800"/>
            <a:ext cx="2160240" cy="1080120"/>
          </a:xfrm>
          <a:prstGeom prst="roundRect">
            <a:avLst/>
          </a:prstGeom>
          <a:solidFill>
            <a:srgbClr val="BEFF8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4000" b="1" dirty="0">
                <a:solidFill>
                  <a:schemeClr val="tx1"/>
                </a:solidFill>
              </a:rPr>
              <a:t>م</a:t>
            </a:r>
            <a:r>
              <a:rPr lang="ar-SA" sz="4000" b="1" dirty="0">
                <a:solidFill>
                  <a:schemeClr val="tx1"/>
                </a:solidFill>
              </a:rPr>
              <a:t>ُ</a:t>
            </a:r>
            <a:r>
              <a:rPr lang="ar-EG" sz="4000" b="1" dirty="0">
                <a:solidFill>
                  <a:schemeClr val="tx1"/>
                </a:solidFill>
              </a:rPr>
              <a:t>ت</a:t>
            </a:r>
            <a:r>
              <a:rPr lang="ar-SA" sz="4000" b="1" dirty="0">
                <a:solidFill>
                  <a:schemeClr val="tx1"/>
                </a:solidFill>
              </a:rPr>
              <a:t>َ</a:t>
            </a:r>
            <a:r>
              <a:rPr lang="ar-EG" sz="4000" b="1" dirty="0">
                <a:solidFill>
                  <a:schemeClr val="tx1"/>
                </a:solidFill>
              </a:rPr>
              <a:t>ش</a:t>
            </a:r>
            <a:r>
              <a:rPr lang="ar-SA" sz="4000" b="1" dirty="0">
                <a:solidFill>
                  <a:schemeClr val="tx1"/>
                </a:solidFill>
              </a:rPr>
              <a:t>َا</a:t>
            </a:r>
            <a:r>
              <a:rPr lang="ar-EG" sz="4000" b="1" dirty="0">
                <a:solidFill>
                  <a:schemeClr val="tx1"/>
                </a:solidFill>
              </a:rPr>
              <a:t>ب</a:t>
            </a:r>
            <a:r>
              <a:rPr lang="ar-SA" sz="4000" b="1" dirty="0">
                <a:solidFill>
                  <a:schemeClr val="tx1"/>
                </a:solidFill>
              </a:rPr>
              <a:t>ِ</a:t>
            </a:r>
            <a:r>
              <a:rPr lang="ar-EG" sz="4000" b="1" dirty="0">
                <a:solidFill>
                  <a:schemeClr val="tx1"/>
                </a:solidFill>
              </a:rPr>
              <a:t>ه</a:t>
            </a:r>
            <a:r>
              <a:rPr lang="ar-SA" sz="4000" b="1" dirty="0">
                <a:solidFill>
                  <a:schemeClr val="tx1"/>
                </a:solidFill>
              </a:rPr>
              <a:t>َ</a:t>
            </a:r>
            <a:r>
              <a:rPr lang="ar-EG" sz="4000" b="1" dirty="0">
                <a:solidFill>
                  <a:schemeClr val="tx1"/>
                </a:solidFill>
              </a:rPr>
              <a:t>ة </a:t>
            </a:r>
            <a:endParaRPr lang="ar-SA" sz="4000" dirty="0">
              <a:solidFill>
                <a:schemeClr val="tx1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6300192" y="2852936"/>
            <a:ext cx="2160240" cy="1080120"/>
          </a:xfrm>
          <a:prstGeom prst="roundRect">
            <a:avLst/>
          </a:prstGeom>
          <a:solidFill>
            <a:srgbClr val="BEFF8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b="1" dirty="0">
                <a:solidFill>
                  <a:schemeClr val="tx1"/>
                </a:solidFill>
              </a:rPr>
              <a:t>ضدها:</a:t>
            </a:r>
          </a:p>
          <a:p>
            <a:r>
              <a:rPr lang="ar-SA" sz="2800" b="1" dirty="0">
                <a:solidFill>
                  <a:schemeClr val="tx1"/>
                </a:solidFill>
              </a:rPr>
              <a:t> </a:t>
            </a:r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300192" y="4653136"/>
            <a:ext cx="2160240" cy="1080120"/>
          </a:xfrm>
          <a:prstGeom prst="roundRect">
            <a:avLst/>
          </a:prstGeom>
          <a:solidFill>
            <a:srgbClr val="BEFF8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b="1" dirty="0">
                <a:solidFill>
                  <a:schemeClr val="tx1"/>
                </a:solidFill>
              </a:rPr>
              <a:t>نوعها: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827584" y="2852936"/>
            <a:ext cx="2160240" cy="1080120"/>
          </a:xfrm>
          <a:prstGeom prst="roundRect">
            <a:avLst/>
          </a:prstGeom>
          <a:solidFill>
            <a:srgbClr val="BEFF8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800" b="1" dirty="0">
                <a:solidFill>
                  <a:schemeClr val="tx1"/>
                </a:solidFill>
              </a:rPr>
              <a:t>مرادفها: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sz="2800" dirty="0">
              <a:solidFill>
                <a:schemeClr val="tx1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27584" y="4684170"/>
            <a:ext cx="2160240" cy="1080120"/>
          </a:xfrm>
          <a:prstGeom prst="roundRect">
            <a:avLst/>
          </a:prstGeom>
          <a:solidFill>
            <a:srgbClr val="BEFF8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000" b="1" dirty="0">
                <a:solidFill>
                  <a:schemeClr val="tx1"/>
                </a:solidFill>
              </a:rPr>
              <a:t>الكلمة في جملة:</a:t>
            </a:r>
          </a:p>
          <a:p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6608605" y="3140968"/>
            <a:ext cx="97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مُخْتَلِفَة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940722" y="5241070"/>
            <a:ext cx="1903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600" b="1" dirty="0">
                <a:solidFill>
                  <a:schemeClr val="accent1">
                    <a:lumMod val="75000"/>
                  </a:schemeClr>
                </a:solidFill>
              </a:rPr>
              <a:t>فِي الْبَحْرِ أَسْمَاك مُتَشَابِهَة.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046941" y="3293368"/>
            <a:ext cx="1035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مُتَقَارِبَة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6732240" y="5085184"/>
            <a:ext cx="6110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اسْمٌ</a:t>
            </a:r>
            <a:endParaRPr lang="ar-SA" sz="1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رسم 15">
            <a:extLst>
              <a:ext uri="{FF2B5EF4-FFF2-40B4-BE49-F238E27FC236}">
                <a16:creationId xmlns:a16="http://schemas.microsoft.com/office/drawing/2014/main" id="{5EEEDB33-9657-4F59-B1CA-FBE29140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6089" y="2752021"/>
            <a:ext cx="2313585" cy="1464294"/>
          </a:xfrm>
          <a:prstGeom prst="rect">
            <a:avLst/>
          </a:prstGeom>
        </p:spPr>
      </p:pic>
      <p:pic>
        <p:nvPicPr>
          <p:cNvPr id="18" name="رسم 17">
            <a:extLst>
              <a:ext uri="{FF2B5EF4-FFF2-40B4-BE49-F238E27FC236}">
                <a16:creationId xmlns:a16="http://schemas.microsoft.com/office/drawing/2014/main" id="{65B419CC-7D43-4404-9E7A-9732400F7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0523" y="4216315"/>
            <a:ext cx="2313585" cy="14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9" y="1268760"/>
            <a:ext cx="3680545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625552" y="2132856"/>
            <a:ext cx="5194920" cy="2938338"/>
          </a:xfrm>
        </p:spPr>
        <p:txBody>
          <a:bodyPr>
            <a:noAutofit/>
          </a:bodyPr>
          <a:lstStyle/>
          <a:p>
            <a:r>
              <a:rPr lang="ar-SA" sz="8800" b="1" dirty="0"/>
              <a:t>أَقْرَاُ وَ أُلَاحِظُ</a:t>
            </a:r>
          </a:p>
        </p:txBody>
      </p:sp>
    </p:spTree>
    <p:extLst>
      <p:ext uri="{BB962C8B-B14F-4D97-AF65-F5344CB8AC3E}">
        <p14:creationId xmlns:p14="http://schemas.microsoft.com/office/powerpoint/2010/main" val="966259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0" y="980728"/>
            <a:ext cx="8381730" cy="575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83989"/>
          <a:stretch/>
        </p:blipFill>
        <p:spPr bwMode="auto">
          <a:xfrm>
            <a:off x="2699792" y="188640"/>
            <a:ext cx="612454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55776" y="2420888"/>
            <a:ext cx="5616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Low">
              <a:buClr>
                <a:srgbClr val="993366"/>
              </a:buClr>
              <a:buSzPct val="100000"/>
              <a:tabLst>
                <a:tab pos="539750" algn="l"/>
              </a:tabLst>
            </a:pPr>
            <a:r>
              <a:rPr lang="ar-EG" sz="3200" b="1" dirty="0">
                <a:solidFill>
                  <a:srgbClr val="00B0F0"/>
                </a:solidFill>
                <a:ea typeface="Times New Roman" pitchFamily="18" charset="0"/>
              </a:rPr>
              <a:t>المحار</a:t>
            </a:r>
            <a:r>
              <a:rPr lang="ar-SA" sz="3200" b="1" dirty="0">
                <a:solidFill>
                  <a:srgbClr val="00B0F0"/>
                </a:solidFill>
                <a:ea typeface="Times New Roman" pitchFamily="18" charset="0"/>
              </a:rPr>
              <a:t>:</a:t>
            </a:r>
            <a:r>
              <a:rPr lang="ar-EG" sz="3200" b="1" dirty="0">
                <a:solidFill>
                  <a:srgbClr val="0070C0"/>
                </a:solidFill>
                <a:ea typeface="Times New Roman" pitchFamily="18" charset="0"/>
              </a:rPr>
              <a:t> </a:t>
            </a:r>
            <a:r>
              <a:rPr lang="ar-EG" sz="3200" b="1" dirty="0">
                <a:ea typeface="Times New Roman" pitchFamily="18" charset="0"/>
              </a:rPr>
              <a:t>و</a:t>
            </a:r>
            <a:r>
              <a:rPr lang="ar-SA" sz="3200" b="1" dirty="0">
                <a:ea typeface="Times New Roman" pitchFamily="18" charset="0"/>
              </a:rPr>
              <a:t>هُوَ أَعْجَبُ ما في الْبَحْرِ، فَهُوَ 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يَهْبِطُ</a:t>
            </a:r>
            <a:r>
              <a:rPr lang="ar-SA" sz="3200" b="1" dirty="0">
                <a:ea typeface="Times New Roman" pitchFamily="18" charset="0"/>
              </a:rPr>
              <a:t> إِلى الأَعْماقِ داخِلَ 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صَدَفَةٍ</a:t>
            </a:r>
            <a:r>
              <a:rPr lang="ar-SA" sz="3200" b="1" dirty="0">
                <a:ea typeface="Times New Roman" pitchFamily="18" charset="0"/>
              </a:rPr>
              <a:t> تَقيهِ مِنَ الأَخْطارِ، وَلِسُكَّانِ الْخَليجِ الْعَرَبِيِّ تاريخ</a:t>
            </a:r>
            <a:r>
              <a:rPr lang="ar-EG" sz="3200" b="1" dirty="0">
                <a:ea typeface="Times New Roman" pitchFamily="18" charset="0"/>
              </a:rPr>
              <a:t> </a:t>
            </a:r>
            <a:r>
              <a:rPr lang="ar-SA" sz="3200" b="1" dirty="0">
                <a:ea typeface="Times New Roman" pitchFamily="18" charset="0"/>
              </a:rPr>
              <a:t>في صَيْدِ </a:t>
            </a:r>
            <a:r>
              <a:rPr lang="ar-EG" sz="3200" b="1" dirty="0">
                <a:ea typeface="Times New Roman" pitchFamily="18" charset="0"/>
              </a:rPr>
              <a:t>المحار واستخراج اللؤلؤ</a:t>
            </a:r>
            <a:r>
              <a:rPr lang="ar-SA" sz="3200" b="1" dirty="0">
                <a:ea typeface="Times New Roman" pitchFamily="18" charset="0"/>
              </a:rPr>
              <a:t>، وَ</a:t>
            </a:r>
            <a:r>
              <a:rPr lang="ar-EG" sz="3200" b="1" dirty="0">
                <a:ea typeface="Times New Roman" pitchFamily="18" charset="0"/>
              </a:rPr>
              <a:t>ا</a:t>
            </a:r>
            <a:r>
              <a:rPr lang="ar-SA" sz="3200" b="1" dirty="0" err="1">
                <a:ea typeface="Times New Roman" pitchFamily="18" charset="0"/>
              </a:rPr>
              <a:t>لاتجار</a:t>
            </a:r>
            <a:r>
              <a:rPr lang="ar-EG" sz="3200" b="1" dirty="0">
                <a:ea typeface="Times New Roman" pitchFamily="18" charset="0"/>
              </a:rPr>
              <a:t> به</a:t>
            </a:r>
            <a:r>
              <a:rPr lang="ar-SA" sz="3200" b="1" dirty="0">
                <a:ea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7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381730" cy="575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979712" y="2204864"/>
            <a:ext cx="5616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rgbClr val="00B0F0"/>
                </a:solidFill>
                <a:ea typeface="Times New Roman" pitchFamily="18" charset="0"/>
              </a:rPr>
              <a:t>نَجْمُ الْبَحْرِ: </a:t>
            </a:r>
            <a:r>
              <a:rPr lang="ar-EG" sz="3200" b="1" dirty="0">
                <a:ea typeface="Times New Roman" pitchFamily="18" charset="0"/>
              </a:rPr>
              <a:t>و</a:t>
            </a:r>
            <a:r>
              <a:rPr lang="ar-SA" sz="3200" b="1" dirty="0">
                <a:ea typeface="Times New Roman" pitchFamily="18" charset="0"/>
              </a:rPr>
              <a:t>هُوَ حَيَوا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نٌ</a:t>
            </a:r>
            <a:r>
              <a:rPr lang="ar-SA" sz="3200" b="1" dirty="0">
                <a:ea typeface="Times New Roman" pitchFamily="18" charset="0"/>
              </a:rPr>
              <a:t> يُشْبِهُ النَّجْمَ في شَكْلِهِ، وَهُوَ مُخْتَلِ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فٌ</a:t>
            </a:r>
            <a:r>
              <a:rPr lang="ar-SA" sz="3200" b="1" dirty="0">
                <a:ea typeface="Times New Roman" pitchFamily="18" charset="0"/>
              </a:rPr>
              <a:t> في أَحْجامِهِ وَأَلْوانِهِ، وَلَهُ خَمْسَةُ أَذْرُ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عٍ</a:t>
            </a:r>
            <a:r>
              <a:rPr lang="ar-SA" sz="3200" b="1" dirty="0">
                <a:ea typeface="Times New Roman" pitchFamily="18" charset="0"/>
              </a:rPr>
              <a:t> مُتَشابِهَةِ الشَّكْلِ</a:t>
            </a:r>
            <a:r>
              <a:rPr lang="ar-EG" sz="3200" b="1" dirty="0">
                <a:ea typeface="Times New Roman" pitchFamily="18" charset="0"/>
              </a:rPr>
              <a:t> والطول والحجم.</a:t>
            </a:r>
          </a:p>
          <a:p>
            <a:r>
              <a:rPr lang="ar-SA" sz="3200" b="1" dirty="0">
                <a:solidFill>
                  <a:srgbClr val="00B0F0"/>
                </a:solidFill>
                <a:ea typeface="Times New Roman" pitchFamily="18" charset="0"/>
              </a:rPr>
              <a:t>سَرَطانُ الْبَحْرِ: </a:t>
            </a:r>
            <a:r>
              <a:rPr lang="ar-EG" sz="3200" b="1" dirty="0">
                <a:ea typeface="Times New Roman" pitchFamily="18" charset="0"/>
              </a:rPr>
              <a:t>وهو </a:t>
            </a:r>
            <a:r>
              <a:rPr lang="ar-SA" sz="3200" b="1" dirty="0">
                <a:ea typeface="Times New Roman" pitchFamily="18" charset="0"/>
              </a:rPr>
              <a:t>حَيَوا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نٌ</a:t>
            </a:r>
            <a:r>
              <a:rPr lang="ar-SA" sz="3200" b="1" dirty="0">
                <a:ea typeface="Times New Roman" pitchFamily="18" charset="0"/>
              </a:rPr>
              <a:t> عَجي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بٌ</a:t>
            </a:r>
            <a:r>
              <a:rPr lang="ar-SA" sz="3200" b="1" dirty="0">
                <a:ea typeface="Times New Roman" pitchFamily="18" charset="0"/>
              </a:rPr>
              <a:t> يَتَحَرَّكُ سَري</a:t>
            </a:r>
            <a:r>
              <a:rPr lang="ar-SA" sz="3200" b="1" dirty="0">
                <a:solidFill>
                  <a:srgbClr val="FF0000"/>
                </a:solidFill>
                <a:ea typeface="Times New Roman" pitchFamily="18" charset="0"/>
              </a:rPr>
              <a:t>عً</a:t>
            </a:r>
            <a:r>
              <a:rPr lang="ar-SA" sz="3200" b="1" dirty="0">
                <a:ea typeface="Times New Roman" pitchFamily="18" charset="0"/>
              </a:rPr>
              <a:t>ا في كُلِّ الاتِّجاهاتِ.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7" b="52355"/>
          <a:stretch/>
        </p:blipFill>
        <p:spPr bwMode="auto">
          <a:xfrm>
            <a:off x="3059832" y="415828"/>
            <a:ext cx="5600937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8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0" y="1052736"/>
            <a:ext cx="8381730" cy="575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691680" y="2495798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993366"/>
              </a:buClr>
              <a:buSzPct val="100000"/>
              <a:tabLst>
                <a:tab pos="539750" algn="l"/>
              </a:tabLst>
            </a:pPr>
            <a:r>
              <a:rPr lang="ar-SA" sz="3200" b="1" dirty="0">
                <a:ea typeface="Times New Roman" pitchFamily="18" charset="0"/>
              </a:rPr>
              <a:t>تَعيشُ في الْبِحارِ وَالْمُحيطاتِ كثيرٌ مِنَ الْمَخْلوقاتِ الغَريبَةِ الْعَجيبَةِ.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2267744" y="3947572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993366"/>
              </a:buClr>
              <a:buSzPct val="100000"/>
              <a:tabLst>
                <a:tab pos="539750" algn="l"/>
              </a:tabLst>
            </a:pPr>
            <a:r>
              <a:rPr lang="ar-SA" sz="3200" b="1" dirty="0">
                <a:ea typeface="Times New Roman" pitchFamily="18" charset="0"/>
              </a:rPr>
              <a:t>فَما أَعْظَمَ قُدْرَةَ اللَّهِ! وما أَبْدَعَ صُنْعَهُ في خَلْقِهِ!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41" b="16825"/>
          <a:stretch/>
        </p:blipFill>
        <p:spPr bwMode="auto">
          <a:xfrm>
            <a:off x="3059832" y="496136"/>
            <a:ext cx="5600937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0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5496" y="1412776"/>
            <a:ext cx="5972200" cy="1470025"/>
          </a:xfrm>
        </p:spPr>
        <p:txBody>
          <a:bodyPr>
            <a:normAutofit/>
          </a:bodyPr>
          <a:lstStyle/>
          <a:p>
            <a:r>
              <a:rPr lang="ar-SA" sz="7200" b="1" dirty="0">
                <a:solidFill>
                  <a:srgbClr val="EEF892"/>
                </a:solidFill>
              </a:rPr>
              <a:t>التركيب اللغوية</a:t>
            </a:r>
          </a:p>
        </p:txBody>
      </p:sp>
    </p:spTree>
    <p:extLst>
      <p:ext uri="{BB962C8B-B14F-4D97-AF65-F5344CB8AC3E}">
        <p14:creationId xmlns:p14="http://schemas.microsoft.com/office/powerpoint/2010/main" val="920549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8000" b="1" dirty="0"/>
              <a:t>اسْتَخْرِجُ مِنَ النَّصّ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182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Clue-Detected-[Converted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99296"/>
            <a:ext cx="4094297" cy="28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HP\Desktop\كونان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477384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hlinkClick r:id="rId6" action="ppaction://hlinkfile"/>
          </p:cNvPr>
          <p:cNvSpPr/>
          <p:nvPr/>
        </p:nvSpPr>
        <p:spPr>
          <a:xfrm>
            <a:off x="3036003" y="1201976"/>
            <a:ext cx="49311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استراتيجية </a:t>
            </a:r>
          </a:p>
          <a:p>
            <a:pPr algn="ctr"/>
            <a:r>
              <a:rPr lang="ar-SA" sz="6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البحث والاستكشاف</a:t>
            </a:r>
            <a:endParaRPr lang="ar-SA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1445657"/>
            <a:ext cx="487363" cy="48736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2411760" y="260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22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prism dir="r" isContent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1481 C 5.55556E-7 0.04789 0.02708 0.07472 0.06007 0.07472 C 0.09896 0.07472 0.11302 0.04488 0.11892 0.02684 L 0.125 0.00278 C 0.13108 -0.01526 0.14601 -0.0451 0.18993 -0.0451 C 0.21806 -0.0451 0.25 -0.01827 0.25 0.01481 C 0.25 0.04789 0.21806 0.07472 0.18993 0.07472 C 0.14601 0.07472 0.13108 0.04488 0.125 0.02684 L 0.11892 0.00278 C 0.11302 -0.01526 0.09896 -0.0451 0.06007 -0.0451 C 0.02708 -0.0451 5.55556E-7 -0.01827 5.55556E-7 0.01481 Z " pathEditMode="relative" rAng="0" ptsTypes="ffFffffFfff">
                                      <p:cBhvr>
                                        <p:cTn id="19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DB46FE6-038C-4335-99EA-4FDF267D2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8680" y="-34078"/>
            <a:ext cx="12204079" cy="8037512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483768" y="2276872"/>
            <a:ext cx="52920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3200" b="1" dirty="0">
                <a:solidFill>
                  <a:schemeClr val="bg1"/>
                </a:solidFill>
                <a:latin typeface="+mj-lt"/>
              </a:rPr>
              <a:t>نَجْمُ الْبَحْرِ</a:t>
            </a:r>
            <a:r>
              <a:rPr lang="ar-SA" sz="32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algn="justLow"/>
            <a:r>
              <a:rPr lang="ar-EG" sz="3200" b="1" dirty="0">
                <a:solidFill>
                  <a:schemeClr val="bg1"/>
                </a:solidFill>
                <a:latin typeface="+mj-lt"/>
              </a:rPr>
              <a:t>وَهُوَ حَيَوانٌ يُشْبِهُ النَّجْمَ في شَكْلِهِ، وَهُوَ مُخْتَلِفٌ في أَحْجامِهِ وَأَلْوانِهِ، وَلَهُ خمس أَذْرُعٍ مُتَشابِهَةِ الشَّكْلِ، وَالطُّولِ وَالْحَجْمِ.</a:t>
            </a:r>
          </a:p>
          <a:p>
            <a:pPr algn="justLow"/>
            <a:endParaRPr lang="ar-EG" sz="3600" b="1" dirty="0">
              <a:latin typeface="+mj-lt"/>
            </a:endParaRPr>
          </a:p>
          <a:p>
            <a:pPr algn="justLow"/>
            <a:endParaRPr lang="ar-EG" sz="3600" b="1" dirty="0">
              <a:latin typeface="+mj-lt"/>
            </a:endParaRPr>
          </a:p>
        </p:txBody>
      </p:sp>
      <p:pic>
        <p:nvPicPr>
          <p:cNvPr id="7" name="رسم 6">
            <a:extLst>
              <a:ext uri="{FF2B5EF4-FFF2-40B4-BE49-F238E27FC236}">
                <a16:creationId xmlns:a16="http://schemas.microsoft.com/office/drawing/2014/main" id="{565F8E77-0EC2-40C8-B334-F9C7B7DF6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04" y="2204864"/>
            <a:ext cx="2277900" cy="20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82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13"/>
          <p:cNvSpPr/>
          <p:nvPr/>
        </p:nvSpPr>
        <p:spPr>
          <a:xfrm>
            <a:off x="6732240" y="4672371"/>
            <a:ext cx="1872208" cy="1064295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07532" y="3158648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732240" y="3140968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1907704" y="548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022582" y="1862463"/>
            <a:ext cx="63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ar-SA" sz="3600" b="1" dirty="0">
                <a:latin typeface="Calibri" pitchFamily="34" charset="0"/>
              </a:rPr>
              <a:t>1</a:t>
            </a:r>
            <a:r>
              <a:rPr lang="ar-EG" sz="3600" b="1" dirty="0">
                <a:latin typeface="Calibri" pitchFamily="34" charset="0"/>
              </a:rPr>
              <a:t>- </a:t>
            </a:r>
            <a:r>
              <a:rPr lang="ar-SA" sz="3600" b="1" dirty="0">
                <a:latin typeface="Calibri" pitchFamily="34" charset="0"/>
              </a:rPr>
              <a:t>اربع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كَلِماتٍ منونة تنوين ضم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356399" y="3268578"/>
            <a:ext cx="10502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مُمَيّزٌ</a:t>
            </a:r>
            <a:endParaRPr lang="ar-SA" sz="4400" dirty="0"/>
          </a:p>
        </p:txBody>
      </p:sp>
      <p:sp>
        <p:nvSpPr>
          <p:cNvPr id="8" name="مستطيل 7"/>
          <p:cNvSpPr/>
          <p:nvPr/>
        </p:nvSpPr>
        <p:spPr>
          <a:xfrm>
            <a:off x="7091903" y="4814897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صَدِيقٌ</a:t>
            </a:r>
            <a:endParaRPr lang="ar-SA" sz="4400" dirty="0"/>
          </a:p>
        </p:txBody>
      </p:sp>
      <p:sp>
        <p:nvSpPr>
          <p:cNvPr id="10" name="مستطيل 9"/>
          <p:cNvSpPr/>
          <p:nvPr/>
        </p:nvSpPr>
        <p:spPr>
          <a:xfrm>
            <a:off x="4700212" y="3296307"/>
            <a:ext cx="1133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كَثِيرَةٌ</a:t>
            </a:r>
          </a:p>
        </p:txBody>
      </p:sp>
      <p:sp>
        <p:nvSpPr>
          <p:cNvPr id="11" name="مستطيل مستدير الزوايا 13">
            <a:extLst>
              <a:ext uri="{FF2B5EF4-FFF2-40B4-BE49-F238E27FC236}">
                <a16:creationId xmlns:a16="http://schemas.microsoft.com/office/drawing/2014/main" id="{83875E1B-C8D7-468B-B583-A0CA95B8787F}"/>
              </a:ext>
            </a:extLst>
          </p:cNvPr>
          <p:cNvSpPr/>
          <p:nvPr/>
        </p:nvSpPr>
        <p:spPr>
          <a:xfrm>
            <a:off x="4091594" y="4672371"/>
            <a:ext cx="1872208" cy="1064295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D3D9E05-09BA-4C60-BC0D-DEF506FE9865}"/>
              </a:ext>
            </a:extLst>
          </p:cNvPr>
          <p:cNvSpPr/>
          <p:nvPr/>
        </p:nvSpPr>
        <p:spPr>
          <a:xfrm>
            <a:off x="4519072" y="4814896"/>
            <a:ext cx="13147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/>
              <a:t>حَيْوَانٌ</a:t>
            </a:r>
          </a:p>
        </p:txBody>
      </p:sp>
      <p:pic>
        <p:nvPicPr>
          <p:cNvPr id="15" name="Picture 4" descr="C:\Users\HP\Desktop\كونان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1053448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11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2" grpId="0" animBg="1"/>
      <p:bldP spid="7" grpId="0" animBg="1"/>
      <p:bldP spid="5" grpId="0"/>
      <p:bldP spid="6" grpId="0"/>
      <p:bldP spid="8" grpId="0"/>
      <p:bldP spid="10" grpId="0"/>
      <p:bldP spid="11" grpId="0" animBg="1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مستدير الزوايا 12"/>
          <p:cNvSpPr/>
          <p:nvPr/>
        </p:nvSpPr>
        <p:spPr>
          <a:xfrm>
            <a:off x="4107532" y="4797152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6732240" y="4725144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07532" y="3158648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732240" y="3140968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1907704" y="548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71800" y="1844824"/>
            <a:ext cx="6336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ar-SA" sz="4000" b="1" dirty="0">
                <a:latin typeface="Calibri" pitchFamily="34" charset="0"/>
              </a:rPr>
              <a:t>2</a:t>
            </a:r>
            <a:r>
              <a:rPr lang="ar-EG" sz="4000" b="1" dirty="0">
                <a:latin typeface="Calibri" pitchFamily="34" charset="0"/>
              </a:rPr>
              <a:t>- أربع </a:t>
            </a:r>
            <a:r>
              <a:rPr lang="ar-SA" sz="4000" b="1" dirty="0">
                <a:latin typeface="Calibri" pitchFamily="34" charset="0"/>
              </a:rPr>
              <a:t>كَلِماتٍ تنتهي بهاء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218038" y="3307631"/>
            <a:ext cx="10983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شَكْلَه</a:t>
            </a:r>
            <a:endParaRPr lang="ar-SA" sz="4400" dirty="0"/>
          </a:p>
        </p:txBody>
      </p:sp>
      <p:sp>
        <p:nvSpPr>
          <p:cNvPr id="8" name="مستطيل 7"/>
          <p:cNvSpPr/>
          <p:nvPr/>
        </p:nvSpPr>
        <p:spPr>
          <a:xfrm>
            <a:off x="7207569" y="4963815"/>
            <a:ext cx="10823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اتِّجَاه</a:t>
            </a:r>
            <a:endParaRPr lang="ar-SA" sz="4400" dirty="0"/>
          </a:p>
        </p:txBody>
      </p:sp>
      <p:sp>
        <p:nvSpPr>
          <p:cNvPr id="9" name="مستطيل 8"/>
          <p:cNvSpPr/>
          <p:nvPr/>
        </p:nvSpPr>
        <p:spPr>
          <a:xfrm>
            <a:off x="4464598" y="4963815"/>
            <a:ext cx="12907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جِسْمَه</a:t>
            </a:r>
            <a:endParaRPr lang="ar-SA" sz="4400" dirty="0"/>
          </a:p>
        </p:txBody>
      </p:sp>
      <p:sp>
        <p:nvSpPr>
          <p:cNvPr id="10" name="مستطيل 9"/>
          <p:cNvSpPr/>
          <p:nvPr/>
        </p:nvSpPr>
        <p:spPr>
          <a:xfrm>
            <a:off x="4846114" y="3244333"/>
            <a:ext cx="9092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err="1">
                <a:latin typeface="Calibri" pitchFamily="34" charset="0"/>
              </a:rPr>
              <a:t>تَقِيَّه</a:t>
            </a:r>
            <a:endParaRPr lang="ar-SA" sz="4400" dirty="0">
              <a:solidFill>
                <a:srgbClr val="7030A0"/>
              </a:solidFill>
            </a:endParaRPr>
          </a:p>
        </p:txBody>
      </p:sp>
      <p:pic>
        <p:nvPicPr>
          <p:cNvPr id="15" name="Picture 4" descr="C:\Users\HP\Desktop\كونان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1053448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11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2" grpId="0" animBg="1"/>
      <p:bldP spid="7" grpId="0" animBg="1"/>
      <p:bldP spid="5" grpId="0"/>
      <p:bldP spid="6" grpId="0"/>
      <p:bldP spid="8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مستدير الزوايا 12"/>
          <p:cNvSpPr/>
          <p:nvPr/>
        </p:nvSpPr>
        <p:spPr>
          <a:xfrm>
            <a:off x="4107532" y="4797152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6732240" y="4779472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07532" y="3158648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732240" y="3140968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1907704" y="548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71800" y="1844824"/>
            <a:ext cx="63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ar-SA" sz="3600" b="1" dirty="0">
                <a:latin typeface="Calibri" pitchFamily="34" charset="0"/>
              </a:rPr>
              <a:t>3</a:t>
            </a:r>
            <a:r>
              <a:rPr lang="ar-EG" sz="3600" b="1" dirty="0">
                <a:latin typeface="Calibri" pitchFamily="34" charset="0"/>
              </a:rPr>
              <a:t>- أربع </a:t>
            </a:r>
            <a:r>
              <a:rPr lang="ar-SA" sz="3600" b="1" dirty="0">
                <a:latin typeface="Calibri" pitchFamily="34" charset="0"/>
              </a:rPr>
              <a:t>كَلِماتٍ </a:t>
            </a:r>
            <a:r>
              <a:rPr lang="ar-EG" sz="3600" b="1" dirty="0">
                <a:latin typeface="Calibri" pitchFamily="34" charset="0"/>
              </a:rPr>
              <a:t>تبدأ </a:t>
            </a:r>
            <a:r>
              <a:rPr lang="ar-SA" sz="3600" b="1" dirty="0">
                <a:latin typeface="Calibri" pitchFamily="34" charset="0"/>
              </a:rPr>
              <a:t>تنتهي بتاء مربوطة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137761" y="3297178"/>
            <a:ext cx="1250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>
                <a:latin typeface="Calibri" pitchFamily="34" charset="0"/>
              </a:rPr>
              <a:t>مُتَعَدِّدَة</a:t>
            </a:r>
            <a:endParaRPr lang="ar-SA" sz="4000" dirty="0"/>
          </a:p>
        </p:txBody>
      </p:sp>
      <p:sp>
        <p:nvSpPr>
          <p:cNvPr id="8" name="مستطيل 7"/>
          <p:cNvSpPr/>
          <p:nvPr/>
        </p:nvSpPr>
        <p:spPr>
          <a:xfrm>
            <a:off x="7509784" y="4963815"/>
            <a:ext cx="8066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مِئَة</a:t>
            </a:r>
            <a:endParaRPr lang="ar-SA" sz="4400" dirty="0"/>
          </a:p>
        </p:txBody>
      </p:sp>
      <p:sp>
        <p:nvSpPr>
          <p:cNvPr id="9" name="مستطيل 8"/>
          <p:cNvSpPr/>
          <p:nvPr/>
        </p:nvSpPr>
        <p:spPr>
          <a:xfrm>
            <a:off x="4176655" y="4963815"/>
            <a:ext cx="1691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مُتَشَابِهة</a:t>
            </a:r>
            <a:endParaRPr lang="ar-SA" sz="4400" dirty="0"/>
          </a:p>
        </p:txBody>
      </p:sp>
      <p:sp>
        <p:nvSpPr>
          <p:cNvPr id="10" name="مستطيل 9"/>
          <p:cNvSpPr/>
          <p:nvPr/>
        </p:nvSpPr>
        <p:spPr>
          <a:xfrm>
            <a:off x="4738839" y="3356992"/>
            <a:ext cx="867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حَيَّة</a:t>
            </a:r>
            <a:endParaRPr lang="ar-SA" sz="4400" dirty="0">
              <a:solidFill>
                <a:srgbClr val="7030A0"/>
              </a:solidFill>
            </a:endParaRPr>
          </a:p>
        </p:txBody>
      </p:sp>
      <p:pic>
        <p:nvPicPr>
          <p:cNvPr id="15" name="Picture 4" descr="C:\Users\HP\Desktop\كونان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1053448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11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0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2" grpId="0" animBg="1"/>
      <p:bldP spid="7" grpId="0" animBg="1"/>
      <p:bldP spid="5" grpId="0"/>
      <p:bldP spid="6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13"/>
          <p:cNvSpPr/>
          <p:nvPr/>
        </p:nvSpPr>
        <p:spPr>
          <a:xfrm>
            <a:off x="6732240" y="4672371"/>
            <a:ext cx="1872208" cy="1064295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07532" y="3158648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732240" y="3140968"/>
            <a:ext cx="1872208" cy="1080120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1907704" y="548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71800" y="1844824"/>
            <a:ext cx="63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ar-SA" sz="3600" b="1" dirty="0">
                <a:latin typeface="Calibri" pitchFamily="34" charset="0"/>
              </a:rPr>
              <a:t>4</a:t>
            </a:r>
            <a:r>
              <a:rPr lang="ar-EG" sz="3600" b="1" dirty="0">
                <a:latin typeface="Calibri" pitchFamily="34" charset="0"/>
              </a:rPr>
              <a:t>- </a:t>
            </a:r>
            <a:r>
              <a:rPr lang="ar-SA" sz="3600" b="1" dirty="0">
                <a:latin typeface="Calibri" pitchFamily="34" charset="0"/>
              </a:rPr>
              <a:t>اربع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كَلِماتٍ تنتهي بتاء مفتوحة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077476" y="3268578"/>
            <a:ext cx="13292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كَائِنَات</a:t>
            </a:r>
            <a:endParaRPr lang="ar-SA" sz="4400" dirty="0"/>
          </a:p>
        </p:txBody>
      </p:sp>
      <p:sp>
        <p:nvSpPr>
          <p:cNvPr id="8" name="مستطيل 7"/>
          <p:cNvSpPr/>
          <p:nvPr/>
        </p:nvSpPr>
        <p:spPr>
          <a:xfrm>
            <a:off x="6732240" y="4802899"/>
            <a:ext cx="1927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 err="1">
                <a:latin typeface="Calibri" pitchFamily="34" charset="0"/>
              </a:rPr>
              <a:t>الإِتِّجَاهَات</a:t>
            </a:r>
            <a:endParaRPr lang="ar-SA" sz="4400" dirty="0"/>
          </a:p>
        </p:txBody>
      </p:sp>
      <p:sp>
        <p:nvSpPr>
          <p:cNvPr id="10" name="مستطيل 9"/>
          <p:cNvSpPr/>
          <p:nvPr/>
        </p:nvSpPr>
        <p:spPr>
          <a:xfrm>
            <a:off x="4526506" y="3296307"/>
            <a:ext cx="13564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الْحُوت</a:t>
            </a:r>
          </a:p>
        </p:txBody>
      </p:sp>
      <p:sp>
        <p:nvSpPr>
          <p:cNvPr id="11" name="مستطيل مستدير الزوايا 13">
            <a:extLst>
              <a:ext uri="{FF2B5EF4-FFF2-40B4-BE49-F238E27FC236}">
                <a16:creationId xmlns:a16="http://schemas.microsoft.com/office/drawing/2014/main" id="{83875E1B-C8D7-468B-B583-A0CA95B8787F}"/>
              </a:ext>
            </a:extLst>
          </p:cNvPr>
          <p:cNvSpPr/>
          <p:nvPr/>
        </p:nvSpPr>
        <p:spPr>
          <a:xfrm>
            <a:off x="4091594" y="4672371"/>
            <a:ext cx="1872208" cy="1064295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D3D9E05-09BA-4C60-BC0D-DEF506FE9865}"/>
              </a:ext>
            </a:extLst>
          </p:cNvPr>
          <p:cNvSpPr/>
          <p:nvPr/>
        </p:nvSpPr>
        <p:spPr>
          <a:xfrm>
            <a:off x="4094647" y="4819797"/>
            <a:ext cx="19175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الْمُحِيطَات</a:t>
            </a:r>
            <a:endParaRPr lang="ar-SA" sz="4400" dirty="0"/>
          </a:p>
        </p:txBody>
      </p:sp>
      <p:pic>
        <p:nvPicPr>
          <p:cNvPr id="15" name="Picture 4" descr="C:\Users\HP\Desktop\كونان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1053448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311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2" grpId="0" animBg="1"/>
      <p:bldP spid="7" grpId="0" animBg="1"/>
      <p:bldP spid="5" grpId="0"/>
      <p:bldP spid="6" grpId="0"/>
      <p:bldP spid="8" grpId="0"/>
      <p:bldP spid="10" grpId="0"/>
      <p:bldP spid="11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13"/>
          <p:cNvSpPr/>
          <p:nvPr/>
        </p:nvSpPr>
        <p:spPr>
          <a:xfrm>
            <a:off x="6732240" y="4672371"/>
            <a:ext cx="1872208" cy="1064295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07532" y="3158648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732240" y="3140968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1907704" y="548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71800" y="1844824"/>
            <a:ext cx="63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ar-SA" sz="3600" b="1" dirty="0">
                <a:latin typeface="Calibri" pitchFamily="34" charset="0"/>
              </a:rPr>
              <a:t>5</a:t>
            </a:r>
            <a:r>
              <a:rPr lang="ar-EG" sz="3600" b="1" dirty="0">
                <a:latin typeface="Calibri" pitchFamily="34" charset="0"/>
              </a:rPr>
              <a:t>- </a:t>
            </a:r>
            <a:r>
              <a:rPr lang="ar-SA" sz="3600" b="1" dirty="0">
                <a:latin typeface="Calibri" pitchFamily="34" charset="0"/>
              </a:rPr>
              <a:t>اربع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كَلِماتٍ تنتهي بألف مقصورة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471815" y="3268578"/>
            <a:ext cx="9348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عَلَى</a:t>
            </a:r>
            <a:endParaRPr lang="ar-SA" sz="4400" dirty="0"/>
          </a:p>
        </p:txBody>
      </p:sp>
      <p:sp>
        <p:nvSpPr>
          <p:cNvPr id="8" name="مستطيل 7"/>
          <p:cNvSpPr/>
          <p:nvPr/>
        </p:nvSpPr>
        <p:spPr>
          <a:xfrm>
            <a:off x="6948264" y="4802899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فَسَوَّى</a:t>
            </a:r>
            <a:endParaRPr lang="ar-SA" sz="4400" dirty="0"/>
          </a:p>
        </p:txBody>
      </p:sp>
      <p:sp>
        <p:nvSpPr>
          <p:cNvPr id="10" name="مستطيل 9"/>
          <p:cNvSpPr/>
          <p:nvPr/>
        </p:nvSpPr>
        <p:spPr>
          <a:xfrm>
            <a:off x="4841750" y="3264567"/>
            <a:ext cx="7521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إِلَى</a:t>
            </a:r>
          </a:p>
        </p:txBody>
      </p:sp>
      <p:sp>
        <p:nvSpPr>
          <p:cNvPr id="11" name="مستطيل مستدير الزوايا 13">
            <a:extLst>
              <a:ext uri="{FF2B5EF4-FFF2-40B4-BE49-F238E27FC236}">
                <a16:creationId xmlns:a16="http://schemas.microsoft.com/office/drawing/2014/main" id="{83875E1B-C8D7-468B-B583-A0CA95B8787F}"/>
              </a:ext>
            </a:extLst>
          </p:cNvPr>
          <p:cNvSpPr/>
          <p:nvPr/>
        </p:nvSpPr>
        <p:spPr>
          <a:xfrm>
            <a:off x="4091594" y="4672371"/>
            <a:ext cx="1872208" cy="1064295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D3D9E05-09BA-4C60-BC0D-DEF506FE9865}"/>
              </a:ext>
            </a:extLst>
          </p:cNvPr>
          <p:cNvSpPr/>
          <p:nvPr/>
        </p:nvSpPr>
        <p:spPr>
          <a:xfrm>
            <a:off x="4428815" y="4819797"/>
            <a:ext cx="1168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فَهَدَى</a:t>
            </a:r>
            <a:endParaRPr lang="ar-SA" sz="4400" dirty="0"/>
          </a:p>
        </p:txBody>
      </p:sp>
      <p:pic>
        <p:nvPicPr>
          <p:cNvPr id="15" name="Picture 4" descr="C:\Users\HP\Desktop\كونان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1053448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11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2" grpId="0" animBg="1"/>
      <p:bldP spid="7" grpId="0" animBg="1"/>
      <p:bldP spid="5" grpId="0"/>
      <p:bldP spid="6" grpId="0"/>
      <p:bldP spid="8" grpId="0"/>
      <p:bldP spid="10" grpId="0"/>
      <p:bldP spid="11" grpId="0" animBg="1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13"/>
          <p:cNvSpPr/>
          <p:nvPr/>
        </p:nvSpPr>
        <p:spPr>
          <a:xfrm>
            <a:off x="6732240" y="4672371"/>
            <a:ext cx="1872208" cy="1064295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107532" y="3158648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732240" y="3140968"/>
            <a:ext cx="1872208" cy="1080120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" b="89493"/>
          <a:stretch/>
        </p:blipFill>
        <p:spPr bwMode="auto">
          <a:xfrm>
            <a:off x="1907704" y="548680"/>
            <a:ext cx="6620222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771800" y="1844824"/>
            <a:ext cx="633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ar-SA" sz="3600" b="1" dirty="0">
                <a:latin typeface="Calibri" pitchFamily="34" charset="0"/>
              </a:rPr>
              <a:t>6</a:t>
            </a:r>
            <a:r>
              <a:rPr lang="ar-EG" sz="3600" b="1" dirty="0">
                <a:latin typeface="Calibri" pitchFamily="34" charset="0"/>
              </a:rPr>
              <a:t>- </a:t>
            </a:r>
            <a:r>
              <a:rPr lang="ar-SA" sz="3600" b="1" dirty="0">
                <a:latin typeface="Calibri" pitchFamily="34" charset="0"/>
              </a:rPr>
              <a:t>اربع</a:t>
            </a:r>
            <a:r>
              <a:rPr lang="ar-EG" sz="3600" b="1" dirty="0">
                <a:latin typeface="Calibri" pitchFamily="34" charset="0"/>
              </a:rPr>
              <a:t> </a:t>
            </a:r>
            <a:r>
              <a:rPr lang="ar-SA" sz="3600" b="1" dirty="0">
                <a:latin typeface="Calibri" pitchFamily="34" charset="0"/>
              </a:rPr>
              <a:t>كَلِماتٍ تحتوي حرفاً مضعفاً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930000" y="3268578"/>
            <a:ext cx="1476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الصِّغِير</a:t>
            </a:r>
            <a:endParaRPr lang="ar-SA" sz="4400" dirty="0"/>
          </a:p>
        </p:txBody>
      </p:sp>
      <p:sp>
        <p:nvSpPr>
          <p:cNvPr id="8" name="مستطيل 7"/>
          <p:cNvSpPr/>
          <p:nvPr/>
        </p:nvSpPr>
        <p:spPr>
          <a:xfrm>
            <a:off x="7346780" y="4819797"/>
            <a:ext cx="6431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كُلّ</a:t>
            </a:r>
            <a:endParaRPr lang="ar-SA" sz="4400" dirty="0"/>
          </a:p>
        </p:txBody>
      </p:sp>
      <p:sp>
        <p:nvSpPr>
          <p:cNvPr id="10" name="مستطيل 9"/>
          <p:cNvSpPr/>
          <p:nvPr/>
        </p:nvSpPr>
        <p:spPr>
          <a:xfrm>
            <a:off x="4204303" y="3296307"/>
            <a:ext cx="1678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السِّرْدِين</a:t>
            </a:r>
          </a:p>
        </p:txBody>
      </p:sp>
      <p:sp>
        <p:nvSpPr>
          <p:cNvPr id="11" name="مستطيل مستدير الزوايا 13">
            <a:extLst>
              <a:ext uri="{FF2B5EF4-FFF2-40B4-BE49-F238E27FC236}">
                <a16:creationId xmlns:a16="http://schemas.microsoft.com/office/drawing/2014/main" id="{83875E1B-C8D7-468B-B583-A0CA95B8787F}"/>
              </a:ext>
            </a:extLst>
          </p:cNvPr>
          <p:cNvSpPr/>
          <p:nvPr/>
        </p:nvSpPr>
        <p:spPr>
          <a:xfrm>
            <a:off x="4091594" y="4672371"/>
            <a:ext cx="1872208" cy="1064295"/>
          </a:xfrm>
          <a:prstGeom prst="roundRect">
            <a:avLst/>
          </a:prstGeom>
          <a:solidFill>
            <a:srgbClr val="FFCC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EEF892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ED3D9E05-09BA-4C60-BC0D-DEF506FE9865}"/>
              </a:ext>
            </a:extLst>
          </p:cNvPr>
          <p:cNvSpPr/>
          <p:nvPr/>
        </p:nvSpPr>
        <p:spPr>
          <a:xfrm>
            <a:off x="4457670" y="4819797"/>
            <a:ext cx="11400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latin typeface="Calibri" pitchFamily="34" charset="0"/>
              </a:rPr>
              <a:t>يُشَكّل</a:t>
            </a:r>
            <a:endParaRPr lang="ar-SA" sz="4400" dirty="0"/>
          </a:p>
        </p:txBody>
      </p:sp>
      <p:pic>
        <p:nvPicPr>
          <p:cNvPr id="15" name="Picture 4" descr="C:\Users\HP\Desktop\كونان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9740" flipH="1">
            <a:off x="-1848764" y="1053448"/>
            <a:ext cx="6159535" cy="617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WhatsApp Audio 2020-11-03 at 3.25.27 PM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116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7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4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 animBg="1"/>
      <p:bldP spid="12" grpId="0" animBg="1"/>
      <p:bldP spid="7" grpId="0" animBg="1"/>
      <p:bldP spid="5" grpId="0"/>
      <p:bldP spid="6" grpId="0"/>
      <p:bldP spid="8" grpId="0"/>
      <p:bldP spid="10" grpId="0"/>
      <p:bldP spid="11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8000" b="1" dirty="0"/>
              <a:t>اكْمِلُ حَسَبَ الْمَطْلُوب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99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1168"/>
            <a:ext cx="76676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829428" y="1909409"/>
            <a:ext cx="5478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- </a:t>
            </a:r>
            <a:r>
              <a:rPr lang="ar-EG" sz="3200" b="1" dirty="0">
                <a:solidFill>
                  <a:schemeClr val="bg1"/>
                </a:solidFill>
              </a:rPr>
              <a:t>تتعدد .................. الأسماك و................، فمنها الصغير كالسردين، والضخم كالدولفين.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368872" y="3861048"/>
            <a:ext cx="5939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- </a:t>
            </a:r>
            <a:r>
              <a:rPr lang="ar-EG" sz="2800" b="1" dirty="0">
                <a:solidFill>
                  <a:schemeClr val="bg1"/>
                </a:solidFill>
              </a:rPr>
              <a:t>ما ............. قدرة الله ! وما ..............</a:t>
            </a:r>
            <a:endParaRPr lang="ar-SA" sz="2800" b="1" dirty="0">
              <a:solidFill>
                <a:schemeClr val="bg1"/>
              </a:solidFill>
            </a:endParaRPr>
          </a:p>
          <a:p>
            <a:r>
              <a:rPr lang="ar-EG" sz="2800" b="1" dirty="0">
                <a:solidFill>
                  <a:schemeClr val="bg1"/>
                </a:solidFill>
              </a:rPr>
              <a:t> صنعه في خلقه.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833685" y="1916832"/>
            <a:ext cx="885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/>
              <a:t>أنواع</a:t>
            </a:r>
            <a:endParaRPr lang="ar-SA" sz="3200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45F1D3A-FC41-411A-A5AE-481D07A86124}"/>
              </a:ext>
            </a:extLst>
          </p:cNvPr>
          <p:cNvSpPr/>
          <p:nvPr/>
        </p:nvSpPr>
        <p:spPr>
          <a:xfrm>
            <a:off x="5201306" y="2412177"/>
            <a:ext cx="1386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/>
              <a:t>أحجامها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83234F5-F046-4618-86B7-5F763F2D306D}"/>
              </a:ext>
            </a:extLst>
          </p:cNvPr>
          <p:cNvSpPr/>
          <p:nvPr/>
        </p:nvSpPr>
        <p:spPr>
          <a:xfrm>
            <a:off x="2627784" y="3828110"/>
            <a:ext cx="750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/>
              <a:t>أبدع</a:t>
            </a:r>
            <a:endParaRPr lang="ar-SA" sz="32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17E9540-FEB5-494B-B9B8-28F70A4C2F49}"/>
              </a:ext>
            </a:extLst>
          </p:cNvPr>
          <p:cNvSpPr/>
          <p:nvPr/>
        </p:nvSpPr>
        <p:spPr>
          <a:xfrm>
            <a:off x="5652120" y="3827185"/>
            <a:ext cx="973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/>
              <a:t>أعظم</a:t>
            </a:r>
            <a:r>
              <a:rPr lang="ar-EG" sz="3200" b="1" dirty="0"/>
              <a:t> </a:t>
            </a:r>
            <a:endParaRPr lang="ar-SA" sz="3200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0E5E3FF-C2C1-495E-B7E0-32209E9A9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71"/>
          <a:stretch/>
        </p:blipFill>
        <p:spPr bwMode="auto">
          <a:xfrm>
            <a:off x="3436721" y="61786"/>
            <a:ext cx="5092005" cy="113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2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10" grpId="0"/>
      <p:bldP spid="8" grpId="0"/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5948"/>
            <a:ext cx="766762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8A5DB44-CE98-4604-9559-0A6FB3E145D5}"/>
              </a:ext>
            </a:extLst>
          </p:cNvPr>
          <p:cNvSpPr txBox="1"/>
          <p:nvPr/>
        </p:nvSpPr>
        <p:spPr>
          <a:xfrm>
            <a:off x="2434680" y="1984818"/>
            <a:ext cx="4968552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- </a:t>
            </a:r>
            <a:r>
              <a:rPr lang="ar-EG" sz="2800" b="1" dirty="0">
                <a:solidFill>
                  <a:schemeClr val="bg1"/>
                </a:solidFill>
              </a:rPr>
              <a:t>لسكان .......... ........ تاريخ في صيد .............. و ............ اللؤلؤ و............. به.</a:t>
            </a:r>
          </a:p>
          <a:p>
            <a:endParaRPr lang="ar-EG" sz="2800" b="1" dirty="0">
              <a:solidFill>
                <a:schemeClr val="bg1"/>
              </a:solidFill>
            </a:endParaRPr>
          </a:p>
          <a:p>
            <a:r>
              <a:rPr lang="ar-SA" sz="2800" b="1" dirty="0">
                <a:solidFill>
                  <a:schemeClr val="bg1"/>
                </a:solidFill>
              </a:rPr>
              <a:t>- </a:t>
            </a:r>
            <a:r>
              <a:rPr lang="ar-EG" sz="2800" b="1" dirty="0">
                <a:solidFill>
                  <a:schemeClr val="bg1"/>
                </a:solidFill>
              </a:rPr>
              <a:t>سرطان ............. حيوان عجيب، يتحرك سريعاً في كل ............ دون أن يغير ............ جسمه.</a:t>
            </a:r>
            <a:endParaRPr lang="ar-SA" sz="2800" b="1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9F2EA43-787B-4B5E-8E27-B1BD9D2EF13B}"/>
              </a:ext>
            </a:extLst>
          </p:cNvPr>
          <p:cNvSpPr txBox="1"/>
          <p:nvPr/>
        </p:nvSpPr>
        <p:spPr>
          <a:xfrm>
            <a:off x="4133044" y="2031836"/>
            <a:ext cx="24641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imes New Roman" pitchFamily="18" charset="0"/>
                <a:cs typeface="Times New Roman" pitchFamily="18" charset="0"/>
              </a:rPr>
              <a:t>الْخَليجِ الْعرَبِيّ</a:t>
            </a:r>
            <a:endParaRPr lang="ar-SA" sz="28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36DFBC9-6B37-4066-B5E4-B3F5B3CBC551}"/>
              </a:ext>
            </a:extLst>
          </p:cNvPr>
          <p:cNvSpPr txBox="1"/>
          <p:nvPr/>
        </p:nvSpPr>
        <p:spPr>
          <a:xfrm>
            <a:off x="3610492" y="4149080"/>
            <a:ext cx="14153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الاتجاهات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26CB8CE-7863-4B4E-A61B-648241FB266E}"/>
              </a:ext>
            </a:extLst>
          </p:cNvPr>
          <p:cNvSpPr txBox="1"/>
          <p:nvPr/>
        </p:nvSpPr>
        <p:spPr>
          <a:xfrm>
            <a:off x="5311324" y="3734744"/>
            <a:ext cx="8113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البحر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99C87DE-2B71-416D-B6C0-2C23FB7520DE}"/>
              </a:ext>
            </a:extLst>
          </p:cNvPr>
          <p:cNvSpPr txBox="1"/>
          <p:nvPr/>
        </p:nvSpPr>
        <p:spPr>
          <a:xfrm>
            <a:off x="5830966" y="2880595"/>
            <a:ext cx="14153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المتاجرة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2D8B3DD-28CE-4601-BDC2-06B2D9422C4C}"/>
              </a:ext>
            </a:extLst>
          </p:cNvPr>
          <p:cNvSpPr txBox="1"/>
          <p:nvPr/>
        </p:nvSpPr>
        <p:spPr>
          <a:xfrm>
            <a:off x="6078707" y="2455461"/>
            <a:ext cx="9439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المحار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C0D5B63-4B1E-4315-8F75-EEA9E57E8D3D}"/>
              </a:ext>
            </a:extLst>
          </p:cNvPr>
          <p:cNvSpPr txBox="1"/>
          <p:nvPr/>
        </p:nvSpPr>
        <p:spPr>
          <a:xfrm>
            <a:off x="4318148" y="2460354"/>
            <a:ext cx="13377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imes New Roman" pitchFamily="18" charset="0"/>
                <a:cs typeface="Times New Roman" pitchFamily="18" charset="0"/>
              </a:rPr>
              <a:t>استخراج</a:t>
            </a:r>
            <a:endParaRPr lang="ar-SA" sz="28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54570E5B-9E4F-4CCF-AEF2-95E3AAEAE326}"/>
              </a:ext>
            </a:extLst>
          </p:cNvPr>
          <p:cNvSpPr txBox="1"/>
          <p:nvPr/>
        </p:nvSpPr>
        <p:spPr>
          <a:xfrm>
            <a:off x="5524995" y="4581128"/>
            <a:ext cx="11953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اتجاه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2AD7608-7917-4846-A3CF-AD3811DCF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0" b="54582"/>
          <a:stretch/>
        </p:blipFill>
        <p:spPr bwMode="auto">
          <a:xfrm>
            <a:off x="3284963" y="270108"/>
            <a:ext cx="5092005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6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4FA552EC-5A8A-4537-AA7A-979BEA572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9" b="25785"/>
          <a:stretch/>
        </p:blipFill>
        <p:spPr bwMode="auto">
          <a:xfrm>
            <a:off x="3345233" y="146813"/>
            <a:ext cx="5092005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HP\Desktop\Untitled-9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29" y="890350"/>
            <a:ext cx="320340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HP\Desktop\Untitled-9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49685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HP\Desktop\Untitled-9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05" y="890350"/>
            <a:ext cx="31615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hlinkClick r:id="rId8" action="ppaction://hlinkfile"/>
          </p:cNvPr>
          <p:cNvSpPr/>
          <p:nvPr/>
        </p:nvSpPr>
        <p:spPr>
          <a:xfrm rot="1105103">
            <a:off x="6810255" y="5509204"/>
            <a:ext cx="230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استراتيجية ذاكرة الكاميرا</a:t>
            </a:r>
            <a:endParaRPr lang="ar-SA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82" name="Picture 10" descr="C:\Users\HP\Desktop\Untitled-9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620688"/>
            <a:ext cx="49685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956246" y="1096868"/>
            <a:ext cx="15888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b="1" dirty="0"/>
              <a:t>بِحَـ</a:t>
            </a:r>
            <a:r>
              <a:rPr lang="ar-SA" sz="6600" b="1" dirty="0">
                <a:solidFill>
                  <a:srgbClr val="FF0000"/>
                </a:solidFill>
              </a:rPr>
              <a:t>ا</a:t>
            </a:r>
            <a:r>
              <a:rPr lang="ar-SA" sz="6600" b="1" dirty="0"/>
              <a:t>ر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743F394-21C4-41C9-AE57-7627CA4188D4}"/>
              </a:ext>
            </a:extLst>
          </p:cNvPr>
          <p:cNvSpPr/>
          <p:nvPr/>
        </p:nvSpPr>
        <p:spPr>
          <a:xfrm>
            <a:off x="7740352" y="1134918"/>
            <a:ext cx="434037" cy="898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128010" y="2951946"/>
            <a:ext cx="1083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2800" b="1" dirty="0" err="1"/>
              <a:t>الأَسْم</a:t>
            </a:r>
            <a:r>
              <a:rPr lang="ar-SA" sz="2800" b="1" dirty="0"/>
              <a:t>َ</a:t>
            </a:r>
            <a:r>
              <a:rPr lang="ar-EG" sz="2800" b="1" dirty="0">
                <a:solidFill>
                  <a:srgbClr val="FF0000"/>
                </a:solidFill>
              </a:rPr>
              <a:t>ا</a:t>
            </a:r>
            <a:r>
              <a:rPr lang="ar-EG" sz="2800" b="1" dirty="0"/>
              <a:t>كُ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499992" y="2951946"/>
            <a:ext cx="1148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الأَحْجَ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م</a:t>
            </a:r>
            <a:r>
              <a:rPr lang="ar-SA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ِ</a:t>
            </a:r>
            <a:endParaRPr lang="ar-SA" sz="3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940152" y="2951945"/>
            <a:ext cx="1127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الْبَيَ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ض</a:t>
            </a:r>
            <a:endParaRPr lang="ar-SA" sz="3200" dirty="0"/>
          </a:p>
        </p:txBody>
      </p:sp>
      <p:sp>
        <p:nvSpPr>
          <p:cNvPr id="6" name="مستطيل 5"/>
          <p:cNvSpPr/>
          <p:nvPr/>
        </p:nvSpPr>
        <p:spPr>
          <a:xfrm>
            <a:off x="7452320" y="2951946"/>
            <a:ext cx="1156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ال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إِنْسَ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ا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ن</a:t>
            </a:r>
            <a:endParaRPr lang="ar-SA" sz="3200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3491880" y="2958683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4860032" y="3030691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6516153" y="3004849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7850279" y="2996952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850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 animBg="1"/>
      <p:bldP spid="3" grpId="0"/>
      <p:bldP spid="4" grpId="0"/>
      <p:bldP spid="5" grpId="0"/>
      <p:bldP spid="6" grpId="0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F6C0F61-DC5A-4EE1-9209-2978428F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6672" y="0"/>
            <a:ext cx="12664996" cy="717341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491880" y="1917531"/>
            <a:ext cx="5292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3200" b="1" dirty="0">
                <a:solidFill>
                  <a:schemeClr val="bg1"/>
                </a:solidFill>
                <a:latin typeface="+mj-lt"/>
              </a:rPr>
              <a:t>الْمَرْجان</a:t>
            </a:r>
            <a:r>
              <a:rPr lang="ar-SA" sz="32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algn="justLow"/>
            <a:r>
              <a:rPr lang="ar-EG" sz="3200" b="1" dirty="0">
                <a:solidFill>
                  <a:schemeClr val="bg1"/>
                </a:solidFill>
                <a:latin typeface="+mj-lt"/>
              </a:rPr>
              <a:t>وَهُوَ حَيَوانٌ عَلى شَكْلِ شَجَرَةٍ ذاتِ ساقٍ سَميكَةٍ، يَكْثُرُ في البَحْرِ الأَحْمَرِ؛ مِنْهُ الأَصْفَرَ وَالأَحْمَرَ وَالأَزْرَقَ.</a:t>
            </a:r>
          </a:p>
          <a:p>
            <a:pPr algn="justLow"/>
            <a:endParaRPr lang="ar-EG" sz="3200" b="1" dirty="0">
              <a:latin typeface="+mj-lt"/>
            </a:endParaRPr>
          </a:p>
        </p:txBody>
      </p:sp>
      <p:pic>
        <p:nvPicPr>
          <p:cNvPr id="8" name="رسم 7">
            <a:extLst>
              <a:ext uri="{FF2B5EF4-FFF2-40B4-BE49-F238E27FC236}">
                <a16:creationId xmlns:a16="http://schemas.microsoft.com/office/drawing/2014/main" id="{C125075D-2439-4E08-B7E9-A0E685EFC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1560" y="2095028"/>
            <a:ext cx="3254582" cy="392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34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4FA552EC-5A8A-4537-AA7A-979BEA572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9" b="25785"/>
          <a:stretch/>
        </p:blipFill>
        <p:spPr bwMode="auto">
          <a:xfrm>
            <a:off x="3345233" y="146813"/>
            <a:ext cx="5092005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HP\Desktop\Untitled-9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29" y="890350"/>
            <a:ext cx="320340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HP\Desktop\Untitled-9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49685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HP\Desktop\Untitled-9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05" y="890350"/>
            <a:ext cx="31615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hlinkClick r:id="rId8" action="ppaction://hlinkfile"/>
          </p:cNvPr>
          <p:cNvSpPr/>
          <p:nvPr/>
        </p:nvSpPr>
        <p:spPr>
          <a:xfrm rot="1105103">
            <a:off x="6810255" y="5509204"/>
            <a:ext cx="230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استراتيجية ذاكرة الكاميرا</a:t>
            </a:r>
            <a:endParaRPr lang="ar-SA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82" name="Picture 10" descr="C:\Users\HP\Desktop\Untitled-9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620688"/>
            <a:ext cx="49685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964261" y="1096868"/>
            <a:ext cx="157286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6600" b="1" dirty="0"/>
              <a:t>ق</a:t>
            </a:r>
            <a:r>
              <a:rPr lang="ar-SA" sz="6600" b="1" dirty="0"/>
              <a:t>ُ</a:t>
            </a:r>
            <a:r>
              <a:rPr lang="ar-EG" sz="6600" b="1" dirty="0"/>
              <a:t>ل</a:t>
            </a:r>
            <a:r>
              <a:rPr lang="ar-SA" sz="6600" b="1" dirty="0"/>
              <a:t>ُ</a:t>
            </a:r>
            <a:r>
              <a:rPr lang="ar-EG" sz="6600" b="1" dirty="0">
                <a:solidFill>
                  <a:srgbClr val="FF0000"/>
                </a:solidFill>
              </a:rPr>
              <a:t>و</a:t>
            </a:r>
            <a:r>
              <a:rPr lang="ar-EG" sz="6600" b="1" dirty="0"/>
              <a:t>ب</a:t>
            </a:r>
            <a:endParaRPr lang="ar-SA" sz="6600" b="1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743F394-21C4-41C9-AE57-7627CA4188D4}"/>
              </a:ext>
            </a:extLst>
          </p:cNvPr>
          <p:cNvSpPr/>
          <p:nvPr/>
        </p:nvSpPr>
        <p:spPr>
          <a:xfrm>
            <a:off x="7918383" y="1134918"/>
            <a:ext cx="326025" cy="898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139231" y="2951946"/>
            <a:ext cx="1061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latin typeface="Times New Roman" pitchFamily="18" charset="0"/>
                <a:cs typeface="Times New Roman" pitchFamily="18" charset="0"/>
              </a:rPr>
              <a:t>الْهَامُ</a:t>
            </a:r>
            <a:r>
              <a:rPr lang="ar-SA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SA" sz="2800" b="1" dirty="0">
                <a:latin typeface="Times New Roman" pitchFamily="18" charset="0"/>
                <a:cs typeface="Times New Roman" pitchFamily="18" charset="0"/>
              </a:rPr>
              <a:t>ر</a:t>
            </a:r>
            <a:endParaRPr lang="ar-SA" sz="2800" b="1" dirty="0"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532853" y="2951946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مَوْجُ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د</a:t>
            </a:r>
            <a:endParaRPr lang="ar-SA" sz="3200" b="1" dirty="0"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044348" y="2951945"/>
            <a:ext cx="918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زُهُ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ر</a:t>
            </a:r>
            <a:endParaRPr lang="ar-SA" sz="3200" dirty="0"/>
          </a:p>
        </p:txBody>
      </p:sp>
      <p:sp>
        <p:nvSpPr>
          <p:cNvPr id="6" name="مستطيل 5"/>
          <p:cNvSpPr/>
          <p:nvPr/>
        </p:nvSpPr>
        <p:spPr>
          <a:xfrm>
            <a:off x="7351332" y="2951946"/>
            <a:ext cx="1358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cs typeface="Times New Roman" pitchFamily="18" charset="0"/>
              </a:rPr>
              <a:t>الْمَخْلُ</a:t>
            </a:r>
            <a:r>
              <a:rPr lang="ar-SA" sz="2800" b="1" dirty="0">
                <a:solidFill>
                  <a:srgbClr val="FF0000"/>
                </a:solidFill>
                <a:cs typeface="Times New Roman" pitchFamily="18" charset="0"/>
              </a:rPr>
              <a:t>و</a:t>
            </a:r>
            <a:r>
              <a:rPr lang="ar-SA" sz="2800" b="1" dirty="0">
                <a:cs typeface="Times New Roman" pitchFamily="18" charset="0"/>
              </a:rPr>
              <a:t>قاتِ</a:t>
            </a:r>
            <a:endParaRPr lang="ar-SA" sz="2800" b="1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3563888" y="2958683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4969959" y="3030691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6482127" y="2996952"/>
            <a:ext cx="250113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8028384" y="2951946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245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 animBg="1"/>
      <p:bldP spid="3" grpId="0"/>
      <p:bldP spid="4" grpId="0"/>
      <p:bldP spid="5" grpId="0"/>
      <p:bldP spid="6" grpId="0"/>
      <p:bldP spid="15" grpId="0" animBg="1"/>
      <p:bldP spid="16" grpId="0" animBg="1"/>
      <p:bldP spid="17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4FA552EC-5A8A-4537-AA7A-979BEA572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9" b="25785"/>
          <a:stretch/>
        </p:blipFill>
        <p:spPr bwMode="auto">
          <a:xfrm>
            <a:off x="3345233" y="146813"/>
            <a:ext cx="5092005" cy="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C:\Users\HP\Desktop\Untitled-9-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29" y="890350"/>
            <a:ext cx="320340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HP\Desktop\Untitled-9-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49685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HP\Desktop\Untitled-9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05" y="890350"/>
            <a:ext cx="31615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hlinkClick r:id="rId8" action="ppaction://hlinkfile"/>
          </p:cNvPr>
          <p:cNvSpPr/>
          <p:nvPr/>
        </p:nvSpPr>
        <p:spPr>
          <a:xfrm rot="1105103">
            <a:off x="6810255" y="5509204"/>
            <a:ext cx="2305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accent5">
                    <a:lumMod val="50000"/>
                  </a:schemeClr>
                </a:solidFill>
              </a:rPr>
              <a:t>استراتيجية ذاكرة الكاميرا</a:t>
            </a:r>
            <a:endParaRPr lang="ar-SA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82" name="Picture 10" descr="C:\Users\HP\Desktop\Untitled-9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620688"/>
            <a:ext cx="49685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887317" y="1096868"/>
            <a:ext cx="16498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b="1" dirty="0"/>
              <a:t>مُحِ</a:t>
            </a:r>
            <a:r>
              <a:rPr lang="ar-SA" sz="6600" b="1" dirty="0">
                <a:solidFill>
                  <a:srgbClr val="FF0000"/>
                </a:solidFill>
              </a:rPr>
              <a:t>ي</a:t>
            </a:r>
            <a:r>
              <a:rPr lang="ar-SA" sz="6600" b="1" dirty="0"/>
              <a:t>ط</a:t>
            </a:r>
            <a:endParaRPr lang="ar-SA" sz="66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743F394-21C4-41C9-AE57-7627CA4188D4}"/>
              </a:ext>
            </a:extLst>
          </p:cNvPr>
          <p:cNvSpPr/>
          <p:nvPr/>
        </p:nvSpPr>
        <p:spPr>
          <a:xfrm>
            <a:off x="7668344" y="1201839"/>
            <a:ext cx="504130" cy="8980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3275486" y="2951946"/>
            <a:ext cx="788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/>
              <a:t>كَثِ</a:t>
            </a:r>
            <a:r>
              <a:rPr lang="ar-SA" sz="2800" b="1" dirty="0">
                <a:solidFill>
                  <a:srgbClr val="FF0000"/>
                </a:solidFill>
              </a:rPr>
              <a:t>ي</a:t>
            </a:r>
            <a:r>
              <a:rPr lang="ar-SA" sz="2800" b="1" dirty="0"/>
              <a:t>رة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4570524" y="2951946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صَدِ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ق</a:t>
            </a:r>
            <a:endParaRPr lang="ar-SA" sz="3200" b="1" dirty="0">
              <a:cs typeface="Times New Roman" pitchFamily="18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041142" y="2951945"/>
            <a:ext cx="925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تَعِ</a:t>
            </a:r>
            <a:r>
              <a:rPr lang="ar-S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ي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ش</a:t>
            </a:r>
            <a:endParaRPr lang="ar-SA" sz="3200" dirty="0"/>
          </a:p>
        </p:txBody>
      </p:sp>
      <p:sp>
        <p:nvSpPr>
          <p:cNvPr id="6" name="مستطيل 5"/>
          <p:cNvSpPr/>
          <p:nvPr/>
        </p:nvSpPr>
        <p:spPr>
          <a:xfrm>
            <a:off x="7566135" y="2951946"/>
            <a:ext cx="928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cs typeface="Times New Roman" pitchFamily="18" charset="0"/>
              </a:rPr>
              <a:t>سَمِ</a:t>
            </a:r>
            <a:r>
              <a:rPr lang="ar-SA" sz="2800" b="1" dirty="0">
                <a:solidFill>
                  <a:srgbClr val="FF0000"/>
                </a:solidFill>
                <a:cs typeface="Times New Roman" pitchFamily="18" charset="0"/>
              </a:rPr>
              <a:t>ي</a:t>
            </a:r>
            <a:r>
              <a:rPr lang="ar-SA" sz="2800" b="1" dirty="0">
                <a:cs typeface="Times New Roman" pitchFamily="18" charset="0"/>
              </a:rPr>
              <a:t>كَة</a:t>
            </a:r>
            <a:endParaRPr lang="ar-SA" sz="2800" b="1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3669985" y="2951946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5004048" y="3030691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6554135" y="2996952"/>
            <a:ext cx="250113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BC622C8-6F3F-4296-9746-01E6033D4909}"/>
              </a:ext>
            </a:extLst>
          </p:cNvPr>
          <p:cNvSpPr/>
          <p:nvPr/>
        </p:nvSpPr>
        <p:spPr>
          <a:xfrm>
            <a:off x="8028384" y="2996952"/>
            <a:ext cx="178105" cy="470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86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9" grpId="0" animBg="1"/>
      <p:bldP spid="3" grpId="0"/>
      <p:bldP spid="4" grpId="0"/>
      <p:bldP spid="5" grpId="0"/>
      <p:bldP spid="6" grpId="0"/>
      <p:bldP spid="15" grpId="0" animBg="1"/>
      <p:bldP spid="16" grpId="0" animBg="1"/>
      <p:bldP spid="1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8000" b="1" dirty="0"/>
              <a:t>اكْتُبُ حَسَبَ الْمَطْلُوب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14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107"/>
            <a:ext cx="3851920" cy="334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1638"/>
          <a:stretch/>
        </p:blipFill>
        <p:spPr bwMode="auto">
          <a:xfrm>
            <a:off x="1852782" y="395742"/>
            <a:ext cx="6823674" cy="1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923928" y="1844824"/>
            <a:ext cx="46085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/>
            <a:r>
              <a:rPr lang="ar-SA" sz="3200" b="1" dirty="0">
                <a:cs typeface="Times New Roman" pitchFamily="18" charset="0"/>
              </a:rPr>
              <a:t>تَعيشُ في الْبِحارِ وَالْمُحيطاتِ كائِناتٌ حَيَّةٌ كَثيرَةٌ، مِنْ أَهَمِّها</a:t>
            </a:r>
            <a:r>
              <a:rPr lang="en-US" sz="3200" b="1" dirty="0">
                <a:cs typeface="Times New Roman" pitchFamily="18" charset="0"/>
              </a:rPr>
              <a:t> :</a:t>
            </a:r>
            <a:endParaRPr lang="ar-SA" sz="3200" b="1" dirty="0">
              <a:cs typeface="Times New Roman" pitchFamily="18" charset="0"/>
            </a:endParaRPr>
          </a:p>
          <a:p>
            <a:pPr algn="justLow" rtl="1"/>
            <a:r>
              <a:rPr lang="ar-EG" sz="3200" b="1" dirty="0">
                <a:cs typeface="Times New Roman" pitchFamily="18" charset="0"/>
              </a:rPr>
              <a:t>الأسماك: 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وَهِيَ مُتَعَدِّدَةُ الأَنواعِ والأَحْجامِ، فمِنها الصَّغيرُ كَالسَّرْدين، والْكبيرُ كَالْهامورِ والْبَياضِ، وَالضَّخْمُ كَالْحوتِ، والْقَرْشِ، وَالدُلْفين</a:t>
            </a:r>
            <a:r>
              <a:rPr lang="ar-EG" sz="3200" b="1" dirty="0">
                <a:latin typeface="Times New Roman" pitchFamily="18" charset="0"/>
                <a:cs typeface="Times New Roman" pitchFamily="18" charset="0"/>
              </a:rPr>
              <a:t>ُ</a:t>
            </a:r>
            <a:r>
              <a:rPr lang="ar-SA" sz="3200" b="1" dirty="0">
                <a:latin typeface="Times New Roman" pitchFamily="18" charset="0"/>
                <a:cs typeface="Times New Roman" pitchFamily="18" charset="0"/>
              </a:rPr>
              <a:t>، الَّذي يُوصَفُ بِأَنَّهُ صَديقٌ لِلإِنْسانِ.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13117542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3508107"/>
            <a:ext cx="3851920" cy="334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81638"/>
          <a:stretch/>
        </p:blipFill>
        <p:spPr bwMode="auto">
          <a:xfrm>
            <a:off x="1852782" y="395742"/>
            <a:ext cx="6823674" cy="1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771800" y="2014969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EG" sz="3200" b="1" dirty="0">
                <a:solidFill>
                  <a:srgbClr val="002060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ar-SA" sz="3200" b="1" dirty="0">
                <a:solidFill>
                  <a:srgbClr val="002060"/>
                </a:solidFill>
              </a:rPr>
              <a:t>....................................................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3711231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107"/>
            <a:ext cx="3851920" cy="334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995936" y="1556792"/>
            <a:ext cx="4464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3600" b="1" dirty="0"/>
              <a:t>ت</a:t>
            </a:r>
            <a:r>
              <a:rPr lang="ar-EG" sz="3600" b="1" dirty="0"/>
              <a:t>عيشُ في الْبِحارِ وَالْمُحيطاتِ كائِناتٌ حَيَّةٌ كَثيرَةٌ، مِنْ أَهَمِّها</a:t>
            </a:r>
            <a:r>
              <a:rPr lang="ar-SA" sz="3600" b="1" dirty="0"/>
              <a:t>:</a:t>
            </a:r>
            <a:r>
              <a:rPr lang="ar-EG" sz="3600" b="1" dirty="0"/>
              <a:t> </a:t>
            </a:r>
          </a:p>
          <a:p>
            <a:pPr algn="justLow"/>
            <a:r>
              <a:rPr lang="ar-EG" sz="3600" b="1" dirty="0"/>
              <a:t>نجم البحر: وَهُوَ حَيَوانٌ يُشْبِهُ النَّجْمَ في شَكْلِهِ، وَهُوَ مُخْتَلِفٌ في أَحْجامِهِ وَأَلْوانِهِ، وَلَهُ خمسة أَذْرُعٍ مُتَشابِهَةِ الشَّكْلِ، وَالطُّولِ وَالْحَجْمِ.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4" b="35122"/>
          <a:stretch/>
        </p:blipFill>
        <p:spPr bwMode="auto">
          <a:xfrm>
            <a:off x="1187624" y="548680"/>
            <a:ext cx="7416824" cy="6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0396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3508107"/>
            <a:ext cx="3851920" cy="334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2771800" y="2014969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EG" sz="3200" b="1" dirty="0">
                <a:solidFill>
                  <a:srgbClr val="002060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ar-SA" sz="3200" b="1" dirty="0">
                <a:solidFill>
                  <a:srgbClr val="002060"/>
                </a:solidFill>
              </a:rPr>
              <a:t>....................................................</a:t>
            </a:r>
            <a:endParaRPr lang="ar-SA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6" b="850"/>
          <a:stretch/>
        </p:blipFill>
        <p:spPr bwMode="auto">
          <a:xfrm>
            <a:off x="1425155" y="836712"/>
            <a:ext cx="717279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7934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13800" b="1" dirty="0"/>
              <a:t>اسْتَخْدِمُ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123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7936"/>
            <a:ext cx="5328592" cy="436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ستطيل مستدير الزوايا 9"/>
          <p:cNvSpPr/>
          <p:nvPr/>
        </p:nvSpPr>
        <p:spPr>
          <a:xfrm>
            <a:off x="3268588" y="2420888"/>
            <a:ext cx="5040560" cy="923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المملكة العربية السعودية </a:t>
            </a: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أكثر</a:t>
            </a:r>
            <a:r>
              <a:rPr lang="ar-SA" sz="2400" b="1" dirty="0">
                <a:solidFill>
                  <a:schemeClr val="tx1"/>
                </a:solidFill>
              </a:rPr>
              <a:t> الدول إنتاجاً لمياه البحر المحلاة.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7DC3C7A-0E85-42FA-AB1E-153AD025D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09"/>
          <a:stretch/>
        </p:blipFill>
        <p:spPr bwMode="auto">
          <a:xfrm>
            <a:off x="3275856" y="263203"/>
            <a:ext cx="5144244" cy="10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6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17DC3C7A-0E85-42FA-AB1E-153AD025D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09"/>
          <a:stretch/>
        </p:blipFill>
        <p:spPr bwMode="auto">
          <a:xfrm>
            <a:off x="3275856" y="263203"/>
            <a:ext cx="5144244" cy="10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489">
            <a:off x="168538" y="1312073"/>
            <a:ext cx="4619494" cy="456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مستدير الزوايا 9">
            <a:extLst>
              <a:ext uri="{FF2B5EF4-FFF2-40B4-BE49-F238E27FC236}">
                <a16:creationId xmlns:a16="http://schemas.microsoft.com/office/drawing/2014/main" id="{E8B85871-2F30-46E1-B787-0764B3E87696}"/>
              </a:ext>
            </a:extLst>
          </p:cNvPr>
          <p:cNvSpPr/>
          <p:nvPr/>
        </p:nvSpPr>
        <p:spPr>
          <a:xfrm>
            <a:off x="3635896" y="3756429"/>
            <a:ext cx="5040560" cy="923330"/>
          </a:xfrm>
          <a:prstGeom prst="roundRect">
            <a:avLst/>
          </a:prstGeom>
          <a:solidFill>
            <a:srgbClr val="EAF4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itchFamily="34" charset="0"/>
              </a:rPr>
              <a:t>الشمس </a:t>
            </a:r>
            <a:r>
              <a:rPr lang="ar-SA" sz="2800" b="1" dirty="0">
                <a:solidFill>
                  <a:srgbClr val="FFC000"/>
                </a:solidFill>
                <a:latin typeface="Calibri" pitchFamily="34" charset="0"/>
              </a:rPr>
              <a:t>أكبر</a:t>
            </a:r>
            <a:r>
              <a:rPr lang="ar-SA" sz="28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Calibri" pitchFamily="34" charset="0"/>
              </a:rPr>
              <a:t>حجماً من الأرض.</a:t>
            </a:r>
          </a:p>
        </p:txBody>
      </p:sp>
    </p:spTree>
    <p:extLst>
      <p:ext uri="{BB962C8B-B14F-4D97-AF65-F5344CB8AC3E}">
        <p14:creationId xmlns:p14="http://schemas.microsoft.com/office/powerpoint/2010/main" val="293484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F6C0F61-DC5A-4EE1-9209-2978428F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6752" y="-351420"/>
            <a:ext cx="13385075" cy="756084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131840" y="1556792"/>
            <a:ext cx="52920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2800" b="1" dirty="0">
                <a:solidFill>
                  <a:schemeClr val="bg1"/>
                </a:solidFill>
                <a:latin typeface="+mj-lt"/>
              </a:rPr>
              <a:t>المَحَار</a:t>
            </a:r>
            <a:r>
              <a:rPr lang="ar-SA" sz="28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algn="justLow"/>
            <a:r>
              <a:rPr lang="ar-SA" sz="2800" b="1" dirty="0">
                <a:solidFill>
                  <a:schemeClr val="bg1"/>
                </a:solidFill>
                <a:latin typeface="+mj-lt"/>
              </a:rPr>
              <a:t>وَ</a:t>
            </a:r>
            <a:r>
              <a:rPr lang="ar-EG" sz="2800" b="1" dirty="0">
                <a:solidFill>
                  <a:schemeClr val="bg1"/>
                </a:solidFill>
                <a:latin typeface="+mj-lt"/>
              </a:rPr>
              <a:t>هُوَ أَعْجَبُ ما في الْبَحْرِ، فَهُوَ يَهْبِطُ إِلى الأَعْماقِ داخِلَ صَدَفَةٍ تَقيهِ الأَخْطارِ، وَهُوَ مَوْجودٌ في كَثيرٍ مِنْ بِحارِ الْعالَمِ، وَلِسُكَّانِ الْخَليجِ الْعرَبِيِّ تاريخ في صَيْدِ المحار واستخراج الْلُّؤْلُؤِ، وَال</a:t>
            </a:r>
            <a:r>
              <a:rPr lang="ar-SA" sz="2800" b="1" dirty="0">
                <a:solidFill>
                  <a:schemeClr val="bg1"/>
                </a:solidFill>
                <a:latin typeface="+mj-lt"/>
              </a:rPr>
              <a:t>ا</a:t>
            </a:r>
            <a:r>
              <a:rPr lang="ar-EG" sz="2800" b="1" dirty="0">
                <a:solidFill>
                  <a:schemeClr val="bg1"/>
                </a:solidFill>
                <a:latin typeface="+mj-lt"/>
              </a:rPr>
              <a:t>تجار به.</a:t>
            </a:r>
          </a:p>
          <a:p>
            <a:pPr algn="justLow"/>
            <a:endParaRPr lang="ar-EG" sz="3200" b="1" dirty="0">
              <a:latin typeface="+mj-lt"/>
            </a:endParaRPr>
          </a:p>
        </p:txBody>
      </p:sp>
      <p:pic>
        <p:nvPicPr>
          <p:cNvPr id="3" name="رسم 2">
            <a:extLst>
              <a:ext uri="{FF2B5EF4-FFF2-40B4-BE49-F238E27FC236}">
                <a16:creationId xmlns:a16="http://schemas.microsoft.com/office/drawing/2014/main" id="{5E31D8B0-E2FD-4FF1-8C48-3B68CE0A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2467" y="2204864"/>
            <a:ext cx="2468845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10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14757"/>
            <a:ext cx="9577064" cy="654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مستدير الزوايا 9">
            <a:extLst>
              <a:ext uri="{FF2B5EF4-FFF2-40B4-BE49-F238E27FC236}">
                <a16:creationId xmlns:a16="http://schemas.microsoft.com/office/drawing/2014/main" id="{741A113C-DEEE-4C57-B8B0-DBCD9B4F24FD}"/>
              </a:ext>
            </a:extLst>
          </p:cNvPr>
          <p:cNvSpPr/>
          <p:nvPr/>
        </p:nvSpPr>
        <p:spPr>
          <a:xfrm>
            <a:off x="1871700" y="2492772"/>
            <a:ext cx="5040560" cy="923330"/>
          </a:xfrm>
          <a:prstGeom prst="roundRect">
            <a:avLst/>
          </a:prstGeom>
          <a:solidFill>
            <a:srgbClr val="EAF4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مساحة </a:t>
            </a:r>
            <a:r>
              <a:rPr lang="ar-SA" sz="2400" b="1" dirty="0">
                <a:solidFill>
                  <a:schemeClr val="tx1"/>
                </a:solidFill>
              </a:rPr>
              <a:t>ا</a:t>
            </a:r>
            <a:r>
              <a:rPr lang="ar-SA" sz="2800" b="1" dirty="0">
                <a:solidFill>
                  <a:schemeClr val="tx1"/>
                </a:solidFill>
              </a:rPr>
              <a:t>لمحيطات </a:t>
            </a:r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أكبر</a:t>
            </a:r>
            <a:r>
              <a:rPr lang="ar-SA" sz="2800" b="1" dirty="0">
                <a:solidFill>
                  <a:schemeClr val="tx1"/>
                </a:solidFill>
              </a:rPr>
              <a:t> من البحار.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7DC3C7A-0E85-42FA-AB1E-153AD025D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09"/>
          <a:stretch/>
        </p:blipFill>
        <p:spPr bwMode="auto">
          <a:xfrm>
            <a:off x="3275856" y="263203"/>
            <a:ext cx="5144244" cy="10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18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1" y="4041800"/>
            <a:ext cx="7796066" cy="28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مستدير الزوايا 9">
            <a:extLst>
              <a:ext uri="{FF2B5EF4-FFF2-40B4-BE49-F238E27FC236}">
                <a16:creationId xmlns:a16="http://schemas.microsoft.com/office/drawing/2014/main" id="{83706B76-5D0E-4B5E-9750-1930B9C69E40}"/>
              </a:ext>
            </a:extLst>
          </p:cNvPr>
          <p:cNvSpPr/>
          <p:nvPr/>
        </p:nvSpPr>
        <p:spPr>
          <a:xfrm>
            <a:off x="2267744" y="2073622"/>
            <a:ext cx="5040560" cy="92333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itchFamily="34" charset="0"/>
              </a:rPr>
              <a:t>مدينة الرياض من </a:t>
            </a:r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أكبر</a:t>
            </a:r>
            <a:r>
              <a:rPr lang="ar-SA" sz="2800" b="1" dirty="0">
                <a:solidFill>
                  <a:schemeClr val="tx1"/>
                </a:solidFill>
                <a:latin typeface="Calibri" pitchFamily="34" charset="0"/>
              </a:rPr>
              <a:t> مدن المملكة.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7DC3C7A-0E85-42FA-AB1E-153AD025D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09"/>
          <a:stretch/>
        </p:blipFill>
        <p:spPr bwMode="auto">
          <a:xfrm>
            <a:off x="3275856" y="263203"/>
            <a:ext cx="5144244" cy="10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7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570">
            <a:off x="4709951" y="4765949"/>
            <a:ext cx="3801612" cy="289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مستدير الزوايا 5">
            <a:hlinkClick r:id="rId3" action="ppaction://hlinksldjump"/>
          </p:cNvPr>
          <p:cNvSpPr/>
          <p:nvPr/>
        </p:nvSpPr>
        <p:spPr>
          <a:xfrm rot="2488938">
            <a:off x="5605363" y="1774650"/>
            <a:ext cx="2232248" cy="31683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مستدير الزوايا 6">
            <a:hlinkClick r:id="rId4" action="ppaction://hlinksldjump"/>
          </p:cNvPr>
          <p:cNvSpPr/>
          <p:nvPr/>
        </p:nvSpPr>
        <p:spPr>
          <a:xfrm rot="1451000">
            <a:off x="4684201" y="1242498"/>
            <a:ext cx="2232248" cy="3168352"/>
          </a:xfrm>
          <a:prstGeom prst="roundRect">
            <a:avLst/>
          </a:prstGeom>
          <a:solidFill>
            <a:srgbClr val="FFE4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7E597"/>
              </a:solidFill>
            </a:endParaRPr>
          </a:p>
        </p:txBody>
      </p:sp>
      <p:sp>
        <p:nvSpPr>
          <p:cNvPr id="8" name="مستطيل مستدير الزوايا 7">
            <a:hlinkClick r:id="rId5" action="ppaction://hlinksldjump"/>
          </p:cNvPr>
          <p:cNvSpPr/>
          <p:nvPr/>
        </p:nvSpPr>
        <p:spPr>
          <a:xfrm rot="394580">
            <a:off x="3655629" y="1026123"/>
            <a:ext cx="2232248" cy="316835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عنوان 1"/>
          <p:cNvSpPr>
            <a:spLocks noGrp="1"/>
          </p:cNvSpPr>
          <p:nvPr>
            <p:ph type="title"/>
          </p:nvPr>
        </p:nvSpPr>
        <p:spPr>
          <a:xfrm>
            <a:off x="4236403" y="116632"/>
            <a:ext cx="5232141" cy="848032"/>
          </a:xfrm>
        </p:spPr>
        <p:txBody>
          <a:bodyPr>
            <a:noAutofit/>
          </a:bodyPr>
          <a:lstStyle/>
          <a:p>
            <a:r>
              <a:rPr lang="ar-SA" sz="4800" b="1" dirty="0"/>
              <a:t>استراتيجية البطاقات</a:t>
            </a: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222747" y="6412132"/>
            <a:ext cx="3547518" cy="32048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1600" dirty="0"/>
              <a:t>- انقر على البطاقة  لتذهب الى السؤال.</a:t>
            </a:r>
          </a:p>
        </p:txBody>
      </p:sp>
      <p:sp>
        <p:nvSpPr>
          <p:cNvPr id="14" name="مستطيل مستدير الزوايا 13">
            <a:hlinkClick r:id="rId6" action="ppaction://hlinksldjump"/>
          </p:cNvPr>
          <p:cNvSpPr/>
          <p:nvPr/>
        </p:nvSpPr>
        <p:spPr>
          <a:xfrm rot="20517237">
            <a:off x="3017057" y="1182472"/>
            <a:ext cx="2232248" cy="3168352"/>
          </a:xfrm>
          <a:prstGeom prst="roundRect">
            <a:avLst/>
          </a:prstGeom>
          <a:solidFill>
            <a:srgbClr val="CCFF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hlinkClick r:id="rId7" action="ppaction://hlinksldjump"/>
          </p:cNvPr>
          <p:cNvSpPr/>
          <p:nvPr/>
        </p:nvSpPr>
        <p:spPr>
          <a:xfrm>
            <a:off x="-36512" y="332656"/>
            <a:ext cx="2448272" cy="576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err="1">
                <a:solidFill>
                  <a:schemeClr val="tx1"/>
                </a:solidFill>
              </a:rPr>
              <a:t>للإنتقال</a:t>
            </a:r>
            <a:r>
              <a:rPr lang="ar-SA" b="1" dirty="0">
                <a:solidFill>
                  <a:schemeClr val="tx1"/>
                </a:solidFill>
              </a:rPr>
              <a:t> للفقرة التالية - احوِّل </a:t>
            </a:r>
          </a:p>
        </p:txBody>
      </p:sp>
    </p:spTree>
    <p:extLst>
      <p:ext uri="{BB962C8B-B14F-4D97-AF65-F5344CB8AC3E}">
        <p14:creationId xmlns:p14="http://schemas.microsoft.com/office/powerpoint/2010/main" val="713362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مستدير الزوايا 13"/>
          <p:cNvSpPr/>
          <p:nvPr/>
        </p:nvSpPr>
        <p:spPr>
          <a:xfrm>
            <a:off x="1331640" y="2564903"/>
            <a:ext cx="3542087" cy="864097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508104" y="2564903"/>
            <a:ext cx="2013870" cy="864097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6" name="مستطيل 5"/>
          <p:cNvSpPr/>
          <p:nvPr/>
        </p:nvSpPr>
        <p:spPr>
          <a:xfrm>
            <a:off x="6041004" y="2727484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/>
              <a:t>أَكْثَرَ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3150837" y="3753312"/>
            <a:ext cx="742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والله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1476920" y="2700209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400" b="1" dirty="0"/>
              <a:t>الجبل أكثر ارتفاعاً من الهضبة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62BC37E-D996-4FFC-9F73-64CB8A661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-4274" r="-581" b="75567"/>
          <a:stretch/>
        </p:blipFill>
        <p:spPr bwMode="auto">
          <a:xfrm>
            <a:off x="3995936" y="109781"/>
            <a:ext cx="4454925" cy="65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A536B09-9984-4D65-82A5-9C9F4774B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4028389"/>
            <a:ext cx="9937104" cy="3155574"/>
          </a:xfrm>
          <a:prstGeom prst="rect">
            <a:avLst/>
          </a:prstGeom>
        </p:spPr>
      </p:pic>
      <p:sp>
        <p:nvSpPr>
          <p:cNvPr id="9" name="مستطيل مستدير الزوايا 8">
            <a:hlinkClick r:id="rId4" action="ppaction://hlinksldjump"/>
          </p:cNvPr>
          <p:cNvSpPr/>
          <p:nvPr/>
        </p:nvSpPr>
        <p:spPr>
          <a:xfrm rot="1769954">
            <a:off x="796162" y="347998"/>
            <a:ext cx="1033419" cy="1466788"/>
          </a:xfrm>
          <a:prstGeom prst="roundRect">
            <a:avLst/>
          </a:prstGeom>
          <a:solidFill>
            <a:srgbClr val="BEFF8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عودة</a:t>
            </a:r>
          </a:p>
        </p:txBody>
      </p:sp>
    </p:spTree>
    <p:extLst>
      <p:ext uri="{BB962C8B-B14F-4D97-AF65-F5344CB8AC3E}">
        <p14:creationId xmlns:p14="http://schemas.microsoft.com/office/powerpoint/2010/main" val="12073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6" grpId="0"/>
      <p:bldP spid="10" grpId="0"/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28800"/>
            <a:ext cx="3109474" cy="514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448864" y="3906038"/>
            <a:ext cx="3542087" cy="864097"/>
          </a:xfrm>
          <a:prstGeom prst="roundRect">
            <a:avLst/>
          </a:prstGeom>
          <a:solidFill>
            <a:srgbClr val="FFE4B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625328" y="3906038"/>
            <a:ext cx="2013870" cy="864097"/>
          </a:xfrm>
          <a:prstGeom prst="roundRect">
            <a:avLst/>
          </a:prstGeom>
          <a:solidFill>
            <a:srgbClr val="FFE4B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129384" y="4077071"/>
            <a:ext cx="917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800" b="1" dirty="0"/>
              <a:t>أَطْوَلَ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997755" y="4113351"/>
            <a:ext cx="24352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/>
              <a:t>أحمد أطول من خالد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62BC37E-D996-4FFC-9F73-64CB8A661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" t="-4274" r="-581" b="75567"/>
          <a:stretch/>
        </p:blipFill>
        <p:spPr bwMode="auto">
          <a:xfrm>
            <a:off x="3995936" y="109781"/>
            <a:ext cx="4454925" cy="65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مستدير الزوايا 8">
            <a:hlinkClick r:id="rId4" action="ppaction://hlinksldjump"/>
          </p:cNvPr>
          <p:cNvSpPr/>
          <p:nvPr/>
        </p:nvSpPr>
        <p:spPr>
          <a:xfrm rot="1769954">
            <a:off x="796162" y="347998"/>
            <a:ext cx="1033419" cy="1466788"/>
          </a:xfrm>
          <a:prstGeom prst="roundRect">
            <a:avLst/>
          </a:prstGeom>
          <a:solidFill>
            <a:srgbClr val="FFE4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عودة</a:t>
            </a:r>
          </a:p>
        </p:txBody>
      </p:sp>
    </p:spTree>
    <p:extLst>
      <p:ext uri="{BB962C8B-B14F-4D97-AF65-F5344CB8AC3E}">
        <p14:creationId xmlns:p14="http://schemas.microsoft.com/office/powerpoint/2010/main" val="415704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5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14738603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مستدير الزوايا 13"/>
          <p:cNvSpPr/>
          <p:nvPr/>
        </p:nvSpPr>
        <p:spPr>
          <a:xfrm>
            <a:off x="2090912" y="3068960"/>
            <a:ext cx="3542087" cy="8640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5993039" y="3068960"/>
            <a:ext cx="1800200" cy="8640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6" name="مستطيل 5"/>
          <p:cNvSpPr/>
          <p:nvPr/>
        </p:nvSpPr>
        <p:spPr>
          <a:xfrm>
            <a:off x="6451461" y="3256567"/>
            <a:ext cx="1205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/>
              <a:t>مَا أَكْثَرَ 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2196919" y="3204266"/>
            <a:ext cx="3238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/>
              <a:t>ما اكثر النجوم في السماء!</a:t>
            </a:r>
          </a:p>
        </p:txBody>
      </p:sp>
      <p:sp>
        <p:nvSpPr>
          <p:cNvPr id="7" name="مستطيل مستدير الزوايا 6">
            <a:hlinkClick r:id="rId3" action="ppaction://hlinksldjump"/>
          </p:cNvPr>
          <p:cNvSpPr/>
          <p:nvPr/>
        </p:nvSpPr>
        <p:spPr>
          <a:xfrm rot="1769954">
            <a:off x="796162" y="347998"/>
            <a:ext cx="1033419" cy="14667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عودة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526382B-7817-4210-B5D3-F4740027D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76205" r="807" b="1736"/>
          <a:stretch/>
        </p:blipFill>
        <p:spPr bwMode="auto">
          <a:xfrm>
            <a:off x="3851920" y="900000"/>
            <a:ext cx="4860000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6" grpId="0"/>
      <p:bldP spid="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914411"/>
            <a:ext cx="10009112" cy="789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مستدير الزوايا 15"/>
          <p:cNvSpPr/>
          <p:nvPr/>
        </p:nvSpPr>
        <p:spPr>
          <a:xfrm>
            <a:off x="2110033" y="2060848"/>
            <a:ext cx="3542087" cy="8640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6012160" y="2060847"/>
            <a:ext cx="1800200" cy="8640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6471383" y="2132856"/>
            <a:ext cx="1239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/>
              <a:t>مَا أَعْظَمَ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561945" y="2196153"/>
            <a:ext cx="26292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/>
              <a:t>ما اعظم خلق الله !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526382B-7817-4210-B5D3-F4740027D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" t="73222" r="-6488" b="-6203"/>
          <a:stretch/>
        </p:blipFill>
        <p:spPr bwMode="auto">
          <a:xfrm>
            <a:off x="3851920" y="836712"/>
            <a:ext cx="5228226" cy="69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مستدير الزوايا 8">
            <a:hlinkClick r:id="rId4" action="ppaction://hlinksldjump"/>
          </p:cNvPr>
          <p:cNvSpPr/>
          <p:nvPr/>
        </p:nvSpPr>
        <p:spPr>
          <a:xfrm rot="1769954">
            <a:off x="796162" y="347998"/>
            <a:ext cx="1033419" cy="146678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عودة</a:t>
            </a:r>
          </a:p>
        </p:txBody>
      </p:sp>
    </p:spTree>
    <p:extLst>
      <p:ext uri="{BB962C8B-B14F-4D97-AF65-F5344CB8AC3E}">
        <p14:creationId xmlns:p14="http://schemas.microsoft.com/office/powerpoint/2010/main" val="27225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5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19900" b="1" dirty="0"/>
              <a:t>احَوِّلُ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1787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ذو زوايا قطرية مستديرة 12">
            <a:extLst>
              <a:ext uri="{FF2B5EF4-FFF2-40B4-BE49-F238E27FC236}">
                <a16:creationId xmlns:a16="http://schemas.microsoft.com/office/drawing/2014/main" id="{94735356-EFB9-4F80-A40F-80E3641F2106}"/>
              </a:ext>
            </a:extLst>
          </p:cNvPr>
          <p:cNvSpPr/>
          <p:nvPr/>
        </p:nvSpPr>
        <p:spPr>
          <a:xfrm>
            <a:off x="7257756" y="3068960"/>
            <a:ext cx="1274684" cy="535785"/>
          </a:xfrm>
          <a:prstGeom prst="round2DiagRect">
            <a:avLst/>
          </a:prstGeom>
          <a:solidFill>
            <a:srgbClr val="FFCC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الماضي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مستطيل ذو زوايا قطرية مستديرة 14">
            <a:extLst>
              <a:ext uri="{FF2B5EF4-FFF2-40B4-BE49-F238E27FC236}">
                <a16:creationId xmlns:a16="http://schemas.microsoft.com/office/drawing/2014/main" id="{4D7AD1EB-3B9E-43DF-84F5-F2FB6F0A1AD4}"/>
              </a:ext>
            </a:extLst>
          </p:cNvPr>
          <p:cNvSpPr/>
          <p:nvPr/>
        </p:nvSpPr>
        <p:spPr>
          <a:xfrm>
            <a:off x="5778077" y="3068960"/>
            <a:ext cx="1274684" cy="535785"/>
          </a:xfrm>
          <a:prstGeom prst="round2DiagRect">
            <a:avLst/>
          </a:prstGeom>
          <a:solidFill>
            <a:srgbClr val="FFCC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حَملَت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مستطيل ذو زوايا قطرية مستديرة 3">
            <a:extLst>
              <a:ext uri="{FF2B5EF4-FFF2-40B4-BE49-F238E27FC236}">
                <a16:creationId xmlns:a16="http://schemas.microsoft.com/office/drawing/2014/main" id="{546EB2B0-8845-44C9-906C-9D0249AFBF5D}"/>
              </a:ext>
            </a:extLst>
          </p:cNvPr>
          <p:cNvSpPr/>
          <p:nvPr/>
        </p:nvSpPr>
        <p:spPr>
          <a:xfrm>
            <a:off x="4502723" y="2095047"/>
            <a:ext cx="1274684" cy="535785"/>
          </a:xfrm>
          <a:prstGeom prst="round2DiagRect">
            <a:avLst/>
          </a:prstGeom>
          <a:solidFill>
            <a:srgbClr val="EEF89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تَلْبِس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مستطيل ذو زوايا قطرية مستديرة 12">
            <a:extLst>
              <a:ext uri="{FF2B5EF4-FFF2-40B4-BE49-F238E27FC236}">
                <a16:creationId xmlns:a16="http://schemas.microsoft.com/office/drawing/2014/main" id="{5C75FDF7-4D92-45A5-9F5F-923C3AF8CC23}"/>
              </a:ext>
            </a:extLst>
          </p:cNvPr>
          <p:cNvSpPr/>
          <p:nvPr/>
        </p:nvSpPr>
        <p:spPr>
          <a:xfrm>
            <a:off x="4463204" y="3068960"/>
            <a:ext cx="1274684" cy="535785"/>
          </a:xfrm>
          <a:prstGeom prst="round2DiagRect">
            <a:avLst/>
          </a:prstGeom>
          <a:solidFill>
            <a:srgbClr val="FFCC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لَبِسَت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مستطيل ذو زوايا قطرية مستديرة 13">
            <a:extLst>
              <a:ext uri="{FF2B5EF4-FFF2-40B4-BE49-F238E27FC236}">
                <a16:creationId xmlns:a16="http://schemas.microsoft.com/office/drawing/2014/main" id="{BE201DF9-E909-437A-8990-37C3C9C1F5E2}"/>
              </a:ext>
            </a:extLst>
          </p:cNvPr>
          <p:cNvSpPr/>
          <p:nvPr/>
        </p:nvSpPr>
        <p:spPr>
          <a:xfrm>
            <a:off x="3131840" y="2095047"/>
            <a:ext cx="1314203" cy="535785"/>
          </a:xfrm>
          <a:prstGeom prst="round2DiagRect">
            <a:avLst/>
          </a:prstGeom>
          <a:solidFill>
            <a:srgbClr val="EEF89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تَمُدُّ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مستطيل ذو زوايا قطرية مستديرة 14">
            <a:extLst>
              <a:ext uri="{FF2B5EF4-FFF2-40B4-BE49-F238E27FC236}">
                <a16:creationId xmlns:a16="http://schemas.microsoft.com/office/drawing/2014/main" id="{D042FBFF-CA5F-4213-ADF8-FDC6C7ECFDC7}"/>
              </a:ext>
            </a:extLst>
          </p:cNvPr>
          <p:cNvSpPr/>
          <p:nvPr/>
        </p:nvSpPr>
        <p:spPr>
          <a:xfrm>
            <a:off x="3131840" y="3068960"/>
            <a:ext cx="1274684" cy="535785"/>
          </a:xfrm>
          <a:prstGeom prst="round2DiagRect">
            <a:avLst/>
          </a:prstGeom>
          <a:solidFill>
            <a:srgbClr val="FFCC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مَدَّت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مستطيل ذو زوايا قطرية مستديرة 3">
            <a:extLst>
              <a:ext uri="{FF2B5EF4-FFF2-40B4-BE49-F238E27FC236}">
                <a16:creationId xmlns:a16="http://schemas.microsoft.com/office/drawing/2014/main" id="{491FD56D-B33F-44B6-B6F3-21B2EBE8DC54}"/>
              </a:ext>
            </a:extLst>
          </p:cNvPr>
          <p:cNvSpPr/>
          <p:nvPr/>
        </p:nvSpPr>
        <p:spPr>
          <a:xfrm>
            <a:off x="1811000" y="2095047"/>
            <a:ext cx="1274684" cy="535785"/>
          </a:xfrm>
          <a:prstGeom prst="round2DiagRect">
            <a:avLst/>
          </a:prstGeom>
          <a:solidFill>
            <a:srgbClr val="EEF89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تَسْتَخْرِجُ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7" name="مستطيل ذو زوايا قطرية مستديرة 12">
            <a:extLst>
              <a:ext uri="{FF2B5EF4-FFF2-40B4-BE49-F238E27FC236}">
                <a16:creationId xmlns:a16="http://schemas.microsoft.com/office/drawing/2014/main" id="{77E0907D-3709-448B-B033-FFBBFEACB46A}"/>
              </a:ext>
            </a:extLst>
          </p:cNvPr>
          <p:cNvSpPr/>
          <p:nvPr/>
        </p:nvSpPr>
        <p:spPr>
          <a:xfrm>
            <a:off x="1771481" y="3068960"/>
            <a:ext cx="1274684" cy="535785"/>
          </a:xfrm>
          <a:prstGeom prst="round2DiagRect">
            <a:avLst/>
          </a:prstGeom>
          <a:solidFill>
            <a:srgbClr val="FFCC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اسْتَخْرِجَت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8" name="مستطيل ذو زوايا قطرية مستديرة 13">
            <a:extLst>
              <a:ext uri="{FF2B5EF4-FFF2-40B4-BE49-F238E27FC236}">
                <a16:creationId xmlns:a16="http://schemas.microsoft.com/office/drawing/2014/main" id="{E99E3F10-60E4-4C13-B862-FBB201DE7E13}"/>
              </a:ext>
            </a:extLst>
          </p:cNvPr>
          <p:cNvSpPr/>
          <p:nvPr/>
        </p:nvSpPr>
        <p:spPr>
          <a:xfrm>
            <a:off x="440117" y="2095047"/>
            <a:ext cx="1314203" cy="535785"/>
          </a:xfrm>
          <a:prstGeom prst="round2DiagRect">
            <a:avLst/>
          </a:prstGeom>
          <a:solidFill>
            <a:srgbClr val="EEF89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تَسْتَخْدِم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9" name="مستطيل ذو زوايا قطرية مستديرة 14">
            <a:extLst>
              <a:ext uri="{FF2B5EF4-FFF2-40B4-BE49-F238E27FC236}">
                <a16:creationId xmlns:a16="http://schemas.microsoft.com/office/drawing/2014/main" id="{FB12001B-3B6F-48CA-97A9-7D08200DC405}"/>
              </a:ext>
            </a:extLst>
          </p:cNvPr>
          <p:cNvSpPr/>
          <p:nvPr/>
        </p:nvSpPr>
        <p:spPr>
          <a:xfrm>
            <a:off x="440117" y="3068960"/>
            <a:ext cx="1274684" cy="535785"/>
          </a:xfrm>
          <a:prstGeom prst="round2DiagRect">
            <a:avLst/>
          </a:prstGeom>
          <a:solidFill>
            <a:srgbClr val="FFCC99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اسْتَخْدَمَت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FE9DA5E8-FD26-4EF1-AC00-671D938D1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50"/>
          <a:stretch/>
        </p:blipFill>
        <p:spPr bwMode="auto">
          <a:xfrm>
            <a:off x="3419872" y="209938"/>
            <a:ext cx="4896543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0578925A-69A8-48D9-A545-CAF8E80901D3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6415419" y="2645180"/>
            <a:ext cx="21909" cy="423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BAE1546E-31B1-4BED-BB1D-FD5C7F1A420A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5076056" y="2645180"/>
            <a:ext cx="24490" cy="423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4E26E2F0-6075-43B5-A331-632C322FA87F}"/>
              </a:ext>
            </a:extLst>
          </p:cNvPr>
          <p:cNvCxnSpPr>
            <a:cxnSpLocks/>
            <a:endCxn id="23" idx="3"/>
          </p:cNvCxnSpPr>
          <p:nvPr/>
        </p:nvCxnSpPr>
        <p:spPr>
          <a:xfrm flipH="1">
            <a:off x="3769182" y="2645180"/>
            <a:ext cx="10730" cy="423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53D7E794-5473-433B-8B67-7A9468A13656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1077459" y="2645180"/>
            <a:ext cx="0" cy="423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BC5A4ADA-0B6B-473E-A994-4CCA8B71B9EC}"/>
              </a:ext>
            </a:extLst>
          </p:cNvPr>
          <p:cNvCxnSpPr>
            <a:cxnSpLocks/>
            <a:endCxn id="27" idx="3"/>
          </p:cNvCxnSpPr>
          <p:nvPr/>
        </p:nvCxnSpPr>
        <p:spPr>
          <a:xfrm>
            <a:off x="2408823" y="2645180"/>
            <a:ext cx="0" cy="423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32B13822-FFC1-4348-A272-65FE4CA1A3CE}"/>
              </a:ext>
            </a:extLst>
          </p:cNvPr>
          <p:cNvCxnSpPr>
            <a:cxnSpLocks/>
            <a:stCxn id="45" idx="1"/>
            <a:endCxn id="6" idx="3"/>
          </p:cNvCxnSpPr>
          <p:nvPr/>
        </p:nvCxnSpPr>
        <p:spPr>
          <a:xfrm flipH="1">
            <a:off x="7895098" y="2630832"/>
            <a:ext cx="18059" cy="438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مستطيل ذو زوايا قطرية مستديرة 3">
            <a:extLst>
              <a:ext uri="{FF2B5EF4-FFF2-40B4-BE49-F238E27FC236}">
                <a16:creationId xmlns:a16="http://schemas.microsoft.com/office/drawing/2014/main" id="{13E871B1-4A84-4EF4-A069-929A59F45A6B}"/>
              </a:ext>
            </a:extLst>
          </p:cNvPr>
          <p:cNvSpPr/>
          <p:nvPr/>
        </p:nvSpPr>
        <p:spPr>
          <a:xfrm>
            <a:off x="7275815" y="2095047"/>
            <a:ext cx="1274684" cy="535785"/>
          </a:xfrm>
          <a:prstGeom prst="round2DiagRect">
            <a:avLst/>
          </a:prstGeom>
          <a:solidFill>
            <a:srgbClr val="EEF89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المضارع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6" name="مستطيل ذو زوايا قطرية مستديرة 13">
            <a:extLst>
              <a:ext uri="{FF2B5EF4-FFF2-40B4-BE49-F238E27FC236}">
                <a16:creationId xmlns:a16="http://schemas.microsoft.com/office/drawing/2014/main" id="{8D3817D3-EB66-415C-9487-37711B9C9D3F}"/>
              </a:ext>
            </a:extLst>
          </p:cNvPr>
          <p:cNvSpPr/>
          <p:nvPr/>
        </p:nvSpPr>
        <p:spPr>
          <a:xfrm>
            <a:off x="5868144" y="2095047"/>
            <a:ext cx="1314203" cy="535785"/>
          </a:xfrm>
          <a:prstGeom prst="round2DiagRect">
            <a:avLst/>
          </a:prstGeom>
          <a:solidFill>
            <a:srgbClr val="EEF89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ت</a:t>
            </a:r>
            <a:r>
              <a:rPr lang="ar-SA" sz="2800" b="1" dirty="0">
                <a:solidFill>
                  <a:schemeClr val="tx1"/>
                </a:solidFill>
              </a:rPr>
              <a:t>َ</a:t>
            </a:r>
            <a:r>
              <a:rPr lang="ar-EG" sz="2800" b="1" dirty="0">
                <a:solidFill>
                  <a:schemeClr val="tx1"/>
                </a:solidFill>
              </a:rPr>
              <a:t>ح</a:t>
            </a:r>
            <a:r>
              <a:rPr lang="ar-SA" sz="2800" b="1" dirty="0">
                <a:solidFill>
                  <a:schemeClr val="tx1"/>
                </a:solidFill>
              </a:rPr>
              <a:t>ْ</a:t>
            </a:r>
            <a:r>
              <a:rPr lang="ar-EG" sz="2800" b="1" dirty="0">
                <a:solidFill>
                  <a:schemeClr val="tx1"/>
                </a:solidFill>
              </a:rPr>
              <a:t>م</a:t>
            </a:r>
            <a:r>
              <a:rPr lang="ar-SA" sz="2800" b="1" dirty="0">
                <a:solidFill>
                  <a:schemeClr val="tx1"/>
                </a:solidFill>
              </a:rPr>
              <a:t>ِ</a:t>
            </a:r>
            <a:r>
              <a:rPr lang="ar-EG" sz="2800" b="1" dirty="0">
                <a:solidFill>
                  <a:schemeClr val="tx1"/>
                </a:solidFill>
              </a:rPr>
              <a:t>ل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45" grpId="0" animBg="1"/>
      <p:bldP spid="4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485800"/>
            <a:ext cx="3208302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</a:t>
            </a:r>
            <a:br>
              <a:rPr lang="ar-SA" sz="4000" b="1" dirty="0"/>
            </a:br>
            <a:r>
              <a:rPr lang="ar-SA" sz="4000" b="1" dirty="0"/>
              <a:t>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907451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F6C0F61-DC5A-4EE1-9209-2978428F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664" y="-387424"/>
            <a:ext cx="12674630" cy="756084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312368" y="1988840"/>
            <a:ext cx="5292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3200" b="1" dirty="0">
                <a:solidFill>
                  <a:schemeClr val="bg1"/>
                </a:solidFill>
                <a:latin typeface="+mj-lt"/>
              </a:rPr>
              <a:t>سَرَطانُ الْبَحْرِ:</a:t>
            </a:r>
          </a:p>
          <a:p>
            <a:pPr algn="justLow"/>
            <a:r>
              <a:rPr lang="ar-EG" sz="3200" b="1" dirty="0">
                <a:solidFill>
                  <a:schemeClr val="bg1"/>
                </a:solidFill>
                <a:latin typeface="+mj-lt"/>
              </a:rPr>
              <a:t>وهو حيَوانٌ </a:t>
            </a:r>
            <a:r>
              <a:rPr lang="ar-SA" sz="3200" b="1" dirty="0">
                <a:solidFill>
                  <a:schemeClr val="bg1"/>
                </a:solidFill>
                <a:latin typeface="+mj-lt"/>
              </a:rPr>
              <a:t>عجيب</a:t>
            </a:r>
            <a:r>
              <a:rPr lang="ar-EG" sz="3200" b="1" dirty="0">
                <a:solidFill>
                  <a:schemeClr val="bg1"/>
                </a:solidFill>
                <a:latin typeface="+mj-lt"/>
              </a:rPr>
              <a:t>، يَتَحَرَّكُ سَريعًا في كُلِّ الاتِّجاهاتِ دونَ أَنْ يُغَيِّرَ اتْجاهَ جِسْمِهِ، وَيُعْرَفُ بـ (أَبُو مِقَصّ).</a:t>
            </a:r>
          </a:p>
        </p:txBody>
      </p:sp>
      <p:pic>
        <p:nvPicPr>
          <p:cNvPr id="6" name="رسم 5">
            <a:extLst>
              <a:ext uri="{FF2B5EF4-FFF2-40B4-BE49-F238E27FC236}">
                <a16:creationId xmlns:a16="http://schemas.microsoft.com/office/drawing/2014/main" id="{F5EB28B7-CE08-42DC-9F5A-6A7EFBF25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112" y="2369963"/>
            <a:ext cx="2267744" cy="16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3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مستدير الزوايا 9">
            <a:extLst>
              <a:ext uri="{FF2B5EF4-FFF2-40B4-BE49-F238E27FC236}">
                <a16:creationId xmlns:a16="http://schemas.microsoft.com/office/drawing/2014/main" id="{02BBFE04-4B50-4BD6-897E-342FECFE82A9}"/>
              </a:ext>
            </a:extLst>
          </p:cNvPr>
          <p:cNvSpPr/>
          <p:nvPr/>
        </p:nvSpPr>
        <p:spPr>
          <a:xfrm>
            <a:off x="2051720" y="1713582"/>
            <a:ext cx="3382605" cy="9233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البَحْرُ مُتَعَدِّدُ الْفَوَائِدِ.</a:t>
            </a:r>
          </a:p>
        </p:txBody>
      </p:sp>
      <p:sp>
        <p:nvSpPr>
          <p:cNvPr id="14" name="مستطيل مستدير الزوايا 9">
            <a:extLst>
              <a:ext uri="{FF2B5EF4-FFF2-40B4-BE49-F238E27FC236}">
                <a16:creationId xmlns:a16="http://schemas.microsoft.com/office/drawing/2014/main" id="{4B264EB0-EB04-4343-8D0D-4CD2D72A2ABF}"/>
              </a:ext>
            </a:extLst>
          </p:cNvPr>
          <p:cNvSpPr/>
          <p:nvPr/>
        </p:nvSpPr>
        <p:spPr>
          <a:xfrm>
            <a:off x="5580112" y="1713582"/>
            <a:ext cx="1512168" cy="9233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الْبَحْر</a:t>
            </a:r>
          </a:p>
        </p:txBody>
      </p:sp>
      <p:sp>
        <p:nvSpPr>
          <p:cNvPr id="15" name="مستطيل مستدير الزوايا 9">
            <a:extLst>
              <a:ext uri="{FF2B5EF4-FFF2-40B4-BE49-F238E27FC236}">
                <a16:creationId xmlns:a16="http://schemas.microsoft.com/office/drawing/2014/main" id="{16728C4C-4AA7-4DB0-AC54-0B32CB629BF0}"/>
              </a:ext>
            </a:extLst>
          </p:cNvPr>
          <p:cNvSpPr/>
          <p:nvPr/>
        </p:nvSpPr>
        <p:spPr>
          <a:xfrm>
            <a:off x="7236296" y="1713582"/>
            <a:ext cx="1442580" cy="92333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بَحْر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563888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4149080"/>
            <a:ext cx="11953328" cy="391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02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485800"/>
            <a:ext cx="3208302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</a:t>
            </a:r>
            <a:br>
              <a:rPr lang="ar-SA" sz="4000" b="1" dirty="0"/>
            </a:br>
            <a:r>
              <a:rPr lang="ar-SA" sz="4000" b="1" dirty="0"/>
              <a:t>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907451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مستدير الزوايا 9">
            <a:extLst>
              <a:ext uri="{FF2B5EF4-FFF2-40B4-BE49-F238E27FC236}">
                <a16:creationId xmlns:a16="http://schemas.microsoft.com/office/drawing/2014/main" id="{380DCAFA-8032-4A44-BB43-451CEAD2D64B}"/>
              </a:ext>
            </a:extLst>
          </p:cNvPr>
          <p:cNvSpPr/>
          <p:nvPr/>
        </p:nvSpPr>
        <p:spPr>
          <a:xfrm>
            <a:off x="2051720" y="1772816"/>
            <a:ext cx="3382605" cy="923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يَعِيشُ الْمَحَارُ فِي الصَّدَفَةِ</a:t>
            </a:r>
          </a:p>
        </p:txBody>
      </p:sp>
      <p:sp>
        <p:nvSpPr>
          <p:cNvPr id="12" name="مستطيل مستدير الزوايا 9">
            <a:extLst>
              <a:ext uri="{FF2B5EF4-FFF2-40B4-BE49-F238E27FC236}">
                <a16:creationId xmlns:a16="http://schemas.microsoft.com/office/drawing/2014/main" id="{6FD57D5E-3E55-4020-B978-21E8A066F680}"/>
              </a:ext>
            </a:extLst>
          </p:cNvPr>
          <p:cNvSpPr/>
          <p:nvPr/>
        </p:nvSpPr>
        <p:spPr>
          <a:xfrm>
            <a:off x="5580112" y="1772816"/>
            <a:ext cx="1512168" cy="923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الصَّدَفَة</a:t>
            </a:r>
          </a:p>
        </p:txBody>
      </p:sp>
      <p:sp>
        <p:nvSpPr>
          <p:cNvPr id="16" name="مستطيل مستدير الزوايا 9">
            <a:extLst>
              <a:ext uri="{FF2B5EF4-FFF2-40B4-BE49-F238E27FC236}">
                <a16:creationId xmlns:a16="http://schemas.microsoft.com/office/drawing/2014/main" id="{0D01970A-74B6-4072-93B9-14CD43857D7D}"/>
              </a:ext>
            </a:extLst>
          </p:cNvPr>
          <p:cNvSpPr/>
          <p:nvPr/>
        </p:nvSpPr>
        <p:spPr>
          <a:xfrm>
            <a:off x="7236296" y="1772816"/>
            <a:ext cx="1442580" cy="923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صَّدَفَة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563888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رسم 2">
            <a:extLst>
              <a:ext uri="{FF2B5EF4-FFF2-40B4-BE49-F238E27FC236}">
                <a16:creationId xmlns:a16="http://schemas.microsoft.com/office/drawing/2014/main" id="{5E31D8B0-E2FD-4FF1-8C48-3B68CE0A1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5736" y="3573016"/>
            <a:ext cx="444392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485800"/>
            <a:ext cx="3208302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</a:t>
            </a:r>
            <a:br>
              <a:rPr lang="ar-SA" sz="4000" b="1" dirty="0"/>
            </a:br>
            <a:r>
              <a:rPr lang="ar-SA" sz="4000" b="1" dirty="0"/>
              <a:t>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907451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7255"/>
            <a:ext cx="4634390" cy="461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ستطيل مستدير الزوايا 9">
            <a:extLst>
              <a:ext uri="{FF2B5EF4-FFF2-40B4-BE49-F238E27FC236}">
                <a16:creationId xmlns:a16="http://schemas.microsoft.com/office/drawing/2014/main" id="{7148032A-46DC-4F76-98CB-38801CA71448}"/>
              </a:ext>
            </a:extLst>
          </p:cNvPr>
          <p:cNvSpPr/>
          <p:nvPr/>
        </p:nvSpPr>
        <p:spPr>
          <a:xfrm>
            <a:off x="2049651" y="1785590"/>
            <a:ext cx="3382605" cy="923330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تَقِفُ العَصَافِيرُ على الشَّجَرَةِ</a:t>
            </a:r>
          </a:p>
        </p:txBody>
      </p:sp>
      <p:sp>
        <p:nvSpPr>
          <p:cNvPr id="18" name="مستطيل مستدير الزوايا 9">
            <a:extLst>
              <a:ext uri="{FF2B5EF4-FFF2-40B4-BE49-F238E27FC236}">
                <a16:creationId xmlns:a16="http://schemas.microsoft.com/office/drawing/2014/main" id="{23E77C14-14E3-4F5A-900A-CF3632A60001}"/>
              </a:ext>
            </a:extLst>
          </p:cNvPr>
          <p:cNvSpPr/>
          <p:nvPr/>
        </p:nvSpPr>
        <p:spPr>
          <a:xfrm>
            <a:off x="5578043" y="1785590"/>
            <a:ext cx="1512168" cy="923330"/>
          </a:xfrm>
          <a:prstGeom prst="roundRect">
            <a:avLst/>
          </a:prstGeom>
          <a:solidFill>
            <a:srgbClr val="CC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الشَّجَرَة</a:t>
            </a:r>
          </a:p>
        </p:txBody>
      </p:sp>
      <p:sp>
        <p:nvSpPr>
          <p:cNvPr id="19" name="مستطيل مستدير الزوايا 9">
            <a:extLst>
              <a:ext uri="{FF2B5EF4-FFF2-40B4-BE49-F238E27FC236}">
                <a16:creationId xmlns:a16="http://schemas.microsoft.com/office/drawing/2014/main" id="{1F670B73-74E7-41FD-9A78-8B4992A2ED70}"/>
              </a:ext>
            </a:extLst>
          </p:cNvPr>
          <p:cNvSpPr/>
          <p:nvPr/>
        </p:nvSpPr>
        <p:spPr>
          <a:xfrm>
            <a:off x="7234227" y="1785590"/>
            <a:ext cx="1442580" cy="9233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شَّجَرَة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563888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مجموعة 2050"/>
          <p:cNvGrpSpPr/>
          <p:nvPr/>
        </p:nvGrpSpPr>
        <p:grpSpPr>
          <a:xfrm>
            <a:off x="1663650" y="1490860"/>
            <a:ext cx="4996582" cy="5034484"/>
            <a:chOff x="2670175" y="1498335"/>
            <a:chExt cx="3802063" cy="38309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72000" y="1538288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572000" y="1622426"/>
              <a:ext cx="1065213" cy="1806575"/>
            </a:xfrm>
            <a:custGeom>
              <a:avLst/>
              <a:gdLst>
                <a:gd name="T0" fmla="*/ 0 w 5596"/>
                <a:gd name="T1" fmla="*/ 9492 h 9492"/>
                <a:gd name="T2" fmla="*/ 5596 w 5596"/>
                <a:gd name="T3" fmla="*/ 1285 h 9492"/>
                <a:gd name="T4" fmla="*/ 2928 w 5596"/>
                <a:gd name="T5" fmla="*/ 0 h 9492"/>
                <a:gd name="T6" fmla="*/ 0 w 5596"/>
                <a:gd name="T7" fmla="*/ 9492 h 9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96" h="9492">
                  <a:moveTo>
                    <a:pt x="0" y="9492"/>
                  </a:moveTo>
                  <a:lnTo>
                    <a:pt x="5596" y="1285"/>
                  </a:lnTo>
                  <a:cubicBezTo>
                    <a:pt x="4776" y="726"/>
                    <a:pt x="3877" y="293"/>
                    <a:pt x="2928" y="0"/>
                  </a:cubicBezTo>
                  <a:lnTo>
                    <a:pt x="0" y="949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2000" y="1866901"/>
              <a:ext cx="1479550" cy="1562100"/>
            </a:xfrm>
            <a:custGeom>
              <a:avLst/>
              <a:gdLst>
                <a:gd name="T0" fmla="*/ 0 w 7767"/>
                <a:gd name="T1" fmla="*/ 8207 h 8207"/>
                <a:gd name="T2" fmla="*/ 7767 w 7767"/>
                <a:gd name="T3" fmla="*/ 2014 h 8207"/>
                <a:gd name="T4" fmla="*/ 5596 w 7767"/>
                <a:gd name="T5" fmla="*/ 0 h 8207"/>
                <a:gd name="T6" fmla="*/ 0 w 7767"/>
                <a:gd name="T7" fmla="*/ 8207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67" h="8207">
                  <a:moveTo>
                    <a:pt x="0" y="8207"/>
                  </a:moveTo>
                  <a:lnTo>
                    <a:pt x="7767" y="2014"/>
                  </a:lnTo>
                  <a:cubicBezTo>
                    <a:pt x="7148" y="1238"/>
                    <a:pt x="6416" y="559"/>
                    <a:pt x="5596" y="0"/>
                  </a:cubicBezTo>
                  <a:lnTo>
                    <a:pt x="0" y="8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572000" y="2249488"/>
              <a:ext cx="1760538" cy="1179513"/>
            </a:xfrm>
            <a:custGeom>
              <a:avLst/>
              <a:gdLst>
                <a:gd name="T0" fmla="*/ 0 w 9247"/>
                <a:gd name="T1" fmla="*/ 6193 h 6193"/>
                <a:gd name="T2" fmla="*/ 9247 w 9247"/>
                <a:gd name="T3" fmla="*/ 2564 h 6193"/>
                <a:gd name="T4" fmla="*/ 7767 w 9247"/>
                <a:gd name="T5" fmla="*/ 0 h 6193"/>
                <a:gd name="T6" fmla="*/ 0 w 9247"/>
                <a:gd name="T7" fmla="*/ 6193 h 6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47" h="6193">
                  <a:moveTo>
                    <a:pt x="0" y="6193"/>
                  </a:moveTo>
                  <a:lnTo>
                    <a:pt x="9247" y="2564"/>
                  </a:lnTo>
                  <a:cubicBezTo>
                    <a:pt x="8885" y="1640"/>
                    <a:pt x="8385" y="776"/>
                    <a:pt x="7767" y="0"/>
                  </a:cubicBezTo>
                  <a:lnTo>
                    <a:pt x="0" y="619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572000" y="2738438"/>
              <a:ext cx="1885950" cy="690563"/>
            </a:xfrm>
            <a:custGeom>
              <a:avLst/>
              <a:gdLst>
                <a:gd name="T0" fmla="*/ 0 w 9906"/>
                <a:gd name="T1" fmla="*/ 3629 h 3629"/>
                <a:gd name="T2" fmla="*/ 9906 w 9906"/>
                <a:gd name="T3" fmla="*/ 2887 h 3629"/>
                <a:gd name="T4" fmla="*/ 9247 w 9906"/>
                <a:gd name="T5" fmla="*/ 0 h 3629"/>
                <a:gd name="T6" fmla="*/ 0 w 9906"/>
                <a:gd name="T7" fmla="*/ 3629 h 3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06" h="3629">
                  <a:moveTo>
                    <a:pt x="0" y="3629"/>
                  </a:moveTo>
                  <a:lnTo>
                    <a:pt x="9906" y="2887"/>
                  </a:lnTo>
                  <a:cubicBezTo>
                    <a:pt x="9832" y="1897"/>
                    <a:pt x="9610" y="924"/>
                    <a:pt x="9247" y="0"/>
                  </a:cubicBezTo>
                  <a:lnTo>
                    <a:pt x="0" y="362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4572000" y="3287713"/>
              <a:ext cx="1900238" cy="563563"/>
            </a:xfrm>
            <a:custGeom>
              <a:avLst/>
              <a:gdLst>
                <a:gd name="T0" fmla="*/ 0 w 9980"/>
                <a:gd name="T1" fmla="*/ 742 h 2953"/>
                <a:gd name="T2" fmla="*/ 9685 w 9980"/>
                <a:gd name="T3" fmla="*/ 2953 h 2953"/>
                <a:gd name="T4" fmla="*/ 9906 w 9980"/>
                <a:gd name="T5" fmla="*/ 0 h 2953"/>
                <a:gd name="T6" fmla="*/ 0 w 9980"/>
                <a:gd name="T7" fmla="*/ 742 h 2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80" h="2953">
                  <a:moveTo>
                    <a:pt x="0" y="742"/>
                  </a:moveTo>
                  <a:lnTo>
                    <a:pt x="9685" y="2953"/>
                  </a:lnTo>
                  <a:cubicBezTo>
                    <a:pt x="9906" y="1985"/>
                    <a:pt x="9980" y="990"/>
                    <a:pt x="9906" y="0"/>
                  </a:cubicBezTo>
                  <a:lnTo>
                    <a:pt x="0" y="742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572000" y="3429001"/>
              <a:ext cx="1844675" cy="946150"/>
            </a:xfrm>
            <a:custGeom>
              <a:avLst/>
              <a:gdLst>
                <a:gd name="T0" fmla="*/ 0 w 9685"/>
                <a:gd name="T1" fmla="*/ 0 h 4967"/>
                <a:gd name="T2" fmla="*/ 8603 w 9685"/>
                <a:gd name="T3" fmla="*/ 4967 h 4967"/>
                <a:gd name="T4" fmla="*/ 9685 w 9685"/>
                <a:gd name="T5" fmla="*/ 2211 h 4967"/>
                <a:gd name="T6" fmla="*/ 0 w 9685"/>
                <a:gd name="T7" fmla="*/ 0 h 4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85" h="4967">
                  <a:moveTo>
                    <a:pt x="0" y="0"/>
                  </a:moveTo>
                  <a:lnTo>
                    <a:pt x="8603" y="4967"/>
                  </a:lnTo>
                  <a:cubicBezTo>
                    <a:pt x="9099" y="4107"/>
                    <a:pt x="9464" y="3178"/>
                    <a:pt x="9685" y="22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4572000" y="3429001"/>
              <a:ext cx="1638300" cy="1387475"/>
            </a:xfrm>
            <a:custGeom>
              <a:avLst/>
              <a:gdLst>
                <a:gd name="T0" fmla="*/ 0 w 8603"/>
                <a:gd name="T1" fmla="*/ 0 h 7282"/>
                <a:gd name="T2" fmla="*/ 6757 w 8603"/>
                <a:gd name="T3" fmla="*/ 7282 h 7282"/>
                <a:gd name="T4" fmla="*/ 8603 w 8603"/>
                <a:gd name="T5" fmla="*/ 4967 h 7282"/>
                <a:gd name="T6" fmla="*/ 0 w 8603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3" h="7282">
                  <a:moveTo>
                    <a:pt x="0" y="0"/>
                  </a:moveTo>
                  <a:lnTo>
                    <a:pt x="6757" y="7282"/>
                  </a:lnTo>
                  <a:cubicBezTo>
                    <a:pt x="7484" y="6607"/>
                    <a:pt x="8107" y="5826"/>
                    <a:pt x="8603" y="49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4572000" y="3429001"/>
              <a:ext cx="1285875" cy="1704975"/>
            </a:xfrm>
            <a:custGeom>
              <a:avLst/>
              <a:gdLst>
                <a:gd name="T0" fmla="*/ 0 w 6757"/>
                <a:gd name="T1" fmla="*/ 0 h 8950"/>
                <a:gd name="T2" fmla="*/ 4310 w 6757"/>
                <a:gd name="T3" fmla="*/ 8950 h 8950"/>
                <a:gd name="T4" fmla="*/ 6757 w 6757"/>
                <a:gd name="T5" fmla="*/ 7282 h 8950"/>
                <a:gd name="T6" fmla="*/ 0 w 6757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7" h="8950">
                  <a:moveTo>
                    <a:pt x="0" y="0"/>
                  </a:moveTo>
                  <a:lnTo>
                    <a:pt x="4310" y="8950"/>
                  </a:lnTo>
                  <a:cubicBezTo>
                    <a:pt x="5205" y="8519"/>
                    <a:pt x="6029" y="7957"/>
                    <a:pt x="6757" y="72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4572000" y="3429001"/>
              <a:ext cx="820738" cy="1871663"/>
            </a:xfrm>
            <a:custGeom>
              <a:avLst/>
              <a:gdLst>
                <a:gd name="T0" fmla="*/ 0 w 4310"/>
                <a:gd name="T1" fmla="*/ 0 h 9823"/>
                <a:gd name="T2" fmla="*/ 1481 w 4310"/>
                <a:gd name="T3" fmla="*/ 9823 h 9823"/>
                <a:gd name="T4" fmla="*/ 4310 w 4310"/>
                <a:gd name="T5" fmla="*/ 8950 h 9823"/>
                <a:gd name="T6" fmla="*/ 0 w 4310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10" h="9823">
                  <a:moveTo>
                    <a:pt x="0" y="0"/>
                  </a:moveTo>
                  <a:lnTo>
                    <a:pt x="1481" y="9823"/>
                  </a:lnTo>
                  <a:cubicBezTo>
                    <a:pt x="2462" y="9675"/>
                    <a:pt x="3416" y="9380"/>
                    <a:pt x="4310" y="89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4289425" y="3429001"/>
              <a:ext cx="563563" cy="1900238"/>
            </a:xfrm>
            <a:custGeom>
              <a:avLst/>
              <a:gdLst>
                <a:gd name="T0" fmla="*/ 1480 w 2961"/>
                <a:gd name="T1" fmla="*/ 0 h 9970"/>
                <a:gd name="T2" fmla="*/ 0 w 2961"/>
                <a:gd name="T3" fmla="*/ 9823 h 9970"/>
                <a:gd name="T4" fmla="*/ 2961 w 2961"/>
                <a:gd name="T5" fmla="*/ 9823 h 9970"/>
                <a:gd name="T6" fmla="*/ 1480 w 2961"/>
                <a:gd name="T7" fmla="*/ 0 h 9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61" h="9970">
                  <a:moveTo>
                    <a:pt x="1480" y="0"/>
                  </a:moveTo>
                  <a:lnTo>
                    <a:pt x="0" y="9823"/>
                  </a:lnTo>
                  <a:cubicBezTo>
                    <a:pt x="981" y="9970"/>
                    <a:pt x="1980" y="9970"/>
                    <a:pt x="2961" y="9823"/>
                  </a:cubicBezTo>
                  <a:lnTo>
                    <a:pt x="148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9675" y="3429001"/>
              <a:ext cx="822325" cy="1871663"/>
            </a:xfrm>
            <a:custGeom>
              <a:avLst/>
              <a:gdLst>
                <a:gd name="T0" fmla="*/ 4309 w 4309"/>
                <a:gd name="T1" fmla="*/ 0 h 9823"/>
                <a:gd name="T2" fmla="*/ 0 w 4309"/>
                <a:gd name="T3" fmla="*/ 8950 h 9823"/>
                <a:gd name="T4" fmla="*/ 2829 w 4309"/>
                <a:gd name="T5" fmla="*/ 9823 h 9823"/>
                <a:gd name="T6" fmla="*/ 4309 w 4309"/>
                <a:gd name="T7" fmla="*/ 0 h 9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09" h="9823">
                  <a:moveTo>
                    <a:pt x="4309" y="0"/>
                  </a:moveTo>
                  <a:lnTo>
                    <a:pt x="0" y="8950"/>
                  </a:lnTo>
                  <a:cubicBezTo>
                    <a:pt x="894" y="9380"/>
                    <a:pt x="1848" y="9675"/>
                    <a:pt x="2829" y="9823"/>
                  </a:cubicBezTo>
                  <a:lnTo>
                    <a:pt x="4309" y="0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284538" y="3429001"/>
              <a:ext cx="1287463" cy="1704975"/>
            </a:xfrm>
            <a:custGeom>
              <a:avLst/>
              <a:gdLst>
                <a:gd name="T0" fmla="*/ 6756 w 6756"/>
                <a:gd name="T1" fmla="*/ 0 h 8950"/>
                <a:gd name="T2" fmla="*/ 0 w 6756"/>
                <a:gd name="T3" fmla="*/ 7282 h 8950"/>
                <a:gd name="T4" fmla="*/ 2447 w 6756"/>
                <a:gd name="T5" fmla="*/ 8950 h 8950"/>
                <a:gd name="T6" fmla="*/ 6756 w 6756"/>
                <a:gd name="T7" fmla="*/ 0 h 8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56" h="8950">
                  <a:moveTo>
                    <a:pt x="6756" y="0"/>
                  </a:moveTo>
                  <a:lnTo>
                    <a:pt x="0" y="7282"/>
                  </a:lnTo>
                  <a:cubicBezTo>
                    <a:pt x="728" y="7957"/>
                    <a:pt x="1552" y="8519"/>
                    <a:pt x="2447" y="8950"/>
                  </a:cubicBezTo>
                  <a:lnTo>
                    <a:pt x="6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932113" y="3429001"/>
              <a:ext cx="1639888" cy="1387475"/>
            </a:xfrm>
            <a:custGeom>
              <a:avLst/>
              <a:gdLst>
                <a:gd name="T0" fmla="*/ 8602 w 8602"/>
                <a:gd name="T1" fmla="*/ 0 h 7282"/>
                <a:gd name="T2" fmla="*/ 0 w 8602"/>
                <a:gd name="T3" fmla="*/ 4967 h 7282"/>
                <a:gd name="T4" fmla="*/ 1846 w 8602"/>
                <a:gd name="T5" fmla="*/ 7282 h 7282"/>
                <a:gd name="T6" fmla="*/ 8602 w 8602"/>
                <a:gd name="T7" fmla="*/ 0 h 7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02" h="7282">
                  <a:moveTo>
                    <a:pt x="8602" y="0"/>
                  </a:moveTo>
                  <a:lnTo>
                    <a:pt x="0" y="4967"/>
                  </a:lnTo>
                  <a:cubicBezTo>
                    <a:pt x="496" y="5826"/>
                    <a:pt x="1119" y="6607"/>
                    <a:pt x="1846" y="7282"/>
                  </a:cubicBezTo>
                  <a:lnTo>
                    <a:pt x="8602" y="0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2725738" y="3429001"/>
              <a:ext cx="1846263" cy="946150"/>
            </a:xfrm>
            <a:custGeom>
              <a:avLst/>
              <a:gdLst>
                <a:gd name="T0" fmla="*/ 19368 w 19368"/>
                <a:gd name="T1" fmla="*/ 0 h 9933"/>
                <a:gd name="T2" fmla="*/ 0 w 19368"/>
                <a:gd name="T3" fmla="*/ 4421 h 9933"/>
                <a:gd name="T4" fmla="*/ 2163 w 19368"/>
                <a:gd name="T5" fmla="*/ 9933 h 9933"/>
                <a:gd name="T6" fmla="*/ 19368 w 19368"/>
                <a:gd name="T7" fmla="*/ 0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68" h="9933">
                  <a:moveTo>
                    <a:pt x="19368" y="0"/>
                  </a:moveTo>
                  <a:lnTo>
                    <a:pt x="0" y="4421"/>
                  </a:lnTo>
                  <a:cubicBezTo>
                    <a:pt x="442" y="6356"/>
                    <a:pt x="1171" y="8214"/>
                    <a:pt x="2163" y="9933"/>
                  </a:cubicBezTo>
                  <a:lnTo>
                    <a:pt x="19368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2670175" y="3287713"/>
              <a:ext cx="1901825" cy="563563"/>
            </a:xfrm>
            <a:custGeom>
              <a:avLst/>
              <a:gdLst>
                <a:gd name="T0" fmla="*/ 19959 w 19959"/>
                <a:gd name="T1" fmla="*/ 1485 h 5906"/>
                <a:gd name="T2" fmla="*/ 148 w 19959"/>
                <a:gd name="T3" fmla="*/ 0 h 5906"/>
                <a:gd name="T4" fmla="*/ 591 w 19959"/>
                <a:gd name="T5" fmla="*/ 5906 h 5906"/>
                <a:gd name="T6" fmla="*/ 19959 w 19959"/>
                <a:gd name="T7" fmla="*/ 1485 h 5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959" h="5906">
                  <a:moveTo>
                    <a:pt x="19959" y="1485"/>
                  </a:moveTo>
                  <a:lnTo>
                    <a:pt x="148" y="0"/>
                  </a:lnTo>
                  <a:cubicBezTo>
                    <a:pt x="0" y="1980"/>
                    <a:pt x="149" y="3970"/>
                    <a:pt x="591" y="5906"/>
                  </a:cubicBezTo>
                  <a:lnTo>
                    <a:pt x="19959" y="1485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2684463" y="2738438"/>
              <a:ext cx="1887538" cy="690563"/>
            </a:xfrm>
            <a:custGeom>
              <a:avLst/>
              <a:gdLst>
                <a:gd name="T0" fmla="*/ 19811 w 19811"/>
                <a:gd name="T1" fmla="*/ 7258 h 7258"/>
                <a:gd name="T2" fmla="*/ 1318 w 19811"/>
                <a:gd name="T3" fmla="*/ 0 h 7258"/>
                <a:gd name="T4" fmla="*/ 0 w 19811"/>
                <a:gd name="T5" fmla="*/ 5773 h 7258"/>
                <a:gd name="T6" fmla="*/ 19811 w 19811"/>
                <a:gd name="T7" fmla="*/ 7258 h 7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811" h="7258">
                  <a:moveTo>
                    <a:pt x="19811" y="7258"/>
                  </a:moveTo>
                  <a:lnTo>
                    <a:pt x="1318" y="0"/>
                  </a:lnTo>
                  <a:cubicBezTo>
                    <a:pt x="593" y="1848"/>
                    <a:pt x="149" y="3794"/>
                    <a:pt x="0" y="5773"/>
                  </a:cubicBezTo>
                  <a:lnTo>
                    <a:pt x="19811" y="725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809875" y="2249488"/>
              <a:ext cx="1762125" cy="1179513"/>
            </a:xfrm>
            <a:custGeom>
              <a:avLst/>
              <a:gdLst>
                <a:gd name="T0" fmla="*/ 18493 w 18493"/>
                <a:gd name="T1" fmla="*/ 12387 h 12387"/>
                <a:gd name="T2" fmla="*/ 2961 w 18493"/>
                <a:gd name="T3" fmla="*/ 0 h 12387"/>
                <a:gd name="T4" fmla="*/ 0 w 18493"/>
                <a:gd name="T5" fmla="*/ 5129 h 12387"/>
                <a:gd name="T6" fmla="*/ 18493 w 18493"/>
                <a:gd name="T7" fmla="*/ 12387 h 1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93" h="12387">
                  <a:moveTo>
                    <a:pt x="18493" y="12387"/>
                  </a:moveTo>
                  <a:lnTo>
                    <a:pt x="2961" y="0"/>
                  </a:lnTo>
                  <a:cubicBezTo>
                    <a:pt x="1723" y="1552"/>
                    <a:pt x="725" y="3281"/>
                    <a:pt x="0" y="5129"/>
                  </a:cubicBezTo>
                  <a:lnTo>
                    <a:pt x="18493" y="12387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3092450" y="1866901"/>
              <a:ext cx="1479550" cy="1562100"/>
            </a:xfrm>
            <a:custGeom>
              <a:avLst/>
              <a:gdLst>
                <a:gd name="T0" fmla="*/ 15532 w 15532"/>
                <a:gd name="T1" fmla="*/ 16415 h 16415"/>
                <a:gd name="T2" fmla="*/ 4341 w 15532"/>
                <a:gd name="T3" fmla="*/ 0 h 16415"/>
                <a:gd name="T4" fmla="*/ 0 w 15532"/>
                <a:gd name="T5" fmla="*/ 4028 h 16415"/>
                <a:gd name="T6" fmla="*/ 15532 w 15532"/>
                <a:gd name="T7" fmla="*/ 16415 h 16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32" h="16415">
                  <a:moveTo>
                    <a:pt x="15532" y="16415"/>
                  </a:moveTo>
                  <a:lnTo>
                    <a:pt x="4341" y="0"/>
                  </a:lnTo>
                  <a:cubicBezTo>
                    <a:pt x="2701" y="1118"/>
                    <a:pt x="1238" y="2476"/>
                    <a:pt x="0" y="4028"/>
                  </a:cubicBezTo>
                  <a:lnTo>
                    <a:pt x="15532" y="164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3505200" y="1622426"/>
              <a:ext cx="1066800" cy="1806575"/>
            </a:xfrm>
            <a:custGeom>
              <a:avLst/>
              <a:gdLst>
                <a:gd name="T0" fmla="*/ 11191 w 11191"/>
                <a:gd name="T1" fmla="*/ 18984 h 18984"/>
                <a:gd name="T2" fmla="*/ 5336 w 11191"/>
                <a:gd name="T3" fmla="*/ 0 h 18984"/>
                <a:gd name="T4" fmla="*/ 0 w 11191"/>
                <a:gd name="T5" fmla="*/ 2569 h 18984"/>
                <a:gd name="T6" fmla="*/ 11191 w 11191"/>
                <a:gd name="T7" fmla="*/ 18984 h 18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91" h="18984">
                  <a:moveTo>
                    <a:pt x="11191" y="18984"/>
                  </a:moveTo>
                  <a:lnTo>
                    <a:pt x="5336" y="0"/>
                  </a:lnTo>
                  <a:cubicBezTo>
                    <a:pt x="3439" y="585"/>
                    <a:pt x="1640" y="1451"/>
                    <a:pt x="0" y="2569"/>
                  </a:cubicBezTo>
                  <a:lnTo>
                    <a:pt x="11191" y="18984"/>
                  </a:lnTo>
                  <a:close/>
                </a:path>
              </a:pathLst>
            </a:custGeom>
            <a:solidFill>
              <a:srgbClr val="FF66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013200" y="1538288"/>
              <a:ext cx="558800" cy="1890713"/>
            </a:xfrm>
            <a:custGeom>
              <a:avLst/>
              <a:gdLst>
                <a:gd name="T0" fmla="*/ 5855 w 5855"/>
                <a:gd name="T1" fmla="*/ 19867 h 19867"/>
                <a:gd name="T2" fmla="*/ 5855 w 5855"/>
                <a:gd name="T3" fmla="*/ 0 h 19867"/>
                <a:gd name="T4" fmla="*/ 0 w 5855"/>
                <a:gd name="T5" fmla="*/ 883 h 19867"/>
                <a:gd name="T6" fmla="*/ 5855 w 5855"/>
                <a:gd name="T7" fmla="*/ 19867 h 19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55" h="19867">
                  <a:moveTo>
                    <a:pt x="5855" y="19867"/>
                  </a:moveTo>
                  <a:lnTo>
                    <a:pt x="5855" y="0"/>
                  </a:lnTo>
                  <a:cubicBezTo>
                    <a:pt x="3870" y="0"/>
                    <a:pt x="1897" y="298"/>
                    <a:pt x="0" y="883"/>
                  </a:cubicBezTo>
                  <a:lnTo>
                    <a:pt x="5855" y="19867"/>
                  </a:lnTo>
                  <a:close/>
                </a:path>
              </a:pathLst>
            </a:cu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29" name="مربع نص 28"/>
            <p:cNvSpPr txBox="1"/>
            <p:nvPr/>
          </p:nvSpPr>
          <p:spPr>
            <a:xfrm rot="16752591">
              <a:off x="4434190" y="1729459"/>
              <a:ext cx="69923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1" name="مربع نص 30"/>
            <p:cNvSpPr txBox="1"/>
            <p:nvPr/>
          </p:nvSpPr>
          <p:spPr>
            <a:xfrm rot="18239004">
              <a:off x="4825234" y="184313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2" name="مربع نص 31"/>
            <p:cNvSpPr txBox="1"/>
            <p:nvPr/>
          </p:nvSpPr>
          <p:spPr>
            <a:xfrm rot="19019673">
              <a:off x="5139555" y="209326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3" name="مربع نص 32"/>
            <p:cNvSpPr txBox="1"/>
            <p:nvPr/>
          </p:nvSpPr>
          <p:spPr>
            <a:xfrm rot="20204133">
              <a:off x="5466208" y="245330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4" name="مربع نص 33"/>
            <p:cNvSpPr txBox="1"/>
            <p:nvPr/>
          </p:nvSpPr>
          <p:spPr>
            <a:xfrm rot="21386214">
              <a:off x="5665790" y="284801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5" name="مربع نص 34"/>
            <p:cNvSpPr txBox="1"/>
            <p:nvPr/>
          </p:nvSpPr>
          <p:spPr>
            <a:xfrm rot="638621">
              <a:off x="5688740" y="3338780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6" name="مربع نص 35"/>
            <p:cNvSpPr txBox="1"/>
            <p:nvPr/>
          </p:nvSpPr>
          <p:spPr>
            <a:xfrm rot="1614311">
              <a:off x="5574716" y="370623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8" name="مربع نص 37"/>
            <p:cNvSpPr txBox="1"/>
            <p:nvPr/>
          </p:nvSpPr>
          <p:spPr>
            <a:xfrm rot="2395374">
              <a:off x="5358692" y="406627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39" name="مربع نص 38"/>
            <p:cNvSpPr txBox="1"/>
            <p:nvPr/>
          </p:nvSpPr>
          <p:spPr>
            <a:xfrm rot="3585137">
              <a:off x="5071000" y="4364047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0" name="مربع نص 39"/>
            <p:cNvSpPr txBox="1"/>
            <p:nvPr/>
          </p:nvSpPr>
          <p:spPr>
            <a:xfrm rot="4467275">
              <a:off x="4638952" y="458007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1" name="مربع نص 40"/>
            <p:cNvSpPr txBox="1"/>
            <p:nvPr/>
          </p:nvSpPr>
          <p:spPr>
            <a:xfrm rot="5687091">
              <a:off x="4251226" y="463071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2" name="مربع نص 41"/>
            <p:cNvSpPr txBox="1"/>
            <p:nvPr/>
          </p:nvSpPr>
          <p:spPr>
            <a:xfrm rot="6884734">
              <a:off x="3786279" y="455870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3" name="مربع نص 42"/>
            <p:cNvSpPr txBox="1"/>
            <p:nvPr/>
          </p:nvSpPr>
          <p:spPr>
            <a:xfrm rot="7534353">
              <a:off x="3426239" y="4404391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4" name="مربع نص 43"/>
            <p:cNvSpPr txBox="1"/>
            <p:nvPr/>
          </p:nvSpPr>
          <p:spPr>
            <a:xfrm rot="8670713">
              <a:off x="3101355" y="410339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5" name="مربع نص 44"/>
            <p:cNvSpPr txBox="1"/>
            <p:nvPr/>
          </p:nvSpPr>
          <p:spPr>
            <a:xfrm rot="9725821">
              <a:off x="2912869" y="373309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6" name="مربع نص 45"/>
            <p:cNvSpPr txBox="1"/>
            <p:nvPr/>
          </p:nvSpPr>
          <p:spPr>
            <a:xfrm rot="10539164">
              <a:off x="2788292" y="3309273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7" name="مربع نص 46"/>
            <p:cNvSpPr txBox="1"/>
            <p:nvPr/>
          </p:nvSpPr>
          <p:spPr>
            <a:xfrm rot="11934759">
              <a:off x="2848167" y="287877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8" name="مربع نص 47"/>
            <p:cNvSpPr txBox="1"/>
            <p:nvPr/>
          </p:nvSpPr>
          <p:spPr>
            <a:xfrm rot="12972269">
              <a:off x="2952730" y="2521746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49" name="مربع نص 48"/>
            <p:cNvSpPr txBox="1"/>
            <p:nvPr/>
          </p:nvSpPr>
          <p:spPr>
            <a:xfrm rot="13717822">
              <a:off x="3186522" y="2135162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0" name="مربع نص 49"/>
            <p:cNvSpPr txBox="1"/>
            <p:nvPr/>
          </p:nvSpPr>
          <p:spPr>
            <a:xfrm rot="14945529">
              <a:off x="3554673" y="1884909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1" name="مربع نص 50"/>
            <p:cNvSpPr txBox="1"/>
            <p:nvPr/>
          </p:nvSpPr>
          <p:spPr>
            <a:xfrm rot="15779469">
              <a:off x="3979457" y="1682624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 rot="20578994">
              <a:off x="4287497" y="1498335"/>
              <a:ext cx="557213" cy="1890713"/>
            </a:xfrm>
            <a:custGeom>
              <a:avLst/>
              <a:gdLst>
                <a:gd name="T0" fmla="*/ 0 w 2928"/>
                <a:gd name="T1" fmla="*/ 9933 h 9933"/>
                <a:gd name="T2" fmla="*/ 2928 w 2928"/>
                <a:gd name="T3" fmla="*/ 441 h 9933"/>
                <a:gd name="T4" fmla="*/ 0 w 2928"/>
                <a:gd name="T5" fmla="*/ 0 h 9933"/>
                <a:gd name="T6" fmla="*/ 0 w 2928"/>
                <a:gd name="T7" fmla="*/ 9933 h 9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28" h="9933">
                  <a:moveTo>
                    <a:pt x="0" y="9933"/>
                  </a:moveTo>
                  <a:lnTo>
                    <a:pt x="2928" y="441"/>
                  </a:lnTo>
                  <a:cubicBezTo>
                    <a:pt x="1980" y="149"/>
                    <a:pt x="993" y="0"/>
                    <a:pt x="0" y="0"/>
                  </a:cubicBezTo>
                  <a:lnTo>
                    <a:pt x="0" y="9933"/>
                  </a:lnTo>
                  <a:close/>
                </a:path>
              </a:pathLst>
            </a:custGeom>
            <a:solidFill>
              <a:srgbClr val="CCFF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sp>
          <p:nvSpPr>
            <p:cNvPr id="55" name="مربع نص 54"/>
            <p:cNvSpPr txBox="1"/>
            <p:nvPr/>
          </p:nvSpPr>
          <p:spPr>
            <a:xfrm rot="15668339">
              <a:off x="4000261" y="1737048"/>
              <a:ext cx="699229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2400" b="1" dirty="0" err="1"/>
                <a:t>الإسم</a:t>
              </a:r>
              <a:endParaRPr lang="ar-SA" sz="2400" b="1" dirty="0"/>
            </a:p>
          </p:txBody>
        </p:sp>
      </p:grpSp>
      <p:sp>
        <p:nvSpPr>
          <p:cNvPr id="2052" name="سهم إلى اليسار 2051"/>
          <p:cNvSpPr/>
          <p:nvPr/>
        </p:nvSpPr>
        <p:spPr>
          <a:xfrm>
            <a:off x="6876256" y="3859724"/>
            <a:ext cx="2267744" cy="253421"/>
          </a:xfrm>
          <a:prstGeom prst="lef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عنوان 1"/>
          <p:cNvSpPr>
            <a:spLocks noGrp="1"/>
          </p:cNvSpPr>
          <p:nvPr>
            <p:ph type="title"/>
          </p:nvPr>
        </p:nvSpPr>
        <p:spPr>
          <a:xfrm>
            <a:off x="77190" y="485800"/>
            <a:ext cx="3208302" cy="1143000"/>
          </a:xfrm>
        </p:spPr>
        <p:txBody>
          <a:bodyPr>
            <a:noAutofit/>
          </a:bodyPr>
          <a:lstStyle/>
          <a:p>
            <a:r>
              <a:rPr lang="ar-SA" sz="4000" b="1" dirty="0"/>
              <a:t>استراتيجية</a:t>
            </a:r>
            <a:br>
              <a:rPr lang="ar-SA" sz="4000" b="1" dirty="0"/>
            </a:br>
            <a:r>
              <a:rPr lang="ar-SA" sz="4000" b="1" dirty="0"/>
              <a:t> القرص الدوار</a:t>
            </a:r>
          </a:p>
        </p:txBody>
      </p:sp>
      <p:sp>
        <p:nvSpPr>
          <p:cNvPr id="59" name="عنوان 1"/>
          <p:cNvSpPr txBox="1">
            <a:spLocks/>
          </p:cNvSpPr>
          <p:nvPr/>
        </p:nvSpPr>
        <p:spPr>
          <a:xfrm>
            <a:off x="4710427" y="6309320"/>
            <a:ext cx="4398078" cy="41536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r">
              <a:buFontTx/>
              <a:buChar char="-"/>
            </a:pPr>
            <a:r>
              <a:rPr lang="ar-SA" sz="1600" dirty="0"/>
              <a:t>انقر داخل القرص فقط </a:t>
            </a:r>
          </a:p>
          <a:p>
            <a:pPr marL="285750" indent="-285750" algn="r">
              <a:buFontTx/>
              <a:buChar char="-"/>
            </a:pPr>
            <a:r>
              <a:rPr lang="ar-SA" sz="1600" dirty="0"/>
              <a:t>اذا نقرت نقرتان متتاليتان سينتقل للشريحة التالية .</a:t>
            </a:r>
          </a:p>
        </p:txBody>
      </p:sp>
      <p:pic>
        <p:nvPicPr>
          <p:cNvPr id="54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907451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0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ستطيل مستدير الزوايا 9">
            <a:extLst>
              <a:ext uri="{FF2B5EF4-FFF2-40B4-BE49-F238E27FC236}">
                <a16:creationId xmlns:a16="http://schemas.microsoft.com/office/drawing/2014/main" id="{6E9E10CE-5237-4DFE-8CD8-F44EB5F7420F}"/>
              </a:ext>
            </a:extLst>
          </p:cNvPr>
          <p:cNvSpPr/>
          <p:nvPr/>
        </p:nvSpPr>
        <p:spPr>
          <a:xfrm>
            <a:off x="2049651" y="2276872"/>
            <a:ext cx="3382605" cy="9233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ذَهَبْتُ في رحلةٍ إلى حَدِيقَةِ الحَيَوانِ </a:t>
            </a:r>
          </a:p>
        </p:txBody>
      </p:sp>
      <p:sp>
        <p:nvSpPr>
          <p:cNvPr id="27" name="مستطيل مستدير الزوايا 9">
            <a:extLst>
              <a:ext uri="{FF2B5EF4-FFF2-40B4-BE49-F238E27FC236}">
                <a16:creationId xmlns:a16="http://schemas.microsoft.com/office/drawing/2014/main" id="{ED5BB70A-3BE0-462E-86E5-92A3D140129A}"/>
              </a:ext>
            </a:extLst>
          </p:cNvPr>
          <p:cNvSpPr/>
          <p:nvPr/>
        </p:nvSpPr>
        <p:spPr>
          <a:xfrm>
            <a:off x="5578043" y="2276872"/>
            <a:ext cx="1512168" cy="9233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الحَيَوانٌ</a:t>
            </a:r>
          </a:p>
        </p:txBody>
      </p:sp>
      <p:sp>
        <p:nvSpPr>
          <p:cNvPr id="28" name="مستطيل مستدير الزوايا 9">
            <a:extLst>
              <a:ext uri="{FF2B5EF4-FFF2-40B4-BE49-F238E27FC236}">
                <a16:creationId xmlns:a16="http://schemas.microsoft.com/office/drawing/2014/main" id="{B1CD7E31-F4B6-4009-8382-5036B1AD6D1A}"/>
              </a:ext>
            </a:extLst>
          </p:cNvPr>
          <p:cNvSpPr/>
          <p:nvPr/>
        </p:nvSpPr>
        <p:spPr>
          <a:xfrm>
            <a:off x="7234227" y="2276872"/>
            <a:ext cx="1442580" cy="9233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حَيَوانٌ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8637BF2-791A-4AF1-AB07-9B24EB2AA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71" b="39164"/>
          <a:stretch/>
        </p:blipFill>
        <p:spPr bwMode="auto">
          <a:xfrm>
            <a:off x="3563888" y="332656"/>
            <a:ext cx="489654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29" y="3645024"/>
            <a:ext cx="5487454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1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16600" b="1" dirty="0"/>
              <a:t>الْخَطّ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952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044" y="404664"/>
            <a:ext cx="1698848" cy="39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4054004" y="1916832"/>
            <a:ext cx="4488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400" b="1" dirty="0"/>
              <a:t>وَهُوَ الَّذِي سَخَّرَ الْبَحْرَ لِتَأْكُلُوا مِنْهُ لَحْمًا طَرِيًّ</a:t>
            </a:r>
            <a:r>
              <a:rPr lang="ar-EG" sz="2400" b="1" dirty="0"/>
              <a:t>ا</a:t>
            </a:r>
            <a:endParaRPr lang="ar-SA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656320"/>
            <a:ext cx="1675996" cy="190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323528" y="2915652"/>
            <a:ext cx="8424936" cy="441340"/>
            <a:chOff x="323528" y="2915652"/>
            <a:chExt cx="8424936" cy="441340"/>
          </a:xfrm>
        </p:grpSpPr>
        <p:sp>
          <p:nvSpPr>
            <p:cNvPr id="10" name="مربع نص 9"/>
            <p:cNvSpPr txBox="1"/>
            <p:nvPr/>
          </p:nvSpPr>
          <p:spPr>
            <a:xfrm>
              <a:off x="323528" y="2987660"/>
              <a:ext cx="842493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dirty="0">
                  <a:solidFill>
                    <a:srgbClr val="00B0F0"/>
                  </a:solidFill>
                </a:rPr>
                <a:t>-------------------------------------------------------------------------------------------------</a:t>
              </a:r>
              <a:r>
                <a:rPr lang="ar-SA" dirty="0">
                  <a:solidFill>
                    <a:srgbClr val="00B0F0"/>
                  </a:solidFill>
                </a:rPr>
                <a:t>--</a:t>
              </a:r>
              <a:r>
                <a:rPr lang="ar-EG" dirty="0">
                  <a:solidFill>
                    <a:srgbClr val="00B0F0"/>
                  </a:solidFill>
                </a:rPr>
                <a:t>--</a:t>
              </a:r>
              <a:r>
                <a:rPr lang="ar-SA" dirty="0">
                  <a:solidFill>
                    <a:srgbClr val="00B0F0"/>
                  </a:solidFill>
                </a:rPr>
                <a:t>-----</a:t>
              </a:r>
              <a:r>
                <a:rPr lang="ar-EG" dirty="0">
                  <a:solidFill>
                    <a:srgbClr val="00B0F0"/>
                  </a:solidFill>
                </a:rPr>
                <a:t>-</a:t>
              </a:r>
              <a:endParaRPr lang="ar-SA" dirty="0">
                <a:solidFill>
                  <a:srgbClr val="00B0F0"/>
                </a:solidFill>
              </a:endParaRPr>
            </a:p>
          </p:txBody>
        </p:sp>
        <p:cxnSp>
          <p:nvCxnSpPr>
            <p:cNvPr id="11" name="رابط مستقيم 10"/>
            <p:cNvCxnSpPr/>
            <p:nvPr/>
          </p:nvCxnSpPr>
          <p:spPr>
            <a:xfrm flipH="1">
              <a:off x="526956" y="2915652"/>
              <a:ext cx="80811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/>
            <p:cNvCxnSpPr/>
            <p:nvPr/>
          </p:nvCxnSpPr>
          <p:spPr>
            <a:xfrm flipH="1">
              <a:off x="523348" y="3068052"/>
              <a:ext cx="808110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/>
            <p:cNvCxnSpPr/>
            <p:nvPr/>
          </p:nvCxnSpPr>
          <p:spPr>
            <a:xfrm flipH="1">
              <a:off x="523348" y="3275692"/>
              <a:ext cx="8081100" cy="0"/>
            </a:xfrm>
            <a:prstGeom prst="line">
              <a:avLst/>
            </a:prstGeom>
            <a:ln>
              <a:solidFill>
                <a:srgbClr val="99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مجموعة 26"/>
          <p:cNvGrpSpPr/>
          <p:nvPr/>
        </p:nvGrpSpPr>
        <p:grpSpPr>
          <a:xfrm>
            <a:off x="323528" y="3851756"/>
            <a:ext cx="8424936" cy="441340"/>
            <a:chOff x="323528" y="3707740"/>
            <a:chExt cx="8424936" cy="441340"/>
          </a:xfrm>
        </p:grpSpPr>
        <p:sp>
          <p:nvSpPr>
            <p:cNvPr id="14" name="مربع نص 13"/>
            <p:cNvSpPr txBox="1"/>
            <p:nvPr/>
          </p:nvSpPr>
          <p:spPr>
            <a:xfrm>
              <a:off x="323528" y="3779748"/>
              <a:ext cx="842493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dirty="0">
                  <a:solidFill>
                    <a:srgbClr val="00B0F0"/>
                  </a:solidFill>
                </a:rPr>
                <a:t>-------------------------------------------------------------------------------------------------</a:t>
              </a:r>
              <a:r>
                <a:rPr lang="ar-SA" dirty="0">
                  <a:solidFill>
                    <a:srgbClr val="00B0F0"/>
                  </a:solidFill>
                </a:rPr>
                <a:t>--</a:t>
              </a:r>
              <a:r>
                <a:rPr lang="ar-EG" dirty="0">
                  <a:solidFill>
                    <a:srgbClr val="00B0F0"/>
                  </a:solidFill>
                </a:rPr>
                <a:t>--</a:t>
              </a:r>
              <a:r>
                <a:rPr lang="ar-SA" dirty="0">
                  <a:solidFill>
                    <a:srgbClr val="00B0F0"/>
                  </a:solidFill>
                </a:rPr>
                <a:t>-----</a:t>
              </a:r>
              <a:r>
                <a:rPr lang="ar-EG" dirty="0">
                  <a:solidFill>
                    <a:srgbClr val="00B0F0"/>
                  </a:solidFill>
                </a:rPr>
                <a:t>-</a:t>
              </a:r>
              <a:endParaRPr lang="ar-SA" dirty="0">
                <a:solidFill>
                  <a:srgbClr val="00B0F0"/>
                </a:solidFill>
              </a:endParaRPr>
            </a:p>
          </p:txBody>
        </p:sp>
        <p:cxnSp>
          <p:nvCxnSpPr>
            <p:cNvPr id="15" name="رابط مستقيم 14"/>
            <p:cNvCxnSpPr/>
            <p:nvPr/>
          </p:nvCxnSpPr>
          <p:spPr>
            <a:xfrm flipH="1">
              <a:off x="526956" y="3707740"/>
              <a:ext cx="80811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/>
            <p:cNvCxnSpPr/>
            <p:nvPr/>
          </p:nvCxnSpPr>
          <p:spPr>
            <a:xfrm flipH="1">
              <a:off x="523348" y="3860140"/>
              <a:ext cx="808110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/>
            <p:cNvCxnSpPr/>
            <p:nvPr/>
          </p:nvCxnSpPr>
          <p:spPr>
            <a:xfrm flipH="1">
              <a:off x="523348" y="4067780"/>
              <a:ext cx="8081100" cy="0"/>
            </a:xfrm>
            <a:prstGeom prst="line">
              <a:avLst/>
            </a:prstGeom>
            <a:ln>
              <a:solidFill>
                <a:srgbClr val="99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/>
          <p:cNvGrpSpPr/>
          <p:nvPr/>
        </p:nvGrpSpPr>
        <p:grpSpPr>
          <a:xfrm>
            <a:off x="323528" y="4931876"/>
            <a:ext cx="8424936" cy="441340"/>
            <a:chOff x="323528" y="4427820"/>
            <a:chExt cx="8424936" cy="441340"/>
          </a:xfrm>
        </p:grpSpPr>
        <p:sp>
          <p:nvSpPr>
            <p:cNvPr id="18" name="مربع نص 17"/>
            <p:cNvSpPr txBox="1"/>
            <p:nvPr/>
          </p:nvSpPr>
          <p:spPr>
            <a:xfrm>
              <a:off x="323528" y="4499828"/>
              <a:ext cx="842493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dirty="0">
                  <a:solidFill>
                    <a:srgbClr val="00B0F0"/>
                  </a:solidFill>
                </a:rPr>
                <a:t>-------------------------------------------------------------------------------------------------</a:t>
              </a:r>
              <a:r>
                <a:rPr lang="ar-SA" dirty="0">
                  <a:solidFill>
                    <a:srgbClr val="00B0F0"/>
                  </a:solidFill>
                </a:rPr>
                <a:t>--</a:t>
              </a:r>
              <a:r>
                <a:rPr lang="ar-EG" dirty="0">
                  <a:solidFill>
                    <a:srgbClr val="00B0F0"/>
                  </a:solidFill>
                </a:rPr>
                <a:t>--</a:t>
              </a:r>
              <a:r>
                <a:rPr lang="ar-SA" dirty="0">
                  <a:solidFill>
                    <a:srgbClr val="00B0F0"/>
                  </a:solidFill>
                </a:rPr>
                <a:t>-----</a:t>
              </a:r>
              <a:r>
                <a:rPr lang="ar-EG" dirty="0">
                  <a:solidFill>
                    <a:srgbClr val="00B0F0"/>
                  </a:solidFill>
                </a:rPr>
                <a:t>-</a:t>
              </a:r>
              <a:endParaRPr lang="ar-SA" dirty="0">
                <a:solidFill>
                  <a:srgbClr val="00B0F0"/>
                </a:solidFill>
              </a:endParaRPr>
            </a:p>
          </p:txBody>
        </p:sp>
        <p:cxnSp>
          <p:nvCxnSpPr>
            <p:cNvPr id="19" name="رابط مستقيم 18"/>
            <p:cNvCxnSpPr/>
            <p:nvPr/>
          </p:nvCxnSpPr>
          <p:spPr>
            <a:xfrm flipH="1">
              <a:off x="526956" y="4427820"/>
              <a:ext cx="8081100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مستقيم 19"/>
            <p:cNvCxnSpPr/>
            <p:nvPr/>
          </p:nvCxnSpPr>
          <p:spPr>
            <a:xfrm flipH="1">
              <a:off x="523348" y="4580220"/>
              <a:ext cx="8081100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مستقيم 20"/>
            <p:cNvCxnSpPr/>
            <p:nvPr/>
          </p:nvCxnSpPr>
          <p:spPr>
            <a:xfrm flipH="1">
              <a:off x="523348" y="4787860"/>
              <a:ext cx="8081100" cy="0"/>
            </a:xfrm>
            <a:prstGeom prst="line">
              <a:avLst/>
            </a:prstGeom>
            <a:ln>
              <a:solidFill>
                <a:srgbClr val="99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مجموعة 30"/>
          <p:cNvGrpSpPr/>
          <p:nvPr/>
        </p:nvGrpSpPr>
        <p:grpSpPr>
          <a:xfrm>
            <a:off x="395536" y="5949280"/>
            <a:ext cx="8424936" cy="432048"/>
            <a:chOff x="395536" y="5949280"/>
            <a:chExt cx="8424936" cy="432048"/>
          </a:xfrm>
        </p:grpSpPr>
        <p:sp>
          <p:nvSpPr>
            <p:cNvPr id="22" name="مربع نص 21"/>
            <p:cNvSpPr txBox="1"/>
            <p:nvPr/>
          </p:nvSpPr>
          <p:spPr>
            <a:xfrm>
              <a:off x="395536" y="6011996"/>
              <a:ext cx="842493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dirty="0">
                  <a:solidFill>
                    <a:srgbClr val="00B0F0"/>
                  </a:solidFill>
                </a:rPr>
                <a:t>-------------------------------------------------------------------------------------------------</a:t>
              </a:r>
              <a:r>
                <a:rPr lang="ar-SA" dirty="0">
                  <a:solidFill>
                    <a:srgbClr val="00B0F0"/>
                  </a:solidFill>
                </a:rPr>
                <a:t>--</a:t>
              </a:r>
              <a:r>
                <a:rPr lang="ar-EG" dirty="0">
                  <a:solidFill>
                    <a:srgbClr val="00B0F0"/>
                  </a:solidFill>
                </a:rPr>
                <a:t>--</a:t>
              </a:r>
              <a:r>
                <a:rPr lang="ar-SA" dirty="0">
                  <a:solidFill>
                    <a:srgbClr val="00B0F0"/>
                  </a:solidFill>
                </a:rPr>
                <a:t>-----</a:t>
              </a:r>
              <a:r>
                <a:rPr lang="ar-EG" dirty="0">
                  <a:solidFill>
                    <a:srgbClr val="00B0F0"/>
                  </a:solidFill>
                </a:rPr>
                <a:t>-</a:t>
              </a:r>
              <a:endParaRPr lang="ar-SA" dirty="0">
                <a:solidFill>
                  <a:srgbClr val="00B0F0"/>
                </a:solidFill>
              </a:endParaRPr>
            </a:p>
          </p:txBody>
        </p:sp>
        <p:grpSp>
          <p:nvGrpSpPr>
            <p:cNvPr id="29" name="مجموعة 28"/>
            <p:cNvGrpSpPr/>
            <p:nvPr/>
          </p:nvGrpSpPr>
          <p:grpSpPr>
            <a:xfrm>
              <a:off x="591748" y="5949280"/>
              <a:ext cx="8084708" cy="360040"/>
              <a:chOff x="523348" y="5147900"/>
              <a:chExt cx="8084708" cy="360040"/>
            </a:xfrm>
          </p:grpSpPr>
          <p:cxnSp>
            <p:nvCxnSpPr>
              <p:cNvPr id="23" name="رابط مستقيم 22"/>
              <p:cNvCxnSpPr/>
              <p:nvPr/>
            </p:nvCxnSpPr>
            <p:spPr>
              <a:xfrm flipH="1">
                <a:off x="526956" y="5147900"/>
                <a:ext cx="8081100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رابط مستقيم 23"/>
              <p:cNvCxnSpPr/>
              <p:nvPr/>
            </p:nvCxnSpPr>
            <p:spPr>
              <a:xfrm flipH="1">
                <a:off x="523348" y="5300300"/>
                <a:ext cx="8081100" cy="0"/>
              </a:xfrm>
              <a:prstGeom prst="line">
                <a:avLst/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/>
              <p:cNvCxnSpPr/>
              <p:nvPr/>
            </p:nvCxnSpPr>
            <p:spPr>
              <a:xfrm flipH="1">
                <a:off x="523348" y="5507940"/>
                <a:ext cx="8081100" cy="0"/>
              </a:xfrm>
              <a:prstGeom prst="line">
                <a:avLst/>
              </a:prstGeom>
              <a:ln>
                <a:solidFill>
                  <a:srgbClr val="99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Picture 4">
            <a:extLst>
              <a:ext uri="{FF2B5EF4-FFF2-40B4-BE49-F238E27FC236}">
                <a16:creationId xmlns:a16="http://schemas.microsoft.com/office/drawing/2014/main" id="{53088B43-ADB7-44BA-8CF3-7FA50E8E7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59"/>
          <a:stretch/>
        </p:blipFill>
        <p:spPr bwMode="auto">
          <a:xfrm>
            <a:off x="3638135" y="896766"/>
            <a:ext cx="5011387" cy="92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555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347864" y="2420888"/>
            <a:ext cx="5050904" cy="2592288"/>
          </a:xfrm>
        </p:spPr>
        <p:txBody>
          <a:bodyPr>
            <a:noAutofit/>
          </a:bodyPr>
          <a:lstStyle/>
          <a:p>
            <a:r>
              <a:rPr lang="ar-SA" sz="19900" b="1" dirty="0"/>
              <a:t>اعَبِّر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86996"/>
            <a:ext cx="3096344" cy="647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58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F80B0A6-28EC-40F6-B85F-C08463D6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4664" y="-387424"/>
            <a:ext cx="12753458" cy="7560840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123728" y="836712"/>
            <a:ext cx="7200800" cy="86409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ar-SA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الأَحْياءُ الْبَحْرِيَّةُ</a:t>
            </a:r>
            <a:endParaRPr lang="ar-SA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203848" y="1988840"/>
            <a:ext cx="52920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2800" b="1" dirty="0">
                <a:solidFill>
                  <a:schemeClr val="bg1"/>
                </a:solidFill>
                <a:latin typeface="+mj-lt"/>
              </a:rPr>
              <a:t>الأَخْطَبوطُ:</a:t>
            </a:r>
          </a:p>
          <a:p>
            <a:pPr algn="justLow"/>
            <a:r>
              <a:rPr lang="ar-SA" sz="2800" b="1" dirty="0">
                <a:solidFill>
                  <a:schemeClr val="bg1"/>
                </a:solidFill>
                <a:latin typeface="+mj-lt"/>
              </a:rPr>
              <a:t>وهو حَيَوانٌ مُمَيَّزٌ، لَهُ ثَلاثَةُ قُلوْبٍ وثَمانِي أَذْرُعٍ قَوِيَّةٍ، كَما أَنَّهُ يَسْتَطيعُ تَغْييرَ لَوْنِهِ لِيُناسِبَ الْبيئَةَ الَّتي يَخْتَبِئُ فيها، فَسُبْحانَ الَّذي خَلَقَ فَسَوَّى وَالَّذي قَدَّرَ فَهَدى!</a:t>
            </a:r>
          </a:p>
        </p:txBody>
      </p:sp>
      <p:pic>
        <p:nvPicPr>
          <p:cNvPr id="9" name="رسم 8">
            <a:extLst>
              <a:ext uri="{FF2B5EF4-FFF2-40B4-BE49-F238E27FC236}">
                <a16:creationId xmlns:a16="http://schemas.microsoft.com/office/drawing/2014/main" id="{A5D3080A-9EC2-4550-A788-676604776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054" y="1412776"/>
            <a:ext cx="260429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22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FEF255C-0701-4A3F-83C3-B471E7A38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41680" r="32013" b="23913"/>
          <a:stretch/>
        </p:blipFill>
        <p:spPr bwMode="auto">
          <a:xfrm>
            <a:off x="-86030" y="2833474"/>
            <a:ext cx="5450118" cy="4153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89290"/>
          <a:stretch/>
        </p:blipFill>
        <p:spPr bwMode="auto">
          <a:xfrm>
            <a:off x="2987824" y="512744"/>
            <a:ext cx="5735935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3347863" y="1925533"/>
            <a:ext cx="54669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/>
              <a:t>فِي يَوْمٍ مِنَ الْأَيَّام كَانَ الْجَو جَمِيلاً وَالسَّمَاء صَافِية</a:t>
            </a:r>
          </a:p>
          <a:p>
            <a:r>
              <a:rPr lang="ar-SA" sz="2800" b="1" dirty="0"/>
              <a:t>خَرَجَ رَجُلَانِ لاصْطِيَاد بَعْضِ السَّمَكِ فَأِحَدُهُمَا رَكِبَ قَارِبَهُ وَأَلْقَى بِشَبَكَتِهِ فِي الْمَاءِ</a:t>
            </a:r>
          </a:p>
          <a:p>
            <a:r>
              <a:rPr lang="ar-SA" sz="2800" b="1" dirty="0"/>
              <a:t>أَمَّا الآخَر فَيَجْلِس عَلَى الشَّاطِئِ وَيَصْطَاد السَّمَك بِسِنَّارَتِهِ.</a:t>
            </a:r>
            <a:endParaRPr lang="ar-EG" sz="2800" b="1" dirty="0"/>
          </a:p>
        </p:txBody>
      </p:sp>
      <p:sp>
        <p:nvSpPr>
          <p:cNvPr id="6" name="مستطيل 5"/>
          <p:cNvSpPr/>
          <p:nvPr/>
        </p:nvSpPr>
        <p:spPr>
          <a:xfrm>
            <a:off x="6147792" y="1268760"/>
            <a:ext cx="2575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اعَبِّر عَن الصُّورَة:</a:t>
            </a:r>
            <a:endParaRPr lang="ar-EG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232A88AF-C01B-4D84-B8D3-9B6BDD61A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4" r="16294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ED54EF1-610C-4B00-8429-E788ECECE6A5}"/>
              </a:ext>
            </a:extLst>
          </p:cNvPr>
          <p:cNvSpPr txBox="1"/>
          <p:nvPr/>
        </p:nvSpPr>
        <p:spPr>
          <a:xfrm>
            <a:off x="5236369" y="3146400"/>
            <a:ext cx="3293268" cy="26820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l" rtl="0"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00"/>
                </a:solidFill>
                <a:cs typeface="Calibri"/>
              </a:rPr>
              <a:t>حصة</a:t>
            </a:r>
            <a:r>
              <a:rPr lang="en-US" sz="4000" dirty="0">
                <a:solidFill>
                  <a:srgbClr val="FFFF00"/>
                </a:solidFill>
                <a:cs typeface="Calibri"/>
              </a:rPr>
              <a:t> </a:t>
            </a:r>
            <a:r>
              <a:rPr lang="en-US" sz="4000" dirty="0" err="1">
                <a:solidFill>
                  <a:srgbClr val="FFFF00"/>
                </a:solidFill>
                <a:cs typeface="Calibri"/>
              </a:rPr>
              <a:t>الزهراني</a:t>
            </a:r>
            <a:endParaRPr lang="en-US" sz="4000" dirty="0">
              <a:solidFill>
                <a:srgbClr val="FFFF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052841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6D96DD18FA41AB42AB89F723B061862E" ma:contentTypeVersion="5" ma:contentTypeDescription="إنشاء مستند جديد." ma:contentTypeScope="" ma:versionID="26674f088dfacfdda46edec6c5c34154">
  <xsd:schema xmlns:xsd="http://www.w3.org/2001/XMLSchema" xmlns:xs="http://www.w3.org/2001/XMLSchema" xmlns:p="http://schemas.microsoft.com/office/2006/metadata/properties" xmlns:ns2="3f1f54c3-611e-41f1-8025-f1da17f09d3f" xmlns:ns3="25115772-a155-4218-a5ec-9392646fb163" targetNamespace="http://schemas.microsoft.com/office/2006/metadata/properties" ma:root="true" ma:fieldsID="61946739df34d6097814a93b9657669b" ns2:_="" ns3:_="">
    <xsd:import namespace="3f1f54c3-611e-41f1-8025-f1da17f09d3f"/>
    <xsd:import namespace="25115772-a155-4218-a5ec-9392646fb1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f54c3-611e-41f1-8025-f1da17f09d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115772-a155-4218-a5ec-9392646fb16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040C22-EC7F-46D4-8D15-411C80E58B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8BF4D6-FCAE-41A6-A317-A346AC9A0A56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A0162125-5C44-4DDD-8DEF-25ADD36B757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f1f54c3-611e-41f1-8025-f1da17f09d3f"/>
    <ds:schemaRef ds:uri="25115772-a155-4218-a5ec-9392646fb1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1775</Words>
  <Application>Microsoft Office PowerPoint</Application>
  <PresentationFormat>عرض على الشاشة (4:3)</PresentationFormat>
  <Paragraphs>785</Paragraphs>
  <Slides>91</Slides>
  <Notes>6</Notes>
  <HiddenSlides>0</HiddenSlides>
  <MMClips>7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91</vt:i4>
      </vt:variant>
    </vt:vector>
  </HeadingPairs>
  <TitlesOfParts>
    <vt:vector size="92" baseType="lpstr">
      <vt:lpstr>سمة Office</vt:lpstr>
      <vt:lpstr>الأَحْياءُ الْبَحْرِيَّةُ</vt:lpstr>
      <vt:lpstr>أهداف الدرس:</vt:lpstr>
      <vt:lpstr>الأَحْياءُ الْبَحْرِيَّةُ</vt:lpstr>
      <vt:lpstr>الأَحْياءُ الْبَحْرِيَّةُ</vt:lpstr>
      <vt:lpstr>الأَحْياءُ الْبَحْرِيَّةُ</vt:lpstr>
      <vt:lpstr>الأَحْياءُ الْبَحْرِيَّةُ</vt:lpstr>
      <vt:lpstr>الأَحْياءُ الْبَحْرِيَّةُ</vt:lpstr>
      <vt:lpstr>الأَحْياءُ الْبَحْرِيَّةُ</vt:lpstr>
      <vt:lpstr>الأَحْياءُ الْبَحْرِيَّةُ</vt:lpstr>
      <vt:lpstr>الأَحْياءُ الْبَحْرِيَّةُ</vt:lpstr>
      <vt:lpstr>أُجِيب</vt:lpstr>
      <vt:lpstr>استراتيجية القرص الدوار</vt:lpstr>
      <vt:lpstr>عرض تقديمي في PowerPoint</vt:lpstr>
      <vt:lpstr>استراتيجية القرص الدوار</vt:lpstr>
      <vt:lpstr>عرض تقديمي في PowerPoint</vt:lpstr>
      <vt:lpstr>استراتيجية القرص الدوار</vt:lpstr>
      <vt:lpstr>عرض تقديمي في PowerPoint</vt:lpstr>
      <vt:lpstr>استراتيجية القرص الدوار</vt:lpstr>
      <vt:lpstr>عرض تقديمي في PowerPoint</vt:lpstr>
      <vt:lpstr>استراتيجية القرص الدوار</vt:lpstr>
      <vt:lpstr>عرض تقديمي في PowerPoint</vt:lpstr>
      <vt:lpstr>استراتيجية القرص الدوار</vt:lpstr>
      <vt:lpstr>عرض تقديمي في PowerPoint</vt:lpstr>
      <vt:lpstr>استراتيجية القرص الدوار</vt:lpstr>
      <vt:lpstr>عرض تقديمي في PowerPoint</vt:lpstr>
      <vt:lpstr>عرض تقديمي في PowerPoint</vt:lpstr>
      <vt:lpstr>عرض تقديمي في PowerPoint</vt:lpstr>
      <vt:lpstr>أُنَمِّي لُغَتِي</vt:lpstr>
      <vt:lpstr>عرض تقديمي في PowerPoint</vt:lpstr>
      <vt:lpstr>عرض تقديمي في PowerPoint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استراتيجية الاتصال</vt:lpstr>
      <vt:lpstr>عرض تقديمي في PowerPoint</vt:lpstr>
      <vt:lpstr>أَقْرَاُ وَ أُلَاحِظُ</vt:lpstr>
      <vt:lpstr>عرض تقديمي في PowerPoint</vt:lpstr>
      <vt:lpstr>عرض تقديمي في PowerPoint</vt:lpstr>
      <vt:lpstr>عرض تقديمي في PowerPoint</vt:lpstr>
      <vt:lpstr>التركيب اللغوية</vt:lpstr>
      <vt:lpstr>اسْتَخْرِجُ مِنَ النَّصّ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اكْمِلُ حَسَبَ الْمَطْلُوب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اكْتُبُ حَسَبَ الْمَطْلُوب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اسْتَخْدِمُ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البطاقات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احَوِّلُ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استراتيجية  القرص الدوار</vt:lpstr>
      <vt:lpstr>عرض تقديمي في PowerPoint</vt:lpstr>
      <vt:lpstr>الْخَطّ</vt:lpstr>
      <vt:lpstr>عرض تقديمي في PowerPoint</vt:lpstr>
      <vt:lpstr>اعَبِّر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عمر رضي الله عنه والأسرة الفقيرة</dc:title>
  <dc:creator>HP</dc:creator>
  <cp:lastModifiedBy>حصة الزهراني</cp:lastModifiedBy>
  <cp:revision>73</cp:revision>
  <dcterms:created xsi:type="dcterms:W3CDTF">2020-12-24T15:27:28Z</dcterms:created>
  <dcterms:modified xsi:type="dcterms:W3CDTF">2021-03-25T01:28:27Z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0x0101006D96DD18FA41AB42AB89F723B061862E</vt:lpwstr>
  </property>
</Properties>
</file>