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8"/>
  </p:notesMasterIdLst>
  <p:sldIdLst>
    <p:sldId id="258" r:id="rId2"/>
    <p:sldId id="295" r:id="rId3"/>
    <p:sldId id="29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8" r:id="rId17"/>
    <p:sldId id="271" r:id="rId18"/>
    <p:sldId id="297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313" r:id="rId27"/>
    <p:sldId id="299" r:id="rId28"/>
    <p:sldId id="300" r:id="rId29"/>
    <p:sldId id="279" r:id="rId30"/>
    <p:sldId id="301" r:id="rId31"/>
    <p:sldId id="280" r:id="rId32"/>
    <p:sldId id="302" r:id="rId33"/>
    <p:sldId id="281" r:id="rId34"/>
    <p:sldId id="303" r:id="rId35"/>
    <p:sldId id="282" r:id="rId36"/>
    <p:sldId id="304" r:id="rId37"/>
    <p:sldId id="283" r:id="rId38"/>
    <p:sldId id="305" r:id="rId39"/>
    <p:sldId id="284" r:id="rId40"/>
    <p:sldId id="306" r:id="rId41"/>
    <p:sldId id="285" r:id="rId42"/>
    <p:sldId id="307" r:id="rId43"/>
    <p:sldId id="286" r:id="rId44"/>
    <p:sldId id="308" r:id="rId45"/>
    <p:sldId id="287" r:id="rId46"/>
    <p:sldId id="309" r:id="rId47"/>
    <p:sldId id="288" r:id="rId48"/>
    <p:sldId id="289" r:id="rId49"/>
    <p:sldId id="290" r:id="rId50"/>
    <p:sldId id="291" r:id="rId51"/>
    <p:sldId id="292" r:id="rId52"/>
    <p:sldId id="310" r:id="rId53"/>
    <p:sldId id="293" r:id="rId54"/>
    <p:sldId id="311" r:id="rId55"/>
    <p:sldId id="294" r:id="rId56"/>
    <p:sldId id="312" r:id="rId5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BB7"/>
    <a:srgbClr val="D5FF81"/>
    <a:srgbClr val="CC3399"/>
    <a:srgbClr val="FF33CC"/>
    <a:srgbClr val="FFCCCC"/>
    <a:srgbClr val="8F0727"/>
    <a:srgbClr val="C00A35"/>
    <a:srgbClr val="FAD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70" d="100"/>
          <a:sy n="70" d="100"/>
        </p:scale>
        <p:origin x="-1781" y="-2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9A9637F-F1AA-4C82-8C06-7355508B2AA3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33A625E-1419-46F6-AF00-A93162DBE2E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9630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A625E-1419-46F6-AF00-A93162DBE2EA}" type="slidenum">
              <a:rPr lang="ar-SA" smtClean="0"/>
              <a:t>50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009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TR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A625E-1419-46F6-AF00-A93162DBE2EA}" type="slidenum">
              <a:rPr lang="ar-SA" smtClean="0"/>
              <a:t>56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15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6.png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8"/>
          <p:cNvSpPr>
            <a:spLocks noChangeArrowheads="1"/>
          </p:cNvSpPr>
          <p:nvPr/>
        </p:nvSpPr>
        <p:spPr bwMode="auto">
          <a:xfrm>
            <a:off x="4788024" y="2060848"/>
            <a:ext cx="414248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2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</a:t>
            </a:r>
            <a:r>
              <a:rPr lang="ar-SA" altLang="ar-SA" sz="2800" b="1" dirty="0">
                <a:latin typeface="Arial" panose="020B0604020202020204" pitchFamily="34" charset="0"/>
              </a:rPr>
              <a:t> كم وحدة درسنا؟</a:t>
            </a:r>
          </a:p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ar-SA" altLang="ar-SA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</a:t>
            </a:r>
            <a:r>
              <a:rPr lang="ar-SA" altLang="ar-SA" sz="2800" b="1" dirty="0">
                <a:latin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ar-SA" altLang="ar-SA" sz="2800" b="1" dirty="0">
                <a:latin typeface="Arial" panose="020B0604020202020204" pitchFamily="34" charset="0"/>
              </a:rPr>
              <a:t>كم رقم الوحدة التي ندرسها؟</a:t>
            </a:r>
          </a:p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ar-SA" altLang="ar-SA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 </a:t>
            </a:r>
            <a:r>
              <a:rPr lang="ar-SA" altLang="ar-SA" sz="2800" b="1" dirty="0">
                <a:latin typeface="Arial" panose="020B0604020202020204" pitchFamily="34" charset="0"/>
              </a:rPr>
              <a:t>اسم الوحدة التي ندرسها الآن؟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592">
            <a:off x="770027" y="1040175"/>
            <a:ext cx="3745309" cy="4856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5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89204"/>
          <a:stretch/>
        </p:blipFill>
        <p:spPr bwMode="auto">
          <a:xfrm>
            <a:off x="2699792" y="476671"/>
            <a:ext cx="5976664" cy="62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3090637" y="5149641"/>
            <a:ext cx="29530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/>
              <a:t>قِنْدِيل الْبَحْر</a:t>
            </a:r>
            <a:endParaRPr lang="ar-EG" sz="60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916832"/>
            <a:ext cx="4241286" cy="260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647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89204"/>
          <a:stretch/>
        </p:blipFill>
        <p:spPr bwMode="auto">
          <a:xfrm>
            <a:off x="2699792" y="476671"/>
            <a:ext cx="5976664" cy="62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3675734" y="5149641"/>
            <a:ext cx="17828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/>
              <a:t>الْحُوت</a:t>
            </a:r>
            <a:endParaRPr lang="ar-EG" sz="60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772816"/>
            <a:ext cx="4484222" cy="2648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16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89204"/>
          <a:stretch/>
        </p:blipFill>
        <p:spPr bwMode="auto">
          <a:xfrm>
            <a:off x="2699792" y="476671"/>
            <a:ext cx="5976664" cy="62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3138732" y="5149641"/>
            <a:ext cx="28568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/>
              <a:t>جَرَادُ الْبَحْر</a:t>
            </a:r>
            <a:endParaRPr lang="ar-EG" sz="6000" b="1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844824"/>
            <a:ext cx="4735246" cy="2705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49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89204"/>
          <a:stretch/>
        </p:blipFill>
        <p:spPr bwMode="auto">
          <a:xfrm>
            <a:off x="2699792" y="476671"/>
            <a:ext cx="5976664" cy="62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3278191" y="5149641"/>
            <a:ext cx="25779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/>
              <a:t>نَجْمُ الْبَحْر</a:t>
            </a:r>
            <a:endParaRPr lang="ar-EG" sz="6000" b="1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3249" y="1412777"/>
            <a:ext cx="585869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832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5" b="32235"/>
          <a:stretch/>
        </p:blipFill>
        <p:spPr bwMode="auto">
          <a:xfrm>
            <a:off x="2843808" y="548680"/>
            <a:ext cx="5832648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492" y="1844824"/>
            <a:ext cx="2628900" cy="155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6650" y="1844824"/>
            <a:ext cx="26289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175918"/>
            <a:ext cx="2628900" cy="155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4175918"/>
            <a:ext cx="26289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مستطيل 8"/>
          <p:cNvSpPr/>
          <p:nvPr/>
        </p:nvSpPr>
        <p:spPr>
          <a:xfrm>
            <a:off x="6546810" y="3379639"/>
            <a:ext cx="617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  <a:sym typeface="Wingdings 2" pitchFamily="18" charset="2"/>
              </a:rPr>
              <a:t></a:t>
            </a:r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010306" y="3379639"/>
            <a:ext cx="617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  <a:sym typeface="Wingdings 2" pitchFamily="18" charset="2"/>
              </a:rPr>
              <a:t></a:t>
            </a:r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010306" y="5877272"/>
            <a:ext cx="617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  <a:sym typeface="Wingdings 2" pitchFamily="18" charset="2"/>
              </a:rPr>
              <a:t></a:t>
            </a:r>
            <a:endParaRPr lang="ar-SA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5" b="32235"/>
          <a:stretch/>
        </p:blipFill>
        <p:spPr bwMode="auto">
          <a:xfrm>
            <a:off x="2843808" y="548680"/>
            <a:ext cx="5832648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6546810" y="3379639"/>
            <a:ext cx="617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  <a:sym typeface="Wingdings 2" pitchFamily="18" charset="2"/>
              </a:rPr>
              <a:t></a:t>
            </a:r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010306" y="3379639"/>
            <a:ext cx="617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  <a:sym typeface="Wingdings 2" pitchFamily="18" charset="2"/>
              </a:rPr>
              <a:t></a:t>
            </a:r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010306" y="5661248"/>
            <a:ext cx="617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  <a:sym typeface="Wingdings 2" pitchFamily="18" charset="2"/>
              </a:rPr>
              <a:t></a:t>
            </a:r>
            <a:endParaRPr lang="ar-SA" sz="4400" b="1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492" y="1700808"/>
            <a:ext cx="2628900" cy="155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9526" y="1700808"/>
            <a:ext cx="2628900" cy="155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1236" y="3974182"/>
            <a:ext cx="2628900" cy="1528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3959894"/>
            <a:ext cx="2628900" cy="155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ستطيل 15"/>
          <p:cNvSpPr/>
          <p:nvPr/>
        </p:nvSpPr>
        <p:spPr>
          <a:xfrm>
            <a:off x="6690826" y="5661248"/>
            <a:ext cx="617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  <a:sym typeface="Wingdings 2" pitchFamily="18" charset="2"/>
              </a:rPr>
              <a:t></a:t>
            </a:r>
            <a:endParaRPr lang="ar-SA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0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مجموعة 19"/>
          <p:cNvGrpSpPr/>
          <p:nvPr/>
        </p:nvGrpSpPr>
        <p:grpSpPr>
          <a:xfrm>
            <a:off x="0" y="1844824"/>
            <a:ext cx="4248472" cy="4938589"/>
            <a:chOff x="539552" y="3965583"/>
            <a:chExt cx="2016224" cy="2343737"/>
          </a:xfrm>
        </p:grpSpPr>
        <p:sp>
          <p:nvSpPr>
            <p:cNvPr id="19" name="مستطيل مستدير الزوايا 18"/>
            <p:cNvSpPr/>
            <p:nvPr/>
          </p:nvSpPr>
          <p:spPr>
            <a:xfrm>
              <a:off x="1451451" y="3965583"/>
              <a:ext cx="212666" cy="34634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" name="مستطيل مستدير الزوايا 16"/>
            <p:cNvSpPr/>
            <p:nvPr/>
          </p:nvSpPr>
          <p:spPr>
            <a:xfrm>
              <a:off x="1369084" y="4123291"/>
              <a:ext cx="370159" cy="49036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122" name="Picture 2" descr="C:\Users\HP\Desktop\lij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252772"/>
              <a:ext cx="2016224" cy="2056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مجموعة 5"/>
            <p:cNvGrpSpPr/>
            <p:nvPr/>
          </p:nvGrpSpPr>
          <p:grpSpPr>
            <a:xfrm>
              <a:off x="1534926" y="4862929"/>
              <a:ext cx="48234" cy="830846"/>
              <a:chOff x="4906622" y="1916832"/>
              <a:chExt cx="160783" cy="2874781"/>
            </a:xfrm>
          </p:grpSpPr>
          <p:sp>
            <p:nvSpPr>
              <p:cNvPr id="5" name="مستطيل مستدير الزوايا 4"/>
              <p:cNvSpPr/>
              <p:nvPr/>
            </p:nvSpPr>
            <p:spPr>
              <a:xfrm>
                <a:off x="4906622" y="1916832"/>
                <a:ext cx="152400" cy="1446708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7" name="مستطيل مستدير الزوايا 6"/>
              <p:cNvSpPr/>
              <p:nvPr/>
            </p:nvSpPr>
            <p:spPr>
              <a:xfrm>
                <a:off x="4915005" y="3363544"/>
                <a:ext cx="152400" cy="1428069"/>
              </a:xfrm>
              <a:prstGeom prst="roundRect">
                <a:avLst/>
              </a:prstGeom>
              <a:noFill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12" name="شكل بيضاوي 11"/>
            <p:cNvSpPr/>
            <p:nvPr/>
          </p:nvSpPr>
          <p:spPr>
            <a:xfrm>
              <a:off x="1477944" y="5210184"/>
              <a:ext cx="159680" cy="141723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1" name="عنوان 1"/>
          <p:cNvSpPr>
            <a:spLocks noGrp="1"/>
          </p:cNvSpPr>
          <p:nvPr>
            <p:ph type="title"/>
          </p:nvPr>
        </p:nvSpPr>
        <p:spPr>
          <a:xfrm>
            <a:off x="2843808" y="2060848"/>
            <a:ext cx="5760640" cy="2264775"/>
          </a:xfrm>
        </p:spPr>
        <p:txBody>
          <a:bodyPr>
            <a:noAutofit/>
          </a:bodyPr>
          <a:lstStyle/>
          <a:p>
            <a:r>
              <a:rPr lang="ar-SA" sz="6600" b="1" dirty="0"/>
              <a:t>استراتيجية دقيقة وربع</a:t>
            </a:r>
          </a:p>
        </p:txBody>
      </p:sp>
      <p:sp>
        <p:nvSpPr>
          <p:cNvPr id="23" name="عنوان 1"/>
          <p:cNvSpPr txBox="1">
            <a:spLocks/>
          </p:cNvSpPr>
          <p:nvPr/>
        </p:nvSpPr>
        <p:spPr>
          <a:xfrm>
            <a:off x="3131840" y="5733256"/>
            <a:ext cx="5760640" cy="90872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العقرب سيستمر في الدوران حتى  نهاية الشريحة ، لكن عند سماع الجرس </a:t>
            </a:r>
          </a:p>
          <a:p>
            <a:pPr algn="r"/>
            <a:r>
              <a:rPr lang="ar-SA" sz="1600" dirty="0"/>
              <a:t>يكون الوقت انتهى.</a:t>
            </a:r>
          </a:p>
          <a:p>
            <a:pPr algn="r"/>
            <a:r>
              <a:rPr lang="ar-SA" sz="1600" dirty="0"/>
              <a:t>- تعرف انتهاء الوقت من الصوت وليس من عقارب الساعة.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8872"/>
          <a:stretch/>
        </p:blipFill>
        <p:spPr bwMode="auto">
          <a:xfrm>
            <a:off x="3563888" y="476672"/>
            <a:ext cx="5096023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857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23728" y="1340768"/>
            <a:ext cx="4901927" cy="3088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8872"/>
          <a:stretch/>
        </p:blipFill>
        <p:spPr bwMode="auto">
          <a:xfrm>
            <a:off x="3563888" y="476672"/>
            <a:ext cx="5096023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975399" y="4586352"/>
            <a:ext cx="72008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/>
            <a:r>
              <a:rPr lang="ar-SA" sz="2400" b="1" dirty="0"/>
              <a:t>ذات يوم ذهبت أنا واسرتي في نزهة إلى شاطئ البحر، فرأينا السماء الصافية والبحر الأزرق الممتد ،وامواجه المتلاطمة ، ونسمات الهواء تداعب شعرنا ، وشاهدنا السفن وهي تسير في الحب مع عظم حجمها ، فتذكّرنا قدرة الخلاق العظيم .</a:t>
            </a:r>
            <a:endParaRPr lang="ar-EG" sz="2400" b="1" dirty="0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091411" y="221167"/>
            <a:ext cx="212666" cy="34634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1009044" y="378875"/>
            <a:ext cx="370159" cy="49036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Picture 2" descr="C:\Users\HP\Desktop\li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8356"/>
            <a:ext cx="2016224" cy="20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مجموعة 10"/>
          <p:cNvGrpSpPr/>
          <p:nvPr/>
        </p:nvGrpSpPr>
        <p:grpSpPr>
          <a:xfrm>
            <a:off x="1174886" y="1118513"/>
            <a:ext cx="48234" cy="830846"/>
            <a:chOff x="4906622" y="1916832"/>
            <a:chExt cx="160783" cy="2874781"/>
          </a:xfrm>
        </p:grpSpPr>
        <p:sp>
          <p:nvSpPr>
            <p:cNvPr id="12" name="مستطيل مستدير الزوايا 11"/>
            <p:cNvSpPr/>
            <p:nvPr/>
          </p:nvSpPr>
          <p:spPr>
            <a:xfrm>
              <a:off x="4906622" y="1916832"/>
              <a:ext cx="152400" cy="144670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ستطيل مستدير الزوايا 12"/>
            <p:cNvSpPr/>
            <p:nvPr/>
          </p:nvSpPr>
          <p:spPr>
            <a:xfrm>
              <a:off x="4915005" y="3363544"/>
              <a:ext cx="152400" cy="1428069"/>
            </a:xfrm>
            <a:prstGeom prst="roundRect">
              <a:avLst/>
            </a:prstGeom>
            <a:noFill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4" name="شكل بيضاوي 13"/>
          <p:cNvSpPr/>
          <p:nvPr/>
        </p:nvSpPr>
        <p:spPr>
          <a:xfrm>
            <a:off x="1117904" y="1465768"/>
            <a:ext cx="159680" cy="14172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WhatsApp Video 2021-01-29 at 1.17.27 PM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1601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9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sApp Video 2021-01-29 at 1.17.27 P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3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36712"/>
            <a:ext cx="5665958" cy="76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4499992" y="3380799"/>
            <a:ext cx="4232249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7200" b="1" dirty="0"/>
              <a:t>نَصُّ الْاِسْتِمَاع</a:t>
            </a:r>
          </a:p>
        </p:txBody>
      </p:sp>
    </p:spTree>
    <p:extLst>
      <p:ext uri="{BB962C8B-B14F-4D97-AF65-F5344CB8AC3E}">
        <p14:creationId xmlns:p14="http://schemas.microsoft.com/office/powerpoint/2010/main" val="4186356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 b="90480"/>
          <a:stretch/>
        </p:blipFill>
        <p:spPr bwMode="auto">
          <a:xfrm>
            <a:off x="3203848" y="476672"/>
            <a:ext cx="547260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882" y="1700808"/>
            <a:ext cx="4860032" cy="4752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ربع نص 8"/>
          <p:cNvSpPr txBox="1"/>
          <p:nvPr/>
        </p:nvSpPr>
        <p:spPr>
          <a:xfrm>
            <a:off x="4788024" y="3107576"/>
            <a:ext cx="388843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/>
            <a:r>
              <a:rPr lang="ar-SA" sz="4000" b="1" dirty="0"/>
              <a:t>تسأل نورة والدها وأمامها كرة أرضية</a:t>
            </a:r>
            <a:endParaRPr lang="ar-EG" sz="4000" b="1" dirty="0"/>
          </a:p>
        </p:txBody>
      </p:sp>
    </p:spTree>
    <p:extLst>
      <p:ext uri="{BB962C8B-B14F-4D97-AF65-F5344CB8AC3E}">
        <p14:creationId xmlns:p14="http://schemas.microsoft.com/office/powerpoint/2010/main" val="401171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2509087"/>
            <a:ext cx="5184576" cy="430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3768" y="917848"/>
            <a:ext cx="6228184" cy="1143000"/>
          </a:xfrm>
        </p:spPr>
        <p:txBody>
          <a:bodyPr>
            <a:noAutofit/>
          </a:bodyPr>
          <a:lstStyle/>
          <a:p>
            <a:r>
              <a:rPr lang="ar-SA" sz="8000" b="1" dirty="0"/>
              <a:t>نشَاطَاتُ التِّهْيِئَةِ</a:t>
            </a:r>
          </a:p>
        </p:txBody>
      </p:sp>
    </p:spTree>
    <p:extLst>
      <p:ext uri="{BB962C8B-B14F-4D97-AF65-F5344CB8AC3E}">
        <p14:creationId xmlns:p14="http://schemas.microsoft.com/office/powerpoint/2010/main" val="4064169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 b="90480"/>
          <a:stretch/>
        </p:blipFill>
        <p:spPr bwMode="auto">
          <a:xfrm>
            <a:off x="3203848" y="476672"/>
            <a:ext cx="547260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/>
          <p:cNvSpPr txBox="1"/>
          <p:nvPr/>
        </p:nvSpPr>
        <p:spPr>
          <a:xfrm>
            <a:off x="4572000" y="3107576"/>
            <a:ext cx="424847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/>
            <a:r>
              <a:rPr lang="ar-SA" sz="4000" b="1" dirty="0"/>
              <a:t>الأب يتحدث وهو ممسكًا بالكرة الأرضية.</a:t>
            </a:r>
            <a:endParaRPr lang="ar-EG" sz="4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988840"/>
            <a:ext cx="5472608" cy="4754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918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 b="90480"/>
          <a:stretch/>
        </p:blipFill>
        <p:spPr bwMode="auto">
          <a:xfrm>
            <a:off x="3203848" y="476672"/>
            <a:ext cx="547260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/>
          <p:cNvSpPr txBox="1"/>
          <p:nvPr/>
        </p:nvSpPr>
        <p:spPr>
          <a:xfrm>
            <a:off x="2411760" y="1640994"/>
            <a:ext cx="48965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/>
            <a:r>
              <a:rPr lang="ar-SA" sz="4000" b="1" dirty="0"/>
              <a:t>خريطة للكرة الأرضية.</a:t>
            </a:r>
            <a:endParaRPr lang="ar-EG" sz="40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780928"/>
            <a:ext cx="5766023" cy="364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53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 b="90480"/>
          <a:stretch/>
        </p:blipFill>
        <p:spPr bwMode="auto">
          <a:xfrm>
            <a:off x="3203848" y="476672"/>
            <a:ext cx="547260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/>
          <p:cNvSpPr txBox="1"/>
          <p:nvPr/>
        </p:nvSpPr>
        <p:spPr>
          <a:xfrm>
            <a:off x="683568" y="1640994"/>
            <a:ext cx="7632847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/>
            <a:r>
              <a:rPr lang="ar-SA" sz="2800" b="1" dirty="0"/>
              <a:t>الْبَحر الأَحْمَر يُوجَدُ فِي الْجَهَةِ الْغَرْبِيَّة لِلْمَمْلَكَةِ الْعَرَبِيَّة السُّعُودِيَّة</a:t>
            </a:r>
          </a:p>
          <a:p>
            <a:pPr rtl="1"/>
            <a:r>
              <a:rPr lang="ar-SA" sz="2800" b="1" dirty="0"/>
              <a:t>أَمَّا الجِهَةُ الشَّرْقِيَّة فَيُوجَد بِها الْبَحْرُ الْمُتَوَسِّط.</a:t>
            </a:r>
            <a:endParaRPr lang="ar-EG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33333" r="52172" b="37500"/>
          <a:stretch/>
        </p:blipFill>
        <p:spPr bwMode="auto">
          <a:xfrm>
            <a:off x="1907704" y="2636912"/>
            <a:ext cx="5400599" cy="4141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0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 b="90480"/>
          <a:stretch/>
        </p:blipFill>
        <p:spPr bwMode="auto">
          <a:xfrm>
            <a:off x="3203848" y="476672"/>
            <a:ext cx="547260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/>
          <p:cNvSpPr txBox="1"/>
          <p:nvPr/>
        </p:nvSpPr>
        <p:spPr>
          <a:xfrm>
            <a:off x="2123729" y="1640994"/>
            <a:ext cx="540059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/>
            <a:r>
              <a:rPr lang="ar-SA" sz="2800" b="1" dirty="0"/>
              <a:t>يُوجَدُ في الْبَحر الأَحْمَر جُسَيْمَات لِكَائِنَات حَيَّة ذَات لَوْن قَرِيب مِن اللَّوْن الأَحْمَر.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047495"/>
            <a:ext cx="4824536" cy="3341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403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 b="90480"/>
          <a:stretch/>
        </p:blipFill>
        <p:spPr bwMode="auto">
          <a:xfrm>
            <a:off x="3203848" y="476672"/>
            <a:ext cx="547260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/>
          <p:cNvSpPr txBox="1"/>
          <p:nvPr/>
        </p:nvSpPr>
        <p:spPr>
          <a:xfrm>
            <a:off x="2195736" y="1640994"/>
            <a:ext cx="417646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/>
            <a:r>
              <a:rPr lang="ar-SA" sz="6000" b="1" dirty="0"/>
              <a:t>أَسْمَاك.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3" t="62233" r="52196" b="19314"/>
          <a:stretch/>
        </p:blipFill>
        <p:spPr bwMode="auto">
          <a:xfrm>
            <a:off x="1259632" y="3068960"/>
            <a:ext cx="669072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23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" b="90480"/>
          <a:stretch/>
        </p:blipFill>
        <p:spPr bwMode="auto">
          <a:xfrm>
            <a:off x="3203848" y="476672"/>
            <a:ext cx="547260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/>
          <p:cNvSpPr txBox="1"/>
          <p:nvPr/>
        </p:nvSpPr>
        <p:spPr>
          <a:xfrm>
            <a:off x="2771800" y="1640994"/>
            <a:ext cx="40324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/>
            <a:r>
              <a:rPr lang="ar-SA" sz="2800" b="1" dirty="0"/>
              <a:t>نُورَة سعيدة وتتحدث مع والدها.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9264" y="3068960"/>
            <a:ext cx="5705475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78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5816" y="4941168"/>
            <a:ext cx="442265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3" t="62233" r="52196" b="19314"/>
          <a:stretch/>
        </p:blipFill>
        <p:spPr bwMode="auto">
          <a:xfrm>
            <a:off x="268238" y="3079778"/>
            <a:ext cx="263162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3719" y="2961654"/>
            <a:ext cx="2780729" cy="1630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33333" r="52172" b="37500"/>
          <a:stretch/>
        </p:blipFill>
        <p:spPr bwMode="auto">
          <a:xfrm>
            <a:off x="2893892" y="3079778"/>
            <a:ext cx="2902244" cy="1454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104" y="1340768"/>
            <a:ext cx="2747712" cy="1435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9858" y="1340768"/>
            <a:ext cx="3328325" cy="129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23719" y="1340768"/>
            <a:ext cx="2708721" cy="1435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مربع نص 12"/>
          <p:cNvSpPr txBox="1"/>
          <p:nvPr/>
        </p:nvSpPr>
        <p:spPr>
          <a:xfrm>
            <a:off x="5515141" y="260648"/>
            <a:ext cx="3089307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b="1" dirty="0"/>
              <a:t>نَصُّ الْاِسْتِمَاع:</a:t>
            </a:r>
          </a:p>
        </p:txBody>
      </p:sp>
      <p:pic>
        <p:nvPicPr>
          <p:cNvPr id="2" name="البحار والمحيطات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33591" y="4324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9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36712"/>
            <a:ext cx="5665958" cy="76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4512816" y="3380799"/>
            <a:ext cx="4219425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7200" b="1" dirty="0"/>
              <a:t>أَسْتَمِعُ وَأُجِيبُ</a:t>
            </a:r>
          </a:p>
        </p:txBody>
      </p:sp>
    </p:spTree>
    <p:extLst>
      <p:ext uri="{BB962C8B-B14F-4D97-AF65-F5344CB8AC3E}">
        <p14:creationId xmlns:p14="http://schemas.microsoft.com/office/powerpoint/2010/main" val="1774462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5484952" y="1709936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</a:t>
            </a:r>
            <a:br>
              <a:rPr lang="ar-SA" sz="4000" b="1" dirty="0"/>
            </a:br>
            <a:r>
              <a:rPr lang="ar-SA" sz="4000" b="1" dirty="0"/>
              <a:t>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4155234" y="404664"/>
            <a:ext cx="4521221" cy="95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23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4495675"/>
            <a:ext cx="12158109" cy="685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3203848" y="404664"/>
            <a:ext cx="5472608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1916127" y="2318093"/>
            <a:ext cx="63282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1- أذكر المعنى العام للنص الذي استمعت إليه.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683568" y="3140968"/>
            <a:ext cx="74364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4800" b="1" dirty="0">
                <a:solidFill>
                  <a:schemeClr val="accent1">
                    <a:lumMod val="75000"/>
                  </a:schemeClr>
                </a:solidFill>
              </a:rPr>
              <a:t>حَجْمِ المياه </a:t>
            </a:r>
            <a:r>
              <a:rPr lang="ar-SA" sz="4800" b="1" dirty="0">
                <a:solidFill>
                  <a:schemeClr val="accent1">
                    <a:lumMod val="75000"/>
                  </a:schemeClr>
                </a:solidFill>
              </a:rPr>
              <a:t>ع</a:t>
            </a:r>
            <a:r>
              <a:rPr lang="ar-EG" sz="4800" b="1" dirty="0" err="1">
                <a:solidFill>
                  <a:schemeClr val="accent1">
                    <a:lumMod val="75000"/>
                  </a:schemeClr>
                </a:solidFill>
              </a:rPr>
              <a:t>لى</a:t>
            </a:r>
            <a:r>
              <a:rPr lang="ar-EG" sz="4800" b="1" dirty="0">
                <a:solidFill>
                  <a:schemeClr val="accent1">
                    <a:lumMod val="75000"/>
                  </a:schemeClr>
                </a:solidFill>
              </a:rPr>
              <a:t> الكرةِ الأرضية</a:t>
            </a:r>
            <a:r>
              <a:rPr lang="ar-SA" sz="48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ar-EG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ar-SA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0" y="845840"/>
            <a:ext cx="4114800" cy="1143000"/>
          </a:xfrm>
        </p:spPr>
        <p:txBody>
          <a:bodyPr>
            <a:normAutofit/>
          </a:bodyPr>
          <a:lstStyle/>
          <a:p>
            <a:pPr algn="r"/>
            <a:r>
              <a:rPr lang="ar-SA" sz="6000" b="1" dirty="0"/>
              <a:t>أهداف الدرس: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5" y="44624"/>
            <a:ext cx="4270733" cy="677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1763688" y="2204864"/>
            <a:ext cx="6466191" cy="7109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b="1" dirty="0"/>
              <a:t>- .................................</a:t>
            </a: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1763688" y="3120008"/>
            <a:ext cx="6466191" cy="7109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b="1" dirty="0"/>
              <a:t>- .................................</a:t>
            </a: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1763688" y="4035152"/>
            <a:ext cx="6466191" cy="7109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b="1" dirty="0"/>
              <a:t>- .................................</a:t>
            </a: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1763688" y="4950296"/>
            <a:ext cx="6466191" cy="7109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b="1" dirty="0"/>
              <a:t>- 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087982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5484952" y="1709936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</a:t>
            </a:r>
            <a:br>
              <a:rPr lang="ar-SA" sz="4000" b="1" dirty="0"/>
            </a:br>
            <a:r>
              <a:rPr lang="ar-SA" sz="4000" b="1" dirty="0"/>
              <a:t>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4155234" y="404664"/>
            <a:ext cx="4521221" cy="95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7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848" y="2519318"/>
            <a:ext cx="84249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3203848" y="404664"/>
            <a:ext cx="5472608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1776611" y="2257708"/>
            <a:ext cx="63282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2- لماذا تَبْدو الكُرَةُ الأرْضيَّةُ زَرْقاء اللون؟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3755806" y="3068960"/>
            <a:ext cx="44886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000" b="1" dirty="0">
                <a:solidFill>
                  <a:schemeClr val="accent1">
                    <a:lumMod val="75000"/>
                  </a:schemeClr>
                </a:solidFill>
              </a:rPr>
              <a:t>لأَنَّ البِحارَ وَالمُحيطاتِ، تُشكِّلُ حَيِّزًا كَبيرًا </a:t>
            </a:r>
          </a:p>
          <a:p>
            <a:r>
              <a:rPr lang="ar-SA" sz="4000" b="1" dirty="0">
                <a:solidFill>
                  <a:schemeClr val="accent1">
                    <a:lumMod val="75000"/>
                  </a:schemeClr>
                </a:solidFill>
              </a:rPr>
              <a:t>مِنَ الكُرَةِ الأَرْضيَّةِ</a:t>
            </a:r>
            <a:endParaRPr lang="ar-SA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1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5484952" y="1709936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</a:t>
            </a:r>
            <a:br>
              <a:rPr lang="ar-SA" sz="4000" b="1" dirty="0"/>
            </a:br>
            <a:r>
              <a:rPr lang="ar-SA" sz="4000" b="1" dirty="0"/>
              <a:t>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4155234" y="404664"/>
            <a:ext cx="4521221" cy="95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7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368" y="3034208"/>
            <a:ext cx="12462968" cy="543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3203848" y="404664"/>
            <a:ext cx="5472608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1776611" y="1966764"/>
            <a:ext cx="632828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/>
              <a:t>3- أَيُّهُمَا أَكْبَرُ البَحْرُ أَمْ المُحيطُ؟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1187624" y="2649686"/>
            <a:ext cx="57847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5400" b="1" dirty="0">
                <a:solidFill>
                  <a:schemeClr val="accent1">
                    <a:lumMod val="75000"/>
                  </a:schemeClr>
                </a:solidFill>
              </a:rPr>
              <a:t>المحيط أكبر من البحر.</a:t>
            </a:r>
            <a:endParaRPr lang="ar-SA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7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5484952" y="1709936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</a:t>
            </a:r>
            <a:br>
              <a:rPr lang="ar-SA" sz="4000" b="1" dirty="0"/>
            </a:br>
            <a:r>
              <a:rPr lang="ar-SA" sz="4000" b="1" dirty="0"/>
              <a:t>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4155234" y="404664"/>
            <a:ext cx="4521221" cy="95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7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9136"/>
            <a:ext cx="9144000" cy="341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3203848" y="404664"/>
            <a:ext cx="5472608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1776611" y="1966764"/>
            <a:ext cx="63282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4- أَذْكُرُ أَسماءَ المُحيطاتِ التي سَمِعْتُها.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1331640" y="2877315"/>
            <a:ext cx="2857500" cy="584775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SA" sz="3200" b="1" dirty="0">
                <a:solidFill>
                  <a:schemeClr val="accent2">
                    <a:lumMod val="50000"/>
                  </a:schemeClr>
                </a:solidFill>
              </a:rPr>
              <a:t>- المُحيطُ الهادي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مربع نص 10"/>
          <p:cNvSpPr txBox="1"/>
          <p:nvPr/>
        </p:nvSpPr>
        <p:spPr>
          <a:xfrm>
            <a:off x="1187624" y="3564305"/>
            <a:ext cx="2857500" cy="584775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SA" sz="3200" b="1" dirty="0">
                <a:solidFill>
                  <a:schemeClr val="accent2">
                    <a:lumMod val="50000"/>
                  </a:schemeClr>
                </a:solidFill>
              </a:rPr>
              <a:t>- المُحيطُ الأَطْلسيُّ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مربع نص 10"/>
          <p:cNvSpPr txBox="1"/>
          <p:nvPr/>
        </p:nvSpPr>
        <p:spPr>
          <a:xfrm>
            <a:off x="5386908" y="2950017"/>
            <a:ext cx="2857500" cy="584775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SA" sz="3200" b="1" dirty="0">
                <a:solidFill>
                  <a:schemeClr val="accent2">
                    <a:lumMod val="50000"/>
                  </a:schemeClr>
                </a:solidFill>
              </a:rPr>
              <a:t>- المُحيطُ الهِنْديُّ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مربع نص 10"/>
          <p:cNvSpPr txBox="1"/>
          <p:nvPr/>
        </p:nvSpPr>
        <p:spPr>
          <a:xfrm>
            <a:off x="4378796" y="3564305"/>
            <a:ext cx="3672408" cy="584775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3200" b="1" dirty="0">
                <a:solidFill>
                  <a:schemeClr val="accent2">
                    <a:lumMod val="50000"/>
                  </a:schemeClr>
                </a:solidFill>
              </a:rPr>
              <a:t>- المُحيطُ المُتَجَمِّدُ الشماليُّ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4378796" y="4212377"/>
            <a:ext cx="3672408" cy="584775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3200" b="1" dirty="0">
                <a:solidFill>
                  <a:schemeClr val="accent2">
                    <a:lumMod val="50000"/>
                  </a:schemeClr>
                </a:solidFill>
              </a:rPr>
              <a:t>- المُحيطُ المُتَجَمِّدُ الجَنوبيُّ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5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5484952" y="1709936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</a:t>
            </a:r>
            <a:br>
              <a:rPr lang="ar-SA" sz="4000" b="1" dirty="0"/>
            </a:br>
            <a:r>
              <a:rPr lang="ar-SA" sz="4000" b="1" dirty="0"/>
              <a:t>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4155234" y="404664"/>
            <a:ext cx="4521221" cy="95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7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9136"/>
            <a:ext cx="9144000" cy="341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3203848" y="404664"/>
            <a:ext cx="5472608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1776611" y="1966764"/>
            <a:ext cx="63282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5- أَذْكُرُ أَسماءَ البِحارِ التي سَمِعْتُها.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5717300" y="2780928"/>
            <a:ext cx="2286002" cy="707886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</a:rPr>
              <a:t>البَحْرُ الأَحْمَرُ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مربع نص 10"/>
          <p:cNvSpPr txBox="1"/>
          <p:nvPr/>
        </p:nvSpPr>
        <p:spPr>
          <a:xfrm>
            <a:off x="5574434" y="3397081"/>
            <a:ext cx="2428868" cy="707886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</a:rPr>
              <a:t>الخَليجُ العَرَبيُّ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مربع نص 10"/>
          <p:cNvSpPr txBox="1"/>
          <p:nvPr/>
        </p:nvSpPr>
        <p:spPr>
          <a:xfrm>
            <a:off x="3931352" y="4013234"/>
            <a:ext cx="4071951" cy="707886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</a:rPr>
              <a:t>البَحْرِ الأَبيض المُتَوَسطِ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مربع نص 10"/>
          <p:cNvSpPr txBox="1"/>
          <p:nvPr/>
        </p:nvSpPr>
        <p:spPr>
          <a:xfrm>
            <a:off x="1259632" y="2804061"/>
            <a:ext cx="2714652" cy="707886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</a:rPr>
              <a:t>البَحْرِ الَأسوَدِ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402508" y="3420214"/>
            <a:ext cx="2571776" cy="707886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</a:rPr>
              <a:t>البَحْرِ المَيِّتِ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3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5484952" y="1709936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</a:t>
            </a:r>
            <a:br>
              <a:rPr lang="ar-SA" sz="4000" b="1" dirty="0"/>
            </a:br>
            <a:r>
              <a:rPr lang="ar-SA" sz="4000" b="1" dirty="0"/>
              <a:t>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4155234" y="404664"/>
            <a:ext cx="4521221" cy="95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7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0071" y="4339874"/>
            <a:ext cx="2232247" cy="234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323" y="2271965"/>
            <a:ext cx="1594677" cy="45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3203848" y="404664"/>
            <a:ext cx="5472608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1776611" y="1966764"/>
            <a:ext cx="63282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6- لماذا سُمِّي البَحْرُ الأَحْمَرُ بِهَذا الاسْمِ؟</a:t>
            </a:r>
          </a:p>
        </p:txBody>
      </p:sp>
      <p:sp>
        <p:nvSpPr>
          <p:cNvPr id="15" name="مربع نص 10"/>
          <p:cNvSpPr txBox="1"/>
          <p:nvPr/>
        </p:nvSpPr>
        <p:spPr>
          <a:xfrm>
            <a:off x="827584" y="2852936"/>
            <a:ext cx="6549304" cy="1569660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ar-SA" sz="3200" b="1" dirty="0">
                <a:solidFill>
                  <a:srgbClr val="8F0727"/>
                </a:solidFill>
              </a:rPr>
              <a:t>لِتَواجُدِ جُسيْماتٍ لِكائِناتٍ حَيَّةٍ صغيرَةٍ قَريبَةٍ مِنْ سطْحِ البَحْرِ أَثناءَ النَّهارِ ذاتِ لَوْنٍ قَريبٍ مِن الَّلونِ الأَحْمَرَ.</a:t>
            </a:r>
            <a:endParaRPr lang="en-US" sz="3200" dirty="0">
              <a:solidFill>
                <a:srgbClr val="8F0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2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89204"/>
          <a:stretch/>
        </p:blipFill>
        <p:spPr bwMode="auto">
          <a:xfrm>
            <a:off x="2699792" y="476671"/>
            <a:ext cx="5976664" cy="62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484784"/>
            <a:ext cx="5904895" cy="3406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 6"/>
          <p:cNvSpPr/>
          <p:nvPr/>
        </p:nvSpPr>
        <p:spPr>
          <a:xfrm>
            <a:off x="3523978" y="5149641"/>
            <a:ext cx="24881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/>
              <a:t>الْأُخْطُبُوط</a:t>
            </a:r>
            <a:endParaRPr lang="ar-EG" sz="6000" b="1" dirty="0"/>
          </a:p>
        </p:txBody>
      </p:sp>
    </p:spTree>
    <p:extLst>
      <p:ext uri="{BB962C8B-B14F-4D97-AF65-F5344CB8AC3E}">
        <p14:creationId xmlns:p14="http://schemas.microsoft.com/office/powerpoint/2010/main" val="263799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5484952" y="1709936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</a:t>
            </a:r>
            <a:br>
              <a:rPr lang="ar-SA" sz="4000" b="1" dirty="0"/>
            </a:br>
            <a:r>
              <a:rPr lang="ar-SA" sz="4000" b="1" dirty="0"/>
              <a:t>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4155234" y="404664"/>
            <a:ext cx="4521221" cy="95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7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260648"/>
            <a:ext cx="10318586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3203848" y="404664"/>
            <a:ext cx="5472608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1776611" y="1966764"/>
            <a:ext cx="63282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7- لماذا سُمِّي البَحْرُ المَيِّتُ بِهَذا الاسْمِ؟</a:t>
            </a:r>
          </a:p>
        </p:txBody>
      </p:sp>
      <p:sp>
        <p:nvSpPr>
          <p:cNvPr id="15" name="مربع نص 10"/>
          <p:cNvSpPr txBox="1"/>
          <p:nvPr/>
        </p:nvSpPr>
        <p:spPr>
          <a:xfrm>
            <a:off x="1979712" y="2708920"/>
            <a:ext cx="5469184" cy="1077218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لأَنَّهُ يَخْلو مِن أَيِّ كائناتٍ حَيَّةٍ كالأَسماكِ وَالنَّباتاتِ وَذَلِكَ بِسبَبِ مُلوحَتِهِ العاليَةِ .</a:t>
            </a:r>
          </a:p>
        </p:txBody>
      </p:sp>
    </p:spTree>
    <p:extLst>
      <p:ext uri="{BB962C8B-B14F-4D97-AF65-F5344CB8AC3E}">
        <p14:creationId xmlns:p14="http://schemas.microsoft.com/office/powerpoint/2010/main" val="133958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5484952" y="1709936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</a:t>
            </a:r>
            <a:br>
              <a:rPr lang="ar-SA" sz="4000" b="1" dirty="0"/>
            </a:br>
            <a:r>
              <a:rPr lang="ar-SA" sz="4000" b="1" dirty="0"/>
              <a:t>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4155234" y="404664"/>
            <a:ext cx="4521221" cy="95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7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0" y="2348880"/>
            <a:ext cx="4287738" cy="449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3203848" y="260648"/>
            <a:ext cx="5472608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060143" y="1628800"/>
            <a:ext cx="632828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8- ذكر في النص أسماء بحار تطل عليها المملكة العربية السعودية.</a:t>
            </a:r>
          </a:p>
        </p:txBody>
      </p:sp>
      <p:sp>
        <p:nvSpPr>
          <p:cNvPr id="15" name="مربع نص 10"/>
          <p:cNvSpPr txBox="1"/>
          <p:nvPr/>
        </p:nvSpPr>
        <p:spPr>
          <a:xfrm>
            <a:off x="2919240" y="4214698"/>
            <a:ext cx="5469184" cy="1446550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rtlCol="1">
            <a:spAutoFit/>
          </a:bodyPr>
          <a:lstStyle/>
          <a:p>
            <a:r>
              <a:rPr lang="ar-EG" sz="4400" b="1" dirty="0">
                <a:solidFill>
                  <a:srgbClr val="0070C0"/>
                </a:solidFill>
              </a:rPr>
              <a:t>عن طريق تحلية مياه البحر بواسطة محطات التحلية.</a:t>
            </a:r>
            <a:endParaRPr lang="ar-SA" sz="4400" b="1" dirty="0">
              <a:solidFill>
                <a:srgbClr val="0070C0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4355976" y="2780928"/>
            <a:ext cx="402794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b="1" dirty="0"/>
              <a:t>من خلال ما سبق:</a:t>
            </a:r>
          </a:p>
          <a:p>
            <a:r>
              <a:rPr lang="ar-EG" sz="2800" b="1" dirty="0">
                <a:solidFill>
                  <a:srgbClr val="00B050"/>
                </a:solidFill>
              </a:rPr>
              <a:t>كيف يستفاد من البحار في توفير </a:t>
            </a:r>
            <a:endParaRPr lang="ar-SA" sz="2800" b="1" dirty="0">
              <a:solidFill>
                <a:srgbClr val="00B050"/>
              </a:solidFill>
            </a:endParaRPr>
          </a:p>
          <a:p>
            <a:r>
              <a:rPr lang="ar-EG" sz="2800" b="1" dirty="0">
                <a:solidFill>
                  <a:srgbClr val="00B050"/>
                </a:solidFill>
              </a:rPr>
              <a:t>مياه صالحة للاستخدام؟</a:t>
            </a:r>
            <a:endParaRPr lang="en-US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77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5484952" y="1709936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</a:t>
            </a:r>
            <a:br>
              <a:rPr lang="ar-SA" sz="4000" b="1" dirty="0"/>
            </a:br>
            <a:r>
              <a:rPr lang="ar-SA" sz="4000" b="1" dirty="0"/>
              <a:t>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4155234" y="404664"/>
            <a:ext cx="4521221" cy="95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7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492896"/>
            <a:ext cx="1022513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3203848" y="188640"/>
            <a:ext cx="5472608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1776611" y="1628800"/>
            <a:ext cx="632828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8- ذكر في النص أسماء بحار تطل عليها المملكة العربية السعودية.</a:t>
            </a:r>
          </a:p>
        </p:txBody>
      </p:sp>
      <p:sp>
        <p:nvSpPr>
          <p:cNvPr id="15" name="مربع نص 10"/>
          <p:cNvSpPr txBox="1"/>
          <p:nvPr/>
        </p:nvSpPr>
        <p:spPr>
          <a:xfrm>
            <a:off x="107504" y="3645024"/>
            <a:ext cx="8097476" cy="707886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chemeClr val="bg1">
                    <a:lumMod val="50000"/>
                  </a:schemeClr>
                </a:solidFill>
              </a:rPr>
              <a:t>الجفاف ، وقلة المحصولات الزراعية.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827584" y="2586980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b="1" dirty="0"/>
              <a:t>من خلال ما سبق:</a:t>
            </a:r>
          </a:p>
          <a:p>
            <a:r>
              <a:rPr lang="ar-EG" sz="2800" b="1" dirty="0">
                <a:solidFill>
                  <a:schemeClr val="accent2">
                    <a:lumMod val="75000"/>
                  </a:schemeClr>
                </a:solidFill>
              </a:rPr>
              <a:t>ما الصعوبات التي تواجه بلادنا بسبب قلة مصادر الماء؟</a:t>
            </a:r>
          </a:p>
        </p:txBody>
      </p:sp>
    </p:spTree>
    <p:extLst>
      <p:ext uri="{BB962C8B-B14F-4D97-AF65-F5344CB8AC3E}">
        <p14:creationId xmlns:p14="http://schemas.microsoft.com/office/powerpoint/2010/main" val="71171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5484952" y="1709936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</a:t>
            </a:r>
            <a:br>
              <a:rPr lang="ar-SA" sz="4000" b="1" dirty="0"/>
            </a:br>
            <a:r>
              <a:rPr lang="ar-SA" sz="4000" b="1" dirty="0"/>
              <a:t>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4155234" y="404664"/>
            <a:ext cx="4521221" cy="95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7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87424"/>
            <a:ext cx="6552728" cy="483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271"/>
          <a:stretch/>
        </p:blipFill>
        <p:spPr bwMode="auto">
          <a:xfrm>
            <a:off x="3851920" y="920192"/>
            <a:ext cx="4824536" cy="92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1776611" y="2143879"/>
            <a:ext cx="632828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8- ذكر في النص أسماء بحار تطل عليها المملكة العربية السعودية.</a:t>
            </a:r>
          </a:p>
        </p:txBody>
      </p:sp>
      <p:sp>
        <p:nvSpPr>
          <p:cNvPr id="15" name="مربع نص 10"/>
          <p:cNvSpPr txBox="1"/>
          <p:nvPr/>
        </p:nvSpPr>
        <p:spPr>
          <a:xfrm>
            <a:off x="2555776" y="4437112"/>
            <a:ext cx="5469184" cy="1323439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chemeClr val="accent1">
                    <a:lumMod val="75000"/>
                  </a:schemeClr>
                </a:solidFill>
              </a:rPr>
              <a:t>احافظ على المياه والتوعية بذلك لمن حولي.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827584" y="3102059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b="1" dirty="0"/>
              <a:t>من خلال ما سبق:</a:t>
            </a:r>
          </a:p>
          <a:p>
            <a:r>
              <a:rPr lang="ar-EG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ما دوري في المحافظة على الماء؟</a:t>
            </a:r>
          </a:p>
        </p:txBody>
      </p:sp>
    </p:spTree>
    <p:extLst>
      <p:ext uri="{BB962C8B-B14F-4D97-AF65-F5344CB8AC3E}">
        <p14:creationId xmlns:p14="http://schemas.microsoft.com/office/powerpoint/2010/main" val="404717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2749"/>
            <a:ext cx="4205635" cy="331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6" t="72251" r="3" b="19732"/>
          <a:stretch/>
        </p:blipFill>
        <p:spPr bwMode="auto">
          <a:xfrm>
            <a:off x="2051720" y="620688"/>
            <a:ext cx="6552216" cy="66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3958169" y="1819095"/>
            <a:ext cx="428623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SA" sz="4400" b="1" dirty="0">
                <a:solidFill>
                  <a:srgbClr val="00B0F0"/>
                </a:solidFill>
              </a:rPr>
              <a:t>1- يَقَعُ البَحْرُ الأَحْمَرُ</a:t>
            </a:r>
            <a:endParaRPr lang="ar-EG" sz="4400" b="1" dirty="0">
              <a:solidFill>
                <a:srgbClr val="00B0F0"/>
              </a:solidFill>
              <a:latin typeface="+mj-lt"/>
              <a:cs typeface="Traditional Arabic" pitchFamily="18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793898" y="2717551"/>
            <a:ext cx="4594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/>
              <a:t>- غَرْبَ المَمْلَكَةِ العَرَبِيَّةِ السُّعوديَّةِ.</a:t>
            </a:r>
            <a:endParaRPr lang="en-US" sz="3200" dirty="0"/>
          </a:p>
        </p:txBody>
      </p:sp>
      <p:sp>
        <p:nvSpPr>
          <p:cNvPr id="7" name="مستطيل 6"/>
          <p:cNvSpPr/>
          <p:nvPr/>
        </p:nvSpPr>
        <p:spPr>
          <a:xfrm>
            <a:off x="3758630" y="3502749"/>
            <a:ext cx="4629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/>
              <a:t>- شَمالَ المَمْلَكَةِ العَرَبِيَّةِ السُّعوديَّةِ.</a:t>
            </a:r>
            <a:endParaRPr lang="en-US" sz="3200" dirty="0"/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2852936" y="2537028"/>
            <a:ext cx="1143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600" b="1" dirty="0">
                <a:solidFill>
                  <a:srgbClr val="FF0000"/>
                </a:solidFill>
                <a:sym typeface="Wingdings 2" pitchFamily="18" charset="2"/>
              </a:rPr>
              <a:t></a:t>
            </a:r>
            <a:endParaRPr lang="ar-SA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7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 بقع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0" y="4005064"/>
            <a:ext cx="3740420" cy="2944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6" t="72251" r="3" b="19732"/>
          <a:stretch/>
        </p:blipFill>
        <p:spPr bwMode="auto">
          <a:xfrm>
            <a:off x="2051720" y="620688"/>
            <a:ext cx="6552216" cy="66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2483768" y="3240728"/>
            <a:ext cx="1143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600" b="1" dirty="0">
                <a:solidFill>
                  <a:srgbClr val="FF0000"/>
                </a:solidFill>
                <a:sym typeface="Wingdings 2" pitchFamily="18" charset="2"/>
              </a:rPr>
              <a:t></a:t>
            </a:r>
            <a:endParaRPr lang="ar-SA" sz="6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13743" y="1772816"/>
            <a:ext cx="50006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SA" sz="4000" b="1" dirty="0">
                <a:solidFill>
                  <a:srgbClr val="92D050"/>
                </a:solidFill>
              </a:rPr>
              <a:t>2- يَقَعُ الخَليجُ العَربِيُّ</a:t>
            </a:r>
            <a:endParaRPr lang="en-US" sz="4000" b="1" dirty="0">
              <a:solidFill>
                <a:srgbClr val="92D05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330247" y="2576493"/>
            <a:ext cx="5274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ar-SA" sz="3600" b="1" dirty="0"/>
              <a:t>- جَنوبَ المَمْلَكَةِ العَرَبيَّةِ السُّعوديَّةِ.</a:t>
            </a:r>
            <a:endParaRPr lang="en-US" sz="3600" b="1" dirty="0"/>
          </a:p>
        </p:txBody>
      </p:sp>
      <p:sp>
        <p:nvSpPr>
          <p:cNvPr id="11" name="مستطيل 10"/>
          <p:cNvSpPr/>
          <p:nvPr/>
        </p:nvSpPr>
        <p:spPr>
          <a:xfrm>
            <a:off x="3442457" y="3429000"/>
            <a:ext cx="5161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ar-SA" sz="3600" b="1" dirty="0"/>
              <a:t>- شَرْقَ المَمْلَكَةِ العَرَبِيَّةِ السُّعوديَّةِ.</a:t>
            </a:r>
            <a:endParaRPr lang="ar-EG" sz="3600" b="1" dirty="0"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857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89204"/>
          <a:stretch/>
        </p:blipFill>
        <p:spPr bwMode="auto">
          <a:xfrm>
            <a:off x="2699792" y="476671"/>
            <a:ext cx="5976664" cy="62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700808"/>
            <a:ext cx="5011752" cy="287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 6"/>
          <p:cNvSpPr/>
          <p:nvPr/>
        </p:nvSpPr>
        <p:spPr>
          <a:xfrm>
            <a:off x="2411760" y="5149641"/>
            <a:ext cx="43107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/>
              <a:t>الشُّعَبُ الْمُرْجَانِيَّة</a:t>
            </a:r>
            <a:endParaRPr lang="ar-EG" sz="6000" b="1" dirty="0"/>
          </a:p>
        </p:txBody>
      </p:sp>
    </p:spTree>
    <p:extLst>
      <p:ext uri="{BB962C8B-B14F-4D97-AF65-F5344CB8AC3E}">
        <p14:creationId xmlns:p14="http://schemas.microsoft.com/office/powerpoint/2010/main" val="11305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27"/>
          <a:stretch/>
        </p:blipFill>
        <p:spPr bwMode="auto">
          <a:xfrm>
            <a:off x="3923928" y="404664"/>
            <a:ext cx="4824536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مستدير الزوايا 1"/>
          <p:cNvSpPr/>
          <p:nvPr/>
        </p:nvSpPr>
        <p:spPr>
          <a:xfrm>
            <a:off x="2051720" y="1370226"/>
            <a:ext cx="4896544" cy="5891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أَقْسَام الْمُسَطَّحَات الْمَائِيَّة</a:t>
            </a: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259632" y="2348880"/>
            <a:ext cx="1692580" cy="589156"/>
          </a:xfrm>
          <a:prstGeom prst="roundRect">
            <a:avLst/>
          </a:prstGeom>
          <a:solidFill>
            <a:srgbClr val="D5FF8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الْمُحِيطات</a:t>
            </a: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6119780" y="2348880"/>
            <a:ext cx="1692580" cy="589156"/>
          </a:xfrm>
          <a:prstGeom prst="roundRect">
            <a:avLst/>
          </a:prstGeom>
          <a:solidFill>
            <a:srgbClr val="D5FF8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ال</a:t>
            </a:r>
            <a:r>
              <a:rPr lang="ar-SA" sz="2800" b="1" dirty="0">
                <a:solidFill>
                  <a:schemeClr val="tx1"/>
                </a:solidFill>
              </a:rPr>
              <a:t>ْبِ</a:t>
            </a:r>
            <a:r>
              <a:rPr lang="ar-EG" sz="2800" b="1" dirty="0">
                <a:solidFill>
                  <a:schemeClr val="tx1"/>
                </a:solidFill>
              </a:rPr>
              <a:t>ح</a:t>
            </a:r>
            <a:r>
              <a:rPr lang="ar-SA" sz="2800" b="1" dirty="0">
                <a:solidFill>
                  <a:schemeClr val="tx1"/>
                </a:solidFill>
              </a:rPr>
              <a:t>َ</a:t>
            </a:r>
            <a:r>
              <a:rPr lang="ar-EG" sz="2800" b="1" dirty="0">
                <a:solidFill>
                  <a:schemeClr val="tx1"/>
                </a:solidFill>
              </a:rPr>
              <a:t>ار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1043608" y="3429000"/>
            <a:ext cx="932653" cy="5891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solidFill>
                  <a:schemeClr val="tx1"/>
                </a:solidFill>
              </a:rPr>
              <a:t>الْمُحِيط الْمُتَجَمِّد الْشَّمَالِي</a:t>
            </a:r>
            <a:endParaRPr lang="ar-SA" sz="1100" dirty="0"/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4086976" y="3429000"/>
            <a:ext cx="932653" cy="5891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الْمُحِيط الْهِنْدِي</a:t>
            </a: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3072520" y="3429000"/>
            <a:ext cx="932653" cy="5891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الْمُحِيط الْأَطْلَسِي</a:t>
            </a: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2058064" y="3429000"/>
            <a:ext cx="932653" cy="5891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solidFill>
                  <a:schemeClr val="tx1"/>
                </a:solidFill>
              </a:rPr>
              <a:t>الْمُحِيط الْمُتَجَمِّد الْجَنوبِي</a:t>
            </a: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5101431" y="3429000"/>
            <a:ext cx="932653" cy="5891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الْمُحِيط الْهَادِي</a:t>
            </a: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553560" y="4496028"/>
            <a:ext cx="3298360" cy="589156"/>
          </a:xfrm>
          <a:prstGeom prst="roundRect">
            <a:avLst/>
          </a:prstGeom>
          <a:solidFill>
            <a:srgbClr val="D5FF8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1600" b="1" dirty="0">
                <a:solidFill>
                  <a:schemeClr val="tx1"/>
                </a:solidFill>
              </a:rPr>
              <a:t>ب</a:t>
            </a:r>
            <a:r>
              <a:rPr lang="ar-SA" sz="1600" b="1" dirty="0">
                <a:solidFill>
                  <a:schemeClr val="tx1"/>
                </a:solidFill>
              </a:rPr>
              <a:t>ِحَ</a:t>
            </a:r>
            <a:r>
              <a:rPr lang="ar-EG" sz="1600" b="1" dirty="0">
                <a:solidFill>
                  <a:schemeClr val="tx1"/>
                </a:solidFill>
              </a:rPr>
              <a:t>ار ت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ق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ع خ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ار</a:t>
            </a:r>
            <a:r>
              <a:rPr lang="ar-SA" sz="1600" b="1" dirty="0">
                <a:solidFill>
                  <a:schemeClr val="tx1"/>
                </a:solidFill>
              </a:rPr>
              <a:t>ِ</a:t>
            </a:r>
            <a:r>
              <a:rPr lang="ar-EG" sz="1600" b="1" dirty="0">
                <a:solidFill>
                  <a:schemeClr val="tx1"/>
                </a:solidFill>
              </a:rPr>
              <a:t>ج ح</a:t>
            </a:r>
            <a:r>
              <a:rPr lang="ar-SA" sz="1600" b="1" dirty="0">
                <a:solidFill>
                  <a:schemeClr val="tx1"/>
                </a:solidFill>
              </a:rPr>
              <a:t>ُ</a:t>
            </a:r>
            <a:r>
              <a:rPr lang="ar-EG" sz="1600" b="1" dirty="0">
                <a:solidFill>
                  <a:schemeClr val="tx1"/>
                </a:solidFill>
              </a:rPr>
              <a:t>د</a:t>
            </a:r>
            <a:r>
              <a:rPr lang="ar-SA" sz="1600" b="1" dirty="0">
                <a:solidFill>
                  <a:schemeClr val="tx1"/>
                </a:solidFill>
              </a:rPr>
              <a:t>ُ</a:t>
            </a:r>
            <a:r>
              <a:rPr lang="ar-EG" sz="1600" b="1" dirty="0">
                <a:solidFill>
                  <a:schemeClr val="tx1"/>
                </a:solidFill>
              </a:rPr>
              <a:t>ود ال</a:t>
            </a:r>
            <a:r>
              <a:rPr lang="ar-SA" sz="1600" b="1" dirty="0">
                <a:solidFill>
                  <a:schemeClr val="tx1"/>
                </a:solidFill>
              </a:rPr>
              <a:t>ْ</a:t>
            </a:r>
            <a:r>
              <a:rPr lang="ar-EG" sz="1600" b="1" dirty="0">
                <a:solidFill>
                  <a:schemeClr val="tx1"/>
                </a:solidFill>
              </a:rPr>
              <a:t>م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م</a:t>
            </a:r>
            <a:r>
              <a:rPr lang="ar-SA" sz="1600" b="1" dirty="0">
                <a:solidFill>
                  <a:schemeClr val="tx1"/>
                </a:solidFill>
              </a:rPr>
              <a:t>ْ</a:t>
            </a:r>
            <a:r>
              <a:rPr lang="ar-EG" sz="1600" b="1" dirty="0">
                <a:solidFill>
                  <a:schemeClr val="tx1"/>
                </a:solidFill>
              </a:rPr>
              <a:t>ل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ك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ة ال</a:t>
            </a:r>
            <a:r>
              <a:rPr lang="ar-SA" sz="1600" b="1" dirty="0">
                <a:solidFill>
                  <a:schemeClr val="tx1"/>
                </a:solidFill>
              </a:rPr>
              <a:t>ْ</a:t>
            </a:r>
            <a:r>
              <a:rPr lang="ar-EG" sz="1600" b="1" dirty="0">
                <a:solidFill>
                  <a:schemeClr val="tx1"/>
                </a:solidFill>
              </a:rPr>
              <a:t>ع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ر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ب</a:t>
            </a:r>
            <a:r>
              <a:rPr lang="ar-SA" sz="1600" b="1" dirty="0">
                <a:solidFill>
                  <a:schemeClr val="tx1"/>
                </a:solidFill>
              </a:rPr>
              <a:t>ِ</a:t>
            </a:r>
            <a:r>
              <a:rPr lang="ar-EG" sz="1600" b="1" dirty="0">
                <a:solidFill>
                  <a:schemeClr val="tx1"/>
                </a:solidFill>
              </a:rPr>
              <a:t>ي</a:t>
            </a:r>
            <a:r>
              <a:rPr lang="ar-SA" sz="1600" b="1" dirty="0">
                <a:solidFill>
                  <a:schemeClr val="tx1"/>
                </a:solidFill>
              </a:rPr>
              <a:t>َّ</a:t>
            </a:r>
            <a:r>
              <a:rPr lang="ar-EG" sz="1600" b="1" dirty="0">
                <a:solidFill>
                  <a:schemeClr val="tx1"/>
                </a:solidFill>
              </a:rPr>
              <a:t>ة الس</a:t>
            </a:r>
            <a:r>
              <a:rPr lang="ar-SA" sz="1600" b="1" dirty="0">
                <a:solidFill>
                  <a:schemeClr val="tx1"/>
                </a:solidFill>
              </a:rPr>
              <a:t>ُّ</a:t>
            </a:r>
            <a:r>
              <a:rPr lang="ar-EG" sz="1600" b="1" dirty="0">
                <a:solidFill>
                  <a:schemeClr val="tx1"/>
                </a:solidFill>
              </a:rPr>
              <a:t>ع</a:t>
            </a:r>
            <a:r>
              <a:rPr lang="ar-SA" sz="1600" b="1" dirty="0">
                <a:solidFill>
                  <a:schemeClr val="tx1"/>
                </a:solidFill>
              </a:rPr>
              <a:t>ُ</a:t>
            </a:r>
            <a:r>
              <a:rPr lang="ar-EG" sz="1600" b="1" dirty="0">
                <a:solidFill>
                  <a:schemeClr val="tx1"/>
                </a:solidFill>
              </a:rPr>
              <a:t>ود</a:t>
            </a:r>
            <a:r>
              <a:rPr lang="ar-SA" sz="1600" b="1" dirty="0">
                <a:solidFill>
                  <a:schemeClr val="tx1"/>
                </a:solidFill>
              </a:rPr>
              <a:t>ِ</a:t>
            </a:r>
            <a:r>
              <a:rPr lang="ar-EG" sz="1600" b="1" dirty="0">
                <a:solidFill>
                  <a:schemeClr val="tx1"/>
                </a:solidFill>
              </a:rPr>
              <a:t>ي</a:t>
            </a:r>
            <a:r>
              <a:rPr lang="ar-SA" sz="1600" b="1" dirty="0">
                <a:solidFill>
                  <a:schemeClr val="tx1"/>
                </a:solidFill>
              </a:rPr>
              <a:t>َّ</a:t>
            </a:r>
            <a:r>
              <a:rPr lang="ar-EG" sz="1600" b="1" dirty="0">
                <a:solidFill>
                  <a:schemeClr val="tx1"/>
                </a:solidFill>
              </a:rPr>
              <a:t>ة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5306088" y="4496028"/>
            <a:ext cx="3298360" cy="589156"/>
          </a:xfrm>
          <a:prstGeom prst="roundRect">
            <a:avLst/>
          </a:prstGeom>
          <a:solidFill>
            <a:srgbClr val="D5FF8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1600" b="1" dirty="0">
                <a:solidFill>
                  <a:schemeClr val="tx1"/>
                </a:solidFill>
              </a:rPr>
              <a:t>ب</a:t>
            </a:r>
            <a:r>
              <a:rPr lang="ar-SA" sz="1600" b="1" dirty="0">
                <a:solidFill>
                  <a:schemeClr val="tx1"/>
                </a:solidFill>
              </a:rPr>
              <a:t>ِ</a:t>
            </a:r>
            <a:r>
              <a:rPr lang="ar-EG" sz="1600" b="1" dirty="0">
                <a:solidFill>
                  <a:schemeClr val="tx1"/>
                </a:solidFill>
              </a:rPr>
              <a:t>ح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ار ت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ق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ع</a:t>
            </a:r>
            <a:r>
              <a:rPr lang="ar-SA" sz="1600" b="1" dirty="0">
                <a:solidFill>
                  <a:schemeClr val="tx1"/>
                </a:solidFill>
              </a:rPr>
              <a:t>ْ</a:t>
            </a:r>
            <a:r>
              <a:rPr lang="ar-EG" sz="1600" b="1" dirty="0">
                <a:solidFill>
                  <a:schemeClr val="tx1"/>
                </a:solidFill>
              </a:rPr>
              <a:t> د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اخ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ل ح</a:t>
            </a:r>
            <a:r>
              <a:rPr lang="ar-SA" sz="1600" b="1" dirty="0">
                <a:solidFill>
                  <a:schemeClr val="tx1"/>
                </a:solidFill>
              </a:rPr>
              <a:t>ُ</a:t>
            </a:r>
            <a:r>
              <a:rPr lang="ar-EG" sz="1600" b="1" dirty="0">
                <a:solidFill>
                  <a:schemeClr val="tx1"/>
                </a:solidFill>
              </a:rPr>
              <a:t>د</a:t>
            </a:r>
            <a:r>
              <a:rPr lang="ar-SA" sz="1600" b="1" dirty="0">
                <a:solidFill>
                  <a:schemeClr val="tx1"/>
                </a:solidFill>
              </a:rPr>
              <a:t>ُ</a:t>
            </a:r>
            <a:r>
              <a:rPr lang="ar-EG" sz="1600" b="1" dirty="0">
                <a:solidFill>
                  <a:schemeClr val="tx1"/>
                </a:solidFill>
              </a:rPr>
              <a:t>ود ال</a:t>
            </a:r>
            <a:r>
              <a:rPr lang="ar-SA" sz="1600" b="1" dirty="0">
                <a:solidFill>
                  <a:schemeClr val="tx1"/>
                </a:solidFill>
              </a:rPr>
              <a:t>ْ</a:t>
            </a:r>
            <a:r>
              <a:rPr lang="ar-SA" sz="1600" b="1" dirty="0" err="1">
                <a:solidFill>
                  <a:schemeClr val="tx1"/>
                </a:solidFill>
              </a:rPr>
              <a:t>مَمْ</a:t>
            </a:r>
            <a:r>
              <a:rPr lang="ar-EG" sz="1600" b="1" dirty="0">
                <a:solidFill>
                  <a:schemeClr val="tx1"/>
                </a:solidFill>
              </a:rPr>
              <a:t>ل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ك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ة ال</a:t>
            </a:r>
            <a:r>
              <a:rPr lang="ar-SA" sz="1600" b="1" dirty="0">
                <a:solidFill>
                  <a:schemeClr val="tx1"/>
                </a:solidFill>
              </a:rPr>
              <a:t>ْ</a:t>
            </a:r>
            <a:r>
              <a:rPr lang="ar-EG" sz="1600" b="1" dirty="0">
                <a:solidFill>
                  <a:schemeClr val="tx1"/>
                </a:solidFill>
              </a:rPr>
              <a:t>ع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ر</a:t>
            </a:r>
            <a:r>
              <a:rPr lang="ar-SA" sz="1600" b="1" dirty="0">
                <a:solidFill>
                  <a:schemeClr val="tx1"/>
                </a:solidFill>
              </a:rPr>
              <a:t>َ</a:t>
            </a:r>
            <a:r>
              <a:rPr lang="ar-EG" sz="1600" b="1" dirty="0">
                <a:solidFill>
                  <a:schemeClr val="tx1"/>
                </a:solidFill>
              </a:rPr>
              <a:t>ب</a:t>
            </a:r>
            <a:r>
              <a:rPr lang="ar-SA" sz="1600" b="1" dirty="0">
                <a:solidFill>
                  <a:schemeClr val="tx1"/>
                </a:solidFill>
              </a:rPr>
              <a:t>ِ</a:t>
            </a:r>
            <a:r>
              <a:rPr lang="ar-EG" sz="1600" b="1" dirty="0">
                <a:solidFill>
                  <a:schemeClr val="tx1"/>
                </a:solidFill>
              </a:rPr>
              <a:t>ي</a:t>
            </a:r>
            <a:r>
              <a:rPr lang="ar-SA" sz="1600" b="1" dirty="0">
                <a:solidFill>
                  <a:schemeClr val="tx1"/>
                </a:solidFill>
              </a:rPr>
              <a:t>َّ</a:t>
            </a:r>
            <a:r>
              <a:rPr lang="ar-EG" sz="1600" b="1" dirty="0">
                <a:solidFill>
                  <a:schemeClr val="tx1"/>
                </a:solidFill>
              </a:rPr>
              <a:t>ة الس</a:t>
            </a:r>
            <a:r>
              <a:rPr lang="ar-SA" sz="1600" b="1" dirty="0">
                <a:solidFill>
                  <a:schemeClr val="tx1"/>
                </a:solidFill>
              </a:rPr>
              <a:t>ُّ</a:t>
            </a:r>
            <a:r>
              <a:rPr lang="ar-EG" sz="1600" b="1" dirty="0">
                <a:solidFill>
                  <a:schemeClr val="tx1"/>
                </a:solidFill>
              </a:rPr>
              <a:t>ع</a:t>
            </a:r>
            <a:r>
              <a:rPr lang="ar-SA" sz="1600" b="1" dirty="0">
                <a:solidFill>
                  <a:schemeClr val="tx1"/>
                </a:solidFill>
              </a:rPr>
              <a:t>ُ</a:t>
            </a:r>
            <a:r>
              <a:rPr lang="ar-EG" sz="1600" b="1" dirty="0">
                <a:solidFill>
                  <a:schemeClr val="tx1"/>
                </a:solidFill>
              </a:rPr>
              <a:t>ود</a:t>
            </a:r>
            <a:r>
              <a:rPr lang="ar-SA" sz="1600" b="1" dirty="0">
                <a:solidFill>
                  <a:schemeClr val="tx1"/>
                </a:solidFill>
              </a:rPr>
              <a:t>ِ</a:t>
            </a:r>
            <a:r>
              <a:rPr lang="ar-EG" sz="1600" b="1" dirty="0">
                <a:solidFill>
                  <a:schemeClr val="tx1"/>
                </a:solidFill>
              </a:rPr>
              <a:t>ي</a:t>
            </a:r>
            <a:r>
              <a:rPr lang="ar-SA" sz="1600" b="1" dirty="0">
                <a:solidFill>
                  <a:schemeClr val="tx1"/>
                </a:solidFill>
              </a:rPr>
              <a:t>َّ</a:t>
            </a:r>
            <a:r>
              <a:rPr lang="ar-EG" sz="1600" b="1" dirty="0">
                <a:solidFill>
                  <a:schemeClr val="tx1"/>
                </a:solidFill>
              </a:rPr>
              <a:t>ة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1043608" y="5576148"/>
            <a:ext cx="932653" cy="5891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الْبَحْر الْمَيِّت</a:t>
            </a:r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3072520" y="5576148"/>
            <a:ext cx="932653" cy="5891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tx1"/>
                </a:solidFill>
              </a:rPr>
              <a:t>الْبَحْر الْأَبْيَض الْمُتَوسِّط</a:t>
            </a: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2058064" y="5576148"/>
            <a:ext cx="932653" cy="5891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الْبَحْر الْأَسْوَد</a:t>
            </a:r>
          </a:p>
        </p:txBody>
      </p:sp>
      <p:sp>
        <p:nvSpPr>
          <p:cNvPr id="25" name="مستطيل مستدير الزوايا 24"/>
          <p:cNvSpPr/>
          <p:nvPr/>
        </p:nvSpPr>
        <p:spPr>
          <a:xfrm>
            <a:off x="5436096" y="5504140"/>
            <a:ext cx="932653" cy="5891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الْخَلِيج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الْعَرَبِيّ</a:t>
            </a:r>
          </a:p>
        </p:txBody>
      </p:sp>
      <p:sp>
        <p:nvSpPr>
          <p:cNvPr id="26" name="مستطيل مستدير الزوايا 25"/>
          <p:cNvSpPr/>
          <p:nvPr/>
        </p:nvSpPr>
        <p:spPr>
          <a:xfrm>
            <a:off x="7527779" y="5504140"/>
            <a:ext cx="932653" cy="5891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الْبَحْر الْأَحْمَر</a:t>
            </a:r>
          </a:p>
        </p:txBody>
      </p:sp>
      <p:cxnSp>
        <p:nvCxnSpPr>
          <p:cNvPr id="29" name="رابط بشكل مرفق 28"/>
          <p:cNvCxnSpPr>
            <a:stCxn id="13" idx="0"/>
            <a:endCxn id="14" idx="0"/>
          </p:cNvCxnSpPr>
          <p:nvPr/>
        </p:nvCxnSpPr>
        <p:spPr>
          <a:xfrm rot="5400000" flipH="1" flipV="1">
            <a:off x="4535996" y="-81194"/>
            <a:ext cx="12700" cy="4860148"/>
          </a:xfrm>
          <a:prstGeom prst="bentConnector3">
            <a:avLst>
              <a:gd name="adj1" fmla="val 1875000"/>
            </a:avLst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65" name="رابط بشكل مرفق 11264"/>
          <p:cNvCxnSpPr>
            <a:endCxn id="19" idx="0"/>
          </p:cNvCxnSpPr>
          <p:nvPr/>
        </p:nvCxnSpPr>
        <p:spPr>
          <a:xfrm flipV="1">
            <a:off x="1331640" y="3429000"/>
            <a:ext cx="4236118" cy="6350"/>
          </a:xfrm>
          <a:prstGeom prst="bentConnector4">
            <a:avLst>
              <a:gd name="adj1" fmla="val -25"/>
              <a:gd name="adj2" fmla="val 3700000"/>
            </a:avLst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رابط بشكل مرفق 49"/>
          <p:cNvCxnSpPr>
            <a:stCxn id="18" idx="0"/>
            <a:endCxn id="16" idx="0"/>
          </p:cNvCxnSpPr>
          <p:nvPr/>
        </p:nvCxnSpPr>
        <p:spPr>
          <a:xfrm rot="5400000" flipH="1" flipV="1">
            <a:off x="3538847" y="2414544"/>
            <a:ext cx="12700" cy="2028912"/>
          </a:xfrm>
          <a:prstGeom prst="bentConnector3">
            <a:avLst>
              <a:gd name="adj1" fmla="val 1800000"/>
            </a:avLst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81" name="رابط كسهم مستقيم 11280"/>
          <p:cNvCxnSpPr/>
          <p:nvPr/>
        </p:nvCxnSpPr>
        <p:spPr>
          <a:xfrm>
            <a:off x="3538846" y="3212976"/>
            <a:ext cx="0" cy="209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رابط بشكل مرفق 54"/>
          <p:cNvCxnSpPr/>
          <p:nvPr/>
        </p:nvCxnSpPr>
        <p:spPr>
          <a:xfrm rot="5400000" flipH="1" flipV="1">
            <a:off x="4688396" y="2013388"/>
            <a:ext cx="12700" cy="4860148"/>
          </a:xfrm>
          <a:prstGeom prst="bentConnector3">
            <a:avLst>
              <a:gd name="adj1" fmla="val 1875000"/>
            </a:avLst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رابط بشكل مرفق 55"/>
          <p:cNvCxnSpPr/>
          <p:nvPr/>
        </p:nvCxnSpPr>
        <p:spPr>
          <a:xfrm rot="5400000" flipH="1" flipV="1">
            <a:off x="2555770" y="4502776"/>
            <a:ext cx="12700" cy="2028912"/>
          </a:xfrm>
          <a:prstGeom prst="bentConnector3">
            <a:avLst>
              <a:gd name="adj1" fmla="val 1800000"/>
            </a:avLst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رابط كسهم مستقيم 56"/>
          <p:cNvCxnSpPr/>
          <p:nvPr/>
        </p:nvCxnSpPr>
        <p:spPr>
          <a:xfrm>
            <a:off x="7124820" y="3068960"/>
            <a:ext cx="0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رابط بشكل مرفق 57"/>
          <p:cNvCxnSpPr/>
          <p:nvPr/>
        </p:nvCxnSpPr>
        <p:spPr>
          <a:xfrm rot="5400000" flipH="1" flipV="1">
            <a:off x="6948258" y="4424418"/>
            <a:ext cx="12700" cy="2028912"/>
          </a:xfrm>
          <a:prstGeom prst="bentConnector3">
            <a:avLst>
              <a:gd name="adj1" fmla="val 1800000"/>
            </a:avLst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/>
          <p:nvPr/>
        </p:nvCxnSpPr>
        <p:spPr>
          <a:xfrm>
            <a:off x="2483768" y="5301208"/>
            <a:ext cx="0" cy="209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87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368" y="3034208"/>
            <a:ext cx="12462968" cy="543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6" b="30414"/>
          <a:stretch/>
        </p:blipFill>
        <p:spPr bwMode="auto">
          <a:xfrm>
            <a:off x="3851920" y="404664"/>
            <a:ext cx="4824536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مستدير الزوايا 4"/>
          <p:cNvSpPr/>
          <p:nvPr/>
        </p:nvSpPr>
        <p:spPr>
          <a:xfrm>
            <a:off x="5364088" y="1808820"/>
            <a:ext cx="3096344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الْبَحَر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3621238" y="1808820"/>
            <a:ext cx="1631784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التَّشَابُه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35777" y="1808820"/>
            <a:ext cx="2854841" cy="5760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الْمُحِيط</a:t>
            </a: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5364088" y="2577358"/>
            <a:ext cx="3096344" cy="854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>
                <a:solidFill>
                  <a:schemeClr val="tx1"/>
                </a:solidFill>
                <a:latin typeface="AXtManal"/>
                <a:cs typeface="Times New Roman" pitchFamily="18" charset="0"/>
              </a:rPr>
              <a:t>البحر أصْغَر مِن المُحِيط.</a:t>
            </a: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3621238" y="2577358"/>
            <a:ext cx="1631784" cy="8541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chemeClr val="tx1"/>
                </a:solidFill>
                <a:latin typeface="AXtManal"/>
                <a:cs typeface="Times New Roman" pitchFamily="18" charset="0"/>
              </a:rPr>
              <a:t>كِلَاهُمَا مُسطَّحَات مَائِيَّة وَاسِعَة.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635777" y="2577358"/>
            <a:ext cx="2854841" cy="85415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الْمُحِيط أَكْبَر مِنْ الْبَحْر.</a:t>
            </a:r>
          </a:p>
        </p:txBody>
      </p:sp>
      <p:cxnSp>
        <p:nvCxnSpPr>
          <p:cNvPr id="11" name="رابط كسهم مستقيم 10"/>
          <p:cNvCxnSpPr>
            <a:endCxn id="8" idx="2"/>
          </p:cNvCxnSpPr>
          <p:nvPr/>
        </p:nvCxnSpPr>
        <p:spPr>
          <a:xfrm flipV="1">
            <a:off x="4716016" y="3431515"/>
            <a:ext cx="2196244" cy="10055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flipH="1" flipV="1">
            <a:off x="2063197" y="3431514"/>
            <a:ext cx="2364787" cy="10055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مستطيل مستدير الزوايا 12"/>
          <p:cNvSpPr/>
          <p:nvPr/>
        </p:nvSpPr>
        <p:spPr>
          <a:xfrm>
            <a:off x="3635896" y="4005064"/>
            <a:ext cx="1631784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</a:rPr>
              <a:t>الاِخْتِلاف</a:t>
            </a:r>
          </a:p>
        </p:txBody>
      </p:sp>
    </p:spTree>
    <p:extLst>
      <p:ext uri="{BB962C8B-B14F-4D97-AF65-F5344CB8AC3E}">
        <p14:creationId xmlns:p14="http://schemas.microsoft.com/office/powerpoint/2010/main" val="336810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  <p:bldP spid="8" grpId="0" animBg="1"/>
      <p:bldP spid="9" grpId="0" animBg="1"/>
      <p:bldP spid="10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5697798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532337" y="608351"/>
            <a:ext cx="41044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3800" b="1" dirty="0"/>
              <a:t>النَّشِيد</a:t>
            </a:r>
          </a:p>
        </p:txBody>
      </p:sp>
    </p:spTree>
    <p:extLst>
      <p:ext uri="{BB962C8B-B14F-4D97-AF65-F5344CB8AC3E}">
        <p14:creationId xmlns:p14="http://schemas.microsoft.com/office/powerpoint/2010/main" val="316511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332657"/>
            <a:ext cx="10369152" cy="878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635896" y="604138"/>
            <a:ext cx="21419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800" b="1" dirty="0">
                <a:solidFill>
                  <a:srgbClr val="CC3399"/>
                </a:solidFill>
              </a:rPr>
              <a:t>أَمامَ البحْرِ</a:t>
            </a:r>
            <a:endParaRPr lang="en-US" sz="4800" b="1" dirty="0">
              <a:solidFill>
                <a:srgbClr val="CC3399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851920" y="1988840"/>
            <a:ext cx="4968552" cy="3816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/>
          <p:cNvSpPr/>
          <p:nvPr/>
        </p:nvSpPr>
        <p:spPr>
          <a:xfrm>
            <a:off x="3995936" y="2161887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sz="2000" b="1" dirty="0"/>
              <a:t>أَمـــــامَ البَحْ</a:t>
            </a:r>
            <a:r>
              <a:rPr lang="ar-EG" sz="2000" b="1" dirty="0"/>
              <a:t>ــ</a:t>
            </a:r>
            <a:r>
              <a:rPr lang="ar-SA" sz="2000" b="1" dirty="0"/>
              <a:t>رِ قَدْ وَقَفا	       </a:t>
            </a:r>
            <a:r>
              <a:rPr lang="ar-EG" sz="2000" b="1" dirty="0"/>
              <a:t> </a:t>
            </a:r>
            <a:r>
              <a:rPr lang="ar-SA" sz="2000" b="1" dirty="0"/>
              <a:t> صَبيٌّ يَجْمَعُ </a:t>
            </a:r>
            <a:r>
              <a:rPr lang="ar-SA" sz="2000" b="1" dirty="0" err="1"/>
              <a:t>الــــصَّدَفا</a:t>
            </a:r>
            <a:endParaRPr lang="en-US" sz="2000" b="1" dirty="0"/>
          </a:p>
          <a:p>
            <a:r>
              <a:rPr lang="ar-SA" sz="2000" b="1" dirty="0"/>
              <a:t>وَحيـــــــن</a:t>
            </a:r>
            <a:r>
              <a:rPr lang="ar-EG" sz="2000" b="1" dirty="0"/>
              <a:t>َ</a:t>
            </a:r>
            <a:r>
              <a:rPr lang="ar-SA" sz="2000" b="1" dirty="0"/>
              <a:t> المَوجُ بَلَّلَ</a:t>
            </a:r>
            <a:r>
              <a:rPr lang="ar-EG" sz="2000" b="1" dirty="0"/>
              <a:t>ــ</a:t>
            </a:r>
            <a:r>
              <a:rPr lang="ar-SA" sz="2000" b="1" dirty="0"/>
              <a:t>هُ	      </a:t>
            </a:r>
            <a:r>
              <a:rPr lang="ar-EG" sz="2000" b="1" dirty="0"/>
              <a:t> </a:t>
            </a:r>
            <a:r>
              <a:rPr lang="ar-SA" sz="2000" b="1" dirty="0"/>
              <a:t>  أَحَسَّ البَرْدَ </a:t>
            </a:r>
            <a:r>
              <a:rPr lang="ar-SA" sz="2000" b="1" dirty="0">
                <a:solidFill>
                  <a:srgbClr val="FF33CC"/>
                </a:solidFill>
              </a:rPr>
              <a:t>فــــارْتَجَفا</a:t>
            </a:r>
            <a:endParaRPr lang="en-US" sz="2000" b="1" dirty="0">
              <a:solidFill>
                <a:srgbClr val="FF33CC"/>
              </a:solidFill>
            </a:endParaRPr>
          </a:p>
          <a:p>
            <a:r>
              <a:rPr lang="ar-SA" sz="2000" b="1" dirty="0"/>
              <a:t>سُـــــــــؤالٌ عابِرٌ </a:t>
            </a:r>
            <a:r>
              <a:rPr lang="ar-SA" sz="2000" b="1" dirty="0">
                <a:solidFill>
                  <a:srgbClr val="CC3399"/>
                </a:solidFill>
              </a:rPr>
              <a:t>ث</a:t>
            </a:r>
            <a:r>
              <a:rPr lang="ar-EG" sz="2000" b="1" dirty="0">
                <a:solidFill>
                  <a:srgbClr val="CC3399"/>
                </a:solidFill>
              </a:rPr>
              <a:t>ــ</a:t>
            </a:r>
            <a:r>
              <a:rPr lang="ar-SA" sz="2000" b="1" dirty="0">
                <a:solidFill>
                  <a:srgbClr val="CC3399"/>
                </a:solidFill>
              </a:rPr>
              <a:t>ارا</a:t>
            </a:r>
            <a:r>
              <a:rPr lang="ar-SA" sz="2000" b="1" dirty="0"/>
              <a:t>           بِنَفْسِ الطِّفْلِ </a:t>
            </a:r>
            <a:r>
              <a:rPr lang="ar-SA" sz="2000" b="1" dirty="0">
                <a:solidFill>
                  <a:srgbClr val="CC3399"/>
                </a:solidFill>
              </a:rPr>
              <a:t>فـــاحْتارا</a:t>
            </a:r>
            <a:endParaRPr lang="en-US" sz="2000" b="1" dirty="0">
              <a:solidFill>
                <a:srgbClr val="CC3399"/>
              </a:solidFill>
            </a:endParaRPr>
          </a:p>
          <a:p>
            <a:r>
              <a:rPr lang="ar-SA" sz="2000" b="1" dirty="0"/>
              <a:t>يَحــــــارُ القَلْبُ وَالفِكْ</a:t>
            </a:r>
            <a:r>
              <a:rPr lang="ar-EG" sz="2000" b="1" dirty="0"/>
              <a:t>ــ</a:t>
            </a:r>
            <a:r>
              <a:rPr lang="ar-SA" sz="2000" b="1" dirty="0"/>
              <a:t>ر          فَمَنْ سَوَّاكَ يا بَــــــحْرُ</a:t>
            </a:r>
            <a:endParaRPr lang="en-US" sz="2000" b="1" dirty="0"/>
          </a:p>
          <a:p>
            <a:r>
              <a:rPr lang="ar-SA" sz="2000" b="1" dirty="0"/>
              <a:t>جَـــــــلالٌ، رَوْعَةٌ، سِ</a:t>
            </a:r>
            <a:r>
              <a:rPr lang="ar-EG" sz="2000" b="1" dirty="0"/>
              <a:t>ــ</a:t>
            </a:r>
            <a:r>
              <a:rPr lang="ar-SA" sz="2000" b="1" dirty="0"/>
              <a:t>رٌّ          </a:t>
            </a:r>
            <a:r>
              <a:rPr lang="ar-EG" sz="2000" b="1" dirty="0"/>
              <a:t>تحير قلب من وصفـــا</a:t>
            </a:r>
          </a:p>
          <a:p>
            <a:r>
              <a:rPr lang="ar-EG" sz="2000" b="1" dirty="0"/>
              <a:t>وراح البحر يبتـــــــسم           </a:t>
            </a:r>
            <a:r>
              <a:rPr lang="ar-SA" sz="2000" b="1" dirty="0"/>
              <a:t>وَبِالشُطآنِ يَرْتَطِــــــــمُ</a:t>
            </a:r>
            <a:endParaRPr lang="en-US" sz="2000" b="1" dirty="0"/>
          </a:p>
          <a:p>
            <a:r>
              <a:rPr lang="ar-SA" sz="2000" b="1" dirty="0"/>
              <a:t>وَحيــــنَ الطِّفْلُ أَحْ</a:t>
            </a:r>
            <a:r>
              <a:rPr lang="ar-EG" sz="2000" b="1" dirty="0"/>
              <a:t>ـ</a:t>
            </a:r>
            <a:r>
              <a:rPr lang="ar-SA" sz="2000" b="1" dirty="0"/>
              <a:t>رَجَهُ          </a:t>
            </a:r>
            <a:r>
              <a:rPr lang="ar-SA" sz="2000" b="1" dirty="0">
                <a:solidFill>
                  <a:srgbClr val="FF33CC"/>
                </a:solidFill>
              </a:rPr>
              <a:t>أَزاحَ </a:t>
            </a:r>
            <a:r>
              <a:rPr lang="ar-SA" sz="2000" b="1" dirty="0"/>
              <a:t>الصَّمْتَ واعْتَرَف</a:t>
            </a:r>
            <a:r>
              <a:rPr lang="ar-EG" sz="2000" b="1" dirty="0"/>
              <a:t>ـ</a:t>
            </a:r>
            <a:r>
              <a:rPr lang="ar-SA" sz="2000" b="1" dirty="0"/>
              <a:t>ا</a:t>
            </a:r>
            <a:endParaRPr lang="en-US" sz="2000" b="1" dirty="0"/>
          </a:p>
          <a:p>
            <a:r>
              <a:rPr lang="ar-SA" sz="2000" b="1" dirty="0"/>
              <a:t>وَقال البَحْرُ: يـــ</a:t>
            </a:r>
            <a:r>
              <a:rPr lang="ar-EG" sz="2000" b="1" dirty="0"/>
              <a:t>ـ</a:t>
            </a:r>
            <a:r>
              <a:rPr lang="ar-SA" sz="2000" b="1" dirty="0"/>
              <a:t>ا وَلدي          سَلِ الأَسْماكَ في كَبِ</a:t>
            </a:r>
            <a:r>
              <a:rPr lang="ar-EG" sz="2000" b="1" dirty="0"/>
              <a:t>ـ</a:t>
            </a:r>
            <a:r>
              <a:rPr lang="ar-SA" sz="2000" b="1" dirty="0"/>
              <a:t>دي</a:t>
            </a:r>
            <a:endParaRPr lang="en-US" sz="2000" b="1" dirty="0"/>
          </a:p>
          <a:p>
            <a:r>
              <a:rPr lang="ar-SA" sz="2000" b="1" dirty="0"/>
              <a:t>وَسَلْ مَوْجي، تَجدْ قَلْبي	          بِحُبِّ اللَّهِ قَدْ </a:t>
            </a:r>
            <a:r>
              <a:rPr lang="ar-SA" sz="2000" b="1" dirty="0">
                <a:solidFill>
                  <a:srgbClr val="CC3399"/>
                </a:solidFill>
              </a:rPr>
              <a:t>هَتَــــــــفا</a:t>
            </a:r>
            <a:endParaRPr lang="en-US" sz="2000" b="1" dirty="0">
              <a:solidFill>
                <a:srgbClr val="CC3399"/>
              </a:solidFill>
            </a:endParaRPr>
          </a:p>
          <a:p>
            <a:r>
              <a:rPr lang="ar-SA" sz="2000" b="1" dirty="0"/>
              <a:t>إلهُ الكَوْنِ سَوَّانـــــــــي	          وَمَنْ يَرْعاك يَرْع</a:t>
            </a:r>
            <a:r>
              <a:rPr lang="ar-EG" sz="2000" b="1" dirty="0"/>
              <a:t>ـ</a:t>
            </a:r>
            <a:r>
              <a:rPr lang="ar-SA" sz="2000" b="1" dirty="0"/>
              <a:t>ــاني</a:t>
            </a:r>
            <a:endParaRPr lang="en-US" sz="2000" b="1" dirty="0"/>
          </a:p>
          <a:p>
            <a:r>
              <a:rPr lang="ar-SA" sz="2000" b="1" dirty="0"/>
              <a:t>تَبَسَّمَ بَعْدَهــــــــا الطِّفلُ	          وَحَيَّا البَحْرَ وَانْصَــرَفا</a:t>
            </a:r>
            <a:endParaRPr lang="en-US" sz="2000" b="1" dirty="0"/>
          </a:p>
        </p:txBody>
      </p:sp>
      <p:pic>
        <p:nvPicPr>
          <p:cNvPr id="2" name="نشيد أمام البحر الصف الثالث ابتدائي الفصل الثاني المنهج الجديد 1440هـ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3353" y="7759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499992" y="2564904"/>
            <a:ext cx="41044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8800" b="1" dirty="0"/>
              <a:t>م</a:t>
            </a:r>
            <a:r>
              <a:rPr lang="ar-SA" sz="8800" b="1" dirty="0"/>
              <a:t>ُ</a:t>
            </a:r>
            <a:r>
              <a:rPr lang="ar-EG" sz="8800" b="1" dirty="0"/>
              <a:t>ع</a:t>
            </a:r>
            <a:r>
              <a:rPr lang="ar-SA" sz="8800" b="1" dirty="0"/>
              <a:t>ْـجَـ</a:t>
            </a:r>
            <a:r>
              <a:rPr lang="ar-EG" sz="8800" b="1" dirty="0"/>
              <a:t>م</a:t>
            </a:r>
            <a:r>
              <a:rPr lang="ar-SA" sz="8800" b="1" dirty="0"/>
              <a:t>ِ</a:t>
            </a:r>
            <a:r>
              <a:rPr lang="ar-EG" sz="8800" b="1" dirty="0"/>
              <a:t>ي</a:t>
            </a:r>
            <a:endParaRPr lang="ar-SA" sz="8800" b="1" dirty="0"/>
          </a:p>
          <a:p>
            <a:pPr algn="ctr"/>
            <a:r>
              <a:rPr lang="ar-EG" sz="8800" b="1" dirty="0"/>
              <a:t>الص</a:t>
            </a:r>
            <a:r>
              <a:rPr lang="ar-SA" sz="8800" b="1" dirty="0"/>
              <a:t>َّ</a:t>
            </a:r>
            <a:r>
              <a:rPr lang="ar-EG" sz="8800" b="1" dirty="0"/>
              <a:t>غ</a:t>
            </a:r>
            <a:r>
              <a:rPr lang="ar-SA" sz="8800" b="1" dirty="0"/>
              <a:t>ِ</a:t>
            </a:r>
            <a:r>
              <a:rPr lang="ar-EG" sz="8800" b="1" dirty="0"/>
              <a:t>ير </a:t>
            </a:r>
            <a:endParaRPr lang="ar-SA" sz="88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960440" cy="573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117402"/>
            <a:ext cx="9764639" cy="807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7367220" y="2024844"/>
            <a:ext cx="1309236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ارْتَجَف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7367220" y="2960948"/>
            <a:ext cx="1309236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ارْتَعَش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5920514" y="2024844"/>
            <a:ext cx="1309236" cy="7200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احْتَار</a:t>
            </a: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5920514" y="2960948"/>
            <a:ext cx="1309236" cy="7200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تَرَدَّد</a:t>
            </a: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4493446" y="2060848"/>
            <a:ext cx="1309236" cy="720080"/>
          </a:xfrm>
          <a:prstGeom prst="roundRect">
            <a:avLst/>
          </a:prstGeom>
          <a:solidFill>
            <a:srgbClr val="D5FF8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هَتَفَ</a:t>
            </a: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4493446" y="2996952"/>
            <a:ext cx="1309236" cy="720080"/>
          </a:xfrm>
          <a:prstGeom prst="roundRect">
            <a:avLst/>
          </a:prstGeom>
          <a:solidFill>
            <a:srgbClr val="D5FF8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دَعَا وَنَادَى</a:t>
            </a: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3053286" y="2060848"/>
            <a:ext cx="1309236" cy="72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ثَار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3053286" y="2996952"/>
            <a:ext cx="1309236" cy="72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خَطَر وَنَادَى</a:t>
            </a: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613126" y="2060848"/>
            <a:ext cx="1309236" cy="720080"/>
          </a:xfrm>
          <a:prstGeom prst="roundRect">
            <a:avLst/>
          </a:prstGeom>
          <a:solidFill>
            <a:srgbClr val="F0FBB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أَزَاح </a:t>
            </a: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1613126" y="2996952"/>
            <a:ext cx="1309236" cy="720080"/>
          </a:xfrm>
          <a:prstGeom prst="roundRect">
            <a:avLst/>
          </a:prstGeom>
          <a:solidFill>
            <a:srgbClr val="F0FBB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أَزَال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4139952" y="469121"/>
            <a:ext cx="43893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sz="6000" b="1" dirty="0"/>
              <a:t>م</a:t>
            </a:r>
            <a:r>
              <a:rPr lang="ar-SA" sz="6000" b="1" dirty="0"/>
              <a:t>ُ</a:t>
            </a:r>
            <a:r>
              <a:rPr lang="ar-EG" sz="6000" b="1" dirty="0"/>
              <a:t>ع</a:t>
            </a:r>
            <a:r>
              <a:rPr lang="ar-SA" sz="6000" b="1" dirty="0"/>
              <a:t>ْ</a:t>
            </a:r>
            <a:r>
              <a:rPr lang="ar-EG" sz="6000" b="1" dirty="0"/>
              <a:t>ج</a:t>
            </a:r>
            <a:r>
              <a:rPr lang="ar-SA" sz="6000" b="1" dirty="0"/>
              <a:t>َ</a:t>
            </a:r>
            <a:r>
              <a:rPr lang="ar-EG" sz="6000" b="1" dirty="0"/>
              <a:t>م</a:t>
            </a:r>
            <a:r>
              <a:rPr lang="ar-SA" sz="6000" b="1" dirty="0"/>
              <a:t>ِ</a:t>
            </a:r>
            <a:r>
              <a:rPr lang="ar-EG" sz="6000" b="1" dirty="0"/>
              <a:t>ي الص</a:t>
            </a:r>
            <a:r>
              <a:rPr lang="ar-SA" sz="6000" b="1" dirty="0"/>
              <a:t>َّ</a:t>
            </a:r>
            <a:r>
              <a:rPr lang="ar-EG" sz="6000" b="1" dirty="0"/>
              <a:t>غ</a:t>
            </a:r>
            <a:r>
              <a:rPr lang="ar-SA" sz="6000" b="1" dirty="0"/>
              <a:t>ِ</a:t>
            </a:r>
            <a:r>
              <a:rPr lang="ar-EG" sz="6000" b="1" dirty="0"/>
              <a:t>ير</a:t>
            </a:r>
            <a:r>
              <a:rPr lang="ar-SA" sz="6000" b="1" dirty="0"/>
              <a:t>:</a:t>
            </a:r>
            <a:r>
              <a:rPr lang="ar-EG" sz="6000" b="1" dirty="0"/>
              <a:t> </a:t>
            </a:r>
            <a:endParaRPr lang="ar-SA" sz="6000" b="1" dirty="0"/>
          </a:p>
        </p:txBody>
      </p:sp>
    </p:spTree>
    <p:extLst>
      <p:ext uri="{BB962C8B-B14F-4D97-AF65-F5344CB8AC3E}">
        <p14:creationId xmlns:p14="http://schemas.microsoft.com/office/powerpoint/2010/main" val="399972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D6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EFB1EDDF-8E57-E649-9F21-EB5B908CA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8" y="643467"/>
            <a:ext cx="787430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0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89204"/>
          <a:stretch/>
        </p:blipFill>
        <p:spPr bwMode="auto">
          <a:xfrm>
            <a:off x="2699792" y="476671"/>
            <a:ext cx="5976664" cy="62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3662904" y="5149641"/>
            <a:ext cx="18085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/>
              <a:t>الْقِرْش</a:t>
            </a:r>
            <a:endParaRPr lang="ar-EG" sz="6000" b="1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628799"/>
            <a:ext cx="5018017" cy="2783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744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89204"/>
          <a:stretch/>
        </p:blipFill>
        <p:spPr bwMode="auto">
          <a:xfrm>
            <a:off x="2699792" y="476671"/>
            <a:ext cx="5976664" cy="62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2410960" y="5149641"/>
            <a:ext cx="43123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/>
              <a:t>السُّلْحُفَاة الْبَحْرِيَّة</a:t>
            </a:r>
            <a:endParaRPr lang="ar-EG" sz="6000" b="1" dirty="0"/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700808"/>
            <a:ext cx="4920833" cy="288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766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89204"/>
          <a:stretch/>
        </p:blipFill>
        <p:spPr bwMode="auto">
          <a:xfrm>
            <a:off x="2699792" y="476671"/>
            <a:ext cx="5976664" cy="62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3466539" y="5149641"/>
            <a:ext cx="22012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/>
              <a:t>الدُّولْفِين</a:t>
            </a:r>
            <a:endParaRPr lang="ar-EG" sz="6000" b="1" dirty="0"/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767855"/>
            <a:ext cx="4874273" cy="2855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690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89204"/>
          <a:stretch/>
        </p:blipFill>
        <p:spPr bwMode="auto">
          <a:xfrm>
            <a:off x="2699792" y="476671"/>
            <a:ext cx="5976664" cy="62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2321198" y="5149641"/>
            <a:ext cx="44919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/>
              <a:t>الشِّعَابُ الْمُرْجَانِيَّة</a:t>
            </a:r>
            <a:endParaRPr lang="ar-EG" sz="6000" b="1" dirty="0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3585" y="1628800"/>
            <a:ext cx="5341211" cy="308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764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1006</Words>
  <Application>Microsoft Office PowerPoint</Application>
  <PresentationFormat>عرض على الشاشة (4:3)</PresentationFormat>
  <Paragraphs>386</Paragraphs>
  <Slides>56</Slides>
  <Notes>2</Notes>
  <HiddenSlides>0</HiddenSlides>
  <MMClips>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56</vt:i4>
      </vt:variant>
    </vt:vector>
  </HeadingPairs>
  <TitlesOfParts>
    <vt:vector size="57" baseType="lpstr">
      <vt:lpstr>سمة Office</vt:lpstr>
      <vt:lpstr>عرض تقديمي في PowerPoint</vt:lpstr>
      <vt:lpstr>نشَاطَاتُ التِّهْيِئَةِ</vt:lpstr>
      <vt:lpstr>أهداف الدرس: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استراتيجية دقيقة وربع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استراتيجية  القرص الدوار</vt:lpstr>
      <vt:lpstr>عرض تقديمي في PowerPoint</vt:lpstr>
      <vt:lpstr>استراتيجية  القرص الدوار</vt:lpstr>
      <vt:lpstr>عرض تقديمي في PowerPoint</vt:lpstr>
      <vt:lpstr>استراتيجية  القرص الدوار</vt:lpstr>
      <vt:lpstr>عرض تقديمي في PowerPoint</vt:lpstr>
      <vt:lpstr>استراتيجية  القرص الدوار</vt:lpstr>
      <vt:lpstr>عرض تقديمي في PowerPoint</vt:lpstr>
      <vt:lpstr>استراتيجية  القرص الدوار</vt:lpstr>
      <vt:lpstr>عرض تقديمي في PowerPoint</vt:lpstr>
      <vt:lpstr>استراتيجية  القرص الدوار</vt:lpstr>
      <vt:lpstr>عرض تقديمي في PowerPoint</vt:lpstr>
      <vt:lpstr>استراتيجية  القرص الدوار</vt:lpstr>
      <vt:lpstr>عرض تقديمي في PowerPoint</vt:lpstr>
      <vt:lpstr>استراتيجية  القرص الدوار</vt:lpstr>
      <vt:lpstr>عرض تقديمي في PowerPoint</vt:lpstr>
      <vt:lpstr>استراتيجية  القرص الدوار</vt:lpstr>
      <vt:lpstr>عرض تقديمي في PowerPoint</vt:lpstr>
      <vt:lpstr>استراتيجية  القرص الدوار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HP</dc:creator>
  <cp:lastModifiedBy>حصة الزهراني</cp:lastModifiedBy>
  <cp:revision>31</cp:revision>
  <dcterms:created xsi:type="dcterms:W3CDTF">2021-01-04T15:03:01Z</dcterms:created>
  <dcterms:modified xsi:type="dcterms:W3CDTF">2021-03-21T02:14:24Z</dcterms:modified>
</cp:coreProperties>
</file>