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69" r:id="rId3"/>
    <p:sldId id="271" r:id="rId4"/>
    <p:sldId id="274" r:id="rId5"/>
    <p:sldId id="272" r:id="rId6"/>
    <p:sldId id="273" r:id="rId7"/>
    <p:sldId id="257" r:id="rId8"/>
    <p:sldId id="258" r:id="rId9"/>
    <p:sldId id="265" r:id="rId10"/>
    <p:sldId id="259" r:id="rId11"/>
    <p:sldId id="260" r:id="rId12"/>
    <p:sldId id="261" r:id="rId13"/>
    <p:sldId id="275" r:id="rId14"/>
    <p:sldId id="262" r:id="rId15"/>
    <p:sldId id="276" r:id="rId16"/>
    <p:sldId id="277" r:id="rId17"/>
    <p:sldId id="278" r:id="rId18"/>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94660"/>
  </p:normalViewPr>
  <p:slideViewPr>
    <p:cSldViewPr>
      <p:cViewPr varScale="1">
        <p:scale>
          <a:sx n="53" d="100"/>
          <a:sy n="53" d="100"/>
        </p:scale>
        <p:origin x="-96"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01F9C2EE-7ACF-468D-81C4-BDFF62831A58}" type="datetimeFigureOut">
              <a:rPr lang="ar-EG"/>
              <a:pPr>
                <a:defRPr/>
              </a:pPr>
              <a:t>19/11/1437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D97DF2CA-0AA8-40B4-B954-EEF698D5C9EA}"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485B12-647C-43DB-9CBA-57400DAECD67}" type="slidenum">
              <a:rPr lang="ar-EG"/>
              <a:pPr fontAlgn="base">
                <a:spcBef>
                  <a:spcPct val="0"/>
                </a:spcBef>
                <a:spcAft>
                  <a:spcPct val="0"/>
                </a:spcAft>
                <a:defRPr/>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94FF2-4120-4F79-B8A0-82DF630E2AF6}" type="slidenum">
              <a:rPr lang="ar-EG"/>
              <a:pPr fontAlgn="base">
                <a:spcBef>
                  <a:spcPct val="0"/>
                </a:spcBef>
                <a:spcAft>
                  <a:spcPct val="0"/>
                </a:spcAft>
                <a:defRPr/>
              </a:pPr>
              <a:t>7</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94D746-0F9F-41BA-B58C-8F0DF02EA4C0}" type="slidenum">
              <a:rPr lang="ar-EG"/>
              <a:pPr fontAlgn="base">
                <a:spcBef>
                  <a:spcPct val="0"/>
                </a:spcBef>
                <a:spcAft>
                  <a:spcPct val="0"/>
                </a:spcAft>
                <a:defRPr/>
              </a:pPr>
              <a:t>8</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F8671-3750-464F-94B5-89737623DDEE}" type="slidenum">
              <a:rPr lang="ar-EG"/>
              <a:pPr fontAlgn="base">
                <a:spcBef>
                  <a:spcPct val="0"/>
                </a:spcBef>
                <a:spcAft>
                  <a:spcPct val="0"/>
                </a:spcAft>
                <a:defRPr/>
              </a:pPr>
              <a:t>9</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82771-A6A9-41C3-B662-D533EAA4E3E7}" type="slidenum">
              <a:rPr lang="ar-EG"/>
              <a:pPr fontAlgn="base">
                <a:spcBef>
                  <a:spcPct val="0"/>
                </a:spcBef>
                <a:spcAft>
                  <a:spcPct val="0"/>
                </a:spcAft>
                <a:defRPr/>
              </a:pPr>
              <a:t>10</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04A33-E013-4E51-906F-A2AFD067ABDA}" type="slidenum">
              <a:rPr lang="ar-EG"/>
              <a:pPr fontAlgn="base">
                <a:spcBef>
                  <a:spcPct val="0"/>
                </a:spcBef>
                <a:spcAft>
                  <a:spcPct val="0"/>
                </a:spcAft>
                <a:defRPr/>
              </a:pPr>
              <a:t>11</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110C33-2013-43BD-AFDD-299A71042C6C}" type="slidenum">
              <a:rPr lang="ar-EG"/>
              <a:pPr fontAlgn="base">
                <a:spcBef>
                  <a:spcPct val="0"/>
                </a:spcBef>
                <a:spcAft>
                  <a:spcPct val="0"/>
                </a:spcAft>
                <a:defRPr/>
              </a:pPr>
              <a:t>12</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9B642-6C1C-4E3F-8B98-29774C721F13}" type="slidenum">
              <a:rPr lang="ar-EG"/>
              <a:pPr fontAlgn="base">
                <a:spcBef>
                  <a:spcPct val="0"/>
                </a:spcBef>
                <a:spcAft>
                  <a:spcPct val="0"/>
                </a:spcAft>
                <a:defRPr/>
              </a:pPr>
              <a:t>14</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50A545E3-D1ED-4207-8FDE-5F04773251FE}" type="datetimeFigureOut">
              <a:rPr lang="ar-EG"/>
              <a:pPr>
                <a:defRPr/>
              </a:pPr>
              <a:t>19/11/1437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86BFC4B5-2609-481D-969D-96D13DE83E12}"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D5D01BE8-34BD-43C3-A4D2-06AEF76F84AA}" type="datetimeFigureOut">
              <a:rPr lang="ar-EG"/>
              <a:pPr>
                <a:defRPr/>
              </a:pPr>
              <a:t>19/11/1437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62CF504-529C-4045-A37C-838C7E4858E8}"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F8AD42A0-98CA-413F-BC1E-380A50DFB301}" type="datetimeFigureOut">
              <a:rPr lang="ar-EG"/>
              <a:pPr>
                <a:defRPr/>
              </a:pPr>
              <a:t>19/11/1437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019CF1D4-E435-4FF3-A83C-A26CCDDE1330}"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15008D08-2642-4F0D-B50D-B78B949D5532}" type="datetimeFigureOut">
              <a:rPr lang="ar-EG"/>
              <a:pPr>
                <a:defRPr/>
              </a:pPr>
              <a:t>19/11/1437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7AFE6229-47FD-4E41-8207-77022AD505A1}"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52A018-6E10-4F08-819B-7B7310532A9D}" type="datetimeFigureOut">
              <a:rPr lang="ar-EG"/>
              <a:pPr>
                <a:defRPr/>
              </a:pPr>
              <a:t>19/11/1437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AE1BAC4-04A7-4CCE-8E20-33F488616CC7}"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DE956B53-8B69-407B-BDF1-4CD168134D3B}" type="datetimeFigureOut">
              <a:rPr lang="ar-EG"/>
              <a:pPr>
                <a:defRPr/>
              </a:pPr>
              <a:t>19/11/1437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816050CC-0236-4695-A599-A89692C838FF}"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F597815A-17F4-4EEB-9829-E0B72EF6C5DC}" type="datetimeFigureOut">
              <a:rPr lang="ar-EG"/>
              <a:pPr>
                <a:defRPr/>
              </a:pPr>
              <a:t>19/11/1437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48914E71-23AF-46F8-9E9E-757474B6DE9D}"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91400BB9-9F11-4068-90B5-8EA761F347E6}" type="datetimeFigureOut">
              <a:rPr lang="ar-EG"/>
              <a:pPr>
                <a:defRPr/>
              </a:pPr>
              <a:t>19/11/1437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8B705C9E-F2BB-4CF7-8726-31686A7EBDC2}"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5820AD-8C79-4B7B-8C31-58519DFB6C1A}" type="datetimeFigureOut">
              <a:rPr lang="ar-EG"/>
              <a:pPr>
                <a:defRPr/>
              </a:pPr>
              <a:t>19/11/1437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7567EAD0-C91B-41B3-827C-44A6B031EA5C}"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E594DA-C32A-4D8A-AB6F-AF0D5E2EF86F}" type="datetimeFigureOut">
              <a:rPr lang="ar-EG"/>
              <a:pPr>
                <a:defRPr/>
              </a:pPr>
              <a:t>19/11/1437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21C31A0-4B00-4542-A009-04BE29A5A979}" type="slidenum">
              <a:rPr lang="ar-EG"/>
              <a:pPr>
                <a:defRPr/>
              </a:pPr>
              <a:t>‹#›</a:t>
            </a:fld>
            <a:endParaRPr lang="ar-EG"/>
          </a:p>
        </p:txBody>
      </p:sp>
    </p:spTree>
  </p:cSld>
  <p:clrMapOvr>
    <a:masterClrMapping/>
  </p:clrMapOvr>
  <p:transition>
    <p:zoom dir="i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1FA3B0-CF95-4A82-BEAC-918F0D133483}" type="datetimeFigureOut">
              <a:rPr lang="ar-EG"/>
              <a:pPr>
                <a:defRPr/>
              </a:pPr>
              <a:t>19/11/1437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573CD76-768D-46CA-893D-A58B7EF6B14E}" type="slidenum">
              <a:rPr lang="ar-EG"/>
              <a:pPr>
                <a:defRPr/>
              </a:pPr>
              <a:t>‹#›</a:t>
            </a:fld>
            <a:endParaRPr lang="ar-EG"/>
          </a:p>
        </p:txBody>
      </p:sp>
    </p:spTree>
  </p:cSld>
  <p:clrMapOvr>
    <a:masterClrMapping/>
  </p:clrMapOvr>
  <p:transition>
    <p:zoom dir="i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t="-13000" b="-1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94FA46B5-F0DB-42B2-879A-B0F01BA59251}" type="datetimeFigureOut">
              <a:rPr lang="ar-EG"/>
              <a:pPr>
                <a:defRPr/>
              </a:pPr>
              <a:t>19/11/1437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5FAF0073-7C37-4691-8C4F-89B3FE7CB3C7}"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sndAc>
      <p:stSnd>
        <p:snd r:embed="rId13" name="camera.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audio" Target="../media/audio8.wav"/><Relationship Id="rId7" Type="http://schemas.openxmlformats.org/officeDocument/2006/relationships/audio" Target="../media/audio16.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53.wav"/><Relationship Id="rId5" Type="http://schemas.openxmlformats.org/officeDocument/2006/relationships/audio" Target="../media/audio52.wav"/><Relationship Id="rId4" Type="http://schemas.openxmlformats.org/officeDocument/2006/relationships/audio" Target="../media/audio51.wav"/></Relationships>
</file>

<file path=ppt/slides/_rels/slide11.xml.rels><?xml version="1.0" encoding="UTF-8" standalone="yes"?>
<Relationships xmlns="http://schemas.openxmlformats.org/package/2006/relationships"><Relationship Id="rId8" Type="http://schemas.openxmlformats.org/officeDocument/2006/relationships/audio" Target="../media/audio58.wav"/><Relationship Id="rId3" Type="http://schemas.openxmlformats.org/officeDocument/2006/relationships/audio" Target="../media/audio8.wav"/><Relationship Id="rId7" Type="http://schemas.openxmlformats.org/officeDocument/2006/relationships/audio" Target="../media/audio57.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56.wav"/><Relationship Id="rId11" Type="http://schemas.openxmlformats.org/officeDocument/2006/relationships/image" Target="../media/image12.jpeg"/><Relationship Id="rId5" Type="http://schemas.openxmlformats.org/officeDocument/2006/relationships/audio" Target="../media/audio55.wav"/><Relationship Id="rId10" Type="http://schemas.openxmlformats.org/officeDocument/2006/relationships/audio" Target="../media/audio19.wav"/><Relationship Id="rId4" Type="http://schemas.openxmlformats.org/officeDocument/2006/relationships/audio" Target="../media/audio54.wav"/><Relationship Id="rId9" Type="http://schemas.openxmlformats.org/officeDocument/2006/relationships/audio" Target="../media/audio59.wav"/></Relationships>
</file>

<file path=ppt/slides/_rels/slide12.xml.rels><?xml version="1.0" encoding="UTF-8" standalone="yes"?>
<Relationships xmlns="http://schemas.openxmlformats.org/package/2006/relationships"><Relationship Id="rId8" Type="http://schemas.openxmlformats.org/officeDocument/2006/relationships/audio" Target="../media/audio64.wav"/><Relationship Id="rId3" Type="http://schemas.openxmlformats.org/officeDocument/2006/relationships/audio" Target="../media/audio8.wav"/><Relationship Id="rId7" Type="http://schemas.openxmlformats.org/officeDocument/2006/relationships/audio" Target="../media/audio63.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62.wav"/><Relationship Id="rId5" Type="http://schemas.openxmlformats.org/officeDocument/2006/relationships/audio" Target="../media/audio61.wav"/><Relationship Id="rId4" Type="http://schemas.openxmlformats.org/officeDocument/2006/relationships/audio" Target="../media/audio60.wav"/><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audio" Target="../media/audio6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audio" Target="../media/audio27.wav"/></Relationships>
</file>

<file path=ppt/slides/_rels/slide14.xml.rels><?xml version="1.0" encoding="UTF-8" standalone="yes"?>
<Relationships xmlns="http://schemas.openxmlformats.org/package/2006/relationships"><Relationship Id="rId8" Type="http://schemas.openxmlformats.org/officeDocument/2006/relationships/audio" Target="../media/audio70.wav"/><Relationship Id="rId13" Type="http://schemas.openxmlformats.org/officeDocument/2006/relationships/image" Target="../media/image16.jpeg"/><Relationship Id="rId3" Type="http://schemas.openxmlformats.org/officeDocument/2006/relationships/audio" Target="../media/audio8.wav"/><Relationship Id="rId7" Type="http://schemas.openxmlformats.org/officeDocument/2006/relationships/audio" Target="../media/audio69.wav"/><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68.wav"/><Relationship Id="rId11" Type="http://schemas.openxmlformats.org/officeDocument/2006/relationships/audio" Target="../media/audio73.wav"/><Relationship Id="rId5" Type="http://schemas.openxmlformats.org/officeDocument/2006/relationships/audio" Target="../media/audio67.wav"/><Relationship Id="rId10" Type="http://schemas.openxmlformats.org/officeDocument/2006/relationships/audio" Target="../media/audio72.wav"/><Relationship Id="rId4" Type="http://schemas.openxmlformats.org/officeDocument/2006/relationships/audio" Target="../media/audio66.wav"/><Relationship Id="rId9" Type="http://schemas.openxmlformats.org/officeDocument/2006/relationships/audio" Target="../media/audio71.wav"/></Relationships>
</file>

<file path=ppt/slides/_rels/slide15.xml.rels><?xml version="1.0" encoding="UTF-8" standalone="yes"?>
<Relationships xmlns="http://schemas.openxmlformats.org/package/2006/relationships"><Relationship Id="rId3" Type="http://schemas.openxmlformats.org/officeDocument/2006/relationships/audio" Target="../media/audio72.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audio" Target="../media/audio74.wav"/></Relationships>
</file>

<file path=ppt/slides/_rels/slide16.xml.rels><?xml version="1.0" encoding="UTF-8" standalone="yes"?>
<Relationships xmlns="http://schemas.openxmlformats.org/package/2006/relationships"><Relationship Id="rId3" Type="http://schemas.openxmlformats.org/officeDocument/2006/relationships/audio" Target="../media/audio72.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audio" Target="../media/audio75.wav"/></Relationships>
</file>

<file path=ppt/slides/_rels/slide17.xml.rels><?xml version="1.0" encoding="UTF-8" standalone="yes"?>
<Relationships xmlns="http://schemas.openxmlformats.org/package/2006/relationships"><Relationship Id="rId3" Type="http://schemas.openxmlformats.org/officeDocument/2006/relationships/audio" Target="../media/audio76.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19.wav"/><Relationship Id="rId4" Type="http://schemas.openxmlformats.org/officeDocument/2006/relationships/audio" Target="../media/audio18.wav"/></Relationships>
</file>

<file path=ppt/slides/_rels/slide3.xml.rels><?xml version="1.0" encoding="UTF-8" standalone="yes"?>
<Relationships xmlns="http://schemas.openxmlformats.org/package/2006/relationships"><Relationship Id="rId8" Type="http://schemas.openxmlformats.org/officeDocument/2006/relationships/audio" Target="../media/audio25.wav"/><Relationship Id="rId3" Type="http://schemas.openxmlformats.org/officeDocument/2006/relationships/audio" Target="../media/audio20.wav"/><Relationship Id="rId7"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21.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audio" Target="../media/audio27.wav"/><Relationship Id="rId4" Type="http://schemas.openxmlformats.org/officeDocument/2006/relationships/audio" Target="../media/audio26.wav"/></Relationships>
</file>

<file path=ppt/slides/_rels/slide5.xml.rels><?xml version="1.0" encoding="UTF-8" standalone="yes"?>
<Relationships xmlns="http://schemas.openxmlformats.org/package/2006/relationships"><Relationship Id="rId3" Type="http://schemas.openxmlformats.org/officeDocument/2006/relationships/audio" Target="../media/audio22.wav"/><Relationship Id="rId7" Type="http://schemas.openxmlformats.org/officeDocument/2006/relationships/image" Target="../media/image5.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30.wav"/><Relationship Id="rId5" Type="http://schemas.openxmlformats.org/officeDocument/2006/relationships/audio" Target="../media/audio29.wav"/><Relationship Id="rId4" Type="http://schemas.openxmlformats.org/officeDocument/2006/relationships/audio" Target="../media/audio28.wav"/></Relationships>
</file>

<file path=ppt/slides/_rels/slide6.xml.rels><?xml version="1.0" encoding="UTF-8" standalone="yes"?>
<Relationships xmlns="http://schemas.openxmlformats.org/package/2006/relationships"><Relationship Id="rId8" Type="http://schemas.openxmlformats.org/officeDocument/2006/relationships/audio" Target="../media/audio36.wav"/><Relationship Id="rId13" Type="http://schemas.openxmlformats.org/officeDocument/2006/relationships/image" Target="../media/image8.jpeg"/><Relationship Id="rId3" Type="http://schemas.openxmlformats.org/officeDocument/2006/relationships/audio" Target="../media/audio31.wav"/><Relationship Id="rId7" Type="http://schemas.openxmlformats.org/officeDocument/2006/relationships/audio" Target="../media/audio35.wav"/><Relationship Id="rId12" Type="http://schemas.openxmlformats.org/officeDocument/2006/relationships/image" Target="../media/image7.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34.wav"/><Relationship Id="rId11" Type="http://schemas.openxmlformats.org/officeDocument/2006/relationships/image" Target="../media/image6.png"/><Relationship Id="rId5" Type="http://schemas.openxmlformats.org/officeDocument/2006/relationships/audio" Target="../media/audio33.wav"/><Relationship Id="rId10" Type="http://schemas.openxmlformats.org/officeDocument/2006/relationships/audio" Target="../media/audio38.wav"/><Relationship Id="rId4" Type="http://schemas.openxmlformats.org/officeDocument/2006/relationships/audio" Target="../media/audio32.wav"/><Relationship Id="rId9" Type="http://schemas.openxmlformats.org/officeDocument/2006/relationships/audio" Target="../media/audio37.wav"/></Relationships>
</file>

<file path=ppt/slides/_rels/slide7.xml.rels><?xml version="1.0" encoding="UTF-8" standalone="yes"?>
<Relationships xmlns="http://schemas.openxmlformats.org/package/2006/relationships"><Relationship Id="rId8" Type="http://schemas.openxmlformats.org/officeDocument/2006/relationships/audio" Target="../media/audio43.wav"/><Relationship Id="rId3" Type="http://schemas.openxmlformats.org/officeDocument/2006/relationships/audio" Target="../media/audio8.wav"/><Relationship Id="rId7" Type="http://schemas.openxmlformats.org/officeDocument/2006/relationships/audio" Target="../media/audio42.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1.wav"/><Relationship Id="rId5" Type="http://schemas.openxmlformats.org/officeDocument/2006/relationships/audio" Target="../media/audio40.wav"/><Relationship Id="rId10" Type="http://schemas.openxmlformats.org/officeDocument/2006/relationships/image" Target="../media/image10.jpeg"/><Relationship Id="rId4" Type="http://schemas.openxmlformats.org/officeDocument/2006/relationships/audio" Target="../media/audio39.wav"/><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audio" Target="../media/audio48.wav"/><Relationship Id="rId3" Type="http://schemas.openxmlformats.org/officeDocument/2006/relationships/audio" Target="../media/audio8.wav"/><Relationship Id="rId7" Type="http://schemas.openxmlformats.org/officeDocument/2006/relationships/audio" Target="../media/audio47.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46.wav"/><Relationship Id="rId5" Type="http://schemas.openxmlformats.org/officeDocument/2006/relationships/audio" Target="../media/audio45.wav"/><Relationship Id="rId4" Type="http://schemas.openxmlformats.org/officeDocument/2006/relationships/audio" Target="../media/audio44.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50.wav"/><Relationship Id="rId4" Type="http://schemas.openxmlformats.org/officeDocument/2006/relationships/audio" Target="../media/audio4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حازم\الشغل الجديد باور\براويز واطارات جديدة\19.gif"/>
          <p:cNvPicPr>
            <a:picLocks noChangeAspect="1" noChangeArrowheads="1"/>
          </p:cNvPicPr>
          <p:nvPr/>
        </p:nvPicPr>
        <p:blipFill>
          <a:blip r:embed="rId8" cstate="print"/>
          <a:srcRect/>
          <a:stretch>
            <a:fillRect/>
          </a:stretch>
        </p:blipFill>
        <p:spPr bwMode="auto">
          <a:xfrm>
            <a:off x="1234191" y="685800"/>
            <a:ext cx="6781799" cy="1524000"/>
          </a:xfrm>
          <a:prstGeom prst="rect">
            <a:avLst/>
          </a:prstGeom>
          <a:ln>
            <a:noFill/>
          </a:ln>
          <a:effectLst>
            <a:softEdge rad="112500"/>
          </a:effectLst>
        </p:spPr>
      </p:pic>
      <p:sp>
        <p:nvSpPr>
          <p:cNvPr id="8" name="TextBox 2"/>
          <p:cNvSpPr txBox="1">
            <a:spLocks noChangeArrowheads="1"/>
          </p:cNvSpPr>
          <p:nvPr/>
        </p:nvSpPr>
        <p:spPr bwMode="auto">
          <a:xfrm>
            <a:off x="3236913" y="1068388"/>
            <a:ext cx="2619375" cy="769937"/>
          </a:xfrm>
          <a:prstGeom prst="rect">
            <a:avLst/>
          </a:prstGeom>
          <a:noFill/>
          <a:ln w="9525">
            <a:noFill/>
            <a:miter lim="800000"/>
            <a:headEnd/>
            <a:tailEnd/>
          </a:ln>
          <a:effectLst/>
        </p:spPr>
        <p:txBody>
          <a:bodyPr wrap="none">
            <a:spAutoFit/>
          </a:bodyPr>
          <a:lstStyle/>
          <a:p>
            <a:pPr algn="justLow">
              <a:defRPr/>
            </a:pPr>
            <a:r>
              <a:rPr lang="ar-EG" sz="4400" b="1" dirty="0">
                <a:latin typeface="Tahoma" pitchFamily="34" charset="0"/>
                <a:cs typeface="+mn-cs"/>
              </a:rPr>
              <a:t>الوحدة الثانية</a:t>
            </a:r>
            <a:endParaRPr lang="en-US" sz="4400" b="1" dirty="0">
              <a:latin typeface="Tahoma" pitchFamily="34" charset="0"/>
              <a:cs typeface="+mn-cs"/>
            </a:endParaRPr>
          </a:p>
        </p:txBody>
      </p:sp>
      <p:grpSp>
        <p:nvGrpSpPr>
          <p:cNvPr id="2" name="Group 5"/>
          <p:cNvGrpSpPr/>
          <p:nvPr/>
        </p:nvGrpSpPr>
        <p:grpSpPr>
          <a:xfrm>
            <a:off x="899592" y="4038600"/>
            <a:ext cx="7086600" cy="1981200"/>
            <a:chOff x="2773363" y="3352800"/>
            <a:chExt cx="3686175" cy="2667000"/>
          </a:xfrm>
          <a:effectLst>
            <a:glow rad="139700">
              <a:schemeClr val="accent6">
                <a:satMod val="175000"/>
                <a:alpha val="40000"/>
              </a:schemeClr>
            </a:glow>
          </a:effectLst>
        </p:grpSpPr>
        <p:sp>
          <p:nvSpPr>
            <p:cNvPr id="10" name="Rounded Rectangle 4"/>
            <p:cNvSpPr/>
            <p:nvPr/>
          </p:nvSpPr>
          <p:spPr>
            <a:xfrm>
              <a:off x="3703820" y="3657600"/>
              <a:ext cx="18288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11" name="Picture 3" descr="C:\حازم\الشغل الجديد باور\براويز واطارات جديدة\15.jpg"/>
            <p:cNvPicPr>
              <a:picLocks noChangeAspect="1" noChangeArrowheads="1"/>
            </p:cNvPicPr>
            <p:nvPr/>
          </p:nvPicPr>
          <p:blipFill>
            <a:blip r:embed="rId9" cstate="print">
              <a:clrChange>
                <a:clrFrom>
                  <a:srgbClr val="F8FFFA"/>
                </a:clrFrom>
                <a:clrTo>
                  <a:srgbClr val="F8FFFA">
                    <a:alpha val="0"/>
                  </a:srgbClr>
                </a:clrTo>
              </a:clrChange>
            </a:blip>
            <a:srcRect/>
            <a:stretch>
              <a:fillRect/>
            </a:stretch>
          </p:blipFill>
          <p:spPr bwMode="auto">
            <a:xfrm>
              <a:off x="2773363" y="3352800"/>
              <a:ext cx="3686175" cy="2667000"/>
            </a:xfrm>
            <a:prstGeom prst="rect">
              <a:avLst/>
            </a:prstGeom>
            <a:noFill/>
          </p:spPr>
        </p:pic>
      </p:grpSp>
      <p:sp>
        <p:nvSpPr>
          <p:cNvPr id="12" name="TextBox 2"/>
          <p:cNvSpPr txBox="1">
            <a:spLocks noChangeArrowheads="1"/>
          </p:cNvSpPr>
          <p:nvPr/>
        </p:nvSpPr>
        <p:spPr bwMode="auto">
          <a:xfrm>
            <a:off x="2579688" y="4221163"/>
            <a:ext cx="3676650" cy="769937"/>
          </a:xfrm>
          <a:prstGeom prst="rect">
            <a:avLst/>
          </a:prstGeom>
          <a:noFill/>
          <a:ln w="9525">
            <a:noFill/>
            <a:miter lim="800000"/>
            <a:headEnd/>
            <a:tailEnd/>
          </a:ln>
          <a:effectLst/>
        </p:spPr>
        <p:txBody>
          <a:bodyPr wrap="none">
            <a:spAutoFit/>
          </a:bodyPr>
          <a:lstStyle/>
          <a:p>
            <a:pPr algn="justLow">
              <a:defRPr/>
            </a:pPr>
            <a:r>
              <a:rPr lang="ar-EG" sz="4400" b="1" dirty="0">
                <a:latin typeface="Tahoma" pitchFamily="34" charset="0"/>
                <a:cs typeface="+mn-cs"/>
              </a:rPr>
              <a:t>الاضطرار </a:t>
            </a:r>
            <a:r>
              <a:rPr lang="ar-EG" sz="4400" b="1" dirty="0" err="1">
                <a:latin typeface="Tahoma" pitchFamily="34" charset="0"/>
                <a:cs typeface="+mn-cs"/>
              </a:rPr>
              <a:t>والتداوي</a:t>
            </a:r>
            <a:endParaRPr lang="en-US" sz="4400" b="1" dirty="0">
              <a:latin typeface="Tahoma" pitchFamily="34" charset="0"/>
              <a:cs typeface="+mn-cs"/>
            </a:endParaRPr>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SOUND528.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5" name="الوحدة الثانية.wav"/>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6" name="0.wav"/>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7" name="الاضطرار والتداو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0113" y="3860800"/>
            <a:ext cx="7143750" cy="2214563"/>
          </a:xfrm>
          <a:prstGeom prst="rect">
            <a:avLst/>
          </a:prstGeom>
          <a:effectLst/>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4098" name="Picture 2" descr="D:\working\my work\preparing\titles\0580.jpg"/>
          <p:cNvPicPr>
            <a:picLocks noChangeAspect="1" noChangeArrowheads="1"/>
          </p:cNvPicPr>
          <p:nvPr/>
        </p:nvPicPr>
        <p:blipFill>
          <a:blip r:embed="rId7"/>
          <a:srcRect/>
          <a:stretch>
            <a:fillRect/>
          </a:stretch>
        </p:blipFill>
        <p:spPr bwMode="auto">
          <a:xfrm>
            <a:off x="500063" y="995363"/>
            <a:ext cx="8143875" cy="1928812"/>
          </a:xfrm>
          <a:prstGeom prst="rect">
            <a:avLst/>
          </a:prstGeom>
          <a:noFill/>
          <a:ln w="9525">
            <a:noFill/>
            <a:miter lim="800000"/>
            <a:headEnd/>
            <a:tailEnd/>
          </a:ln>
        </p:spPr>
      </p:pic>
      <p:sp>
        <p:nvSpPr>
          <p:cNvPr id="3" name="TextBox 2"/>
          <p:cNvSpPr txBox="1">
            <a:spLocks noChangeArrowheads="1"/>
          </p:cNvSpPr>
          <p:nvPr/>
        </p:nvSpPr>
        <p:spPr bwMode="auto">
          <a:xfrm>
            <a:off x="1285875" y="1423988"/>
            <a:ext cx="6572250" cy="1077912"/>
          </a:xfrm>
          <a:prstGeom prst="rect">
            <a:avLst/>
          </a:prstGeom>
          <a:noFill/>
          <a:ln w="9525">
            <a:noFill/>
            <a:miter lim="800000"/>
            <a:headEnd/>
            <a:tailEnd/>
          </a:ln>
          <a:effectLst/>
        </p:spPr>
        <p:txBody>
          <a:bodyPr>
            <a:spAutoFit/>
          </a:bodyPr>
          <a:lstStyle/>
          <a:p>
            <a:pPr algn="ctr">
              <a:defRPr/>
            </a:pPr>
            <a:r>
              <a:rPr lang="ar-EG" sz="3200" b="1" dirty="0">
                <a:solidFill>
                  <a:srgbClr val="0070C0"/>
                </a:solidFill>
                <a:latin typeface="Calibri" pitchFamily="34" charset="0"/>
                <a:cs typeface="+mn-cs"/>
              </a:rPr>
              <a:t> من خلال إجابتك عن هذه الأسئلة، اكتب تعريفًا مناسبًا للمضطر:</a:t>
            </a:r>
            <a:endParaRPr lang="en-US" sz="3200" b="1" dirty="0">
              <a:solidFill>
                <a:srgbClr val="0070C0"/>
              </a:solidFill>
              <a:latin typeface="Calibri" pitchFamily="34" charset="0"/>
              <a:cs typeface="+mn-cs"/>
            </a:endParaRPr>
          </a:p>
        </p:txBody>
      </p:sp>
      <p:sp>
        <p:nvSpPr>
          <p:cNvPr id="4" name="TextBox 3"/>
          <p:cNvSpPr txBox="1">
            <a:spLocks noChangeArrowheads="1"/>
          </p:cNvSpPr>
          <p:nvPr/>
        </p:nvSpPr>
        <p:spPr bwMode="auto">
          <a:xfrm>
            <a:off x="1042988" y="3933825"/>
            <a:ext cx="6985000" cy="2060575"/>
          </a:xfrm>
          <a:prstGeom prst="rect">
            <a:avLst/>
          </a:prstGeom>
          <a:noFill/>
          <a:ln w="9525">
            <a:noFill/>
            <a:miter lim="800000"/>
            <a:headEnd/>
            <a:tailEnd/>
          </a:ln>
        </p:spPr>
        <p:txBody>
          <a:bodyPr>
            <a:spAutoFit/>
          </a:bodyPr>
          <a:lstStyle/>
          <a:p>
            <a:pPr algn="justLow"/>
            <a:r>
              <a:rPr lang="ar-EG" sz="3200" b="1"/>
              <a:t>المضطر: </a:t>
            </a:r>
            <a:r>
              <a:rPr lang="ar-EG" sz="3200" b="1">
                <a:solidFill>
                  <a:srgbClr val="FF0000"/>
                </a:solidFill>
              </a:rPr>
              <a:t>هو الذي اضطر إلى محرم بأن خاف على نفسه من المرض أو الموت إن لم يتناول منه، ويجب عليه الأكل منه بمقدار ما يذهب عنه الضرر ويأمن معه من الموت، وليس له أن يأكل حتى يشبع.</a:t>
            </a:r>
            <a:endParaRPr lang="en-US" sz="3200">
              <a:solidFill>
                <a:srgbClr val="FF0000"/>
              </a:solidFill>
            </a:endParaRPr>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Scale>
                                      <p:cBhvr>
                                        <p:cTn id="7" dur="5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098"/>
                                        </p:tgtEl>
                                        <p:attrNameLst>
                                          <p:attrName>ppt_x</p:attrName>
                                          <p:attrName>ppt_y</p:attrName>
                                        </p:attrNameLst>
                                      </p:cBhvr>
                                    </p:animMotion>
                                    <p:animEffect transition="in" filter="fade">
                                      <p:cBhvr>
                                        <p:cTn id="9"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4" name="cached_slowdown1.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5" name="من خلال إجابتك عن هذه الأسئلة.wav"/>
                                        </p:tgtEl>
                                      </p:cMediaNode>
                                    </p:audio>
                                  </p:sub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Effect transition="in" filter="fade">
                                      <p:cBhvr>
                                        <p:cTn id="22"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6" name="المضطر هو الذي اضطر إلى محرم.wav"/>
                                        </p:tgtEl>
                                      </p:cMediaNode>
                                    </p:audio>
                                  </p:subTnLst>
                                </p:cTn>
                              </p:par>
                              <p:par>
                                <p:cTn id="23" presetID="48" presetClass="entr" presetSubtype="0" accel="5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5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063" y="4508500"/>
            <a:ext cx="8143875" cy="2063750"/>
          </a:xfrm>
          <a:prstGeom prst="rect">
            <a:avLst/>
          </a:prstGeom>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5122" name="Picture 2" descr="D:\working\my work\preparing\titles\0176.jpg"/>
          <p:cNvPicPr>
            <a:picLocks noChangeAspect="1" noChangeArrowheads="1"/>
          </p:cNvPicPr>
          <p:nvPr/>
        </p:nvPicPr>
        <p:blipFill>
          <a:blip r:embed="rId11">
            <a:clrChange>
              <a:clrFrom>
                <a:srgbClr val="F0F0F0"/>
              </a:clrFrom>
              <a:clrTo>
                <a:srgbClr val="F0F0F0">
                  <a:alpha val="0"/>
                </a:srgbClr>
              </a:clrTo>
            </a:clrChange>
          </a:blip>
          <a:srcRect/>
          <a:stretch>
            <a:fillRect/>
          </a:stretch>
        </p:blipFill>
        <p:spPr bwMode="auto">
          <a:xfrm>
            <a:off x="142875" y="285750"/>
            <a:ext cx="8786813" cy="1285875"/>
          </a:xfrm>
          <a:prstGeom prst="rect">
            <a:avLst/>
          </a:prstGeom>
          <a:noFill/>
          <a:ln w="9525">
            <a:noFill/>
            <a:miter lim="800000"/>
            <a:headEnd/>
            <a:tailEnd/>
          </a:ln>
        </p:spPr>
      </p:pic>
      <p:sp>
        <p:nvSpPr>
          <p:cNvPr id="3" name="TextBox 2"/>
          <p:cNvSpPr txBox="1">
            <a:spLocks noChangeArrowheads="1"/>
          </p:cNvSpPr>
          <p:nvPr/>
        </p:nvSpPr>
        <p:spPr bwMode="auto">
          <a:xfrm>
            <a:off x="533400" y="571500"/>
            <a:ext cx="8039100" cy="769938"/>
          </a:xfrm>
          <a:prstGeom prst="rect">
            <a:avLst/>
          </a:prstGeom>
          <a:noFill/>
          <a:ln w="9525">
            <a:noFill/>
            <a:miter lim="800000"/>
            <a:headEnd/>
            <a:tailEnd/>
          </a:ln>
          <a:effectLst/>
        </p:spPr>
        <p:txBody>
          <a:bodyPr>
            <a:spAutoFit/>
          </a:bodyPr>
          <a:lstStyle/>
          <a:p>
            <a:pPr algn="ctr">
              <a:defRPr/>
            </a:pPr>
            <a:r>
              <a:rPr lang="ar-EG" sz="4400" b="1" dirty="0">
                <a:solidFill>
                  <a:srgbClr val="0000CC"/>
                </a:solidFill>
                <a:latin typeface="Tahoma" pitchFamily="34" charset="0"/>
                <a:cs typeface="+mn-cs"/>
              </a:rPr>
              <a:t>حكم أكل المضطر للمحرم ومقدار ما يأكل</a:t>
            </a:r>
            <a:endParaRPr lang="en-US" sz="4400" b="1" dirty="0">
              <a:solidFill>
                <a:srgbClr val="0000CC"/>
              </a:solidFill>
              <a:latin typeface="Tahoma" pitchFamily="34" charset="0"/>
              <a:cs typeface="+mn-cs"/>
            </a:endParaRPr>
          </a:p>
        </p:txBody>
      </p:sp>
      <p:sp>
        <p:nvSpPr>
          <p:cNvPr id="4" name="Rectangle 3"/>
          <p:cNvSpPr/>
          <p:nvPr/>
        </p:nvSpPr>
        <p:spPr>
          <a:xfrm>
            <a:off x="500063" y="1857375"/>
            <a:ext cx="8143875" cy="221456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5" name="TextBox 4"/>
          <p:cNvSpPr txBox="1">
            <a:spLocks noChangeArrowheads="1"/>
          </p:cNvSpPr>
          <p:nvPr/>
        </p:nvSpPr>
        <p:spPr bwMode="auto">
          <a:xfrm>
            <a:off x="571500" y="1928813"/>
            <a:ext cx="7929563" cy="2062162"/>
          </a:xfrm>
          <a:prstGeom prst="rect">
            <a:avLst/>
          </a:prstGeom>
          <a:noFill/>
          <a:ln w="9525">
            <a:noFill/>
            <a:miter lim="800000"/>
            <a:headEnd/>
            <a:tailEnd/>
          </a:ln>
          <a:effectLst/>
        </p:spPr>
        <p:txBody>
          <a:bodyPr>
            <a:spAutoFit/>
          </a:bodyPr>
          <a:lstStyle/>
          <a:p>
            <a:pPr algn="justLow">
              <a:defRPr/>
            </a:pPr>
            <a:r>
              <a:rPr lang="ar-EG" sz="3200" b="1" dirty="0">
                <a:solidFill>
                  <a:srgbClr val="C00000"/>
                </a:solidFill>
                <a:latin typeface="Calibri" pitchFamily="34" charset="0"/>
                <a:cs typeface="+mn-cs"/>
              </a:rPr>
              <a:t>من اضطر إلى محرم بأن خاف على نفسه من المرض أو الموت إن لم يتناول منه وجب عليه الأكل منه بقدر ما يذهب عنه الضرر، </a:t>
            </a:r>
            <a:r>
              <a:rPr lang="ar-EG" sz="3200" b="1" dirty="0" err="1">
                <a:solidFill>
                  <a:srgbClr val="C00000"/>
                </a:solidFill>
                <a:latin typeface="Calibri" pitchFamily="34" charset="0"/>
                <a:cs typeface="+mn-cs"/>
              </a:rPr>
              <a:t>ويأمن</a:t>
            </a:r>
            <a:r>
              <a:rPr lang="ar-EG" sz="3200" b="1" dirty="0">
                <a:solidFill>
                  <a:srgbClr val="C00000"/>
                </a:solidFill>
                <a:latin typeface="Calibri" pitchFamily="34" charset="0"/>
                <a:cs typeface="+mn-cs"/>
              </a:rPr>
              <a:t> معه من الموت، وليس له أن يأكل منه حتى يشبع.</a:t>
            </a:r>
            <a:endParaRPr lang="en-US" sz="3200" b="1" dirty="0">
              <a:solidFill>
                <a:srgbClr val="C00000"/>
              </a:solidFill>
              <a:latin typeface="Calibri" pitchFamily="34" charset="0"/>
              <a:cs typeface="+mn-cs"/>
            </a:endParaRPr>
          </a:p>
        </p:txBody>
      </p:sp>
      <p:sp>
        <p:nvSpPr>
          <p:cNvPr id="6" name="TextBox 5"/>
          <p:cNvSpPr txBox="1">
            <a:spLocks noChangeArrowheads="1"/>
          </p:cNvSpPr>
          <p:nvPr/>
        </p:nvSpPr>
        <p:spPr bwMode="auto">
          <a:xfrm>
            <a:off x="1785938" y="4643438"/>
            <a:ext cx="6715125" cy="584200"/>
          </a:xfrm>
          <a:prstGeom prst="rect">
            <a:avLst/>
          </a:prstGeom>
          <a:noFill/>
          <a:ln w="9525">
            <a:noFill/>
            <a:miter lim="800000"/>
            <a:headEnd/>
            <a:tailEnd/>
          </a:ln>
          <a:effectLst/>
        </p:spPr>
        <p:txBody>
          <a:bodyPr>
            <a:spAutoFit/>
          </a:bodyPr>
          <a:lstStyle/>
          <a:p>
            <a:pPr>
              <a:defRPr/>
            </a:pPr>
            <a:r>
              <a:rPr lang="ar-EG" sz="3200" b="1" dirty="0">
                <a:latin typeface="Calibri" pitchFamily="34" charset="0"/>
                <a:cs typeface="+mn-cs"/>
              </a:rPr>
              <a:t>وفي القاعدة </a:t>
            </a:r>
            <a:r>
              <a:rPr lang="ar-EG" sz="3200" b="1" dirty="0" err="1">
                <a:latin typeface="Calibri" pitchFamily="34" charset="0"/>
                <a:cs typeface="+mn-cs"/>
              </a:rPr>
              <a:t>الشرعية: </a:t>
            </a:r>
            <a:r>
              <a:rPr lang="ar-EG" sz="3200" b="1" dirty="0">
                <a:latin typeface="Calibri" pitchFamily="34" charset="0"/>
                <a:cs typeface="+mn-cs"/>
              </a:rPr>
              <a:t>(</a:t>
            </a:r>
            <a:r>
              <a:rPr lang="ar-EG" sz="3200" b="1" dirty="0">
                <a:solidFill>
                  <a:srgbClr val="C00000"/>
                </a:solidFill>
                <a:latin typeface="Calibri" pitchFamily="34" charset="0"/>
                <a:cs typeface="+mn-cs"/>
              </a:rPr>
              <a:t>الضرورةُ تقدَّر بقدرها</a:t>
            </a:r>
            <a:r>
              <a:rPr lang="ar-EG" sz="3200" b="1" dirty="0" err="1">
                <a:latin typeface="Calibri" pitchFamily="34" charset="0"/>
                <a:cs typeface="+mn-cs"/>
              </a:rPr>
              <a:t>):</a:t>
            </a:r>
            <a:endParaRPr lang="en-US" sz="3200" b="1" dirty="0">
              <a:latin typeface="Calibri" pitchFamily="34" charset="0"/>
              <a:cs typeface="+mn-cs"/>
            </a:endParaRPr>
          </a:p>
        </p:txBody>
      </p:sp>
      <p:sp>
        <p:nvSpPr>
          <p:cNvPr id="7" name="TextBox 6"/>
          <p:cNvSpPr txBox="1">
            <a:spLocks noChangeArrowheads="1"/>
          </p:cNvSpPr>
          <p:nvPr/>
        </p:nvSpPr>
        <p:spPr bwMode="auto">
          <a:xfrm>
            <a:off x="642938" y="5351463"/>
            <a:ext cx="7858125" cy="1077912"/>
          </a:xfrm>
          <a:prstGeom prst="rect">
            <a:avLst/>
          </a:prstGeom>
          <a:noFill/>
          <a:ln w="9525">
            <a:noFill/>
            <a:miter lim="800000"/>
            <a:headEnd/>
            <a:tailEnd/>
          </a:ln>
          <a:effectLst/>
        </p:spPr>
        <p:txBody>
          <a:bodyPr>
            <a:spAutoFit/>
          </a:bodyPr>
          <a:lstStyle/>
          <a:p>
            <a:pPr algn="justLow">
              <a:defRPr/>
            </a:pPr>
            <a:r>
              <a:rPr lang="ar-EG" sz="3200" b="1" dirty="0">
                <a:latin typeface="Calibri" pitchFamily="34" charset="0"/>
                <a:cs typeface="+mn-cs"/>
              </a:rPr>
              <a:t>والدليل قوله </a:t>
            </a:r>
            <a:r>
              <a:rPr lang="ar-EG" sz="3200" b="1" dirty="0" err="1">
                <a:latin typeface="Calibri" pitchFamily="34" charset="0"/>
                <a:cs typeface="+mn-cs"/>
              </a:rPr>
              <a:t>تعالى </a:t>
            </a:r>
            <a:r>
              <a:rPr lang="ar-EG" sz="3200" b="1" dirty="0" err="1">
                <a:latin typeface="Microsoft Sans Serif" pitchFamily="34" charset="0"/>
                <a:cs typeface="+mn-cs"/>
                <a:sym typeface="Wingdings" pitchFamily="2" charset="2"/>
              </a:rPr>
              <a:t>:</a:t>
            </a:r>
            <a:r>
              <a:rPr lang="ar-EG" sz="3200" b="1" dirty="0">
                <a:latin typeface="Microsoft Sans Serif" pitchFamily="34" charset="0"/>
                <a:cs typeface="+mn-cs"/>
                <a:sym typeface="Wingdings" pitchFamily="2" charset="2"/>
              </a:rPr>
              <a:t>(</a:t>
            </a:r>
            <a:r>
              <a:rPr lang="ar-EG" sz="3200" b="1" dirty="0">
                <a:solidFill>
                  <a:schemeClr val="tx2">
                    <a:lumMod val="50000"/>
                  </a:schemeClr>
                </a:solidFill>
              </a:rPr>
              <a:t>وقد فَصَّلَ لَكُمْ مَا حَرَّمَ عَلَيْكُمْ إِلا مَا اضْطُرِرْتُمْ إِلَيْهِ</a:t>
            </a:r>
            <a:r>
              <a:rPr lang="ar-EG" sz="3200" b="1" dirty="0" err="1">
                <a:latin typeface="Microsoft Sans Serif" pitchFamily="34" charset="0"/>
                <a:cs typeface="+mn-cs"/>
                <a:sym typeface="AGA Arabesque" pitchFamily="2" charset="2"/>
              </a:rPr>
              <a:t>).</a:t>
            </a:r>
            <a:r>
              <a:rPr lang="ar-EG" sz="3200" b="1" baseline="30000" dirty="0">
                <a:latin typeface="Microsoft Sans Serif" pitchFamily="34" charset="0"/>
                <a:cs typeface="+mn-cs"/>
                <a:sym typeface="AGA Arabesque" pitchFamily="2" charset="2"/>
              </a:rPr>
              <a:t>(1</a:t>
            </a:r>
            <a:r>
              <a:rPr lang="ar-EG" sz="3200" b="1" baseline="30000" dirty="0" err="1">
                <a:latin typeface="Microsoft Sans Serif" pitchFamily="34" charset="0"/>
                <a:cs typeface="+mn-cs"/>
                <a:sym typeface="AGA Arabesque" pitchFamily="2" charset="2"/>
              </a:rPr>
              <a:t>)</a:t>
            </a:r>
            <a:endParaRPr lang="en-US" b="1" baseline="30000" dirty="0">
              <a:latin typeface="Calibri" pitchFamily="34" charset="0"/>
              <a:cs typeface="+mn-cs"/>
            </a:endParaRPr>
          </a:p>
        </p:txBody>
      </p:sp>
      <p:sp>
        <p:nvSpPr>
          <p:cNvPr id="9" name="مستطيل 8"/>
          <p:cNvSpPr>
            <a:spLocks noChangeArrowheads="1"/>
          </p:cNvSpPr>
          <p:nvPr/>
        </p:nvSpPr>
        <p:spPr bwMode="auto">
          <a:xfrm>
            <a:off x="561975" y="6021388"/>
            <a:ext cx="3649663" cy="523875"/>
          </a:xfrm>
          <a:prstGeom prst="rect">
            <a:avLst/>
          </a:prstGeom>
          <a:solidFill>
            <a:schemeClr val="bg1"/>
          </a:solidFill>
          <a:ln w="9525">
            <a:noFill/>
            <a:miter lim="800000"/>
            <a:headEnd/>
            <a:tailEnd/>
          </a:ln>
        </p:spPr>
        <p:txBody>
          <a:bodyPr wrap="none">
            <a:spAutoFit/>
          </a:bodyPr>
          <a:lstStyle/>
          <a:p>
            <a:pPr algn="l" rtl="0"/>
            <a:r>
              <a:rPr lang="ar-EG" sz="2800" b="1">
                <a:latin typeface="Calibri" pitchFamily="34" charset="0"/>
              </a:rPr>
              <a:t>(1) سورة الأنعام، آية: 119.</a:t>
            </a:r>
            <a:endParaRPr lang="en-US" sz="2800"/>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ppt_w+.3"/>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animEffect transition="in" filter="fade">
                                      <p:cBhvr>
                                        <p:cTn id="9" dur="500"/>
                                        <p:tgtEl>
                                          <p:spTgt spid="5122"/>
                                        </p:tgtEl>
                                      </p:cBhvr>
                                    </p:animEffect>
                                  </p:childTnLst>
                                  <p:subTnLst>
                                    <p:audio>
                                      <p:cMediaNode>
                                        <p:cTn display="0" masterRel="sameClick">
                                          <p:stCondLst>
                                            <p:cond evt="begin" delay="0">
                                              <p:tn val="5"/>
                                            </p:cond>
                                          </p:stCondLst>
                                          <p:endCondLst>
                                            <p:cond evt="onStopAudio" delay="0">
                                              <p:tgtEl>
                                                <p:sldTgt/>
                                              </p:tgtEl>
                                            </p:cond>
                                          </p:endCondLst>
                                        </p:cTn>
                                        <p:tgtEl>
                                          <p:sndTgt r:embed="rId4" name="cached_gemvanishes.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5" name="حكم أكل المضطر للمحرم ومقدار ما يأكل.wav"/>
                                        </p:tgtEl>
                                      </p:cMediaNode>
                                    </p:audio>
                                  </p:sub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cached_jewelappear.wav"/>
                                        </p:tgtEl>
                                      </p:cMediaNode>
                                    </p:audio>
                                  </p:subTnLst>
                                </p:cTn>
                              </p:par>
                              <p:par>
                                <p:cTn id="23" presetID="39" presetClass="entr" presetSubtype="0" accel="10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من اضطر إلى محرم بأن خاف.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Horizontal)">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cached_jewelappear.wav"/>
                                        </p:tgtEl>
                                      </p:cMediaNode>
                                    </p:audio>
                                  </p:subTnLst>
                                </p:cTn>
                              </p:par>
                              <p:par>
                                <p:cTn id="34" presetID="16" presetClass="entr" presetSubtype="2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Horizontal)">
                                      <p:cBhvr>
                                        <p:cTn id="36" dur="500"/>
                                        <p:tgtEl>
                                          <p:spTgt spid="6"/>
                                        </p:tgtEl>
                                      </p:cBhvr>
                                    </p:animEffect>
                                  </p:childTnLst>
                                  <p:subTnLst>
                                    <p:audio>
                                      <p:cMediaNode>
                                        <p:cTn display="0" masterRel="sameClick">
                                          <p:stCondLst>
                                            <p:cond evt="begin" delay="0">
                                              <p:tn val="34"/>
                                            </p:cond>
                                          </p:stCondLst>
                                          <p:endCondLst>
                                            <p:cond evt="onStopAudio" delay="0">
                                              <p:tgtEl>
                                                <p:sldTgt/>
                                              </p:tgtEl>
                                            </p:cond>
                                          </p:endCondLst>
                                        </p:cTn>
                                        <p:tgtEl>
                                          <p:sndTgt r:embed="rId8" name="وفي القاعدة الشرعية.wav"/>
                                        </p:tgtEl>
                                      </p:cMediaNode>
                                    </p:audio>
                                  </p:sub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Horizontal)">
                                      <p:cBhvr>
                                        <p:cTn id="41" dur="500"/>
                                        <p:tgtEl>
                                          <p:spTgt spid="7"/>
                                        </p:tgtEl>
                                      </p:cBhvr>
                                    </p:animEffect>
                                  </p:childTnLst>
                                  <p:subTnLst>
                                    <p:audio>
                                      <p:cMediaNode>
                                        <p:cTn display="0" masterRel="sameClick">
                                          <p:stCondLst>
                                            <p:cond evt="begin" delay="0">
                                              <p:tn val="39"/>
                                            </p:cond>
                                          </p:stCondLst>
                                          <p:endCondLst>
                                            <p:cond evt="onStopAudio" delay="0">
                                              <p:tgtEl>
                                                <p:sldTgt/>
                                              </p:tgtEl>
                                            </p:cond>
                                          </p:endCondLst>
                                        </p:cTn>
                                        <p:tgtEl>
                                          <p:sndTgt r:embed="rId9" name="S006A119.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amond(in)">
                                      <p:cBhvr>
                                        <p:cTn id="46" dur="500"/>
                                        <p:tgtEl>
                                          <p:spTgt spid="9"/>
                                        </p:tgtEl>
                                      </p:cBhvr>
                                    </p:animEffect>
                                  </p:childTnLst>
                                  <p:subTnLst>
                                    <p:audio>
                                      <p:cMediaNode>
                                        <p:cTn display="0" masterRel="sameClick">
                                          <p:stCondLst>
                                            <p:cond evt="begin" delay="0">
                                              <p:tn val="44"/>
                                            </p:cond>
                                          </p:stCondLst>
                                          <p:endCondLst>
                                            <p:cond evt="onStopAudio" delay="0">
                                              <p:tgtEl>
                                                <p:sldTgt/>
                                              </p:tgtEl>
                                            </p:cond>
                                          </p:endCondLst>
                                        </p:cTn>
                                        <p:tgtEl>
                                          <p:sndTgt r:embed="rId10" name="سورة الأنعام، آية 1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P spid="6" grpId="0"/>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285750" y="4506913"/>
            <a:ext cx="8501063" cy="1714500"/>
          </a:xfrm>
          <a:prstGeom prst="flowChartAlternateProcess">
            <a:avLst/>
          </a:prstGeom>
          <a:effectLst/>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6146" name="Picture 2" descr="D:\working\my work\preparing\titles\0196.jpg"/>
          <p:cNvPicPr>
            <a:picLocks noChangeAspect="1" noChangeArrowheads="1"/>
          </p:cNvPicPr>
          <p:nvPr/>
        </p:nvPicPr>
        <p:blipFill>
          <a:blip r:embed="rId9" cstate="print">
            <a:clrChange>
              <a:clrFrom>
                <a:srgbClr val="F1F1F1"/>
              </a:clrFrom>
              <a:clrTo>
                <a:srgbClr val="F1F1F1">
                  <a:alpha val="0"/>
                </a:srgbClr>
              </a:clrTo>
            </a:clrChange>
            <a:duotone>
              <a:prstClr val="black"/>
              <a:schemeClr val="accent5">
                <a:tint val="45000"/>
                <a:satMod val="400000"/>
              </a:schemeClr>
            </a:duotone>
          </a:blip>
          <a:srcRect/>
          <a:stretch>
            <a:fillRect/>
          </a:stretch>
        </p:blipFill>
        <p:spPr bwMode="auto">
          <a:xfrm>
            <a:off x="357158" y="285728"/>
            <a:ext cx="8429684" cy="1285884"/>
          </a:xfrm>
          <a:prstGeom prst="rect">
            <a:avLst/>
          </a:prstGeom>
          <a:noFill/>
          <a:effectLst/>
        </p:spPr>
      </p:pic>
      <p:sp>
        <p:nvSpPr>
          <p:cNvPr id="3" name="TextBox 2"/>
          <p:cNvSpPr txBox="1">
            <a:spLocks noChangeArrowheads="1"/>
          </p:cNvSpPr>
          <p:nvPr/>
        </p:nvSpPr>
        <p:spPr bwMode="auto">
          <a:xfrm>
            <a:off x="928688" y="571500"/>
            <a:ext cx="7353300" cy="769938"/>
          </a:xfrm>
          <a:prstGeom prst="rect">
            <a:avLst/>
          </a:prstGeom>
          <a:noFill/>
          <a:ln w="9525">
            <a:noFill/>
            <a:miter lim="800000"/>
            <a:headEnd/>
            <a:tailEnd/>
          </a:ln>
          <a:effectLst/>
        </p:spPr>
        <p:txBody>
          <a:bodyPr>
            <a:spAutoFit/>
          </a:bodyPr>
          <a:lstStyle/>
          <a:p>
            <a:pPr algn="ctr">
              <a:defRPr/>
            </a:pPr>
            <a:r>
              <a:rPr lang="ar-EG" sz="4400" b="1" dirty="0">
                <a:solidFill>
                  <a:schemeClr val="bg1"/>
                </a:solidFill>
                <a:latin typeface="Tahoma" pitchFamily="34" charset="0"/>
                <a:cs typeface="+mn-cs"/>
              </a:rPr>
              <a:t>الحكمة من إباحة المحرم للمضطر</a:t>
            </a:r>
            <a:endParaRPr lang="en-US" sz="4400" b="1" dirty="0">
              <a:solidFill>
                <a:schemeClr val="bg1"/>
              </a:solidFill>
              <a:latin typeface="Tahoma" pitchFamily="34" charset="0"/>
              <a:cs typeface="+mn-cs"/>
            </a:endParaRPr>
          </a:p>
        </p:txBody>
      </p:sp>
      <p:sp>
        <p:nvSpPr>
          <p:cNvPr id="4" name="Flowchart: Alternate Process 3"/>
          <p:cNvSpPr/>
          <p:nvPr/>
        </p:nvSpPr>
        <p:spPr>
          <a:xfrm>
            <a:off x="285750" y="2214563"/>
            <a:ext cx="8501063" cy="1714500"/>
          </a:xfrm>
          <a:prstGeom prst="flowChartAlternateProcess">
            <a:avLst/>
          </a:prstGeom>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5" name="TextBox 4"/>
          <p:cNvSpPr txBox="1">
            <a:spLocks noChangeArrowheads="1"/>
          </p:cNvSpPr>
          <p:nvPr/>
        </p:nvSpPr>
        <p:spPr bwMode="auto">
          <a:xfrm>
            <a:off x="428625" y="2500313"/>
            <a:ext cx="8143875" cy="1077912"/>
          </a:xfrm>
          <a:prstGeom prst="rect">
            <a:avLst/>
          </a:prstGeom>
          <a:noFill/>
          <a:ln w="9525">
            <a:noFill/>
            <a:miter lim="800000"/>
            <a:headEnd/>
            <a:tailEnd/>
          </a:ln>
          <a:effectLst/>
        </p:spPr>
        <p:txBody>
          <a:bodyPr>
            <a:spAutoFit/>
          </a:bodyPr>
          <a:lstStyle/>
          <a:p>
            <a:pPr>
              <a:defRPr/>
            </a:pPr>
            <a:r>
              <a:rPr lang="ar-EG" sz="3200" b="1" dirty="0">
                <a:solidFill>
                  <a:srgbClr val="0000CC"/>
                </a:solidFill>
                <a:latin typeface="Calibri" pitchFamily="34" charset="0"/>
                <a:cs typeface="+mn-cs"/>
              </a:rPr>
              <a:t>شارك في الحوار مع معلمك وزملائك حول الحكمة من إباحة تناول المحرم عند الضرورة، واكتب خلاصة ذلك.</a:t>
            </a:r>
            <a:endParaRPr lang="en-US" sz="3200" b="1" dirty="0">
              <a:solidFill>
                <a:srgbClr val="0000CC"/>
              </a:solidFill>
              <a:latin typeface="Calibri" pitchFamily="34" charset="0"/>
              <a:cs typeface="+mn-cs"/>
            </a:endParaRPr>
          </a:p>
        </p:txBody>
      </p:sp>
      <p:sp>
        <p:nvSpPr>
          <p:cNvPr id="6" name="TextBox 5"/>
          <p:cNvSpPr txBox="1">
            <a:spLocks noChangeArrowheads="1"/>
          </p:cNvSpPr>
          <p:nvPr/>
        </p:nvSpPr>
        <p:spPr bwMode="auto">
          <a:xfrm>
            <a:off x="428625" y="4645025"/>
            <a:ext cx="8215313" cy="1570038"/>
          </a:xfrm>
          <a:prstGeom prst="rect">
            <a:avLst/>
          </a:prstGeom>
          <a:noFill/>
          <a:ln w="9525">
            <a:noFill/>
            <a:miter lim="800000"/>
            <a:headEnd/>
            <a:tailEnd/>
          </a:ln>
        </p:spPr>
        <p:txBody>
          <a:bodyPr>
            <a:spAutoFit/>
          </a:bodyPr>
          <a:lstStyle/>
          <a:p>
            <a:pPr algn="justLow">
              <a:defRPr/>
            </a:pPr>
            <a:r>
              <a:rPr lang="ar-EG" sz="3200" b="1" dirty="0">
                <a:solidFill>
                  <a:schemeClr val="tx2">
                    <a:lumMod val="50000"/>
                  </a:schemeClr>
                </a:solidFill>
              </a:rPr>
              <a:t>أباح الله تناول المحرم عند الضرورة لأن فيه بقاء لحياة المسلم فيأخذ منه قدر حاجته لا يتعداه</a:t>
            </a:r>
            <a:r>
              <a:rPr lang="ar-SA" sz="3200" b="1" dirty="0">
                <a:solidFill>
                  <a:schemeClr val="tx2">
                    <a:lumMod val="50000"/>
                  </a:schemeClr>
                </a:solidFill>
              </a:rPr>
              <a:t> </a:t>
            </a:r>
            <a:r>
              <a:rPr lang="ar-EG" sz="3200" b="1" dirty="0">
                <a:solidFill>
                  <a:schemeClr val="tx2">
                    <a:lumMod val="50000"/>
                  </a:schemeClr>
                </a:solidFill>
              </a:rPr>
              <a:t>. وهذه الإباحة فيها من الرحمة ما لا يخفي على أحد.</a:t>
            </a:r>
            <a:endParaRPr lang="en-US" sz="3200" dirty="0">
              <a:solidFill>
                <a:schemeClr val="tx2">
                  <a:lumMod val="50000"/>
                </a:schemeClr>
              </a:solidFill>
            </a:endParaRPr>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strVal val="#ppt_w*0.70"/>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animEffect transition="in" filter="fade">
                                      <p:cBhvr>
                                        <p:cTn id="9" dur="5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4" name="AAA.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5" name="الحكمة من إباحة المحرم للمضطر ش12.wav"/>
                                        </p:tgtEl>
                                      </p:cMediaNode>
                                    </p:audio>
                                  </p:sub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6" name="AreebOSM.wav"/>
                                        </p:tgtEl>
                                      </p:cMediaNode>
                                    </p:audio>
                                  </p:subTnLst>
                                </p:cTn>
                              </p:par>
                              <p:par>
                                <p:cTn id="20" presetID="18" presetClass="entr" presetSubtype="1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7" name="شارك في الحوار مع معلمك وزملائك.wav"/>
                                        </p:tgtEl>
                                      </p:cMediaNode>
                                    </p:audio>
                                  </p:sub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6" name="AreebOSM.wav"/>
                                        </p:tgtEl>
                                      </p:cMediaNode>
                                    </p:audio>
                                  </p:subTnLst>
                                </p:cTn>
                              </p:par>
                              <p:par>
                                <p:cTn id="31" presetID="39" presetClass="entr" presetSubtype="0" accel="10000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8" name="أباح الله تناول المحرم عند الضرو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00113" y="2565400"/>
            <a:ext cx="7272337" cy="1790700"/>
            <a:chOff x="285720" y="357166"/>
            <a:chExt cx="8501122" cy="1890704"/>
          </a:xfrm>
        </p:grpSpPr>
        <p:sp>
          <p:nvSpPr>
            <p:cNvPr id="3" name="Rectangle 2"/>
            <p:cNvSpPr/>
            <p:nvPr/>
          </p:nvSpPr>
          <p:spPr>
            <a:xfrm>
              <a:off x="714394" y="429241"/>
              <a:ext cx="7573256" cy="171470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14341" name="Picture 2" descr="D:\working\my work\preparing\titles\0454.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5720" y="357166"/>
              <a:ext cx="8501122" cy="1890704"/>
            </a:xfrm>
            <a:prstGeom prst="rect">
              <a:avLst/>
            </a:prstGeom>
            <a:noFill/>
            <a:ln w="9525">
              <a:noFill/>
              <a:miter lim="800000"/>
              <a:headEnd/>
              <a:tailEnd/>
            </a:ln>
          </p:spPr>
        </p:pic>
      </p:grpSp>
      <p:sp>
        <p:nvSpPr>
          <p:cNvPr id="5" name="TextBox 4"/>
          <p:cNvSpPr txBox="1">
            <a:spLocks noChangeArrowheads="1"/>
          </p:cNvSpPr>
          <p:nvPr/>
        </p:nvSpPr>
        <p:spPr bwMode="auto">
          <a:xfrm>
            <a:off x="1547813" y="3068638"/>
            <a:ext cx="5676900" cy="831850"/>
          </a:xfrm>
          <a:prstGeom prst="rect">
            <a:avLst/>
          </a:prstGeom>
          <a:noFill/>
          <a:ln w="9525">
            <a:noFill/>
            <a:miter lim="800000"/>
            <a:headEnd/>
            <a:tailEnd/>
          </a:ln>
          <a:effectLst/>
        </p:spPr>
        <p:txBody>
          <a:bodyPr wrap="none">
            <a:spAutoFit/>
          </a:bodyPr>
          <a:lstStyle/>
          <a:p>
            <a:pPr algn="ctr">
              <a:defRPr/>
            </a:pPr>
            <a:r>
              <a:rPr lang="ar-EG" sz="4800" b="1" dirty="0">
                <a:solidFill>
                  <a:srgbClr val="0000CC"/>
                </a:solidFill>
                <a:latin typeface="Tahoma" pitchFamily="34" charset="0"/>
                <a:cs typeface="+mn-cs"/>
              </a:rPr>
              <a:t>الاضطرار إلى طعام الآخرين</a:t>
            </a:r>
            <a:endParaRPr lang="en-US" sz="4800" b="1" dirty="0">
              <a:solidFill>
                <a:srgbClr val="0000CC"/>
              </a:solidFill>
              <a:latin typeface="Tahoma" pitchFamily="34" charset="0"/>
              <a:cs typeface="+mn-cs"/>
            </a:endParaRPr>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style.rotation</p:attrName>
                                        </p:attrNameLst>
                                      </p:cBhvr>
                                      <p:tavLst>
                                        <p:tav tm="0">
                                          <p:val>
                                            <p:fltVal val="720"/>
                                          </p:val>
                                        </p:tav>
                                        <p:tav tm="100000">
                                          <p:val>
                                            <p:fltVal val="0"/>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4" name="الاضطرار إلى طعام الآخر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 Arrow 10"/>
          <p:cNvSpPr/>
          <p:nvPr/>
        </p:nvSpPr>
        <p:spPr>
          <a:xfrm>
            <a:off x="1042988" y="5526088"/>
            <a:ext cx="6624637" cy="1071562"/>
          </a:xfrm>
          <a:prstGeom prst="leftArrow">
            <a:avLst>
              <a:gd name="adj1" fmla="val 100000"/>
              <a:gd name="adj2" fmla="val 50000"/>
            </a:avLst>
          </a:prstGeom>
          <a:solidFill>
            <a:srgbClr val="C00000"/>
          </a:solidFill>
          <a:effectLst/>
        </p:spPr>
        <p:style>
          <a:lnRef idx="1">
            <a:schemeClr val="accent4"/>
          </a:lnRef>
          <a:fillRef idx="3">
            <a:schemeClr val="accent4"/>
          </a:fillRef>
          <a:effectRef idx="2">
            <a:schemeClr val="accent4"/>
          </a:effectRef>
          <a:fontRef idx="minor">
            <a:schemeClr val="lt1"/>
          </a:fontRef>
        </p:style>
        <p:txBody>
          <a:bodyPr rtlCol="1" anchor="ctr"/>
          <a:lstStyle/>
          <a:p>
            <a:pPr algn="ctr" fontAlgn="auto">
              <a:spcBef>
                <a:spcPts val="0"/>
              </a:spcBef>
              <a:spcAft>
                <a:spcPts val="0"/>
              </a:spcAft>
              <a:defRPr/>
            </a:pPr>
            <a:endParaRPr lang="ar-EG" b="1">
              <a:solidFill>
                <a:schemeClr val="tx1"/>
              </a:solidFill>
            </a:endParaRPr>
          </a:p>
        </p:txBody>
      </p:sp>
      <p:sp>
        <p:nvSpPr>
          <p:cNvPr id="10" name="Bevel 9"/>
          <p:cNvSpPr/>
          <p:nvPr/>
        </p:nvSpPr>
        <p:spPr>
          <a:xfrm>
            <a:off x="214313" y="3357563"/>
            <a:ext cx="8501062" cy="1928812"/>
          </a:xfrm>
          <a:prstGeom prst="bevel">
            <a:avLst>
              <a:gd name="adj" fmla="val 6576"/>
            </a:avLst>
          </a:prstGeom>
          <a:effectLst/>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7171" name="Picture 3" descr="D:\working\my work\preparing\titles\101.jpg"/>
          <p:cNvPicPr>
            <a:picLocks noChangeAspect="1" noChangeArrowheads="1"/>
          </p:cNvPicPr>
          <p:nvPr/>
        </p:nvPicPr>
        <p:blipFill>
          <a:blip r:embed="rId12">
            <a:clrChange>
              <a:clrFrom>
                <a:srgbClr val="FFFEFF"/>
              </a:clrFrom>
              <a:clrTo>
                <a:srgbClr val="FFFEFF">
                  <a:alpha val="0"/>
                </a:srgbClr>
              </a:clrTo>
            </a:clrChange>
          </a:blip>
          <a:srcRect/>
          <a:stretch>
            <a:fillRect/>
          </a:stretch>
        </p:blipFill>
        <p:spPr bwMode="auto">
          <a:xfrm>
            <a:off x="0" y="1484313"/>
            <a:ext cx="8929688" cy="1571625"/>
          </a:xfrm>
          <a:prstGeom prst="rect">
            <a:avLst/>
          </a:prstGeom>
          <a:noFill/>
          <a:ln w="9525">
            <a:noFill/>
            <a:miter lim="800000"/>
            <a:headEnd/>
            <a:tailEnd/>
          </a:ln>
        </p:spPr>
      </p:pic>
      <p:sp>
        <p:nvSpPr>
          <p:cNvPr id="7" name="TextBox 6"/>
          <p:cNvSpPr txBox="1">
            <a:spLocks noChangeArrowheads="1"/>
          </p:cNvSpPr>
          <p:nvPr/>
        </p:nvSpPr>
        <p:spPr bwMode="auto">
          <a:xfrm>
            <a:off x="500063" y="1698625"/>
            <a:ext cx="8001000" cy="1077913"/>
          </a:xfrm>
          <a:prstGeom prst="rect">
            <a:avLst/>
          </a:prstGeom>
          <a:noFill/>
          <a:ln w="9525">
            <a:noFill/>
            <a:miter lim="800000"/>
            <a:headEnd/>
            <a:tailEnd/>
          </a:ln>
          <a:effectLst/>
        </p:spPr>
        <p:txBody>
          <a:bodyPr>
            <a:spAutoFit/>
          </a:bodyPr>
          <a:lstStyle/>
          <a:p>
            <a:pPr>
              <a:defRPr/>
            </a:pPr>
            <a:r>
              <a:rPr lang="ar-EG" sz="3200" b="1" dirty="0">
                <a:solidFill>
                  <a:srgbClr val="0000CC"/>
                </a:solidFill>
                <a:latin typeface="Calibri" pitchFamily="34" charset="0"/>
                <a:cs typeface="+mn-cs"/>
              </a:rPr>
              <a:t>الأصل أن مال المسلم من ملبس ومطعم ملك له لا يجوز لأحد من الناس أن يأخذ منه </a:t>
            </a:r>
            <a:r>
              <a:rPr lang="ar-EG" sz="3200" b="1" dirty="0" err="1">
                <a:solidFill>
                  <a:srgbClr val="0000CC"/>
                </a:solidFill>
                <a:latin typeface="Calibri" pitchFamily="34" charset="0"/>
                <a:cs typeface="+mn-cs"/>
              </a:rPr>
              <a:t>شيئ</a:t>
            </a:r>
            <a:r>
              <a:rPr lang="ar-SA" sz="3200" b="1" dirty="0">
                <a:solidFill>
                  <a:srgbClr val="0000CC"/>
                </a:solidFill>
                <a:latin typeface="Calibri" pitchFamily="34" charset="0"/>
                <a:cs typeface="+mn-cs"/>
              </a:rPr>
              <a:t>ً</a:t>
            </a:r>
            <a:r>
              <a:rPr lang="ar-EG" sz="3200" b="1" dirty="0">
                <a:solidFill>
                  <a:srgbClr val="0000CC"/>
                </a:solidFill>
                <a:latin typeface="Calibri" pitchFamily="34" charset="0"/>
                <a:cs typeface="+mn-cs"/>
              </a:rPr>
              <a:t>ا إلا برضاه.</a:t>
            </a:r>
            <a:endParaRPr lang="en-US" sz="3200" b="1" dirty="0">
              <a:solidFill>
                <a:srgbClr val="0000CC"/>
              </a:solidFill>
              <a:latin typeface="Calibri" pitchFamily="34" charset="0"/>
              <a:cs typeface="+mn-cs"/>
            </a:endParaRPr>
          </a:p>
        </p:txBody>
      </p:sp>
      <p:sp>
        <p:nvSpPr>
          <p:cNvPr id="8" name="TextBox 7"/>
          <p:cNvSpPr txBox="1">
            <a:spLocks noChangeArrowheads="1"/>
          </p:cNvSpPr>
          <p:nvPr/>
        </p:nvSpPr>
        <p:spPr bwMode="auto">
          <a:xfrm>
            <a:off x="323850" y="3500438"/>
            <a:ext cx="8318500" cy="1570037"/>
          </a:xfrm>
          <a:prstGeom prst="rect">
            <a:avLst/>
          </a:prstGeom>
          <a:noFill/>
          <a:ln w="9525">
            <a:noFill/>
            <a:miter lim="800000"/>
            <a:headEnd/>
            <a:tailEnd/>
          </a:ln>
          <a:effectLst/>
        </p:spPr>
        <p:txBody>
          <a:bodyPr>
            <a:spAutoFit/>
          </a:bodyPr>
          <a:lstStyle/>
          <a:p>
            <a:pPr marL="0" lvl="1" algn="justLow">
              <a:defRPr/>
            </a:pPr>
            <a:r>
              <a:rPr lang="ar-EG" sz="3200" b="1" dirty="0">
                <a:latin typeface="Calibri" pitchFamily="34" charset="0"/>
                <a:cs typeface="+mn-cs"/>
              </a:rPr>
              <a:t>ولكن قد يقع المسلم في ضرورة يحتاج معها أن يأكل من طعام غيره، ففي هذه الحالة يجوز له أن يأكل منه ولو لم يؤذن له، بالشروط التالية:</a:t>
            </a:r>
            <a:endParaRPr lang="en-US" sz="3200" b="1" dirty="0">
              <a:latin typeface="Calibri" pitchFamily="34" charset="0"/>
              <a:cs typeface="+mn-cs"/>
            </a:endParaRPr>
          </a:p>
        </p:txBody>
      </p:sp>
      <p:sp>
        <p:nvSpPr>
          <p:cNvPr id="9" name="TextBox 8"/>
          <p:cNvSpPr txBox="1">
            <a:spLocks noChangeArrowheads="1"/>
          </p:cNvSpPr>
          <p:nvPr/>
        </p:nvSpPr>
        <p:spPr bwMode="auto">
          <a:xfrm>
            <a:off x="1547813" y="5741988"/>
            <a:ext cx="5516562" cy="585787"/>
          </a:xfrm>
          <a:prstGeom prst="rect">
            <a:avLst/>
          </a:prstGeom>
          <a:noFill/>
          <a:ln w="9525">
            <a:noFill/>
            <a:miter lim="800000"/>
            <a:headEnd/>
            <a:tailEnd/>
          </a:ln>
          <a:effectLst/>
        </p:spPr>
        <p:txBody>
          <a:bodyPr wrap="none">
            <a:spAutoFit/>
          </a:bodyPr>
          <a:lstStyle/>
          <a:p>
            <a:pPr>
              <a:defRPr/>
            </a:pPr>
            <a:r>
              <a:rPr lang="ar-EG" sz="3200" b="1" dirty="0">
                <a:solidFill>
                  <a:schemeClr val="bg1"/>
                </a:solidFill>
                <a:latin typeface="Calibri" pitchFamily="34" charset="0"/>
                <a:cs typeface="+mn-cs"/>
              </a:rPr>
              <a:t>1- ألا يكون صاحب الطعام مضطر</a:t>
            </a:r>
            <a:r>
              <a:rPr lang="ar-SA" sz="3200" b="1" dirty="0">
                <a:solidFill>
                  <a:schemeClr val="bg1"/>
                </a:solidFill>
                <a:latin typeface="Calibri" pitchFamily="34" charset="0"/>
                <a:cs typeface="+mn-cs"/>
              </a:rPr>
              <a:t>ً</a:t>
            </a:r>
            <a:r>
              <a:rPr lang="ar-EG" sz="3200" b="1" dirty="0">
                <a:solidFill>
                  <a:schemeClr val="bg1"/>
                </a:solidFill>
                <a:latin typeface="Calibri" pitchFamily="34" charset="0"/>
                <a:cs typeface="+mn-cs"/>
              </a:rPr>
              <a:t>ا إليه.</a:t>
            </a:r>
            <a:endParaRPr lang="en-US" sz="3200" b="1" dirty="0">
              <a:solidFill>
                <a:schemeClr val="bg1"/>
              </a:solidFill>
              <a:latin typeface="Calibri" pitchFamily="34" charset="0"/>
              <a:cs typeface="+mn-cs"/>
            </a:endParaRPr>
          </a:p>
        </p:txBody>
      </p:sp>
      <p:pic>
        <p:nvPicPr>
          <p:cNvPr id="12" name="صورة 11" descr="0363.jpg"/>
          <p:cNvPicPr>
            <a:picLocks noChangeAspect="1"/>
          </p:cNvPicPr>
          <p:nvPr/>
        </p:nvPicPr>
        <p:blipFill>
          <a:blip r:embed="rId13"/>
          <a:srcRect/>
          <a:stretch>
            <a:fillRect/>
          </a:stretch>
        </p:blipFill>
        <p:spPr bwMode="auto">
          <a:xfrm>
            <a:off x="323850" y="188913"/>
            <a:ext cx="8569325" cy="1079500"/>
          </a:xfrm>
          <a:prstGeom prst="rect">
            <a:avLst/>
          </a:prstGeom>
          <a:noFill/>
          <a:ln w="9525">
            <a:noFill/>
            <a:miter lim="800000"/>
            <a:headEnd/>
            <a:tailEnd/>
          </a:ln>
        </p:spPr>
      </p:pic>
      <p:sp>
        <p:nvSpPr>
          <p:cNvPr id="13" name="Rectangle 1"/>
          <p:cNvSpPr>
            <a:spLocks noChangeArrowheads="1"/>
          </p:cNvSpPr>
          <p:nvPr/>
        </p:nvSpPr>
        <p:spPr bwMode="auto">
          <a:xfrm>
            <a:off x="611188" y="404813"/>
            <a:ext cx="8277225" cy="584200"/>
          </a:xfrm>
          <a:prstGeom prst="rect">
            <a:avLst/>
          </a:prstGeom>
          <a:noFill/>
          <a:ln w="9525">
            <a:noFill/>
            <a:miter lim="800000"/>
            <a:headEnd/>
            <a:tailEnd/>
          </a:ln>
        </p:spPr>
        <p:txBody>
          <a:bodyPr wrap="none" anchor="ctr">
            <a:spAutoFit/>
          </a:bodyPr>
          <a:lstStyle/>
          <a:p>
            <a:pPr algn="ctr" rtl="0">
              <a:defRPr/>
            </a:pPr>
            <a:r>
              <a:rPr lang="ar-EG" sz="3200" b="1" dirty="0">
                <a:solidFill>
                  <a:schemeClr val="accent6">
                    <a:lumMod val="50000"/>
                  </a:schemeClr>
                </a:solidFill>
                <a:latin typeface="Calibri" pitchFamily="34" charset="0"/>
              </a:rPr>
              <a:t>هل يجوز للإنسان أن يأكل من طعام الآخرين بدون إذن منهم</a:t>
            </a:r>
            <a:r>
              <a:rPr lang="ar-SA" sz="3200" b="1" dirty="0">
                <a:solidFill>
                  <a:schemeClr val="accent6">
                    <a:lumMod val="50000"/>
                  </a:schemeClr>
                </a:solidFill>
                <a:latin typeface="Calibri" pitchFamily="34" charset="0"/>
              </a:rPr>
              <a:t> </a:t>
            </a:r>
            <a:r>
              <a:rPr lang="ar-EG" sz="3200" b="1" dirty="0">
                <a:solidFill>
                  <a:schemeClr val="accent6">
                    <a:lumMod val="50000"/>
                  </a:schemeClr>
                </a:solidFill>
                <a:latin typeface="Calibri" pitchFamily="34" charset="0"/>
              </a:rPr>
              <a:t>؟</a:t>
            </a:r>
            <a:endParaRPr lang="ar-EG" sz="3200" baseline="30000" dirty="0">
              <a:solidFill>
                <a:schemeClr val="accent6">
                  <a:lumMod val="50000"/>
                </a:schemeClr>
              </a:solidFill>
            </a:endParaRPr>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flash.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هل يجوز للإنسان أن يأكل.wav"/>
                                        </p:tgtEl>
                                      </p:cMediaNode>
                                    </p:audio>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 calcmode="lin" valueType="num">
                                      <p:cBhvr>
                                        <p:cTn id="21" dur="500" fill="hold"/>
                                        <p:tgtEl>
                                          <p:spTgt spid="7171"/>
                                        </p:tgtEl>
                                        <p:attrNameLst>
                                          <p:attrName>ppt_w</p:attrName>
                                        </p:attrNameLst>
                                      </p:cBhvr>
                                      <p:tavLst>
                                        <p:tav tm="0">
                                          <p:val>
                                            <p:strVal val="#ppt_w*0.70"/>
                                          </p:val>
                                        </p:tav>
                                        <p:tav tm="100000">
                                          <p:val>
                                            <p:strVal val="#ppt_w"/>
                                          </p:val>
                                        </p:tav>
                                      </p:tavLst>
                                    </p:anim>
                                    <p:anim calcmode="lin" valueType="num">
                                      <p:cBhvr>
                                        <p:cTn id="22" dur="500" fill="hold"/>
                                        <p:tgtEl>
                                          <p:spTgt spid="7171"/>
                                        </p:tgtEl>
                                        <p:attrNameLst>
                                          <p:attrName>ppt_h</p:attrName>
                                        </p:attrNameLst>
                                      </p:cBhvr>
                                      <p:tavLst>
                                        <p:tav tm="0">
                                          <p:val>
                                            <p:strVal val="#ppt_h"/>
                                          </p:val>
                                        </p:tav>
                                        <p:tav tm="100000">
                                          <p:val>
                                            <p:strVal val="#ppt_h"/>
                                          </p:val>
                                        </p:tav>
                                      </p:tavLst>
                                    </p:anim>
                                    <p:animEffect transition="in" filter="fade">
                                      <p:cBhvr>
                                        <p:cTn id="23" dur="500"/>
                                        <p:tgtEl>
                                          <p:spTgt spid="7171"/>
                                        </p:tgtEl>
                                      </p:cBhvr>
                                    </p:animEffect>
                                  </p:childTnLst>
                                  <p:subTnLst>
                                    <p:audio>
                                      <p:cMediaNode>
                                        <p:cTn display="0" masterRel="sameClick">
                                          <p:stCondLst>
                                            <p:cond evt="begin" delay="0">
                                              <p:tn val="19"/>
                                            </p:cond>
                                          </p:stCondLst>
                                          <p:endCondLst>
                                            <p:cond evt="onStopAudio" delay="0">
                                              <p:tgtEl>
                                                <p:sldTgt/>
                                              </p:tgtEl>
                                            </p:cond>
                                          </p:endCondLst>
                                        </p:cTn>
                                        <p:tgtEl>
                                          <p:sndTgt r:embed="rId6" name="1350 - wooo sound.wav"/>
                                        </p:tgtEl>
                                      </p:cMediaNode>
                                    </p:audio>
                                  </p:subTnLst>
                                </p:cTn>
                              </p:par>
                              <p:par>
                                <p:cTn id="24" presetID="5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0.7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7" name="الأصل أن مال المسلم من ملبس.wav"/>
                                        </p:tgtEl>
                                      </p:cMediaNode>
                                    </p:audio>
                                  </p:sub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8" name="push.wav"/>
                                        </p:tgtEl>
                                      </p:cMediaNode>
                                    </p:audio>
                                  </p:subTnLst>
                                </p:cTn>
                              </p:par>
                              <p:par>
                                <p:cTn id="37" presetID="49" presetClass="entr" presetSubtype="0"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9" name="ولكن قد يقع المسلم في ضرورة.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10" name="whoosh.wav"/>
                                        </p:tgtEl>
                                      </p:cMediaNode>
                                    </p:audio>
                                  </p:subTnLst>
                                </p:cTn>
                              </p:par>
                              <p:par>
                                <p:cTn id="49" presetID="2" presetClass="entr" presetSubtype="2"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11" name="ألا يكون صاحب الطعا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8" grpId="0"/>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0"/>
          <p:cNvSpPr/>
          <p:nvPr/>
        </p:nvSpPr>
        <p:spPr>
          <a:xfrm>
            <a:off x="1476375" y="5526088"/>
            <a:ext cx="5616575" cy="1071562"/>
          </a:xfrm>
          <a:prstGeom prst="leftArrow">
            <a:avLst>
              <a:gd name="adj1" fmla="val 100000"/>
              <a:gd name="adj2" fmla="val 50000"/>
            </a:avLst>
          </a:prstGeom>
          <a:solidFill>
            <a:srgbClr val="C00000"/>
          </a:solidFill>
          <a:effectLst/>
        </p:spPr>
        <p:style>
          <a:lnRef idx="1">
            <a:schemeClr val="accent4"/>
          </a:lnRef>
          <a:fillRef idx="3">
            <a:schemeClr val="accent4"/>
          </a:fillRef>
          <a:effectRef idx="2">
            <a:schemeClr val="accent4"/>
          </a:effectRef>
          <a:fontRef idx="minor">
            <a:schemeClr val="lt1"/>
          </a:fontRef>
        </p:style>
        <p:txBody>
          <a:bodyPr rtlCol="1" anchor="ctr"/>
          <a:lstStyle/>
          <a:p>
            <a:pPr algn="ctr" fontAlgn="auto">
              <a:spcBef>
                <a:spcPts val="0"/>
              </a:spcBef>
              <a:spcAft>
                <a:spcPts val="0"/>
              </a:spcAft>
              <a:defRPr/>
            </a:pPr>
            <a:endParaRPr lang="ar-EG" b="1">
              <a:solidFill>
                <a:schemeClr val="tx1"/>
              </a:solidFill>
            </a:endParaRPr>
          </a:p>
        </p:txBody>
      </p:sp>
      <p:sp>
        <p:nvSpPr>
          <p:cNvPr id="7" name="TextBox 8"/>
          <p:cNvSpPr txBox="1">
            <a:spLocks noChangeArrowheads="1"/>
          </p:cNvSpPr>
          <p:nvPr/>
        </p:nvSpPr>
        <p:spPr bwMode="auto">
          <a:xfrm>
            <a:off x="2138363" y="5741988"/>
            <a:ext cx="4378325" cy="646112"/>
          </a:xfrm>
          <a:prstGeom prst="rect">
            <a:avLst/>
          </a:prstGeom>
          <a:noFill/>
          <a:ln w="9525">
            <a:noFill/>
            <a:miter lim="800000"/>
            <a:headEnd/>
            <a:tailEnd/>
          </a:ln>
        </p:spPr>
        <p:txBody>
          <a:bodyPr wrap="none">
            <a:spAutoFit/>
          </a:bodyPr>
          <a:lstStyle/>
          <a:p>
            <a:r>
              <a:rPr lang="ar-EG" sz="3600" b="1">
                <a:solidFill>
                  <a:schemeClr val="bg1"/>
                </a:solidFill>
                <a:latin typeface="Calibri" pitchFamily="34" charset="0"/>
              </a:rPr>
              <a:t>2- أن يأكل منه بقدر حاجته.</a:t>
            </a:r>
            <a:endParaRPr lang="en-US" sz="3600" b="1">
              <a:solidFill>
                <a:schemeClr val="bg1"/>
              </a:solidFill>
              <a:latin typeface="Calibri" pitchFamily="34" charset="0"/>
            </a:endParaRPr>
          </a:p>
        </p:txBody>
      </p:sp>
      <p:sp>
        <p:nvSpPr>
          <p:cNvPr id="10" name="Bevel 9"/>
          <p:cNvSpPr/>
          <p:nvPr/>
        </p:nvSpPr>
        <p:spPr>
          <a:xfrm>
            <a:off x="214313" y="3357563"/>
            <a:ext cx="8501062" cy="1928812"/>
          </a:xfrm>
          <a:prstGeom prst="bevel">
            <a:avLst>
              <a:gd name="adj" fmla="val 6576"/>
            </a:avLst>
          </a:prstGeom>
          <a:effectLst/>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16389" name="Picture 3" descr="D:\working\my work\preparing\titles\101.jpg"/>
          <p:cNvPicPr>
            <a:picLocks noChangeAspect="1" noChangeArrowheads="1"/>
          </p:cNvPicPr>
          <p:nvPr/>
        </p:nvPicPr>
        <p:blipFill>
          <a:blip r:embed="rId5">
            <a:clrChange>
              <a:clrFrom>
                <a:srgbClr val="FFFEFF"/>
              </a:clrFrom>
              <a:clrTo>
                <a:srgbClr val="FFFEFF">
                  <a:alpha val="0"/>
                </a:srgbClr>
              </a:clrTo>
            </a:clrChange>
          </a:blip>
          <a:srcRect/>
          <a:stretch>
            <a:fillRect/>
          </a:stretch>
        </p:blipFill>
        <p:spPr bwMode="auto">
          <a:xfrm>
            <a:off x="0" y="1484313"/>
            <a:ext cx="8929688" cy="1571625"/>
          </a:xfrm>
          <a:prstGeom prst="rect">
            <a:avLst/>
          </a:prstGeom>
          <a:noFill/>
          <a:ln w="9525">
            <a:noFill/>
            <a:miter lim="800000"/>
            <a:headEnd/>
            <a:tailEnd/>
          </a:ln>
        </p:spPr>
      </p:pic>
      <p:sp>
        <p:nvSpPr>
          <p:cNvPr id="12" name="TextBox 6"/>
          <p:cNvSpPr txBox="1">
            <a:spLocks noChangeArrowheads="1"/>
          </p:cNvSpPr>
          <p:nvPr/>
        </p:nvSpPr>
        <p:spPr bwMode="auto">
          <a:xfrm>
            <a:off x="500063" y="1698625"/>
            <a:ext cx="8001000" cy="1077913"/>
          </a:xfrm>
          <a:prstGeom prst="rect">
            <a:avLst/>
          </a:prstGeom>
          <a:noFill/>
          <a:ln w="9525">
            <a:noFill/>
            <a:miter lim="800000"/>
            <a:headEnd/>
            <a:tailEnd/>
          </a:ln>
          <a:effectLst/>
        </p:spPr>
        <p:txBody>
          <a:bodyPr>
            <a:spAutoFit/>
          </a:bodyPr>
          <a:lstStyle/>
          <a:p>
            <a:pPr>
              <a:defRPr/>
            </a:pPr>
            <a:r>
              <a:rPr lang="ar-EG" sz="3200" b="1" dirty="0">
                <a:solidFill>
                  <a:srgbClr val="0000CC"/>
                </a:solidFill>
                <a:latin typeface="Calibri" pitchFamily="34" charset="0"/>
                <a:cs typeface="+mn-cs"/>
              </a:rPr>
              <a:t>الأصل أن مال المسلم من ملبس ومطعم ملك له لا يجوز لأحد من الناس أن يأخذ منه شيئًا إلا برضاه.</a:t>
            </a:r>
            <a:endParaRPr lang="en-US" sz="3200" b="1" dirty="0">
              <a:solidFill>
                <a:srgbClr val="0000CC"/>
              </a:solidFill>
              <a:latin typeface="Calibri" pitchFamily="34" charset="0"/>
              <a:cs typeface="+mn-cs"/>
            </a:endParaRPr>
          </a:p>
        </p:txBody>
      </p:sp>
      <p:sp>
        <p:nvSpPr>
          <p:cNvPr id="13" name="TextBox 7"/>
          <p:cNvSpPr txBox="1">
            <a:spLocks noChangeArrowheads="1"/>
          </p:cNvSpPr>
          <p:nvPr/>
        </p:nvSpPr>
        <p:spPr bwMode="auto">
          <a:xfrm>
            <a:off x="34925" y="3500438"/>
            <a:ext cx="8607425" cy="1570037"/>
          </a:xfrm>
          <a:prstGeom prst="rect">
            <a:avLst/>
          </a:prstGeom>
          <a:noFill/>
          <a:ln w="9525">
            <a:noFill/>
            <a:miter lim="800000"/>
            <a:headEnd/>
            <a:tailEnd/>
          </a:ln>
          <a:effectLst/>
        </p:spPr>
        <p:txBody>
          <a:bodyPr>
            <a:spAutoFit/>
          </a:bodyPr>
          <a:lstStyle/>
          <a:p>
            <a:pPr marL="0" lvl="1">
              <a:defRPr/>
            </a:pPr>
            <a:r>
              <a:rPr lang="ar-EG" sz="3200" b="1" dirty="0">
                <a:latin typeface="Calibri" pitchFamily="34" charset="0"/>
                <a:cs typeface="+mn-cs"/>
              </a:rPr>
              <a:t>ولكن قد يقع المسلم في ضرورة يحتاج معها أن يأكل من طعام غيره، ففي هذه الحالة يجوز له أن يأكل منه ولو لم يؤذن له، بالشروط التالية:</a:t>
            </a:r>
            <a:endParaRPr lang="en-US" sz="3200" b="1" dirty="0">
              <a:latin typeface="Calibri" pitchFamily="34" charset="0"/>
              <a:cs typeface="+mn-cs"/>
            </a:endParaRPr>
          </a:p>
        </p:txBody>
      </p:sp>
      <p:pic>
        <p:nvPicPr>
          <p:cNvPr id="16392" name="صورة 13" descr="0363.jpg"/>
          <p:cNvPicPr>
            <a:picLocks noChangeAspect="1"/>
          </p:cNvPicPr>
          <p:nvPr/>
        </p:nvPicPr>
        <p:blipFill>
          <a:blip r:embed="rId6"/>
          <a:srcRect/>
          <a:stretch>
            <a:fillRect/>
          </a:stretch>
        </p:blipFill>
        <p:spPr bwMode="auto">
          <a:xfrm>
            <a:off x="323850" y="188913"/>
            <a:ext cx="8569325" cy="1079500"/>
          </a:xfrm>
          <a:prstGeom prst="rect">
            <a:avLst/>
          </a:prstGeom>
          <a:noFill/>
          <a:ln w="9525">
            <a:noFill/>
            <a:miter lim="800000"/>
            <a:headEnd/>
            <a:tailEnd/>
          </a:ln>
        </p:spPr>
      </p:pic>
      <p:sp>
        <p:nvSpPr>
          <p:cNvPr id="15" name="Rectangle 1"/>
          <p:cNvSpPr>
            <a:spLocks noChangeArrowheads="1"/>
          </p:cNvSpPr>
          <p:nvPr/>
        </p:nvSpPr>
        <p:spPr bwMode="auto">
          <a:xfrm>
            <a:off x="611188" y="404813"/>
            <a:ext cx="8162925" cy="584200"/>
          </a:xfrm>
          <a:prstGeom prst="rect">
            <a:avLst/>
          </a:prstGeom>
          <a:noFill/>
          <a:ln w="9525">
            <a:noFill/>
            <a:miter lim="800000"/>
            <a:headEnd/>
            <a:tailEnd/>
          </a:ln>
        </p:spPr>
        <p:txBody>
          <a:bodyPr wrap="none" anchor="ctr">
            <a:spAutoFit/>
          </a:bodyPr>
          <a:lstStyle/>
          <a:p>
            <a:pPr algn="ctr" rtl="0">
              <a:defRPr/>
            </a:pPr>
            <a:r>
              <a:rPr lang="ar-EG" sz="3200" b="1" dirty="0">
                <a:solidFill>
                  <a:schemeClr val="accent6">
                    <a:lumMod val="50000"/>
                  </a:schemeClr>
                </a:solidFill>
                <a:latin typeface="Calibri" pitchFamily="34" charset="0"/>
              </a:rPr>
              <a:t>هل يجوز للإنسان أن يأكل من طعام الآخرين بدون إذن </a:t>
            </a:r>
            <a:r>
              <a:rPr lang="ar-EG" sz="3200" b="1" dirty="0" err="1">
                <a:solidFill>
                  <a:schemeClr val="accent6">
                    <a:lumMod val="50000"/>
                  </a:schemeClr>
                </a:solidFill>
                <a:latin typeface="Calibri" pitchFamily="34" charset="0"/>
              </a:rPr>
              <a:t>منهم؟</a:t>
            </a:r>
            <a:endParaRPr lang="ar-EG" sz="3200" baseline="30000" dirty="0">
              <a:solidFill>
                <a:schemeClr val="accent6">
                  <a:lumMod val="50000"/>
                </a:schemeClr>
              </a:solidFill>
            </a:endParaRPr>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أن يأكل منه بقدر حاجت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0"/>
          <p:cNvSpPr/>
          <p:nvPr/>
        </p:nvSpPr>
        <p:spPr>
          <a:xfrm>
            <a:off x="611188" y="5445125"/>
            <a:ext cx="7489825" cy="1071563"/>
          </a:xfrm>
          <a:prstGeom prst="leftArrow">
            <a:avLst>
              <a:gd name="adj1" fmla="val 100000"/>
              <a:gd name="adj2" fmla="val 50000"/>
            </a:avLst>
          </a:prstGeom>
          <a:solidFill>
            <a:srgbClr val="C00000"/>
          </a:solidFill>
          <a:effectLst/>
        </p:spPr>
        <p:style>
          <a:lnRef idx="1">
            <a:schemeClr val="accent4"/>
          </a:lnRef>
          <a:fillRef idx="3">
            <a:schemeClr val="accent4"/>
          </a:fillRef>
          <a:effectRef idx="2">
            <a:schemeClr val="accent4"/>
          </a:effectRef>
          <a:fontRef idx="minor">
            <a:schemeClr val="lt1"/>
          </a:fontRef>
        </p:style>
        <p:txBody>
          <a:bodyPr rtlCol="1" anchor="ctr"/>
          <a:lstStyle/>
          <a:p>
            <a:pPr algn="ctr" fontAlgn="auto">
              <a:spcBef>
                <a:spcPts val="0"/>
              </a:spcBef>
              <a:spcAft>
                <a:spcPts val="0"/>
              </a:spcAft>
              <a:defRPr/>
            </a:pPr>
            <a:endParaRPr lang="ar-EG" b="1">
              <a:solidFill>
                <a:schemeClr val="tx1"/>
              </a:solidFill>
            </a:endParaRPr>
          </a:p>
        </p:txBody>
      </p:sp>
      <p:sp>
        <p:nvSpPr>
          <p:cNvPr id="7" name="TextBox 8"/>
          <p:cNvSpPr txBox="1">
            <a:spLocks noChangeArrowheads="1"/>
          </p:cNvSpPr>
          <p:nvPr/>
        </p:nvSpPr>
        <p:spPr bwMode="auto">
          <a:xfrm>
            <a:off x="827088" y="5661025"/>
            <a:ext cx="7116762" cy="646113"/>
          </a:xfrm>
          <a:prstGeom prst="rect">
            <a:avLst/>
          </a:prstGeom>
          <a:noFill/>
          <a:ln w="9525">
            <a:noFill/>
            <a:miter lim="800000"/>
            <a:headEnd/>
            <a:tailEnd/>
          </a:ln>
        </p:spPr>
        <p:txBody>
          <a:bodyPr wrap="none">
            <a:spAutoFit/>
          </a:bodyPr>
          <a:lstStyle/>
          <a:p>
            <a:r>
              <a:rPr lang="ar-EG" sz="3600" b="1">
                <a:solidFill>
                  <a:schemeClr val="bg1"/>
                </a:solidFill>
                <a:latin typeface="Calibri" pitchFamily="34" charset="0"/>
              </a:rPr>
              <a:t>3- أن يعوض صاحب الطعام متى تيسر له ذلك.</a:t>
            </a:r>
            <a:endParaRPr lang="en-US" sz="3600" b="1">
              <a:solidFill>
                <a:schemeClr val="bg1"/>
              </a:solidFill>
              <a:latin typeface="Calibri" pitchFamily="34" charset="0"/>
            </a:endParaRPr>
          </a:p>
        </p:txBody>
      </p:sp>
      <p:sp>
        <p:nvSpPr>
          <p:cNvPr id="10" name="Bevel 9"/>
          <p:cNvSpPr/>
          <p:nvPr/>
        </p:nvSpPr>
        <p:spPr>
          <a:xfrm>
            <a:off x="214313" y="3357563"/>
            <a:ext cx="8501062" cy="1928812"/>
          </a:xfrm>
          <a:prstGeom prst="bevel">
            <a:avLst>
              <a:gd name="adj" fmla="val 6576"/>
            </a:avLst>
          </a:prstGeom>
          <a:effectLst/>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17413" name="Picture 3" descr="D:\working\my work\preparing\titles\101.jpg"/>
          <p:cNvPicPr>
            <a:picLocks noChangeAspect="1" noChangeArrowheads="1"/>
          </p:cNvPicPr>
          <p:nvPr/>
        </p:nvPicPr>
        <p:blipFill>
          <a:blip r:embed="rId5">
            <a:clrChange>
              <a:clrFrom>
                <a:srgbClr val="FFFEFF"/>
              </a:clrFrom>
              <a:clrTo>
                <a:srgbClr val="FFFEFF">
                  <a:alpha val="0"/>
                </a:srgbClr>
              </a:clrTo>
            </a:clrChange>
          </a:blip>
          <a:srcRect/>
          <a:stretch>
            <a:fillRect/>
          </a:stretch>
        </p:blipFill>
        <p:spPr bwMode="auto">
          <a:xfrm>
            <a:off x="0" y="1484313"/>
            <a:ext cx="8929688" cy="1571625"/>
          </a:xfrm>
          <a:prstGeom prst="rect">
            <a:avLst/>
          </a:prstGeom>
          <a:noFill/>
          <a:ln w="9525">
            <a:noFill/>
            <a:miter lim="800000"/>
            <a:headEnd/>
            <a:tailEnd/>
          </a:ln>
        </p:spPr>
      </p:pic>
      <p:sp>
        <p:nvSpPr>
          <p:cNvPr id="12" name="TextBox 6"/>
          <p:cNvSpPr txBox="1">
            <a:spLocks noChangeArrowheads="1"/>
          </p:cNvSpPr>
          <p:nvPr/>
        </p:nvSpPr>
        <p:spPr bwMode="auto">
          <a:xfrm>
            <a:off x="500063" y="1698625"/>
            <a:ext cx="8001000" cy="1077913"/>
          </a:xfrm>
          <a:prstGeom prst="rect">
            <a:avLst/>
          </a:prstGeom>
          <a:noFill/>
          <a:ln w="9525">
            <a:noFill/>
            <a:miter lim="800000"/>
            <a:headEnd/>
            <a:tailEnd/>
          </a:ln>
          <a:effectLst/>
        </p:spPr>
        <p:txBody>
          <a:bodyPr>
            <a:spAutoFit/>
          </a:bodyPr>
          <a:lstStyle/>
          <a:p>
            <a:pPr algn="justLow">
              <a:defRPr/>
            </a:pPr>
            <a:r>
              <a:rPr lang="ar-EG" sz="3200" b="1" dirty="0">
                <a:solidFill>
                  <a:srgbClr val="0000CC"/>
                </a:solidFill>
                <a:latin typeface="Calibri" pitchFamily="34" charset="0"/>
                <a:cs typeface="+mn-cs"/>
              </a:rPr>
              <a:t>الأصل أن مال المسلم من ملبس ومطعم ملك له لا يجوز لأحد من الناس أن يأخذ منه شيئًا إلا برضاه.</a:t>
            </a:r>
            <a:endParaRPr lang="en-US" sz="3200" b="1" dirty="0">
              <a:solidFill>
                <a:srgbClr val="0000CC"/>
              </a:solidFill>
              <a:latin typeface="Calibri" pitchFamily="34" charset="0"/>
              <a:cs typeface="+mn-cs"/>
            </a:endParaRPr>
          </a:p>
        </p:txBody>
      </p:sp>
      <p:sp>
        <p:nvSpPr>
          <p:cNvPr id="13" name="TextBox 7"/>
          <p:cNvSpPr txBox="1">
            <a:spLocks noChangeArrowheads="1"/>
          </p:cNvSpPr>
          <p:nvPr/>
        </p:nvSpPr>
        <p:spPr bwMode="auto">
          <a:xfrm>
            <a:off x="323850" y="3500438"/>
            <a:ext cx="8318500" cy="1570037"/>
          </a:xfrm>
          <a:prstGeom prst="rect">
            <a:avLst/>
          </a:prstGeom>
          <a:noFill/>
          <a:ln w="9525">
            <a:noFill/>
            <a:miter lim="800000"/>
            <a:headEnd/>
            <a:tailEnd/>
          </a:ln>
          <a:effectLst/>
        </p:spPr>
        <p:txBody>
          <a:bodyPr>
            <a:spAutoFit/>
          </a:bodyPr>
          <a:lstStyle/>
          <a:p>
            <a:pPr marL="0" lvl="1" algn="justLow">
              <a:defRPr/>
            </a:pPr>
            <a:r>
              <a:rPr lang="ar-EG" sz="3200" b="1" dirty="0">
                <a:latin typeface="Calibri" pitchFamily="34" charset="0"/>
                <a:cs typeface="+mn-cs"/>
              </a:rPr>
              <a:t>ولكن قد يقع المسلم في ضرورة يحتاج معها أن يأكل من طعام غيره، ففي هذه الحالة يجوز له أن يأكل منه ولو لم يؤذن له، بالشروط التالية:</a:t>
            </a:r>
            <a:endParaRPr lang="en-US" sz="3200" b="1" dirty="0">
              <a:latin typeface="Calibri" pitchFamily="34" charset="0"/>
              <a:cs typeface="+mn-cs"/>
            </a:endParaRPr>
          </a:p>
        </p:txBody>
      </p:sp>
      <p:pic>
        <p:nvPicPr>
          <p:cNvPr id="17416" name="صورة 13" descr="0363.jpg"/>
          <p:cNvPicPr>
            <a:picLocks noChangeAspect="1"/>
          </p:cNvPicPr>
          <p:nvPr/>
        </p:nvPicPr>
        <p:blipFill>
          <a:blip r:embed="rId6"/>
          <a:srcRect/>
          <a:stretch>
            <a:fillRect/>
          </a:stretch>
        </p:blipFill>
        <p:spPr bwMode="auto">
          <a:xfrm>
            <a:off x="323850" y="188913"/>
            <a:ext cx="8569325" cy="1079500"/>
          </a:xfrm>
          <a:prstGeom prst="rect">
            <a:avLst/>
          </a:prstGeom>
          <a:noFill/>
          <a:ln w="9525">
            <a:noFill/>
            <a:miter lim="800000"/>
            <a:headEnd/>
            <a:tailEnd/>
          </a:ln>
        </p:spPr>
      </p:pic>
      <p:sp>
        <p:nvSpPr>
          <p:cNvPr id="15" name="Rectangle 1"/>
          <p:cNvSpPr>
            <a:spLocks noChangeArrowheads="1"/>
          </p:cNvSpPr>
          <p:nvPr/>
        </p:nvSpPr>
        <p:spPr bwMode="auto">
          <a:xfrm>
            <a:off x="611188" y="404813"/>
            <a:ext cx="8162925" cy="584200"/>
          </a:xfrm>
          <a:prstGeom prst="rect">
            <a:avLst/>
          </a:prstGeom>
          <a:noFill/>
          <a:ln w="9525">
            <a:noFill/>
            <a:miter lim="800000"/>
            <a:headEnd/>
            <a:tailEnd/>
          </a:ln>
        </p:spPr>
        <p:txBody>
          <a:bodyPr wrap="none" anchor="ctr">
            <a:spAutoFit/>
          </a:bodyPr>
          <a:lstStyle/>
          <a:p>
            <a:pPr algn="ctr" rtl="0">
              <a:defRPr/>
            </a:pPr>
            <a:r>
              <a:rPr lang="ar-EG" sz="3200" b="1" dirty="0">
                <a:solidFill>
                  <a:schemeClr val="accent6">
                    <a:lumMod val="50000"/>
                  </a:schemeClr>
                </a:solidFill>
                <a:latin typeface="Calibri" pitchFamily="34" charset="0"/>
              </a:rPr>
              <a:t>هل يجوز للإنسان أن يأكل من طعام الآخرين بدون إذن </a:t>
            </a:r>
            <a:r>
              <a:rPr lang="ar-EG" sz="3200" b="1" dirty="0" err="1">
                <a:solidFill>
                  <a:schemeClr val="accent6">
                    <a:lumMod val="50000"/>
                  </a:schemeClr>
                </a:solidFill>
                <a:latin typeface="Calibri" pitchFamily="34" charset="0"/>
              </a:rPr>
              <a:t>منهم؟</a:t>
            </a:r>
            <a:endParaRPr lang="ar-EG" sz="3200" baseline="30000" dirty="0">
              <a:solidFill>
                <a:schemeClr val="accent6">
                  <a:lumMod val="50000"/>
                </a:schemeClr>
              </a:solidFill>
            </a:endParaRPr>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أن يعوض صاحب الطعام متى تيسر 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working\my work\preparing\titles\0000.png"/>
          <p:cNvPicPr>
            <a:picLocks noChangeAspect="1" noChangeArrowheads="1"/>
          </p:cNvPicPr>
          <p:nvPr/>
        </p:nvPicPr>
        <p:blipFill>
          <a:blip r:embed="rId4" cstate="print"/>
          <a:srcRect l="10149" t="9302" r="8738" b="9302"/>
          <a:stretch>
            <a:fillRect/>
          </a:stretch>
        </p:blipFill>
        <p:spPr bwMode="auto">
          <a:xfrm>
            <a:off x="323528" y="5445224"/>
            <a:ext cx="8215370" cy="1224136"/>
          </a:xfrm>
          <a:prstGeom prst="roundRect">
            <a:avLst>
              <a:gd name="adj" fmla="val 16667"/>
            </a:avLst>
          </a:prstGeom>
          <a:ln>
            <a:noFill/>
          </a:ln>
          <a:effectLst/>
        </p:spPr>
      </p:pic>
      <p:sp>
        <p:nvSpPr>
          <p:cNvPr id="11" name="TextBox 11"/>
          <p:cNvSpPr txBox="1">
            <a:spLocks noChangeArrowheads="1"/>
          </p:cNvSpPr>
          <p:nvPr/>
        </p:nvSpPr>
        <p:spPr bwMode="auto">
          <a:xfrm>
            <a:off x="684213" y="5519738"/>
            <a:ext cx="7431087" cy="1077912"/>
          </a:xfrm>
          <a:prstGeom prst="rect">
            <a:avLst/>
          </a:prstGeom>
          <a:noFill/>
          <a:ln w="9525">
            <a:noFill/>
            <a:miter lim="800000"/>
            <a:headEnd/>
            <a:tailEnd/>
          </a:ln>
        </p:spPr>
        <p:txBody>
          <a:bodyPr>
            <a:spAutoFit/>
          </a:bodyPr>
          <a:lstStyle/>
          <a:p>
            <a:r>
              <a:rPr lang="ar-EG" sz="3200" b="1">
                <a:latin typeface="Calibri" pitchFamily="34" charset="0"/>
              </a:rPr>
              <a:t>ويجب على مالك الطعام غير المضطر إليه أن يطعم أخاه المضطر إنقاذ</a:t>
            </a:r>
            <a:r>
              <a:rPr lang="ar-SA" sz="3200" b="1">
                <a:latin typeface="Calibri" pitchFamily="34" charset="0"/>
              </a:rPr>
              <a:t>ً</a:t>
            </a:r>
            <a:r>
              <a:rPr lang="ar-EG" sz="3200" b="1">
                <a:latin typeface="Calibri" pitchFamily="34" charset="0"/>
              </a:rPr>
              <a:t>ا لحياته.</a:t>
            </a:r>
            <a:endParaRPr lang="en-US" sz="3200" b="1">
              <a:latin typeface="Calibri" pitchFamily="34" charset="0"/>
            </a:endParaRPr>
          </a:p>
        </p:txBody>
      </p:sp>
      <p:sp>
        <p:nvSpPr>
          <p:cNvPr id="12" name="Bevel 9"/>
          <p:cNvSpPr/>
          <p:nvPr/>
        </p:nvSpPr>
        <p:spPr>
          <a:xfrm>
            <a:off x="214313" y="3357563"/>
            <a:ext cx="8501062" cy="1928812"/>
          </a:xfrm>
          <a:prstGeom prst="bevel">
            <a:avLst>
              <a:gd name="adj" fmla="val 6576"/>
            </a:avLst>
          </a:prstGeom>
          <a:effectLst/>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pic>
        <p:nvPicPr>
          <p:cNvPr id="18437" name="Picture 3" descr="D:\working\my work\preparing\titles\101.jpg"/>
          <p:cNvPicPr>
            <a:picLocks noChangeAspect="1" noChangeArrowheads="1"/>
          </p:cNvPicPr>
          <p:nvPr/>
        </p:nvPicPr>
        <p:blipFill>
          <a:blip r:embed="rId5">
            <a:clrChange>
              <a:clrFrom>
                <a:srgbClr val="FFFEFF"/>
              </a:clrFrom>
              <a:clrTo>
                <a:srgbClr val="FFFEFF">
                  <a:alpha val="0"/>
                </a:srgbClr>
              </a:clrTo>
            </a:clrChange>
          </a:blip>
          <a:srcRect/>
          <a:stretch>
            <a:fillRect/>
          </a:stretch>
        </p:blipFill>
        <p:spPr bwMode="auto">
          <a:xfrm>
            <a:off x="0" y="1484313"/>
            <a:ext cx="8929688" cy="1571625"/>
          </a:xfrm>
          <a:prstGeom prst="rect">
            <a:avLst/>
          </a:prstGeom>
          <a:noFill/>
          <a:ln w="9525">
            <a:noFill/>
            <a:miter lim="800000"/>
            <a:headEnd/>
            <a:tailEnd/>
          </a:ln>
        </p:spPr>
      </p:pic>
      <p:sp>
        <p:nvSpPr>
          <p:cNvPr id="14" name="TextBox 6"/>
          <p:cNvSpPr txBox="1">
            <a:spLocks noChangeArrowheads="1"/>
          </p:cNvSpPr>
          <p:nvPr/>
        </p:nvSpPr>
        <p:spPr bwMode="auto">
          <a:xfrm>
            <a:off x="500063" y="1698625"/>
            <a:ext cx="8001000" cy="1077913"/>
          </a:xfrm>
          <a:prstGeom prst="rect">
            <a:avLst/>
          </a:prstGeom>
          <a:noFill/>
          <a:ln w="9525">
            <a:noFill/>
            <a:miter lim="800000"/>
            <a:headEnd/>
            <a:tailEnd/>
          </a:ln>
          <a:effectLst/>
        </p:spPr>
        <p:txBody>
          <a:bodyPr>
            <a:spAutoFit/>
          </a:bodyPr>
          <a:lstStyle/>
          <a:p>
            <a:pPr>
              <a:defRPr/>
            </a:pPr>
            <a:r>
              <a:rPr lang="ar-EG" sz="3200" b="1" dirty="0">
                <a:solidFill>
                  <a:srgbClr val="0000CC"/>
                </a:solidFill>
                <a:latin typeface="Calibri" pitchFamily="34" charset="0"/>
                <a:cs typeface="+mn-cs"/>
              </a:rPr>
              <a:t>الأصل أن مال المسلم من ملبس ومطعم ملك له لا يجوز لأحد من الناس أن يأخذ منه شيئًا إلا برضاه.</a:t>
            </a:r>
            <a:endParaRPr lang="en-US" sz="3200" b="1" dirty="0">
              <a:solidFill>
                <a:srgbClr val="0000CC"/>
              </a:solidFill>
              <a:latin typeface="Calibri" pitchFamily="34" charset="0"/>
              <a:cs typeface="+mn-cs"/>
            </a:endParaRPr>
          </a:p>
        </p:txBody>
      </p:sp>
      <p:sp>
        <p:nvSpPr>
          <p:cNvPr id="15" name="TextBox 7"/>
          <p:cNvSpPr txBox="1">
            <a:spLocks noChangeArrowheads="1"/>
          </p:cNvSpPr>
          <p:nvPr/>
        </p:nvSpPr>
        <p:spPr bwMode="auto">
          <a:xfrm>
            <a:off x="323850" y="3500438"/>
            <a:ext cx="8318500" cy="1570037"/>
          </a:xfrm>
          <a:prstGeom prst="rect">
            <a:avLst/>
          </a:prstGeom>
          <a:noFill/>
          <a:ln w="9525">
            <a:noFill/>
            <a:miter lim="800000"/>
            <a:headEnd/>
            <a:tailEnd/>
          </a:ln>
          <a:effectLst/>
        </p:spPr>
        <p:txBody>
          <a:bodyPr>
            <a:spAutoFit/>
          </a:bodyPr>
          <a:lstStyle/>
          <a:p>
            <a:pPr marL="0" lvl="1" algn="justLow">
              <a:defRPr/>
            </a:pPr>
            <a:r>
              <a:rPr lang="ar-EG" sz="3200" b="1" dirty="0">
                <a:latin typeface="Calibri" pitchFamily="34" charset="0"/>
                <a:cs typeface="+mn-cs"/>
              </a:rPr>
              <a:t>ولكن قد يقع المسلم في ضرورة يحتاج معها أن يأكل من طعام غيره، ففي هذه الحالة يجوز له أن يأكل منه ولو لم يؤذن له، بالشروط التالية:</a:t>
            </a:r>
            <a:endParaRPr lang="en-US" sz="3200" b="1" dirty="0">
              <a:latin typeface="Calibri" pitchFamily="34" charset="0"/>
              <a:cs typeface="+mn-cs"/>
            </a:endParaRPr>
          </a:p>
        </p:txBody>
      </p:sp>
      <p:pic>
        <p:nvPicPr>
          <p:cNvPr id="18440" name="صورة 15" descr="0363.jpg"/>
          <p:cNvPicPr>
            <a:picLocks noChangeAspect="1"/>
          </p:cNvPicPr>
          <p:nvPr/>
        </p:nvPicPr>
        <p:blipFill>
          <a:blip r:embed="rId6"/>
          <a:srcRect/>
          <a:stretch>
            <a:fillRect/>
          </a:stretch>
        </p:blipFill>
        <p:spPr bwMode="auto">
          <a:xfrm>
            <a:off x="323850" y="188913"/>
            <a:ext cx="8569325" cy="1079500"/>
          </a:xfrm>
          <a:prstGeom prst="rect">
            <a:avLst/>
          </a:prstGeom>
          <a:noFill/>
          <a:ln w="9525">
            <a:noFill/>
            <a:miter lim="800000"/>
            <a:headEnd/>
            <a:tailEnd/>
          </a:ln>
        </p:spPr>
      </p:pic>
      <p:sp>
        <p:nvSpPr>
          <p:cNvPr id="17" name="Rectangle 1"/>
          <p:cNvSpPr>
            <a:spLocks noChangeArrowheads="1"/>
          </p:cNvSpPr>
          <p:nvPr/>
        </p:nvSpPr>
        <p:spPr bwMode="auto">
          <a:xfrm>
            <a:off x="611188" y="404813"/>
            <a:ext cx="8162925" cy="584200"/>
          </a:xfrm>
          <a:prstGeom prst="rect">
            <a:avLst/>
          </a:prstGeom>
          <a:noFill/>
          <a:ln w="9525">
            <a:noFill/>
            <a:miter lim="800000"/>
            <a:headEnd/>
            <a:tailEnd/>
          </a:ln>
        </p:spPr>
        <p:txBody>
          <a:bodyPr wrap="none" anchor="ctr">
            <a:spAutoFit/>
          </a:bodyPr>
          <a:lstStyle/>
          <a:p>
            <a:pPr algn="ctr" rtl="0">
              <a:defRPr/>
            </a:pPr>
            <a:r>
              <a:rPr lang="ar-EG" sz="3200" b="1" dirty="0">
                <a:solidFill>
                  <a:schemeClr val="accent6">
                    <a:lumMod val="50000"/>
                  </a:schemeClr>
                </a:solidFill>
                <a:latin typeface="Calibri" pitchFamily="34" charset="0"/>
              </a:rPr>
              <a:t>هل يجوز للإنسان أن يأكل من طعام الآخرين بدون إذن </a:t>
            </a:r>
            <a:r>
              <a:rPr lang="ar-EG" sz="3200" b="1" dirty="0" err="1">
                <a:solidFill>
                  <a:schemeClr val="accent6">
                    <a:lumMod val="50000"/>
                  </a:schemeClr>
                </a:solidFill>
                <a:latin typeface="Calibri" pitchFamily="34" charset="0"/>
              </a:rPr>
              <a:t>منهم؟</a:t>
            </a:r>
            <a:endParaRPr lang="ar-EG" sz="3200" baseline="30000" dirty="0">
              <a:solidFill>
                <a:schemeClr val="accent6">
                  <a:lumMod val="50000"/>
                </a:schemeClr>
              </a:solidFill>
            </a:endParaRPr>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decel="100000"/>
                                        <p:tgtEl>
                                          <p:spTgt spid="11"/>
                                        </p:tgtEl>
                                      </p:cBhvr>
                                    </p:animEffect>
                                    <p:anim calcmode="lin" valueType="num">
                                      <p:cBhvr>
                                        <p:cTn id="8" dur="400" decel="100000" fill="hold"/>
                                        <p:tgtEl>
                                          <p:spTgt spid="11"/>
                                        </p:tgtEl>
                                        <p:attrNameLst>
                                          <p:attrName>style.rotation</p:attrName>
                                        </p:attrNameLst>
                                      </p:cBhvr>
                                      <p:tavLst>
                                        <p:tav tm="0">
                                          <p:val>
                                            <p:fltVal val="-90"/>
                                          </p:val>
                                        </p:tav>
                                        <p:tav tm="100000">
                                          <p:val>
                                            <p:fltVal val="0"/>
                                          </p:val>
                                        </p:tav>
                                      </p:tavLst>
                                    </p:anim>
                                    <p:anim calcmode="lin" valueType="num">
                                      <p:cBhvr>
                                        <p:cTn id="9" dur="400" decel="100000" fill="hold"/>
                                        <p:tgtEl>
                                          <p:spTgt spid="11"/>
                                        </p:tgtEl>
                                        <p:attrNameLst>
                                          <p:attrName>ppt_x</p:attrName>
                                        </p:attrNameLst>
                                      </p:cBhvr>
                                      <p:tavLst>
                                        <p:tav tm="0">
                                          <p:val>
                                            <p:strVal val="#ppt_x+0.4"/>
                                          </p:val>
                                        </p:tav>
                                        <p:tav tm="100000">
                                          <p:val>
                                            <p:strVal val="#ppt_x-0.05"/>
                                          </p:val>
                                        </p:tav>
                                      </p:tavLst>
                                    </p:anim>
                                    <p:anim calcmode="lin" valueType="num">
                                      <p:cBhvr>
                                        <p:cTn id="10" dur="400" decel="100000" fill="hold"/>
                                        <p:tgtEl>
                                          <p:spTgt spid="11"/>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ويجب على مالك الطعام غير المضطر إليه.wav"/>
                                        </p:tgtEl>
                                      </p:cMediaNode>
                                    </p:audio>
                                  </p:subTnLst>
                                </p:cTn>
                              </p:par>
                              <p:par>
                                <p:cTn id="13" presetID="3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400" decel="100000"/>
                                        <p:tgtEl>
                                          <p:spTgt spid="10"/>
                                        </p:tgtEl>
                                      </p:cBhvr>
                                    </p:animEffect>
                                    <p:anim calcmode="lin" valueType="num">
                                      <p:cBhvr>
                                        <p:cTn id="16" dur="400" decel="100000" fill="hold"/>
                                        <p:tgtEl>
                                          <p:spTgt spid="10"/>
                                        </p:tgtEl>
                                        <p:attrNameLst>
                                          <p:attrName>style.rotation</p:attrName>
                                        </p:attrNameLst>
                                      </p:cBhvr>
                                      <p:tavLst>
                                        <p:tav tm="0">
                                          <p:val>
                                            <p:fltVal val="-90"/>
                                          </p:val>
                                        </p:tav>
                                        <p:tav tm="100000">
                                          <p:val>
                                            <p:fltVal val="0"/>
                                          </p:val>
                                        </p:tav>
                                      </p:tavLst>
                                    </p:anim>
                                    <p:anim calcmode="lin" valueType="num">
                                      <p:cBhvr>
                                        <p:cTn id="17" dur="400" decel="100000" fill="hold"/>
                                        <p:tgtEl>
                                          <p:spTgt spid="10"/>
                                        </p:tgtEl>
                                        <p:attrNameLst>
                                          <p:attrName>ppt_x</p:attrName>
                                        </p:attrNameLst>
                                      </p:cBhvr>
                                      <p:tavLst>
                                        <p:tav tm="0">
                                          <p:val>
                                            <p:strVal val="#ppt_x+0.4"/>
                                          </p:val>
                                        </p:tav>
                                        <p:tav tm="100000">
                                          <p:val>
                                            <p:strVal val="#ppt_x-0.05"/>
                                          </p:val>
                                        </p:tav>
                                      </p:tavLst>
                                    </p:anim>
                                    <p:anim calcmode="lin" valueType="num">
                                      <p:cBhvr>
                                        <p:cTn id="18" dur="400" decel="100000" fill="hold"/>
                                        <p:tgtEl>
                                          <p:spTgt spid="10"/>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537c.png"/>
          <p:cNvPicPr>
            <a:picLocks noChangeAspect="1"/>
          </p:cNvPicPr>
          <p:nvPr/>
        </p:nvPicPr>
        <p:blipFill>
          <a:blip r:embed="rId6"/>
          <a:srcRect/>
          <a:stretch>
            <a:fillRect/>
          </a:stretch>
        </p:blipFill>
        <p:spPr bwMode="auto">
          <a:xfrm>
            <a:off x="611188" y="1773238"/>
            <a:ext cx="7993062" cy="3671887"/>
          </a:xfrm>
          <a:prstGeom prst="rect">
            <a:avLst/>
          </a:prstGeom>
          <a:noFill/>
          <a:ln w="9525">
            <a:noFill/>
            <a:miter lim="800000"/>
            <a:headEnd/>
            <a:tailEnd/>
          </a:ln>
        </p:spPr>
      </p:pic>
      <p:sp>
        <p:nvSpPr>
          <p:cNvPr id="3" name="Rectangle 1"/>
          <p:cNvSpPr>
            <a:spLocks noChangeArrowheads="1"/>
          </p:cNvSpPr>
          <p:nvPr/>
        </p:nvSpPr>
        <p:spPr bwMode="auto">
          <a:xfrm>
            <a:off x="684213" y="2632075"/>
            <a:ext cx="6575425" cy="1754188"/>
          </a:xfrm>
          <a:prstGeom prst="rect">
            <a:avLst/>
          </a:prstGeom>
          <a:noFill/>
          <a:ln w="9525">
            <a:noFill/>
            <a:miter lim="800000"/>
            <a:headEnd/>
            <a:tailEnd/>
          </a:ln>
        </p:spPr>
        <p:txBody>
          <a:bodyPr anchor="ctr">
            <a:spAutoFit/>
          </a:bodyPr>
          <a:lstStyle/>
          <a:p>
            <a:r>
              <a:rPr lang="ar-SA" sz="3600" b="1"/>
              <a:t>قال الله تعالى:</a:t>
            </a:r>
            <a:endParaRPr lang="ar-EG" sz="3600" b="1"/>
          </a:p>
          <a:p>
            <a:r>
              <a:rPr lang="ar-EG" sz="3600" b="1"/>
              <a:t>”</a:t>
            </a:r>
            <a:r>
              <a:rPr lang="ar-EG" sz="3600" b="1">
                <a:solidFill>
                  <a:srgbClr val="00B050"/>
                </a:solidFill>
              </a:rPr>
              <a:t>وقد</a:t>
            </a:r>
            <a:r>
              <a:rPr lang="ar-EG" sz="3600" b="1"/>
              <a:t> </a:t>
            </a:r>
            <a:r>
              <a:rPr lang="ar-EG" sz="3600" b="1">
                <a:solidFill>
                  <a:srgbClr val="00B050"/>
                </a:solidFill>
              </a:rPr>
              <a:t>فَصَّلَ لَكُمْ مَا حَرَّمَ عَلَيْكُمْ إِلا مَا اضْطُرِرْتُمْ إِلَيْهِ</a:t>
            </a:r>
            <a:r>
              <a:rPr lang="ar-EG" sz="3600" b="1"/>
              <a:t>“.</a:t>
            </a:r>
            <a:endParaRPr lang="en-US" sz="3600" b="1"/>
          </a:p>
        </p:txBody>
      </p:sp>
      <p:sp>
        <p:nvSpPr>
          <p:cNvPr id="4" name="Rectangle 1"/>
          <p:cNvSpPr>
            <a:spLocks noChangeArrowheads="1"/>
          </p:cNvSpPr>
          <p:nvPr/>
        </p:nvSpPr>
        <p:spPr bwMode="auto">
          <a:xfrm>
            <a:off x="700088" y="4633913"/>
            <a:ext cx="4159250" cy="523875"/>
          </a:xfrm>
          <a:prstGeom prst="rect">
            <a:avLst/>
          </a:prstGeom>
          <a:noFill/>
          <a:ln w="9525">
            <a:noFill/>
            <a:miter lim="800000"/>
            <a:headEnd/>
            <a:tailEnd/>
          </a:ln>
        </p:spPr>
        <p:txBody>
          <a:bodyPr anchor="ctr">
            <a:spAutoFit/>
          </a:bodyPr>
          <a:lstStyle/>
          <a:p>
            <a:r>
              <a:rPr lang="ar-EG" sz="2800" b="1">
                <a:solidFill>
                  <a:srgbClr val="C00000"/>
                </a:solidFill>
              </a:rPr>
              <a:t> سورة الأنعام، آية: 119.</a:t>
            </a:r>
            <a:endParaRPr lang="en-US" sz="2800" b="1">
              <a:solidFill>
                <a:srgbClr val="C00000"/>
              </a:solidFill>
            </a:endParaRPr>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lert.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قال الله تعالى وقد.wav"/>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5" name="سورة الأنعام، آية 1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jjy.gif"/>
          <p:cNvPicPr>
            <a:picLocks noChangeAspect="1"/>
          </p:cNvPicPr>
          <p:nvPr/>
        </p:nvPicPr>
        <p:blipFill>
          <a:blip r:embed="rId9"/>
          <a:srcRect/>
          <a:stretch>
            <a:fillRect/>
          </a:stretch>
        </p:blipFill>
        <p:spPr bwMode="auto">
          <a:xfrm>
            <a:off x="971550" y="0"/>
            <a:ext cx="7488238" cy="1916113"/>
          </a:xfrm>
          <a:prstGeom prst="rect">
            <a:avLst/>
          </a:prstGeom>
          <a:noFill/>
          <a:ln w="9525">
            <a:noFill/>
            <a:miter lim="800000"/>
            <a:headEnd/>
            <a:tailEnd/>
          </a:ln>
        </p:spPr>
      </p:pic>
      <p:sp>
        <p:nvSpPr>
          <p:cNvPr id="3" name="Rectangle 1"/>
          <p:cNvSpPr>
            <a:spLocks noChangeArrowheads="1"/>
          </p:cNvSpPr>
          <p:nvPr/>
        </p:nvSpPr>
        <p:spPr bwMode="auto">
          <a:xfrm>
            <a:off x="3046413" y="476250"/>
            <a:ext cx="3397250" cy="923925"/>
          </a:xfrm>
          <a:prstGeom prst="rect">
            <a:avLst/>
          </a:prstGeom>
          <a:noFill/>
          <a:ln w="9525">
            <a:noFill/>
            <a:miter lim="800000"/>
            <a:headEnd/>
            <a:tailEnd/>
          </a:ln>
        </p:spPr>
        <p:txBody>
          <a:bodyPr wrap="none" anchor="ctr">
            <a:spAutoFit/>
          </a:bodyPr>
          <a:lstStyle/>
          <a:p>
            <a:pPr algn="ctr" rtl="0"/>
            <a:r>
              <a:rPr lang="ar-SA" sz="5400" b="1">
                <a:solidFill>
                  <a:schemeClr val="bg1"/>
                </a:solidFill>
              </a:rPr>
              <a:t>عناصر الوحدة</a:t>
            </a:r>
            <a:endParaRPr lang="en-US" sz="5400">
              <a:solidFill>
                <a:schemeClr val="bg1"/>
              </a:solidFill>
            </a:endParaRPr>
          </a:p>
        </p:txBody>
      </p:sp>
      <p:grpSp>
        <p:nvGrpSpPr>
          <p:cNvPr id="4" name="مجموعة 3"/>
          <p:cNvGrpSpPr>
            <a:grpSpLocks/>
          </p:cNvGrpSpPr>
          <p:nvPr/>
        </p:nvGrpSpPr>
        <p:grpSpPr bwMode="auto">
          <a:xfrm>
            <a:off x="1476375" y="1916113"/>
            <a:ext cx="5908675" cy="1441450"/>
            <a:chOff x="971600" y="1310240"/>
            <a:chExt cx="7056784" cy="4363592"/>
          </a:xfrm>
        </p:grpSpPr>
        <p:sp>
          <p:nvSpPr>
            <p:cNvPr id="5" name="مخطط انسيابي: محطة طرفية 4"/>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6" name="مخطط انسيابي: بيانات مخزّنة 5"/>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7" name="Rectangle 1"/>
          <p:cNvSpPr>
            <a:spLocks noChangeArrowheads="1"/>
          </p:cNvSpPr>
          <p:nvPr/>
        </p:nvSpPr>
        <p:spPr bwMode="auto">
          <a:xfrm>
            <a:off x="3779838" y="2276475"/>
            <a:ext cx="3530600" cy="708025"/>
          </a:xfrm>
          <a:prstGeom prst="rect">
            <a:avLst/>
          </a:prstGeom>
          <a:noFill/>
          <a:ln w="9525">
            <a:noFill/>
            <a:miter lim="800000"/>
            <a:headEnd/>
            <a:tailEnd/>
          </a:ln>
        </p:spPr>
        <p:txBody>
          <a:bodyPr anchor="ctr">
            <a:spAutoFit/>
          </a:bodyPr>
          <a:lstStyle/>
          <a:p>
            <a:r>
              <a:rPr lang="ar-EG" sz="4000" b="1"/>
              <a:t>1- تعريف المضطر.</a:t>
            </a:r>
            <a:endParaRPr lang="en-US" sz="4000"/>
          </a:p>
        </p:txBody>
      </p:sp>
      <p:grpSp>
        <p:nvGrpSpPr>
          <p:cNvPr id="8" name="مجموعة 7"/>
          <p:cNvGrpSpPr>
            <a:grpSpLocks/>
          </p:cNvGrpSpPr>
          <p:nvPr/>
        </p:nvGrpSpPr>
        <p:grpSpPr bwMode="auto">
          <a:xfrm>
            <a:off x="1547813" y="3500438"/>
            <a:ext cx="5908675" cy="1441450"/>
            <a:chOff x="971600" y="1310240"/>
            <a:chExt cx="7056784" cy="4363592"/>
          </a:xfrm>
        </p:grpSpPr>
        <p:sp>
          <p:nvSpPr>
            <p:cNvPr id="9" name="مخطط انسيابي: محطة طرفية 8"/>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10" name="مخطط انسيابي: بيانات مخزّنة 9"/>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11" name="Rectangle 1"/>
          <p:cNvSpPr>
            <a:spLocks noChangeArrowheads="1"/>
          </p:cNvSpPr>
          <p:nvPr/>
        </p:nvSpPr>
        <p:spPr bwMode="auto">
          <a:xfrm>
            <a:off x="1763713" y="3860800"/>
            <a:ext cx="5546725" cy="708025"/>
          </a:xfrm>
          <a:prstGeom prst="rect">
            <a:avLst/>
          </a:prstGeom>
          <a:noFill/>
          <a:ln w="9525">
            <a:noFill/>
            <a:miter lim="800000"/>
            <a:headEnd/>
            <a:tailEnd/>
          </a:ln>
        </p:spPr>
        <p:txBody>
          <a:bodyPr anchor="ctr">
            <a:spAutoFit/>
          </a:bodyPr>
          <a:lstStyle/>
          <a:p>
            <a:r>
              <a:rPr lang="ar-EG" sz="4000" b="1"/>
              <a:t>2- حكم أكل المضطر للمحرم.</a:t>
            </a:r>
            <a:endParaRPr lang="en-US" sz="4000"/>
          </a:p>
        </p:txBody>
      </p:sp>
      <p:grpSp>
        <p:nvGrpSpPr>
          <p:cNvPr id="12" name="مجموعة 11"/>
          <p:cNvGrpSpPr>
            <a:grpSpLocks/>
          </p:cNvGrpSpPr>
          <p:nvPr/>
        </p:nvGrpSpPr>
        <p:grpSpPr bwMode="auto">
          <a:xfrm>
            <a:off x="1619250" y="5013325"/>
            <a:ext cx="5908675" cy="1439863"/>
            <a:chOff x="971600" y="1310240"/>
            <a:chExt cx="7056784" cy="4363592"/>
          </a:xfrm>
        </p:grpSpPr>
        <p:sp>
          <p:nvSpPr>
            <p:cNvPr id="13" name="مخطط انسيابي: محطة طرفية 12"/>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14" name="مخطط انسيابي: بيانات مخزّنة 13"/>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15" name="Rectangle 1"/>
          <p:cNvSpPr>
            <a:spLocks noChangeArrowheads="1"/>
          </p:cNvSpPr>
          <p:nvPr/>
        </p:nvSpPr>
        <p:spPr bwMode="auto">
          <a:xfrm>
            <a:off x="1403350" y="5434013"/>
            <a:ext cx="6051550" cy="646112"/>
          </a:xfrm>
          <a:prstGeom prst="rect">
            <a:avLst/>
          </a:prstGeom>
          <a:noFill/>
          <a:ln w="9525">
            <a:noFill/>
            <a:miter lim="800000"/>
            <a:headEnd/>
            <a:tailEnd/>
          </a:ln>
        </p:spPr>
        <p:txBody>
          <a:bodyPr anchor="ctr">
            <a:spAutoFit/>
          </a:bodyPr>
          <a:lstStyle/>
          <a:p>
            <a:r>
              <a:rPr lang="ar-EG" sz="3600" b="1"/>
              <a:t>3- الحكمة من إباحة المحرم للمضطر.</a:t>
            </a:r>
            <a:endParaRPr lang="en-US" sz="3600"/>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indows XP Critical Stop.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4" name="عناصر الوحدة.wav"/>
                                        </p:tgtEl>
                                      </p:cMediaNode>
                                    </p:audio>
                                  </p:sub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5" name="مقص.wav"/>
                                        </p:tgtEl>
                                      </p:cMediaNode>
                                    </p:audio>
                                  </p:sub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6" name="تعريف المضطر.wav"/>
                                        </p:tgtEl>
                                      </p:cMediaNode>
                                    </p:audio>
                                  </p:sub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2"/>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5" name="مقص.wav"/>
                                        </p:tgtEl>
                                      </p:cMediaNode>
                                    </p:audio>
                                  </p:subTnLst>
                                </p:cTn>
                              </p:par>
                              <p:par>
                                <p:cTn id="32" presetID="2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2"/>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7" name="حكم أكل المضطر للمحرم.wav"/>
                                        </p:tgtEl>
                                      </p:cMediaNode>
                                    </p:audio>
                                  </p:sub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2"/>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3"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5" name="مقص.wav"/>
                                        </p:tgtEl>
                                      </p:cMediaNode>
                                    </p:audio>
                                  </p:subTnLst>
                                </p:cTn>
                              </p:par>
                              <p:par>
                                <p:cTn id="44" presetID="29"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ppt_x</p:attrName>
                                        </p:attrNameLst>
                                      </p:cBhvr>
                                      <p:tavLst>
                                        <p:tav tm="0">
                                          <p:val>
                                            <p:strVal val="#ppt_x-.2"/>
                                          </p:val>
                                        </p:tav>
                                        <p:tav tm="100000">
                                          <p:val>
                                            <p:strVal val="#ppt_x"/>
                                          </p:val>
                                        </p:tav>
                                      </p:tavLst>
                                    </p:anim>
                                    <p:anim calcmode="lin" valueType="num">
                                      <p:cBhvr>
                                        <p:cTn id="47"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8" dur="500"/>
                                        <p:tgtEl>
                                          <p:spTgt spid="15"/>
                                        </p:tgtEl>
                                      </p:cBhvr>
                                    </p:animEffect>
                                  </p:childTnLst>
                                  <p:subTnLst>
                                    <p:audio>
                                      <p:cMediaNode>
                                        <p:cTn display="0" masterRel="sameClick">
                                          <p:stCondLst>
                                            <p:cond evt="begin" delay="0">
                                              <p:tn val="44"/>
                                            </p:cond>
                                          </p:stCondLst>
                                          <p:endCondLst>
                                            <p:cond evt="onStopAudio" delay="0">
                                              <p:tgtEl>
                                                <p:sldTgt/>
                                              </p:tgtEl>
                                            </p:cond>
                                          </p:endCondLst>
                                        </p:cTn>
                                        <p:tgtEl>
                                          <p:sndTgt r:embed="rId8" name="الحكمة من إباحة المحرم للمضط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1" descr="hjjy.gif"/>
          <p:cNvPicPr>
            <a:picLocks noChangeAspect="1"/>
          </p:cNvPicPr>
          <p:nvPr/>
        </p:nvPicPr>
        <p:blipFill>
          <a:blip r:embed="rId6"/>
          <a:srcRect/>
          <a:stretch>
            <a:fillRect/>
          </a:stretch>
        </p:blipFill>
        <p:spPr bwMode="auto">
          <a:xfrm>
            <a:off x="684213" y="-26988"/>
            <a:ext cx="7488237" cy="1916113"/>
          </a:xfrm>
          <a:prstGeom prst="rect">
            <a:avLst/>
          </a:prstGeom>
          <a:noFill/>
          <a:ln w="9525">
            <a:noFill/>
            <a:miter lim="800000"/>
            <a:headEnd/>
            <a:tailEnd/>
          </a:ln>
        </p:spPr>
      </p:pic>
      <p:sp>
        <p:nvSpPr>
          <p:cNvPr id="5123" name="Rectangle 1"/>
          <p:cNvSpPr>
            <a:spLocks noChangeArrowheads="1"/>
          </p:cNvSpPr>
          <p:nvPr/>
        </p:nvSpPr>
        <p:spPr bwMode="auto">
          <a:xfrm>
            <a:off x="2830513" y="476250"/>
            <a:ext cx="3397250" cy="923925"/>
          </a:xfrm>
          <a:prstGeom prst="rect">
            <a:avLst/>
          </a:prstGeom>
          <a:noFill/>
          <a:ln w="9525">
            <a:noFill/>
            <a:miter lim="800000"/>
            <a:headEnd/>
            <a:tailEnd/>
          </a:ln>
        </p:spPr>
        <p:txBody>
          <a:bodyPr wrap="none" anchor="ctr">
            <a:spAutoFit/>
          </a:bodyPr>
          <a:lstStyle/>
          <a:p>
            <a:pPr algn="ctr" rtl="0"/>
            <a:r>
              <a:rPr lang="ar-SA" sz="5400" b="1">
                <a:solidFill>
                  <a:schemeClr val="bg1"/>
                </a:solidFill>
              </a:rPr>
              <a:t>عناصر الوحدة</a:t>
            </a:r>
            <a:endParaRPr lang="en-US" sz="5400">
              <a:solidFill>
                <a:schemeClr val="bg1"/>
              </a:solidFill>
            </a:endParaRPr>
          </a:p>
        </p:txBody>
      </p:sp>
      <p:grpSp>
        <p:nvGrpSpPr>
          <p:cNvPr id="2" name="مجموعة 3"/>
          <p:cNvGrpSpPr>
            <a:grpSpLocks/>
          </p:cNvGrpSpPr>
          <p:nvPr/>
        </p:nvGrpSpPr>
        <p:grpSpPr bwMode="auto">
          <a:xfrm>
            <a:off x="1476375" y="2273302"/>
            <a:ext cx="5908675" cy="1441450"/>
            <a:chOff x="971600" y="1310240"/>
            <a:chExt cx="7056784" cy="4363592"/>
          </a:xfrm>
        </p:grpSpPr>
        <p:sp>
          <p:nvSpPr>
            <p:cNvPr id="5" name="مخطط انسيابي: محطة طرفية 4"/>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6" name="مخطط انسيابي: بيانات مخزّنة 5"/>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7" name="Rectangle 1"/>
          <p:cNvSpPr>
            <a:spLocks noChangeArrowheads="1"/>
          </p:cNvSpPr>
          <p:nvPr/>
        </p:nvSpPr>
        <p:spPr bwMode="auto">
          <a:xfrm>
            <a:off x="1692275" y="2417764"/>
            <a:ext cx="5473700" cy="1200150"/>
          </a:xfrm>
          <a:prstGeom prst="rect">
            <a:avLst/>
          </a:prstGeom>
          <a:noFill/>
          <a:ln w="9525">
            <a:noFill/>
            <a:miter lim="800000"/>
            <a:headEnd/>
            <a:tailEnd/>
          </a:ln>
        </p:spPr>
        <p:txBody>
          <a:bodyPr anchor="ctr">
            <a:spAutoFit/>
          </a:bodyPr>
          <a:lstStyle/>
          <a:p>
            <a:pPr marL="539750" indent="-457200"/>
            <a:r>
              <a:rPr lang="ar-EG" sz="3600" b="1" dirty="0"/>
              <a:t>4- مقدار ما يباح من الطعام المحرم للمضطر.</a:t>
            </a:r>
            <a:endParaRPr lang="en-US" sz="3600" dirty="0"/>
          </a:p>
        </p:txBody>
      </p:sp>
      <p:grpSp>
        <p:nvGrpSpPr>
          <p:cNvPr id="3" name="مجموعة 7"/>
          <p:cNvGrpSpPr>
            <a:grpSpLocks/>
          </p:cNvGrpSpPr>
          <p:nvPr/>
        </p:nvGrpSpPr>
        <p:grpSpPr bwMode="auto">
          <a:xfrm>
            <a:off x="1547813" y="4345004"/>
            <a:ext cx="5908675" cy="1441450"/>
            <a:chOff x="971600" y="1310240"/>
            <a:chExt cx="7056784" cy="4363592"/>
          </a:xfrm>
        </p:grpSpPr>
        <p:sp>
          <p:nvSpPr>
            <p:cNvPr id="9" name="مخطط انسيابي: محطة طرفية 8"/>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10" name="مخطط انسيابي: بيانات مخزّنة 9"/>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11" name="Rectangle 1"/>
          <p:cNvSpPr>
            <a:spLocks noChangeArrowheads="1"/>
          </p:cNvSpPr>
          <p:nvPr/>
        </p:nvSpPr>
        <p:spPr bwMode="auto">
          <a:xfrm>
            <a:off x="1763713" y="4735529"/>
            <a:ext cx="5546725" cy="647700"/>
          </a:xfrm>
          <a:prstGeom prst="rect">
            <a:avLst/>
          </a:prstGeom>
          <a:noFill/>
          <a:ln w="9525">
            <a:noFill/>
            <a:miter lim="800000"/>
            <a:headEnd/>
            <a:tailEnd/>
          </a:ln>
        </p:spPr>
        <p:txBody>
          <a:bodyPr anchor="ctr">
            <a:spAutoFit/>
          </a:bodyPr>
          <a:lstStyle/>
          <a:p>
            <a:r>
              <a:rPr lang="ar-EG" sz="3600" b="1"/>
              <a:t>5- الاضرار إلى طعام الآخرين.</a:t>
            </a:r>
            <a:endParaRPr lang="en-US" sz="3600" b="1"/>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مقص.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مقدار ما يباح من الطعام.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3" name="مقص.wav"/>
                                        </p:tgtEl>
                                      </p:cMediaNode>
                                    </p:audio>
                                  </p:subTnLst>
                                </p:cTn>
                              </p:par>
                              <p:par>
                                <p:cTn id="22" presetID="2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5" name="الاضطرار إلى طعام الآخر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صورة 1" descr="hjjy.gif"/>
          <p:cNvPicPr>
            <a:picLocks noChangeAspect="1"/>
          </p:cNvPicPr>
          <p:nvPr/>
        </p:nvPicPr>
        <p:blipFill>
          <a:blip r:embed="rId7"/>
          <a:srcRect/>
          <a:stretch>
            <a:fillRect/>
          </a:stretch>
        </p:blipFill>
        <p:spPr bwMode="auto">
          <a:xfrm>
            <a:off x="684213" y="0"/>
            <a:ext cx="7488237" cy="1916113"/>
          </a:xfrm>
          <a:prstGeom prst="rect">
            <a:avLst/>
          </a:prstGeom>
          <a:noFill/>
          <a:ln w="9525">
            <a:noFill/>
            <a:miter lim="800000"/>
            <a:headEnd/>
            <a:tailEnd/>
          </a:ln>
        </p:spPr>
      </p:pic>
      <p:sp>
        <p:nvSpPr>
          <p:cNvPr id="6147" name="Rectangle 1"/>
          <p:cNvSpPr>
            <a:spLocks noChangeArrowheads="1"/>
          </p:cNvSpPr>
          <p:nvPr/>
        </p:nvSpPr>
        <p:spPr bwMode="auto">
          <a:xfrm>
            <a:off x="2627313" y="476250"/>
            <a:ext cx="3397250" cy="923925"/>
          </a:xfrm>
          <a:prstGeom prst="rect">
            <a:avLst/>
          </a:prstGeom>
          <a:noFill/>
          <a:ln w="9525">
            <a:noFill/>
            <a:miter lim="800000"/>
            <a:headEnd/>
            <a:tailEnd/>
          </a:ln>
        </p:spPr>
        <p:txBody>
          <a:bodyPr wrap="none" anchor="ctr">
            <a:spAutoFit/>
          </a:bodyPr>
          <a:lstStyle/>
          <a:p>
            <a:pPr algn="ctr" rtl="0"/>
            <a:r>
              <a:rPr lang="ar-SA" sz="5400" b="1">
                <a:solidFill>
                  <a:schemeClr val="bg1"/>
                </a:solidFill>
              </a:rPr>
              <a:t>عناصر الوحدة</a:t>
            </a:r>
            <a:endParaRPr lang="en-US" sz="5400">
              <a:solidFill>
                <a:schemeClr val="bg1"/>
              </a:solidFill>
            </a:endParaRPr>
          </a:p>
        </p:txBody>
      </p:sp>
      <p:grpSp>
        <p:nvGrpSpPr>
          <p:cNvPr id="2" name="مجموعة 3"/>
          <p:cNvGrpSpPr>
            <a:grpSpLocks/>
          </p:cNvGrpSpPr>
          <p:nvPr/>
        </p:nvGrpSpPr>
        <p:grpSpPr bwMode="auto">
          <a:xfrm>
            <a:off x="1476375" y="1916113"/>
            <a:ext cx="5908675" cy="1441450"/>
            <a:chOff x="971600" y="1310240"/>
            <a:chExt cx="7056784" cy="4363592"/>
          </a:xfrm>
        </p:grpSpPr>
        <p:sp>
          <p:nvSpPr>
            <p:cNvPr id="5" name="مخطط انسيابي: محطة طرفية 4"/>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6" name="مخطط انسيابي: بيانات مخزّنة 5"/>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7" name="Rectangle 1"/>
          <p:cNvSpPr>
            <a:spLocks noChangeArrowheads="1"/>
          </p:cNvSpPr>
          <p:nvPr/>
        </p:nvSpPr>
        <p:spPr bwMode="auto">
          <a:xfrm>
            <a:off x="1692275" y="2338388"/>
            <a:ext cx="5473700" cy="646112"/>
          </a:xfrm>
          <a:prstGeom prst="rect">
            <a:avLst/>
          </a:prstGeom>
          <a:noFill/>
          <a:ln w="9525">
            <a:noFill/>
            <a:miter lim="800000"/>
            <a:headEnd/>
            <a:tailEnd/>
          </a:ln>
        </p:spPr>
        <p:txBody>
          <a:bodyPr anchor="ctr">
            <a:spAutoFit/>
          </a:bodyPr>
          <a:lstStyle/>
          <a:p>
            <a:r>
              <a:rPr lang="ar-EG" sz="3600" b="1"/>
              <a:t>7- مشروعية التداوي وضوابطه.</a:t>
            </a:r>
            <a:endParaRPr lang="en-US" sz="3600"/>
          </a:p>
        </p:txBody>
      </p:sp>
      <p:grpSp>
        <p:nvGrpSpPr>
          <p:cNvPr id="3" name="مجموعة 7"/>
          <p:cNvGrpSpPr>
            <a:grpSpLocks/>
          </p:cNvGrpSpPr>
          <p:nvPr/>
        </p:nvGrpSpPr>
        <p:grpSpPr bwMode="auto">
          <a:xfrm>
            <a:off x="1547813" y="3500438"/>
            <a:ext cx="5908675" cy="1441450"/>
            <a:chOff x="971600" y="1310240"/>
            <a:chExt cx="7056784" cy="4363592"/>
          </a:xfrm>
        </p:grpSpPr>
        <p:sp>
          <p:nvSpPr>
            <p:cNvPr id="9" name="مخطط انسيابي: محطة طرفية 8"/>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10" name="مخطط انسيابي: بيانات مخزّنة 9"/>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11" name="Rectangle 1"/>
          <p:cNvSpPr>
            <a:spLocks noChangeArrowheads="1"/>
          </p:cNvSpPr>
          <p:nvPr/>
        </p:nvSpPr>
        <p:spPr bwMode="auto">
          <a:xfrm>
            <a:off x="1763713" y="3890963"/>
            <a:ext cx="5546725" cy="647700"/>
          </a:xfrm>
          <a:prstGeom prst="rect">
            <a:avLst/>
          </a:prstGeom>
          <a:noFill/>
          <a:ln w="9525">
            <a:noFill/>
            <a:miter lim="800000"/>
            <a:headEnd/>
            <a:tailEnd/>
          </a:ln>
        </p:spPr>
        <p:txBody>
          <a:bodyPr anchor="ctr">
            <a:spAutoFit/>
          </a:bodyPr>
          <a:lstStyle/>
          <a:p>
            <a:r>
              <a:rPr lang="ar-EG" sz="3600" b="1"/>
              <a:t>8- التداوي بنقل الدم.</a:t>
            </a:r>
            <a:endParaRPr lang="en-US" sz="3600"/>
          </a:p>
        </p:txBody>
      </p:sp>
      <p:grpSp>
        <p:nvGrpSpPr>
          <p:cNvPr id="4" name="مجموعة 11"/>
          <p:cNvGrpSpPr>
            <a:grpSpLocks/>
          </p:cNvGrpSpPr>
          <p:nvPr/>
        </p:nvGrpSpPr>
        <p:grpSpPr bwMode="auto">
          <a:xfrm>
            <a:off x="1619250" y="5013325"/>
            <a:ext cx="5908675" cy="1439863"/>
            <a:chOff x="971600" y="1310240"/>
            <a:chExt cx="7056784" cy="4363592"/>
          </a:xfrm>
        </p:grpSpPr>
        <p:sp>
          <p:nvSpPr>
            <p:cNvPr id="13" name="مخطط انسيابي: محطة طرفية 12"/>
            <p:cNvSpPr/>
            <p:nvPr/>
          </p:nvSpPr>
          <p:spPr>
            <a:xfrm>
              <a:off x="1259632" y="1539903"/>
              <a:ext cx="6408712" cy="4133929"/>
            </a:xfrm>
            <a:prstGeom prst="flowChartTerminator">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sp>
          <p:nvSpPr>
            <p:cNvPr id="14" name="مخطط انسيابي: بيانات مخزّنة 13"/>
            <p:cNvSpPr/>
            <p:nvPr/>
          </p:nvSpPr>
          <p:spPr>
            <a:xfrm rot="16200000">
              <a:off x="2450212" y="-168372"/>
              <a:ext cx="4099560" cy="7056784"/>
            </a:xfrm>
            <a:prstGeom prst="flowChartOnlineStorage">
              <a:avLst/>
            </a:prstGeom>
            <a:solidFill>
              <a:srgbClr val="FFFFCC"/>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EG"/>
            </a:p>
          </p:txBody>
        </p:sp>
      </p:grpSp>
      <p:sp>
        <p:nvSpPr>
          <p:cNvPr id="15" name="Rectangle 1"/>
          <p:cNvSpPr>
            <a:spLocks noChangeArrowheads="1"/>
          </p:cNvSpPr>
          <p:nvPr/>
        </p:nvSpPr>
        <p:spPr bwMode="auto">
          <a:xfrm>
            <a:off x="1403350" y="5434013"/>
            <a:ext cx="6051550" cy="646112"/>
          </a:xfrm>
          <a:prstGeom prst="rect">
            <a:avLst/>
          </a:prstGeom>
          <a:noFill/>
          <a:ln w="9525">
            <a:noFill/>
            <a:miter lim="800000"/>
            <a:headEnd/>
            <a:tailEnd/>
          </a:ln>
        </p:spPr>
        <p:txBody>
          <a:bodyPr anchor="ctr">
            <a:spAutoFit/>
          </a:bodyPr>
          <a:lstStyle/>
          <a:p>
            <a:r>
              <a:rPr lang="ar-EG" sz="3600" b="1"/>
              <a:t>9- حكم استعمال المخدر في التداوي.</a:t>
            </a:r>
            <a:endParaRPr lang="en-US" sz="3600"/>
          </a:p>
        </p:txBody>
      </p:sp>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مقص.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مشروعية التداوي وضوابطه.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3" name="مقص.wav"/>
                                        </p:tgtEl>
                                      </p:cMediaNode>
                                    </p:audio>
                                  </p:subTnLst>
                                </p:cTn>
                              </p:par>
                              <p:par>
                                <p:cTn id="22" presetID="2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5" name="التداوي بنقل الدم.wav"/>
                                        </p:tgtEl>
                                      </p:cMediaNode>
                                    </p:audio>
                                  </p:sub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500"/>
                                        <p:tgtEl>
                                          <p:spTgt spid="4"/>
                                        </p:tgtEl>
                                      </p:cBhvr>
                                    </p:animEffect>
                                  </p:childTnLst>
                                  <p:subTnLst>
                                    <p:audio>
                                      <p:cMediaNode>
                                        <p:cTn display="0" masterRel="sameClick">
                                          <p:stCondLst>
                                            <p:cond evt="begin" delay="0">
                                              <p:tn val="29"/>
                                            </p:cond>
                                          </p:stCondLst>
                                          <p:endCondLst>
                                            <p:cond evt="onStopAudio" delay="0">
                                              <p:tgtEl>
                                                <p:sldTgt/>
                                              </p:tgtEl>
                                            </p:cond>
                                          </p:endCondLst>
                                        </p:cTn>
                                        <p:tgtEl>
                                          <p:sndTgt r:embed="rId3" name="مقص.wav"/>
                                        </p:tgtEl>
                                      </p:cMediaNode>
                                    </p:audio>
                                  </p:subTnLst>
                                </p:cTn>
                              </p:par>
                              <p:par>
                                <p:cTn id="34" presetID="2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ppt_x-.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8" dur="5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6" name="حكم استعمال المخدر ف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3333.gif"/>
          <p:cNvPicPr>
            <a:picLocks noChangeAspect="1"/>
          </p:cNvPicPr>
          <p:nvPr/>
        </p:nvPicPr>
        <p:blipFill>
          <a:blip r:embed="rId11"/>
          <a:srcRect/>
          <a:stretch>
            <a:fillRect/>
          </a:stretch>
        </p:blipFill>
        <p:spPr bwMode="auto">
          <a:xfrm>
            <a:off x="4495800" y="228600"/>
            <a:ext cx="4343400" cy="1768475"/>
          </a:xfrm>
          <a:prstGeom prst="rect">
            <a:avLst/>
          </a:prstGeom>
          <a:noFill/>
          <a:ln w="9525">
            <a:noFill/>
            <a:miter lim="800000"/>
            <a:headEnd/>
            <a:tailEnd/>
          </a:ln>
        </p:spPr>
      </p:pic>
      <p:sp>
        <p:nvSpPr>
          <p:cNvPr id="3" name="مستطيل 2"/>
          <p:cNvSpPr>
            <a:spLocks noChangeArrowheads="1"/>
          </p:cNvSpPr>
          <p:nvPr/>
        </p:nvSpPr>
        <p:spPr bwMode="auto">
          <a:xfrm>
            <a:off x="5029200" y="457200"/>
            <a:ext cx="3278188" cy="1016000"/>
          </a:xfrm>
          <a:prstGeom prst="rect">
            <a:avLst/>
          </a:prstGeom>
          <a:noFill/>
          <a:ln w="9525">
            <a:noFill/>
            <a:miter lim="800000"/>
            <a:headEnd/>
            <a:tailEnd/>
          </a:ln>
        </p:spPr>
        <p:txBody>
          <a:bodyPr wrap="none">
            <a:spAutoFit/>
          </a:bodyPr>
          <a:lstStyle/>
          <a:p>
            <a:pPr algn="ctr" rtl="0"/>
            <a:r>
              <a:rPr lang="ar-SA" sz="6000" b="1">
                <a:solidFill>
                  <a:schemeClr val="bg1"/>
                </a:solidFill>
              </a:rPr>
              <a:t>أريد أن أتعلم</a:t>
            </a:r>
            <a:endParaRPr lang="en-US" sz="6000">
              <a:solidFill>
                <a:schemeClr val="bg1"/>
              </a:solidFill>
            </a:endParaRPr>
          </a:p>
        </p:txBody>
      </p:sp>
      <p:pic>
        <p:nvPicPr>
          <p:cNvPr id="4" name="صورة 3" descr="0150.jpg"/>
          <p:cNvPicPr>
            <a:picLocks noChangeAspect="1"/>
          </p:cNvPicPr>
          <p:nvPr/>
        </p:nvPicPr>
        <p:blipFill>
          <a:blip r:embed="rId12"/>
          <a:srcRect/>
          <a:stretch>
            <a:fillRect/>
          </a:stretch>
        </p:blipFill>
        <p:spPr bwMode="auto">
          <a:xfrm>
            <a:off x="971550" y="2590800"/>
            <a:ext cx="6985000" cy="3962400"/>
          </a:xfrm>
          <a:prstGeom prst="rect">
            <a:avLst/>
          </a:prstGeom>
          <a:noFill/>
          <a:ln w="9525">
            <a:noFill/>
            <a:miter lim="800000"/>
            <a:headEnd/>
            <a:tailEnd/>
          </a:ln>
        </p:spPr>
      </p:pic>
      <p:sp>
        <p:nvSpPr>
          <p:cNvPr id="5" name="Rectangle 1"/>
          <p:cNvSpPr>
            <a:spLocks noChangeArrowheads="1"/>
          </p:cNvSpPr>
          <p:nvPr/>
        </p:nvSpPr>
        <p:spPr bwMode="auto">
          <a:xfrm>
            <a:off x="2843213" y="3068638"/>
            <a:ext cx="4654550" cy="646112"/>
          </a:xfrm>
          <a:prstGeom prst="rect">
            <a:avLst/>
          </a:prstGeom>
          <a:noFill/>
          <a:ln w="9525">
            <a:noFill/>
            <a:miter lim="800000"/>
            <a:headEnd/>
            <a:tailEnd/>
          </a:ln>
        </p:spPr>
        <p:txBody>
          <a:bodyPr anchor="ctr">
            <a:spAutoFit/>
          </a:bodyPr>
          <a:lstStyle/>
          <a:p>
            <a:pPr indent="187325"/>
            <a:r>
              <a:rPr lang="ar-EG" sz="3600" b="1">
                <a:solidFill>
                  <a:srgbClr val="00B0F0"/>
                </a:solidFill>
              </a:rPr>
              <a:t>1- حكم أكل الحرام للمضطر</a:t>
            </a:r>
            <a:r>
              <a:rPr lang="ar-SA" sz="3600" b="1">
                <a:solidFill>
                  <a:srgbClr val="00B0F0"/>
                </a:solidFill>
              </a:rPr>
              <a:t>.</a:t>
            </a:r>
            <a:endParaRPr lang="ar-EG" altLang="zh-CN" sz="4400">
              <a:solidFill>
                <a:srgbClr val="00B0F0"/>
              </a:solidFill>
            </a:endParaRPr>
          </a:p>
        </p:txBody>
      </p:sp>
      <p:sp>
        <p:nvSpPr>
          <p:cNvPr id="6" name="Rectangle 1"/>
          <p:cNvSpPr>
            <a:spLocks noChangeArrowheads="1"/>
          </p:cNvSpPr>
          <p:nvPr/>
        </p:nvSpPr>
        <p:spPr bwMode="auto">
          <a:xfrm>
            <a:off x="1403350" y="3716338"/>
            <a:ext cx="6094413" cy="647700"/>
          </a:xfrm>
          <a:prstGeom prst="rect">
            <a:avLst/>
          </a:prstGeom>
          <a:noFill/>
          <a:ln w="9525">
            <a:noFill/>
            <a:miter lim="800000"/>
            <a:headEnd/>
            <a:tailEnd/>
          </a:ln>
        </p:spPr>
        <p:txBody>
          <a:bodyPr anchor="ctr">
            <a:spAutoFit/>
          </a:bodyPr>
          <a:lstStyle/>
          <a:p>
            <a:pPr indent="187325"/>
            <a:r>
              <a:rPr lang="ar-EG" sz="3600" b="1">
                <a:solidFill>
                  <a:srgbClr val="00B050"/>
                </a:solidFill>
              </a:rPr>
              <a:t>2- الحكمة من إباحة المحرم للمضطر</a:t>
            </a:r>
            <a:r>
              <a:rPr lang="ar-SA" sz="3600" b="1">
                <a:solidFill>
                  <a:srgbClr val="00B050"/>
                </a:solidFill>
              </a:rPr>
              <a:t>.</a:t>
            </a:r>
            <a:endParaRPr lang="ar-EG" altLang="zh-CN" sz="4400">
              <a:solidFill>
                <a:srgbClr val="00B050"/>
              </a:solidFill>
            </a:endParaRPr>
          </a:p>
        </p:txBody>
      </p:sp>
      <p:sp>
        <p:nvSpPr>
          <p:cNvPr id="7" name="Rectangle 1"/>
          <p:cNvSpPr>
            <a:spLocks noChangeArrowheads="1"/>
          </p:cNvSpPr>
          <p:nvPr/>
        </p:nvSpPr>
        <p:spPr bwMode="auto">
          <a:xfrm>
            <a:off x="2195513" y="4365625"/>
            <a:ext cx="5278437" cy="646113"/>
          </a:xfrm>
          <a:prstGeom prst="rect">
            <a:avLst/>
          </a:prstGeom>
          <a:noFill/>
          <a:ln w="9525">
            <a:noFill/>
            <a:miter lim="800000"/>
            <a:headEnd/>
            <a:tailEnd/>
          </a:ln>
        </p:spPr>
        <p:txBody>
          <a:bodyPr anchor="ctr">
            <a:spAutoFit/>
          </a:bodyPr>
          <a:lstStyle/>
          <a:p>
            <a:pPr indent="187325"/>
            <a:r>
              <a:rPr lang="ar-EG" sz="3600" b="1">
                <a:solidFill>
                  <a:srgbClr val="FF0000"/>
                </a:solidFill>
              </a:rPr>
              <a:t>3- الأكل من طعام الآخرين</a:t>
            </a:r>
            <a:r>
              <a:rPr lang="ar-SA" sz="3600" b="1">
                <a:solidFill>
                  <a:srgbClr val="FF0000"/>
                </a:solidFill>
              </a:rPr>
              <a:t>.</a:t>
            </a:r>
            <a:endParaRPr lang="ar-EG" altLang="zh-CN" sz="4400">
              <a:solidFill>
                <a:srgbClr val="FF0000"/>
              </a:solidFill>
            </a:endParaRPr>
          </a:p>
        </p:txBody>
      </p:sp>
      <p:sp>
        <p:nvSpPr>
          <p:cNvPr id="8" name="Rectangle 1"/>
          <p:cNvSpPr>
            <a:spLocks noChangeArrowheads="1"/>
          </p:cNvSpPr>
          <p:nvPr/>
        </p:nvSpPr>
        <p:spPr bwMode="auto">
          <a:xfrm>
            <a:off x="2195513" y="4941888"/>
            <a:ext cx="5278437" cy="646112"/>
          </a:xfrm>
          <a:prstGeom prst="rect">
            <a:avLst/>
          </a:prstGeom>
          <a:noFill/>
          <a:ln w="9525">
            <a:noFill/>
            <a:miter lim="800000"/>
            <a:headEnd/>
            <a:tailEnd/>
          </a:ln>
        </p:spPr>
        <p:txBody>
          <a:bodyPr anchor="ctr">
            <a:spAutoFit/>
          </a:bodyPr>
          <a:lstStyle/>
          <a:p>
            <a:pPr indent="187325"/>
            <a:r>
              <a:rPr lang="ar-EG" sz="3600" b="1">
                <a:solidFill>
                  <a:srgbClr val="7030A0"/>
                </a:solidFill>
              </a:rPr>
              <a:t>4- مشروعية التداوي</a:t>
            </a:r>
            <a:r>
              <a:rPr lang="ar-SA" sz="3600" b="1">
                <a:solidFill>
                  <a:srgbClr val="7030A0"/>
                </a:solidFill>
              </a:rPr>
              <a:t>.</a:t>
            </a:r>
            <a:endParaRPr lang="ar-EG" altLang="zh-CN" sz="4400">
              <a:solidFill>
                <a:srgbClr val="7030A0"/>
              </a:solidFill>
            </a:endParaRPr>
          </a:p>
        </p:txBody>
      </p:sp>
      <p:sp>
        <p:nvSpPr>
          <p:cNvPr id="9" name="Rectangle 1"/>
          <p:cNvSpPr>
            <a:spLocks noChangeArrowheads="1"/>
          </p:cNvSpPr>
          <p:nvPr/>
        </p:nvSpPr>
        <p:spPr bwMode="auto">
          <a:xfrm>
            <a:off x="2195513" y="5445125"/>
            <a:ext cx="5278437" cy="646113"/>
          </a:xfrm>
          <a:prstGeom prst="rect">
            <a:avLst/>
          </a:prstGeom>
          <a:noFill/>
          <a:ln w="9525">
            <a:noFill/>
            <a:miter lim="800000"/>
            <a:headEnd/>
            <a:tailEnd/>
          </a:ln>
          <a:effectLst/>
        </p:spPr>
        <p:txBody>
          <a:bodyPr anchor="ctr">
            <a:spAutoFit/>
          </a:bodyPr>
          <a:lstStyle/>
          <a:p>
            <a:pPr indent="187325">
              <a:defRPr/>
            </a:pPr>
            <a:r>
              <a:rPr lang="ar-EG" sz="3600" b="1" dirty="0">
                <a:solidFill>
                  <a:schemeClr val="accent6">
                    <a:lumMod val="75000"/>
                  </a:schemeClr>
                </a:solidFill>
              </a:rPr>
              <a:t>5- حكم </a:t>
            </a:r>
            <a:r>
              <a:rPr lang="ar-EG" sz="3600" b="1" dirty="0" err="1">
                <a:solidFill>
                  <a:schemeClr val="accent6">
                    <a:lumMod val="75000"/>
                  </a:schemeClr>
                </a:solidFill>
              </a:rPr>
              <a:t>التداوي</a:t>
            </a:r>
            <a:r>
              <a:rPr lang="ar-EG" sz="3600" b="1" dirty="0">
                <a:solidFill>
                  <a:schemeClr val="accent6">
                    <a:lumMod val="75000"/>
                  </a:schemeClr>
                </a:solidFill>
              </a:rPr>
              <a:t> بالمحرم</a:t>
            </a:r>
            <a:r>
              <a:rPr lang="ar-SA" sz="3600" b="1" dirty="0" err="1">
                <a:solidFill>
                  <a:schemeClr val="accent6">
                    <a:lumMod val="75000"/>
                  </a:schemeClr>
                </a:solidFill>
              </a:rPr>
              <a:t>.</a:t>
            </a:r>
            <a:endParaRPr lang="ar-EG" altLang="zh-CN" sz="4400" dirty="0">
              <a:solidFill>
                <a:schemeClr val="accent6">
                  <a:lumMod val="75000"/>
                </a:schemeClr>
              </a:solidFill>
            </a:endParaRPr>
          </a:p>
        </p:txBody>
      </p:sp>
      <p:pic>
        <p:nvPicPr>
          <p:cNvPr id="10" name="صورة 9" descr="290655344kae2275.jpg"/>
          <p:cNvPicPr>
            <a:picLocks noChangeAspect="1"/>
          </p:cNvPicPr>
          <p:nvPr/>
        </p:nvPicPr>
        <p:blipFill>
          <a:blip r:embed="rId13"/>
          <a:srcRect/>
          <a:stretch>
            <a:fillRect/>
          </a:stretch>
        </p:blipFill>
        <p:spPr bwMode="auto">
          <a:xfrm>
            <a:off x="468313" y="404813"/>
            <a:ext cx="3167062" cy="1957387"/>
          </a:xfrm>
          <a:prstGeom prst="rect">
            <a:avLst/>
          </a:prstGeom>
          <a:noFill/>
          <a:ln w="9525">
            <a:noFill/>
            <a:miter lim="800000"/>
            <a:headEnd/>
            <a:tailEnd/>
          </a:ln>
        </p:spPr>
      </p:pic>
    </p:spTree>
  </p:cSld>
  <p:clrMapOvr>
    <a:masterClrMapping/>
  </p:clrMapOvr>
  <p:transition>
    <p:zoom dir="i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بلم.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أريد أن أتعلم.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0054 - another stapler.wav"/>
                                        </p:tgtEl>
                                      </p:cMediaNode>
                                    </p:audio>
                                  </p:subTnLst>
                                </p:cTn>
                              </p:par>
                              <p:par>
                                <p:cTn id="22" presetID="50" presetClass="entr" presetSubtype="0"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3"/>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Effect transition="in" filter="fade">
                                      <p:cBhvr>
                                        <p:cTn id="26" dur="50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6" name="حكم أكل الحرام للمضطر.wav"/>
                                        </p:tgtEl>
                                      </p:cMediaNode>
                                    </p:audio>
                                  </p:sub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3"/>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7" name="الحكمة من إباحة المحرم  ش6.wav"/>
                                        </p:tgtEl>
                                      </p:cMediaNode>
                                    </p:audio>
                                  </p:sub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3"/>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subTnLst>
                                    <p:audio>
                                      <p:cMediaNode>
                                        <p:cTn display="0" masterRel="sameClick">
                                          <p:stCondLst>
                                            <p:cond evt="begin" delay="0">
                                              <p:tn val="36"/>
                                            </p:cond>
                                          </p:stCondLst>
                                          <p:endCondLst>
                                            <p:cond evt="onStopAudio" delay="0">
                                              <p:tgtEl>
                                                <p:sldTgt/>
                                              </p:tgtEl>
                                            </p:cond>
                                          </p:endCondLst>
                                        </p:cTn>
                                        <p:tgtEl>
                                          <p:sndTgt r:embed="rId8" name="الأكل من طعام الآخرين.wav"/>
                                        </p:tgtEl>
                                      </p:cMediaNode>
                                    </p:audio>
                                  </p:sub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strVal val="#ppt_w+.3"/>
                                          </p:val>
                                        </p:tav>
                                        <p:tav tm="100000">
                                          <p:val>
                                            <p:strVal val="#ppt_w"/>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animEffect transition="in" filter="fade">
                                      <p:cBhvr>
                                        <p:cTn id="47" dur="500"/>
                                        <p:tgtEl>
                                          <p:spTgt spid="8"/>
                                        </p:tgtEl>
                                      </p:cBhvr>
                                    </p:animEffect>
                                  </p:childTnLst>
                                  <p:subTnLst>
                                    <p:audio>
                                      <p:cMediaNode>
                                        <p:cTn display="0" masterRel="sameClick">
                                          <p:stCondLst>
                                            <p:cond evt="begin" delay="0">
                                              <p:tn val="43"/>
                                            </p:cond>
                                          </p:stCondLst>
                                          <p:endCondLst>
                                            <p:cond evt="onStopAudio" delay="0">
                                              <p:tgtEl>
                                                <p:sldTgt/>
                                              </p:tgtEl>
                                            </p:cond>
                                          </p:endCondLst>
                                        </p:cTn>
                                        <p:tgtEl>
                                          <p:sndTgt r:embed="rId9" name="مشروعية التداوي.wav"/>
                                        </p:tgtEl>
                                      </p:cMediaNode>
                                    </p:audio>
                                  </p:subTnLst>
                                </p:cTn>
                              </p:par>
                              <p:par>
                                <p:cTn id="48" presetID="50" presetClass="entr" presetSubtype="0" decel="10000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strVal val="#ppt_w+.3"/>
                                          </p:val>
                                        </p:tav>
                                        <p:tav tm="100000">
                                          <p:val>
                                            <p:strVal val="#ppt_w"/>
                                          </p:val>
                                        </p:tav>
                                      </p:tavLst>
                                    </p:anim>
                                    <p:anim calcmode="lin" valueType="num">
                                      <p:cBhvr>
                                        <p:cTn id="51" dur="500" fill="hold"/>
                                        <p:tgtEl>
                                          <p:spTgt spid="10"/>
                                        </p:tgtEl>
                                        <p:attrNameLst>
                                          <p:attrName>ppt_h</p:attrName>
                                        </p:attrNameLst>
                                      </p:cBhvr>
                                      <p:tavLst>
                                        <p:tav tm="0">
                                          <p:val>
                                            <p:strVal val="#ppt_h"/>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strVal val="#ppt_w+.3"/>
                                          </p:val>
                                        </p:tav>
                                        <p:tav tm="100000">
                                          <p:val>
                                            <p:strVal val="#ppt_w"/>
                                          </p:val>
                                        </p:tav>
                                      </p:tavLst>
                                    </p:anim>
                                    <p:anim calcmode="lin" valueType="num">
                                      <p:cBhvr>
                                        <p:cTn id="58" dur="500" fill="hold"/>
                                        <p:tgtEl>
                                          <p:spTgt spid="9"/>
                                        </p:tgtEl>
                                        <p:attrNameLst>
                                          <p:attrName>ppt_h</p:attrName>
                                        </p:attrNameLst>
                                      </p:cBhvr>
                                      <p:tavLst>
                                        <p:tav tm="0">
                                          <p:val>
                                            <p:strVal val="#ppt_h"/>
                                          </p:val>
                                        </p:tav>
                                        <p:tav tm="100000">
                                          <p:val>
                                            <p:strVal val="#ppt_h"/>
                                          </p:val>
                                        </p:tav>
                                      </p:tavLst>
                                    </p:anim>
                                    <p:animEffect transition="in" filter="fade">
                                      <p:cBhvr>
                                        <p:cTn id="59" dur="500"/>
                                        <p:tgtEl>
                                          <p:spTgt spid="9"/>
                                        </p:tgtEl>
                                      </p:cBhvr>
                                    </p:animEffect>
                                  </p:childTnLst>
                                  <p:subTnLst>
                                    <p:audio>
                                      <p:cMediaNode>
                                        <p:cTn display="0" masterRel="sameClick">
                                          <p:stCondLst>
                                            <p:cond evt="begin" delay="0">
                                              <p:tn val="55"/>
                                            </p:cond>
                                          </p:stCondLst>
                                          <p:endCondLst>
                                            <p:cond evt="onStopAudio" delay="0">
                                              <p:tgtEl>
                                                <p:sldTgt/>
                                              </p:tgtEl>
                                            </p:cond>
                                          </p:endCondLst>
                                        </p:cTn>
                                        <p:tgtEl>
                                          <p:sndTgt r:embed="rId10" name="حكم التداوي بالمحر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orking\my work\preparing\titles\SI01.JPG"/>
          <p:cNvPicPr>
            <a:picLocks noChangeAspect="1" noChangeArrowheads="1"/>
          </p:cNvPicPr>
          <p:nvPr/>
        </p:nvPicPr>
        <p:blipFill>
          <a:blip r:embed="rId9" cstate="print"/>
          <a:srcRect/>
          <a:stretch>
            <a:fillRect/>
          </a:stretch>
        </p:blipFill>
        <p:spPr bwMode="auto">
          <a:xfrm>
            <a:off x="4932040" y="260648"/>
            <a:ext cx="3857652" cy="1000132"/>
          </a:xfrm>
          <a:prstGeom prst="round2DiagRect">
            <a:avLst>
              <a:gd name="adj1" fmla="val 9385"/>
              <a:gd name="adj2" fmla="val 50000"/>
            </a:avLst>
          </a:prstGeom>
          <a:ln w="88900" cap="sq">
            <a:solidFill>
              <a:srgbClr val="FFFFFF"/>
            </a:solidFill>
            <a:miter lim="800000"/>
          </a:ln>
          <a:effectLst/>
        </p:spPr>
      </p:pic>
      <p:sp>
        <p:nvSpPr>
          <p:cNvPr id="3" name="TextBox 2"/>
          <p:cNvSpPr txBox="1">
            <a:spLocks noChangeArrowheads="1"/>
          </p:cNvSpPr>
          <p:nvPr/>
        </p:nvSpPr>
        <p:spPr bwMode="auto">
          <a:xfrm>
            <a:off x="5508625" y="333375"/>
            <a:ext cx="2582863" cy="830263"/>
          </a:xfrm>
          <a:prstGeom prst="rect">
            <a:avLst/>
          </a:prstGeom>
          <a:noFill/>
          <a:ln w="9525">
            <a:noFill/>
            <a:miter lim="800000"/>
            <a:headEnd/>
            <a:tailEnd/>
          </a:ln>
          <a:effectLst/>
        </p:spPr>
        <p:txBody>
          <a:bodyPr wrap="none">
            <a:spAutoFit/>
          </a:bodyPr>
          <a:lstStyle/>
          <a:p>
            <a:pPr algn="ctr">
              <a:defRPr/>
            </a:pPr>
            <a:r>
              <a:rPr lang="ar-EG" sz="4800" b="1" dirty="0">
                <a:solidFill>
                  <a:schemeClr val="bg1"/>
                </a:solidFill>
                <a:latin typeface="Tahoma" pitchFamily="34" charset="0"/>
                <a:cs typeface="+mn-cs"/>
              </a:rPr>
              <a:t>أكل المضطر</a:t>
            </a:r>
            <a:endParaRPr lang="en-US" sz="4800" b="1" dirty="0">
              <a:solidFill>
                <a:schemeClr val="bg1"/>
              </a:solidFill>
              <a:latin typeface="Tahoma" pitchFamily="34" charset="0"/>
              <a:cs typeface="+mn-cs"/>
            </a:endParaRPr>
          </a:p>
        </p:txBody>
      </p:sp>
      <p:sp>
        <p:nvSpPr>
          <p:cNvPr id="4" name="Double Wave 3"/>
          <p:cNvSpPr/>
          <p:nvPr/>
        </p:nvSpPr>
        <p:spPr>
          <a:xfrm>
            <a:off x="428625" y="2286000"/>
            <a:ext cx="8215313" cy="4214813"/>
          </a:xfrm>
          <a:prstGeom prst="doubleWave">
            <a:avLst>
              <a:gd name="adj1" fmla="val 2535"/>
              <a:gd name="adj2" fmla="val 1590"/>
            </a:avLst>
          </a:prstGeom>
          <a:ln w="57150">
            <a:prstDash val="lgDashDot"/>
          </a:ln>
          <a:effectLst/>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5" name="TextBox 4"/>
          <p:cNvSpPr txBox="1">
            <a:spLocks noChangeArrowheads="1"/>
          </p:cNvSpPr>
          <p:nvPr/>
        </p:nvSpPr>
        <p:spPr bwMode="auto">
          <a:xfrm>
            <a:off x="714375" y="2652713"/>
            <a:ext cx="7572375" cy="2062162"/>
          </a:xfrm>
          <a:prstGeom prst="rect">
            <a:avLst/>
          </a:prstGeom>
          <a:noFill/>
          <a:ln w="9525">
            <a:noFill/>
            <a:miter lim="800000"/>
            <a:headEnd/>
            <a:tailEnd/>
          </a:ln>
          <a:effectLst/>
        </p:spPr>
        <p:txBody>
          <a:bodyPr>
            <a:spAutoFit/>
          </a:bodyPr>
          <a:lstStyle/>
          <a:p>
            <a:pPr algn="justLow">
              <a:defRPr/>
            </a:pPr>
            <a:r>
              <a:rPr lang="ar-EG" sz="3200" b="1" dirty="0">
                <a:latin typeface="Calibri" pitchFamily="34" charset="0"/>
                <a:cs typeface="+mn-cs"/>
              </a:rPr>
              <a:t>كان أحمد في نزهة برية مع بعض أصحابه، ونفد وقود سيارتهم، ولم يأت أحد لمساعدتهم، ومضت عدة أيام وهم على هذه الحال، ونفد طعامهم، واشتد بهم الجوع، حتى أشرفوا على الهلاك.</a:t>
            </a:r>
            <a:endParaRPr lang="en-US" sz="3200" b="1" dirty="0">
              <a:latin typeface="Calibri" pitchFamily="34" charset="0"/>
              <a:cs typeface="+mn-cs"/>
            </a:endParaRPr>
          </a:p>
        </p:txBody>
      </p:sp>
      <p:sp>
        <p:nvSpPr>
          <p:cNvPr id="6" name="TextBox 5"/>
          <p:cNvSpPr txBox="1">
            <a:spLocks noChangeArrowheads="1"/>
          </p:cNvSpPr>
          <p:nvPr/>
        </p:nvSpPr>
        <p:spPr bwMode="auto">
          <a:xfrm>
            <a:off x="857250" y="4716463"/>
            <a:ext cx="7500938" cy="1570037"/>
          </a:xfrm>
          <a:prstGeom prst="rect">
            <a:avLst/>
          </a:prstGeom>
          <a:noFill/>
          <a:ln w="9525">
            <a:noFill/>
            <a:miter lim="800000"/>
            <a:headEnd/>
            <a:tailEnd/>
          </a:ln>
          <a:effectLst/>
        </p:spPr>
        <p:txBody>
          <a:bodyPr>
            <a:spAutoFit/>
          </a:bodyPr>
          <a:lstStyle/>
          <a:p>
            <a:pPr algn="justLow">
              <a:defRPr/>
            </a:pPr>
            <a:r>
              <a:rPr lang="ar-EG" sz="3200" b="1" dirty="0">
                <a:solidFill>
                  <a:srgbClr val="C00000"/>
                </a:solidFill>
                <a:latin typeface="Calibri" pitchFamily="34" charset="0"/>
                <a:cs typeface="+mn-cs"/>
              </a:rPr>
              <a:t>فأشار أحمد على أصحابه أن يأكلوا من شاة ميتة وجدوها بالقرب منهم، لينقذوا أنفسهم من الموت، فامتنع أصحابه عن ذلك.</a:t>
            </a:r>
            <a:endParaRPr lang="en-US" sz="3200" b="1" dirty="0">
              <a:solidFill>
                <a:srgbClr val="C00000"/>
              </a:solidFill>
              <a:latin typeface="Calibri" pitchFamily="34" charset="0"/>
              <a:cs typeface="+mn-cs"/>
            </a:endParaRPr>
          </a:p>
        </p:txBody>
      </p:sp>
      <p:pic>
        <p:nvPicPr>
          <p:cNvPr id="7" name="Picture 2" descr="F:\صور\صور دعم\اكل المضطر\1113.jpg"/>
          <p:cNvPicPr>
            <a:picLocks noChangeAspect="1" noChangeArrowheads="1"/>
          </p:cNvPicPr>
          <p:nvPr/>
        </p:nvPicPr>
        <p:blipFill>
          <a:blip r:embed="rId10">
            <a:lum bright="-2000" contrast="16000"/>
          </a:blip>
          <a:srcRect t="12766" b="9042"/>
          <a:stretch>
            <a:fillRect/>
          </a:stretch>
        </p:blipFill>
        <p:spPr bwMode="auto">
          <a:xfrm>
            <a:off x="611188" y="260350"/>
            <a:ext cx="3168650" cy="1930400"/>
          </a:xfrm>
          <a:prstGeom prst="rect">
            <a:avLst/>
          </a:prstGeom>
          <a:ln>
            <a:noFill/>
          </a:ln>
          <a:effectLst>
            <a:outerShdw blurRad="190500" algn="tl" rotWithShape="0">
              <a:srgbClr val="000000">
                <a:alpha val="70000"/>
              </a:srgbClr>
            </a:outerShdw>
          </a:effectLst>
        </p:spPr>
      </p:pic>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400" decel="100000"/>
                                        <p:tgtEl>
                                          <p:spTgt spid="2050"/>
                                        </p:tgtEl>
                                      </p:cBhvr>
                                    </p:animEffect>
                                    <p:anim calcmode="lin" valueType="num">
                                      <p:cBhvr>
                                        <p:cTn id="8" dur="400" decel="100000" fill="hold"/>
                                        <p:tgtEl>
                                          <p:spTgt spid="2050"/>
                                        </p:tgtEl>
                                        <p:attrNameLst>
                                          <p:attrName>style.rotation</p:attrName>
                                        </p:attrNameLst>
                                      </p:cBhvr>
                                      <p:tavLst>
                                        <p:tav tm="0">
                                          <p:val>
                                            <p:fltVal val="-90"/>
                                          </p:val>
                                        </p:tav>
                                        <p:tav tm="100000">
                                          <p:val>
                                            <p:fltVal val="0"/>
                                          </p:val>
                                        </p:tav>
                                      </p:tavLst>
                                    </p:anim>
                                    <p:anim calcmode="lin" valueType="num">
                                      <p:cBhvr>
                                        <p:cTn id="9" dur="400" decel="100000" fill="hold"/>
                                        <p:tgtEl>
                                          <p:spTgt spid="2050"/>
                                        </p:tgtEl>
                                        <p:attrNameLst>
                                          <p:attrName>ppt_x</p:attrName>
                                        </p:attrNameLst>
                                      </p:cBhvr>
                                      <p:tavLst>
                                        <p:tav tm="0">
                                          <p:val>
                                            <p:strVal val="#ppt_x+0.4"/>
                                          </p:val>
                                        </p:tav>
                                        <p:tav tm="100000">
                                          <p:val>
                                            <p:strVal val="#ppt_x-0.05"/>
                                          </p:val>
                                        </p:tav>
                                      </p:tavLst>
                                    </p:anim>
                                    <p:anim calcmode="lin" valueType="num">
                                      <p:cBhvr>
                                        <p:cTn id="10" dur="400" decel="100000" fill="hold"/>
                                        <p:tgtEl>
                                          <p:spTgt spid="2050"/>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050"/>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05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ound 4.wav"/>
                                        </p:tgtEl>
                                      </p:cMediaNode>
                                    </p:audio>
                                  </p:sub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400" decel="100000"/>
                                        <p:tgtEl>
                                          <p:spTgt spid="3"/>
                                        </p:tgtEl>
                                      </p:cBhvr>
                                    </p:animEffect>
                                    <p:anim calcmode="lin" valueType="num">
                                      <p:cBhvr>
                                        <p:cTn id="16" dur="400" decel="100000" fill="hold"/>
                                        <p:tgtEl>
                                          <p:spTgt spid="3"/>
                                        </p:tgtEl>
                                        <p:attrNameLst>
                                          <p:attrName>style.rotation</p:attrName>
                                        </p:attrNameLst>
                                      </p:cBhvr>
                                      <p:tavLst>
                                        <p:tav tm="0">
                                          <p:val>
                                            <p:fltVal val="-90"/>
                                          </p:val>
                                        </p:tav>
                                        <p:tav tm="100000">
                                          <p:val>
                                            <p:fltVal val="0"/>
                                          </p:val>
                                        </p:tav>
                                      </p:tavLst>
                                    </p:anim>
                                    <p:anim calcmode="lin" valueType="num">
                                      <p:cBhvr>
                                        <p:cTn id="17" dur="400" decel="100000" fill="hold"/>
                                        <p:tgtEl>
                                          <p:spTgt spid="3"/>
                                        </p:tgtEl>
                                        <p:attrNameLst>
                                          <p:attrName>ppt_x</p:attrName>
                                        </p:attrNameLst>
                                      </p:cBhvr>
                                      <p:tavLst>
                                        <p:tav tm="0">
                                          <p:val>
                                            <p:strVal val="#ppt_x+0.4"/>
                                          </p:val>
                                        </p:tav>
                                        <p:tav tm="100000">
                                          <p:val>
                                            <p:strVal val="#ppt_x-0.05"/>
                                          </p:val>
                                        </p:tav>
                                      </p:tavLst>
                                    </p:anim>
                                    <p:anim calcmode="lin" valueType="num">
                                      <p:cBhvr>
                                        <p:cTn id="18" dur="400" decel="100000" fill="hold"/>
                                        <p:tgtEl>
                                          <p:spTgt spid="3"/>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أكل المضطر.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145">
                                          <p:stCondLst>
                                            <p:cond delay="0"/>
                                          </p:stCondLst>
                                        </p:cTn>
                                        <p:tgtEl>
                                          <p:spTgt spid="4"/>
                                        </p:tgtEl>
                                      </p:cBhvr>
                                    </p:animEffect>
                                    <p:anim calcmode="lin" valueType="num">
                                      <p:cBhvr>
                                        <p:cTn id="2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31" dur="7">
                                          <p:stCondLst>
                                            <p:cond delay="163"/>
                                          </p:stCondLst>
                                        </p:cTn>
                                        <p:tgtEl>
                                          <p:spTgt spid="4"/>
                                        </p:tgtEl>
                                      </p:cBhvr>
                                      <p:to x="100000" y="60000"/>
                                    </p:animScale>
                                    <p:animScale>
                                      <p:cBhvr>
                                        <p:cTn id="32" dur="42" decel="50000">
                                          <p:stCondLst>
                                            <p:cond delay="169"/>
                                          </p:stCondLst>
                                        </p:cTn>
                                        <p:tgtEl>
                                          <p:spTgt spid="4"/>
                                        </p:tgtEl>
                                      </p:cBhvr>
                                      <p:to x="100000" y="100000"/>
                                    </p:animScale>
                                    <p:animScale>
                                      <p:cBhvr>
                                        <p:cTn id="33" dur="7">
                                          <p:stCondLst>
                                            <p:cond delay="328"/>
                                          </p:stCondLst>
                                        </p:cTn>
                                        <p:tgtEl>
                                          <p:spTgt spid="4"/>
                                        </p:tgtEl>
                                      </p:cBhvr>
                                      <p:to x="100000" y="80000"/>
                                    </p:animScale>
                                    <p:animScale>
                                      <p:cBhvr>
                                        <p:cTn id="34" dur="42" decel="50000">
                                          <p:stCondLst>
                                            <p:cond delay="335"/>
                                          </p:stCondLst>
                                        </p:cTn>
                                        <p:tgtEl>
                                          <p:spTgt spid="4"/>
                                        </p:tgtEl>
                                      </p:cBhvr>
                                      <p:to x="100000" y="100000"/>
                                    </p:animScale>
                                    <p:animScale>
                                      <p:cBhvr>
                                        <p:cTn id="35" dur="7">
                                          <p:stCondLst>
                                            <p:cond delay="411"/>
                                          </p:stCondLst>
                                        </p:cTn>
                                        <p:tgtEl>
                                          <p:spTgt spid="4"/>
                                        </p:tgtEl>
                                      </p:cBhvr>
                                      <p:to x="100000" y="90000"/>
                                    </p:animScale>
                                    <p:animScale>
                                      <p:cBhvr>
                                        <p:cTn id="36" dur="42" decel="50000">
                                          <p:stCondLst>
                                            <p:cond delay="417"/>
                                          </p:stCondLst>
                                        </p:cTn>
                                        <p:tgtEl>
                                          <p:spTgt spid="4"/>
                                        </p:tgtEl>
                                      </p:cBhvr>
                                      <p:to x="100000" y="100000"/>
                                    </p:animScale>
                                    <p:animScale>
                                      <p:cBhvr>
                                        <p:cTn id="37" dur="7">
                                          <p:stCondLst>
                                            <p:cond delay="452"/>
                                          </p:stCondLst>
                                        </p:cTn>
                                        <p:tgtEl>
                                          <p:spTgt spid="4"/>
                                        </p:tgtEl>
                                      </p:cBhvr>
                                      <p:to x="100000" y="95000"/>
                                    </p:animScale>
                                    <p:animScale>
                                      <p:cBhvr>
                                        <p:cTn id="38" dur="42" decel="50000">
                                          <p:stCondLst>
                                            <p:cond delay="459"/>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6" name="SOUND53.WAV"/>
                                        </p:tgtEl>
                                      </p:cMediaNode>
                                    </p:audio>
                                  </p:subTnLst>
                                </p:cTn>
                              </p:par>
                              <p:par>
                                <p:cTn id="39" presetID="26"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145">
                                          <p:stCondLst>
                                            <p:cond delay="0"/>
                                          </p:stCondLst>
                                        </p:cTn>
                                        <p:tgtEl>
                                          <p:spTgt spid="5"/>
                                        </p:tgtEl>
                                      </p:cBhvr>
                                    </p:animEffect>
                                    <p:anim calcmode="lin" valueType="num">
                                      <p:cBhvr>
                                        <p:cTn id="42"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47" dur="7">
                                          <p:stCondLst>
                                            <p:cond delay="163"/>
                                          </p:stCondLst>
                                        </p:cTn>
                                        <p:tgtEl>
                                          <p:spTgt spid="5"/>
                                        </p:tgtEl>
                                      </p:cBhvr>
                                      <p:to x="100000" y="60000"/>
                                    </p:animScale>
                                    <p:animScale>
                                      <p:cBhvr>
                                        <p:cTn id="48" dur="42" decel="50000">
                                          <p:stCondLst>
                                            <p:cond delay="169"/>
                                          </p:stCondLst>
                                        </p:cTn>
                                        <p:tgtEl>
                                          <p:spTgt spid="5"/>
                                        </p:tgtEl>
                                      </p:cBhvr>
                                      <p:to x="100000" y="100000"/>
                                    </p:animScale>
                                    <p:animScale>
                                      <p:cBhvr>
                                        <p:cTn id="49" dur="7">
                                          <p:stCondLst>
                                            <p:cond delay="328"/>
                                          </p:stCondLst>
                                        </p:cTn>
                                        <p:tgtEl>
                                          <p:spTgt spid="5"/>
                                        </p:tgtEl>
                                      </p:cBhvr>
                                      <p:to x="100000" y="80000"/>
                                    </p:animScale>
                                    <p:animScale>
                                      <p:cBhvr>
                                        <p:cTn id="50" dur="42" decel="50000">
                                          <p:stCondLst>
                                            <p:cond delay="335"/>
                                          </p:stCondLst>
                                        </p:cTn>
                                        <p:tgtEl>
                                          <p:spTgt spid="5"/>
                                        </p:tgtEl>
                                      </p:cBhvr>
                                      <p:to x="100000" y="100000"/>
                                    </p:animScale>
                                    <p:animScale>
                                      <p:cBhvr>
                                        <p:cTn id="51" dur="7">
                                          <p:stCondLst>
                                            <p:cond delay="411"/>
                                          </p:stCondLst>
                                        </p:cTn>
                                        <p:tgtEl>
                                          <p:spTgt spid="5"/>
                                        </p:tgtEl>
                                      </p:cBhvr>
                                      <p:to x="100000" y="90000"/>
                                    </p:animScale>
                                    <p:animScale>
                                      <p:cBhvr>
                                        <p:cTn id="52" dur="42" decel="50000">
                                          <p:stCondLst>
                                            <p:cond delay="417"/>
                                          </p:stCondLst>
                                        </p:cTn>
                                        <p:tgtEl>
                                          <p:spTgt spid="5"/>
                                        </p:tgtEl>
                                      </p:cBhvr>
                                      <p:to x="100000" y="100000"/>
                                    </p:animScale>
                                    <p:animScale>
                                      <p:cBhvr>
                                        <p:cTn id="53" dur="7">
                                          <p:stCondLst>
                                            <p:cond delay="452"/>
                                          </p:stCondLst>
                                        </p:cTn>
                                        <p:tgtEl>
                                          <p:spTgt spid="5"/>
                                        </p:tgtEl>
                                      </p:cBhvr>
                                      <p:to x="100000" y="95000"/>
                                    </p:animScale>
                                    <p:animScale>
                                      <p:cBhvr>
                                        <p:cTn id="54" dur="42" decel="50000">
                                          <p:stCondLst>
                                            <p:cond delay="459"/>
                                          </p:stCondLst>
                                        </p:cTn>
                                        <p:tgtEl>
                                          <p:spTgt spid="5"/>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7" name="كان أحمد في نزهة برية مع بعض أصحابه.wav"/>
                                        </p:tgtEl>
                                      </p:cMediaNode>
                                    </p:audio>
                                  </p:sub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anim calcmode="lin" valueType="num">
                                      <p:cBhvr>
                                        <p:cTn id="60" dur="500" fill="hold"/>
                                        <p:tgtEl>
                                          <p:spTgt spid="6"/>
                                        </p:tgtEl>
                                        <p:attrNameLst>
                                          <p:attrName>style.rotation</p:attrName>
                                        </p:attrNameLst>
                                      </p:cBhvr>
                                      <p:tavLst>
                                        <p:tav tm="0">
                                          <p:val>
                                            <p:fltVal val="720"/>
                                          </p:val>
                                        </p:tav>
                                        <p:tav tm="100000">
                                          <p:val>
                                            <p:fltVal val="0"/>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 calcmode="lin" valueType="num">
                                      <p:cBhvr>
                                        <p:cTn id="62" dur="5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7"/>
                                            </p:cond>
                                          </p:stCondLst>
                                          <p:endCondLst>
                                            <p:cond evt="onStopAudio" delay="0">
                                              <p:tgtEl>
                                                <p:sldTgt/>
                                              </p:tgtEl>
                                            </p:cond>
                                          </p:endCondLst>
                                        </p:cTn>
                                        <p:tgtEl>
                                          <p:sndTgt r:embed="rId8" name="فأشار أحمد على أصحابه.wav"/>
                                        </p:tgtEl>
                                      </p:cMediaNode>
                                    </p:audio>
                                  </p:subTnLst>
                                </p:cTn>
                              </p:par>
                              <p:par>
                                <p:cTn id="63" presetID="35"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anim calcmode="lin" valueType="num">
                                      <p:cBhvr>
                                        <p:cTn id="66" dur="500" fill="hold"/>
                                        <p:tgtEl>
                                          <p:spTgt spid="7"/>
                                        </p:tgtEl>
                                        <p:attrNameLst>
                                          <p:attrName>style.rotation</p:attrName>
                                        </p:attrNameLst>
                                      </p:cBhvr>
                                      <p:tavLst>
                                        <p:tav tm="0">
                                          <p:val>
                                            <p:fltVal val="720"/>
                                          </p:val>
                                        </p:tav>
                                        <p:tav tm="100000">
                                          <p:val>
                                            <p:fltVal val="0"/>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 calcmode="lin" valueType="num">
                                      <p:cBhvr>
                                        <p:cTn id="68"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59113" y="868363"/>
            <a:ext cx="5727700" cy="928687"/>
          </a:xfrm>
          <a:prstGeom prst="rect">
            <a:avLst/>
          </a:prstGeom>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10" name="Left Arrow 9"/>
          <p:cNvSpPr/>
          <p:nvPr/>
        </p:nvSpPr>
        <p:spPr>
          <a:xfrm>
            <a:off x="468313" y="2292350"/>
            <a:ext cx="4103687" cy="928688"/>
          </a:xfrm>
          <a:prstGeom prst="leftArrow">
            <a:avLst>
              <a:gd name="adj1" fmla="val 100000"/>
              <a:gd name="adj2" fmla="val 36526"/>
            </a:avLst>
          </a:prstGeom>
          <a:effectLst/>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11" name="Rectangle 10"/>
          <p:cNvSpPr/>
          <p:nvPr/>
        </p:nvSpPr>
        <p:spPr>
          <a:xfrm>
            <a:off x="1320800" y="3724275"/>
            <a:ext cx="7715250" cy="928688"/>
          </a:xfrm>
          <a:prstGeom prst="rect">
            <a:avLst/>
          </a:prstGeom>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12" name="Left Arrow 11"/>
          <p:cNvSpPr/>
          <p:nvPr/>
        </p:nvSpPr>
        <p:spPr>
          <a:xfrm>
            <a:off x="250825" y="5164138"/>
            <a:ext cx="5041900" cy="928687"/>
          </a:xfrm>
          <a:prstGeom prst="leftArrow">
            <a:avLst>
              <a:gd name="adj1" fmla="val 100000"/>
              <a:gd name="adj2" fmla="val 36526"/>
            </a:avLst>
          </a:prstGeom>
          <a:effectLst/>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3" name="TextBox 2"/>
          <p:cNvSpPr txBox="1">
            <a:spLocks noChangeArrowheads="1"/>
          </p:cNvSpPr>
          <p:nvPr/>
        </p:nvSpPr>
        <p:spPr bwMode="auto">
          <a:xfrm>
            <a:off x="3614738" y="1060450"/>
            <a:ext cx="4989512" cy="584200"/>
          </a:xfrm>
          <a:prstGeom prst="rect">
            <a:avLst/>
          </a:prstGeom>
          <a:noFill/>
          <a:ln w="9525">
            <a:noFill/>
            <a:miter lim="800000"/>
            <a:headEnd/>
            <a:tailEnd/>
          </a:ln>
          <a:effectLst/>
        </p:spPr>
        <p:txBody>
          <a:bodyPr wrap="none">
            <a:spAutoFit/>
          </a:bodyPr>
          <a:lstStyle/>
          <a:p>
            <a:pPr algn="justLow">
              <a:defRPr/>
            </a:pPr>
            <a:r>
              <a:rPr lang="ar-EG" sz="3200" b="1" dirty="0">
                <a:latin typeface="Calibri" pitchFamily="34" charset="0"/>
                <a:cs typeface="+mn-cs"/>
              </a:rPr>
              <a:t>1- هل كان أحمد مخطئا في اقتراحه؟</a:t>
            </a:r>
            <a:endParaRPr lang="en-US" sz="3200" b="1" dirty="0">
              <a:latin typeface="Calibri" pitchFamily="34" charset="0"/>
              <a:cs typeface="+mn-cs"/>
            </a:endParaRPr>
          </a:p>
        </p:txBody>
      </p:sp>
      <p:sp>
        <p:nvSpPr>
          <p:cNvPr id="4" name="TextBox 3"/>
          <p:cNvSpPr txBox="1">
            <a:spLocks noChangeArrowheads="1"/>
          </p:cNvSpPr>
          <p:nvPr/>
        </p:nvSpPr>
        <p:spPr bwMode="auto">
          <a:xfrm>
            <a:off x="1652588" y="3873500"/>
            <a:ext cx="7189787" cy="584200"/>
          </a:xfrm>
          <a:prstGeom prst="rect">
            <a:avLst/>
          </a:prstGeom>
          <a:noFill/>
          <a:ln w="9525">
            <a:noFill/>
            <a:miter lim="800000"/>
            <a:headEnd/>
            <a:tailEnd/>
          </a:ln>
          <a:effectLst/>
        </p:spPr>
        <p:txBody>
          <a:bodyPr wrap="none">
            <a:spAutoFit/>
          </a:bodyPr>
          <a:lstStyle/>
          <a:p>
            <a:pPr>
              <a:defRPr/>
            </a:pPr>
            <a:r>
              <a:rPr lang="ar-EG" sz="3200" b="1" dirty="0">
                <a:latin typeface="Calibri" pitchFamily="34" charset="0"/>
                <a:cs typeface="+mn-cs"/>
              </a:rPr>
              <a:t>2- ما المتوقع حين رفض أصحاب أحمد هذا الاقتراح؟</a:t>
            </a:r>
            <a:endParaRPr lang="en-US" sz="3200" b="1" dirty="0">
              <a:latin typeface="Calibri" pitchFamily="34" charset="0"/>
              <a:cs typeface="+mn-cs"/>
            </a:endParaRPr>
          </a:p>
        </p:txBody>
      </p:sp>
      <p:sp>
        <p:nvSpPr>
          <p:cNvPr id="5" name="TextBox 4"/>
          <p:cNvSpPr txBox="1">
            <a:spLocks noChangeArrowheads="1"/>
          </p:cNvSpPr>
          <p:nvPr/>
        </p:nvSpPr>
        <p:spPr bwMode="auto">
          <a:xfrm>
            <a:off x="1362075" y="2422525"/>
            <a:ext cx="2649538" cy="646113"/>
          </a:xfrm>
          <a:prstGeom prst="rect">
            <a:avLst/>
          </a:prstGeom>
          <a:noFill/>
          <a:ln w="9525">
            <a:noFill/>
            <a:miter lim="800000"/>
            <a:headEnd/>
            <a:tailEnd/>
          </a:ln>
          <a:effectLst/>
        </p:spPr>
        <p:txBody>
          <a:bodyPr wrap="none">
            <a:spAutoFit/>
          </a:bodyPr>
          <a:lstStyle/>
          <a:p>
            <a:pPr>
              <a:defRPr/>
            </a:pPr>
            <a:r>
              <a:rPr lang="ar-EG" sz="3600" b="1" dirty="0">
                <a:solidFill>
                  <a:srgbClr val="FF0000"/>
                </a:solidFill>
                <a:latin typeface="Calibri" pitchFamily="34" charset="0"/>
                <a:cs typeface="+mn-cs"/>
              </a:rPr>
              <a:t>لا لم يكن مخطئ</a:t>
            </a:r>
            <a:r>
              <a:rPr lang="ar-SA" sz="3600" b="1" dirty="0">
                <a:solidFill>
                  <a:srgbClr val="FF0000"/>
                </a:solidFill>
                <a:latin typeface="Calibri" pitchFamily="34" charset="0"/>
                <a:cs typeface="+mn-cs"/>
              </a:rPr>
              <a:t>ً</a:t>
            </a:r>
            <a:r>
              <a:rPr lang="ar-EG" sz="3600" b="1" dirty="0">
                <a:solidFill>
                  <a:srgbClr val="FF0000"/>
                </a:solidFill>
                <a:latin typeface="Calibri" pitchFamily="34" charset="0"/>
                <a:cs typeface="+mn-cs"/>
              </a:rPr>
              <a:t>ا.</a:t>
            </a:r>
            <a:endParaRPr lang="en-US" sz="3600" b="1" dirty="0">
              <a:solidFill>
                <a:srgbClr val="FF0000"/>
              </a:solidFill>
              <a:latin typeface="Calibri" pitchFamily="34" charset="0"/>
              <a:cs typeface="+mn-cs"/>
            </a:endParaRPr>
          </a:p>
        </p:txBody>
      </p:sp>
      <p:sp>
        <p:nvSpPr>
          <p:cNvPr id="6" name="TextBox 5"/>
          <p:cNvSpPr txBox="1">
            <a:spLocks noChangeArrowheads="1"/>
          </p:cNvSpPr>
          <p:nvPr/>
        </p:nvSpPr>
        <p:spPr bwMode="auto">
          <a:xfrm>
            <a:off x="604838" y="5324475"/>
            <a:ext cx="4684712" cy="646113"/>
          </a:xfrm>
          <a:prstGeom prst="rect">
            <a:avLst/>
          </a:prstGeom>
          <a:noFill/>
          <a:ln w="9525">
            <a:noFill/>
            <a:miter lim="800000"/>
            <a:headEnd/>
            <a:tailEnd/>
          </a:ln>
          <a:effectLst/>
        </p:spPr>
        <p:txBody>
          <a:bodyPr wrap="none">
            <a:spAutoFit/>
          </a:bodyPr>
          <a:lstStyle/>
          <a:p>
            <a:pPr>
              <a:defRPr/>
            </a:pPr>
            <a:r>
              <a:rPr lang="ar-EG" sz="3600" b="1" dirty="0">
                <a:solidFill>
                  <a:srgbClr val="FF0000"/>
                </a:solidFill>
                <a:latin typeface="Calibri" pitchFamily="34" charset="0"/>
                <a:cs typeface="+mn-cs"/>
              </a:rPr>
              <a:t>أن تخور قواهم إلى أن يموتوا.</a:t>
            </a:r>
            <a:endParaRPr lang="en-US" sz="3600" b="1" dirty="0">
              <a:solidFill>
                <a:srgbClr val="FF0000"/>
              </a:solidFill>
              <a:latin typeface="Calibri" pitchFamily="34" charset="0"/>
              <a:cs typeface="+mn-cs"/>
            </a:endParaRPr>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5" name="هل كان أحمد مخطئًا في اقتراحه.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34"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300" fill="hold">
                                          <p:stCondLst>
                                            <p:cond delay="0"/>
                                          </p:stCondLst>
                                        </p:cTn>
                                        <p:tgtEl>
                                          <p:spTgt spid="5"/>
                                        </p:tgtEl>
                                        <p:attrNameLst>
                                          <p:attrName>ppt_x</p:attrName>
                                        </p:attrNameLst>
                                      </p:cBhvr>
                                    </p:anim>
                                    <p:anim from="0" to="-1.0" calcmode="lin" valueType="num">
                                      <p:cBhvr>
                                        <p:cTn id="24" dur="100" decel="50000" autoRev="1" fill="hold">
                                          <p:stCondLst>
                                            <p:cond delay="300"/>
                                          </p:stCondLst>
                                        </p:cTn>
                                        <p:tgtEl>
                                          <p:spTgt spid="5"/>
                                        </p:tgtEl>
                                        <p:attrNameLst>
                                          <p:attrName>xshear</p:attrName>
                                        </p:attrNameLst>
                                      </p:cBhvr>
                                    </p:anim>
                                    <p:animScale>
                                      <p:cBhvr>
                                        <p:cTn id="25" dur="100" decel="100000" autoRev="1" fill="hold">
                                          <p:stCondLst>
                                            <p:cond delay="300"/>
                                          </p:stCondLst>
                                        </p:cTn>
                                        <p:tgtEl>
                                          <p:spTgt spid="5"/>
                                        </p:tgtEl>
                                      </p:cBhvr>
                                      <p:from x="100000" y="100000"/>
                                      <p:to x="80000" y="100000"/>
                                    </p:animScale>
                                    <p:anim by="(#ppt_h/3+#ppt_w*0.1)" calcmode="lin" valueType="num">
                                      <p:cBhvr additive="sum">
                                        <p:cTn id="26" dur="100" decel="100000" autoRev="1" fill="hold">
                                          <p:stCondLst>
                                            <p:cond delay="300"/>
                                          </p:stCondLst>
                                        </p:cTn>
                                        <p:tgtEl>
                                          <p:spTgt spid="5"/>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6" name="لا لم يكن مخطئاً.wav"/>
                                        </p:tgtEl>
                                      </p:cMediaNode>
                                    </p:audio>
                                  </p:sub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ppt_w+.3"/>
                                          </p:val>
                                        </p:tav>
                                        <p:tav tm="100000">
                                          <p:val>
                                            <p:strVal val="#ppt_w"/>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animEffect transition="in" filter="fade">
                                      <p:cBhvr>
                                        <p:cTn id="38" dur="500"/>
                                        <p:tgtEl>
                                          <p:spTgt spid="4"/>
                                        </p:tgtEl>
                                      </p:cBhvr>
                                    </p:animEffect>
                                  </p:childTnLst>
                                  <p:subTnLst>
                                    <p:audio>
                                      <p:cMediaNode>
                                        <p:cTn display="0" masterRel="sameClick">
                                          <p:stCondLst>
                                            <p:cond evt="begin" delay="0">
                                              <p:tn val="34"/>
                                            </p:cond>
                                          </p:stCondLst>
                                          <p:endCondLst>
                                            <p:cond evt="onStopAudio" delay="0">
                                              <p:tgtEl>
                                                <p:sldTgt/>
                                              </p:tgtEl>
                                            </p:cond>
                                          </p:endCondLst>
                                        </p:cTn>
                                        <p:tgtEl>
                                          <p:sndTgt r:embed="rId7" name="ما المتوقع حين رفض أصحاب أحمد هذا الاقتراح.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34"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from="(-#ppt_w/2)" to="(#ppt_x)" calcmode="lin" valueType="num">
                                      <p:cBhvr>
                                        <p:cTn id="47" dur="300" fill="hold">
                                          <p:stCondLst>
                                            <p:cond delay="0"/>
                                          </p:stCondLst>
                                        </p:cTn>
                                        <p:tgtEl>
                                          <p:spTgt spid="6"/>
                                        </p:tgtEl>
                                        <p:attrNameLst>
                                          <p:attrName>ppt_x</p:attrName>
                                        </p:attrNameLst>
                                      </p:cBhvr>
                                    </p:anim>
                                    <p:anim from="0" to="-1.0" calcmode="lin" valueType="num">
                                      <p:cBhvr>
                                        <p:cTn id="48" dur="100" decel="50000" autoRev="1" fill="hold">
                                          <p:stCondLst>
                                            <p:cond delay="300"/>
                                          </p:stCondLst>
                                        </p:cTn>
                                        <p:tgtEl>
                                          <p:spTgt spid="6"/>
                                        </p:tgtEl>
                                        <p:attrNameLst>
                                          <p:attrName>xshear</p:attrName>
                                        </p:attrNameLst>
                                      </p:cBhvr>
                                    </p:anim>
                                    <p:animScale>
                                      <p:cBhvr>
                                        <p:cTn id="49" dur="100" decel="100000" autoRev="1" fill="hold">
                                          <p:stCondLst>
                                            <p:cond delay="300"/>
                                          </p:stCondLst>
                                        </p:cTn>
                                        <p:tgtEl>
                                          <p:spTgt spid="6"/>
                                        </p:tgtEl>
                                      </p:cBhvr>
                                      <p:from x="100000" y="100000"/>
                                      <p:to x="80000" y="100000"/>
                                    </p:animScale>
                                    <p:anim by="(#ppt_h/3+#ppt_w*0.1)" calcmode="lin" valueType="num">
                                      <p:cBhvr additive="sum">
                                        <p:cTn id="50" dur="100" decel="100000" autoRev="1" fill="hold">
                                          <p:stCondLst>
                                            <p:cond delay="300"/>
                                          </p:stCondLst>
                                        </p:cTn>
                                        <p:tgtEl>
                                          <p:spTgt spid="6"/>
                                        </p:tgtEl>
                                        <p:attrNameLst>
                                          <p:attrName>ppt_x</p:attrName>
                                        </p:attrNameLst>
                                      </p:cBhvr>
                                    </p:anim>
                                  </p:childTnLst>
                                  <p:subTnLst>
                                    <p:audio>
                                      <p:cMediaNode>
                                        <p:cTn display="0" masterRel="sameClick">
                                          <p:stCondLst>
                                            <p:cond evt="begin" delay="0">
                                              <p:tn val="45"/>
                                            </p:cond>
                                          </p:stCondLst>
                                          <p:endCondLst>
                                            <p:cond evt="onStopAudio" delay="0">
                                              <p:tgtEl>
                                                <p:sldTgt/>
                                              </p:tgtEl>
                                            </p:cond>
                                          </p:endCondLst>
                                        </p:cTn>
                                        <p:tgtEl>
                                          <p:sndTgt r:embed="rId8" name="أن تخور قواهم إلى أن يموتو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4213" y="2297113"/>
            <a:ext cx="7715250" cy="928687"/>
          </a:xfrm>
          <a:prstGeom prst="rect">
            <a:avLst/>
          </a:prstGeom>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14" name="Left Arrow 13"/>
          <p:cNvSpPr/>
          <p:nvPr/>
        </p:nvSpPr>
        <p:spPr>
          <a:xfrm>
            <a:off x="2484438" y="3940175"/>
            <a:ext cx="3816350" cy="928688"/>
          </a:xfrm>
          <a:prstGeom prst="leftArrow">
            <a:avLst>
              <a:gd name="adj1" fmla="val 100000"/>
              <a:gd name="adj2" fmla="val 36526"/>
            </a:avLst>
          </a:prstGeom>
          <a:effectLst/>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sp>
        <p:nvSpPr>
          <p:cNvPr id="7" name="TextBox 6"/>
          <p:cNvSpPr txBox="1">
            <a:spLocks noChangeArrowheads="1"/>
          </p:cNvSpPr>
          <p:nvPr/>
        </p:nvSpPr>
        <p:spPr bwMode="auto">
          <a:xfrm>
            <a:off x="1016000" y="2490788"/>
            <a:ext cx="7243763" cy="585787"/>
          </a:xfrm>
          <a:prstGeom prst="rect">
            <a:avLst/>
          </a:prstGeom>
          <a:noFill/>
          <a:ln w="9525">
            <a:noFill/>
            <a:miter lim="800000"/>
            <a:headEnd/>
            <a:tailEnd/>
          </a:ln>
          <a:effectLst/>
        </p:spPr>
        <p:txBody>
          <a:bodyPr wrap="none">
            <a:spAutoFit/>
          </a:bodyPr>
          <a:lstStyle/>
          <a:p>
            <a:pPr>
              <a:defRPr/>
            </a:pPr>
            <a:r>
              <a:rPr lang="ar-EG" sz="3200" b="1" dirty="0">
                <a:latin typeface="Calibri" pitchFamily="34" charset="0"/>
                <a:cs typeface="+mn-cs"/>
              </a:rPr>
              <a:t>3- ماذا </a:t>
            </a:r>
            <a:r>
              <a:rPr lang="ar-EG" sz="3200" b="1" dirty="0" smtClean="0">
                <a:latin typeface="Calibri" pitchFamily="34" charset="0"/>
                <a:cs typeface="+mn-cs"/>
              </a:rPr>
              <a:t>تسمى </a:t>
            </a:r>
            <a:r>
              <a:rPr lang="ar-EG" sz="3200" b="1" dirty="0">
                <a:latin typeface="Calibri" pitchFamily="34" charset="0"/>
                <a:cs typeface="+mn-cs"/>
              </a:rPr>
              <a:t>الحالة التي وصل إليها أحمد وأصحابه؟</a:t>
            </a:r>
            <a:endParaRPr lang="en-US" sz="3200" b="1" dirty="0">
              <a:latin typeface="Calibri" pitchFamily="34" charset="0"/>
              <a:cs typeface="+mn-cs"/>
            </a:endParaRPr>
          </a:p>
        </p:txBody>
      </p:sp>
      <p:sp>
        <p:nvSpPr>
          <p:cNvPr id="8" name="TextBox 7"/>
          <p:cNvSpPr txBox="1">
            <a:spLocks noChangeArrowheads="1"/>
          </p:cNvSpPr>
          <p:nvPr/>
        </p:nvSpPr>
        <p:spPr bwMode="auto">
          <a:xfrm>
            <a:off x="3254375" y="4048125"/>
            <a:ext cx="2757488" cy="769938"/>
          </a:xfrm>
          <a:prstGeom prst="rect">
            <a:avLst/>
          </a:prstGeom>
          <a:noFill/>
          <a:ln w="9525">
            <a:noFill/>
            <a:miter lim="800000"/>
            <a:headEnd/>
            <a:tailEnd/>
          </a:ln>
          <a:effectLst/>
        </p:spPr>
        <p:txBody>
          <a:bodyPr wrap="none">
            <a:spAutoFit/>
          </a:bodyPr>
          <a:lstStyle/>
          <a:p>
            <a:pPr>
              <a:defRPr/>
            </a:pPr>
            <a:r>
              <a:rPr lang="ar-EG" sz="4400" b="1" dirty="0">
                <a:solidFill>
                  <a:srgbClr val="FF0000"/>
                </a:solidFill>
                <a:latin typeface="Calibri" pitchFamily="34" charset="0"/>
                <a:cs typeface="+mn-cs"/>
              </a:rPr>
              <a:t>حالة المضطر.</a:t>
            </a:r>
            <a:endParaRPr lang="en-US" sz="4400" b="1" dirty="0">
              <a:solidFill>
                <a:srgbClr val="FF0000"/>
              </a:solidFill>
              <a:latin typeface="Calibri" pitchFamily="34" charset="0"/>
              <a:cs typeface="+mn-cs"/>
            </a:endParaRPr>
          </a:p>
        </p:txBody>
      </p:sp>
    </p:spTree>
  </p:cSld>
  <p:clrMapOvr>
    <a:masterClrMapping/>
  </p:clrMapOvr>
  <p:transition>
    <p:zoom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ماذا تسمي الحالة التي وصل إليها أحمد.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34"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from="(-#ppt_w/2)" to="(#ppt_x)" calcmode="lin" valueType="num">
                                      <p:cBhvr>
                                        <p:cTn id="23" dur="300" fill="hold">
                                          <p:stCondLst>
                                            <p:cond delay="0"/>
                                          </p:stCondLst>
                                        </p:cTn>
                                        <p:tgtEl>
                                          <p:spTgt spid="8"/>
                                        </p:tgtEl>
                                        <p:attrNameLst>
                                          <p:attrName>ppt_x</p:attrName>
                                        </p:attrNameLst>
                                      </p:cBhvr>
                                    </p:anim>
                                    <p:anim from="0" to="-1.0" calcmode="lin" valueType="num">
                                      <p:cBhvr>
                                        <p:cTn id="24" dur="100" decel="50000" autoRev="1" fill="hold">
                                          <p:stCondLst>
                                            <p:cond delay="300"/>
                                          </p:stCondLst>
                                        </p:cTn>
                                        <p:tgtEl>
                                          <p:spTgt spid="8"/>
                                        </p:tgtEl>
                                        <p:attrNameLst>
                                          <p:attrName>xshear</p:attrName>
                                        </p:attrNameLst>
                                      </p:cBhvr>
                                    </p:anim>
                                    <p:animScale>
                                      <p:cBhvr>
                                        <p:cTn id="25" dur="100" decel="100000" autoRev="1" fill="hold">
                                          <p:stCondLst>
                                            <p:cond delay="300"/>
                                          </p:stCondLst>
                                        </p:cTn>
                                        <p:tgtEl>
                                          <p:spTgt spid="8"/>
                                        </p:tgtEl>
                                      </p:cBhvr>
                                      <p:from x="100000" y="100000"/>
                                      <p:to x="80000" y="100000"/>
                                    </p:animScale>
                                    <p:anim by="(#ppt_h/3+#ppt_w*0.1)" calcmode="lin" valueType="num">
                                      <p:cBhvr additive="sum">
                                        <p:cTn id="26" dur="100" decel="100000" autoRev="1" fill="hold">
                                          <p:stCondLst>
                                            <p:cond delay="300"/>
                                          </p:stCondLst>
                                        </p:cTn>
                                        <p:tgtEl>
                                          <p:spTgt spid="8"/>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5" name="حالة المضط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720</Words>
  <Application>Microsoft Office PowerPoint</Application>
  <PresentationFormat>عرض على الشاشة (3:4)‏</PresentationFormat>
  <Paragraphs>66</Paragraphs>
  <Slides>17</Slides>
  <Notes>8</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فقه 3م الوحدة الثانية</dc:title>
  <dc:subject>9- أكل المطر</dc:subject>
  <dc:creator>أ/بندر الحازمي</dc:creator>
  <cp:keywords>حقيبة انجاز المعلم والمعلمة</cp:keywords>
  <cp:lastModifiedBy>Top Shop</cp:lastModifiedBy>
  <cp:revision>48</cp:revision>
  <dcterms:created xsi:type="dcterms:W3CDTF">2012-04-01T08:08:04Z</dcterms:created>
  <dcterms:modified xsi:type="dcterms:W3CDTF">2016-08-22T21:56:36Z</dcterms:modified>
</cp:coreProperties>
</file>