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8" r:id="rId4"/>
    <p:sldId id="269" r:id="rId5"/>
    <p:sldId id="262" r:id="rId6"/>
    <p:sldId id="263" r:id="rId7"/>
    <p:sldId id="264" r:id="rId8"/>
    <p:sldId id="266" r:id="rId9"/>
    <p:sldId id="265" r:id="rId10"/>
  </p:sldIdLst>
  <p:sldSz cx="9144000" cy="6858000" type="screen4x3"/>
  <p:notesSz cx="6858000" cy="9144000"/>
  <p:defaultTextStyle>
    <a:defPPr>
      <a:defRPr lang="ar-EG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FF"/>
    <a:srgbClr val="FFFFCC"/>
    <a:srgbClr val="13075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84380"/>
    <p:restoredTop sz="94660"/>
  </p:normalViewPr>
  <p:slideViewPr>
    <p:cSldViewPr>
      <p:cViewPr varScale="1">
        <p:scale>
          <a:sx n="50" d="100"/>
          <a:sy n="50" d="100"/>
        </p:scale>
        <p:origin x="-96" y="-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395A7E0-EB8E-4877-AEE4-19A54F729811}" type="datetimeFigureOut">
              <a:rPr lang="ar-EG"/>
              <a:pPr>
                <a:defRPr/>
              </a:pPr>
              <a:t>18/11/1437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EG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9544EB7-AF07-431D-B40D-BD6F17625A75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459F9B-59CA-4752-963F-53D478CD627F}" type="slidenum">
              <a:rPr lang="ar-EG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ar-EG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F4F513-6BBA-4877-965A-38CF1369A506}" type="slidenum">
              <a:rPr lang="ar-EG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ar-EG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47ABE2-1107-45DA-B078-7CD99FDFFA81}" type="slidenum">
              <a:rPr lang="ar-EG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ar-EG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CD8CB4-B633-4316-B386-19429A423232}" type="slidenum">
              <a:rPr lang="ar-EG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ar-EG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5415A6-ADD2-4DF6-95F0-A467C7A0ABA8}" type="slidenum">
              <a:rPr lang="ar-EG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ar-EG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320D4-813D-4A75-896E-916E283C7A49}" type="slidenum">
              <a:rPr lang="ar-EG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ar-EG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A19673-406A-4F14-970E-17B71CF7BA1B}" type="slidenum">
              <a:rPr lang="ar-EG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ar-EG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19043E-DB04-45A6-B2A2-594179C07854}" type="slidenum">
              <a:rPr lang="ar-EG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ar-EG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1C6BBF-DAE3-4173-AC13-9DA41AF9ADF4}" type="slidenum">
              <a:rPr lang="ar-EG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ar-E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CD6DF-44BA-49C7-8007-106ACD9E377F}" type="datetimeFigureOut">
              <a:rPr lang="ar-EG"/>
              <a:pPr>
                <a:defRPr/>
              </a:pPr>
              <a:t>18/11/1437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72BBC-07A1-4A56-962B-E53A6C421152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>
    <p:split orient="vert" dir="in"/>
    <p:sndAc>
      <p:stSnd>
        <p:snd r:embed="rId1" name="type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8EC3F-E488-421A-862A-90D1716213FB}" type="datetimeFigureOut">
              <a:rPr lang="ar-EG"/>
              <a:pPr>
                <a:defRPr/>
              </a:pPr>
              <a:t>18/11/1437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81C68-21C2-43FB-BF9F-D77BA30756DB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>
    <p:split orient="vert" dir="in"/>
    <p:sndAc>
      <p:stSnd>
        <p:snd r:embed="rId1" name="type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D16BF-BDF2-4D59-87E7-30084D21B4A1}" type="datetimeFigureOut">
              <a:rPr lang="ar-EG"/>
              <a:pPr>
                <a:defRPr/>
              </a:pPr>
              <a:t>18/11/1437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26A33-26D3-474C-AA9C-4817CAC3712E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>
    <p:split orient="vert" dir="in"/>
    <p:sndAc>
      <p:stSnd>
        <p:snd r:embed="rId1" name="typ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49FA8-1588-4894-A7FB-AAD05CFBFDD5}" type="datetimeFigureOut">
              <a:rPr lang="ar-EG"/>
              <a:pPr>
                <a:defRPr/>
              </a:pPr>
              <a:t>18/11/1437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0A667-D5B3-4F3E-90EA-23A82B8A7E98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>
    <p:split orient="vert" dir="in"/>
    <p:sndAc>
      <p:stSnd>
        <p:snd r:embed="rId1" name="typ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2E21A-E7A7-437B-9D84-1ED5187BD179}" type="datetimeFigureOut">
              <a:rPr lang="ar-EG"/>
              <a:pPr>
                <a:defRPr/>
              </a:pPr>
              <a:t>18/11/1437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32D63-475B-45F7-99A6-E70A357ED3D7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>
    <p:split orient="vert" dir="in"/>
    <p:sndAc>
      <p:stSnd>
        <p:snd r:embed="rId1" name="type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9E6A6-58CD-427A-B0EB-BB4876E5E639}" type="datetimeFigureOut">
              <a:rPr lang="ar-EG"/>
              <a:pPr>
                <a:defRPr/>
              </a:pPr>
              <a:t>18/11/1437</a:t>
            </a:fld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BD69D-A9E3-471D-80F0-EAD40C92FE05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>
    <p:split orient="vert" dir="in"/>
    <p:sndAc>
      <p:stSnd>
        <p:snd r:embed="rId1" name="type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F8893-6128-49F3-9080-0424C5F7EB6D}" type="datetimeFigureOut">
              <a:rPr lang="ar-EG"/>
              <a:pPr>
                <a:defRPr/>
              </a:pPr>
              <a:t>18/11/1437</a:t>
            </a:fld>
            <a:endParaRPr lang="ar-EG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33F33-9C6A-487C-A8FD-07BD892D39C4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>
    <p:split orient="vert" dir="in"/>
    <p:sndAc>
      <p:stSnd>
        <p:snd r:embed="rId1" name="type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37CD8-3AAC-4265-9987-E54546178C9D}" type="datetimeFigureOut">
              <a:rPr lang="ar-EG"/>
              <a:pPr>
                <a:defRPr/>
              </a:pPr>
              <a:t>18/11/1437</a:t>
            </a:fld>
            <a:endParaRPr lang="ar-EG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5BAF9-F877-42F9-8955-5A4834DFE629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>
    <p:split orient="vert" dir="in"/>
    <p:sndAc>
      <p:stSnd>
        <p:snd r:embed="rId1" name="type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47B81-C62F-493F-8A76-F191B2E9A425}" type="datetimeFigureOut">
              <a:rPr lang="ar-EG"/>
              <a:pPr>
                <a:defRPr/>
              </a:pPr>
              <a:t>18/11/1437</a:t>
            </a:fld>
            <a:endParaRPr lang="ar-EG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793FC-80BD-4ACF-A361-58462CBD87EB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>
    <p:split orient="vert" dir="in"/>
    <p:sndAc>
      <p:stSnd>
        <p:snd r:embed="rId1" name="type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4EE8B-E5EB-4C6C-98C3-A10646F6442B}" type="datetimeFigureOut">
              <a:rPr lang="ar-EG"/>
              <a:pPr>
                <a:defRPr/>
              </a:pPr>
              <a:t>18/11/1437</a:t>
            </a:fld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CF5DA-8FFE-47EB-B715-DB4344CA6324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>
    <p:split orient="vert" dir="in"/>
    <p:sndAc>
      <p:stSnd>
        <p:snd r:embed="rId1" name="type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3D50C-EBF4-403A-99EA-191D00F886B4}" type="datetimeFigureOut">
              <a:rPr lang="ar-EG"/>
              <a:pPr>
                <a:defRPr/>
              </a:pPr>
              <a:t>18/11/1437</a:t>
            </a:fld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49ABA-83FC-408E-8CA3-908293463E8A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>
    <p:split orient="vert" dir="in"/>
    <p:sndAc>
      <p:stSnd>
        <p:snd r:embed="rId1" name="type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2895362-E2FC-4F0C-9D7D-681A37B80378}" type="datetimeFigureOut">
              <a:rPr lang="ar-EG"/>
              <a:pPr>
                <a:defRPr/>
              </a:pPr>
              <a:t>18/11/1437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6D1C0CC-5E71-48D8-AEFF-C00A3258A583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 dir="in"/>
    <p:sndAc>
      <p:stSnd>
        <p:snd r:embed="rId13" name="type.wav"/>
      </p:stSnd>
    </p:sndAc>
  </p:transition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audio" Target="../media/audio8.wav"/><Relationship Id="rId7" Type="http://schemas.openxmlformats.org/officeDocument/2006/relationships/audio" Target="../media/audio16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5.wav"/><Relationship Id="rId5" Type="http://schemas.openxmlformats.org/officeDocument/2006/relationships/audio" Target="../media/audio14.wav"/><Relationship Id="rId4" Type="http://schemas.openxmlformats.org/officeDocument/2006/relationships/audio" Target="../media/audio13.wav"/><Relationship Id="rId9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audio" Target="../media/audio20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9.wav"/><Relationship Id="rId5" Type="http://schemas.openxmlformats.org/officeDocument/2006/relationships/audio" Target="../media/audio18.wav"/><Relationship Id="rId4" Type="http://schemas.openxmlformats.org/officeDocument/2006/relationships/audio" Target="../media/audio17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25.wav"/><Relationship Id="rId13" Type="http://schemas.openxmlformats.org/officeDocument/2006/relationships/audio" Target="../media/audio30.wav"/><Relationship Id="rId3" Type="http://schemas.openxmlformats.org/officeDocument/2006/relationships/audio" Target="../media/audio8.wav"/><Relationship Id="rId7" Type="http://schemas.openxmlformats.org/officeDocument/2006/relationships/audio" Target="../media/audio24.wav"/><Relationship Id="rId12" Type="http://schemas.openxmlformats.org/officeDocument/2006/relationships/audio" Target="../media/audio29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3.wav"/><Relationship Id="rId11" Type="http://schemas.openxmlformats.org/officeDocument/2006/relationships/audio" Target="../media/audio28.wav"/><Relationship Id="rId5" Type="http://schemas.openxmlformats.org/officeDocument/2006/relationships/audio" Target="../media/audio22.wav"/><Relationship Id="rId15" Type="http://schemas.openxmlformats.org/officeDocument/2006/relationships/image" Target="../media/image4.jpeg"/><Relationship Id="rId10" Type="http://schemas.openxmlformats.org/officeDocument/2006/relationships/audio" Target="../media/audio27.wav"/><Relationship Id="rId4" Type="http://schemas.openxmlformats.org/officeDocument/2006/relationships/audio" Target="../media/audio21.wav"/><Relationship Id="rId9" Type="http://schemas.openxmlformats.org/officeDocument/2006/relationships/audio" Target="../media/audio26.wav"/><Relationship Id="rId14" Type="http://schemas.openxmlformats.org/officeDocument/2006/relationships/audio" Target="../media/audio3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36.wav"/><Relationship Id="rId3" Type="http://schemas.openxmlformats.org/officeDocument/2006/relationships/audio" Target="../media/audio8.wav"/><Relationship Id="rId7" Type="http://schemas.openxmlformats.org/officeDocument/2006/relationships/audio" Target="../media/audio35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4.wav"/><Relationship Id="rId11" Type="http://schemas.openxmlformats.org/officeDocument/2006/relationships/image" Target="../media/image5.jpeg"/><Relationship Id="rId5" Type="http://schemas.openxmlformats.org/officeDocument/2006/relationships/audio" Target="../media/audio33.wav"/><Relationship Id="rId10" Type="http://schemas.openxmlformats.org/officeDocument/2006/relationships/image" Target="../media/image4.jpeg"/><Relationship Id="rId4" Type="http://schemas.openxmlformats.org/officeDocument/2006/relationships/audio" Target="../media/audio32.wav"/><Relationship Id="rId9" Type="http://schemas.openxmlformats.org/officeDocument/2006/relationships/audio" Target="../media/audio37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42.wav"/><Relationship Id="rId13" Type="http://schemas.openxmlformats.org/officeDocument/2006/relationships/audio" Target="../media/audio47.wav"/><Relationship Id="rId3" Type="http://schemas.openxmlformats.org/officeDocument/2006/relationships/audio" Target="../media/audio8.wav"/><Relationship Id="rId7" Type="http://schemas.openxmlformats.org/officeDocument/2006/relationships/audio" Target="../media/audio41.wav"/><Relationship Id="rId12" Type="http://schemas.openxmlformats.org/officeDocument/2006/relationships/audio" Target="../media/audio46.wav"/><Relationship Id="rId17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0.wav"/><Relationship Id="rId11" Type="http://schemas.openxmlformats.org/officeDocument/2006/relationships/audio" Target="../media/audio45.wav"/><Relationship Id="rId5" Type="http://schemas.openxmlformats.org/officeDocument/2006/relationships/audio" Target="../media/audio39.wav"/><Relationship Id="rId15" Type="http://schemas.openxmlformats.org/officeDocument/2006/relationships/audio" Target="../media/audio49.wav"/><Relationship Id="rId10" Type="http://schemas.openxmlformats.org/officeDocument/2006/relationships/audio" Target="../media/audio44.wav"/><Relationship Id="rId4" Type="http://schemas.openxmlformats.org/officeDocument/2006/relationships/audio" Target="../media/audio38.wav"/><Relationship Id="rId9" Type="http://schemas.openxmlformats.org/officeDocument/2006/relationships/audio" Target="../media/audio43.wav"/><Relationship Id="rId14" Type="http://schemas.openxmlformats.org/officeDocument/2006/relationships/audio" Target="../media/audio48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54.wav"/><Relationship Id="rId13" Type="http://schemas.openxmlformats.org/officeDocument/2006/relationships/image" Target="../media/image8.jpeg"/><Relationship Id="rId3" Type="http://schemas.openxmlformats.org/officeDocument/2006/relationships/audio" Target="../media/audio8.wav"/><Relationship Id="rId7" Type="http://schemas.openxmlformats.org/officeDocument/2006/relationships/audio" Target="../media/audio53.wav"/><Relationship Id="rId12" Type="http://schemas.openxmlformats.org/officeDocument/2006/relationships/audio" Target="../media/audio58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2.wav"/><Relationship Id="rId11" Type="http://schemas.openxmlformats.org/officeDocument/2006/relationships/audio" Target="../media/audio57.wav"/><Relationship Id="rId5" Type="http://schemas.openxmlformats.org/officeDocument/2006/relationships/audio" Target="../media/audio51.wav"/><Relationship Id="rId10" Type="http://schemas.openxmlformats.org/officeDocument/2006/relationships/audio" Target="../media/audio56.wav"/><Relationship Id="rId4" Type="http://schemas.openxmlformats.org/officeDocument/2006/relationships/audio" Target="../media/audio50.wav"/><Relationship Id="rId9" Type="http://schemas.openxmlformats.org/officeDocument/2006/relationships/audio" Target="../media/audio55.wav"/><Relationship Id="rId1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62.wav"/><Relationship Id="rId3" Type="http://schemas.openxmlformats.org/officeDocument/2006/relationships/audio" Target="../media/audio8.wav"/><Relationship Id="rId7" Type="http://schemas.openxmlformats.org/officeDocument/2006/relationships/audio" Target="../media/audio57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1.wav"/><Relationship Id="rId11" Type="http://schemas.openxmlformats.org/officeDocument/2006/relationships/image" Target="../media/image10.jpeg"/><Relationship Id="rId5" Type="http://schemas.openxmlformats.org/officeDocument/2006/relationships/audio" Target="../media/audio60.wav"/><Relationship Id="rId10" Type="http://schemas.openxmlformats.org/officeDocument/2006/relationships/image" Target="../media/image9.jpeg"/><Relationship Id="rId4" Type="http://schemas.openxmlformats.org/officeDocument/2006/relationships/audio" Target="../media/audio59.wav"/><Relationship Id="rId9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67.wav"/><Relationship Id="rId3" Type="http://schemas.openxmlformats.org/officeDocument/2006/relationships/audio" Target="../media/audio8.wav"/><Relationship Id="rId7" Type="http://schemas.openxmlformats.org/officeDocument/2006/relationships/audio" Target="../media/audio66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5.wav"/><Relationship Id="rId5" Type="http://schemas.openxmlformats.org/officeDocument/2006/relationships/audio" Target="../media/audio64.wav"/><Relationship Id="rId10" Type="http://schemas.openxmlformats.org/officeDocument/2006/relationships/image" Target="../media/image11.jpeg"/><Relationship Id="rId4" Type="http://schemas.openxmlformats.org/officeDocument/2006/relationships/audio" Target="../media/audio63.wav"/><Relationship Id="rId9" Type="http://schemas.openxmlformats.org/officeDocument/2006/relationships/audio" Target="../media/audio68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73.wav"/><Relationship Id="rId13" Type="http://schemas.openxmlformats.org/officeDocument/2006/relationships/audio" Target="../media/audio77.wav"/><Relationship Id="rId3" Type="http://schemas.openxmlformats.org/officeDocument/2006/relationships/audio" Target="../media/audio8.wav"/><Relationship Id="rId7" Type="http://schemas.openxmlformats.org/officeDocument/2006/relationships/audio" Target="../media/audio72.wav"/><Relationship Id="rId12" Type="http://schemas.openxmlformats.org/officeDocument/2006/relationships/audio" Target="../media/audio76.wav"/><Relationship Id="rId17" Type="http://schemas.openxmlformats.org/officeDocument/2006/relationships/audio" Target="../media/audio81.wav"/><Relationship Id="rId2" Type="http://schemas.openxmlformats.org/officeDocument/2006/relationships/notesSlide" Target="../notesSlides/notesSlide9.xml"/><Relationship Id="rId16" Type="http://schemas.openxmlformats.org/officeDocument/2006/relationships/audio" Target="../media/audio80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1.wav"/><Relationship Id="rId11" Type="http://schemas.openxmlformats.org/officeDocument/2006/relationships/audio" Target="../media/audio75.wav"/><Relationship Id="rId5" Type="http://schemas.openxmlformats.org/officeDocument/2006/relationships/audio" Target="../media/audio70.wav"/><Relationship Id="rId15" Type="http://schemas.openxmlformats.org/officeDocument/2006/relationships/audio" Target="../media/audio79.wav"/><Relationship Id="rId10" Type="http://schemas.openxmlformats.org/officeDocument/2006/relationships/audio" Target="../media/audio74.wav"/><Relationship Id="rId4" Type="http://schemas.openxmlformats.org/officeDocument/2006/relationships/audio" Target="../media/audio69.wav"/><Relationship Id="rId9" Type="http://schemas.openxmlformats.org/officeDocument/2006/relationships/audio" Target="../media/audio42.wav"/><Relationship Id="rId14" Type="http://schemas.openxmlformats.org/officeDocument/2006/relationships/audio" Target="../media/audio78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شغل\المكتب\ملف الإعدادات\إطارات\0230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rcRect l="2410" r="19283" b="36064"/>
          <a:stretch>
            <a:fillRect/>
          </a:stretch>
        </p:blipFill>
        <p:spPr bwMode="auto">
          <a:xfrm>
            <a:off x="2051719" y="642918"/>
            <a:ext cx="5014049" cy="168941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2000250" y="1214422"/>
            <a:ext cx="49291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ar-EG" sz="54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+mn-cs"/>
              </a:rPr>
              <a:t>الوحدة الرابعة</a:t>
            </a:r>
            <a:endParaRPr lang="en-US" sz="5400" b="1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Tahoma" pitchFamily="34" charset="0"/>
              <a:cs typeface="+mn-cs"/>
            </a:endParaRPr>
          </a:p>
        </p:txBody>
      </p:sp>
      <p:pic>
        <p:nvPicPr>
          <p:cNvPr id="9" name="Picture 5" descr="E:\شغل\المكتب\ملف الإعدادات\إطارات\111123_31.jp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71538" y="3948446"/>
            <a:ext cx="6929486" cy="1928826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" name="TextBox 9"/>
          <p:cNvSpPr txBox="1"/>
          <p:nvPr/>
        </p:nvSpPr>
        <p:spPr>
          <a:xfrm>
            <a:off x="1643063" y="4448507"/>
            <a:ext cx="5573712" cy="830262"/>
          </a:xfrm>
          <a:prstGeom prst="rect">
            <a:avLst/>
          </a:prstGeom>
          <a:noFill/>
          <a:effectLst/>
        </p:spPr>
        <p:txBody>
          <a:bodyPr wrap="none"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8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Microsoft Sans Serif" pitchFamily="34" charset="0"/>
                <a:cs typeface="+mn-cs"/>
              </a:rPr>
              <a:t>الذكاة وطعام غير المسلمين</a:t>
            </a:r>
            <a:endParaRPr lang="en-US" sz="4800" b="1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Microsoft Sans Serif" pitchFamily="34" charset="0"/>
              <a:cs typeface="+mn-cs"/>
            </a:endParaRPr>
          </a:p>
        </p:txBody>
      </p:sp>
    </p:spTree>
  </p:cSld>
  <p:clrMapOvr>
    <a:masterClrMapping/>
  </p:clrMapOvr>
  <p:transition>
    <p:split orient="vert" dir="in"/>
    <p:sndAc>
      <p:stSnd>
        <p:snd r:embed="rId3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UND1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الوحدة الرابع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الذكاة وطعام غير المسلمي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14546" y="928670"/>
            <a:ext cx="4857784" cy="1500198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b="1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071688" y="841375"/>
            <a:ext cx="4929187" cy="130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ar-EG" sz="6000" b="1" dirty="0">
                <a:solidFill>
                  <a:schemeClr val="bg1"/>
                </a:solidFill>
                <a:latin typeface="Tahoma" pitchFamily="34" charset="0"/>
                <a:cs typeface="+mn-cs"/>
              </a:rPr>
              <a:t>شروط </a:t>
            </a:r>
            <a:r>
              <a:rPr lang="ar-EG" sz="6000" b="1" dirty="0" err="1">
                <a:solidFill>
                  <a:schemeClr val="bg1"/>
                </a:solidFill>
                <a:latin typeface="Tahoma" pitchFamily="34" charset="0"/>
                <a:cs typeface="+mn-cs"/>
              </a:rPr>
              <a:t>الذكاة</a:t>
            </a:r>
            <a:endParaRPr lang="en-US" sz="6000" b="1" dirty="0">
              <a:solidFill>
                <a:schemeClr val="bg1"/>
              </a:solidFill>
              <a:latin typeface="Tahoma" pitchFamily="34" charset="0"/>
              <a:cs typeface="+mn-cs"/>
            </a:endParaRPr>
          </a:p>
        </p:txBody>
      </p:sp>
      <p:sp>
        <p:nvSpPr>
          <p:cNvPr id="5" name="Flowchart: Document 4"/>
          <p:cNvSpPr/>
          <p:nvPr/>
        </p:nvSpPr>
        <p:spPr>
          <a:xfrm>
            <a:off x="785786" y="3486321"/>
            <a:ext cx="7786742" cy="1785950"/>
          </a:xfrm>
          <a:prstGeom prst="flowChartDocumen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b="1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28688" y="3571875"/>
            <a:ext cx="75009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ar-EG" sz="4000" b="1" dirty="0">
                <a:latin typeface="Calibri" pitchFamily="34" charset="0"/>
                <a:cs typeface="+mn-cs"/>
              </a:rPr>
              <a:t>يشترط </a:t>
            </a:r>
            <a:r>
              <a:rPr lang="ar-EG" sz="4000" b="1" dirty="0" err="1">
                <a:latin typeface="Calibri" pitchFamily="34" charset="0"/>
                <a:cs typeface="+mn-cs"/>
              </a:rPr>
              <a:t>للذكاة</a:t>
            </a:r>
            <a:r>
              <a:rPr lang="ar-EG" sz="4000" b="1" dirty="0">
                <a:latin typeface="Calibri" pitchFamily="34" charset="0"/>
                <a:cs typeface="+mn-cs"/>
              </a:rPr>
              <a:t> أربعة شروط، إذا اختل شرط منها </a:t>
            </a:r>
            <a:r>
              <a:rPr lang="ar-EG" sz="40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حَرُمُ</a:t>
            </a:r>
            <a:r>
              <a:rPr lang="ar-EG" sz="4000" b="1" dirty="0">
                <a:latin typeface="Calibri" pitchFamily="34" charset="0"/>
                <a:cs typeface="+mn-cs"/>
              </a:rPr>
              <a:t> أكل الحيوان وصار مَيْتَةً:</a:t>
            </a:r>
            <a:endParaRPr lang="en-US" sz="4000" b="1" dirty="0"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ransition>
    <p:split orient="vert" dir="in"/>
    <p:sndAc>
      <p:stSnd>
        <p:snd r:embed="rId3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شروط الذكا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يشترط للذكاة أربعة شروط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working\my work\preparing\titles\SI06.JPG"/>
          <p:cNvPicPr>
            <a:picLocks noChangeAspect="1" noChangeArrowheads="1"/>
          </p:cNvPicPr>
          <p:nvPr/>
        </p:nvPicPr>
        <p:blipFill>
          <a:blip r:embed="rId15" cstate="print">
            <a:duotone>
              <a:schemeClr val="accent5">
                <a:shade val="45000"/>
                <a:satMod val="135000"/>
              </a:schemeClr>
              <a:prstClr val="white"/>
            </a:duotone>
            <a:lum contrast="-33000"/>
          </a:blip>
          <a:srcRect/>
          <a:stretch>
            <a:fillRect/>
          </a:stretch>
        </p:blipFill>
        <p:spPr bwMode="auto">
          <a:xfrm>
            <a:off x="285720" y="142852"/>
            <a:ext cx="8572560" cy="1357322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6" name="Rounded Rectangle 15"/>
          <p:cNvSpPr/>
          <p:nvPr/>
        </p:nvSpPr>
        <p:spPr>
          <a:xfrm>
            <a:off x="6000760" y="1643050"/>
            <a:ext cx="2786082" cy="928694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b="1">
              <a:solidFill>
                <a:schemeClr val="tx1"/>
              </a:solidFill>
            </a:endParaRPr>
          </a:p>
        </p:txBody>
      </p:sp>
      <p:sp>
        <p:nvSpPr>
          <p:cNvPr id="13" name="Left Arrow 12"/>
          <p:cNvSpPr/>
          <p:nvPr/>
        </p:nvSpPr>
        <p:spPr>
          <a:xfrm>
            <a:off x="714348" y="2928934"/>
            <a:ext cx="8215370" cy="857256"/>
          </a:xfrm>
          <a:prstGeom prst="leftArrow">
            <a:avLst>
              <a:gd name="adj1" fmla="val 100000"/>
              <a:gd name="adj2" fmla="val 50000"/>
            </a:avLst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b="1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127750" y="1846263"/>
            <a:ext cx="25685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ar-EG" sz="3600" b="1" dirty="0">
                <a:latin typeface="Calibri" pitchFamily="34" charset="0"/>
                <a:cs typeface="+mn-cs"/>
              </a:rPr>
              <a:t>فلا تصح ذبيحة:</a:t>
            </a:r>
            <a:endParaRPr lang="en-US" sz="3600" b="1" dirty="0">
              <a:latin typeface="Calibri" pitchFamily="34" charset="0"/>
              <a:cs typeface="+mn-cs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492500" y="3084513"/>
            <a:ext cx="53657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ar-EG" sz="3600" b="1" dirty="0">
                <a:latin typeface="Calibri" pitchFamily="34" charset="0"/>
                <a:cs typeface="+mn-cs"/>
              </a:rPr>
              <a:t>1- غير العاقل مثل:</a:t>
            </a:r>
            <a:r>
              <a:rPr lang="en-US" sz="3600" b="1" dirty="0">
                <a:latin typeface="Calibri" pitchFamily="34" charset="0"/>
                <a:cs typeface="+mn-cs"/>
              </a:rPr>
              <a:t> </a:t>
            </a:r>
            <a:r>
              <a:rPr lang="ar-EG" sz="1000" b="1" dirty="0" err="1">
                <a:latin typeface="Calibri" pitchFamily="34" charset="0"/>
                <a:cs typeface="+mn-cs"/>
              </a:rPr>
              <a:t>…</a:t>
            </a:r>
            <a:r>
              <a:rPr lang="en-US" sz="1000" b="1" dirty="0">
                <a:latin typeface="Calibri" pitchFamily="34" charset="0"/>
                <a:cs typeface="+mn-cs"/>
              </a:rPr>
              <a:t>..</a:t>
            </a:r>
            <a:r>
              <a:rPr lang="ar-EG" sz="1000" b="1" dirty="0" err="1">
                <a:latin typeface="Calibri" pitchFamily="34" charset="0"/>
                <a:cs typeface="+mn-cs"/>
              </a:rPr>
              <a:t>..........................................</a:t>
            </a:r>
            <a:endParaRPr lang="en-US" sz="1000" b="1" dirty="0">
              <a:latin typeface="Calibri" pitchFamily="34" charset="0"/>
              <a:cs typeface="+mn-cs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108450" y="2997200"/>
            <a:ext cx="16160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rgbClr val="FF0000"/>
                </a:solidFill>
                <a:latin typeface="Calibri" pitchFamily="34" charset="0"/>
                <a:cs typeface="+mn-cs"/>
              </a:rPr>
              <a:t>المجنون</a:t>
            </a:r>
            <a:endParaRPr lang="en-US" sz="3600" b="1" dirty="0">
              <a:solidFill>
                <a:srgbClr val="FF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4" name="Left Arrow 13"/>
          <p:cNvSpPr/>
          <p:nvPr/>
        </p:nvSpPr>
        <p:spPr>
          <a:xfrm>
            <a:off x="714348" y="4071942"/>
            <a:ext cx="8215370" cy="797218"/>
          </a:xfrm>
          <a:prstGeom prst="leftArrow">
            <a:avLst>
              <a:gd name="adj1" fmla="val 100000"/>
              <a:gd name="adj2" fmla="val 50000"/>
            </a:avLst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b="1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187450" y="4221163"/>
            <a:ext cx="7670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Low">
              <a:defRPr/>
            </a:pPr>
            <a:r>
              <a:rPr lang="ar-EG" sz="3200" b="1" dirty="0">
                <a:latin typeface="Calibri" pitchFamily="34" charset="0"/>
                <a:cs typeface="+mn-cs"/>
              </a:rPr>
              <a:t>2- غير المسلم أو غير الكتابي مثل: الوثني</a:t>
            </a:r>
            <a:r>
              <a:rPr lang="ar-EG" sz="3200" b="1" baseline="30000" dirty="0">
                <a:latin typeface="Calibri" pitchFamily="34" charset="0"/>
                <a:cs typeface="+mn-cs"/>
              </a:rPr>
              <a:t>(1)</a:t>
            </a:r>
            <a:r>
              <a:rPr lang="ar-EG" sz="3200" b="1" dirty="0">
                <a:latin typeface="Calibri" pitchFamily="34" charset="0"/>
                <a:cs typeface="+mn-cs"/>
              </a:rPr>
              <a:t>، والمرتد.</a:t>
            </a:r>
            <a:endParaRPr lang="en-US" sz="3200" b="1" dirty="0">
              <a:latin typeface="Calibri" pitchFamily="34" charset="0"/>
              <a:cs typeface="+mn-cs"/>
            </a:endParaRPr>
          </a:p>
        </p:txBody>
      </p:sp>
      <p:sp>
        <p:nvSpPr>
          <p:cNvPr id="17" name="Wave 16"/>
          <p:cNvSpPr/>
          <p:nvPr/>
        </p:nvSpPr>
        <p:spPr>
          <a:xfrm>
            <a:off x="657942" y="5172759"/>
            <a:ext cx="8286776" cy="848529"/>
          </a:xfrm>
          <a:prstGeom prst="wave">
            <a:avLst>
              <a:gd name="adj1" fmla="val 4271"/>
              <a:gd name="adj2" fmla="val 4452"/>
            </a:avLst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b="1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258888" y="5373688"/>
            <a:ext cx="72564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ar-EG" sz="3200" b="1" dirty="0">
                <a:latin typeface="Calibri" pitchFamily="34" charset="0"/>
                <a:cs typeface="+mn-cs"/>
              </a:rPr>
              <a:t>وإن ذبح أحد هؤلاء فتكون </a:t>
            </a:r>
            <a:r>
              <a:rPr lang="ar-EG" sz="3200" b="1" dirty="0" err="1">
                <a:latin typeface="Calibri" pitchFamily="34" charset="0"/>
                <a:cs typeface="+mn-cs"/>
              </a:rPr>
              <a:t>ذبيحته </a:t>
            </a:r>
            <a:r>
              <a:rPr lang="ar-EG" sz="1000" b="1" dirty="0">
                <a:latin typeface="Calibri" pitchFamily="34" charset="0"/>
                <a:cs typeface="+mn-cs"/>
              </a:rPr>
              <a:t>.....................................................................</a:t>
            </a:r>
            <a:endParaRPr lang="en-US" sz="1000" b="1" dirty="0">
              <a:latin typeface="Calibri" pitchFamily="34" charset="0"/>
              <a:cs typeface="+mn-cs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635125" y="5241925"/>
            <a:ext cx="21621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4000" b="1" dirty="0">
                <a:solidFill>
                  <a:srgbClr val="FF0000"/>
                </a:solidFill>
                <a:latin typeface="Calibri" pitchFamily="34" charset="0"/>
                <a:cs typeface="+mn-cs"/>
              </a:rPr>
              <a:t>ميتة محرمة</a:t>
            </a:r>
            <a:endParaRPr lang="en-US" sz="4000" b="1" dirty="0">
              <a:solidFill>
                <a:srgbClr val="FF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20" name="مستطيل 19"/>
          <p:cNvSpPr>
            <a:spLocks noChangeArrowheads="1"/>
          </p:cNvSpPr>
          <p:nvPr/>
        </p:nvSpPr>
        <p:spPr bwMode="auto">
          <a:xfrm>
            <a:off x="2411413" y="6273800"/>
            <a:ext cx="4433887" cy="4000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0"/>
            <a:r>
              <a:rPr lang="ar-EG" sz="2000" b="1">
                <a:solidFill>
                  <a:schemeClr val="bg1"/>
                </a:solidFill>
                <a:latin typeface="Calibri" pitchFamily="34" charset="0"/>
              </a:rPr>
              <a:t>(1) الوثني: هو المشرك من غير اليهود والنصارى.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21" name="TextBox 7"/>
          <p:cNvSpPr txBox="1">
            <a:spLocks noChangeArrowheads="1"/>
          </p:cNvSpPr>
          <p:nvPr/>
        </p:nvSpPr>
        <p:spPr bwMode="auto">
          <a:xfrm>
            <a:off x="971550" y="476250"/>
            <a:ext cx="723106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solidFill>
                  <a:srgbClr val="FFFF00"/>
                </a:solidFill>
                <a:latin typeface="Calibri" pitchFamily="34" charset="0"/>
                <a:cs typeface="+mn-cs"/>
              </a:rPr>
              <a:t>الشرط الأول: </a:t>
            </a:r>
            <a:r>
              <a:rPr lang="ar-EG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+mn-cs"/>
              </a:rPr>
              <a:t>أن يكون المذكي عاقلاً، مسلمًا أو كتابيّا.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ransition>
    <p:split orient="vert" dir="in"/>
    <p:sndAc>
      <p:stSnd>
        <p:snd r:embed="rId3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398 - da-y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الشرط الأو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OUND5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فلا تصح ذبيح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4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4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ched_jewelappe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4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4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غير العاقل مث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المجنو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4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4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ched_jewelappe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4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4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غير المسلم أو غير الكتابي مث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6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8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OUND5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2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3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4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وإن ذبح أحد هؤلاء فتكو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ميتة محرم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الوثني هو المشرك من غير اليهود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5" grpId="0"/>
      <p:bldP spid="18" grpId="0"/>
      <p:bldP spid="19" grpId="0"/>
      <p:bldP spid="20" grpId="0" animBg="1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eft-Right Arrow 10"/>
          <p:cNvSpPr/>
          <p:nvPr/>
        </p:nvSpPr>
        <p:spPr>
          <a:xfrm>
            <a:off x="1908175" y="4357688"/>
            <a:ext cx="3663950" cy="857250"/>
          </a:xfrm>
          <a:prstGeom prst="leftRightArrow">
            <a:avLst>
              <a:gd name="adj1" fmla="val 100000"/>
              <a:gd name="adj2" fmla="val 3110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b="1">
              <a:solidFill>
                <a:schemeClr val="tx1"/>
              </a:solidFill>
            </a:endParaRPr>
          </a:p>
        </p:txBody>
      </p:sp>
      <p:sp>
        <p:nvSpPr>
          <p:cNvPr id="12" name="Left-Right Arrow 11"/>
          <p:cNvSpPr/>
          <p:nvPr/>
        </p:nvSpPr>
        <p:spPr>
          <a:xfrm>
            <a:off x="1908175" y="5643563"/>
            <a:ext cx="3663950" cy="857250"/>
          </a:xfrm>
          <a:prstGeom prst="leftRightArrow">
            <a:avLst>
              <a:gd name="adj1" fmla="val 100000"/>
              <a:gd name="adj2" fmla="val 3110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b="1">
              <a:solidFill>
                <a:schemeClr val="tx1"/>
              </a:solidFill>
            </a:endParaRPr>
          </a:p>
        </p:txBody>
      </p:sp>
      <p:pic>
        <p:nvPicPr>
          <p:cNvPr id="2" name="Picture 2" descr="D:\working\my work\preparing\titles\SI06.JPG"/>
          <p:cNvPicPr>
            <a:picLocks noChangeAspect="1" noChangeArrowheads="1"/>
          </p:cNvPicPr>
          <p:nvPr/>
        </p:nvPicPr>
        <p:blipFill>
          <a:blip r:embed="rId10" cstate="print">
            <a:lum contrast="-33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85720" y="142852"/>
            <a:ext cx="8572560" cy="1357322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4" name="Bevel 3"/>
          <p:cNvSpPr/>
          <p:nvPr/>
        </p:nvSpPr>
        <p:spPr>
          <a:xfrm>
            <a:off x="5940152" y="1857364"/>
            <a:ext cx="2989566" cy="1285884"/>
          </a:xfrm>
          <a:prstGeom prst="bevel">
            <a:avLst>
              <a:gd name="adj" fmla="val 18595"/>
            </a:avLst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b="1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795963" y="2133600"/>
            <a:ext cx="28305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ar-EG" sz="4000" b="1" dirty="0">
                <a:latin typeface="Calibri" pitchFamily="34" charset="0"/>
                <a:cs typeface="+mn-cs"/>
              </a:rPr>
              <a:t>وتصح ذبيحة:</a:t>
            </a:r>
            <a:endParaRPr lang="en-US" sz="4000" b="1" dirty="0">
              <a:latin typeface="Calibri" pitchFamily="34" charset="0"/>
              <a:cs typeface="+mn-cs"/>
            </a:endParaRPr>
          </a:p>
        </p:txBody>
      </p:sp>
      <p:sp>
        <p:nvSpPr>
          <p:cNvPr id="6" name="Left-Right Arrow 5"/>
          <p:cNvSpPr/>
          <p:nvPr/>
        </p:nvSpPr>
        <p:spPr>
          <a:xfrm>
            <a:off x="1908175" y="3143250"/>
            <a:ext cx="3663950" cy="857250"/>
          </a:xfrm>
          <a:prstGeom prst="leftRightArrow">
            <a:avLst>
              <a:gd name="adj1" fmla="val 100000"/>
              <a:gd name="adj2" fmla="val 3110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b="1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68538" y="3213100"/>
            <a:ext cx="29876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ar-EG" sz="4000" b="1" dirty="0">
                <a:latin typeface="Calibri" pitchFamily="34" charset="0"/>
                <a:cs typeface="+mn-cs"/>
              </a:rPr>
              <a:t>1- الطفل المميز.</a:t>
            </a:r>
            <a:endParaRPr lang="en-US" sz="4000" b="1" dirty="0">
              <a:latin typeface="Calibri" pitchFamily="34" charset="0"/>
              <a:cs typeface="+mn-cs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195513" y="4437063"/>
            <a:ext cx="3098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ar-EG" sz="4000" b="1" dirty="0">
                <a:latin typeface="Calibri" pitchFamily="34" charset="0"/>
                <a:cs typeface="+mn-cs"/>
              </a:rPr>
              <a:t>2- </a:t>
            </a:r>
            <a:r>
              <a:rPr lang="ar-EG" sz="4000" b="1" dirty="0" err="1">
                <a:latin typeface="Calibri" pitchFamily="34" charset="0"/>
                <a:cs typeface="+mn-cs"/>
              </a:rPr>
              <a:t>و</a:t>
            </a:r>
            <a:r>
              <a:rPr lang="ar-EG" sz="1000" b="1" dirty="0" err="1">
                <a:latin typeface="Calibri" pitchFamily="34" charset="0"/>
                <a:cs typeface="+mn-cs"/>
              </a:rPr>
              <a:t>...........................................................</a:t>
            </a:r>
            <a:endParaRPr lang="en-US" sz="1000" b="1" dirty="0">
              <a:latin typeface="Calibri" pitchFamily="34" charset="0"/>
              <a:cs typeface="+mn-cs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059113" y="5805488"/>
            <a:ext cx="23066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ar-EG" sz="4000" b="1" dirty="0">
                <a:latin typeface="Calibri" pitchFamily="34" charset="0"/>
                <a:cs typeface="+mn-cs"/>
              </a:rPr>
              <a:t>3- والفاسق.</a:t>
            </a:r>
            <a:endParaRPr lang="en-US" sz="4000" b="1" dirty="0">
              <a:latin typeface="Calibri" pitchFamily="34" charset="0"/>
              <a:cs typeface="+mn-cs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843213" y="4365625"/>
            <a:ext cx="1233487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ar-EG" sz="4400" b="1" dirty="0">
                <a:solidFill>
                  <a:srgbClr val="FF0000"/>
                </a:solidFill>
                <a:latin typeface="Calibri" pitchFamily="34" charset="0"/>
                <a:cs typeface="+mn-cs"/>
              </a:rPr>
              <a:t>المرأة</a:t>
            </a:r>
            <a:endParaRPr lang="en-US" sz="4400" b="1" dirty="0">
              <a:solidFill>
                <a:srgbClr val="FF0000"/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6146" name="Picture 2" descr="F:\صور\صور دعم\الزكاة وطعام غير المسلمين\halal_handling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15000" y="3357563"/>
            <a:ext cx="3143250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971550" y="476250"/>
            <a:ext cx="73453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solidFill>
                  <a:srgbClr val="FFFF00"/>
                </a:solidFill>
                <a:latin typeface="Calibri" pitchFamily="34" charset="0"/>
                <a:cs typeface="+mn-cs"/>
              </a:rPr>
              <a:t>الشرط الأول: </a:t>
            </a:r>
            <a:r>
              <a:rPr lang="ar-EG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+mn-cs"/>
              </a:rPr>
              <a:t>أن يكون المذكي </a:t>
            </a:r>
            <a:r>
              <a:rPr lang="ar-EG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+mn-cs"/>
              </a:rPr>
              <a:t>عاقل</a:t>
            </a:r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+mn-cs"/>
              </a:rPr>
              <a:t>ً</a:t>
            </a:r>
            <a:r>
              <a:rPr lang="ar-EG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+mn-cs"/>
              </a:rPr>
              <a:t>ا، مسلمً</a:t>
            </a:r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+mn-cs"/>
              </a:rPr>
              <a:t>ا</a:t>
            </a:r>
            <a:r>
              <a:rPr lang="ar-EG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+mn-cs"/>
              </a:rPr>
              <a:t> </a:t>
            </a:r>
            <a:r>
              <a:rPr lang="ar-EG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+mn-cs"/>
              </a:rPr>
              <a:t>أو كتابيًّا.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ransition>
    <p:split orient="vert" dir="in"/>
    <p:sndAc>
      <p:stSnd>
        <p:snd r:embed="rId3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und 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وتصح ذبيح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OUND73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الطفل الممي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والمرأ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OUND73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والفاس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/>
      <p:bldP spid="7" grpId="0"/>
      <p:bldP spid="8" grpId="0"/>
      <p:bldP spid="8" grpId="1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صور\صور دعم\الزكاة وطعام غير المسلمين\1244060956109838216glgbay_fs.jpg"/>
          <p:cNvPicPr>
            <a:picLocks noChangeAspect="1" noChangeArrowheads="1"/>
          </p:cNvPicPr>
          <p:nvPr/>
        </p:nvPicPr>
        <p:blipFill>
          <a:blip r:embed="rId16"/>
          <a:srcRect t="17949"/>
          <a:stretch>
            <a:fillRect/>
          </a:stretch>
        </p:blipFill>
        <p:spPr bwMode="auto">
          <a:xfrm>
            <a:off x="2051050" y="2420938"/>
            <a:ext cx="350043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Wave 20"/>
          <p:cNvSpPr/>
          <p:nvPr/>
        </p:nvSpPr>
        <p:spPr>
          <a:xfrm>
            <a:off x="642910" y="4000504"/>
            <a:ext cx="4000528" cy="1214446"/>
          </a:xfrm>
          <a:prstGeom prst="wave">
            <a:avLst>
              <a:gd name="adj1" fmla="val 7122"/>
              <a:gd name="adj2" fmla="val 4571"/>
            </a:avLst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b="1">
              <a:solidFill>
                <a:schemeClr val="tx1"/>
              </a:solidFill>
            </a:endParaRPr>
          </a:p>
        </p:txBody>
      </p:sp>
      <p:sp>
        <p:nvSpPr>
          <p:cNvPr id="22" name="Wave 21"/>
          <p:cNvSpPr/>
          <p:nvPr/>
        </p:nvSpPr>
        <p:spPr>
          <a:xfrm>
            <a:off x="2928926" y="5500702"/>
            <a:ext cx="4000528" cy="1214446"/>
          </a:xfrm>
          <a:prstGeom prst="wave">
            <a:avLst>
              <a:gd name="adj1" fmla="val 7122"/>
              <a:gd name="adj2" fmla="val 4571"/>
            </a:avLst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b="1">
              <a:solidFill>
                <a:schemeClr val="tx1"/>
              </a:solidFill>
            </a:endParaRPr>
          </a:p>
        </p:txBody>
      </p:sp>
      <p:sp>
        <p:nvSpPr>
          <p:cNvPr id="20" name="Wave 19"/>
          <p:cNvSpPr/>
          <p:nvPr/>
        </p:nvSpPr>
        <p:spPr>
          <a:xfrm>
            <a:off x="5286380" y="4071942"/>
            <a:ext cx="3643338" cy="1071570"/>
          </a:xfrm>
          <a:prstGeom prst="wave">
            <a:avLst>
              <a:gd name="adj1" fmla="val 7122"/>
              <a:gd name="adj2" fmla="val 4571"/>
            </a:avLst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b="1">
              <a:solidFill>
                <a:schemeClr val="tx1"/>
              </a:solidFill>
            </a:endParaRPr>
          </a:p>
        </p:txBody>
      </p:sp>
      <p:pic>
        <p:nvPicPr>
          <p:cNvPr id="3074" name="Picture 2" descr="D:\working\my work\preparing\titles\0162.jpg"/>
          <p:cNvPicPr>
            <a:picLocks noChangeAspect="1" noChangeArrowheads="1"/>
          </p:cNvPicPr>
          <p:nvPr/>
        </p:nvPicPr>
        <p:blipFill>
          <a:blip r:embed="rId17" cstate="print">
            <a:lum bright="100000" contrast="92000"/>
          </a:blip>
          <a:srcRect l="2673" t="52204" r="2890" b="3422"/>
          <a:stretch>
            <a:fillRect/>
          </a:stretch>
        </p:blipFill>
        <p:spPr bwMode="auto">
          <a:xfrm>
            <a:off x="357158" y="285728"/>
            <a:ext cx="8501122" cy="2000264"/>
          </a:xfrm>
          <a:prstGeom prst="round2DiagRect">
            <a:avLst>
              <a:gd name="adj1" fmla="val 0"/>
              <a:gd name="adj2" fmla="val 28805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00063" y="473075"/>
            <a:ext cx="8215312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ar-EG" sz="3600" b="1" dirty="0">
                <a:solidFill>
                  <a:srgbClr val="00B0F0"/>
                </a:solidFill>
                <a:latin typeface="Calibri" pitchFamily="34" charset="0"/>
                <a:cs typeface="+mn-cs"/>
              </a:rPr>
              <a:t>الشرط الثاني: </a:t>
            </a:r>
            <a:r>
              <a:rPr lang="ar-EG" sz="3600" b="1" dirty="0">
                <a:latin typeface="Calibri" pitchFamily="34" charset="0"/>
                <a:cs typeface="+mn-cs"/>
              </a:rPr>
              <a:t>أن تكون </a:t>
            </a:r>
            <a:r>
              <a:rPr lang="ar-EG" sz="3600" b="1" dirty="0" err="1">
                <a:latin typeface="Calibri" pitchFamily="34" charset="0"/>
                <a:cs typeface="+mn-cs"/>
              </a:rPr>
              <a:t>الذكاة</a:t>
            </a:r>
            <a:r>
              <a:rPr lang="ar-EG" sz="3600" b="1" dirty="0">
                <a:latin typeface="Calibri" pitchFamily="34" charset="0"/>
                <a:cs typeface="+mn-cs"/>
              </a:rPr>
              <a:t> بآلة محددة، أي: لها حد ينهر الدم بحده، من سكين وحجر حاد، </a:t>
            </a:r>
            <a:r>
              <a:rPr lang="ar-EG" sz="3600" b="1" dirty="0" err="1">
                <a:latin typeface="Calibri" pitchFamily="34" charset="0"/>
                <a:cs typeface="+mn-cs"/>
              </a:rPr>
              <a:t>و </a:t>
            </a:r>
            <a:r>
              <a:rPr lang="ar-EG" sz="1000" b="1" dirty="0" err="1">
                <a:latin typeface="Calibri" pitchFamily="34" charset="0"/>
                <a:cs typeface="+mn-cs"/>
              </a:rPr>
              <a:t>......................................................</a:t>
            </a:r>
            <a:r>
              <a:rPr lang="ar-EG" sz="3600" b="1" dirty="0">
                <a:latin typeface="Calibri" pitchFamily="34" charset="0"/>
                <a:cs typeface="+mn-cs"/>
              </a:rPr>
              <a:t> </a:t>
            </a:r>
            <a:r>
              <a:rPr lang="ar-EG" sz="3600" b="1" dirty="0" err="1">
                <a:latin typeface="Calibri" pitchFamily="34" charset="0"/>
                <a:cs typeface="+mn-cs"/>
              </a:rPr>
              <a:t>و </a:t>
            </a:r>
            <a:r>
              <a:rPr lang="ar-EG" sz="1000" b="1" dirty="0" err="1">
                <a:latin typeface="Calibri" pitchFamily="34" charset="0"/>
                <a:cs typeface="+mn-cs"/>
              </a:rPr>
              <a:t>.....................................................</a:t>
            </a:r>
            <a:endParaRPr lang="en-US" sz="1000" b="1" dirty="0">
              <a:latin typeface="Calibri" pitchFamily="34" charset="0"/>
              <a:cs typeface="+mn-cs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900113" y="908050"/>
            <a:ext cx="14001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ar-EG" sz="4000" b="1" dirty="0">
                <a:solidFill>
                  <a:srgbClr val="FF0000"/>
                </a:solidFill>
                <a:latin typeface="Calibri" pitchFamily="34" charset="0"/>
                <a:cs typeface="+mn-cs"/>
              </a:rPr>
              <a:t>سيف</a:t>
            </a:r>
            <a:endParaRPr lang="en-US" sz="4000" b="1" dirty="0">
              <a:solidFill>
                <a:srgbClr val="FF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372225" y="1557338"/>
            <a:ext cx="15208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ar-EG" sz="3600" b="1" dirty="0">
                <a:solidFill>
                  <a:srgbClr val="FF0000"/>
                </a:solidFill>
                <a:latin typeface="Calibri" pitchFamily="34" charset="0"/>
                <a:cs typeface="+mn-cs"/>
              </a:rPr>
              <a:t>ساطور</a:t>
            </a:r>
            <a:endParaRPr lang="en-US" sz="3600" b="1" dirty="0">
              <a:solidFill>
                <a:srgbClr val="FF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857884" y="2714620"/>
            <a:ext cx="3071834" cy="1071570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b="1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895975" y="2987675"/>
            <a:ext cx="2819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ar-EG" sz="3600" b="1" dirty="0">
                <a:solidFill>
                  <a:schemeClr val="bg1"/>
                </a:solidFill>
                <a:latin typeface="Calibri" pitchFamily="34" charset="0"/>
                <a:cs typeface="+mn-cs"/>
              </a:rPr>
              <a:t>فلا يصح الذبح </a:t>
            </a:r>
            <a:r>
              <a:rPr lang="ar-EG" sz="3600" b="1" dirty="0" err="1">
                <a:solidFill>
                  <a:schemeClr val="bg1"/>
                </a:solidFill>
                <a:latin typeface="Calibri" pitchFamily="34" charset="0"/>
                <a:cs typeface="+mn-cs"/>
              </a:rPr>
              <a:t>بـ:</a:t>
            </a:r>
            <a:endParaRPr lang="en-US" sz="3600" b="1" dirty="0">
              <a:solidFill>
                <a:schemeClr val="bg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664200" y="4357688"/>
            <a:ext cx="30511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ar-EG" sz="3200" b="1" dirty="0">
                <a:latin typeface="Calibri" pitchFamily="34" charset="0"/>
                <a:cs typeface="+mn-cs"/>
              </a:rPr>
              <a:t>1- الصعق الكهربائي.</a:t>
            </a:r>
            <a:endParaRPr lang="en-US" sz="3200" b="1" dirty="0">
              <a:latin typeface="Calibri" pitchFamily="34" charset="0"/>
              <a:cs typeface="+mn-cs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957263" y="4344988"/>
            <a:ext cx="3114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ar-EG" sz="3200" b="1" dirty="0">
                <a:latin typeface="Calibri" pitchFamily="34" charset="0"/>
                <a:cs typeface="+mn-cs"/>
              </a:rPr>
              <a:t>2-</a:t>
            </a:r>
            <a:r>
              <a:rPr lang="en-US" sz="3200" b="1" dirty="0">
                <a:latin typeface="Calibri" pitchFamily="34" charset="0"/>
                <a:cs typeface="+mn-cs"/>
              </a:rPr>
              <a:t> </a:t>
            </a:r>
            <a:r>
              <a:rPr lang="ar-EG" sz="3200" b="1" dirty="0" err="1">
                <a:latin typeface="Calibri" pitchFamily="34" charset="0"/>
                <a:cs typeface="+mn-cs"/>
              </a:rPr>
              <a:t>أو </a:t>
            </a:r>
            <a:r>
              <a:rPr lang="ar-EG" sz="1000" b="1" dirty="0" err="1">
                <a:latin typeface="Calibri" pitchFamily="34" charset="0"/>
                <a:cs typeface="+mn-cs"/>
              </a:rPr>
              <a:t>...........................................................</a:t>
            </a:r>
            <a:endParaRPr lang="en-US" sz="1000" b="1" dirty="0">
              <a:latin typeface="Calibri" pitchFamily="34" charset="0"/>
              <a:cs typeface="+mn-cs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475038" y="5916613"/>
            <a:ext cx="31718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ar-EG" sz="3200" b="1" dirty="0">
                <a:latin typeface="Calibri" pitchFamily="34" charset="0"/>
                <a:cs typeface="+mn-cs"/>
              </a:rPr>
              <a:t>3- </a:t>
            </a:r>
            <a:r>
              <a:rPr lang="ar-EG" sz="3200" b="1" dirty="0" err="1">
                <a:latin typeface="Calibri" pitchFamily="34" charset="0"/>
                <a:cs typeface="+mn-cs"/>
              </a:rPr>
              <a:t>أو </a:t>
            </a:r>
            <a:r>
              <a:rPr lang="ar-EG" sz="1000" b="1" dirty="0" err="1">
                <a:latin typeface="Calibri" pitchFamily="34" charset="0"/>
                <a:cs typeface="+mn-cs"/>
              </a:rPr>
              <a:t>............................................................</a:t>
            </a:r>
            <a:endParaRPr lang="en-US" sz="1000" b="1" dirty="0">
              <a:latin typeface="Calibri" pitchFamily="34" charset="0"/>
              <a:cs typeface="+mn-cs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476375" y="4221163"/>
            <a:ext cx="11049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600" b="1" dirty="0">
                <a:solidFill>
                  <a:srgbClr val="FF00FF"/>
                </a:solidFill>
                <a:latin typeface="Calibri" pitchFamily="34" charset="0"/>
                <a:cs typeface="+mn-cs"/>
              </a:rPr>
              <a:t>الســن</a:t>
            </a:r>
            <a:endParaRPr lang="en-US" sz="3600" b="1" dirty="0">
              <a:solidFill>
                <a:srgbClr val="FF00FF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211638" y="5805488"/>
            <a:ext cx="10731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ar-EG" sz="4000" b="1" dirty="0">
                <a:solidFill>
                  <a:srgbClr val="FF00FF"/>
                </a:solidFill>
                <a:latin typeface="Calibri" pitchFamily="34" charset="0"/>
                <a:cs typeface="+mn-cs"/>
              </a:rPr>
              <a:t>الظفر</a:t>
            </a:r>
            <a:endParaRPr lang="en-US" sz="4000" b="1" dirty="0">
              <a:solidFill>
                <a:srgbClr val="FF00FF"/>
              </a:solidFill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ransition>
    <p:split orient="vert" dir="in"/>
    <p:sndAc>
      <p:stSnd>
        <p:snd r:embed="rId3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الشرط الثان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سيف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4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4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ساطو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93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193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193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193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SOUND13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93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193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0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1" dur="193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2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3" dur="193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4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فلا يصح الذبح بـ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الصعق الكهربائ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93" decel="100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193" decel="100000"/>
                                        <p:tgtEl>
                                          <p:spTgt spid="51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2" dur="193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4" dur="193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5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أ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الســ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أو 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الظف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  <p:bldP spid="13" grpId="0"/>
      <p:bldP spid="11" grpId="0"/>
      <p:bldP spid="15" grpId="0"/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صور\صور دعم\الزكاة وطعام غير المسلمين\85152.gif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627313" y="2636838"/>
            <a:ext cx="3240087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ounded Rectangle 19"/>
          <p:cNvSpPr/>
          <p:nvPr/>
        </p:nvSpPr>
        <p:spPr>
          <a:xfrm>
            <a:off x="323528" y="4429108"/>
            <a:ext cx="3500462" cy="1000132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b="1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843808" y="5589240"/>
            <a:ext cx="3429024" cy="1000132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b="1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538502" y="4429108"/>
            <a:ext cx="3214710" cy="1000132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b="1">
              <a:solidFill>
                <a:schemeClr val="tx1"/>
              </a:solidFill>
            </a:endParaRPr>
          </a:p>
        </p:txBody>
      </p:sp>
      <p:sp>
        <p:nvSpPr>
          <p:cNvPr id="13" name="Flowchart: Document 12"/>
          <p:cNvSpPr/>
          <p:nvPr/>
        </p:nvSpPr>
        <p:spPr>
          <a:xfrm>
            <a:off x="7000892" y="2571744"/>
            <a:ext cx="1857388" cy="928694"/>
          </a:xfrm>
          <a:prstGeom prst="flowChartDocumen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b="1">
              <a:solidFill>
                <a:schemeClr val="tx1"/>
              </a:solidFill>
            </a:endParaRPr>
          </a:p>
        </p:txBody>
      </p:sp>
      <p:pic>
        <p:nvPicPr>
          <p:cNvPr id="3074" name="Picture 2" descr="D:\working\my work\preparing\titles\0162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42844" y="357166"/>
            <a:ext cx="8858280" cy="1857388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84213" y="549275"/>
            <a:ext cx="785812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Low">
              <a:defRPr/>
            </a:pPr>
            <a:r>
              <a:rPr lang="ar-EG" sz="3200" b="1" dirty="0">
                <a:solidFill>
                  <a:srgbClr val="FFFF00"/>
                </a:solidFill>
                <a:latin typeface="Calibri" pitchFamily="34" charset="0"/>
                <a:cs typeface="+mn-cs"/>
              </a:rPr>
              <a:t>الشرط الثالث: </a:t>
            </a:r>
            <a:r>
              <a:rPr lang="ar-EG" sz="3200" b="1" dirty="0">
                <a:solidFill>
                  <a:schemeClr val="bg1"/>
                </a:solidFill>
                <a:latin typeface="Calibri" pitchFamily="34" charset="0"/>
                <a:cs typeface="+mn-cs"/>
              </a:rPr>
              <a:t>قطع الحلقوم والمريء، وأحد </a:t>
            </a:r>
            <a:r>
              <a:rPr lang="ar-EG" sz="3200" b="1" dirty="0" err="1">
                <a:solidFill>
                  <a:schemeClr val="bg1"/>
                </a:solidFill>
                <a:latin typeface="Calibri" pitchFamily="34" charset="0"/>
                <a:cs typeface="+mn-cs"/>
              </a:rPr>
              <a:t>الودجين</a:t>
            </a:r>
            <a:r>
              <a:rPr lang="ar-EG" sz="3200" b="1" dirty="0">
                <a:solidFill>
                  <a:schemeClr val="bg1"/>
                </a:solidFill>
                <a:latin typeface="Calibri" pitchFamily="34" charset="0"/>
                <a:cs typeface="+mn-cs"/>
              </a:rPr>
              <a:t>، في الحيوان المقدور عليه، وإذا لم يقدر عليه فيشترط جرحه في أي موضع من جسمه.</a:t>
            </a:r>
            <a:endParaRPr lang="en-US" sz="3200" b="1" dirty="0">
              <a:solidFill>
                <a:schemeClr val="bg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031038" y="2643188"/>
            <a:ext cx="17557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ar-EG" sz="4000" b="1" dirty="0">
                <a:latin typeface="Calibri" pitchFamily="34" charset="0"/>
                <a:cs typeface="+mn-cs"/>
              </a:rPr>
              <a:t>فلا يصح:</a:t>
            </a:r>
            <a:endParaRPr lang="en-US" sz="4000" b="1" dirty="0">
              <a:latin typeface="Calibri" pitchFamily="34" charset="0"/>
              <a:cs typeface="+mn-cs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402263" y="4721225"/>
            <a:ext cx="32353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ar-EG" sz="3200" b="1" dirty="0">
                <a:latin typeface="Calibri" pitchFamily="34" charset="0"/>
                <a:cs typeface="+mn-cs"/>
              </a:rPr>
              <a:t>1- قطع الحلقوم </a:t>
            </a:r>
            <a:r>
              <a:rPr lang="ar-EG" sz="3200" b="1" dirty="0" err="1">
                <a:latin typeface="Calibri" pitchFamily="34" charset="0"/>
                <a:cs typeface="+mn-cs"/>
              </a:rPr>
              <a:t>فقط.</a:t>
            </a:r>
            <a:r>
              <a:rPr lang="ar-EG" sz="3200" b="1" dirty="0">
                <a:latin typeface="Calibri" pitchFamily="34" charset="0"/>
                <a:cs typeface="+mn-cs"/>
              </a:rPr>
              <a:t> </a:t>
            </a:r>
            <a:endParaRPr lang="en-US" sz="3200" b="1" dirty="0">
              <a:latin typeface="Calibri" pitchFamily="34" charset="0"/>
              <a:cs typeface="+mn-cs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61950" y="4649788"/>
            <a:ext cx="34512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ar-EG" sz="3200" b="1" dirty="0">
                <a:latin typeface="Calibri" pitchFamily="34" charset="0"/>
                <a:cs typeface="+mn-cs"/>
              </a:rPr>
              <a:t>2- </a:t>
            </a:r>
            <a:r>
              <a:rPr lang="ar-EG" sz="3200" b="1" dirty="0" err="1">
                <a:latin typeface="Calibri" pitchFamily="34" charset="0"/>
                <a:cs typeface="+mn-cs"/>
              </a:rPr>
              <a:t>أو </a:t>
            </a:r>
            <a:r>
              <a:rPr lang="ar-EG" sz="1050" b="1" dirty="0" err="1">
                <a:latin typeface="Calibri" pitchFamily="34" charset="0"/>
                <a:cs typeface="+mn-cs"/>
              </a:rPr>
              <a:t>..............................................</a:t>
            </a:r>
            <a:r>
              <a:rPr lang="ar-EG" sz="3200" b="1" dirty="0">
                <a:latin typeface="Calibri" pitchFamily="34" charset="0"/>
                <a:cs typeface="+mn-cs"/>
              </a:rPr>
              <a:t> فقط.</a:t>
            </a:r>
            <a:endParaRPr lang="en-US" sz="3200" b="1" dirty="0">
              <a:latin typeface="Calibri" pitchFamily="34" charset="0"/>
              <a:cs typeface="+mn-cs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830513" y="5821363"/>
            <a:ext cx="3378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ar-EG" sz="3200" b="1" dirty="0">
                <a:latin typeface="Calibri" pitchFamily="34" charset="0"/>
                <a:cs typeface="+mn-cs"/>
              </a:rPr>
              <a:t>3- أو أحد </a:t>
            </a:r>
            <a:r>
              <a:rPr lang="ar-EG" sz="3200" b="1" dirty="0" err="1">
                <a:latin typeface="Calibri" pitchFamily="34" charset="0"/>
                <a:cs typeface="+mn-cs"/>
              </a:rPr>
              <a:t>الودجين</a:t>
            </a:r>
            <a:r>
              <a:rPr lang="ar-EG" sz="3200" b="1" dirty="0">
                <a:latin typeface="Calibri" pitchFamily="34" charset="0"/>
                <a:cs typeface="+mn-cs"/>
              </a:rPr>
              <a:t> فقط.</a:t>
            </a:r>
            <a:endParaRPr lang="en-US" sz="3200" b="1" dirty="0">
              <a:latin typeface="Calibri" pitchFamily="34" charset="0"/>
              <a:cs typeface="+mn-cs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298575" y="4576763"/>
            <a:ext cx="13001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ar-EG" sz="3600" b="1" dirty="0">
                <a:solidFill>
                  <a:srgbClr val="FF00FF"/>
                </a:solidFill>
                <a:latin typeface="Calibri" pitchFamily="34" charset="0"/>
                <a:cs typeface="+mn-cs"/>
              </a:rPr>
              <a:t>المريء</a:t>
            </a:r>
            <a:endParaRPr lang="en-US" sz="3600" b="1" dirty="0">
              <a:solidFill>
                <a:srgbClr val="FF00FF"/>
              </a:solidFill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ransition>
    <p:split orient="vert" dir="in"/>
    <p:sndAc>
      <p:stSnd>
        <p:snd r:embed="rId3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30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ched_lighttrail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93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93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193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193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الشرط الثالث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A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فلا يصح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1350 - wooo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قطع الحلقوم فقط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1350 - wooo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أ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المريء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1350 - wooo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أو أحد الودجين فقط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9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working\my work\preparing\titles\0162.jp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673" t="52204" r="2890" b="3422"/>
          <a:stretch>
            <a:fillRect/>
          </a:stretch>
        </p:blipFill>
        <p:spPr bwMode="auto">
          <a:xfrm>
            <a:off x="500034" y="3214686"/>
            <a:ext cx="8286808" cy="2143140"/>
          </a:xfrm>
          <a:prstGeom prst="round2DiagRect">
            <a:avLst>
              <a:gd name="adj1" fmla="val 0"/>
              <a:gd name="adj2" fmla="val 43905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539750" y="3394075"/>
            <a:ext cx="80010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ar-EG" sz="3200" b="1" dirty="0">
                <a:latin typeface="Arial" pitchFamily="34" charset="0"/>
                <a:cs typeface="+mn-cs"/>
              </a:rPr>
              <a:t>بل لابد من قطع ثلاثة أشياء </a:t>
            </a:r>
            <a:r>
              <a:rPr lang="ar-EG" sz="3200" b="1" dirty="0" err="1">
                <a:latin typeface="Arial" pitchFamily="34" charset="0"/>
                <a:cs typeface="+mn-cs"/>
              </a:rPr>
              <a:t>وهي:</a:t>
            </a:r>
            <a:r>
              <a:rPr lang="ar-EG" sz="1000" b="1" dirty="0" err="1">
                <a:latin typeface="Arial" pitchFamily="34" charset="0"/>
                <a:cs typeface="+mn-cs"/>
              </a:rPr>
              <a:t>.............................................</a:t>
            </a:r>
            <a:r>
              <a:rPr lang="ar-EG" sz="3200" b="1" dirty="0" err="1">
                <a:latin typeface="Arial" pitchFamily="34" charset="0"/>
                <a:cs typeface="+mn-cs"/>
              </a:rPr>
              <a:t>و</a:t>
            </a:r>
            <a:r>
              <a:rPr lang="ar-EG" sz="1000" b="1" dirty="0" err="1">
                <a:latin typeface="Arial" pitchFamily="34" charset="0"/>
                <a:cs typeface="+mn-cs"/>
              </a:rPr>
              <a:t> </a:t>
            </a:r>
            <a:r>
              <a:rPr lang="ar-EG" sz="1000" b="1" dirty="0">
                <a:latin typeface="Arial" pitchFamily="34" charset="0"/>
                <a:cs typeface="+mn-cs"/>
              </a:rPr>
              <a:t>...........................................</a:t>
            </a:r>
            <a:r>
              <a:rPr lang="ar-EG" sz="3200" b="1" dirty="0">
                <a:latin typeface="Arial" pitchFamily="34" charset="0"/>
                <a:cs typeface="+mn-cs"/>
              </a:rPr>
              <a:t>و</a:t>
            </a:r>
            <a:r>
              <a:rPr lang="ar-EG" sz="1000" b="1" dirty="0">
                <a:latin typeface="Arial" pitchFamily="34" charset="0"/>
                <a:cs typeface="+mn-cs"/>
              </a:rPr>
              <a:t>.....................................................</a:t>
            </a:r>
            <a:endParaRPr lang="ar-EG" sz="3200" b="1" dirty="0">
              <a:latin typeface="Arial" pitchFamily="34" charset="0"/>
              <a:cs typeface="+mn-cs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703513" y="3492500"/>
            <a:ext cx="11477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ar-EG" sz="3200" b="1" dirty="0">
                <a:solidFill>
                  <a:srgbClr val="FF00FF"/>
                </a:solidFill>
                <a:latin typeface="Calibri" pitchFamily="34" charset="0"/>
                <a:cs typeface="+mn-cs"/>
              </a:rPr>
              <a:t>الحلقوم</a:t>
            </a:r>
            <a:endParaRPr lang="en-US" sz="3200" b="1" dirty="0">
              <a:solidFill>
                <a:srgbClr val="FF00FF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092950" y="4149725"/>
            <a:ext cx="1174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ar-EG" sz="3200" b="1" dirty="0">
                <a:solidFill>
                  <a:srgbClr val="FF00FF"/>
                </a:solidFill>
                <a:latin typeface="Calibri" pitchFamily="34" charset="0"/>
                <a:cs typeface="+mn-cs"/>
              </a:rPr>
              <a:t>المريء</a:t>
            </a:r>
            <a:endParaRPr lang="en-US" sz="3200" b="1" dirty="0">
              <a:solidFill>
                <a:srgbClr val="FF00FF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852988" y="4221163"/>
            <a:ext cx="18065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ar-EG" sz="3200" b="1" dirty="0">
                <a:solidFill>
                  <a:srgbClr val="FF00FF"/>
                </a:solidFill>
                <a:latin typeface="Calibri" pitchFamily="34" charset="0"/>
                <a:cs typeface="+mn-cs"/>
              </a:rPr>
              <a:t>أحد </a:t>
            </a:r>
            <a:r>
              <a:rPr lang="ar-EG" sz="3200" b="1" dirty="0" err="1">
                <a:solidFill>
                  <a:srgbClr val="FF00FF"/>
                </a:solidFill>
                <a:latin typeface="Calibri" pitchFamily="34" charset="0"/>
                <a:cs typeface="+mn-cs"/>
              </a:rPr>
              <a:t>الودجين</a:t>
            </a:r>
            <a:endParaRPr lang="en-US" sz="3200" b="1" dirty="0">
              <a:solidFill>
                <a:srgbClr val="FF00FF"/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10" name="Picture 2" descr="D:\working\my work\preparing\titles\0162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42844" y="357166"/>
            <a:ext cx="8858280" cy="1857388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684213" y="549275"/>
            <a:ext cx="785812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Low">
              <a:defRPr/>
            </a:pPr>
            <a:r>
              <a:rPr lang="ar-EG" sz="3200" b="1" dirty="0">
                <a:solidFill>
                  <a:srgbClr val="FFFF00"/>
                </a:solidFill>
                <a:latin typeface="Calibri" pitchFamily="34" charset="0"/>
                <a:cs typeface="+mn-cs"/>
              </a:rPr>
              <a:t>الشرط الثالث: </a:t>
            </a:r>
            <a:r>
              <a:rPr lang="ar-EG" sz="3200" b="1" dirty="0">
                <a:solidFill>
                  <a:schemeClr val="bg1"/>
                </a:solidFill>
                <a:latin typeface="Calibri" pitchFamily="34" charset="0"/>
                <a:cs typeface="+mn-cs"/>
              </a:rPr>
              <a:t>قطع الحلقوم والمريء، وأحد </a:t>
            </a:r>
            <a:r>
              <a:rPr lang="ar-EG" sz="3200" b="1" dirty="0" err="1">
                <a:solidFill>
                  <a:schemeClr val="bg1"/>
                </a:solidFill>
                <a:latin typeface="Calibri" pitchFamily="34" charset="0"/>
                <a:cs typeface="+mn-cs"/>
              </a:rPr>
              <a:t>الودجين</a:t>
            </a:r>
            <a:r>
              <a:rPr lang="ar-EG" sz="3200" b="1" dirty="0">
                <a:solidFill>
                  <a:schemeClr val="bg1"/>
                </a:solidFill>
                <a:latin typeface="Calibri" pitchFamily="34" charset="0"/>
                <a:cs typeface="+mn-cs"/>
              </a:rPr>
              <a:t>، في الحيوان المقدور عليه، وإذا لم يقدر عليه فيشترط جرحه في أي موضع من جسمه.</a:t>
            </a:r>
            <a:endParaRPr lang="en-US" sz="3200" b="1" dirty="0">
              <a:solidFill>
                <a:schemeClr val="bg1"/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14" name="صورة 13" descr="IslamicSlaughtering.jpg"/>
          <p:cNvPicPr>
            <a:picLocks noChangeAspect="1"/>
          </p:cNvPicPr>
          <p:nvPr/>
        </p:nvPicPr>
        <p:blipFill>
          <a:blip r:embed="rId11"/>
          <a:srcRect r="6589" b="10134"/>
          <a:stretch>
            <a:fillRect/>
          </a:stretch>
        </p:blipFill>
        <p:spPr>
          <a:xfrm>
            <a:off x="541338" y="4176713"/>
            <a:ext cx="2590800" cy="256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plit orient="vert" dir="in"/>
    <p:sndAc>
      <p:stSnd>
        <p:snd r:embed="rId3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بل لابد من قطع ثلاثة أشياء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الحلقو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المريء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أحد الودجي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/>
      <p:bldP spid="11" grpId="0"/>
      <p:bldP spid="13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:\working\my work\preparing\titles\0181.jpg"/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24000"/>
          </a:blip>
          <a:srcRect/>
          <a:stretch>
            <a:fillRect/>
          </a:stretch>
        </p:blipFill>
        <p:spPr bwMode="auto">
          <a:xfrm>
            <a:off x="142844" y="1052736"/>
            <a:ext cx="8786873" cy="4429156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57188" y="1403350"/>
            <a:ext cx="8256587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884363" indent="-1884363">
              <a:defRPr/>
            </a:pPr>
            <a:r>
              <a:rPr lang="ar-EG" sz="32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الشرط الرابع: </a:t>
            </a:r>
            <a:r>
              <a:rPr lang="ar-EG" sz="3200" b="1" dirty="0">
                <a:latin typeface="Calibri" pitchFamily="34" charset="0"/>
                <a:cs typeface="+mn-cs"/>
              </a:rPr>
              <a:t>قول </a:t>
            </a:r>
            <a:r>
              <a:rPr lang="ar-EG" sz="3200" b="1" dirty="0">
                <a:latin typeface="Calibri" pitchFamily="34" charset="0"/>
                <a:cs typeface="+mn-cs"/>
              </a:rPr>
              <a:t>الذابح</a:t>
            </a:r>
            <a:r>
              <a:rPr lang="ar-SA" sz="3200" b="1" dirty="0">
                <a:latin typeface="Calibri" pitchFamily="34" charset="0"/>
                <a:cs typeface="+mn-cs"/>
              </a:rPr>
              <a:t> </a:t>
            </a:r>
            <a:r>
              <a:rPr lang="ar-EG" sz="3200" b="1" dirty="0">
                <a:latin typeface="Calibri" pitchFamily="34" charset="0"/>
                <a:cs typeface="+mn-cs"/>
              </a:rPr>
              <a:t>: </a:t>
            </a:r>
            <a:r>
              <a:rPr lang="ar-EG" sz="3200" b="1" dirty="0">
                <a:latin typeface="Calibri" pitchFamily="34" charset="0"/>
                <a:cs typeface="+mn-cs"/>
              </a:rPr>
              <a:t>(بسم الله) عند الذبح ولا </a:t>
            </a:r>
            <a:r>
              <a:rPr lang="ar-EG" sz="3200" b="1" dirty="0" err="1">
                <a:latin typeface="Calibri" pitchFamily="34" charset="0"/>
                <a:cs typeface="+mn-cs"/>
              </a:rPr>
              <a:t>يجزيء</a:t>
            </a:r>
            <a:r>
              <a:rPr lang="ar-EG" sz="3200" b="1" dirty="0">
                <a:latin typeface="Calibri" pitchFamily="34" charset="0"/>
                <a:cs typeface="+mn-cs"/>
              </a:rPr>
              <a:t> غيرها.</a:t>
            </a:r>
            <a:endParaRPr lang="en-US" sz="3200" b="1" dirty="0">
              <a:latin typeface="Calibri" pitchFamily="34" charset="0"/>
              <a:cs typeface="+mn-cs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00063" y="2403475"/>
            <a:ext cx="8143875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Low">
              <a:defRPr/>
            </a:pPr>
            <a:r>
              <a:rPr lang="ar-EG" sz="3200" b="1" dirty="0">
                <a:latin typeface="Calibri" pitchFamily="34" charset="0"/>
                <a:cs typeface="+mn-cs"/>
              </a:rPr>
              <a:t>والدليل على اشتراط التسمية: قول الله </a:t>
            </a:r>
            <a:r>
              <a:rPr lang="ar-EG" sz="3200" b="1" dirty="0">
                <a:latin typeface="Calibri" pitchFamily="34" charset="0"/>
                <a:cs typeface="+mn-cs"/>
              </a:rPr>
              <a:t>تعالى</a:t>
            </a:r>
            <a:r>
              <a:rPr lang="ar-SA" sz="3200" b="1" dirty="0">
                <a:latin typeface="Calibri" pitchFamily="34" charset="0"/>
                <a:cs typeface="+mn-cs"/>
              </a:rPr>
              <a:t> </a:t>
            </a:r>
            <a:r>
              <a:rPr lang="ar-EG" sz="3200" b="1" dirty="0">
                <a:latin typeface="Calibri" pitchFamily="34" charset="0"/>
                <a:cs typeface="+mn-cs"/>
              </a:rPr>
              <a:t>:</a:t>
            </a:r>
            <a:endParaRPr lang="ar-EG" sz="3200" b="1" dirty="0">
              <a:latin typeface="Calibri" pitchFamily="34" charset="0"/>
              <a:cs typeface="+mn-cs"/>
            </a:endParaRPr>
          </a:p>
          <a:p>
            <a:pPr algn="justLow">
              <a:defRPr/>
            </a:pPr>
            <a:r>
              <a:rPr lang="ar-EG" sz="3200" b="1" dirty="0" err="1">
                <a:solidFill>
                  <a:srgbClr val="00B050"/>
                </a:solidFill>
                <a:latin typeface="Calibri" pitchFamily="34" charset="0"/>
                <a:cs typeface="+mn-cs"/>
                <a:sym typeface="AGA Arabesque" pitchFamily="2" charset="2"/>
              </a:rPr>
              <a:t>(</a:t>
            </a:r>
            <a:r>
              <a:rPr lang="ar-EG" sz="3200" b="1" dirty="0">
                <a:solidFill>
                  <a:srgbClr val="00B050"/>
                </a:solidFill>
                <a:latin typeface="Calibri" pitchFamily="34" charset="0"/>
                <a:cs typeface="+mn-cs"/>
              </a:rPr>
              <a:t> </a:t>
            </a:r>
            <a:r>
              <a:rPr lang="ar-SA" sz="3200" b="1" dirty="0">
                <a:solidFill>
                  <a:srgbClr val="00B050"/>
                </a:solidFill>
                <a:latin typeface="Microsoft Sans Serif" pitchFamily="34" charset="0"/>
                <a:cs typeface="+mn-cs"/>
              </a:rPr>
              <a:t>فَكُلُوا مِمَّا ذُكِرَ اسْمُ اللهِ عَلَيْهِ إِنْ كُنتُمْ بِآيَاتِهِ مُؤْمِنِينَ</a:t>
            </a:r>
            <a:r>
              <a:rPr lang="ar-SA" sz="3200" b="1" dirty="0">
                <a:solidFill>
                  <a:srgbClr val="00B050"/>
                </a:solidFill>
                <a:latin typeface="Calibri" pitchFamily="34" charset="0"/>
                <a:cs typeface="+mn-cs"/>
              </a:rPr>
              <a:t> </a:t>
            </a:r>
            <a:r>
              <a:rPr lang="ar-EG" sz="3200" b="1" dirty="0" err="1">
                <a:latin typeface="Calibri" pitchFamily="34" charset="0"/>
                <a:cs typeface="+mn-cs"/>
                <a:sym typeface="AGA Arabesque" pitchFamily="2" charset="2"/>
              </a:rPr>
              <a:t>)</a:t>
            </a:r>
            <a:r>
              <a:rPr lang="ar-EG" sz="3200" b="1" baseline="30000" dirty="0">
                <a:latin typeface="Calibri" pitchFamily="34" charset="0"/>
                <a:cs typeface="+mn-cs"/>
                <a:sym typeface="AGA Arabesque" pitchFamily="2" charset="2"/>
              </a:rPr>
              <a:t>(1)</a:t>
            </a:r>
            <a:r>
              <a:rPr lang="ar-EG" sz="3200" b="1" dirty="0">
                <a:latin typeface="Calibri" pitchFamily="34" charset="0"/>
                <a:cs typeface="+mn-cs"/>
                <a:sym typeface="AGA Arabesque" pitchFamily="2" charset="2"/>
              </a:rPr>
              <a:t>،</a:t>
            </a:r>
            <a:r>
              <a:rPr lang="ar-EG" sz="3200" b="1" dirty="0">
                <a:latin typeface="Calibri" pitchFamily="34" charset="0"/>
                <a:cs typeface="Arial" pitchFamily="34" charset="0"/>
              </a:rPr>
              <a:t> ومن ترك التسمية عمدا لم تحل ذبيحته.</a:t>
            </a:r>
            <a:endParaRPr lang="en-US" sz="3200" b="1" dirty="0">
              <a:latin typeface="Calibri" pitchFamily="34" charset="0"/>
              <a:cs typeface="Arial" pitchFamily="34" charset="0"/>
            </a:endParaRPr>
          </a:p>
          <a:p>
            <a:pPr algn="justLow">
              <a:defRPr/>
            </a:pPr>
            <a:endParaRPr lang="en-US" sz="3200" b="1" dirty="0">
              <a:latin typeface="Calibri" pitchFamily="34" charset="0"/>
              <a:cs typeface="+mn-cs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57188" y="4046538"/>
            <a:ext cx="83280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ar-EG" sz="3200" b="1" dirty="0">
                <a:latin typeface="Calibri" pitchFamily="34" charset="0"/>
                <a:cs typeface="+mn-cs"/>
              </a:rPr>
              <a:t>وإن تركها سهوا أبيحت لقوله </a:t>
            </a:r>
            <a:r>
              <a:rPr lang="ar-EG" sz="3200" b="1" dirty="0">
                <a:latin typeface="Calibri" pitchFamily="34" charset="0"/>
                <a:cs typeface="+mn-cs"/>
              </a:rPr>
              <a:t>تعالى</a:t>
            </a:r>
            <a:r>
              <a:rPr lang="ar-SA" sz="3200" b="1" dirty="0">
                <a:latin typeface="Calibri" pitchFamily="34" charset="0"/>
                <a:cs typeface="+mn-cs"/>
              </a:rPr>
              <a:t> </a:t>
            </a:r>
            <a:r>
              <a:rPr lang="ar-EG" sz="3200" b="1" dirty="0">
                <a:latin typeface="Calibri" pitchFamily="34" charset="0"/>
                <a:cs typeface="+mn-cs"/>
              </a:rPr>
              <a:t>:</a:t>
            </a:r>
            <a:endParaRPr lang="ar-EG" sz="3200" b="1" dirty="0">
              <a:latin typeface="Calibri" pitchFamily="34" charset="0"/>
              <a:cs typeface="+mn-cs"/>
            </a:endParaRPr>
          </a:p>
          <a:p>
            <a:pPr>
              <a:defRPr/>
            </a:pPr>
            <a:r>
              <a:rPr lang="ar-EG" sz="3200" b="1" dirty="0" err="1">
                <a:latin typeface="Calibri" pitchFamily="34" charset="0"/>
                <a:cs typeface="+mn-cs"/>
                <a:sym typeface="AGA Arabesque" pitchFamily="2" charset="2"/>
              </a:rPr>
              <a:t>(</a:t>
            </a:r>
            <a:r>
              <a:rPr lang="ar-EG" sz="3200" b="1" dirty="0">
                <a:latin typeface="Calibri" pitchFamily="34" charset="0"/>
                <a:cs typeface="+mn-cs"/>
              </a:rPr>
              <a:t> </a:t>
            </a:r>
            <a:r>
              <a:rPr lang="ar-SA" sz="3200" b="1" dirty="0">
                <a:solidFill>
                  <a:srgbClr val="00B050"/>
                </a:solidFill>
                <a:latin typeface="Microsoft Sans Serif" pitchFamily="34" charset="0"/>
                <a:cs typeface="+mn-cs"/>
              </a:rPr>
              <a:t>رَبَّنَا لا تُؤَاخِذْنَا إِنْ نَسِينَا أَوْ أَخْطَأْنَا</a:t>
            </a:r>
            <a:r>
              <a:rPr lang="ar-SA" sz="3200" b="1" dirty="0">
                <a:latin typeface="Microsoft Sans Serif" pitchFamily="34" charset="0"/>
                <a:cs typeface="+mn-cs"/>
              </a:rPr>
              <a:t> </a:t>
            </a:r>
            <a:r>
              <a:rPr lang="ar-EG" sz="3200" b="1" dirty="0" err="1">
                <a:latin typeface="Calibri" pitchFamily="34" charset="0"/>
                <a:cs typeface="+mn-cs"/>
                <a:sym typeface="AGA Arabesque" pitchFamily="2" charset="2"/>
              </a:rPr>
              <a:t>)</a:t>
            </a:r>
            <a:r>
              <a:rPr lang="ar-EG" sz="3200" b="1" baseline="30000" dirty="0">
                <a:latin typeface="Calibri" pitchFamily="34" charset="0"/>
                <a:cs typeface="+mn-cs"/>
                <a:sym typeface="AGA Arabesque" pitchFamily="2" charset="2"/>
              </a:rPr>
              <a:t>(2</a:t>
            </a:r>
            <a:r>
              <a:rPr lang="ar-EG" sz="3200" b="1" baseline="30000" dirty="0" err="1">
                <a:latin typeface="Calibri" pitchFamily="34" charset="0"/>
                <a:cs typeface="+mn-cs"/>
                <a:sym typeface="AGA Arabesque" pitchFamily="2" charset="2"/>
              </a:rPr>
              <a:t>)</a:t>
            </a:r>
            <a:r>
              <a:rPr lang="ar-EG" sz="3200" b="1" baseline="-25000" dirty="0" err="1">
                <a:latin typeface="Calibri" pitchFamily="34" charset="0"/>
                <a:cs typeface="+mn-cs"/>
                <a:sym typeface="AGA Arabesque" pitchFamily="2" charset="2"/>
              </a:rPr>
              <a:t>.</a:t>
            </a:r>
            <a:endParaRPr lang="en-US" sz="3200" b="1" baseline="30000" dirty="0">
              <a:latin typeface="Calibri" pitchFamily="34" charset="0"/>
              <a:cs typeface="+mn-cs"/>
            </a:endParaRPr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auto">
          <a:xfrm>
            <a:off x="3059113" y="5410200"/>
            <a:ext cx="2725737" cy="40005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ar-EG" sz="2000" b="1">
                <a:solidFill>
                  <a:schemeClr val="bg1"/>
                </a:solidFill>
                <a:latin typeface="Calibri" pitchFamily="34" charset="0"/>
              </a:rPr>
              <a:t>(1) سورة الأنعام، آية: 118.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10" name="مستطيل 9"/>
          <p:cNvSpPr>
            <a:spLocks noChangeArrowheads="1"/>
          </p:cNvSpPr>
          <p:nvPr/>
        </p:nvSpPr>
        <p:spPr bwMode="auto">
          <a:xfrm>
            <a:off x="3059113" y="5873750"/>
            <a:ext cx="2736850" cy="40005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ar-EG" sz="2000" b="1">
                <a:solidFill>
                  <a:schemeClr val="bg1"/>
                </a:solidFill>
                <a:latin typeface="Calibri" pitchFamily="34" charset="0"/>
              </a:rPr>
              <a:t>(2) سورة البقرة، آية: 286.</a:t>
            </a:r>
            <a:endParaRPr lang="en-US" sz="20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plit orient="vert" dir="in"/>
    <p:sndAc>
      <p:stSnd>
        <p:snd r:embed="rId3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n 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الشرط الراب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والدليل على اشتراط التسمي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سورة الأنعام، آية 1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وإن تركها سهوًا أبيحت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سورة البقرة، آية 28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6" grpId="0"/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71802" y="142852"/>
            <a:ext cx="3000396" cy="121444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b="1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765550" y="71438"/>
            <a:ext cx="16700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Low">
              <a:defRPr/>
            </a:pPr>
            <a:r>
              <a:rPr lang="ar-EG" sz="6000" b="1" dirty="0">
                <a:latin typeface="Tahoma" pitchFamily="34" charset="0"/>
                <a:cs typeface="+mn-cs"/>
              </a:rPr>
              <a:t>تمرين</a:t>
            </a:r>
            <a:endParaRPr lang="en-US" sz="6000" b="1" dirty="0">
              <a:latin typeface="Tahoma" pitchFamily="34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438" y="1571625"/>
            <a:ext cx="8964612" cy="18573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b="1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9388" y="1628775"/>
            <a:ext cx="8715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ar-EG" sz="3200" b="1" dirty="0">
                <a:solidFill>
                  <a:srgbClr val="0000CC"/>
                </a:solidFill>
                <a:latin typeface="Calibri" pitchFamily="34" charset="0"/>
                <a:cs typeface="+mn-cs"/>
              </a:rPr>
              <a:t>بالتعاون مع معلمك صنف العبارات التي أمامك في الجدول  الآتي:</a:t>
            </a:r>
            <a:endParaRPr lang="en-US" sz="3200" b="1" dirty="0">
              <a:solidFill>
                <a:srgbClr val="0000CC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2133600"/>
            <a:ext cx="9144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ar-EG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+mn-cs"/>
              </a:rPr>
              <a:t>ترك التسمية </a:t>
            </a:r>
            <a:r>
              <a:rPr lang="ar-EG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+mn-cs"/>
              </a:rPr>
              <a:t>سهوا </a:t>
            </a:r>
            <a:r>
              <a:rPr lang="ar-EG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+mn-cs"/>
              </a:rPr>
              <a:t>/  سمى على شاة وذبح </a:t>
            </a:r>
            <a:r>
              <a:rPr lang="ar-EG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+mn-cs"/>
              </a:rPr>
              <a:t>أخرى </a:t>
            </a:r>
            <a:r>
              <a:rPr lang="ar-EG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+mn-cs"/>
              </a:rPr>
              <a:t>/ سمى المالك ولم يسم </a:t>
            </a:r>
            <a:r>
              <a:rPr lang="ar-EG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+mn-cs"/>
              </a:rPr>
              <a:t>الذابح </a:t>
            </a:r>
            <a:r>
              <a:rPr lang="ar-EG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+mn-cs"/>
              </a:rPr>
              <a:t>/ ترك التسمية </a:t>
            </a:r>
            <a:r>
              <a:rPr lang="ar-EG" sz="2800" b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+mn-cs"/>
              </a:rPr>
              <a:t>عمدا </a:t>
            </a:r>
            <a:r>
              <a:rPr lang="ar-EG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+mn-cs"/>
              </a:rPr>
              <a:t>/  قال عند التذكية: الحمد لله ولم </a:t>
            </a:r>
            <a:r>
              <a:rPr lang="ar-EG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+mn-cs"/>
              </a:rPr>
              <a:t>يسم </a:t>
            </a:r>
            <a:r>
              <a:rPr lang="ar-EG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+mn-cs"/>
              </a:rPr>
              <a:t>/ قال: بسم الله.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+mn-cs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28596" y="3557592"/>
          <a:ext cx="8501122" cy="3111767"/>
        </p:xfrm>
        <a:graphic>
          <a:graphicData uri="http://schemas.openxmlformats.org/drawingml/2006/table">
            <a:tbl>
              <a:tblPr rtl="1" firstRow="1" bandRow="1">
                <a:tableStyleId>{638B1855-1B75-4FBE-930C-398BA8C253C6}</a:tableStyleId>
              </a:tblPr>
              <a:tblGrid>
                <a:gridCol w="3129456"/>
                <a:gridCol w="5371666"/>
              </a:tblGrid>
              <a:tr h="688443"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FF00FF"/>
                    </a:solidFill>
                  </a:tcPr>
                </a:tc>
              </a:tr>
              <a:tr h="605831"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5831"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5831"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5831"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588125" y="3644900"/>
            <a:ext cx="16684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ar-EG" sz="3200" b="1" dirty="0">
                <a:solidFill>
                  <a:schemeClr val="bg1"/>
                </a:solidFill>
                <a:latin typeface="Calibri" pitchFamily="34" charset="0"/>
                <a:cs typeface="+mn-cs"/>
              </a:rPr>
              <a:t>تصح الذكاة</a:t>
            </a:r>
            <a:endParaRPr lang="en-US" sz="3200" b="1" dirty="0">
              <a:solidFill>
                <a:schemeClr val="bg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373313" y="3636963"/>
            <a:ext cx="19827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ar-EG" sz="3200" b="1" dirty="0">
                <a:solidFill>
                  <a:schemeClr val="bg1"/>
                </a:solidFill>
                <a:latin typeface="Calibri" pitchFamily="34" charset="0"/>
                <a:cs typeface="+mn-cs"/>
              </a:rPr>
              <a:t>لا تصح </a:t>
            </a:r>
            <a:r>
              <a:rPr lang="ar-EG" sz="3200" b="1" dirty="0" err="1">
                <a:solidFill>
                  <a:schemeClr val="bg1"/>
                </a:solidFill>
                <a:latin typeface="Calibri" pitchFamily="34" charset="0"/>
                <a:cs typeface="+mn-cs"/>
              </a:rPr>
              <a:t>الذكاة</a:t>
            </a:r>
            <a:endParaRPr lang="en-US" sz="3200" b="1" dirty="0">
              <a:solidFill>
                <a:schemeClr val="bg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311900" y="4344988"/>
            <a:ext cx="23256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ar-EG" sz="2800" b="1" dirty="0">
                <a:solidFill>
                  <a:srgbClr val="FF00FF"/>
                </a:solidFill>
                <a:latin typeface="Calibri" pitchFamily="34" charset="0"/>
                <a:cs typeface="+mn-cs"/>
              </a:rPr>
              <a:t>ترك التسمية </a:t>
            </a:r>
            <a:r>
              <a:rPr lang="ar-EG" sz="2800" b="1" dirty="0">
                <a:solidFill>
                  <a:srgbClr val="FF00FF"/>
                </a:solidFill>
                <a:latin typeface="Calibri" pitchFamily="34" charset="0"/>
                <a:cs typeface="+mn-cs"/>
              </a:rPr>
              <a:t>سهو</a:t>
            </a:r>
            <a:r>
              <a:rPr lang="ar-SA" sz="2800" b="1" dirty="0">
                <a:solidFill>
                  <a:srgbClr val="FF00FF"/>
                </a:solidFill>
                <a:latin typeface="Calibri" pitchFamily="34" charset="0"/>
                <a:cs typeface="+mn-cs"/>
              </a:rPr>
              <a:t>ً</a:t>
            </a:r>
            <a:r>
              <a:rPr lang="ar-EG" sz="2800" b="1" dirty="0">
                <a:solidFill>
                  <a:srgbClr val="FF00FF"/>
                </a:solidFill>
                <a:latin typeface="Calibri" pitchFamily="34" charset="0"/>
                <a:cs typeface="+mn-cs"/>
              </a:rPr>
              <a:t>ا</a:t>
            </a:r>
            <a:endParaRPr lang="en-US" sz="2800" b="1" dirty="0">
              <a:solidFill>
                <a:srgbClr val="FF00FF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163763" y="4289425"/>
            <a:ext cx="328771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ar-EG" sz="2800" b="1" dirty="0">
                <a:solidFill>
                  <a:srgbClr val="FF0000"/>
                </a:solidFill>
                <a:latin typeface="Calibri" pitchFamily="34" charset="0"/>
                <a:cs typeface="+mn-cs"/>
              </a:rPr>
              <a:t>سمى على شاة وذبح أخرى</a:t>
            </a:r>
            <a:endParaRPr lang="en-US" sz="2800" b="1" dirty="0">
              <a:solidFill>
                <a:srgbClr val="FF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026275" y="4916488"/>
            <a:ext cx="1611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ar-EG" sz="2800" b="1" dirty="0">
                <a:solidFill>
                  <a:srgbClr val="FF00FF"/>
                </a:solidFill>
                <a:latin typeface="Calibri" pitchFamily="34" charset="0"/>
                <a:cs typeface="+mn-cs"/>
              </a:rPr>
              <a:t>قال: بسم الله</a:t>
            </a:r>
            <a:endParaRPr lang="en-US" sz="2800" b="1" dirty="0">
              <a:solidFill>
                <a:srgbClr val="FF00FF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190750" y="4860925"/>
            <a:ext cx="330993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ar-EG" sz="2800" b="1" dirty="0">
                <a:solidFill>
                  <a:srgbClr val="FF0000"/>
                </a:solidFill>
                <a:latin typeface="Calibri" pitchFamily="34" charset="0"/>
                <a:cs typeface="+mn-cs"/>
              </a:rPr>
              <a:t>سمى المالك ولم يسم الذابح</a:t>
            </a:r>
            <a:endParaRPr lang="en-US" sz="2800" b="1" dirty="0">
              <a:solidFill>
                <a:srgbClr val="FF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249613" y="5503863"/>
            <a:ext cx="22510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ar-EG" sz="2800" b="1" dirty="0">
                <a:solidFill>
                  <a:srgbClr val="FF0000"/>
                </a:solidFill>
                <a:latin typeface="Calibri" pitchFamily="34" charset="0"/>
                <a:cs typeface="+mn-cs"/>
              </a:rPr>
              <a:t>ترك التسمية </a:t>
            </a:r>
            <a:r>
              <a:rPr lang="ar-EG" sz="2800" b="1" dirty="0">
                <a:solidFill>
                  <a:srgbClr val="FF0000"/>
                </a:solidFill>
                <a:latin typeface="Calibri" pitchFamily="34" charset="0"/>
                <a:cs typeface="+mn-cs"/>
              </a:rPr>
              <a:t>عمد</a:t>
            </a:r>
            <a:r>
              <a:rPr lang="ar-SA" sz="2800" b="1" dirty="0">
                <a:solidFill>
                  <a:srgbClr val="FF0000"/>
                </a:solidFill>
                <a:latin typeface="Calibri" pitchFamily="34" charset="0"/>
                <a:cs typeface="+mn-cs"/>
              </a:rPr>
              <a:t>ً</a:t>
            </a:r>
            <a:r>
              <a:rPr lang="ar-EG" sz="2800" b="1" dirty="0">
                <a:solidFill>
                  <a:srgbClr val="FF0000"/>
                </a:solidFill>
                <a:latin typeface="Calibri" pitchFamily="34" charset="0"/>
                <a:cs typeface="+mn-cs"/>
              </a:rPr>
              <a:t>ا</a:t>
            </a:r>
            <a:endParaRPr lang="en-US" sz="2800" b="1" dirty="0">
              <a:solidFill>
                <a:srgbClr val="FF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390650" y="6146800"/>
            <a:ext cx="413226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ar-EG" sz="2800" b="1" dirty="0">
                <a:solidFill>
                  <a:srgbClr val="FF0000"/>
                </a:solidFill>
                <a:latin typeface="Calibri" pitchFamily="34" charset="0"/>
                <a:cs typeface="+mn-cs"/>
              </a:rPr>
              <a:t>قال عند التذكية: الحمد لله ولم يسم</a:t>
            </a:r>
            <a:endParaRPr lang="en-US" sz="2800" b="1" dirty="0">
              <a:solidFill>
                <a:srgbClr val="FF0000"/>
              </a:solidFill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ransition>
    <p:split orient="vert" dir="in"/>
    <p:sndAc>
      <p:stSnd>
        <p:snd r:embed="rId3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UND82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تمري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OUND24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بالتعاون مع معلمك صنف العبارات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ترك التسمية سهوًا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OUND13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تصح الذكا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لا تصح الذكا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ترك التسمية سهوا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سمى على شاة وذبح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سمى المالك ولم يسم الذابح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ترك التسمية عمدا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قال عند التذكية الحمد لله ولم يس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قال بسم الل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422</Words>
  <Application>Microsoft Office PowerPoint</Application>
  <PresentationFormat>عرض على الشاشة (3:4)‏</PresentationFormat>
  <Paragraphs>65</Paragraphs>
  <Slides>9</Slides>
  <Notes>9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سمة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6" baseType="lpstr">
      <vt:lpstr>Arial</vt:lpstr>
      <vt:lpstr>Calibri</vt:lpstr>
      <vt:lpstr>Times New Roman</vt:lpstr>
      <vt:lpstr>Tahoma</vt:lpstr>
      <vt:lpstr>AGA Arabesque</vt:lpstr>
      <vt:lpstr>Microsoft Sans Serif</vt:lpstr>
      <vt:lpstr>Office Theme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فقه 3م الوحدة الرابعة</dc:title>
  <dc:subject>16- شروط الزكاة</dc:subject>
  <dc:creator>أ/بندر الحازمي</dc:creator>
  <cp:keywords>حقيبة انجاز المعلم والمعلمة</cp:keywords>
  <cp:lastModifiedBy>hzm.man.sec</cp:lastModifiedBy>
  <cp:revision>56</cp:revision>
  <dcterms:created xsi:type="dcterms:W3CDTF">2012-04-02T12:06:44Z</dcterms:created>
  <dcterms:modified xsi:type="dcterms:W3CDTF">2016-08-21T00:21:41Z</dcterms:modified>
</cp:coreProperties>
</file>