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67" r:id="rId5"/>
    <p:sldId id="258" r:id="rId6"/>
    <p:sldId id="259" r:id="rId7"/>
    <p:sldId id="260" r:id="rId8"/>
    <p:sldId id="261" r:id="rId9"/>
    <p:sldId id="269" r:id="rId10"/>
    <p:sldId id="263" r:id="rId11"/>
    <p:sldId id="264" r:id="rId12"/>
    <p:sldId id="270" r:id="rId13"/>
    <p:sldId id="266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CC0066"/>
    <a:srgbClr val="FF66FF"/>
    <a:srgbClr val="1402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660"/>
  </p:normalViewPr>
  <p:slideViewPr>
    <p:cSldViewPr>
      <p:cViewPr varScale="1">
        <p:scale>
          <a:sx n="53" d="100"/>
          <a:sy n="53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2332A4-FA9C-420D-B50A-14C565D32D9F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8BFB1F-AA65-4769-BA45-9082DD3E995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8921F-09E4-4157-B6DB-2213F44ED935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6DF97-A56A-41FB-8978-53D05E825061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B16AC-65B0-47D0-9169-529FAFA76C7F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8D3DA-A1BE-4DF9-B950-B244973371F8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6B68-DC9B-44A2-850C-5311B43AFFB7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F7502-B8E6-467F-A5CB-82F084E347B6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3AE10-D81F-40A7-B3E6-98C23DA72882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E79F1-ADD1-492B-AC7F-537EDFCE9C2D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19385-B4EC-4FB4-854F-A1BD489C86CF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4C367-23AB-4C9D-9B04-468EEBF50420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ADDA-34A2-4BFF-86CA-E95A54D83E23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5CA3-B9E4-42D6-9730-56E3BC8E8A7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3FB3-173E-4D6B-A0D6-95BC3E9AAF41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DA99-BABE-45A5-8007-C4468BCF4A7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B9C6-3819-490B-83AE-19B4C4DA64D8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A33-2318-481A-A1AA-307E8D6F226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B615-2885-4513-A088-FCAEF9EF48D0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E293-66FD-412F-9BC0-BB745C4491C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8BE8-04A5-45D2-9F47-62D6961796C1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C966-BA9A-473B-A5AA-9064924BEEF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4CA-8F52-4083-AC56-F9379F30DC05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6A86-F3DC-4E77-A84D-150E2997524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AC4E-507A-4941-9E69-5E460AF221F2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D0D9-9E9B-4E2E-BD56-10D55D74115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861E-B73E-43D4-9951-E64472666035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8F8C-F5D2-4766-98D6-593537E500C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D28B-BC8A-4867-95EA-20F1454C7CC8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A1C0-A7FF-4633-851F-4DA9ED45201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58C4-9982-4BB8-8C17-79CFF83C8604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B8E2-FF16-4532-BFF7-3D35D95A867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426E-DF08-4AA7-9473-A7DEE3F137BE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7353-69DB-46C2-9D95-6B2068121A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E3B93-D39D-4865-B504-2507E83675E2}" type="datetimeFigureOut">
              <a:rPr lang="ar-EG"/>
              <a:pPr>
                <a:defRPr/>
              </a:pPr>
              <a:t>19/11/1437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BD58E5-3BED-4D5E-A5D1-2DA51D98775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  <p:sndAc>
      <p:stSnd>
        <p:snd r:embed="rId13" name="suction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8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50.wav"/><Relationship Id="rId4" Type="http://schemas.openxmlformats.org/officeDocument/2006/relationships/audio" Target="../media/audio4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8.wav"/><Relationship Id="rId7" Type="http://schemas.openxmlformats.org/officeDocument/2006/relationships/audio" Target="../media/audio5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5" Type="http://schemas.openxmlformats.org/officeDocument/2006/relationships/audio" Target="../media/audio53.wav"/><Relationship Id="rId4" Type="http://schemas.openxmlformats.org/officeDocument/2006/relationships/audio" Target="../media/audio5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58.wav"/><Relationship Id="rId4" Type="http://schemas.openxmlformats.org/officeDocument/2006/relationships/audio" Target="../media/audio5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8.wav"/><Relationship Id="rId7" Type="http://schemas.openxmlformats.org/officeDocument/2006/relationships/audio" Target="../media/audio6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1.wav"/><Relationship Id="rId5" Type="http://schemas.openxmlformats.org/officeDocument/2006/relationships/audio" Target="../media/audio60.wav"/><Relationship Id="rId4" Type="http://schemas.openxmlformats.org/officeDocument/2006/relationships/audio" Target="../media/audio59.wav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6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0.wav"/><Relationship Id="rId3" Type="http://schemas.openxmlformats.org/officeDocument/2006/relationships/audio" Target="../media/audio65.wav"/><Relationship Id="rId7" Type="http://schemas.openxmlformats.org/officeDocument/2006/relationships/audio" Target="../media/audio69.wav"/><Relationship Id="rId12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8.wav"/><Relationship Id="rId11" Type="http://schemas.openxmlformats.org/officeDocument/2006/relationships/audio" Target="../media/audio73.wav"/><Relationship Id="rId5" Type="http://schemas.openxmlformats.org/officeDocument/2006/relationships/audio" Target="../media/audio67.wav"/><Relationship Id="rId10" Type="http://schemas.openxmlformats.org/officeDocument/2006/relationships/audio" Target="../media/audio72.wav"/><Relationship Id="rId4" Type="http://schemas.openxmlformats.org/officeDocument/2006/relationships/audio" Target="../media/audio66.wav"/><Relationship Id="rId9" Type="http://schemas.openxmlformats.org/officeDocument/2006/relationships/audio" Target="../media/audio7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6.wav"/><Relationship Id="rId3" Type="http://schemas.openxmlformats.org/officeDocument/2006/relationships/audio" Target="../media/audio65.wav"/><Relationship Id="rId7" Type="http://schemas.openxmlformats.org/officeDocument/2006/relationships/audio" Target="../media/audio75.wav"/><Relationship Id="rId12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4.wav"/><Relationship Id="rId11" Type="http://schemas.openxmlformats.org/officeDocument/2006/relationships/audio" Target="../media/audio79.wav"/><Relationship Id="rId5" Type="http://schemas.openxmlformats.org/officeDocument/2006/relationships/audio" Target="../media/audio67.wav"/><Relationship Id="rId10" Type="http://schemas.openxmlformats.org/officeDocument/2006/relationships/audio" Target="../media/audio78.wav"/><Relationship Id="rId4" Type="http://schemas.openxmlformats.org/officeDocument/2006/relationships/audio" Target="../media/audio17.wav"/><Relationship Id="rId9" Type="http://schemas.openxmlformats.org/officeDocument/2006/relationships/audio" Target="../media/audio7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4.wav"/><Relationship Id="rId3" Type="http://schemas.openxmlformats.org/officeDocument/2006/relationships/audio" Target="../media/audio80.wav"/><Relationship Id="rId7" Type="http://schemas.openxmlformats.org/officeDocument/2006/relationships/audio" Target="../media/audio8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2.wav"/><Relationship Id="rId11" Type="http://schemas.openxmlformats.org/officeDocument/2006/relationships/image" Target="../media/image19.jpeg"/><Relationship Id="rId5" Type="http://schemas.openxmlformats.org/officeDocument/2006/relationships/audio" Target="../media/audio67.wav"/><Relationship Id="rId10" Type="http://schemas.openxmlformats.org/officeDocument/2006/relationships/image" Target="../media/image18.png"/><Relationship Id="rId4" Type="http://schemas.openxmlformats.org/officeDocument/2006/relationships/audio" Target="../media/audio81.wav"/><Relationship Id="rId9" Type="http://schemas.openxmlformats.org/officeDocument/2006/relationships/audio" Target="../media/audio8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8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8.wav"/><Relationship Id="rId7" Type="http://schemas.openxmlformats.org/officeDocument/2006/relationships/audio" Target="../media/audio2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10" Type="http://schemas.openxmlformats.org/officeDocument/2006/relationships/image" Target="../media/image7.jpeg"/><Relationship Id="rId4" Type="http://schemas.openxmlformats.org/officeDocument/2006/relationships/audio" Target="../media/audio23.wav"/><Relationship Id="rId9" Type="http://schemas.openxmlformats.org/officeDocument/2006/relationships/audio" Target="../media/audio2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3" Type="http://schemas.openxmlformats.org/officeDocument/2006/relationships/audio" Target="../media/audio8.wav"/><Relationship Id="rId7" Type="http://schemas.openxmlformats.org/officeDocument/2006/relationships/audio" Target="../media/audio3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3" Type="http://schemas.openxmlformats.org/officeDocument/2006/relationships/audio" Target="../media/audio8.wav"/><Relationship Id="rId7" Type="http://schemas.openxmlformats.org/officeDocument/2006/relationships/audio" Target="../media/audio37.wav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9.jpeg"/><Relationship Id="rId5" Type="http://schemas.openxmlformats.org/officeDocument/2006/relationships/audio" Target="../media/audio35.wav"/><Relationship Id="rId10" Type="http://schemas.openxmlformats.org/officeDocument/2006/relationships/audio" Target="../media/audio40.wav"/><Relationship Id="rId4" Type="http://schemas.openxmlformats.org/officeDocument/2006/relationships/audio" Target="../media/audio34.wav"/><Relationship Id="rId9" Type="http://schemas.openxmlformats.org/officeDocument/2006/relationships/audio" Target="../media/audio3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5.wav"/><Relationship Id="rId3" Type="http://schemas.openxmlformats.org/officeDocument/2006/relationships/audio" Target="../media/audio8.wav"/><Relationship Id="rId7" Type="http://schemas.openxmlformats.org/officeDocument/2006/relationships/audio" Target="../media/audio4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10" Type="http://schemas.openxmlformats.org/officeDocument/2006/relationships/image" Target="../media/image11.jpeg"/><Relationship Id="rId4" Type="http://schemas.openxmlformats.org/officeDocument/2006/relationships/audio" Target="../media/audio41.wav"/><Relationship Id="rId9" Type="http://schemas.openxmlformats.org/officeDocument/2006/relationships/audio" Target="../media/audio4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حازم\الشغل الجديد باور\براويز واطارات جديدة\1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0601" y="685800"/>
            <a:ext cx="678179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94075" y="1068388"/>
            <a:ext cx="2617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الوحدة الثانية</a:t>
            </a:r>
            <a:endParaRPr lang="en-US" sz="4400" b="1" dirty="0">
              <a:latin typeface="Tahoma" pitchFamily="34" charset="0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4038600"/>
            <a:ext cx="9144000" cy="1981200"/>
            <a:chOff x="2773363" y="3352800"/>
            <a:chExt cx="3686175" cy="26670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Rounded Rectangle 4"/>
            <p:cNvSpPr/>
            <p:nvPr/>
          </p:nvSpPr>
          <p:spPr>
            <a:xfrm>
              <a:off x="3703820" y="3657600"/>
              <a:ext cx="1828800" cy="1752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12" name="Picture 3" descr="C:\حازم\الشغل الجديد باور\براويز واطارات جديدة\15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FFA"/>
                </a:clrFrom>
                <a:clrTo>
                  <a:srgbClr val="F8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3363" y="3352800"/>
              <a:ext cx="3686175" cy="2667000"/>
            </a:xfrm>
            <a:prstGeom prst="rect">
              <a:avLst/>
            </a:prstGeom>
            <a:noFill/>
          </p:spPr>
        </p:pic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21337" y="4149080"/>
            <a:ext cx="4469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+mn-cs"/>
              </a:rPr>
              <a:t>الاضطرار </a:t>
            </a:r>
            <a:r>
              <a:rPr lang="ar-EG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+mn-cs"/>
              </a:rPr>
              <a:t>والتداوي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وحدة الث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اضطرار والتدا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ing\my work\preparing\titles\bright-summer-flowers-border-free-floral-stationary--backgrounds-wallpapers.jpg"/>
          <p:cNvPicPr>
            <a:picLocks noChangeAspect="1" noChangeArrowheads="1"/>
          </p:cNvPicPr>
          <p:nvPr/>
        </p:nvPicPr>
        <p:blipFill>
          <a:blip r:embed="rId7"/>
          <a:srcRect l="3279" r="4099"/>
          <a:stretch>
            <a:fillRect/>
          </a:stretch>
        </p:blipFill>
        <p:spPr bwMode="auto">
          <a:xfrm>
            <a:off x="539750" y="1557338"/>
            <a:ext cx="82867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2155825"/>
            <a:ext cx="6985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>
              <a:defRPr/>
            </a:pP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س1- ما حكم أكل المضطر للمحرم</a:t>
            </a:r>
            <a:r>
              <a:rPr lang="ar-SA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؟ وما الدليل على ذلك؟</a:t>
            </a:r>
            <a:endParaRPr lang="en-US" sz="36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3503613"/>
            <a:ext cx="7489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واجب بقدر ما يسد جوعه، قال تعالى</a:t>
            </a: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:</a:t>
            </a:r>
          </a:p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(</a:t>
            </a:r>
            <a:r>
              <a:rPr lang="ar-EG" sz="3200" b="1" dirty="0">
                <a:solidFill>
                  <a:srgbClr val="00B050"/>
                </a:solidFill>
              </a:rPr>
              <a:t>وَقَدْ فَصَّلَ لَكُمْ مَا حَرَّمَ عَلَيْكُمْ إِلاَّ مَا اضْطُرِرْتُمْ إِلَيْهِ</a:t>
            </a:r>
            <a:r>
              <a:rPr lang="ar-EG" sz="3200" b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).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حكم أكل المضطر للمحر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اجب بقدر ما يسد جو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orking\my work\preparing\titles\imagesCAPXARP2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30000" contrast="100000"/>
          </a:blip>
          <a:srcRect/>
          <a:stretch>
            <a:fillRect/>
          </a:stretch>
        </p:blipFill>
        <p:spPr bwMode="auto">
          <a:xfrm>
            <a:off x="683568" y="3879288"/>
            <a:ext cx="800105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</p:spPr>
      </p:pic>
      <p:pic>
        <p:nvPicPr>
          <p:cNvPr id="7170" name="Picture 2" descr="D:\working\my work\preparing\titles\imagesCAPXARP2.jpg"/>
          <p:cNvPicPr>
            <a:picLocks noChangeAspect="1" noChangeArrowheads="1"/>
          </p:cNvPicPr>
          <p:nvPr/>
        </p:nvPicPr>
        <p:blipFill>
          <a:blip r:embed="rId8" cstate="print">
            <a:lum bright="38000"/>
          </a:blip>
          <a:srcRect/>
          <a:stretch>
            <a:fillRect/>
          </a:stretch>
        </p:blipFill>
        <p:spPr bwMode="auto">
          <a:xfrm>
            <a:off x="675400" y="880032"/>
            <a:ext cx="8001056" cy="220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4550" y="1214438"/>
            <a:ext cx="7577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0113" indent="-900113" algn="justLow">
              <a:defRPr/>
            </a:pPr>
            <a:r>
              <a:rPr lang="ar-EG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س2- دخلت متجرا لبيع المواد الغذائية وكنت جائع</a:t>
            </a:r>
            <a:r>
              <a:rPr lang="ar-SA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ا، فهل يجوز لك أن تأكل منه بدون علم صاحب المتجر؟ انقل من الدرس العبارة التي تدل على ما تقول.</a:t>
            </a:r>
            <a:endParaRPr lang="en-US" sz="32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4159250"/>
            <a:ext cx="7215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لا، لا يجوز إلا أن أكون مضطر</a:t>
            </a: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 إلى ذلك، ولهذه الحالة شروط: أن أكون مضطر</a:t>
            </a: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ا،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وأن آكل منه بقدر الحاجة، وأن أعوض صاحب الطعام متى تيسر لي ذلك.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دخلت متجرًا لبيع المواد الغذائ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لا، لا يجوز إلا أن أكون مضطر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341438"/>
            <a:ext cx="8462963" cy="5256212"/>
            <a:chOff x="1000100" y="647961"/>
            <a:chExt cx="7286676" cy="5709997"/>
          </a:xfrm>
        </p:grpSpPr>
        <p:sp>
          <p:nvSpPr>
            <p:cNvPr id="3" name="Cloud 2"/>
            <p:cNvSpPr/>
            <p:nvPr/>
          </p:nvSpPr>
          <p:spPr>
            <a:xfrm>
              <a:off x="1000100" y="4357694"/>
              <a:ext cx="7000924" cy="2000264"/>
            </a:xfrm>
            <a:prstGeom prst="cloud">
              <a:avLst/>
            </a:prstGeom>
            <a:gradFill>
              <a:gsLst>
                <a:gs pos="0">
                  <a:srgbClr val="FF00FF"/>
                </a:gs>
                <a:gs pos="100000">
                  <a:srgbClr val="990000"/>
                </a:gs>
              </a:gsLst>
            </a:gradFill>
            <a:ln w="3810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1003">
              <a:schemeClr val="dk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200"/>
            </a:p>
          </p:txBody>
        </p:sp>
        <p:sp>
          <p:nvSpPr>
            <p:cNvPr id="4" name="Cloud 5"/>
            <p:cNvSpPr/>
            <p:nvPr/>
          </p:nvSpPr>
          <p:spPr>
            <a:xfrm>
              <a:off x="1285852" y="647961"/>
              <a:ext cx="7000924" cy="2066659"/>
            </a:xfrm>
            <a:prstGeom prst="cloud">
              <a:avLst/>
            </a:prstGeom>
            <a:gradFill>
              <a:gsLst>
                <a:gs pos="0">
                  <a:schemeClr val="lt1">
                    <a:tint val="80000"/>
                    <a:satMod val="300000"/>
                  </a:schemeClr>
                </a:gs>
                <a:gs pos="100000">
                  <a:srgbClr val="9900FF"/>
                </a:gs>
              </a:gsLst>
            </a:gradFill>
            <a:ln w="3810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200"/>
            </a:p>
          </p:txBody>
        </p:sp>
        <p:sp>
          <p:nvSpPr>
            <p:cNvPr id="5" name="Snip Diagonal Corner Rectangle 6"/>
            <p:cNvSpPr/>
            <p:nvPr/>
          </p:nvSpPr>
          <p:spPr>
            <a:xfrm>
              <a:off x="1214696" y="999770"/>
              <a:ext cx="6857484" cy="4856343"/>
            </a:xfrm>
            <a:prstGeom prst="snip2DiagRect">
              <a:avLst>
                <a:gd name="adj1" fmla="val 0"/>
                <a:gd name="adj2" fmla="val 11886"/>
              </a:avLst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200" dirty="0"/>
            </a:p>
          </p:txBody>
        </p:sp>
      </p:grp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827088" y="1844675"/>
            <a:ext cx="7505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0113" indent="-817563" algn="justLow"/>
            <a:r>
              <a:rPr lang="ar-EG" sz="3200" b="1">
                <a:solidFill>
                  <a:srgbClr val="0000CC"/>
                </a:solidFill>
                <a:latin typeface="Calibri" pitchFamily="34" charset="0"/>
              </a:rPr>
              <a:t>س3- يعتقد بعض الناس أن مجرد تناول الدواء كاف في الشفاء من الأمراض، ما تعليقك على هذا الاعتقاد؟</a:t>
            </a:r>
            <a:endParaRPr lang="en-US" sz="32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55650" y="3573463"/>
            <a:ext cx="74882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هذا اعتقاد خاطئ فالدواء ما هو إلا سبب يسببه الله تعالى لحصول الشفاء، والشفاء بيد الله عز وجل فقط، قال صلى الله عليه وسلم</a:t>
            </a: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:</a:t>
            </a:r>
          </a:p>
          <a:p>
            <a:pPr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(</a:t>
            </a:r>
            <a:r>
              <a:rPr lang="ar-EG" sz="32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اشف أنت الشافي لا شفاء إلا شفاؤك</a:t>
            </a:r>
            <a:r>
              <a:rPr lang="ar-EG" sz="3200" b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).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" name="Picture 2" descr="F:\صور\صور دعم\اكل المضطر\527441_327813350617063_104947262903674_771831_67766020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0350"/>
            <a:ext cx="2592388" cy="134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83 - misc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عتقد بعض الناس أن مجر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هذا اعتقاد خاطئ فالدواء ما 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24" y="356026"/>
            <a:ext cx="7572428" cy="148879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2050" name="Picture 2" descr="D:\working\my work\preparing\titles\1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72000"/>
          </a:blip>
          <a:srcRect/>
          <a:stretch>
            <a:fillRect/>
          </a:stretch>
        </p:blipFill>
        <p:spPr bwMode="auto">
          <a:xfrm>
            <a:off x="539552" y="1988840"/>
            <a:ext cx="7943850" cy="22860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476250"/>
            <a:ext cx="7042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1088" indent="-1081088">
              <a:defRPr/>
            </a:pPr>
            <a:r>
              <a:rPr lang="ar-EG" sz="3600" b="1" dirty="0" err="1">
                <a:latin typeface="Calibri" pitchFamily="34" charset="0"/>
                <a:cs typeface="+mn-cs"/>
              </a:rPr>
              <a:t>س4</a:t>
            </a:r>
            <a:r>
              <a:rPr lang="ar-EG" sz="3600" b="1" dirty="0">
                <a:latin typeface="Calibri" pitchFamily="34" charset="0"/>
                <a:cs typeface="+mn-cs"/>
              </a:rPr>
              <a:t>- علل: يجوز استعمال المخدر في العمليات الجراحية.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568575"/>
            <a:ext cx="7473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لرفع الضرر عن المريض ويجب أن يستخدمه مختص موثوق </a:t>
            </a:r>
            <a:r>
              <a:rPr lang="ar-EG" sz="32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به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بقدر كافٍ لحالة المريض فلا يضره بإذن الله.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8" name="Picture 2" descr="F:\صور\صور دعم\اكل المضطر\510692.jpg"/>
          <p:cNvPicPr>
            <a:picLocks noChangeAspect="1" noChangeArrowheads="1"/>
          </p:cNvPicPr>
          <p:nvPr/>
        </p:nvPicPr>
        <p:blipFill>
          <a:blip r:embed="rId9" cstate="print"/>
          <a:srcRect b="5307"/>
          <a:stretch>
            <a:fillRect/>
          </a:stretch>
        </p:blipFill>
        <p:spPr bwMode="auto">
          <a:xfrm>
            <a:off x="2267744" y="4372892"/>
            <a:ext cx="4643469" cy="215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لل يجوز استعمال المخد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لرفع الضرر عن المريض ويجب 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RN44A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196975"/>
            <a:ext cx="75723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5513" y="2349500"/>
            <a:ext cx="4752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rgbClr val="990000"/>
                </a:solidFill>
              </a:rPr>
              <a:t>الوحدة الثانية</a:t>
            </a:r>
          </a:p>
          <a:p>
            <a:pPr algn="ctr"/>
            <a:r>
              <a:rPr lang="ar-EG" sz="5400" b="1">
                <a:solidFill>
                  <a:srgbClr val="990000"/>
                </a:solidFill>
              </a:rPr>
              <a:t>الاضطرار والتداوي</a:t>
            </a:r>
            <a:endParaRPr lang="ar-EG" sz="400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ثانية   الاضطرار والتدا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4438" y="549275"/>
            <a:ext cx="4032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203575" y="620713"/>
            <a:ext cx="231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5400" b="1">
                <a:solidFill>
                  <a:schemeClr val="bg1"/>
                </a:solidFill>
              </a:rPr>
              <a:t>الاضطرار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4643438" y="2708275"/>
            <a:ext cx="4500562" cy="3241675"/>
            <a:chOff x="500034" y="2707229"/>
            <a:chExt cx="7786742" cy="3850749"/>
          </a:xfrm>
        </p:grpSpPr>
        <p:sp>
          <p:nvSpPr>
            <p:cNvPr id="5" name="مستطيل ذو زوايا قطرية مستديرة 4"/>
            <p:cNvSpPr/>
            <p:nvPr/>
          </p:nvSpPr>
          <p:spPr>
            <a:xfrm>
              <a:off x="500034" y="2714772"/>
              <a:ext cx="7786742" cy="3843206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3200"/>
            </a:p>
          </p:txBody>
        </p:sp>
        <p:sp>
          <p:nvSpPr>
            <p:cNvPr id="6" name="Round Single Corner Rectangle 7"/>
            <p:cNvSpPr/>
            <p:nvPr/>
          </p:nvSpPr>
          <p:spPr>
            <a:xfrm rot="10800000">
              <a:off x="706032" y="2707229"/>
              <a:ext cx="7303334" cy="3722516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sz="3200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56100" y="2752725"/>
            <a:ext cx="447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>
                <a:solidFill>
                  <a:srgbClr val="990000"/>
                </a:solidFill>
              </a:rPr>
              <a:t>حكم أكل المضطر للمحرم: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992688" y="3429000"/>
            <a:ext cx="3827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solidFill>
                  <a:srgbClr val="0000CC"/>
                </a:solidFill>
              </a:rPr>
              <a:t> واجب، بقدر ما يذهب عنه الضرر ويأمن معه من الموت.</a:t>
            </a:r>
            <a:endParaRPr lang="ar-SA" sz="3200" b="1">
              <a:solidFill>
                <a:srgbClr val="0000CC"/>
              </a:solidFill>
            </a:endParaRPr>
          </a:p>
        </p:txBody>
      </p:sp>
      <p:grpSp>
        <p:nvGrpSpPr>
          <p:cNvPr id="9" name="مجموعة 13"/>
          <p:cNvGrpSpPr>
            <a:grpSpLocks/>
          </p:cNvGrpSpPr>
          <p:nvPr/>
        </p:nvGrpSpPr>
        <p:grpSpPr bwMode="auto">
          <a:xfrm>
            <a:off x="0" y="2708275"/>
            <a:ext cx="4500563" cy="3241675"/>
            <a:chOff x="500034" y="2707229"/>
            <a:chExt cx="7786742" cy="3850749"/>
          </a:xfrm>
        </p:grpSpPr>
        <p:sp>
          <p:nvSpPr>
            <p:cNvPr id="15" name="مستطيل ذو زوايا قطرية مستديرة 14"/>
            <p:cNvSpPr/>
            <p:nvPr/>
          </p:nvSpPr>
          <p:spPr>
            <a:xfrm>
              <a:off x="500034" y="2714772"/>
              <a:ext cx="7786742" cy="3843206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3200"/>
            </a:p>
          </p:txBody>
        </p:sp>
        <p:sp>
          <p:nvSpPr>
            <p:cNvPr id="16" name="Round Single Corner Rectangle 7"/>
            <p:cNvSpPr/>
            <p:nvPr/>
          </p:nvSpPr>
          <p:spPr>
            <a:xfrm rot="10800000">
              <a:off x="706033" y="2707229"/>
              <a:ext cx="7303331" cy="3722516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sz="3200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-120650" y="2720975"/>
            <a:ext cx="447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>
                <a:solidFill>
                  <a:srgbClr val="990000"/>
                </a:solidFill>
              </a:rPr>
              <a:t> الاضطرار إلى طعام الآخرين: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458788" y="3357563"/>
            <a:ext cx="3541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B050"/>
                </a:solidFill>
              </a:rPr>
              <a:t>يجوز الأخذ منه بشرطين:</a:t>
            </a:r>
            <a:endParaRPr lang="ar-EG" sz="3200">
              <a:solidFill>
                <a:srgbClr val="00B050"/>
              </a:solidFill>
            </a:endParaRP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179388" y="4078288"/>
            <a:ext cx="382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>
                <a:solidFill>
                  <a:srgbClr val="0000CC"/>
                </a:solidFill>
              </a:rPr>
              <a:t> 1- أن يكون مضطر</a:t>
            </a:r>
            <a:r>
              <a:rPr lang="ar-SA" sz="3200" b="1">
                <a:solidFill>
                  <a:srgbClr val="0000CC"/>
                </a:solidFill>
              </a:rPr>
              <a:t>ً</a:t>
            </a:r>
            <a:r>
              <a:rPr lang="ar-EG" sz="3200" b="1">
                <a:solidFill>
                  <a:srgbClr val="0000CC"/>
                </a:solidFill>
              </a:rPr>
              <a:t>ا.</a:t>
            </a:r>
            <a:endParaRPr lang="ar-SA" sz="3200" b="1">
              <a:solidFill>
                <a:srgbClr val="0000CC"/>
              </a:solidFill>
            </a:endParaRP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169863" y="4725988"/>
            <a:ext cx="382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/>
            <a:r>
              <a:rPr lang="ar-EG" sz="3200" b="1">
                <a:solidFill>
                  <a:srgbClr val="0000CC"/>
                </a:solidFill>
              </a:rPr>
              <a:t> 2- أن يأكل منه بقدر الحاجة.</a:t>
            </a:r>
            <a:endParaRPr lang="ar-SA" sz="32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اضطر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حكم أكل المضطر للمحر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اجب، بقدر ما يذه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اضطرار إلى طعام الآخ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يجوز الأخذ منه بشرط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أن يكون مضطر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أن يأكل منه بقد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4438" y="404813"/>
            <a:ext cx="4032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419475" y="476250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chemeClr val="bg1"/>
                </a:solidFill>
              </a:rPr>
              <a:t>التداوي</a:t>
            </a:r>
            <a:endParaRPr lang="en-US" sz="6000">
              <a:solidFill>
                <a:schemeClr val="bg1"/>
              </a:solidFill>
            </a:endParaRPr>
          </a:p>
        </p:txBody>
      </p:sp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4643438" y="2420938"/>
            <a:ext cx="4500562" cy="3671887"/>
            <a:chOff x="500034" y="2707229"/>
            <a:chExt cx="7786742" cy="3850749"/>
          </a:xfrm>
        </p:grpSpPr>
        <p:sp>
          <p:nvSpPr>
            <p:cNvPr id="5" name="مستطيل ذو زوايا قطرية مستديرة 4"/>
            <p:cNvSpPr/>
            <p:nvPr/>
          </p:nvSpPr>
          <p:spPr>
            <a:xfrm>
              <a:off x="500034" y="2713888"/>
              <a:ext cx="7786742" cy="3844090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1400"/>
            </a:p>
          </p:txBody>
        </p:sp>
        <p:sp>
          <p:nvSpPr>
            <p:cNvPr id="6" name="Round Single Corner Rectangle 7"/>
            <p:cNvSpPr/>
            <p:nvPr/>
          </p:nvSpPr>
          <p:spPr>
            <a:xfrm rot="10800000">
              <a:off x="706032" y="2707229"/>
              <a:ext cx="7303334" cy="3722558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56100" y="2524125"/>
            <a:ext cx="447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>
                <a:solidFill>
                  <a:srgbClr val="990000"/>
                </a:solidFill>
              </a:rPr>
              <a:t> جائز بشرطين هما: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716463" y="3284538"/>
            <a:ext cx="4186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/>
            <a:r>
              <a:rPr lang="ar-EG" sz="3200" b="1">
                <a:solidFill>
                  <a:srgbClr val="0000CC"/>
                </a:solidFill>
              </a:rPr>
              <a:t>1- أن يعتقد أن الشافي هو الله.</a:t>
            </a:r>
            <a:endParaRPr lang="en-US" sz="3200">
              <a:solidFill>
                <a:srgbClr val="0000CC"/>
              </a:solidFill>
            </a:endParaRPr>
          </a:p>
        </p:txBody>
      </p:sp>
      <p:grpSp>
        <p:nvGrpSpPr>
          <p:cNvPr id="9" name="مجموعة 8"/>
          <p:cNvGrpSpPr>
            <a:grpSpLocks/>
          </p:cNvGrpSpPr>
          <p:nvPr/>
        </p:nvGrpSpPr>
        <p:grpSpPr bwMode="auto">
          <a:xfrm>
            <a:off x="71438" y="2420938"/>
            <a:ext cx="4500562" cy="3887787"/>
            <a:chOff x="500034" y="2707229"/>
            <a:chExt cx="7786742" cy="3850749"/>
          </a:xfrm>
        </p:grpSpPr>
        <p:sp>
          <p:nvSpPr>
            <p:cNvPr id="10" name="مستطيل ذو زوايا قطرية مستديرة 9"/>
            <p:cNvSpPr/>
            <p:nvPr/>
          </p:nvSpPr>
          <p:spPr>
            <a:xfrm>
              <a:off x="500034" y="2715090"/>
              <a:ext cx="7786742" cy="3842888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1400"/>
            </a:p>
          </p:txBody>
        </p:sp>
        <p:sp>
          <p:nvSpPr>
            <p:cNvPr id="11" name="Round Single Corner Rectangle 7"/>
            <p:cNvSpPr/>
            <p:nvPr/>
          </p:nvSpPr>
          <p:spPr>
            <a:xfrm rot="10800000">
              <a:off x="706032" y="2707229"/>
              <a:ext cx="7303334" cy="3723387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1438" y="2565400"/>
            <a:ext cx="4476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2800" b="1">
                <a:solidFill>
                  <a:srgbClr val="990000"/>
                </a:solidFill>
              </a:rPr>
              <a:t>يجوز التداوي بنقل الدم بشرطين:</a:t>
            </a:r>
            <a:endParaRPr lang="en-US" sz="2800">
              <a:solidFill>
                <a:srgbClr val="99000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22263" y="3449638"/>
            <a:ext cx="40433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/>
            <a:r>
              <a:rPr lang="ar-EG" sz="3200" b="1">
                <a:solidFill>
                  <a:srgbClr val="0000CC"/>
                </a:solidFill>
              </a:rPr>
              <a:t> 1- أن لا يتضرر من سحب منه الدم.</a:t>
            </a:r>
            <a:endParaRPr lang="ar-SA" sz="3200" b="1">
              <a:solidFill>
                <a:srgbClr val="0000CC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530225" y="4602163"/>
            <a:ext cx="3825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/>
            <a:r>
              <a:rPr lang="ar-EG" sz="3200" b="1">
                <a:solidFill>
                  <a:srgbClr val="0000CC"/>
                </a:solidFill>
              </a:rPr>
              <a:t> 2- أن يكون المريض محتاج</a:t>
            </a:r>
            <a:r>
              <a:rPr lang="ar-SA" sz="3200" b="1">
                <a:solidFill>
                  <a:srgbClr val="0000CC"/>
                </a:solidFill>
              </a:rPr>
              <a:t>ً</a:t>
            </a:r>
            <a:r>
              <a:rPr lang="ar-EG" sz="3200" b="1">
                <a:solidFill>
                  <a:srgbClr val="0000CC"/>
                </a:solidFill>
              </a:rPr>
              <a:t>ا له.</a:t>
            </a:r>
            <a:endParaRPr lang="ar-SA" sz="3200" b="1">
              <a:solidFill>
                <a:srgbClr val="0000CC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4716463" y="4437063"/>
            <a:ext cx="418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0000CC"/>
                </a:solidFill>
              </a:rPr>
              <a:t>2- أن يكون الدواء مباح</a:t>
            </a:r>
            <a:r>
              <a:rPr lang="ar-SA" sz="3200" b="1">
                <a:solidFill>
                  <a:srgbClr val="0000CC"/>
                </a:solidFill>
              </a:rPr>
              <a:t>ً</a:t>
            </a:r>
            <a:r>
              <a:rPr lang="ar-EG" sz="3200" b="1">
                <a:solidFill>
                  <a:srgbClr val="0000CC"/>
                </a:solidFill>
              </a:rPr>
              <a:t>ا.</a:t>
            </a:r>
            <a:endParaRPr lang="en-US" sz="32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دا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جائز بشرطين 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ن يعتقد أن الشافي 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ن يكون الدواء مباح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يجوز التداوي بنقل الدم بشرط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أن لا يتضرر من سح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أن يكون المري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صورة 1" descr="11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404813"/>
            <a:ext cx="4032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مستطيل 2"/>
          <p:cNvSpPr>
            <a:spLocks noChangeArrowheads="1"/>
          </p:cNvSpPr>
          <p:nvPr/>
        </p:nvSpPr>
        <p:spPr bwMode="auto">
          <a:xfrm>
            <a:off x="3419475" y="476250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EG" sz="6000" b="1">
                <a:solidFill>
                  <a:schemeClr val="bg1"/>
                </a:solidFill>
              </a:rPr>
              <a:t>التداوي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4" name="صورة 3" descr="0228.jp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100000"/>
          </a:blip>
          <a:stretch>
            <a:fillRect/>
          </a:stretch>
        </p:blipFill>
        <p:spPr>
          <a:xfrm>
            <a:off x="899592" y="1988840"/>
            <a:ext cx="756084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1650" h="146050"/>
            <a:bevelB w="285750" h="336550"/>
          </a:sp3d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787525" y="2133600"/>
            <a:ext cx="5551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EG" sz="3200" b="1">
                <a:solidFill>
                  <a:schemeClr val="bg1"/>
                </a:solidFill>
              </a:rPr>
              <a:t>استعمال المخدر (البنج) جائز فى حالتين:</a:t>
            </a:r>
            <a:endParaRPr lang="ar-SA" sz="3200" b="1">
              <a:solidFill>
                <a:schemeClr val="bg1"/>
              </a:solidFill>
            </a:endParaRPr>
          </a:p>
        </p:txBody>
      </p:sp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4643438" y="3573463"/>
            <a:ext cx="4500562" cy="2735262"/>
            <a:chOff x="500034" y="2707229"/>
            <a:chExt cx="7786742" cy="3850749"/>
          </a:xfrm>
        </p:grpSpPr>
        <p:sp>
          <p:nvSpPr>
            <p:cNvPr id="7" name="مستطيل ذو زوايا قطرية مستديرة 6"/>
            <p:cNvSpPr/>
            <p:nvPr/>
          </p:nvSpPr>
          <p:spPr>
            <a:xfrm>
              <a:off x="500034" y="2713933"/>
              <a:ext cx="7786742" cy="3844045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140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706032" y="2707229"/>
              <a:ext cx="7303334" cy="3721124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56100" y="3644900"/>
            <a:ext cx="447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>
                <a:solidFill>
                  <a:srgbClr val="990000"/>
                </a:solidFill>
              </a:rPr>
              <a:t>فى العمليات الجراحية: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643438" y="4662488"/>
            <a:ext cx="4187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0000CC"/>
                </a:solidFill>
              </a:rPr>
              <a:t>لرفع الضرر عن المريض.</a:t>
            </a:r>
            <a:endParaRPr lang="en-US" sz="3200">
              <a:solidFill>
                <a:srgbClr val="0000CC"/>
              </a:solidFill>
            </a:endParaRPr>
          </a:p>
        </p:txBody>
      </p:sp>
      <p:grpSp>
        <p:nvGrpSpPr>
          <p:cNvPr id="3" name="مجموعة 10"/>
          <p:cNvGrpSpPr>
            <a:grpSpLocks/>
          </p:cNvGrpSpPr>
          <p:nvPr/>
        </p:nvGrpSpPr>
        <p:grpSpPr bwMode="auto">
          <a:xfrm>
            <a:off x="0" y="3573463"/>
            <a:ext cx="4500563" cy="2735262"/>
            <a:chOff x="500034" y="2707229"/>
            <a:chExt cx="7786742" cy="3850749"/>
          </a:xfrm>
        </p:grpSpPr>
        <p:sp>
          <p:nvSpPr>
            <p:cNvPr id="12" name="مستطيل ذو زوايا قطرية مستديرة 11"/>
            <p:cNvSpPr/>
            <p:nvPr/>
          </p:nvSpPr>
          <p:spPr>
            <a:xfrm>
              <a:off x="500034" y="2713933"/>
              <a:ext cx="7786742" cy="3844045"/>
            </a:xfrm>
            <a:prstGeom prst="round2DiagRect">
              <a:avLst>
                <a:gd name="adj1" fmla="val 37060"/>
                <a:gd name="adj2" fmla="val 0"/>
              </a:avLst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sz="1400"/>
            </a:p>
          </p:txBody>
        </p:sp>
        <p:sp>
          <p:nvSpPr>
            <p:cNvPr id="13" name="Round Single Corner Rectangle 7"/>
            <p:cNvSpPr/>
            <p:nvPr/>
          </p:nvSpPr>
          <p:spPr>
            <a:xfrm rot="10800000">
              <a:off x="706033" y="2707229"/>
              <a:ext cx="7303331" cy="3721124"/>
            </a:xfrm>
            <a:prstGeom prst="snip2SameRect">
              <a:avLst/>
            </a:prstGeom>
            <a:gradFill flip="none"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endParaRPr lang="ar-EG" b="1">
                <a:solidFill>
                  <a:schemeClr val="bg1"/>
                </a:solidFill>
                <a:cs typeface="Traditional Arabic" pitchFamily="2" charset="-78"/>
              </a:endParaRP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76375" y="3644900"/>
            <a:ext cx="2711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4000" b="1">
                <a:solidFill>
                  <a:srgbClr val="990000"/>
                </a:solidFill>
              </a:rPr>
              <a:t>مع الأدوية:</a:t>
            </a:r>
            <a:endParaRPr lang="en-US" sz="4000">
              <a:solidFill>
                <a:srgbClr val="990000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250825" y="4446588"/>
            <a:ext cx="40433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800" b="1">
                <a:solidFill>
                  <a:srgbClr val="0000CC"/>
                </a:solidFill>
              </a:rPr>
              <a:t>إذا كان يسير</a:t>
            </a:r>
            <a:r>
              <a:rPr lang="ar-SA" sz="2800" b="1">
                <a:solidFill>
                  <a:srgbClr val="0000CC"/>
                </a:solidFill>
              </a:rPr>
              <a:t>ً</a:t>
            </a:r>
            <a:r>
              <a:rPr lang="ar-EG" sz="2800" b="1">
                <a:solidFill>
                  <a:srgbClr val="0000CC"/>
                </a:solidFill>
              </a:rPr>
              <a:t>ا لا يترتب عليه ضرر، وعن طريق مختص موثوق. </a:t>
            </a:r>
            <a:endParaRPr lang="ar-SA" sz="2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تعمال المخدر (البنج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فى العمليات الجراح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لرفع الضرر عن المري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مع الأد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إذا كان يسيراً لا يترت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941784" y="2420888"/>
            <a:ext cx="7086600" cy="1981200"/>
            <a:chOff x="2773363" y="3352800"/>
            <a:chExt cx="3686175" cy="26670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Rounded Rectangle 4"/>
            <p:cNvSpPr/>
            <p:nvPr/>
          </p:nvSpPr>
          <p:spPr>
            <a:xfrm>
              <a:off x="3703820" y="3657600"/>
              <a:ext cx="1828800" cy="1752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chemeClr val="tx1"/>
                </a:solidFill>
              </a:endParaRPr>
            </a:p>
          </p:txBody>
        </p:sp>
        <p:pic>
          <p:nvPicPr>
            <p:cNvPr id="6" name="Picture 3" descr="C:\حازم\الشغل الجديد باور\براويز واطارات جديدة\1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FFA"/>
                </a:clrFrom>
                <a:clrTo>
                  <a:srgbClr val="F8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3363" y="3352800"/>
              <a:ext cx="3686175" cy="2667000"/>
            </a:xfrm>
            <a:prstGeom prst="rect">
              <a:avLst/>
            </a:prstGeom>
            <a:noFill/>
          </p:spPr>
        </p:pic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00858" y="2459360"/>
            <a:ext cx="2194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>
              <a:defRPr/>
            </a:pPr>
            <a:r>
              <a:rPr lang="ar-EG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+mn-cs"/>
              </a:rPr>
              <a:t>التداوي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دا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ing\my work\preparing\titles\016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813" r="1626" b="1724"/>
          <a:stretch>
            <a:fillRect/>
          </a:stretch>
        </p:blipFill>
        <p:spPr bwMode="auto">
          <a:xfrm>
            <a:off x="395536" y="2924944"/>
            <a:ext cx="8352928" cy="27363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3141663"/>
            <a:ext cx="68627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عن أسامة بن شريك رضي الله عنه قال: قال صلى الله عليه وسلم</a:t>
            </a:r>
            <a:r>
              <a:rPr lang="ar-SA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:</a:t>
            </a:r>
          </a:p>
          <a:p>
            <a:pPr algn="justLow">
              <a:defRPr/>
            </a:pPr>
            <a:r>
              <a:rPr lang="ar-EG" sz="36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(</a:t>
            </a:r>
            <a:r>
              <a:rPr lang="ar-EG" sz="3600" b="1" dirty="0">
                <a:solidFill>
                  <a:srgbClr val="FFFF00"/>
                </a:solidFill>
                <a:latin typeface="Microsoft Sans Serif" pitchFamily="34" charset="0"/>
                <a:cs typeface="+mn-cs"/>
              </a:rPr>
              <a:t>تدَاووا، فإن الله لم يضع داءً إلا وضعَ له دواءً</a:t>
            </a:r>
            <a:r>
              <a:rPr lang="ar-EG" sz="3600" b="1" dirty="0" err="1">
                <a:solidFill>
                  <a:schemeClr val="bg1"/>
                </a:solidFill>
                <a:latin typeface="Microsoft Sans Serif" pitchFamily="34" charset="0"/>
                <a:cs typeface="+mn-cs"/>
              </a:rPr>
              <a:t>)</a:t>
            </a:r>
            <a:r>
              <a:rPr lang="ar-EG" sz="3600" b="1" baseline="30000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(1</a:t>
            </a:r>
            <a:r>
              <a:rPr lang="ar-EG" sz="3600" b="1" baseline="30000" dirty="0" err="1">
                <a:solidFill>
                  <a:schemeClr val="bg1"/>
                </a:solidFill>
                <a:latin typeface="Microsoft Sans Serif" pitchFamily="34" charset="0"/>
                <a:cs typeface="+mn-cs"/>
              </a:rPr>
              <a:t>)</a:t>
            </a:r>
            <a:r>
              <a:rPr lang="ar-EG" sz="3600" b="1" baseline="-25000" dirty="0" err="1">
                <a:solidFill>
                  <a:schemeClr val="bg1"/>
                </a:solidFill>
                <a:latin typeface="Microsoft Sans Serif" pitchFamily="34" charset="0"/>
                <a:cs typeface="+mn-cs"/>
              </a:rPr>
              <a:t>.</a:t>
            </a:r>
            <a:endParaRPr lang="en-US" sz="3600" b="1" baseline="30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" name="Picture 2" descr="F:\صور\صور دعم\اكل المضطر\p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3500462" cy="2448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87338" y="5949950"/>
            <a:ext cx="8461375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000" b="1"/>
              <a:t>(1) أخرجه أبو داود، في الطب، باب: في الرجل  يتداوى برقم: 3855، والترمذي في كتاب الطب، باب الدواء والحث عليه برقم: 2038، وقال: حديث  حسن صحيح.</a:t>
            </a:r>
            <a:endParaRPr lang="en-US" sz="2000" b="1"/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ن أسامة بن شريك رض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خرجه أبو داود، في الطب، باب في الر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ing\my work\preparing\titles\01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contrast="96000"/>
          </a:blip>
          <a:srcRect l="813" r="1626" b="1724"/>
          <a:stretch>
            <a:fillRect/>
          </a:stretch>
        </p:blipFill>
        <p:spPr bwMode="auto">
          <a:xfrm>
            <a:off x="611560" y="3595246"/>
            <a:ext cx="8249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3741738"/>
            <a:ext cx="68627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 err="1" smtClean="0">
                <a:solidFill>
                  <a:srgbClr val="FFFF00"/>
                </a:solidFill>
                <a:latin typeface="Tahoma" pitchFamily="34" charset="0"/>
                <a:cs typeface="+mn-cs"/>
              </a:rPr>
              <a:t>التداوي</a:t>
            </a:r>
            <a:r>
              <a:rPr lang="ar-EG" sz="3600" b="1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: 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طلب الدواء للمرض، وهو مشروع في الإسلام، وهو من بذل الأسباب المأمور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بها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، ولا ينافي التوكل على الله لمن اعتقد أن السبب نافع بإذن الله وتقديره.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F:\صور\صور دعم\اكل المضطر\1328278250.jpg"/>
          <p:cNvPicPr>
            <a:picLocks noChangeAspect="1" noChangeArrowheads="1"/>
          </p:cNvPicPr>
          <p:nvPr/>
        </p:nvPicPr>
        <p:blipFill>
          <a:blip r:embed="rId7">
            <a:lum bright="-20000" contrast="32000"/>
          </a:blip>
          <a:srcRect/>
          <a:stretch>
            <a:fillRect/>
          </a:stretch>
        </p:blipFill>
        <p:spPr bwMode="auto">
          <a:xfrm>
            <a:off x="323850" y="404813"/>
            <a:ext cx="4572000" cy="280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تداوي طلب الدواء للمر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0162.jpg"/>
          <p:cNvPicPr>
            <a:picLocks noChangeAspect="1" noChangeArrowheads="1"/>
          </p:cNvPicPr>
          <p:nvPr/>
        </p:nvPicPr>
        <p:blipFill>
          <a:blip r:embed="rId10" cstate="print">
            <a:lum bright="100000"/>
          </a:blip>
          <a:srcRect l="4158" t="47737" r="3326" b="4526"/>
          <a:stretch>
            <a:fillRect/>
          </a:stretch>
        </p:blipFill>
        <p:spPr bwMode="auto">
          <a:xfrm>
            <a:off x="251520" y="476970"/>
            <a:ext cx="8640960" cy="5976664"/>
          </a:xfrm>
          <a:prstGeom prst="roundRect">
            <a:avLst>
              <a:gd name="adj" fmla="val 1057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8075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defRPr/>
            </a:pP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أصيب أحمد بمرض منعه من الذهاب إلى المدرسة، ورفض أحمد الذهاب إلى الطبيب، فأمره والده بزيارة الطبيب وأخذ الدواء النافع بإذن الله.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5325" y="1989138"/>
            <a:ext cx="805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66FF"/>
                </a:solidFill>
                <a:latin typeface="Calibri" pitchFamily="34" charset="0"/>
                <a:cs typeface="+mn-cs"/>
              </a:rPr>
              <a:t>فقال أحمد</a:t>
            </a:r>
            <a:r>
              <a:rPr lang="ar-EG" sz="32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: لكن الله هو الشافي فلا حاجة للذهاب إلى الطبيب.</a:t>
            </a:r>
            <a:endParaRPr lang="en-US" sz="32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363" y="2565400"/>
            <a:ext cx="8188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قال الوالد</a:t>
            </a:r>
            <a:r>
              <a:rPr lang="ar-EG" sz="3200" b="1" dirty="0">
                <a:solidFill>
                  <a:srgbClr val="990000"/>
                </a:solidFill>
                <a:latin typeface="Calibri" pitchFamily="34" charset="0"/>
                <a:cs typeface="+mn-cs"/>
              </a:rPr>
              <a:t>: ولكن الذهاب إلى الطبيب من بذل الأسباب التي أمر الله </a:t>
            </a:r>
            <a:r>
              <a:rPr lang="ar-EG" sz="3200" b="1" dirty="0" err="1">
                <a:solidFill>
                  <a:srgbClr val="990000"/>
                </a:solidFill>
                <a:latin typeface="Calibri" pitchFamily="34" charset="0"/>
                <a:cs typeface="+mn-cs"/>
              </a:rPr>
              <a:t>بها</a:t>
            </a:r>
            <a:r>
              <a:rPr lang="ar-EG" sz="3200" b="1" dirty="0">
                <a:solidFill>
                  <a:srgbClr val="990000"/>
                </a:solidFill>
                <a:latin typeface="Calibri" pitchFamily="34" charset="0"/>
                <a:cs typeface="+mn-cs"/>
              </a:rPr>
              <a:t>، وما دام الإنسان يعتقد أن الشافي هو الله وحده، فلا شيء عليه عند ذهابه إلى الطبيب وتناول الدواء الذي يعطيه.</a:t>
            </a:r>
            <a:endParaRPr lang="en-US" sz="3200" b="1" dirty="0">
              <a:solidFill>
                <a:srgbClr val="99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363" y="4149725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66FF"/>
                </a:solidFill>
                <a:latin typeface="Calibri" pitchFamily="34" charset="0"/>
                <a:cs typeface="+mn-cs"/>
              </a:rPr>
              <a:t>قال أحمد</a:t>
            </a:r>
            <a:r>
              <a:rPr lang="ar-EG" sz="32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: وهل يجوز لي أن أتناول أي دواء يذهب عني المرض؟</a:t>
            </a:r>
            <a:endParaRPr lang="en-US" sz="32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4797425"/>
            <a:ext cx="833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قال الوالد</a:t>
            </a:r>
            <a:r>
              <a:rPr lang="ar-EG" sz="3200" b="1" dirty="0">
                <a:solidFill>
                  <a:srgbClr val="990000"/>
                </a:solidFill>
                <a:latin typeface="Calibri" pitchFamily="34" charset="0"/>
                <a:cs typeface="+mn-cs"/>
              </a:rPr>
              <a:t>: نعم، يجوز لك ذلك، ولكن لابد أن يكون دواء مباح</a:t>
            </a:r>
            <a:r>
              <a:rPr lang="ar-SA" sz="3200" b="1" dirty="0">
                <a:solidFill>
                  <a:srgbClr val="990000"/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rgbClr val="990000"/>
                </a:solidFill>
                <a:latin typeface="Calibri" pitchFamily="34" charset="0"/>
                <a:cs typeface="+mn-cs"/>
              </a:rPr>
              <a:t>ا، فلا يكون فيه شيء مما حرم الله علينا أكله أو شربه لمضرته أو نجاسته.</a:t>
            </a:r>
            <a:endParaRPr lang="en-US" sz="3200" b="1" dirty="0">
              <a:solidFill>
                <a:srgbClr val="99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صيب أحمد بمرض منعه من الذه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فقال أحمد لكن الله هو الشافي فلا حاجة للذهاب إلى الطب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قال الوالد ولكن الذهاب إلى الطب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قال أحمد وهل يجوز لي أن أتناول أي دو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شرب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57166"/>
            <a:ext cx="9144000" cy="100013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49275"/>
            <a:ext cx="8888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من الحوار السابق يمكن أن نعرف أن </a:t>
            </a:r>
            <a:r>
              <a:rPr lang="ar-EG" sz="3200" b="1" dirty="0" err="1">
                <a:latin typeface="Calibri" pitchFamily="34" charset="0"/>
                <a:cs typeface="+mn-cs"/>
              </a:rPr>
              <a:t>التداوي</a:t>
            </a:r>
            <a:r>
              <a:rPr lang="ar-EG" sz="3200" b="1" dirty="0">
                <a:latin typeface="Calibri" pitchFamily="34" charset="0"/>
                <a:cs typeface="+mn-cs"/>
              </a:rPr>
              <a:t> جائز بشرطين، هما: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714752"/>
            <a:ext cx="8072494" cy="29289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4005263"/>
            <a:ext cx="8231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rgbClr val="0000CC"/>
                </a:solidFill>
                <a:latin typeface="Tahoma" pitchFamily="34" charset="0"/>
                <a:cs typeface="+mn-cs"/>
              </a:rPr>
              <a:t>الأول</a:t>
            </a:r>
            <a:r>
              <a:rPr lang="ar-SA" sz="3600" b="1" dirty="0">
                <a:solidFill>
                  <a:srgbClr val="0000CC"/>
                </a:solidFill>
                <a:latin typeface="Tahoma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: </a:t>
            </a:r>
            <a:r>
              <a:rPr lang="ar-EG" sz="1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5516563"/>
            <a:ext cx="7697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00CC"/>
                </a:solidFill>
                <a:latin typeface="Tahoma" pitchFamily="34" charset="0"/>
                <a:cs typeface="+mn-cs"/>
              </a:rPr>
              <a:t>الثاني</a:t>
            </a:r>
            <a:r>
              <a:rPr lang="ar-SA" sz="3600" b="1" dirty="0">
                <a:solidFill>
                  <a:srgbClr val="0000CC"/>
                </a:solidFill>
                <a:latin typeface="Tahoma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: </a:t>
            </a:r>
            <a:r>
              <a:rPr lang="ar-EG" sz="1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...........................................................................................................................................................................</a:t>
            </a:r>
            <a:endParaRPr lang="en-US" sz="10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170" name="Picture 2" descr="F:\صور\صور دعم\اكل المضطر\119052.imgcach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772816"/>
            <a:ext cx="350046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1188" y="3851275"/>
            <a:ext cx="68405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ألا ينافي التوكل على الله للاعتقاد أن السبب نافع بإذن الله.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4213" y="5291138"/>
            <a:ext cx="67675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أن يكون مباح</a:t>
            </a:r>
            <a:r>
              <a:rPr lang="ar-SA" sz="3200" b="1">
                <a:solidFill>
                  <a:srgbClr val="FF0000"/>
                </a:solidFill>
              </a:rPr>
              <a:t>ً</a:t>
            </a:r>
            <a:r>
              <a:rPr lang="ar-EG" sz="3200" b="1">
                <a:solidFill>
                  <a:srgbClr val="FF0000"/>
                </a:solidFill>
              </a:rPr>
              <a:t>ا وليس مما حرم الله علينا أكله أو شربه لمضرته أو نجاسه</a:t>
            </a:r>
            <a:r>
              <a:rPr lang="ar-SA" sz="3200" b="1">
                <a:solidFill>
                  <a:srgbClr val="FF0000"/>
                </a:solidFill>
              </a:rPr>
              <a:t> </a:t>
            </a:r>
            <a:r>
              <a:rPr lang="ar-EG" sz="3200" b="1">
                <a:solidFill>
                  <a:srgbClr val="FF0000"/>
                </a:solidFill>
              </a:rPr>
              <a:t>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ebO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ن الحوار السابق يمكن أن نعر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50 - wo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ث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ing\my work\preparing\titles\0171 (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14290"/>
            <a:ext cx="4857785" cy="18367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4463" y="765175"/>
            <a:ext cx="32400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التداوي</a:t>
            </a:r>
            <a:r>
              <a:rPr lang="ar-EG" sz="44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 بنقل الدم</a:t>
            </a:r>
            <a:endParaRPr lang="en-US" sz="44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3075" name="Picture 3" descr="D:\working\my work\preparing\titles\018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89000"/>
          </a:blip>
          <a:srcRect/>
          <a:stretch>
            <a:fillRect/>
          </a:stretch>
        </p:blipFill>
        <p:spPr bwMode="auto">
          <a:xfrm>
            <a:off x="142875" y="2132856"/>
            <a:ext cx="8929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601913"/>
            <a:ext cx="8497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ar-EG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دم الإنسان نجس يحرم تناوله؛ لقوله </a:t>
            </a:r>
            <a:r>
              <a:rPr lang="ar-EG" sz="32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تعالى:</a:t>
            </a:r>
            <a:endParaRPr lang="ar-EG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  <a:p>
            <a:pPr lvl="1">
              <a:defRPr/>
            </a:pPr>
            <a:r>
              <a:rPr lang="ar-EG" sz="32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  <a:sym typeface="AGA Arabesque" pitchFamily="2" charset="2"/>
              </a:rPr>
              <a:t>(</a:t>
            </a:r>
            <a:r>
              <a:rPr lang="ar-SA" sz="32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حُرِّمَتْ عَلَيْكُمْ الْمَيْتَةُ وَالدَّمُ وَلَحْمُ الْخِنزِيرِ</a:t>
            </a:r>
            <a:r>
              <a:rPr lang="ar-EG" sz="32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3200" b="1" baseline="30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  <a:sym typeface="AGA Arabesque" pitchFamily="2" charset="2"/>
              </a:rPr>
              <a:t>(2)</a:t>
            </a:r>
            <a:r>
              <a:rPr lang="ar-EG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، أما نقل الدم عن طريق الوريد لأجل العلاج فيجوز بشرطين: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9825" y="4502150"/>
            <a:ext cx="4586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1- ألا يتضرر من سحب منه الدم.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5221288"/>
            <a:ext cx="672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2- أن يكون المريض المنقول له الدم محتاج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+mn-cs"/>
              </a:rPr>
              <a:t>ا إليه.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203575" y="5988050"/>
            <a:ext cx="2592388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2400" b="1">
                <a:latin typeface="Calibri" pitchFamily="34" charset="0"/>
              </a:rPr>
              <a:t>(2) سورةالمائدة، آية:3</a:t>
            </a:r>
            <a:endParaRPr lang="en-US" sz="2400"/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تداوي بنقل الد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دم الإنسان نجس يحرم تناو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لا يتضرر من سحب منه الد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أن يكون المريض المنقول له الد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سورةالمائد، آية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356018" y="3356992"/>
            <a:ext cx="8215370" cy="1500198"/>
          </a:xfrm>
          <a:prstGeom prst="leftRightArrow">
            <a:avLst>
              <a:gd name="adj1" fmla="val 100000"/>
              <a:gd name="adj2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b="1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89078" y="5142942"/>
            <a:ext cx="8215370" cy="1500198"/>
          </a:xfrm>
          <a:prstGeom prst="leftRightArrow">
            <a:avLst>
              <a:gd name="adj1" fmla="val 100000"/>
              <a:gd name="adj2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b="1">
              <a:solidFill>
                <a:schemeClr val="tx1"/>
              </a:solidFill>
            </a:endParaRPr>
          </a:p>
        </p:txBody>
      </p:sp>
      <p:pic>
        <p:nvPicPr>
          <p:cNvPr id="4098" name="Picture 2" descr="D:\working\my work\preparing\titles\01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14290"/>
            <a:ext cx="5256584" cy="83844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3825" y="333375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atin typeface="Tahoma" pitchFamily="34" charset="0"/>
                <a:cs typeface="+mn-cs"/>
              </a:rPr>
              <a:t>استعمال المخدر في </a:t>
            </a:r>
            <a:r>
              <a:rPr lang="ar-EG" sz="3200" b="1" dirty="0" err="1">
                <a:latin typeface="Tahoma" pitchFamily="34" charset="0"/>
                <a:cs typeface="+mn-cs"/>
              </a:rPr>
              <a:t>التداوي</a:t>
            </a:r>
            <a:endParaRPr lang="en-US" sz="3200" b="1" dirty="0">
              <a:latin typeface="Tahoma" pitchFamily="34" charset="0"/>
              <a:cs typeface="+mn-cs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692275" y="1557338"/>
            <a:ext cx="7308850" cy="1285875"/>
          </a:xfrm>
          <a:prstGeom prst="vertic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68613" y="1973263"/>
            <a:ext cx="556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استعمال </a:t>
            </a:r>
            <a:r>
              <a:rPr lang="ar-EG" sz="3200" b="1" dirty="0" err="1">
                <a:latin typeface="Calibri" pitchFamily="34" charset="0"/>
                <a:cs typeface="+mn-cs"/>
              </a:rPr>
              <a:t>المخدر </a:t>
            </a:r>
            <a:r>
              <a:rPr lang="ar-EG" sz="3200" b="1" dirty="0">
                <a:latin typeface="Calibri" pitchFamily="34" charset="0"/>
                <a:cs typeface="+mn-cs"/>
              </a:rPr>
              <a:t>(البنج) جائز في حالتين: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3502025"/>
            <a:ext cx="700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1- استعماله في العمليات الجراحية، لما فيه من رفع الضرر عن المريض.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0425" y="5302250"/>
            <a:ext cx="700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استعماله مع الأدوية بقدر يسير لا يترتب عليه ضرر، عن طريق مختص موثوق به</a:t>
            </a:r>
            <a:r>
              <a:rPr lang="ar-SA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latin typeface="Calibri" pitchFamily="34" charset="0"/>
                <a:cs typeface="+mn-cs"/>
              </a:rPr>
              <a:t>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d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ستعمال المخدر في التداو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ستعمال المخدر (البنج) جائز ف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ستعماله في العمليات الجراح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ستعماله مع الأدوية بقدر يس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2266950" y="2060575"/>
            <a:ext cx="4826000" cy="2520950"/>
            <a:chOff x="185581" y="1255891"/>
            <a:chExt cx="8562883" cy="3828962"/>
          </a:xfrm>
        </p:grpSpPr>
        <p:sp>
          <p:nvSpPr>
            <p:cNvPr id="3" name="سحابة 2"/>
            <p:cNvSpPr/>
            <p:nvPr/>
          </p:nvSpPr>
          <p:spPr>
            <a:xfrm>
              <a:off x="185581" y="1255891"/>
              <a:ext cx="8495281" cy="3828962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سحابة 3"/>
            <p:cNvSpPr/>
            <p:nvPr/>
          </p:nvSpPr>
          <p:spPr>
            <a:xfrm rot="257322">
              <a:off x="323602" y="1340283"/>
              <a:ext cx="8424862" cy="366258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258888" y="2420938"/>
            <a:ext cx="6626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9600" b="1">
                <a:solidFill>
                  <a:srgbClr val="CC0066"/>
                </a:solidFill>
                <a:latin typeface="Calibri" pitchFamily="34" charset="0"/>
              </a:rPr>
              <a:t>التقويم</a:t>
            </a:r>
            <a:endParaRPr lang="ar-EG" sz="13800" b="1">
              <a:solidFill>
                <a:srgbClr val="CC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38 - phone beep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قو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713</Words>
  <Application>Microsoft Office PowerPoint</Application>
  <PresentationFormat>عرض على الشاشة (3:4)‏</PresentationFormat>
  <Paragraphs>70</Paragraphs>
  <Slides>17</Slides>
  <Notes>10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حقيبة الإنجاز</dc:creator>
  <cp:lastModifiedBy>Top Shop</cp:lastModifiedBy>
  <cp:revision>53</cp:revision>
  <dcterms:created xsi:type="dcterms:W3CDTF">2012-04-01T09:04:25Z</dcterms:created>
  <dcterms:modified xsi:type="dcterms:W3CDTF">2016-08-22T21:59:40Z</dcterms:modified>
</cp:coreProperties>
</file>