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30" y="53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4.wav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3A9E-1F9C-438E-8FE2-75734637A499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491D4-0320-44B1-979B-E9BB9A299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18DA-379E-46CE-8430-E04BCEAEBD16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C294-0594-498E-9A01-C2C058A57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D553-0A04-494B-8B4B-C4BBDFD2202D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758F7-3311-41B3-9E56-D7AF85383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B696-DBFB-4138-B34F-D08BE63B722A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9B94-8AA2-4BD8-B2B1-8FCB144A7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E779-E77D-4485-92CB-A206328ADF80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C14D-3F0E-47CE-8038-CCD65E220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  <p:sndAc>
      <p:stSnd>
        <p:snd r:embed="rId2" name="sound (1)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A748-3D89-4E2F-B170-6918638F34BE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B270-D780-4849-8639-7C9E1AF8D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D214-BAA0-40F7-8A7E-45261DB707FB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CDCD-99C4-4A3E-A606-208CD6D15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FFC4-E462-4844-BA4D-28A319D14465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5D33-A779-4012-A2BE-BEE28B135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734A-5488-4642-9A57-862B58CE5200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80C5-7618-4945-9E09-9CF856504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FAB6-D430-467A-9281-BD28F9127BB7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30CA-6ADF-46D7-A329-36A3FC36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47FD-4D10-4E62-BFD5-55240FA2BAAC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7786-788F-4E32-8304-7639582AD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  <p:sndAc>
      <p:stSnd>
        <p:snd r:embed="rId1" name="sound (1)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A2F3A2-1018-47FD-8810-2E59E3270BBA}" type="datetimeFigureOut">
              <a:rPr lang="en-US"/>
              <a:pPr>
                <a:defRPr/>
              </a:pPr>
              <a:t>8/22/2016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5032EB-FF6C-4D03-8142-CB7C68C2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wipe dir="d"/>
    <p:sndAc>
      <p:stSnd>
        <p:snd r:embed="rId13" name="sound (1)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Microsoft Sans Serif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audio" Target="../media/audio14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4.wav"/><Relationship Id="rId13" Type="http://schemas.openxmlformats.org/officeDocument/2006/relationships/image" Target="../media/image21.png"/><Relationship Id="rId3" Type="http://schemas.openxmlformats.org/officeDocument/2006/relationships/audio" Target="../media/audio50.wav"/><Relationship Id="rId7" Type="http://schemas.openxmlformats.org/officeDocument/2006/relationships/audio" Target="../media/audio24.wav"/><Relationship Id="rId12" Type="http://schemas.openxmlformats.org/officeDocument/2006/relationships/audio" Target="../media/audio58.wav"/><Relationship Id="rId17" Type="http://schemas.openxmlformats.org/officeDocument/2006/relationships/image" Target="../media/image25.png"/><Relationship Id="rId2" Type="http://schemas.openxmlformats.org/officeDocument/2006/relationships/audio" Target="../media/audio8.wav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3.wav"/><Relationship Id="rId11" Type="http://schemas.openxmlformats.org/officeDocument/2006/relationships/audio" Target="../media/audio57.wav"/><Relationship Id="rId5" Type="http://schemas.openxmlformats.org/officeDocument/2006/relationships/audio" Target="../media/audio52.wav"/><Relationship Id="rId15" Type="http://schemas.openxmlformats.org/officeDocument/2006/relationships/image" Target="../media/image23.png"/><Relationship Id="rId10" Type="http://schemas.openxmlformats.org/officeDocument/2006/relationships/audio" Target="../media/audio56.wav"/><Relationship Id="rId4" Type="http://schemas.openxmlformats.org/officeDocument/2006/relationships/audio" Target="../media/audio51.wav"/><Relationship Id="rId9" Type="http://schemas.openxmlformats.org/officeDocument/2006/relationships/audio" Target="../media/audio55.wav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3.wav"/><Relationship Id="rId3" Type="http://schemas.openxmlformats.org/officeDocument/2006/relationships/audio" Target="../media/audio59.wav"/><Relationship Id="rId7" Type="http://schemas.openxmlformats.org/officeDocument/2006/relationships/audio" Target="../media/audio6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6.wav"/><Relationship Id="rId5" Type="http://schemas.openxmlformats.org/officeDocument/2006/relationships/audio" Target="../media/audio61.wav"/><Relationship Id="rId10" Type="http://schemas.openxmlformats.org/officeDocument/2006/relationships/image" Target="../media/image26.gif"/><Relationship Id="rId4" Type="http://schemas.openxmlformats.org/officeDocument/2006/relationships/audio" Target="../media/audio60.wav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8.wav"/><Relationship Id="rId13" Type="http://schemas.openxmlformats.org/officeDocument/2006/relationships/image" Target="../media/image30.png"/><Relationship Id="rId3" Type="http://schemas.openxmlformats.org/officeDocument/2006/relationships/audio" Target="../media/audio64.wav"/><Relationship Id="rId7" Type="http://schemas.openxmlformats.org/officeDocument/2006/relationships/audio" Target="../media/audio67.wav"/><Relationship Id="rId12" Type="http://schemas.openxmlformats.org/officeDocument/2006/relationships/image" Target="../media/image2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6.wav"/><Relationship Id="rId11" Type="http://schemas.openxmlformats.org/officeDocument/2006/relationships/image" Target="../media/image28.png"/><Relationship Id="rId5" Type="http://schemas.openxmlformats.org/officeDocument/2006/relationships/audio" Target="../media/audio56.wav"/><Relationship Id="rId10" Type="http://schemas.openxmlformats.org/officeDocument/2006/relationships/image" Target="../media/image27.png"/><Relationship Id="rId4" Type="http://schemas.openxmlformats.org/officeDocument/2006/relationships/audio" Target="../media/audio65.wav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6.wav"/><Relationship Id="rId7" Type="http://schemas.openxmlformats.org/officeDocument/2006/relationships/image" Target="../media/image9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audio" Target="../media/audio18.wav"/><Relationship Id="rId4" Type="http://schemas.openxmlformats.org/officeDocument/2006/relationships/audio" Target="../media/audio17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14.png"/><Relationship Id="rId3" Type="http://schemas.openxmlformats.org/officeDocument/2006/relationships/audio" Target="../media/audio20.wav"/><Relationship Id="rId7" Type="http://schemas.openxmlformats.org/officeDocument/2006/relationships/audio" Target="../media/audio24.wav"/><Relationship Id="rId12" Type="http://schemas.openxmlformats.org/officeDocument/2006/relationships/image" Target="../media/image13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3.wav"/><Relationship Id="rId11" Type="http://schemas.openxmlformats.org/officeDocument/2006/relationships/audio" Target="../media/audio28.wav"/><Relationship Id="rId5" Type="http://schemas.openxmlformats.org/officeDocument/2006/relationships/audio" Target="../media/audio22.wav"/><Relationship Id="rId10" Type="http://schemas.openxmlformats.org/officeDocument/2006/relationships/audio" Target="../media/audio27.wav"/><Relationship Id="rId4" Type="http://schemas.openxmlformats.org/officeDocument/2006/relationships/audio" Target="../media/audio21.wav"/><Relationship Id="rId9" Type="http://schemas.openxmlformats.org/officeDocument/2006/relationships/audio" Target="../media/audio2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4.wav"/><Relationship Id="rId3" Type="http://schemas.openxmlformats.org/officeDocument/2006/relationships/audio" Target="../media/audio29.wav"/><Relationship Id="rId7" Type="http://schemas.openxmlformats.org/officeDocument/2006/relationships/audio" Target="../media/audio3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2.wav"/><Relationship Id="rId5" Type="http://schemas.openxmlformats.org/officeDocument/2006/relationships/audio" Target="../media/audio31.wav"/><Relationship Id="rId10" Type="http://schemas.openxmlformats.org/officeDocument/2006/relationships/image" Target="../media/image13.wmf"/><Relationship Id="rId4" Type="http://schemas.openxmlformats.org/officeDocument/2006/relationships/audio" Target="../media/audio30.wav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9.wav"/><Relationship Id="rId3" Type="http://schemas.openxmlformats.org/officeDocument/2006/relationships/audio" Target="../media/audio35.wav"/><Relationship Id="rId7" Type="http://schemas.openxmlformats.org/officeDocument/2006/relationships/audio" Target="../media/audio3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7.wav"/><Relationship Id="rId5" Type="http://schemas.openxmlformats.org/officeDocument/2006/relationships/audio" Target="../media/audio31.wav"/><Relationship Id="rId10" Type="http://schemas.openxmlformats.org/officeDocument/2006/relationships/image" Target="../media/image13.wmf"/><Relationship Id="rId4" Type="http://schemas.openxmlformats.org/officeDocument/2006/relationships/audio" Target="../media/audio36.wav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4.wav"/><Relationship Id="rId3" Type="http://schemas.openxmlformats.org/officeDocument/2006/relationships/audio" Target="../media/audio40.wav"/><Relationship Id="rId7" Type="http://schemas.openxmlformats.org/officeDocument/2006/relationships/audio" Target="../media/audio4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2.wav"/><Relationship Id="rId5" Type="http://schemas.openxmlformats.org/officeDocument/2006/relationships/audio" Target="../media/audio31.wav"/><Relationship Id="rId10" Type="http://schemas.openxmlformats.org/officeDocument/2006/relationships/image" Target="../media/image17.png"/><Relationship Id="rId4" Type="http://schemas.openxmlformats.org/officeDocument/2006/relationships/audio" Target="../media/audio41.wav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9.wav"/><Relationship Id="rId3" Type="http://schemas.openxmlformats.org/officeDocument/2006/relationships/audio" Target="../media/audio45.wav"/><Relationship Id="rId7" Type="http://schemas.openxmlformats.org/officeDocument/2006/relationships/audio" Target="../media/audio48.wav"/><Relationship Id="rId12" Type="http://schemas.openxmlformats.org/officeDocument/2006/relationships/image" Target="../media/image2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7.wav"/><Relationship Id="rId11" Type="http://schemas.openxmlformats.org/officeDocument/2006/relationships/image" Target="../media/image19.png"/><Relationship Id="rId5" Type="http://schemas.openxmlformats.org/officeDocument/2006/relationships/audio" Target="../media/audio31.wav"/><Relationship Id="rId10" Type="http://schemas.openxmlformats.org/officeDocument/2006/relationships/image" Target="../media/image18.png"/><Relationship Id="rId4" Type="http://schemas.openxmlformats.org/officeDocument/2006/relationships/audio" Target="../media/audio46.wav"/><Relationship Id="rId9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r.Bandar\وسائل مساعدة\أشكال مفرغة\أخرى\O (35)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76800" y="4114800"/>
            <a:ext cx="3962400" cy="167640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3" descr="H:\Mr.Bandar\وسائل مساعدة\أشكال مفرغة\أخرى\O (38).WM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304800"/>
            <a:ext cx="4672013" cy="20574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90800" y="9906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600" b="1" dirty="0">
                <a:latin typeface="+mn-lt"/>
                <a:cs typeface="+mj-cs"/>
              </a:rPr>
              <a:t>الوحدة الأولى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81600" y="4419600"/>
            <a:ext cx="3733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4400" b="1" dirty="0">
                <a:latin typeface="+mn-lt"/>
                <a:cs typeface="+mn-cs"/>
              </a:rPr>
              <a:t>الأطعمة </a:t>
            </a:r>
            <a:r>
              <a:rPr lang="ar-EG" sz="4400" b="1" dirty="0" err="1">
                <a:latin typeface="+mn-lt"/>
                <a:cs typeface="+mn-cs"/>
              </a:rPr>
              <a:t>والأشربة</a:t>
            </a:r>
            <a:endParaRPr lang="ar-EG" sz="44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ة الأول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أطعمة والأشرب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r.Bandar\وسائل مساعدة\أشكال مفرغة\براويز إحتفالات\0 (9)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699" y="152400"/>
            <a:ext cx="8610601" cy="1905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533400"/>
            <a:ext cx="7010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ar-EG" sz="3600" b="1" dirty="0">
                <a:latin typeface="+mn-lt"/>
                <a:cs typeface="+mn-cs"/>
              </a:rPr>
              <a:t>ثانيا: أمثلة للأطعمة الحيوانية </a:t>
            </a:r>
            <a:r>
              <a:rPr lang="ar-EG" sz="3600" b="1" dirty="0">
                <a:latin typeface="+mn-lt"/>
                <a:cs typeface="+mn-cs"/>
              </a:rPr>
              <a:t>المباحة:</a:t>
            </a:r>
            <a:endParaRPr lang="ar-EG" sz="3600" b="1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ar-EG" sz="28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(أشارك مع زملائي في ذكر الأمثلة لكل صنف</a:t>
            </a:r>
            <a:r>
              <a:rPr lang="ar-EG" sz="2800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)</a:t>
            </a:r>
            <a:endParaRPr lang="ar-EG" sz="28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2438400"/>
          <a:ext cx="9067800" cy="1762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29400"/>
                <a:gridCol w="2438400"/>
              </a:tblGrid>
              <a:tr h="837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</a:tr>
              <a:tr h="92422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</a:tr>
            </a:tbl>
          </a:graphicData>
        </a:graphic>
      </p:graphicFrame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6477000" y="25146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EG" sz="36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الصنف الحيواني</a:t>
            </a:r>
            <a:endParaRPr lang="en-US" sz="36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905000" y="2514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EG" sz="40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أمثلته</a:t>
            </a:r>
            <a:endParaRPr lang="en-US" sz="40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6629400" y="33528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>
                <a:solidFill>
                  <a:srgbClr val="0000FF"/>
                </a:solidFill>
              </a:rPr>
              <a:t>الحيوان البري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029200" y="33528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200" b="1">
                <a:solidFill>
                  <a:srgbClr val="C00000"/>
                </a:solidFill>
              </a:rPr>
              <a:t>1-</a:t>
            </a:r>
            <a:r>
              <a:rPr lang="ar-EG" sz="3600" b="1">
                <a:solidFill>
                  <a:srgbClr val="00B0F0"/>
                </a:solidFill>
              </a:rPr>
              <a:t> </a:t>
            </a:r>
            <a:r>
              <a:rPr lang="ar-EG" sz="3600" b="1">
                <a:solidFill>
                  <a:srgbClr val="C00000"/>
                </a:solidFill>
              </a:rPr>
              <a:t>الإبل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1828800" y="33528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C00000"/>
                </a:solidFill>
              </a:rPr>
              <a:t>3- </a:t>
            </a:r>
            <a:r>
              <a:rPr lang="ar-EG" sz="1000" b="1">
                <a:solidFill>
                  <a:srgbClr val="C00000"/>
                </a:solidFill>
              </a:rPr>
              <a:t>..............................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0" y="3352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C00000"/>
                </a:solidFill>
              </a:rPr>
              <a:t>4- </a:t>
            </a:r>
            <a:r>
              <a:rPr lang="ar-EG" sz="1000" b="1">
                <a:solidFill>
                  <a:srgbClr val="C00000"/>
                </a:solidFill>
              </a:rPr>
              <a:t>..............................</a:t>
            </a:r>
            <a:endParaRPr lang="en-US" sz="1000" b="1">
              <a:solidFill>
                <a:srgbClr val="C00000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657600" y="34290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/>
              <a:t>الماعز</a:t>
            </a:r>
            <a:endParaRPr lang="en-US" sz="3200" b="1"/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828800" y="33528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/>
              <a:t>الغزال</a:t>
            </a:r>
            <a:endParaRPr lang="en-US" sz="3200" b="1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0" y="33528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/>
              <a:t>البقر</a:t>
            </a:r>
            <a:endParaRPr lang="en-US" sz="3200" b="1"/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3581400" y="33528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 dirty="0" err="1">
                <a:solidFill>
                  <a:srgbClr val="C00000"/>
                </a:solidFill>
              </a:rPr>
              <a:t>2- </a:t>
            </a:r>
            <a:r>
              <a:rPr lang="ar-EG" sz="1000" b="1" dirty="0" err="1">
                <a:solidFill>
                  <a:srgbClr val="C00000"/>
                </a:solidFill>
              </a:rPr>
              <a:t>..............................</a:t>
            </a:r>
            <a:endParaRPr lang="en-US" sz="1000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83200" y="4343400"/>
            <a:ext cx="2160000" cy="2160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3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22400" y="4343400"/>
            <a:ext cx="2160000" cy="2160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" name="Picture 4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61600" y="4343400"/>
            <a:ext cx="2160000" cy="2160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0800" y="4343400"/>
            <a:ext cx="2160000" cy="216000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ثانيا أمثلة للأطعمة الحيوا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صنف الحيوا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حيوان الب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مثل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إب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ماع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صه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غز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صه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البق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2438400"/>
          <a:ext cx="9067800" cy="17621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29400"/>
                <a:gridCol w="2438400"/>
              </a:tblGrid>
              <a:tr h="837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</a:tr>
              <a:tr h="92422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</a:tr>
            </a:tbl>
          </a:graphicData>
        </a:graphic>
      </p:graphicFrame>
      <p:sp>
        <p:nvSpPr>
          <p:cNvPr id="17426" name="مربع نص 4"/>
          <p:cNvSpPr txBox="1">
            <a:spLocks noChangeArrowheads="1"/>
          </p:cNvSpPr>
          <p:nvPr/>
        </p:nvSpPr>
        <p:spPr bwMode="auto">
          <a:xfrm>
            <a:off x="6477000" y="25146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EG" sz="3600" b="1" dirty="0">
                <a:solidFill>
                  <a:schemeClr val="tx1">
                    <a:lumMod val="50000"/>
                  </a:schemeClr>
                </a:solidFill>
              </a:rPr>
              <a:t>الصنف الحيواني</a:t>
            </a:r>
            <a:endParaRPr 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427" name="مربع نص 5"/>
          <p:cNvSpPr txBox="1">
            <a:spLocks noChangeArrowheads="1"/>
          </p:cNvSpPr>
          <p:nvPr/>
        </p:nvSpPr>
        <p:spPr bwMode="auto">
          <a:xfrm>
            <a:off x="1905000" y="2514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ar-EG" sz="4000" b="1" dirty="0">
                <a:solidFill>
                  <a:schemeClr val="tx1">
                    <a:lumMod val="50000"/>
                  </a:schemeClr>
                </a:solidFill>
              </a:rPr>
              <a:t>أمثلته</a:t>
            </a:r>
            <a:endParaRPr 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6705600" y="33528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200" b="1">
                <a:solidFill>
                  <a:srgbClr val="0000FF"/>
                </a:solidFill>
              </a:rPr>
              <a:t>الحيوان البحري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257800" y="3438525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ar-EG" sz="2800" b="1" dirty="0">
                <a:solidFill>
                  <a:schemeClr val="tx2">
                    <a:lumMod val="50000"/>
                  </a:schemeClr>
                </a:solidFill>
              </a:rPr>
              <a:t>1-</a:t>
            </a:r>
            <a:r>
              <a:rPr lang="ar-EG" sz="3200" b="1" dirty="0">
                <a:solidFill>
                  <a:schemeClr val="tx2">
                    <a:lumMod val="50000"/>
                  </a:schemeClr>
                </a:solidFill>
              </a:rPr>
              <a:t> السمك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1981200" y="3392488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ar-EG" sz="3600" b="1" dirty="0" err="1">
                <a:solidFill>
                  <a:schemeClr val="tx2">
                    <a:lumMod val="50000"/>
                  </a:schemeClr>
                </a:solidFill>
              </a:rPr>
              <a:t>3- </a:t>
            </a:r>
            <a:r>
              <a:rPr lang="ar-EG" sz="1000" b="1" dirty="0" err="1">
                <a:solidFill>
                  <a:schemeClr val="tx2">
                    <a:lumMod val="50000"/>
                  </a:schemeClr>
                </a:solidFill>
              </a:rPr>
              <a:t>..............................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0" y="3429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ar-EG" sz="3600" b="1" dirty="0" err="1">
                <a:solidFill>
                  <a:schemeClr val="tx2">
                    <a:lumMod val="50000"/>
                  </a:schemeClr>
                </a:solidFill>
              </a:rPr>
              <a:t>4- </a:t>
            </a:r>
            <a:r>
              <a:rPr lang="ar-EG" sz="1000" b="1" dirty="0" err="1">
                <a:solidFill>
                  <a:schemeClr val="tx2">
                    <a:lumMod val="50000"/>
                  </a:schemeClr>
                </a:solidFill>
              </a:rPr>
              <a:t>..............................</a:t>
            </a:r>
            <a:endParaRPr lang="en-US" sz="1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657600" y="33528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FF"/>
                </a:solidFill>
              </a:rPr>
              <a:t>الجمبري</a:t>
            </a:r>
            <a:endParaRPr lang="en-US" sz="3200" b="1">
              <a:solidFill>
                <a:srgbClr val="FF00FF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981200" y="3438525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FF00FF"/>
                </a:solidFill>
              </a:rPr>
              <a:t>الكابوريا</a:t>
            </a:r>
            <a:endParaRPr lang="en-US" sz="2800" b="1">
              <a:solidFill>
                <a:srgbClr val="FF00FF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04800" y="343852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>
                <a:solidFill>
                  <a:srgbClr val="FF00FF"/>
                </a:solidFill>
              </a:rPr>
              <a:t>الحوت</a:t>
            </a:r>
            <a:endParaRPr lang="en-US" sz="2800" b="1">
              <a:solidFill>
                <a:srgbClr val="FF00FF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581400" y="3438525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2800" b="1" dirty="0" err="1">
                <a:solidFill>
                  <a:schemeClr val="tx2">
                    <a:lumMod val="50000"/>
                  </a:schemeClr>
                </a:solidFill>
              </a:rPr>
              <a:t>2-</a:t>
            </a:r>
            <a:r>
              <a:rPr lang="ar-EG" sz="2800" dirty="0" err="1">
                <a:solidFill>
                  <a:schemeClr val="tx2">
                    <a:lumMod val="50000"/>
                  </a:schemeClr>
                </a:solidFill>
              </a:rPr>
              <a:t>.............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16" name="Picture 2" descr="H:\Mr.Bandar\وسائل مساعدة\أشكال مفرغة\براويز إحتفالات\0 (9)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699" y="152400"/>
            <a:ext cx="8610601" cy="1905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066800" y="533400"/>
            <a:ext cx="7010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ar-EG" sz="3600" b="1" dirty="0">
                <a:latin typeface="+mn-lt"/>
                <a:cs typeface="+mn-cs"/>
              </a:rPr>
              <a:t>ثانياً: أمثلة للأطعمة الحيوانية </a:t>
            </a:r>
            <a:r>
              <a:rPr lang="ar-EG" sz="3600" b="1" dirty="0" err="1">
                <a:latin typeface="+mn-lt"/>
                <a:cs typeface="+mn-cs"/>
              </a:rPr>
              <a:t>المباحة:</a:t>
            </a:r>
            <a:endParaRPr lang="ar-EG" sz="3600" b="1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ar-EG" sz="2800" b="1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(أشارك مع زملائي في ذكر الأمثلة لكل صنف</a:t>
            </a:r>
            <a:r>
              <a:rPr lang="ar-EG" sz="2800" b="1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)</a:t>
            </a:r>
            <a:endParaRPr lang="ar-EG" sz="2800" b="1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" name="صورة 17" descr="3d gif animated Aquarium clipart gold fish professional cartoon animators photo graphic art ecards mobile screen saver bubbles, fish swimming 3D   water  backgrounds desktop web blog design  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4419600"/>
            <a:ext cx="3810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حيوان البح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سم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جمب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ه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كابوري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صه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حو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r.Bandar\وسائل مساعدة\أشكال مفرغة\براويز إحتفالات\0 (9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699" y="152400"/>
            <a:ext cx="8610601" cy="1905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533400"/>
            <a:ext cx="7010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ar-EG" sz="3600" b="1" dirty="0">
                <a:latin typeface="+mn-lt"/>
                <a:cs typeface="+mn-cs"/>
              </a:rPr>
              <a:t>ثانيا: أمثلة للأطعمة الحيوانية </a:t>
            </a:r>
            <a:r>
              <a:rPr lang="ar-EG" sz="3600" b="1" dirty="0" err="1">
                <a:latin typeface="+mn-lt"/>
                <a:cs typeface="+mn-cs"/>
              </a:rPr>
              <a:t>المباحة:</a:t>
            </a:r>
            <a:endParaRPr lang="ar-EG" sz="3600" b="1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ar-EG" sz="2800" b="1" dirty="0">
                <a:solidFill>
                  <a:srgbClr val="C00000"/>
                </a:solidFill>
                <a:latin typeface="+mn-lt"/>
                <a:cs typeface="+mn-cs"/>
              </a:rPr>
              <a:t>(أشارك مع زملائي في ذكر الأمثلة لكل صنف</a:t>
            </a:r>
            <a:r>
              <a:rPr lang="ar-EG" sz="2800" b="1" dirty="0" err="1">
                <a:solidFill>
                  <a:srgbClr val="C00000"/>
                </a:solidFill>
                <a:latin typeface="+mn-lt"/>
                <a:cs typeface="+mn-cs"/>
              </a:rPr>
              <a:t>)</a:t>
            </a:r>
            <a:endParaRPr lang="ar-EG" sz="28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2438400"/>
          <a:ext cx="9067800" cy="18383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29400"/>
                <a:gridCol w="2438400"/>
              </a:tblGrid>
              <a:tr h="91408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</a:tr>
              <a:tr h="92424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/>
                </a:tc>
              </a:tr>
            </a:tbl>
          </a:graphicData>
        </a:graphic>
      </p:graphicFrame>
      <p:sp>
        <p:nvSpPr>
          <p:cNvPr id="24591" name="مربع نص 4"/>
          <p:cNvSpPr txBox="1">
            <a:spLocks noChangeArrowheads="1"/>
          </p:cNvSpPr>
          <p:nvPr/>
        </p:nvSpPr>
        <p:spPr bwMode="auto">
          <a:xfrm>
            <a:off x="6400800" y="25146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>
                <a:solidFill>
                  <a:schemeClr val="bg2"/>
                </a:solidFill>
              </a:rPr>
              <a:t>الصنف الحيواني</a:t>
            </a:r>
            <a:endParaRPr lang="en-US" sz="3600" b="1">
              <a:solidFill>
                <a:schemeClr val="bg2"/>
              </a:solidFill>
            </a:endParaRPr>
          </a:p>
        </p:txBody>
      </p:sp>
      <p:sp>
        <p:nvSpPr>
          <p:cNvPr id="24592" name="مربع نص 5"/>
          <p:cNvSpPr txBox="1">
            <a:spLocks noChangeArrowheads="1"/>
          </p:cNvSpPr>
          <p:nvPr/>
        </p:nvSpPr>
        <p:spPr bwMode="auto">
          <a:xfrm>
            <a:off x="1905000" y="2514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chemeClr val="bg2"/>
                </a:solidFill>
              </a:rPr>
              <a:t>أمثلته</a:t>
            </a:r>
            <a:endParaRPr lang="en-US" sz="4000" b="1">
              <a:solidFill>
                <a:schemeClr val="bg2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7010400" y="3352800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rgbClr val="0000FF"/>
                </a:solidFill>
              </a:rPr>
              <a:t>الطيور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181600" y="33528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ar-EG" sz="2800" b="1" dirty="0">
                <a:solidFill>
                  <a:schemeClr val="tx1">
                    <a:lumMod val="50000"/>
                  </a:schemeClr>
                </a:solidFill>
              </a:rPr>
              <a:t>1-</a:t>
            </a:r>
            <a:r>
              <a:rPr lang="ar-EG" sz="3200" b="1" dirty="0">
                <a:solidFill>
                  <a:schemeClr val="tx1">
                    <a:lumMod val="50000"/>
                  </a:schemeClr>
                </a:solidFill>
              </a:rPr>
              <a:t> الحمام</a:t>
            </a:r>
            <a:endParaRPr lang="en-US" sz="3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1524000" y="33528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ar-EG" sz="3600" b="1" dirty="0" err="1">
                <a:solidFill>
                  <a:schemeClr val="tx1">
                    <a:lumMod val="50000"/>
                  </a:schemeClr>
                </a:solidFill>
              </a:rPr>
              <a:t>3- </a:t>
            </a:r>
            <a:r>
              <a:rPr lang="ar-EG" sz="1000" b="1" dirty="0" err="1">
                <a:solidFill>
                  <a:schemeClr val="tx1">
                    <a:lumMod val="50000"/>
                  </a:schemeClr>
                </a:solidFill>
              </a:rPr>
              <a:t>..............................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-304800" y="3352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ar-EG" sz="3600" b="1" dirty="0" err="1">
                <a:solidFill>
                  <a:schemeClr val="tx1">
                    <a:lumMod val="50000"/>
                  </a:schemeClr>
                </a:solidFill>
              </a:rPr>
              <a:t>4- </a:t>
            </a:r>
            <a:r>
              <a:rPr lang="ar-EG" sz="1000" b="1" dirty="0" err="1">
                <a:solidFill>
                  <a:schemeClr val="tx1">
                    <a:lumMod val="50000"/>
                  </a:schemeClr>
                </a:solidFill>
              </a:rPr>
              <a:t>..............................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429000" y="33528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FF"/>
                </a:solidFill>
              </a:rPr>
              <a:t>الدجاج</a:t>
            </a:r>
            <a:endParaRPr lang="en-US" sz="3200" b="1">
              <a:solidFill>
                <a:srgbClr val="FF00FF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1752600" y="33528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FF"/>
                </a:solidFill>
              </a:rPr>
              <a:t>البط</a:t>
            </a:r>
            <a:endParaRPr lang="en-US" sz="3200" b="1">
              <a:solidFill>
                <a:srgbClr val="FF00FF"/>
              </a:solidFill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0" y="335280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FF"/>
                </a:solidFill>
              </a:rPr>
              <a:t>الإوز</a:t>
            </a:r>
            <a:endParaRPr lang="en-US" sz="3200" b="1">
              <a:solidFill>
                <a:srgbClr val="FF00FF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352800" y="3316288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defRPr/>
            </a:pPr>
            <a:r>
              <a:rPr lang="ar-EG" sz="3600" b="1" dirty="0" err="1">
                <a:solidFill>
                  <a:schemeClr val="tx1">
                    <a:lumMod val="50000"/>
                  </a:schemeClr>
                </a:solidFill>
              </a:rPr>
              <a:t>2- </a:t>
            </a:r>
            <a:r>
              <a:rPr lang="ar-EG" sz="1000" b="1" dirty="0" err="1">
                <a:solidFill>
                  <a:schemeClr val="tx1">
                    <a:lumMod val="50000"/>
                  </a:schemeClr>
                </a:solidFill>
              </a:rPr>
              <a:t>..............................</a:t>
            </a:r>
            <a:endParaRPr lang="en-US" sz="1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3200" y="4495800"/>
            <a:ext cx="2160000" cy="21600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22400" y="4495800"/>
            <a:ext cx="2160000" cy="21600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1600" y="4495800"/>
            <a:ext cx="2160000" cy="21600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800" y="4495800"/>
            <a:ext cx="2160000" cy="2160000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طيو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حم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ه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دجاج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ه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بط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صهي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أ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Mr.Bandar\وسائل مساعدة\أشكال مفرغة\إطارات العناوين\0146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030" y="609600"/>
            <a:ext cx="8545940" cy="175260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600200" y="1182688"/>
            <a:ext cx="5791200" cy="64611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latin typeface="+mn-lt"/>
                <a:cs typeface="+mj-cs"/>
              </a:rPr>
              <a:t>أنواع الأطعمة وأهم أحكامها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3975" y="3124200"/>
            <a:ext cx="3705225" cy="2914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نواع الأطعمة وأهم أحكام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Mr.Bandar\وسائل مساعدة\أشكال مفرغة\إطارات العناوين\017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925" y="152400"/>
            <a:ext cx="8312150" cy="1792962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52" name="Picture 4" descr="H:\Mr.Bandar\وسائل مساعدة\أشكال مفرغة\إطارات العناوين\0279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687637"/>
            <a:ext cx="4267200" cy="11223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4" descr="H:\Mr.Bandar\وسائل مساعدة\أشكال مفرغة\إطارات العناوين\0279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687637"/>
            <a:ext cx="4267200" cy="11223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725488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ar-EG" sz="3600" b="1" dirty="0">
                <a:solidFill>
                  <a:srgbClr val="FFFF00"/>
                </a:solidFill>
                <a:latin typeface="+mn-lt"/>
                <a:cs typeface="+mn-cs"/>
              </a:rPr>
              <a:t>تنقسم الأطعمة إجمال</a:t>
            </a:r>
            <a:r>
              <a:rPr lang="ar-SA" sz="3600" b="1" dirty="0">
                <a:solidFill>
                  <a:srgbClr val="FFFF00"/>
                </a:solidFill>
                <a:latin typeface="+mn-lt"/>
                <a:cs typeface="+mn-cs"/>
              </a:rPr>
              <a:t>ً</a:t>
            </a:r>
            <a:r>
              <a:rPr lang="ar-EG" sz="3600" b="1" dirty="0">
                <a:solidFill>
                  <a:srgbClr val="FFFF00"/>
                </a:solidFill>
                <a:latin typeface="+mn-lt"/>
                <a:cs typeface="+mn-cs"/>
              </a:rPr>
              <a:t>ا إلى قسمين رئيسين </a:t>
            </a:r>
            <a:r>
              <a:rPr lang="ar-EG" sz="3600" b="1" dirty="0">
                <a:solidFill>
                  <a:srgbClr val="FFFF00"/>
                </a:solidFill>
                <a:latin typeface="+mn-lt"/>
                <a:cs typeface="+mn-cs"/>
              </a:rPr>
              <a:t>هما:</a:t>
            </a:r>
            <a:endParaRPr lang="ar-EG" sz="3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3043238"/>
            <a:ext cx="3124200" cy="5238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latin typeface="+mn-lt"/>
                <a:cs typeface="+mj-cs"/>
              </a:rPr>
              <a:t>أولاً: الأطعمة النباتية.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048000"/>
            <a:ext cx="3505200" cy="5238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2800" b="1" dirty="0">
                <a:latin typeface="+mn-lt"/>
                <a:cs typeface="+mj-cs"/>
              </a:rPr>
              <a:t>ثانيًا: الأطعمة الحيوانية.</a:t>
            </a: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8" cstate="print">
            <a:lum bright="-12000" contrast="34000"/>
          </a:blip>
          <a:srcRect/>
          <a:stretch>
            <a:fillRect/>
          </a:stretch>
        </p:blipFill>
        <p:spPr bwMode="auto">
          <a:xfrm>
            <a:off x="5410200" y="4343400"/>
            <a:ext cx="28194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9" cstate="print">
            <a:lum bright="-12000" contrast="34000"/>
          </a:blip>
          <a:srcRect/>
          <a:stretch>
            <a:fillRect/>
          </a:stretch>
        </p:blipFill>
        <p:spPr bwMode="auto">
          <a:xfrm>
            <a:off x="685800" y="4343400"/>
            <a:ext cx="28956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نقسم الأطعمة إجمالاً إلى قسمين رئيس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ولاً الأطعمة النبات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ثانيًاالأطعمة الحيوان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Mr.Bandar\وسائل مساعدة\أشكال مفرغة\إطارات العناوين\Untitled-1.png"/>
          <p:cNvPicPr>
            <a:picLocks noChangeAspect="1" noChangeArrowheads="1"/>
          </p:cNvPicPr>
          <p:nvPr/>
        </p:nvPicPr>
        <p:blipFill>
          <a:blip r:embed="rId4" cstate="print">
            <a:lum bright="92000" contrast="100000"/>
          </a:blip>
          <a:srcRect/>
          <a:stretch>
            <a:fillRect/>
          </a:stretch>
        </p:blipFill>
        <p:spPr bwMode="auto">
          <a:xfrm>
            <a:off x="0" y="-228600"/>
            <a:ext cx="8588280" cy="5410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46188" y="1981200"/>
            <a:ext cx="7010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/>
              <a:t>والأصل في هذه الأطعمة أنها </a:t>
            </a:r>
            <a:r>
              <a:rPr lang="ar-EG" sz="3600" b="1">
                <a:solidFill>
                  <a:srgbClr val="FF0000"/>
                </a:solidFill>
              </a:rPr>
              <a:t>مباحة</a:t>
            </a:r>
            <a:r>
              <a:rPr lang="ar-EG" sz="3600" b="1"/>
              <a:t>، وكذا ما استخرج أو صنع منها، ما لم يدل دليل شرعي خاص أو عام على تحريم بعضها، كما لو كان يترتب على تناولها ضرر بدني أو عقلي.</a:t>
            </a:r>
          </a:p>
          <a:p>
            <a:r>
              <a:rPr lang="ar-EG" sz="3600" b="1">
                <a:solidFill>
                  <a:srgbClr val="C00000"/>
                </a:solidFill>
              </a:rPr>
              <a:t>وأمثلة ذلك كثيرة:</a:t>
            </a:r>
          </a:p>
        </p:txBody>
      </p:sp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الأصل في هذه الأطع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Mr.Bandar\وسائل مساعدة\أشكال مفرغة\إطارات العناوين\0295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" y="152400"/>
            <a:ext cx="8763000" cy="19050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010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ar-EG" sz="3600" b="1" dirty="0">
                <a:latin typeface="+mn-lt"/>
                <a:cs typeface="+mn-cs"/>
              </a:rPr>
              <a:t>أولاً: أمثلة للأطعمة النباتية </a:t>
            </a:r>
            <a:r>
              <a:rPr lang="ar-EG" sz="3600" b="1" dirty="0">
                <a:latin typeface="+mn-lt"/>
                <a:cs typeface="+mn-cs"/>
              </a:rPr>
              <a:t>المباحة:</a:t>
            </a:r>
            <a:endParaRPr lang="ar-EG" sz="3600" b="1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ar-EG" sz="2800" b="1" dirty="0">
                <a:solidFill>
                  <a:srgbClr val="C00000"/>
                </a:solidFill>
                <a:latin typeface="+mn-lt"/>
                <a:cs typeface="+mn-cs"/>
              </a:rPr>
              <a:t>(أشارك مع زملائي في ذكر الأمثلة لكل صنف</a:t>
            </a:r>
            <a:r>
              <a:rPr lang="ar-EG" sz="2800" b="1" dirty="0" err="1">
                <a:solidFill>
                  <a:srgbClr val="C00000"/>
                </a:solidFill>
                <a:latin typeface="+mn-lt"/>
                <a:cs typeface="+mn-cs"/>
              </a:rPr>
              <a:t>)</a:t>
            </a:r>
            <a:endParaRPr lang="ar-EG" sz="28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lum bright="-6000" contrast="29000"/>
          </a:blip>
          <a:srcRect/>
          <a:stretch>
            <a:fillRect/>
          </a:stretch>
        </p:blipFill>
        <p:spPr bwMode="auto">
          <a:xfrm>
            <a:off x="2465614" y="4495800"/>
            <a:ext cx="4114800" cy="2229720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0" y="2438400"/>
          <a:ext cx="90678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  <a:gridCol w="2286000"/>
              </a:tblGrid>
              <a:tr h="837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2422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6629400" y="2514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>
                <a:solidFill>
                  <a:schemeClr val="bg2"/>
                </a:solidFill>
              </a:rPr>
              <a:t>الصنف النباتي</a:t>
            </a:r>
            <a:endParaRPr lang="en-US" sz="3600" b="1">
              <a:solidFill>
                <a:schemeClr val="bg2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905000" y="2514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chemeClr val="bg2"/>
                </a:solidFill>
              </a:rPr>
              <a:t>أمثلته</a:t>
            </a:r>
            <a:endParaRPr lang="en-US" sz="4000" b="1">
              <a:solidFill>
                <a:schemeClr val="bg2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6858000" y="33528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rgbClr val="0000FF"/>
                </a:solidFill>
              </a:rPr>
              <a:t>الحبوب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5029200" y="3352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1-</a:t>
            </a:r>
            <a:r>
              <a:rPr lang="ar-EG" sz="4000" b="1">
                <a:solidFill>
                  <a:srgbClr val="7030A0"/>
                </a:solidFill>
              </a:rPr>
              <a:t> القمح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32766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 dirty="0" err="1">
                <a:solidFill>
                  <a:srgbClr val="7030A0"/>
                </a:solidFill>
              </a:rPr>
              <a:t>2- </a:t>
            </a:r>
            <a:r>
              <a:rPr lang="ar-EG" sz="1000" b="1" dirty="0" err="1">
                <a:solidFill>
                  <a:srgbClr val="7030A0"/>
                </a:solidFill>
              </a:rPr>
              <a:t>..............................</a:t>
            </a:r>
            <a:endParaRPr lang="en-US" sz="1000" b="1" dirty="0">
              <a:solidFill>
                <a:srgbClr val="7030A0"/>
              </a:solidFill>
            </a:endParaRP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16002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3-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-304800" y="3429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4-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05200" y="3429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FF0000"/>
                </a:solidFill>
                <a:latin typeface="+mn-lt"/>
              </a:rPr>
              <a:t>الأرز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3429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FF0000"/>
                </a:solidFill>
                <a:latin typeface="+mn-lt"/>
              </a:rPr>
              <a:t>الذرة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4290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3200" b="1" dirty="0">
                <a:solidFill>
                  <a:srgbClr val="FF0000"/>
                </a:solidFill>
                <a:latin typeface="+mn-lt"/>
              </a:rPr>
              <a:t>الشعير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ولاً أمثلة للأطعمة النباتية المبا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صنف النبات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حبو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حبو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أمثلت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قم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الأر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الذر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الشع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P spid="14" grpId="0"/>
      <p:bldP spid="15" grpId="0"/>
      <p:bldP spid="16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0" y="2438400"/>
          <a:ext cx="90678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  <a:gridCol w="2286000"/>
              </a:tblGrid>
              <a:tr h="837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2422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8448" name="مربع نص 5"/>
          <p:cNvSpPr txBox="1">
            <a:spLocks noChangeArrowheads="1"/>
          </p:cNvSpPr>
          <p:nvPr/>
        </p:nvSpPr>
        <p:spPr bwMode="auto">
          <a:xfrm>
            <a:off x="6629400" y="2514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>
                <a:solidFill>
                  <a:schemeClr val="bg2"/>
                </a:solidFill>
              </a:rPr>
              <a:t>الصنف النباتي</a:t>
            </a:r>
            <a:endParaRPr lang="en-US" sz="3600" b="1">
              <a:solidFill>
                <a:schemeClr val="bg2"/>
              </a:solidFill>
            </a:endParaRPr>
          </a:p>
        </p:txBody>
      </p:sp>
      <p:sp>
        <p:nvSpPr>
          <p:cNvPr id="18449" name="مربع نص 6"/>
          <p:cNvSpPr txBox="1">
            <a:spLocks noChangeArrowheads="1"/>
          </p:cNvSpPr>
          <p:nvPr/>
        </p:nvSpPr>
        <p:spPr bwMode="auto">
          <a:xfrm>
            <a:off x="1905000" y="2514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chemeClr val="bg2"/>
                </a:solidFill>
              </a:rPr>
              <a:t>أمثلته</a:t>
            </a:r>
            <a:endParaRPr lang="en-US" sz="4000" b="1">
              <a:solidFill>
                <a:schemeClr val="bg2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086600" y="33528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rgbClr val="0000FF"/>
                </a:solidFill>
              </a:rPr>
              <a:t>الثمار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029200" y="3352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1-</a:t>
            </a:r>
            <a:r>
              <a:rPr lang="ar-EG" sz="4000" b="1">
                <a:solidFill>
                  <a:srgbClr val="7030A0"/>
                </a:solidFill>
              </a:rPr>
              <a:t> التمر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32766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2-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6002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3-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-304800" y="3429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4-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429000" y="3454400"/>
            <a:ext cx="129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EG" sz="3200" b="1">
                <a:solidFill>
                  <a:srgbClr val="FF0000"/>
                </a:solidFill>
              </a:rPr>
              <a:t>البرتقال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676400" y="34544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ar-EG" sz="3200" b="1">
                <a:solidFill>
                  <a:srgbClr val="FF0000"/>
                </a:solidFill>
              </a:rPr>
              <a:t>المشمش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-152400" y="34290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الفراولة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lum bright="13000" contrast="28000"/>
          </a:blip>
          <a:srcRect/>
          <a:stretch>
            <a:fillRect/>
          </a:stretch>
        </p:blipFill>
        <p:spPr bwMode="auto">
          <a:xfrm>
            <a:off x="2753120" y="4495800"/>
            <a:ext cx="3637760" cy="220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2" descr="H:\Mr.Bandar\وسائل مساعدة\أشكال مفرغة\إطارات العناوين\0295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" y="152400"/>
            <a:ext cx="8763000" cy="19050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010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ar-EG" sz="3600" b="1" dirty="0">
                <a:latin typeface="+mn-lt"/>
                <a:cs typeface="+mn-cs"/>
              </a:rPr>
              <a:t>أولاً: أمثلة للأطعمة النباتية </a:t>
            </a:r>
            <a:r>
              <a:rPr lang="ar-EG" sz="3600" b="1" dirty="0">
                <a:latin typeface="+mn-lt"/>
                <a:cs typeface="+mn-cs"/>
              </a:rPr>
              <a:t>المباحة:</a:t>
            </a:r>
            <a:endParaRPr lang="ar-EG" sz="3600" b="1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ar-EG" sz="2800" b="1" dirty="0">
                <a:solidFill>
                  <a:srgbClr val="C00000"/>
                </a:solidFill>
                <a:latin typeface="+mn-lt"/>
                <a:cs typeface="+mn-cs"/>
              </a:rPr>
              <a:t>(أشارك مع زملائي في ذكر الأمثلة لكل صنف</a:t>
            </a:r>
            <a:r>
              <a:rPr lang="ar-EG" sz="2800" b="1" dirty="0" err="1">
                <a:solidFill>
                  <a:srgbClr val="C00000"/>
                </a:solidFill>
                <a:latin typeface="+mn-lt"/>
                <a:cs typeface="+mn-cs"/>
              </a:rPr>
              <a:t>)</a:t>
            </a:r>
            <a:endParaRPr lang="ar-EG" sz="28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ثم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م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برتق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مشمش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فراولة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2438400"/>
          <a:ext cx="90678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  <a:gridCol w="2286000"/>
              </a:tblGrid>
              <a:tr h="837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2422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9472" name="مربع نص 4"/>
          <p:cNvSpPr txBox="1">
            <a:spLocks noChangeArrowheads="1"/>
          </p:cNvSpPr>
          <p:nvPr/>
        </p:nvSpPr>
        <p:spPr bwMode="auto">
          <a:xfrm>
            <a:off x="6629400" y="2514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>
                <a:solidFill>
                  <a:schemeClr val="bg2"/>
                </a:solidFill>
              </a:rPr>
              <a:t>الصنف النباتي</a:t>
            </a:r>
            <a:endParaRPr lang="en-US" sz="3600" b="1">
              <a:solidFill>
                <a:schemeClr val="bg2"/>
              </a:solidFill>
            </a:endParaRPr>
          </a:p>
        </p:txBody>
      </p:sp>
      <p:sp>
        <p:nvSpPr>
          <p:cNvPr id="19473" name="مربع نص 5"/>
          <p:cNvSpPr txBox="1">
            <a:spLocks noChangeArrowheads="1"/>
          </p:cNvSpPr>
          <p:nvPr/>
        </p:nvSpPr>
        <p:spPr bwMode="auto">
          <a:xfrm>
            <a:off x="1905000" y="2514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chemeClr val="bg2"/>
                </a:solidFill>
              </a:rPr>
              <a:t>أمثلته</a:t>
            </a:r>
            <a:endParaRPr lang="en-US" sz="4000" b="1">
              <a:solidFill>
                <a:schemeClr val="bg2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7086600" y="33528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rgbClr val="0000FF"/>
                </a:solidFill>
              </a:rPr>
              <a:t>الفواكه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029200" y="3352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1-</a:t>
            </a:r>
            <a:r>
              <a:rPr lang="ar-EG" sz="4000" b="1">
                <a:solidFill>
                  <a:srgbClr val="7030A0"/>
                </a:solidFill>
              </a:rPr>
              <a:t> التفاح</a:t>
            </a:r>
            <a:endParaRPr lang="en-US" sz="4000" b="1">
              <a:solidFill>
                <a:srgbClr val="7030A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2766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2-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6002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3-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-304800" y="3429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4-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352800" y="34290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العنب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524000" y="34290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الرمان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0" y="34290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>
                <a:solidFill>
                  <a:srgbClr val="FF0000"/>
                </a:solidFill>
              </a:rPr>
              <a:t>الكمثرى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4419600"/>
            <a:ext cx="3200400" cy="21717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Picture 2" descr="H:\Mr.Bandar\وسائل مساعدة\أشكال مفرغة\إطارات العناوين\0295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" y="152400"/>
            <a:ext cx="8763000" cy="19050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010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ar-EG" sz="3600" b="1" dirty="0">
                <a:latin typeface="+mn-lt"/>
                <a:cs typeface="+mn-cs"/>
              </a:rPr>
              <a:t>أولاً: أمثلة للأطعمة النباتية </a:t>
            </a:r>
            <a:r>
              <a:rPr lang="ar-EG" sz="3600" b="1" dirty="0" err="1">
                <a:latin typeface="+mn-lt"/>
                <a:cs typeface="+mn-cs"/>
              </a:rPr>
              <a:t>المباحة:</a:t>
            </a:r>
            <a:endParaRPr lang="ar-EG" sz="3600" b="1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ar-EG" sz="2800" b="1" dirty="0">
                <a:solidFill>
                  <a:srgbClr val="C00000"/>
                </a:solidFill>
                <a:latin typeface="+mn-lt"/>
                <a:cs typeface="+mn-cs"/>
              </a:rPr>
              <a:t>(أشارك مع زملائي في ذكر الأمثلة لكل صنف</a:t>
            </a:r>
            <a:r>
              <a:rPr lang="ar-EG" sz="2800" b="1" dirty="0" err="1">
                <a:solidFill>
                  <a:srgbClr val="C00000"/>
                </a:solidFill>
                <a:latin typeface="+mn-lt"/>
                <a:cs typeface="+mn-cs"/>
              </a:rPr>
              <a:t>)</a:t>
            </a:r>
            <a:endParaRPr lang="ar-EG" sz="28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فواك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تفاح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عن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رم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كمث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r.Bandar\وسائل مساعدة\أشكال مفرغة\إطارات العناوين\0295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" y="152400"/>
            <a:ext cx="8763000" cy="19050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010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ar-EG" sz="3600" b="1" dirty="0">
                <a:latin typeface="+mn-lt"/>
                <a:cs typeface="+mn-cs"/>
              </a:rPr>
              <a:t>أولاً: أمثلة للأطعمة النباتية </a:t>
            </a:r>
            <a:r>
              <a:rPr lang="ar-EG" sz="3600" b="1" dirty="0">
                <a:latin typeface="+mn-lt"/>
                <a:cs typeface="+mn-cs"/>
              </a:rPr>
              <a:t>المباحة:</a:t>
            </a:r>
            <a:endParaRPr lang="ar-EG" sz="3600" b="1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ar-EG" sz="28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(أشارك مع زملائي في ذكر الأمثلة لكل صنف</a:t>
            </a:r>
            <a:r>
              <a:rPr lang="ar-EG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)</a:t>
            </a:r>
            <a:endParaRPr lang="ar-EG" sz="28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2438400"/>
          <a:ext cx="90678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  <a:gridCol w="2286000"/>
              </a:tblGrid>
              <a:tr h="837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2422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0498" name="مربع نص 4"/>
          <p:cNvSpPr txBox="1">
            <a:spLocks noChangeArrowheads="1"/>
          </p:cNvSpPr>
          <p:nvPr/>
        </p:nvSpPr>
        <p:spPr bwMode="auto">
          <a:xfrm>
            <a:off x="6629400" y="2514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>
                <a:solidFill>
                  <a:schemeClr val="bg2"/>
                </a:solidFill>
              </a:rPr>
              <a:t>الصنف النباتي</a:t>
            </a:r>
            <a:endParaRPr lang="en-US" sz="3600" b="1">
              <a:solidFill>
                <a:schemeClr val="bg2"/>
              </a:solidFill>
            </a:endParaRPr>
          </a:p>
        </p:txBody>
      </p:sp>
      <p:sp>
        <p:nvSpPr>
          <p:cNvPr id="20499" name="مربع نص 5"/>
          <p:cNvSpPr txBox="1">
            <a:spLocks noChangeArrowheads="1"/>
          </p:cNvSpPr>
          <p:nvPr/>
        </p:nvSpPr>
        <p:spPr bwMode="auto">
          <a:xfrm>
            <a:off x="1905000" y="2514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chemeClr val="bg2"/>
                </a:solidFill>
              </a:rPr>
              <a:t>أمثلته</a:t>
            </a:r>
            <a:endParaRPr lang="en-US" sz="4000" b="1">
              <a:solidFill>
                <a:schemeClr val="bg2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7086600" y="33528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rgbClr val="0000FF"/>
                </a:solidFill>
              </a:rPr>
              <a:t>البقول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029200" y="33528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1-</a:t>
            </a:r>
            <a:r>
              <a:rPr lang="ar-EG" sz="4000" b="1">
                <a:solidFill>
                  <a:srgbClr val="7030A0"/>
                </a:solidFill>
              </a:rPr>
              <a:t> </a:t>
            </a:r>
            <a:r>
              <a:rPr lang="ar-EG" sz="4000">
                <a:solidFill>
                  <a:srgbClr val="7030A0"/>
                </a:solidFill>
              </a:rPr>
              <a:t>الفول</a:t>
            </a:r>
            <a:endParaRPr lang="en-US" sz="4000">
              <a:solidFill>
                <a:srgbClr val="7030A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4290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2-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5240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3-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-304800" y="3429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4-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200400" y="34290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2800" b="1" dirty="0" err="1">
                <a:solidFill>
                  <a:schemeClr val="tx1">
                    <a:lumMod val="50000"/>
                  </a:schemeClr>
                </a:solidFill>
              </a:rPr>
              <a:t>الفاصولياء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676400" y="34290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2800" b="1" dirty="0" err="1">
                <a:solidFill>
                  <a:schemeClr val="tx1">
                    <a:lumMod val="50000"/>
                  </a:schemeClr>
                </a:solidFill>
              </a:rPr>
              <a:t>البازلاء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28600" y="351472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chemeClr val="tx1">
                    <a:lumMod val="50000"/>
                  </a:schemeClr>
                </a:solidFill>
              </a:rPr>
              <a:t>العدس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2777" y="4419600"/>
            <a:ext cx="3818446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بق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ف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فاصولي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بازلاء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عد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r.Bandar\وسائل مساعدة\أشكال مفرغة\إطارات العناوين\0295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" y="152400"/>
            <a:ext cx="8763000" cy="19050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685800"/>
            <a:ext cx="70104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ar-EG" sz="3600" b="1" dirty="0">
                <a:latin typeface="+mn-lt"/>
                <a:cs typeface="+mn-cs"/>
              </a:rPr>
              <a:t>أولاً: أمثلة للأطعمة النباتية </a:t>
            </a:r>
            <a:r>
              <a:rPr lang="ar-EG" sz="3600" b="1" dirty="0">
                <a:latin typeface="+mn-lt"/>
                <a:cs typeface="+mn-cs"/>
              </a:rPr>
              <a:t>المباحة:</a:t>
            </a:r>
            <a:endParaRPr lang="ar-EG" sz="3600" b="1" dirty="0">
              <a:latin typeface="+mn-lt"/>
              <a:cs typeface="+mn-cs"/>
            </a:endParaRPr>
          </a:p>
          <a:p>
            <a:pPr algn="ctr">
              <a:spcBef>
                <a:spcPts val="600"/>
              </a:spcBef>
              <a:defRPr/>
            </a:pPr>
            <a:r>
              <a:rPr lang="ar-EG" sz="2800" b="1" dirty="0">
                <a:solidFill>
                  <a:srgbClr val="C00000"/>
                </a:solidFill>
                <a:latin typeface="+mn-lt"/>
                <a:cs typeface="+mn-cs"/>
              </a:rPr>
              <a:t>(أشارك مع زملائي في ذكر الأمثلة لكل صنف</a:t>
            </a:r>
            <a:r>
              <a:rPr lang="ar-EG" sz="2800" b="1" dirty="0" err="1">
                <a:solidFill>
                  <a:srgbClr val="C00000"/>
                </a:solidFill>
                <a:latin typeface="+mn-lt"/>
                <a:cs typeface="+mn-cs"/>
              </a:rPr>
              <a:t>)</a:t>
            </a:r>
            <a:endParaRPr lang="ar-EG" sz="28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0" y="2438400"/>
          <a:ext cx="9067800" cy="176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1800"/>
                <a:gridCol w="2286000"/>
              </a:tblGrid>
              <a:tr h="8378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92422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1522" name="مربع نص 4"/>
          <p:cNvSpPr txBox="1">
            <a:spLocks noChangeArrowheads="1"/>
          </p:cNvSpPr>
          <p:nvPr/>
        </p:nvSpPr>
        <p:spPr bwMode="auto">
          <a:xfrm>
            <a:off x="6629400" y="25146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3600" b="1">
                <a:solidFill>
                  <a:schemeClr val="bg2"/>
                </a:solidFill>
              </a:rPr>
              <a:t>الصنف النباتي</a:t>
            </a:r>
            <a:endParaRPr lang="en-US" sz="3600" b="1">
              <a:solidFill>
                <a:schemeClr val="bg2"/>
              </a:solidFill>
            </a:endParaRPr>
          </a:p>
        </p:txBody>
      </p:sp>
      <p:sp>
        <p:nvSpPr>
          <p:cNvPr id="21523" name="مربع نص 5"/>
          <p:cNvSpPr txBox="1">
            <a:spLocks noChangeArrowheads="1"/>
          </p:cNvSpPr>
          <p:nvPr/>
        </p:nvSpPr>
        <p:spPr bwMode="auto">
          <a:xfrm>
            <a:off x="1905000" y="2514600"/>
            <a:ext cx="2514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chemeClr val="bg2"/>
                </a:solidFill>
              </a:rPr>
              <a:t>أمثلته</a:t>
            </a:r>
            <a:endParaRPr lang="en-US" sz="4000" b="1">
              <a:solidFill>
                <a:schemeClr val="bg2"/>
              </a:solidFill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7086600" y="3352800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EG" sz="4000" b="1">
                <a:solidFill>
                  <a:srgbClr val="0000FF"/>
                </a:solidFill>
              </a:rPr>
              <a:t>الخضروات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4953000" y="342900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200" b="1">
                <a:solidFill>
                  <a:srgbClr val="7030A0"/>
                </a:solidFill>
              </a:rPr>
              <a:t>1-</a:t>
            </a:r>
            <a:r>
              <a:rPr lang="ar-EG" sz="3600" b="1">
                <a:solidFill>
                  <a:srgbClr val="7030A0"/>
                </a:solidFill>
              </a:rPr>
              <a:t> الخس</a:t>
            </a:r>
            <a:endParaRPr lang="en-US" sz="3600" b="1">
              <a:solidFill>
                <a:srgbClr val="7030A0"/>
              </a:solidFill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4290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2-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600200" y="3429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3-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0" y="3392488"/>
            <a:ext cx="205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/>
            <a:r>
              <a:rPr lang="ar-EG" sz="3600" b="1">
                <a:solidFill>
                  <a:srgbClr val="7030A0"/>
                </a:solidFill>
              </a:rPr>
              <a:t>4- </a:t>
            </a:r>
            <a:r>
              <a:rPr lang="ar-EG" sz="1000" b="1">
                <a:solidFill>
                  <a:srgbClr val="7030A0"/>
                </a:solidFill>
              </a:rPr>
              <a:t>..............................</a:t>
            </a:r>
            <a:endParaRPr lang="en-US" sz="1000" b="1">
              <a:solidFill>
                <a:srgbClr val="7030A0"/>
              </a:soli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276600" y="34290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chemeClr val="tx1">
                    <a:lumMod val="50000"/>
                  </a:schemeClr>
                </a:solidFill>
              </a:rPr>
              <a:t>الجرجير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752600" y="34290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chemeClr val="tx1">
                    <a:lumMod val="50000"/>
                  </a:schemeClr>
                </a:solidFill>
              </a:rPr>
              <a:t>الفجل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0" y="34290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2800" b="1" dirty="0">
                <a:solidFill>
                  <a:schemeClr val="tx1">
                    <a:lumMod val="50000"/>
                  </a:schemeClr>
                </a:solidFill>
              </a:rPr>
              <a:t>البقدونس</a:t>
            </a: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000" y="4393200"/>
            <a:ext cx="252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12000" y="4393200"/>
            <a:ext cx="252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000" y="4419600"/>
            <a:ext cx="2520000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  <p:sndAc>
      <p:stSnd>
        <p:snd r:embed="rId2" name="sound 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خضرو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خ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جرج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فج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مق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البقدون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الحيوانات">
      <a:dk1>
        <a:srgbClr val="00008F"/>
      </a:dk1>
      <a:lt1>
        <a:srgbClr val="F8A560"/>
      </a:lt1>
      <a:dk2>
        <a:srgbClr val="0000BF"/>
      </a:dk2>
      <a:lt2>
        <a:srgbClr val="FFFF00"/>
      </a:lt2>
      <a:accent1>
        <a:srgbClr val="76923C"/>
      </a:accent1>
      <a:accent2>
        <a:srgbClr val="FE19FF"/>
      </a:accent2>
      <a:accent3>
        <a:srgbClr val="FF6566"/>
      </a:accent3>
      <a:accent4>
        <a:srgbClr val="E36C09"/>
      </a:accent4>
      <a:accent5>
        <a:srgbClr val="ED25D0"/>
      </a:accent5>
      <a:accent6>
        <a:srgbClr val="00B0F0"/>
      </a:accent6>
      <a:hlink>
        <a:srgbClr val="953734"/>
      </a:hlink>
      <a:folHlink>
        <a:srgbClr val="632423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الحيوانات">
    <a:dk1>
      <a:srgbClr val="00008F"/>
    </a:dk1>
    <a:lt1>
      <a:srgbClr val="F8A560"/>
    </a:lt1>
    <a:dk2>
      <a:srgbClr val="0000BF"/>
    </a:dk2>
    <a:lt2>
      <a:srgbClr val="FFFF00"/>
    </a:lt2>
    <a:accent1>
      <a:srgbClr val="76923C"/>
    </a:accent1>
    <a:accent2>
      <a:srgbClr val="FE19FF"/>
    </a:accent2>
    <a:accent3>
      <a:srgbClr val="FF6566"/>
    </a:accent3>
    <a:accent4>
      <a:srgbClr val="E36C09"/>
    </a:accent4>
    <a:accent5>
      <a:srgbClr val="ED25D0"/>
    </a:accent5>
    <a:accent6>
      <a:srgbClr val="00B0F0"/>
    </a:accent6>
    <a:hlink>
      <a:srgbClr val="953734"/>
    </a:hlink>
    <a:folHlink>
      <a:srgbClr val="63242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622</TotalTime>
  <Words>327</Words>
  <Application>Microsoft Office PowerPoint</Application>
  <PresentationFormat>عرض على الشاشة (3:4)‏</PresentationFormat>
  <Paragraphs>104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Arial</vt:lpstr>
      <vt:lpstr>Wingdings 2</vt:lpstr>
      <vt:lpstr>Calibri</vt:lpstr>
      <vt:lpstr>Trek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فقه 3م</dc:title>
  <dc:subject>3- أنواع الأطعمة وأهم أحكامها</dc:subject>
  <dc:creator>أ/بندر الحازمي</dc:creator>
  <cp:keywords>حقيبة انجاز المعلم والمعلمة</cp:keywords>
  <cp:lastModifiedBy>hzm.man.14</cp:lastModifiedBy>
  <cp:revision>76</cp:revision>
  <dcterms:created xsi:type="dcterms:W3CDTF">2006-08-16T00:00:00Z</dcterms:created>
  <dcterms:modified xsi:type="dcterms:W3CDTF">2016-08-22T16:04:03Z</dcterms:modified>
</cp:coreProperties>
</file>