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للأعداد ضمن 100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83771" y="769257"/>
            <a:ext cx="744582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prstClr val="black"/>
                </a:solidFill>
              </a:rPr>
              <a:t>إ</a:t>
            </a:r>
            <a:r>
              <a:rPr lang="ar-SA" sz="2400" b="1" dirty="0" smtClean="0">
                <a:solidFill>
                  <a:prstClr val="black"/>
                </a:solidFill>
              </a:rPr>
              <a:t>ن موقع الرقم ضمن العدد يحدد قيمته .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 smtClean="0">
                <a:solidFill>
                  <a:prstClr val="black"/>
                </a:solidFill>
              </a:rPr>
              <a:t>فالعدد 29 مكون من رقمين ، هما 9، 2 . فما القيمة المنزلية لكل منهما ؟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6097636" y="2659017"/>
            <a:ext cx="312056" cy="701040"/>
            <a:chOff x="6717214" y="3430451"/>
            <a:chExt cx="312056" cy="701040"/>
          </a:xfrm>
        </p:grpSpPr>
        <p:grpSp>
          <p:nvGrpSpPr>
            <p:cNvPr id="13" name="مجموعة 12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19" name="مستطيل 18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مستطيل 19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مستطيل 20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مستطيل 21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مستطيل 22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مجموعة 13"/>
            <p:cNvGrpSpPr/>
            <p:nvPr/>
          </p:nvGrpSpPr>
          <p:grpSpPr>
            <a:xfrm>
              <a:off x="6937830" y="3581400"/>
              <a:ext cx="91440" cy="548640"/>
              <a:chOff x="6709230" y="2854236"/>
              <a:chExt cx="91440" cy="548640"/>
            </a:xfrm>
          </p:grpSpPr>
          <p:sp>
            <p:nvSpPr>
              <p:cNvPr id="15" name="مستطيل 14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مستطيل 15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مستطيل 16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مستطيل 17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4" name="مجموعة 23"/>
          <p:cNvGrpSpPr/>
          <p:nvPr/>
        </p:nvGrpSpPr>
        <p:grpSpPr>
          <a:xfrm>
            <a:off x="4484914" y="2164080"/>
            <a:ext cx="95070" cy="1463040"/>
            <a:chOff x="7387770" y="1524001"/>
            <a:chExt cx="95070" cy="1463040"/>
          </a:xfrm>
        </p:grpSpPr>
        <p:sp>
          <p:nvSpPr>
            <p:cNvPr id="25" name="مستطيل 2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4732384" y="2164080"/>
            <a:ext cx="95070" cy="1463040"/>
            <a:chOff x="7387770" y="1524001"/>
            <a:chExt cx="95070" cy="1463040"/>
          </a:xfrm>
        </p:grpSpPr>
        <p:sp>
          <p:nvSpPr>
            <p:cNvPr id="36" name="مستطيل 3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1219200" y="3886200"/>
            <a:ext cx="572491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9آحاد             2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9 آحاد = 9    2 عشرات = 20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26671" y="2395968"/>
            <a:ext cx="220980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3800" dirty="0" smtClean="0">
                <a:solidFill>
                  <a:srgbClr val="FF0000"/>
                </a:solidFill>
              </a:rPr>
              <a:t>29</a:t>
            </a:r>
            <a:endParaRPr lang="ar-SA" sz="13800" dirty="0">
              <a:solidFill>
                <a:srgbClr val="FF0000"/>
              </a:solidFill>
            </a:endParaRPr>
          </a:p>
        </p:txBody>
      </p:sp>
      <p:sp>
        <p:nvSpPr>
          <p:cNvPr id="47" name="Teardrop 8"/>
          <p:cNvSpPr/>
          <p:nvPr/>
        </p:nvSpPr>
        <p:spPr>
          <a:xfrm>
            <a:off x="81799" y="6858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0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  <p:bldP spid="4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للأعداد ضمن 100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1954166" y="2806872"/>
            <a:ext cx="528331" cy="2975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934200" y="2916082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28161" y="5482756"/>
            <a:ext cx="331474" cy="241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مخطط انسيابي: محطة طرفية 13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أحوط القيمة المنزلية للرقم الملون بالأحمر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7689354" y="1371600"/>
            <a:ext cx="387846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1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415569" y="1320800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2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7827240" y="4344677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3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4381500" y="4362972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4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992257" y="1373415"/>
            <a:ext cx="6015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2</a:t>
            </a:r>
            <a:r>
              <a:rPr lang="ar-SA" sz="2800" b="1" dirty="0" smtClean="0">
                <a:solidFill>
                  <a:srgbClr val="FF0000"/>
                </a:solidFill>
              </a:rPr>
              <a:t>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7040880" y="1889760"/>
            <a:ext cx="91440" cy="701040"/>
            <a:chOff x="7391400" y="2286001"/>
            <a:chExt cx="91440" cy="701040"/>
          </a:xfrm>
        </p:grpSpPr>
        <p:sp>
          <p:nvSpPr>
            <p:cNvPr id="27" name="مستطيل 2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2" name="مجموعة 31"/>
          <p:cNvGrpSpPr/>
          <p:nvPr/>
        </p:nvGrpSpPr>
        <p:grpSpPr>
          <a:xfrm>
            <a:off x="6629400" y="1813318"/>
            <a:ext cx="109562" cy="853682"/>
            <a:chOff x="7387770" y="1524001"/>
            <a:chExt cx="95070" cy="1463040"/>
          </a:xfrm>
        </p:grpSpPr>
        <p:sp>
          <p:nvSpPr>
            <p:cNvPr id="33" name="مستطيل 3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2438400" y="1731756"/>
            <a:ext cx="109562" cy="853682"/>
            <a:chOff x="7387770" y="1524001"/>
            <a:chExt cx="95070" cy="1463040"/>
          </a:xfrm>
        </p:grpSpPr>
        <p:sp>
          <p:nvSpPr>
            <p:cNvPr id="44" name="مستطيل 4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6" name="مستطيل 4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8" name="مستطيل 4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049853" y="2843679"/>
            <a:ext cx="12500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 أو 50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2895600" y="1829355"/>
            <a:ext cx="91440" cy="701040"/>
            <a:chOff x="7391400" y="2286001"/>
            <a:chExt cx="91440" cy="701040"/>
          </a:xfrm>
        </p:grpSpPr>
        <p:sp>
          <p:nvSpPr>
            <p:cNvPr id="55" name="مستطيل 5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8" name="مستطيل 5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9" name="مستطيل 5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6400800" y="1828800"/>
            <a:ext cx="109562" cy="853682"/>
            <a:chOff x="7387770" y="1524001"/>
            <a:chExt cx="95070" cy="1463040"/>
          </a:xfrm>
        </p:grpSpPr>
        <p:sp>
          <p:nvSpPr>
            <p:cNvPr id="61" name="مستطيل 6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2" name="مستطيل 6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3" name="مستطيل 6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4" name="مستطيل 6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5" name="مستطيل 6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6" name="مستطيل 6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7" name="مستطيل 6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8" name="مستطيل 6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9" name="مستطيل 6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0" name="مستطيل 6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71" name="مجموعة 70"/>
          <p:cNvGrpSpPr/>
          <p:nvPr/>
        </p:nvGrpSpPr>
        <p:grpSpPr>
          <a:xfrm>
            <a:off x="2176438" y="1737118"/>
            <a:ext cx="109562" cy="853682"/>
            <a:chOff x="7387770" y="1524001"/>
            <a:chExt cx="95070" cy="1463040"/>
          </a:xfrm>
        </p:grpSpPr>
        <p:sp>
          <p:nvSpPr>
            <p:cNvPr id="72" name="مستطيل 7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3" name="مستطيل 7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4" name="مستطيل 7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7" name="مستطيل 7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8" name="مستطيل 7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9" name="مستطيل 7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0" name="مستطيل 7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1" name="مستطيل 8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82" name="مجموعة 81"/>
          <p:cNvGrpSpPr/>
          <p:nvPr/>
        </p:nvGrpSpPr>
        <p:grpSpPr>
          <a:xfrm>
            <a:off x="1905000" y="1737118"/>
            <a:ext cx="109562" cy="853682"/>
            <a:chOff x="7387770" y="1524001"/>
            <a:chExt cx="95070" cy="1463040"/>
          </a:xfrm>
        </p:grpSpPr>
        <p:sp>
          <p:nvSpPr>
            <p:cNvPr id="83" name="مستطيل 8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4" name="مستطيل 8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6" name="مستطيل 8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8" name="مستطيل 8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9" name="مستطيل 8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0" name="مستطيل 8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1" name="مستطيل 9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2" name="مستطيل 9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93" name="مربع نص 92"/>
          <p:cNvSpPr txBox="1"/>
          <p:nvPr/>
        </p:nvSpPr>
        <p:spPr>
          <a:xfrm>
            <a:off x="3672113" y="1332257"/>
            <a:ext cx="6015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</a:t>
            </a:r>
            <a:r>
              <a:rPr lang="ar-SA" sz="2800" b="1" dirty="0" smtClean="0">
                <a:solidFill>
                  <a:srgbClr val="0070C0"/>
                </a:solidFill>
              </a:rPr>
              <a:t>4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94" name="مربع نص 93"/>
          <p:cNvSpPr txBox="1"/>
          <p:nvPr/>
        </p:nvSpPr>
        <p:spPr>
          <a:xfrm>
            <a:off x="1866067" y="2708901"/>
            <a:ext cx="12500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3أو 30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pSp>
        <p:nvGrpSpPr>
          <p:cNvPr id="95" name="مجموعة 94"/>
          <p:cNvGrpSpPr/>
          <p:nvPr/>
        </p:nvGrpSpPr>
        <p:grpSpPr>
          <a:xfrm>
            <a:off x="7402698" y="5013839"/>
            <a:ext cx="312056" cy="701040"/>
            <a:chOff x="6717214" y="3430451"/>
            <a:chExt cx="312056" cy="701040"/>
          </a:xfrm>
        </p:grpSpPr>
        <p:grpSp>
          <p:nvGrpSpPr>
            <p:cNvPr id="96" name="مجموعة 95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102" name="مستطيل 101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مستطيل 102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مستطيل 103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مستطيل 104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مستطيل 105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7" name="مجموعة 96"/>
            <p:cNvGrpSpPr/>
            <p:nvPr/>
          </p:nvGrpSpPr>
          <p:grpSpPr>
            <a:xfrm>
              <a:off x="6937830" y="3733800"/>
              <a:ext cx="91440" cy="396240"/>
              <a:chOff x="6709230" y="3006636"/>
              <a:chExt cx="91440" cy="396240"/>
            </a:xfrm>
          </p:grpSpPr>
          <p:sp>
            <p:nvSpPr>
              <p:cNvPr id="99" name="مستطيل 98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مستطيل 99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مستطيل 100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7" name="مجموعة 106"/>
          <p:cNvGrpSpPr/>
          <p:nvPr/>
        </p:nvGrpSpPr>
        <p:grpSpPr>
          <a:xfrm>
            <a:off x="7030166" y="4937518"/>
            <a:ext cx="109562" cy="853682"/>
            <a:chOff x="7387770" y="1524001"/>
            <a:chExt cx="95070" cy="1463040"/>
          </a:xfrm>
        </p:grpSpPr>
        <p:sp>
          <p:nvSpPr>
            <p:cNvPr id="108" name="مستطيل 10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9" name="مستطيل 10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0" name="مستطيل 10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1" name="مستطيل 11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2" name="مستطيل 11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3" name="مستطيل 11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4" name="مستطيل 11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5" name="مستطيل 11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6" name="مستطيل 11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7" name="مستطيل 11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18" name="مربع نص 117"/>
          <p:cNvSpPr txBox="1"/>
          <p:nvPr/>
        </p:nvSpPr>
        <p:spPr>
          <a:xfrm>
            <a:off x="5509592" y="5351739"/>
            <a:ext cx="12500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 أو 80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9" name="مربع نص 118"/>
          <p:cNvSpPr txBox="1"/>
          <p:nvPr/>
        </p:nvSpPr>
        <p:spPr>
          <a:xfrm>
            <a:off x="7086600" y="4210195"/>
            <a:ext cx="6015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1</a:t>
            </a:r>
            <a:r>
              <a:rPr lang="ar-SA" sz="2800" b="1" dirty="0" smtClean="0">
                <a:solidFill>
                  <a:srgbClr val="FF0000"/>
                </a:solidFill>
              </a:rPr>
              <a:t>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20" name="مربع نص 119"/>
          <p:cNvSpPr txBox="1"/>
          <p:nvPr/>
        </p:nvSpPr>
        <p:spPr>
          <a:xfrm>
            <a:off x="3279900" y="4362595"/>
            <a:ext cx="6015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4</a:t>
            </a:r>
            <a:r>
              <a:rPr lang="ar-SA" sz="2800" b="1" dirty="0" smtClean="0">
                <a:solidFill>
                  <a:srgbClr val="FF0000"/>
                </a:solidFill>
              </a:rPr>
              <a:t>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3810000" y="5029200"/>
            <a:ext cx="91440" cy="396240"/>
            <a:chOff x="3810000" y="5029200"/>
            <a:chExt cx="91440" cy="396240"/>
          </a:xfrm>
        </p:grpSpPr>
        <p:sp>
          <p:nvSpPr>
            <p:cNvPr id="121" name="مستطيل 120"/>
            <p:cNvSpPr/>
            <p:nvPr/>
          </p:nvSpPr>
          <p:spPr>
            <a:xfrm>
              <a:off x="3810000" y="5029200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2" name="مستطيل 121"/>
            <p:cNvSpPr/>
            <p:nvPr/>
          </p:nvSpPr>
          <p:spPr>
            <a:xfrm>
              <a:off x="3810000" y="5334000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23" name="مجموعة 122"/>
          <p:cNvGrpSpPr/>
          <p:nvPr/>
        </p:nvGrpSpPr>
        <p:grpSpPr>
          <a:xfrm>
            <a:off x="3124200" y="4785118"/>
            <a:ext cx="109562" cy="853682"/>
            <a:chOff x="7387770" y="1524001"/>
            <a:chExt cx="95070" cy="1463040"/>
          </a:xfrm>
        </p:grpSpPr>
        <p:sp>
          <p:nvSpPr>
            <p:cNvPr id="124" name="مستطيل 12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5" name="مستطيل 12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6" name="مستطيل 12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7" name="مستطيل 12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8" name="مستطيل 12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9" name="مستطيل 12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0" name="مستطيل 12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1" name="مستطيل 13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2" name="مستطيل 13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3" name="مستطيل 13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34" name="مجموعة 133"/>
          <p:cNvGrpSpPr/>
          <p:nvPr/>
        </p:nvGrpSpPr>
        <p:grpSpPr>
          <a:xfrm>
            <a:off x="2895600" y="4800600"/>
            <a:ext cx="109562" cy="853682"/>
            <a:chOff x="7387770" y="1524001"/>
            <a:chExt cx="95070" cy="1463040"/>
          </a:xfrm>
        </p:grpSpPr>
        <p:sp>
          <p:nvSpPr>
            <p:cNvPr id="135" name="مستطيل 13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6" name="مستطيل 13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7" name="مستطيل 13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8" name="مستطيل 13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9" name="مستطيل 13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0" name="مستطيل 13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1" name="مستطيل 14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2" name="مستطيل 14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3" name="مستطيل 14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4" name="مستطيل 14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45" name="مجموعة 144"/>
          <p:cNvGrpSpPr/>
          <p:nvPr/>
        </p:nvGrpSpPr>
        <p:grpSpPr>
          <a:xfrm>
            <a:off x="2667000" y="4800600"/>
            <a:ext cx="109562" cy="853682"/>
            <a:chOff x="7387770" y="1524001"/>
            <a:chExt cx="95070" cy="1463040"/>
          </a:xfrm>
        </p:grpSpPr>
        <p:sp>
          <p:nvSpPr>
            <p:cNvPr id="146" name="مستطيل 14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7" name="مستطيل 14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8" name="مستطيل 14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9" name="مستطيل 14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0" name="مستطيل 14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1" name="مستطيل 15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2" name="مستطيل 15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3" name="مستطيل 15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4" name="مستطيل 15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5" name="مستطيل 15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56" name="مجموعة 155"/>
          <p:cNvGrpSpPr/>
          <p:nvPr/>
        </p:nvGrpSpPr>
        <p:grpSpPr>
          <a:xfrm>
            <a:off x="2362200" y="4800600"/>
            <a:ext cx="109562" cy="853682"/>
            <a:chOff x="7387770" y="1524001"/>
            <a:chExt cx="95070" cy="1463040"/>
          </a:xfrm>
        </p:grpSpPr>
        <p:sp>
          <p:nvSpPr>
            <p:cNvPr id="157" name="مستطيل 156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1" name="مستطيل 160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2" name="مستطيل 16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3" name="مستطيل 16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4" name="مستطيل 16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5" name="مستطيل 16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6" name="مستطيل 16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67" name="مربع نص 166"/>
          <p:cNvSpPr txBox="1"/>
          <p:nvPr/>
        </p:nvSpPr>
        <p:spPr>
          <a:xfrm>
            <a:off x="1812873" y="5739158"/>
            <a:ext cx="12500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 أو 20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68" name="Oval 9"/>
          <p:cNvSpPr/>
          <p:nvPr/>
        </p:nvSpPr>
        <p:spPr>
          <a:xfrm>
            <a:off x="2709283" y="5789061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69" name="رابط مستقيم 168"/>
          <p:cNvCxnSpPr/>
          <p:nvPr/>
        </p:nvCxnSpPr>
        <p:spPr>
          <a:xfrm flipH="1">
            <a:off x="4896342" y="1371600"/>
            <a:ext cx="27704" cy="26607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0" name="رابط مستقيم 169"/>
          <p:cNvCxnSpPr/>
          <p:nvPr/>
        </p:nvCxnSpPr>
        <p:spPr>
          <a:xfrm>
            <a:off x="1618493" y="4114800"/>
            <a:ext cx="66111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1" name="رابط مستقيم 170"/>
          <p:cNvCxnSpPr/>
          <p:nvPr/>
        </p:nvCxnSpPr>
        <p:spPr>
          <a:xfrm>
            <a:off x="4895093" y="4193042"/>
            <a:ext cx="0" cy="2055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2" name="Teardrop 8"/>
          <p:cNvSpPr/>
          <p:nvPr/>
        </p:nvSpPr>
        <p:spPr>
          <a:xfrm>
            <a:off x="81799" y="6858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0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 animBg="1"/>
      <p:bldP spid="10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3" grpId="0"/>
      <p:bldP spid="7" grpId="0"/>
      <p:bldP spid="93" grpId="0"/>
      <p:bldP spid="94" grpId="0"/>
      <p:bldP spid="118" grpId="0"/>
      <p:bldP spid="119" grpId="0"/>
      <p:bldP spid="120" grpId="0"/>
      <p:bldP spid="167" grpId="0"/>
      <p:bldP spid="1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مخطط انسيابي: محطة طرفية 18"/>
          <p:cNvSpPr/>
          <p:nvPr/>
        </p:nvSpPr>
        <p:spPr>
          <a:xfrm>
            <a:off x="7668344" y="620688"/>
            <a:ext cx="1205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4" name="مربع نص 20"/>
          <p:cNvSpPr txBox="1"/>
          <p:nvPr/>
        </p:nvSpPr>
        <p:spPr>
          <a:xfrm>
            <a:off x="2334344" y="667860"/>
            <a:ext cx="5181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هل 3 عشرات و 9 آحاد أكبر من 9 عشرات و 3 آحاد ؟ أفسر ذلك. </a:t>
            </a:r>
            <a:endParaRPr lang="ar-SA" sz="2400" b="1" dirty="0"/>
          </a:p>
        </p:txBody>
      </p:sp>
      <p:sp>
        <p:nvSpPr>
          <p:cNvPr id="175" name="مربع نص 20"/>
          <p:cNvSpPr txBox="1"/>
          <p:nvPr/>
        </p:nvSpPr>
        <p:spPr>
          <a:xfrm>
            <a:off x="2302332" y="1916832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لا : لأن 9 عشرات أكبر من 3 عشرات . 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4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4" grpId="0"/>
      <p:bldP spid="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6143625" cy="197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813" y="1600200"/>
            <a:ext cx="523698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للأعداد ضمن 100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010400" y="31242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48200" y="31242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05200" y="31242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86600" y="5257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28877" y="5257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14700" y="5257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5257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مخطط انسيابي: محطة طرفية 1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أحوط القيمة المنزلية للرقم الملون بالأحمر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4" y="1299865"/>
            <a:ext cx="2571750" cy="2114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ardrop 8"/>
          <p:cNvSpPr/>
          <p:nvPr/>
        </p:nvSpPr>
        <p:spPr>
          <a:xfrm>
            <a:off x="81799" y="6858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9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للأعداد ضمن 100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خطط انسيابي: محطة طرفية 18"/>
          <p:cNvSpPr/>
          <p:nvPr/>
        </p:nvSpPr>
        <p:spPr>
          <a:xfrm>
            <a:off x="7481292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0574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أحوط القيمة المنزلية للرقم الملون بالأحمر : </a:t>
            </a:r>
            <a:endParaRPr lang="ar-SA" sz="2400" b="1" dirty="0"/>
          </a:p>
        </p:txBody>
      </p:sp>
      <p:sp>
        <p:nvSpPr>
          <p:cNvPr id="20" name="Teardrop 8"/>
          <p:cNvSpPr/>
          <p:nvPr/>
        </p:nvSpPr>
        <p:spPr>
          <a:xfrm>
            <a:off x="81799" y="6858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410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9"/>
          <p:cNvSpPr/>
          <p:nvPr/>
        </p:nvSpPr>
        <p:spPr>
          <a:xfrm>
            <a:off x="6705600" y="27432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Oval 9"/>
          <p:cNvSpPr/>
          <p:nvPr/>
        </p:nvSpPr>
        <p:spPr>
          <a:xfrm>
            <a:off x="4800600" y="27432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Oval 9"/>
          <p:cNvSpPr/>
          <p:nvPr/>
        </p:nvSpPr>
        <p:spPr>
          <a:xfrm>
            <a:off x="1828800" y="27432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5" name="Oval 9"/>
          <p:cNvSpPr/>
          <p:nvPr/>
        </p:nvSpPr>
        <p:spPr>
          <a:xfrm>
            <a:off x="3733800" y="27432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Oval 9"/>
          <p:cNvSpPr/>
          <p:nvPr/>
        </p:nvSpPr>
        <p:spPr>
          <a:xfrm>
            <a:off x="1066800" y="41910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7" name="Oval 9"/>
          <p:cNvSpPr/>
          <p:nvPr/>
        </p:nvSpPr>
        <p:spPr>
          <a:xfrm>
            <a:off x="3733800" y="41910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Oval 9"/>
          <p:cNvSpPr/>
          <p:nvPr/>
        </p:nvSpPr>
        <p:spPr>
          <a:xfrm>
            <a:off x="5638800" y="4187371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Oval 9"/>
          <p:cNvSpPr/>
          <p:nvPr/>
        </p:nvSpPr>
        <p:spPr>
          <a:xfrm>
            <a:off x="6781800" y="41910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8084046" y="5029200"/>
            <a:ext cx="602754" cy="228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20</a:t>
            </a:r>
            <a:endParaRPr lang="ar-S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8768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50" y="5791200"/>
            <a:ext cx="748385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21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1" grpId="0"/>
      <p:bldP spid="22" grpId="0" animBg="1"/>
      <p:bldP spid="23" grpId="0" animBg="1"/>
      <p:bldP spid="2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149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8</cp:revision>
  <dcterms:created xsi:type="dcterms:W3CDTF">2015-10-06T14:56:54Z</dcterms:created>
  <dcterms:modified xsi:type="dcterms:W3CDTF">2019-04-20T11:33:23Z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