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70" r:id="rId2"/>
    <p:sldId id="273" r:id="rId3"/>
    <p:sldId id="257" r:id="rId4"/>
    <p:sldId id="280" r:id="rId5"/>
    <p:sldId id="258" r:id="rId6"/>
    <p:sldId id="281" r:id="rId7"/>
    <p:sldId id="282" r:id="rId8"/>
    <p:sldId id="259" r:id="rId9"/>
    <p:sldId id="260" r:id="rId10"/>
    <p:sldId id="278" r:id="rId11"/>
    <p:sldId id="279" r:id="rId12"/>
    <p:sldId id="274" r:id="rId13"/>
    <p:sldId id="261" r:id="rId14"/>
    <p:sldId id="283" r:id="rId15"/>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380"/>
    <p:restoredTop sz="89908" autoAdjust="0"/>
  </p:normalViewPr>
  <p:slideViewPr>
    <p:cSldViewPr>
      <p:cViewPr varScale="1">
        <p:scale>
          <a:sx n="50" d="100"/>
          <a:sy n="50" d="100"/>
        </p:scale>
        <p:origin x="-96"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2E3FC1EE-2C34-46C8-A50B-57BAFF4F4574}" type="datetimeFigureOut">
              <a:rPr lang="ar-EG"/>
              <a:pPr>
                <a:defRPr/>
              </a:pPr>
              <a:t>18/11/1437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52FB64DF-4E22-4ADD-AC42-4E4912D4C996}"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73AE6-8B89-4247-9E6A-141C4072BF9E}" type="slidenum">
              <a:rPr lang="ar-EG"/>
              <a:pPr fontAlgn="base">
                <a:spcBef>
                  <a:spcPct val="0"/>
                </a:spcBef>
                <a:spcAft>
                  <a:spcPct val="0"/>
                </a:spcAft>
                <a:defRPr/>
              </a:pPr>
              <a:t>1</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594F4-BAF3-44F5-B264-0AD7B2B10474}" type="slidenum">
              <a:rPr lang="ar-EG"/>
              <a:pPr fontAlgn="base">
                <a:spcBef>
                  <a:spcPct val="0"/>
                </a:spcBef>
                <a:spcAft>
                  <a:spcPct val="0"/>
                </a:spcAft>
                <a:defRPr/>
              </a:pPr>
              <a:t>13</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1F3BB3-455B-4F50-B585-C0E5A71CAB52}" type="slidenum">
              <a:rPr lang="ar-EG"/>
              <a:pPr fontAlgn="base">
                <a:spcBef>
                  <a:spcPct val="0"/>
                </a:spcBef>
                <a:spcAft>
                  <a:spcPct val="0"/>
                </a:spcAft>
                <a:defRPr/>
              </a:pPr>
              <a:t>2</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72B18-9B5E-451B-9ED7-CC79074B61C2}" type="slidenum">
              <a:rPr lang="ar-EG"/>
              <a:pPr fontAlgn="base">
                <a:spcBef>
                  <a:spcPct val="0"/>
                </a:spcBef>
                <a:spcAft>
                  <a:spcPct val="0"/>
                </a:spcAft>
                <a:defRPr/>
              </a:pPr>
              <a:t>3</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3CEB1-33D9-4308-89B5-3B10FF31C6A1}" type="slidenum">
              <a:rPr lang="ar-EG"/>
              <a:pPr fontAlgn="base">
                <a:spcBef>
                  <a:spcPct val="0"/>
                </a:spcBef>
                <a:spcAft>
                  <a:spcPct val="0"/>
                </a:spcAft>
                <a:defRPr/>
              </a:pPr>
              <a:t>5</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C8B26-AC1F-4C63-939D-600FEE114161}" type="slidenum">
              <a:rPr lang="ar-EG"/>
              <a:pPr fontAlgn="base">
                <a:spcBef>
                  <a:spcPct val="0"/>
                </a:spcBef>
                <a:spcAft>
                  <a:spcPct val="0"/>
                </a:spcAft>
                <a:defRPr/>
              </a:pPr>
              <a:t>8</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CDA1D5-D23F-4856-8F01-61B21C73B8B1}" type="slidenum">
              <a:rPr lang="ar-EG"/>
              <a:pPr fontAlgn="base">
                <a:spcBef>
                  <a:spcPct val="0"/>
                </a:spcBef>
                <a:spcAft>
                  <a:spcPct val="0"/>
                </a:spcAft>
                <a:defRPr/>
              </a:pPr>
              <a:t>9</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8A45F2-47C7-40EA-BAE2-DEF3B158ADFD}" type="slidenum">
              <a:rPr lang="ar-EG"/>
              <a:pPr fontAlgn="base">
                <a:spcBef>
                  <a:spcPct val="0"/>
                </a:spcBef>
                <a:spcAft>
                  <a:spcPct val="0"/>
                </a:spcAft>
                <a:defRPr/>
              </a:pPr>
              <a:t>10</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1BCDF-4879-4822-A9FC-D274022426DF}" type="slidenum">
              <a:rPr lang="ar-EG"/>
              <a:pPr fontAlgn="base">
                <a:spcBef>
                  <a:spcPct val="0"/>
                </a:spcBef>
                <a:spcAft>
                  <a:spcPct val="0"/>
                </a:spcAft>
                <a:defRPr/>
              </a:pPr>
              <a:t>11</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1ADC8-C792-4909-8B90-58B02D327317}" type="slidenum">
              <a:rPr lang="ar-EG"/>
              <a:pPr fontAlgn="base">
                <a:spcBef>
                  <a:spcPct val="0"/>
                </a:spcBef>
                <a:spcAft>
                  <a:spcPct val="0"/>
                </a:spcAft>
                <a:defRPr/>
              </a:pPr>
              <a:t>12</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1EFEE15C-42E2-460E-BB90-AFFA30C818B3}" type="datetimeFigureOut">
              <a:rPr lang="ar-EG"/>
              <a:pPr>
                <a:defRPr/>
              </a:pPr>
              <a:t>18/11/1437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DD88C145-CBEB-45E8-8207-3DB71F8D182D}"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FF0525E-1155-4371-93C2-559C3B5A7140}" type="datetimeFigureOut">
              <a:rPr lang="ar-EG"/>
              <a:pPr>
                <a:defRPr/>
              </a:pPr>
              <a:t>18/11/1437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2FC33D6-982C-4B95-9080-2D022C950EC0}"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1F647EC7-9236-4E27-92E1-779B1E911E68}" type="datetimeFigureOut">
              <a:rPr lang="ar-EG"/>
              <a:pPr>
                <a:defRPr/>
              </a:pPr>
              <a:t>18/11/1437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E2A9E40-61FB-4004-9929-32044720F239}"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F5A5E6EF-F713-4ABC-9067-B2727FB26E24}" type="datetimeFigureOut">
              <a:rPr lang="ar-EG"/>
              <a:pPr>
                <a:defRPr/>
              </a:pPr>
              <a:t>18/11/1437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EB1EBC9-FD58-4085-966F-B6E25F8F4C47}"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BBA83A-4836-42A8-89CF-AD67F6027D12}" type="datetimeFigureOut">
              <a:rPr lang="ar-EG"/>
              <a:pPr>
                <a:defRPr/>
              </a:pPr>
              <a:t>18/11/1437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E95615C-2373-4979-9D2C-4ED974094A3D}"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B4D22A0-5100-4194-B92F-570FE74E6197}" type="datetimeFigureOut">
              <a:rPr lang="ar-EG"/>
              <a:pPr>
                <a:defRPr/>
              </a:pPr>
              <a:t>18/11/1437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3FB5C710-7429-4540-A90B-1E79A8AA4FFE}"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FCCF2EC7-7F3B-414A-9F56-FCA61BB3379C}" type="datetimeFigureOut">
              <a:rPr lang="ar-EG"/>
              <a:pPr>
                <a:defRPr/>
              </a:pPr>
              <a:t>18/11/1437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9E45DD48-42DF-46CA-9293-C70BDDA68F7F}"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198B784C-14DA-4B3D-BE01-71EC70C8EC63}" type="datetimeFigureOut">
              <a:rPr lang="ar-EG"/>
              <a:pPr>
                <a:defRPr/>
              </a:pPr>
              <a:t>18/11/1437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6F21CC67-E89B-4070-B6C9-88436D1AC52A}"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5AC571-3BB3-4C93-8AB0-A5A2FDC978FC}" type="datetimeFigureOut">
              <a:rPr lang="ar-EG"/>
              <a:pPr>
                <a:defRPr/>
              </a:pPr>
              <a:t>18/11/1437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A0A52C98-C420-4307-B8E9-32895147DB55}"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36584-A3AE-492D-9705-F7488CF5342A}" type="datetimeFigureOut">
              <a:rPr lang="ar-EG"/>
              <a:pPr>
                <a:defRPr/>
              </a:pPr>
              <a:t>18/11/1437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217E97A-2089-45FC-A3B8-BB1EC413D4FD}" type="slidenum">
              <a:rPr lang="ar-EG"/>
              <a:pPr>
                <a:defRPr/>
              </a:pPr>
              <a:t>‹#›</a:t>
            </a:fld>
            <a:endParaRPr lang="ar-EG"/>
          </a:p>
        </p:txBody>
      </p:sp>
    </p:spTree>
  </p:cSld>
  <p:clrMapOvr>
    <a:masterClrMapping/>
  </p:clrMapOvr>
  <p:transition>
    <p:wheel spokes="2"/>
    <p:sndAc>
      <p:stSnd>
        <p:snd r:embed="rId1" name="SOUND243.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2DAA22-BBCA-464C-84E1-278B45667A3F}" type="datetimeFigureOut">
              <a:rPr lang="ar-EG"/>
              <a:pPr>
                <a:defRPr/>
              </a:pPr>
              <a:t>18/11/1437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4D011CC-6744-458B-9073-84371550F4E0}" type="slidenum">
              <a:rPr lang="ar-EG"/>
              <a:pPr>
                <a:defRPr/>
              </a:pPr>
              <a:t>‹#›</a:t>
            </a:fld>
            <a:endParaRPr lang="ar-EG"/>
          </a:p>
        </p:txBody>
      </p:sp>
    </p:spTree>
  </p:cSld>
  <p:clrMapOvr>
    <a:masterClrMapping/>
  </p:clrMapOvr>
  <p:transition>
    <p:wheel spokes="2"/>
    <p:sndAc>
      <p:stSnd>
        <p:snd r:embed="rId1" name="SOUND243.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A54356E1-A84A-40A4-976A-84A1518F0779}" type="datetimeFigureOut">
              <a:rPr lang="ar-EG"/>
              <a:pPr>
                <a:defRPr/>
              </a:pPr>
              <a:t>18/11/1437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20F626B2-4DE7-442A-BDBC-4E0CA73B52B1}"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2"/>
    <p:sndAc>
      <p:stSnd>
        <p:snd r:embed="rId13" name="SOUND243.WAV"/>
      </p:stSnd>
    </p:sndAc>
  </p:transition>
  <p:timing>
    <p:tnLst>
      <p:par>
        <p:cTn id="1" dur="indefinite" restart="never" nodeType="tmRoot"/>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8.wav"/><Relationship Id="rId7" Type="http://schemas.openxmlformats.org/officeDocument/2006/relationships/audio" Target="../media/audio16.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audio" Target="../media/audio42.wav"/><Relationship Id="rId4" Type="http://schemas.openxmlformats.org/officeDocument/2006/relationships/audio" Target="../media/audio41.wav"/></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audio" Target="../media/audio43.wav"/></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audio" Target="../media/audio45.wav"/><Relationship Id="rId4" Type="http://schemas.openxmlformats.org/officeDocument/2006/relationships/audio" Target="../media/audio44.wav"/></Relationships>
</file>

<file path=ppt/slides/_rels/slide13.xml.rels><?xml version="1.0" encoding="UTF-8" standalone="yes"?>
<Relationships xmlns="http://schemas.openxmlformats.org/package/2006/relationships"><Relationship Id="rId8" Type="http://schemas.openxmlformats.org/officeDocument/2006/relationships/audio" Target="../media/audio49.wav"/><Relationship Id="rId3" Type="http://schemas.openxmlformats.org/officeDocument/2006/relationships/audio" Target="../media/audio8.wav"/><Relationship Id="rId7" Type="http://schemas.openxmlformats.org/officeDocument/2006/relationships/audio" Target="../media/audio48.wav"/><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47.wav"/><Relationship Id="rId11" Type="http://schemas.openxmlformats.org/officeDocument/2006/relationships/audio" Target="../media/audio52.wav"/><Relationship Id="rId5" Type="http://schemas.openxmlformats.org/officeDocument/2006/relationships/audio" Target="../media/audio46.wav"/><Relationship Id="rId10" Type="http://schemas.openxmlformats.org/officeDocument/2006/relationships/audio" Target="../media/audio51.wav"/><Relationship Id="rId4" Type="http://schemas.openxmlformats.org/officeDocument/2006/relationships/audio" Target="../media/audio13.wav"/><Relationship Id="rId9" Type="http://schemas.openxmlformats.org/officeDocument/2006/relationships/audio" Target="../media/audio50.wav"/></Relationships>
</file>

<file path=ppt/slides/_rels/slide14.xml.rels><?xml version="1.0" encoding="UTF-8" standalone="yes"?>
<Relationships xmlns="http://schemas.openxmlformats.org/package/2006/relationships"><Relationship Id="rId3" Type="http://schemas.openxmlformats.org/officeDocument/2006/relationships/audio" Target="../media/audio53.wav"/><Relationship Id="rId7" Type="http://schemas.openxmlformats.org/officeDocument/2006/relationships/image" Target="../media/image20.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56.wav"/><Relationship Id="rId5" Type="http://schemas.openxmlformats.org/officeDocument/2006/relationships/audio" Target="../media/audio55.wav"/><Relationship Id="rId4" Type="http://schemas.openxmlformats.org/officeDocument/2006/relationships/audio" Target="../media/audio54.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audio" Target="../media/audio18.wav"/><Relationship Id="rId4" Type="http://schemas.openxmlformats.org/officeDocument/2006/relationships/audio" Target="../media/audio17.wav"/></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8.wav"/><Relationship Id="rId7" Type="http://schemas.openxmlformats.org/officeDocument/2006/relationships/audio" Target="../media/audio22.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9.wav"/></Relationships>
</file>

<file path=ppt/slides/_rels/slide4.xml.rels><?xml version="1.0" encoding="UTF-8" standalone="yes"?>
<Relationships xmlns="http://schemas.openxmlformats.org/package/2006/relationships"><Relationship Id="rId8" Type="http://schemas.openxmlformats.org/officeDocument/2006/relationships/audio" Target="../media/audio28.wav"/><Relationship Id="rId3" Type="http://schemas.openxmlformats.org/officeDocument/2006/relationships/audio" Target="../media/audio23.wav"/><Relationship Id="rId7"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10" Type="http://schemas.openxmlformats.org/officeDocument/2006/relationships/image" Target="../media/image8.jpeg"/><Relationship Id="rId4" Type="http://schemas.openxmlformats.org/officeDocument/2006/relationships/audio" Target="../media/audio24.wav"/><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audio" Target="../media/audio29.wav"/><Relationship Id="rId4" Type="http://schemas.openxmlformats.org/officeDocument/2006/relationships/audio" Target="../media/audio27.wav"/></Relationships>
</file>

<file path=ppt/slides/_rels/slide6.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7.gif"/><Relationship Id="rId4" Type="http://schemas.openxmlformats.org/officeDocument/2006/relationships/audio" Target="../media/audio30.wav"/></Relationships>
</file>

<file path=ppt/slides/_rels/slide7.xml.rels><?xml version="1.0" encoding="UTF-8" standalone="yes"?>
<Relationships xmlns="http://schemas.openxmlformats.org/package/2006/relationships"><Relationship Id="rId8" Type="http://schemas.openxmlformats.org/officeDocument/2006/relationships/audio" Target="../media/audio35.wav"/><Relationship Id="rId3" Type="http://schemas.openxmlformats.org/officeDocument/2006/relationships/audio" Target="../media/audio23.wav"/><Relationship Id="rId7"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33.wav"/><Relationship Id="rId11" Type="http://schemas.openxmlformats.org/officeDocument/2006/relationships/image" Target="../media/image12.jpeg"/><Relationship Id="rId5" Type="http://schemas.openxmlformats.org/officeDocument/2006/relationships/audio" Target="../media/audio32.wav"/><Relationship Id="rId10" Type="http://schemas.openxmlformats.org/officeDocument/2006/relationships/image" Target="../media/image11.jpeg"/><Relationship Id="rId4" Type="http://schemas.openxmlformats.org/officeDocument/2006/relationships/audio" Target="../media/audio31.wav"/><Relationship Id="rId9" Type="http://schemas.openxmlformats.org/officeDocument/2006/relationships/image" Target="../media/image7.gif"/></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8.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audio" Target="../media/audio36.wav"/><Relationship Id="rId4" Type="http://schemas.openxmlformats.org/officeDocument/2006/relationships/audio" Target="../media/audio34.wav"/></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8.wav"/><Relationship Id="rId7" Type="http://schemas.openxmlformats.org/officeDocument/2006/relationships/audio" Target="../media/audio40.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39.wav"/><Relationship Id="rId5" Type="http://schemas.openxmlformats.org/officeDocument/2006/relationships/audio" Target="../media/audio38.wav"/><Relationship Id="rId10" Type="http://schemas.openxmlformats.org/officeDocument/2006/relationships/image" Target="../media/image16.jpeg"/><Relationship Id="rId4" Type="http://schemas.openxmlformats.org/officeDocument/2006/relationships/audio" Target="../media/audio37.wav"/><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شغل\المكتب\ملف الإعدادات\إطارات\0230.jpg"/>
          <p:cNvPicPr>
            <a:picLocks noChangeAspect="1" noChangeArrowheads="1"/>
          </p:cNvPicPr>
          <p:nvPr/>
        </p:nvPicPr>
        <p:blipFill>
          <a:blip r:embed="rId8" cstate="print">
            <a:clrChange>
              <a:clrFrom>
                <a:srgbClr val="F0F0F0"/>
              </a:clrFrom>
              <a:clrTo>
                <a:srgbClr val="F0F0F0">
                  <a:alpha val="0"/>
                </a:srgbClr>
              </a:clrTo>
            </a:clrChange>
          </a:blip>
          <a:srcRect l="2410" r="19283" b="36064"/>
          <a:stretch>
            <a:fillRect/>
          </a:stretch>
        </p:blipFill>
        <p:spPr bwMode="auto">
          <a:xfrm>
            <a:off x="2051719" y="500042"/>
            <a:ext cx="5014049" cy="1598597"/>
          </a:xfrm>
          <a:prstGeom prst="rect">
            <a:avLst/>
          </a:prstGeom>
          <a:noFill/>
          <a:ln>
            <a:noFill/>
          </a:ln>
          <a:effectLst>
            <a:glow rad="228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a:spLocks noChangeArrowheads="1"/>
          </p:cNvSpPr>
          <p:nvPr/>
        </p:nvSpPr>
        <p:spPr bwMode="auto">
          <a:xfrm>
            <a:off x="2000250" y="980728"/>
            <a:ext cx="4929188" cy="923925"/>
          </a:xfrm>
          <a:prstGeom prst="rect">
            <a:avLst/>
          </a:prstGeom>
          <a:noFill/>
          <a:ln w="9525">
            <a:noFill/>
            <a:miter lim="800000"/>
            <a:headEnd/>
            <a:tailEnd/>
          </a:ln>
          <a:effectLst/>
        </p:spPr>
        <p:txBody>
          <a:bodyPr>
            <a:spAutoFit/>
          </a:bodyPr>
          <a:lstStyle/>
          <a:p>
            <a:pPr algn="ctr">
              <a:defRPr/>
            </a:pPr>
            <a:r>
              <a:rPr lang="ar-EG" sz="5400" b="1" dirty="0">
                <a:effectLst>
                  <a:glow rad="228600">
                    <a:schemeClr val="accent6">
                      <a:satMod val="175000"/>
                      <a:alpha val="40000"/>
                    </a:schemeClr>
                  </a:glow>
                </a:effectLst>
                <a:latin typeface="Tahoma" pitchFamily="34" charset="0"/>
                <a:cs typeface="+mn-cs"/>
              </a:rPr>
              <a:t>الوحدة الرابعة</a:t>
            </a:r>
            <a:endParaRPr lang="en-US" sz="5400" b="1" dirty="0">
              <a:effectLst>
                <a:glow rad="228600">
                  <a:schemeClr val="accent6">
                    <a:satMod val="175000"/>
                    <a:alpha val="40000"/>
                  </a:schemeClr>
                </a:glow>
              </a:effectLst>
              <a:latin typeface="Tahoma" pitchFamily="34" charset="0"/>
              <a:cs typeface="+mn-cs"/>
            </a:endParaRPr>
          </a:p>
        </p:txBody>
      </p:sp>
      <p:pic>
        <p:nvPicPr>
          <p:cNvPr id="1029" name="Picture 5" descr="E:\شغل\المكتب\ملف الإعدادات\إطارات\111123_31.jpg"/>
          <p:cNvPicPr>
            <a:picLocks noChangeAspect="1" noChangeArrowheads="1"/>
          </p:cNvPicPr>
          <p:nvPr/>
        </p:nvPicPr>
        <p:blipFill>
          <a:blip r:embed="rId9" cstate="print">
            <a:duotone>
              <a:schemeClr val="accent6">
                <a:shade val="45000"/>
                <a:satMod val="135000"/>
              </a:schemeClr>
              <a:prstClr val="white"/>
            </a:duotone>
          </a:blip>
          <a:srcRect/>
          <a:stretch>
            <a:fillRect/>
          </a:stretch>
        </p:blipFill>
        <p:spPr bwMode="auto">
          <a:xfrm>
            <a:off x="1071538" y="3714752"/>
            <a:ext cx="6929486" cy="1928826"/>
          </a:xfrm>
          <a:prstGeom prst="rect">
            <a:avLst/>
          </a:prstGeom>
          <a:no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p:cNvSpPr txBox="1"/>
          <p:nvPr/>
        </p:nvSpPr>
        <p:spPr>
          <a:xfrm>
            <a:off x="1643063" y="4214813"/>
            <a:ext cx="5573712" cy="830262"/>
          </a:xfrm>
          <a:prstGeom prst="rect">
            <a:avLst/>
          </a:prstGeom>
          <a:noFill/>
          <a:effectLst/>
        </p:spPr>
        <p:txBody>
          <a:bodyPr wrap="none" rtlCol="1">
            <a:spAutoFit/>
          </a:bodyPr>
          <a:lstStyle/>
          <a:p>
            <a:pPr fontAlgn="auto">
              <a:spcBef>
                <a:spcPts val="0"/>
              </a:spcBef>
              <a:spcAft>
                <a:spcPts val="0"/>
              </a:spcAft>
              <a:defRPr/>
            </a:pPr>
            <a:r>
              <a:rPr lang="ar-EG" sz="4800" b="1" dirty="0">
                <a:effectLst>
                  <a:glow rad="139700">
                    <a:schemeClr val="accent6">
                      <a:satMod val="175000"/>
                      <a:alpha val="40000"/>
                    </a:schemeClr>
                  </a:glow>
                </a:effectLst>
                <a:latin typeface="Microsoft Sans Serif" pitchFamily="34" charset="0"/>
                <a:cs typeface="+mn-cs"/>
              </a:rPr>
              <a:t>الذكاة وطعام غير المسلمين</a:t>
            </a:r>
            <a:endParaRPr lang="en-US" sz="4800" b="1" dirty="0">
              <a:effectLst>
                <a:glow rad="139700">
                  <a:schemeClr val="accent6">
                    <a:satMod val="175000"/>
                    <a:alpha val="40000"/>
                  </a:schemeClr>
                </a:glow>
              </a:effectLst>
              <a:latin typeface="Microsoft Sans Serif" pitchFamily="34" charset="0"/>
              <a:cs typeface="+mn-cs"/>
            </a:endParaRP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4" name="SOUND181.WAV"/>
                                        </p:tgtEl>
                                      </p:cMediaNode>
                                    </p:audio>
                                  </p:sub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5" name="الوحدة الرابعة.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dissolve">
                                      <p:cBhvr>
                                        <p:cTn id="15" dur="500"/>
                                        <p:tgtEl>
                                          <p:spTgt spid="1029"/>
                                        </p:tgtEl>
                                      </p:cBhvr>
                                    </p:animEffect>
                                  </p:childTnLst>
                                  <p:subTnLst>
                                    <p:audio>
                                      <p:cMediaNode>
                                        <p:cTn display="0" masterRel="sameClick">
                                          <p:stCondLst>
                                            <p:cond evt="begin" delay="0">
                                              <p:tn val="13"/>
                                            </p:cond>
                                          </p:stCondLst>
                                          <p:endCondLst>
                                            <p:cond evt="onStopAudio" delay="0">
                                              <p:tgtEl>
                                                <p:sldTgt/>
                                              </p:tgtEl>
                                            </p:cond>
                                          </p:endCondLst>
                                        </p:cTn>
                                        <p:tgtEl>
                                          <p:sndTgt r:embed="rId6" name="chimeup.wav"/>
                                        </p:tgtEl>
                                      </p:cMediaNode>
                                    </p:audio>
                                  </p:subTnLst>
                                </p:cTn>
                              </p:par>
                              <p:par>
                                <p:cTn id="16" presetID="16" presetClass="entr" presetSubtype="2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Horizontal)">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7" name="الذكاة وطعام غير المسلم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شغل\المكتب\ملف الإعدادات\إطارات\0180.jpg"/>
          <p:cNvPicPr>
            <a:picLocks noChangeAspect="1" noChangeArrowheads="1"/>
          </p:cNvPicPr>
          <p:nvPr/>
        </p:nvPicPr>
        <p:blipFill>
          <a:blip r:embed="rId6" cstate="print">
            <a:clrChange>
              <a:clrFrom>
                <a:srgbClr val="F0F0F0"/>
              </a:clrFrom>
              <a:clrTo>
                <a:srgbClr val="F0F0F0">
                  <a:alpha val="0"/>
                </a:srgbClr>
              </a:clrTo>
            </a:clrChange>
            <a:duotone>
              <a:prstClr val="black"/>
              <a:schemeClr val="accent5">
                <a:tint val="45000"/>
                <a:satMod val="400000"/>
              </a:schemeClr>
            </a:duotone>
            <a:lum bright="92000" contrast="100000"/>
          </a:blip>
          <a:srcRect/>
          <a:stretch>
            <a:fillRect/>
          </a:stretch>
        </p:blipFill>
        <p:spPr bwMode="auto">
          <a:xfrm>
            <a:off x="571472" y="3604954"/>
            <a:ext cx="8072494" cy="2073982"/>
          </a:xfrm>
          <a:prstGeom prst="rect">
            <a:avLst/>
          </a:prstGeom>
          <a:noFill/>
          <a:effectLst>
            <a:glow rad="228600">
              <a:schemeClr val="accent4">
                <a:satMod val="175000"/>
                <a:alpha val="40000"/>
              </a:schemeClr>
            </a:glow>
          </a:effectLst>
        </p:spPr>
      </p:pic>
      <p:sp>
        <p:nvSpPr>
          <p:cNvPr id="12" name="TextBox 11"/>
          <p:cNvSpPr txBox="1">
            <a:spLocks noChangeArrowheads="1"/>
          </p:cNvSpPr>
          <p:nvPr/>
        </p:nvSpPr>
        <p:spPr bwMode="auto">
          <a:xfrm>
            <a:off x="1000125" y="3676650"/>
            <a:ext cx="7000875" cy="1754188"/>
          </a:xfrm>
          <a:prstGeom prst="rect">
            <a:avLst/>
          </a:prstGeom>
          <a:noFill/>
          <a:ln w="9525">
            <a:noFill/>
            <a:miter lim="800000"/>
            <a:headEnd/>
            <a:tailEnd/>
          </a:ln>
        </p:spPr>
        <p:txBody>
          <a:bodyPr>
            <a:spAutoFit/>
          </a:bodyPr>
          <a:lstStyle/>
          <a:p>
            <a:pPr>
              <a:defRPr/>
            </a:pPr>
            <a:r>
              <a:rPr lang="ar-EG" sz="3600" b="1" dirty="0">
                <a:latin typeface="Calibri" pitchFamily="34" charset="0"/>
                <a:cs typeface="+mn-cs"/>
              </a:rPr>
              <a:t> </a:t>
            </a:r>
            <a:r>
              <a:rPr lang="ar-EG" sz="3600" b="1" dirty="0">
                <a:latin typeface="Calibri" pitchFamily="34" charset="0"/>
              </a:rPr>
              <a:t>وحرم على المسلم أكله </a:t>
            </a:r>
            <a:r>
              <a:rPr lang="ar-EG" sz="3600" b="1" dirty="0">
                <a:latin typeface="Calibri" pitchFamily="34" charset="0"/>
                <a:cs typeface="+mn-cs"/>
              </a:rPr>
              <a:t>لقوله </a:t>
            </a:r>
            <a:r>
              <a:rPr lang="ar-EG" sz="3600" b="1" dirty="0">
                <a:latin typeface="Calibri" pitchFamily="34" charset="0"/>
                <a:cs typeface="+mn-cs"/>
              </a:rPr>
              <a:t>تعالى</a:t>
            </a:r>
            <a:r>
              <a:rPr lang="ar-SA" sz="3600" b="1" dirty="0">
                <a:latin typeface="Calibri" pitchFamily="34" charset="0"/>
                <a:cs typeface="+mn-cs"/>
              </a:rPr>
              <a:t> </a:t>
            </a:r>
            <a:r>
              <a:rPr lang="ar-EG" sz="3600" b="1" dirty="0">
                <a:latin typeface="Calibri" pitchFamily="34" charset="0"/>
                <a:cs typeface="+mn-cs"/>
              </a:rPr>
              <a:t>:</a:t>
            </a:r>
            <a:endParaRPr lang="ar-EG" sz="3600" b="1" dirty="0">
              <a:latin typeface="Calibri" pitchFamily="34" charset="0"/>
              <a:cs typeface="+mn-cs"/>
            </a:endParaRPr>
          </a:p>
          <a:p>
            <a:pPr>
              <a:defRPr/>
            </a:pPr>
            <a:r>
              <a:rPr lang="ar-EG" sz="3600" b="1" dirty="0" err="1">
                <a:latin typeface="Calibri" pitchFamily="34" charset="0"/>
                <a:cs typeface="+mn-cs"/>
              </a:rPr>
              <a:t>(</a:t>
            </a:r>
            <a:r>
              <a:rPr lang="ar-SA" sz="3600" b="1" dirty="0">
                <a:solidFill>
                  <a:srgbClr val="00B050"/>
                </a:solidFill>
                <a:latin typeface="Microsoft Sans Serif" pitchFamily="34" charset="0"/>
                <a:cs typeface="+mn-cs"/>
              </a:rPr>
              <a:t>حُرِّمَتْ عَلَيْكُمْ الْمَيْتَةُ وَالدَّمُ وَلَحْمُ الْخِنزِيرِ وَمَا أُهِلَّ لِغَيْرِ اللَّهِ </a:t>
            </a:r>
            <a:r>
              <a:rPr lang="ar-SA" sz="3600" b="1" dirty="0" err="1">
                <a:solidFill>
                  <a:srgbClr val="00B050"/>
                </a:solidFill>
                <a:latin typeface="Microsoft Sans Serif" pitchFamily="34" charset="0"/>
                <a:cs typeface="+mn-cs"/>
              </a:rPr>
              <a:t>بِهِ</a:t>
            </a:r>
            <a:r>
              <a:rPr lang="ar-EG" sz="3600" b="1" dirty="0">
                <a:latin typeface="Calibri" pitchFamily="34" charset="0"/>
                <a:cs typeface="+mn-cs"/>
              </a:rPr>
              <a:t>)</a:t>
            </a:r>
            <a:r>
              <a:rPr lang="ar-EG" sz="3600" b="1" baseline="30000" dirty="0">
                <a:latin typeface="Calibri" pitchFamily="34" charset="0"/>
                <a:cs typeface="+mn-cs"/>
              </a:rPr>
              <a:t>(</a:t>
            </a:r>
            <a:r>
              <a:rPr lang="ar-EG" sz="3600" b="1" baseline="30000" dirty="0">
                <a:latin typeface="Calibri" pitchFamily="34" charset="0"/>
                <a:cs typeface="+mn-cs"/>
              </a:rPr>
              <a:t>1)</a:t>
            </a:r>
            <a:r>
              <a:rPr lang="ar-EG" sz="3600" b="1" baseline="-25000" dirty="0">
                <a:latin typeface="Calibri" pitchFamily="34" charset="0"/>
                <a:cs typeface="+mn-cs"/>
              </a:rPr>
              <a:t>.</a:t>
            </a:r>
            <a:endParaRPr lang="en-US" sz="3600" b="1" baseline="30000" dirty="0">
              <a:latin typeface="Calibri" pitchFamily="34" charset="0"/>
              <a:cs typeface="+mn-cs"/>
            </a:endParaRPr>
          </a:p>
        </p:txBody>
      </p:sp>
      <p:pic>
        <p:nvPicPr>
          <p:cNvPr id="9" name="Picture 2" descr="E:\شغل\المكتب\ملف الإعدادات\إطارات\0279.jpg"/>
          <p:cNvPicPr>
            <a:picLocks noChangeAspect="1" noChangeArrowheads="1"/>
          </p:cNvPicPr>
          <p:nvPr/>
        </p:nvPicPr>
        <p:blipFill>
          <a:blip r:embed="rId7" cstate="print"/>
          <a:srcRect/>
          <a:stretch>
            <a:fillRect/>
          </a:stretch>
        </p:blipFill>
        <p:spPr bwMode="auto">
          <a:xfrm>
            <a:off x="642910" y="1094934"/>
            <a:ext cx="7786742" cy="1285884"/>
          </a:xfrm>
          <a:prstGeom prst="rect">
            <a:avLst/>
          </a:prstGeom>
          <a:noFill/>
          <a:ln>
            <a:noFill/>
          </a:ln>
          <a:effectLst>
            <a:glow rad="228600">
              <a:schemeClr val="accent5">
                <a:satMod val="175000"/>
                <a:alpha val="40000"/>
              </a:schemeClr>
            </a:glow>
            <a:outerShdw blurRad="44450" dist="27940" dir="5400000" algn="ctr">
              <a:srgbClr val="000000">
                <a:alpha val="32000"/>
              </a:srgbClr>
            </a:outerShdw>
          </a:effectLst>
        </p:spPr>
      </p:pic>
      <p:sp>
        <p:nvSpPr>
          <p:cNvPr id="11270" name="TextBox 9"/>
          <p:cNvSpPr txBox="1">
            <a:spLocks noChangeArrowheads="1"/>
          </p:cNvSpPr>
          <p:nvPr/>
        </p:nvSpPr>
        <p:spPr bwMode="auto">
          <a:xfrm>
            <a:off x="1214438" y="1368425"/>
            <a:ext cx="6357937" cy="769938"/>
          </a:xfrm>
          <a:prstGeom prst="rect">
            <a:avLst/>
          </a:prstGeom>
          <a:noFill/>
          <a:ln w="9525">
            <a:noFill/>
            <a:miter lim="800000"/>
            <a:headEnd/>
            <a:tailEnd/>
          </a:ln>
        </p:spPr>
        <p:txBody>
          <a:bodyPr>
            <a:spAutoFit/>
          </a:bodyPr>
          <a:lstStyle/>
          <a:p>
            <a:pPr algn="ctr">
              <a:defRPr/>
            </a:pPr>
            <a:r>
              <a:rPr lang="ar-EG" sz="4400" b="1" dirty="0">
                <a:latin typeface="Tahoma" pitchFamily="34" charset="0"/>
                <a:cs typeface="+mn-cs"/>
              </a:rPr>
              <a:t>حكم الحيوان الذي لم يُذَكْ</a:t>
            </a:r>
            <a:endParaRPr lang="en-US" sz="4400" b="1" dirty="0">
              <a:latin typeface="Tahoma" pitchFamily="34" charset="0"/>
              <a:cs typeface="+mn-cs"/>
            </a:endParaRPr>
          </a:p>
        </p:txBody>
      </p:sp>
      <p:sp>
        <p:nvSpPr>
          <p:cNvPr id="7" name="مستطيل 6"/>
          <p:cNvSpPr/>
          <p:nvPr/>
        </p:nvSpPr>
        <p:spPr>
          <a:xfrm>
            <a:off x="3117850" y="5549900"/>
            <a:ext cx="2616200" cy="400050"/>
          </a:xfrm>
          <a:prstGeom prst="rect">
            <a:avLst/>
          </a:prstGeom>
          <a:solidFill>
            <a:schemeClr val="accent6">
              <a:lumMod val="20000"/>
              <a:lumOff val="80000"/>
            </a:schemeClr>
          </a:solidFill>
        </p:spPr>
        <p:txBody>
          <a:bodyPr wrap="none">
            <a:spAutoFit/>
          </a:bodyPr>
          <a:lstStyle/>
          <a:p>
            <a:pPr algn="l" rtl="0">
              <a:defRPr/>
            </a:pPr>
            <a:r>
              <a:rPr lang="ar-EG" sz="2000" b="1" dirty="0">
                <a:latin typeface="Calibri" pitchFamily="34" charset="0"/>
              </a:rPr>
              <a:t>(1) سورة المائدة، </a:t>
            </a:r>
            <a:r>
              <a:rPr lang="ar-EG" sz="2000" b="1" dirty="0" err="1">
                <a:latin typeface="Calibri" pitchFamily="34" charset="0"/>
              </a:rPr>
              <a:t>الآية </a:t>
            </a:r>
            <a:r>
              <a:rPr lang="ar-EG" sz="2000" b="1" dirty="0">
                <a:latin typeface="Calibri" pitchFamily="34" charset="0"/>
              </a:rPr>
              <a:t>(3</a:t>
            </a:r>
            <a:r>
              <a:rPr lang="ar-EG" sz="2000" b="1" dirty="0" err="1">
                <a:latin typeface="Calibri" pitchFamily="34" charset="0"/>
              </a:rPr>
              <a:t>).</a:t>
            </a:r>
            <a:endParaRPr lang="en-US" sz="2000" dirty="0"/>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style.rotation</p:attrName>
                                        </p:attrNameLst>
                                      </p:cBhvr>
                                      <p:tavLst>
                                        <p:tav tm="0">
                                          <p:val>
                                            <p:fltVal val="720"/>
                                          </p:val>
                                        </p:tav>
                                        <p:tav tm="100000">
                                          <p:val>
                                            <p:fltVal val="0"/>
                                          </p:val>
                                        </p:tav>
                                      </p:tavLst>
                                    </p:anim>
                                    <p:anim calcmode="lin" valueType="num">
                                      <p:cBhvr>
                                        <p:cTn id="9" dur="1000" fill="hold"/>
                                        <p:tgtEl>
                                          <p:spTgt spid="12"/>
                                        </p:tgtEl>
                                        <p:attrNameLst>
                                          <p:attrName>ppt_h</p:attrName>
                                        </p:attrNameLst>
                                      </p:cBhvr>
                                      <p:tavLst>
                                        <p:tav tm="0">
                                          <p:val>
                                            <p:fltVal val="0"/>
                                          </p:val>
                                        </p:tav>
                                        <p:tav tm="100000">
                                          <p:val>
                                            <p:strVal val="#ppt_h"/>
                                          </p:val>
                                        </p:tav>
                                      </p:tavLst>
                                    </p:anim>
                                    <p:anim calcmode="lin" valueType="num">
                                      <p:cBhvr>
                                        <p:cTn id="10" dur="1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وحرم على المسلم أكله.wav"/>
                                        </p:tgtEl>
                                      </p:cMediaNode>
                                    </p:audio>
                                  </p:sub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سورة المائد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شغل\المكتب\ملف الإعدادات\إطارات\0180.jpg"/>
          <p:cNvPicPr>
            <a:picLocks noChangeAspect="1" noChangeArrowheads="1"/>
          </p:cNvPicPr>
          <p:nvPr/>
        </p:nvPicPr>
        <p:blipFill>
          <a:blip r:embed="rId5" cstate="print">
            <a:clrChange>
              <a:clrFrom>
                <a:srgbClr val="F0F0F0"/>
              </a:clrFrom>
              <a:clrTo>
                <a:srgbClr val="F0F0F0">
                  <a:alpha val="0"/>
                </a:srgbClr>
              </a:clrTo>
            </a:clrChange>
            <a:duotone>
              <a:prstClr val="black"/>
              <a:schemeClr val="accent5">
                <a:tint val="45000"/>
                <a:satMod val="400000"/>
              </a:schemeClr>
            </a:duotone>
            <a:lum bright="92000" contrast="100000"/>
          </a:blip>
          <a:srcRect/>
          <a:stretch>
            <a:fillRect/>
          </a:stretch>
        </p:blipFill>
        <p:spPr bwMode="auto">
          <a:xfrm>
            <a:off x="571472" y="4572008"/>
            <a:ext cx="8072494" cy="1785950"/>
          </a:xfrm>
          <a:prstGeom prst="rect">
            <a:avLst/>
          </a:prstGeom>
          <a:noFill/>
          <a:effectLst>
            <a:glow rad="228600">
              <a:schemeClr val="accent4">
                <a:satMod val="175000"/>
                <a:alpha val="40000"/>
              </a:schemeClr>
            </a:glow>
          </a:effectLst>
        </p:spPr>
      </p:pic>
      <p:sp>
        <p:nvSpPr>
          <p:cNvPr id="13" name="TextBox 12"/>
          <p:cNvSpPr txBox="1">
            <a:spLocks noChangeArrowheads="1"/>
          </p:cNvSpPr>
          <p:nvPr/>
        </p:nvSpPr>
        <p:spPr bwMode="auto">
          <a:xfrm>
            <a:off x="827088" y="4797425"/>
            <a:ext cx="7318375" cy="1200150"/>
          </a:xfrm>
          <a:prstGeom prst="rect">
            <a:avLst/>
          </a:prstGeom>
          <a:noFill/>
          <a:ln w="9525">
            <a:noFill/>
            <a:miter lim="800000"/>
            <a:headEnd/>
            <a:tailEnd/>
          </a:ln>
          <a:effectLst/>
        </p:spPr>
        <p:txBody>
          <a:bodyPr>
            <a:spAutoFit/>
          </a:bodyPr>
          <a:lstStyle/>
          <a:p>
            <a:pPr>
              <a:defRPr/>
            </a:pPr>
            <a:r>
              <a:rPr lang="ar-EG" sz="3600" b="1" dirty="0">
                <a:latin typeface="Calibri" pitchFamily="34" charset="0"/>
                <a:cs typeface="+mn-cs"/>
              </a:rPr>
              <a:t> لكن لو أدركت قبل موتها، وفيها حياة مستقرة، ثم ذكيت جاز أكلها حينئذ.</a:t>
            </a:r>
            <a:endParaRPr lang="en-US" sz="3600" b="1" dirty="0">
              <a:latin typeface="Calibri" pitchFamily="34" charset="0"/>
              <a:cs typeface="+mn-cs"/>
            </a:endParaRPr>
          </a:p>
        </p:txBody>
      </p:sp>
      <p:pic>
        <p:nvPicPr>
          <p:cNvPr id="8194" name="Picture 2" descr="E:\New folder (3)\Cattle-420x0.jpg"/>
          <p:cNvPicPr>
            <a:picLocks noChangeAspect="1" noChangeArrowheads="1"/>
          </p:cNvPicPr>
          <p:nvPr/>
        </p:nvPicPr>
        <p:blipFill>
          <a:blip r:embed="rId6" cstate="print"/>
          <a:srcRect/>
          <a:stretch>
            <a:fillRect/>
          </a:stretch>
        </p:blipFill>
        <p:spPr bwMode="auto">
          <a:xfrm>
            <a:off x="3000364" y="2357430"/>
            <a:ext cx="3000368" cy="1681154"/>
          </a:xfrm>
          <a:prstGeom prst="rect">
            <a:avLst/>
          </a:prstGeom>
          <a:noFill/>
          <a:effectLst>
            <a:glow rad="228600">
              <a:schemeClr val="accent1">
                <a:satMod val="175000"/>
                <a:alpha val="40000"/>
              </a:schemeClr>
            </a:glow>
          </a:effectLst>
        </p:spPr>
      </p:pic>
      <p:pic>
        <p:nvPicPr>
          <p:cNvPr id="9" name="Picture 2" descr="E:\شغل\المكتب\ملف الإعدادات\إطارات\0279.jpg"/>
          <p:cNvPicPr>
            <a:picLocks noChangeAspect="1" noChangeArrowheads="1"/>
          </p:cNvPicPr>
          <p:nvPr/>
        </p:nvPicPr>
        <p:blipFill>
          <a:blip r:embed="rId7" cstate="print"/>
          <a:srcRect/>
          <a:stretch>
            <a:fillRect/>
          </a:stretch>
        </p:blipFill>
        <p:spPr bwMode="auto">
          <a:xfrm>
            <a:off x="642910" y="500042"/>
            <a:ext cx="7786742" cy="1285884"/>
          </a:xfrm>
          <a:prstGeom prst="rect">
            <a:avLst/>
          </a:prstGeom>
          <a:noFill/>
          <a:ln>
            <a:noFill/>
          </a:ln>
          <a:effectLst>
            <a:glow rad="228600">
              <a:schemeClr val="accent5">
                <a:satMod val="175000"/>
                <a:alpha val="40000"/>
              </a:schemeClr>
            </a:glow>
            <a:outerShdw blurRad="44450" dist="27940" dir="5400000" algn="ctr">
              <a:srgbClr val="000000">
                <a:alpha val="32000"/>
              </a:srgbClr>
            </a:outerShdw>
          </a:effectLst>
        </p:spPr>
      </p:pic>
      <p:sp>
        <p:nvSpPr>
          <p:cNvPr id="12294" name="TextBox 9"/>
          <p:cNvSpPr txBox="1">
            <a:spLocks noChangeArrowheads="1"/>
          </p:cNvSpPr>
          <p:nvPr/>
        </p:nvSpPr>
        <p:spPr bwMode="auto">
          <a:xfrm>
            <a:off x="1214438" y="773113"/>
            <a:ext cx="6357937" cy="769937"/>
          </a:xfrm>
          <a:prstGeom prst="rect">
            <a:avLst/>
          </a:prstGeom>
          <a:noFill/>
          <a:ln w="9525">
            <a:noFill/>
            <a:miter lim="800000"/>
            <a:headEnd/>
            <a:tailEnd/>
          </a:ln>
          <a:effectLst/>
        </p:spPr>
        <p:txBody>
          <a:bodyPr>
            <a:spAutoFit/>
          </a:bodyPr>
          <a:lstStyle/>
          <a:p>
            <a:pPr algn="ctr">
              <a:defRPr/>
            </a:pPr>
            <a:r>
              <a:rPr lang="ar-EG" sz="4400" b="1" dirty="0">
                <a:latin typeface="Tahoma" pitchFamily="34" charset="0"/>
                <a:cs typeface="+mn-cs"/>
              </a:rPr>
              <a:t>حكم الحيوان الذي لم يُذَكْ</a:t>
            </a:r>
            <a:endParaRPr lang="en-US" sz="4400" b="1" dirty="0">
              <a:latin typeface="Tahoma" pitchFamily="34" charset="0"/>
              <a:cs typeface="+mn-cs"/>
            </a:endParaRP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style.rotation</p:attrName>
                                        </p:attrNameLst>
                                      </p:cBhvr>
                                      <p:tavLst>
                                        <p:tav tm="0">
                                          <p:val>
                                            <p:fltVal val="720"/>
                                          </p:val>
                                        </p:tav>
                                        <p:tav tm="100000">
                                          <p:val>
                                            <p:fltVal val="0"/>
                                          </p:val>
                                        </p:tav>
                                      </p:tavLst>
                                    </p:anim>
                                    <p:anim calcmode="lin" valueType="num">
                                      <p:cBhvr>
                                        <p:cTn id="9" dur="500" fill="hold"/>
                                        <p:tgtEl>
                                          <p:spTgt spid="13"/>
                                        </p:tgtEl>
                                        <p:attrNameLst>
                                          <p:attrName>ppt_h</p:attrName>
                                        </p:attrNameLst>
                                      </p:cBhvr>
                                      <p:tavLst>
                                        <p:tav tm="0">
                                          <p:val>
                                            <p:fltVal val="0"/>
                                          </p:val>
                                        </p:tav>
                                        <p:tav tm="100000">
                                          <p:val>
                                            <p:strVal val="#ppt_h"/>
                                          </p:val>
                                        </p:tav>
                                      </p:tavLst>
                                    </p:anim>
                                    <p:anim calcmode="lin" valueType="num">
                                      <p:cBhvr>
                                        <p:cTn id="10" dur="5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لكن لو أدركت قبل موتها،.wav"/>
                                        </p:tgtEl>
                                      </p:cMediaNode>
                                    </p:audio>
                                  </p:subTnLst>
                                </p:cTn>
                              </p:par>
                              <p:par>
                                <p:cTn id="11" presetID="35"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anim calcmode="lin" valueType="num">
                                      <p:cBhvr>
                                        <p:cTn id="14" dur="500" fill="hold"/>
                                        <p:tgtEl>
                                          <p:spTgt spid="8194"/>
                                        </p:tgtEl>
                                        <p:attrNameLst>
                                          <p:attrName>style.rotation</p:attrName>
                                        </p:attrNameLst>
                                      </p:cBhvr>
                                      <p:tavLst>
                                        <p:tav tm="0">
                                          <p:val>
                                            <p:fltVal val="720"/>
                                          </p:val>
                                        </p:tav>
                                        <p:tav tm="100000">
                                          <p:val>
                                            <p:fltVal val="0"/>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 calcmode="lin" valueType="num">
                                      <p:cBhvr>
                                        <p:cTn id="16" dur="500" fill="hold"/>
                                        <p:tgtEl>
                                          <p:spTgt spid="8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المكتب\ملف الإعدادات\إطارات\زخارف 1 محول\براويز سميكة\0001.jpg"/>
          <p:cNvPicPr>
            <a:picLocks noChangeAspect="1" noChangeArrowheads="1"/>
          </p:cNvPicPr>
          <p:nvPr/>
        </p:nvPicPr>
        <p:blipFill>
          <a:blip r:embed="rId6"/>
          <a:srcRect/>
          <a:stretch>
            <a:fillRect/>
          </a:stretch>
        </p:blipFill>
        <p:spPr bwMode="auto">
          <a:xfrm>
            <a:off x="1928813" y="2276475"/>
            <a:ext cx="5143500" cy="2232025"/>
          </a:xfrm>
          <a:prstGeom prst="rect">
            <a:avLst/>
          </a:prstGeom>
          <a:noFill/>
          <a:ln w="9525">
            <a:noFill/>
            <a:miter lim="800000"/>
            <a:headEnd/>
            <a:tailEnd/>
          </a:ln>
        </p:spPr>
      </p:pic>
      <p:sp>
        <p:nvSpPr>
          <p:cNvPr id="3" name="TextBox 2"/>
          <p:cNvSpPr txBox="1">
            <a:spLocks noChangeArrowheads="1"/>
          </p:cNvSpPr>
          <p:nvPr/>
        </p:nvSpPr>
        <p:spPr bwMode="auto">
          <a:xfrm>
            <a:off x="3143250" y="2708275"/>
            <a:ext cx="2500313" cy="1200150"/>
          </a:xfrm>
          <a:prstGeom prst="rect">
            <a:avLst/>
          </a:prstGeom>
          <a:noFill/>
          <a:ln w="9525">
            <a:noFill/>
            <a:miter lim="800000"/>
            <a:headEnd/>
            <a:tailEnd/>
          </a:ln>
          <a:effectLst/>
        </p:spPr>
        <p:txBody>
          <a:bodyPr>
            <a:spAutoFit/>
          </a:bodyPr>
          <a:lstStyle/>
          <a:p>
            <a:pPr algn="ctr">
              <a:defRPr/>
            </a:pPr>
            <a:r>
              <a:rPr lang="ar-EG" sz="7200" b="1" dirty="0">
                <a:latin typeface="Tahoma" pitchFamily="34" charset="0"/>
                <a:cs typeface="+mn-cs"/>
              </a:rPr>
              <a:t>تمرين</a:t>
            </a:r>
            <a:endParaRPr lang="en-US" sz="7200" b="1" dirty="0">
              <a:latin typeface="Tahoma" pitchFamily="34" charset="0"/>
              <a:cs typeface="+mn-cs"/>
            </a:endParaRP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93" decel="100000"/>
                                        <p:tgtEl>
                                          <p:spTgt spid="1027"/>
                                        </p:tgtEl>
                                      </p:cBhvr>
                                    </p:animEffect>
                                    <p:animScale>
                                      <p:cBhvr>
                                        <p:cTn id="8" dur="193" decel="100000"/>
                                        <p:tgtEl>
                                          <p:spTgt spid="1027"/>
                                        </p:tgtEl>
                                      </p:cBhvr>
                                      <p:from x="10000" y="10000"/>
                                      <p:to x="200000" y="450000"/>
                                    </p:animScale>
                                    <p:animScale>
                                      <p:cBhvr>
                                        <p:cTn id="9" dur="308" accel="100000" fill="hold">
                                          <p:stCondLst>
                                            <p:cond delay="193"/>
                                          </p:stCondLst>
                                        </p:cTn>
                                        <p:tgtEl>
                                          <p:spTgt spid="1027"/>
                                        </p:tgtEl>
                                      </p:cBhvr>
                                      <p:from x="200000" y="450000"/>
                                      <p:to x="100000" y="100000"/>
                                    </p:animScale>
                                    <p:set>
                                      <p:cBhvr>
                                        <p:cTn id="10" dur="193" fill="hold"/>
                                        <p:tgtEl>
                                          <p:spTgt spid="1027"/>
                                        </p:tgtEl>
                                        <p:attrNameLst>
                                          <p:attrName>ppt_x</p:attrName>
                                        </p:attrNameLst>
                                      </p:cBhvr>
                                      <p:to>
                                        <p:strVal val="(0.5)"/>
                                      </p:to>
                                    </p:set>
                                    <p:anim from="(0.5)" to="(#ppt_x)" calcmode="lin" valueType="num">
                                      <p:cBhvr>
                                        <p:cTn id="11" dur="308" accel="100000" fill="hold">
                                          <p:stCondLst>
                                            <p:cond delay="193"/>
                                          </p:stCondLst>
                                        </p:cTn>
                                        <p:tgtEl>
                                          <p:spTgt spid="1027"/>
                                        </p:tgtEl>
                                        <p:attrNameLst>
                                          <p:attrName>ppt_x</p:attrName>
                                        </p:attrNameLst>
                                      </p:cBhvr>
                                    </p:anim>
                                    <p:set>
                                      <p:cBhvr>
                                        <p:cTn id="12" dur="193" fill="hold"/>
                                        <p:tgtEl>
                                          <p:spTgt spid="1027"/>
                                        </p:tgtEl>
                                        <p:attrNameLst>
                                          <p:attrName>ppt_y</p:attrName>
                                        </p:attrNameLst>
                                      </p:cBhvr>
                                      <p:to>
                                        <p:strVal val="(#ppt_y+0.4)"/>
                                      </p:to>
                                    </p:set>
                                    <p:anim from="(#ppt_y+0.4)" to="(#ppt_y)" calcmode="lin" valueType="num">
                                      <p:cBhvr>
                                        <p:cTn id="13" dur="308" accel="100000" fill="hold">
                                          <p:stCondLst>
                                            <p:cond delay="193"/>
                                          </p:stCondLst>
                                        </p:cTn>
                                        <p:tgtEl>
                                          <p:spTgt spid="1027"/>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BOINGG.WAV"/>
                                        </p:tgtEl>
                                      </p:cMediaNode>
                                    </p:audio>
                                  </p:subTnLst>
                                </p:cTn>
                              </p:par>
                              <p:par>
                                <p:cTn id="14" presetID="5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93" decel="100000"/>
                                        <p:tgtEl>
                                          <p:spTgt spid="3"/>
                                        </p:tgtEl>
                                      </p:cBhvr>
                                    </p:animEffect>
                                    <p:animScale>
                                      <p:cBhvr>
                                        <p:cTn id="17" dur="193" decel="100000"/>
                                        <p:tgtEl>
                                          <p:spTgt spid="3"/>
                                        </p:tgtEl>
                                      </p:cBhvr>
                                      <p:from x="10000" y="10000"/>
                                      <p:to x="200000" y="450000"/>
                                    </p:animScale>
                                    <p:animScale>
                                      <p:cBhvr>
                                        <p:cTn id="18" dur="308" accel="100000" fill="hold">
                                          <p:stCondLst>
                                            <p:cond delay="193"/>
                                          </p:stCondLst>
                                        </p:cTn>
                                        <p:tgtEl>
                                          <p:spTgt spid="3"/>
                                        </p:tgtEl>
                                      </p:cBhvr>
                                      <p:from x="200000" y="450000"/>
                                      <p:to x="100000" y="100000"/>
                                    </p:animScale>
                                    <p:set>
                                      <p:cBhvr>
                                        <p:cTn id="19" dur="193" fill="hold"/>
                                        <p:tgtEl>
                                          <p:spTgt spid="3"/>
                                        </p:tgtEl>
                                        <p:attrNameLst>
                                          <p:attrName>ppt_x</p:attrName>
                                        </p:attrNameLst>
                                      </p:cBhvr>
                                      <p:to>
                                        <p:strVal val="(0.5)"/>
                                      </p:to>
                                    </p:set>
                                    <p:anim from="(0.5)" to="(#ppt_x)" calcmode="lin" valueType="num">
                                      <p:cBhvr>
                                        <p:cTn id="20" dur="308" accel="100000" fill="hold">
                                          <p:stCondLst>
                                            <p:cond delay="193"/>
                                          </p:stCondLst>
                                        </p:cTn>
                                        <p:tgtEl>
                                          <p:spTgt spid="3"/>
                                        </p:tgtEl>
                                        <p:attrNameLst>
                                          <p:attrName>ppt_x</p:attrName>
                                        </p:attrNameLst>
                                      </p:cBhvr>
                                    </p:anim>
                                    <p:set>
                                      <p:cBhvr>
                                        <p:cTn id="21" dur="193" fill="hold"/>
                                        <p:tgtEl>
                                          <p:spTgt spid="3"/>
                                        </p:tgtEl>
                                        <p:attrNameLst>
                                          <p:attrName>ppt_y</p:attrName>
                                        </p:attrNameLst>
                                      </p:cBhvr>
                                      <p:to>
                                        <p:strVal val="(#ppt_y+0.4)"/>
                                      </p:to>
                                    </p:set>
                                    <p:anim from="(#ppt_y+0.4)" to="(#ppt_y)" calcmode="lin" valueType="num">
                                      <p:cBhvr>
                                        <p:cTn id="22" dur="308" accel="100000" fill="hold">
                                          <p:stCondLst>
                                            <p:cond delay="193"/>
                                          </p:stCondLst>
                                        </p:cTn>
                                        <p:tgtEl>
                                          <p:spTgt spid="3"/>
                                        </p:tgtEl>
                                        <p:attrNameLst>
                                          <p:attrName>ppt_y</p:attrName>
                                        </p:attrNameLst>
                                      </p:cBhvr>
                                    </p:anim>
                                  </p:childTnLst>
                                  <p:subTnLst>
                                    <p:audio>
                                      <p:cMediaNode>
                                        <p:cTn display="0" masterRel="sameClick">
                                          <p:stCondLst>
                                            <p:cond evt="begin" delay="0">
                                              <p:tn val="14"/>
                                            </p:cond>
                                          </p:stCondLst>
                                          <p:endCondLst>
                                            <p:cond evt="onStopAudio" delay="0">
                                              <p:tgtEl>
                                                <p:sldTgt/>
                                              </p:tgtEl>
                                            </p:cond>
                                          </p:endCondLst>
                                        </p:cTn>
                                        <p:tgtEl>
                                          <p:sndTgt r:embed="rId5" name="تمر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14282" y="214290"/>
            <a:ext cx="8715436" cy="928694"/>
          </a:xfrm>
          <a:prstGeom prst="hexagon">
            <a:avLst/>
          </a:prstGeom>
          <a:ln>
            <a:noFill/>
          </a:ln>
          <a:effectLst>
            <a:glow rad="228600">
              <a:schemeClr val="accent5">
                <a:satMod val="175000"/>
                <a:alpha val="40000"/>
              </a:schemeClr>
            </a:glow>
            <a:outerShdw blurRad="44450" dist="27940" dir="5400000" algn="ctr">
              <a:srgbClr val="000000">
                <a:alpha val="32000"/>
              </a:srgbClr>
            </a:outerShdw>
          </a:effectLst>
        </p:spPr>
        <p:style>
          <a:lnRef idx="1">
            <a:schemeClr val="accent5"/>
          </a:lnRef>
          <a:fillRef idx="3">
            <a:schemeClr val="accent5"/>
          </a:fillRef>
          <a:effectRef idx="2">
            <a:schemeClr val="accent5"/>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11" name="TextBox 10"/>
          <p:cNvSpPr txBox="1">
            <a:spLocks noChangeArrowheads="1"/>
          </p:cNvSpPr>
          <p:nvPr/>
        </p:nvSpPr>
        <p:spPr bwMode="auto">
          <a:xfrm>
            <a:off x="142875" y="415925"/>
            <a:ext cx="8643938" cy="585788"/>
          </a:xfrm>
          <a:prstGeom prst="rect">
            <a:avLst/>
          </a:prstGeom>
          <a:noFill/>
          <a:ln w="9525">
            <a:noFill/>
            <a:miter lim="800000"/>
            <a:headEnd/>
            <a:tailEnd/>
          </a:ln>
        </p:spPr>
        <p:txBody>
          <a:bodyPr>
            <a:spAutoFit/>
          </a:bodyPr>
          <a:lstStyle/>
          <a:p>
            <a:pPr algn="ctr">
              <a:defRPr/>
            </a:pPr>
            <a:r>
              <a:rPr lang="ar-EG" sz="3200" b="1" dirty="0">
                <a:solidFill>
                  <a:schemeClr val="bg1"/>
                </a:solidFill>
                <a:latin typeface="Calibri" pitchFamily="34" charset="0"/>
                <a:cs typeface="+mn-cs"/>
              </a:rPr>
              <a:t>ما الذي يجوز أكله وما الذي لا يجوز أكله من الحيوانات الآتية:</a:t>
            </a:r>
            <a:endParaRPr lang="en-US" sz="3200" b="1" dirty="0">
              <a:solidFill>
                <a:schemeClr val="bg1"/>
              </a:solidFill>
              <a:latin typeface="Calibri" pitchFamily="34" charset="0"/>
              <a:cs typeface="+mn-cs"/>
            </a:endParaRPr>
          </a:p>
        </p:txBody>
      </p:sp>
      <p:graphicFrame>
        <p:nvGraphicFramePr>
          <p:cNvPr id="13" name="Table 12"/>
          <p:cNvGraphicFramePr>
            <a:graphicFrameLocks noGrp="1"/>
          </p:cNvGraphicFramePr>
          <p:nvPr/>
        </p:nvGraphicFramePr>
        <p:xfrm>
          <a:off x="885619" y="2708275"/>
          <a:ext cx="7309056" cy="3857652"/>
        </p:xfrm>
        <a:graphic>
          <a:graphicData uri="http://schemas.openxmlformats.org/drawingml/2006/table">
            <a:tbl>
              <a:tblPr rtl="1" firstRow="1" bandRow="1">
                <a:tableStyleId>{5C22544A-7EE6-4342-B048-85BDC9FD1C3A}</a:tableStyleId>
              </a:tblPr>
              <a:tblGrid>
                <a:gridCol w="4732048"/>
                <a:gridCol w="2577008"/>
              </a:tblGrid>
              <a:tr h="888148">
                <a:tc>
                  <a:txBody>
                    <a:bodyPr/>
                    <a:lstStyle/>
                    <a:p>
                      <a:pPr rtl="1"/>
                      <a:endParaRPr lang="ar-EG" dirty="0"/>
                    </a:p>
                  </a:txBody>
                  <a:tcP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rtl="1"/>
                      <a:endParaRPr lang="ar-EG" dirty="0"/>
                    </a:p>
                  </a:txBody>
                  <a:tcPr>
                    <a:lnB w="12700" cap="flat" cmpd="sng" algn="ctr">
                      <a:solidFill>
                        <a:schemeClr val="tx1"/>
                      </a:solidFill>
                      <a:prstDash val="solid"/>
                      <a:round/>
                      <a:headEnd type="none" w="med" len="med"/>
                      <a:tailEnd type="none" w="med" len="med"/>
                    </a:lnB>
                    <a:solidFill>
                      <a:schemeClr val="tx1">
                        <a:lumMod val="65000"/>
                        <a:lumOff val="35000"/>
                      </a:schemeClr>
                    </a:solidFill>
                  </a:tcPr>
                </a:tc>
              </a:tr>
              <a:tr h="1540744">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8760">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a:xfrm>
            <a:off x="5014913" y="2916238"/>
            <a:ext cx="1357312" cy="584200"/>
          </a:xfrm>
          <a:prstGeom prst="rect">
            <a:avLst/>
          </a:prstGeom>
          <a:noFill/>
        </p:spPr>
        <p:txBody>
          <a:bodyPr rtlCol="1">
            <a:spAutoFit/>
          </a:bodyPr>
          <a:lstStyle/>
          <a:p>
            <a:pPr fontAlgn="auto">
              <a:spcBef>
                <a:spcPts val="0"/>
              </a:spcBef>
              <a:spcAft>
                <a:spcPts val="0"/>
              </a:spcAft>
              <a:defRPr/>
            </a:pPr>
            <a:r>
              <a:rPr lang="ar-EG" sz="3200" b="1" dirty="0">
                <a:solidFill>
                  <a:schemeClr val="bg1"/>
                </a:solidFill>
                <a:latin typeface="+mn-lt"/>
                <a:cs typeface="+mn-cs"/>
              </a:rPr>
              <a:t>الحالة</a:t>
            </a:r>
          </a:p>
        </p:txBody>
      </p:sp>
      <p:sp>
        <p:nvSpPr>
          <p:cNvPr id="15" name="TextBox 14"/>
          <p:cNvSpPr txBox="1"/>
          <p:nvPr/>
        </p:nvSpPr>
        <p:spPr>
          <a:xfrm>
            <a:off x="1336675" y="2857500"/>
            <a:ext cx="1331913" cy="584200"/>
          </a:xfrm>
          <a:prstGeom prst="rect">
            <a:avLst/>
          </a:prstGeom>
          <a:noFill/>
        </p:spPr>
        <p:txBody>
          <a:bodyPr rtlCol="1">
            <a:spAutoFit/>
          </a:bodyPr>
          <a:lstStyle/>
          <a:p>
            <a:pPr fontAlgn="auto">
              <a:spcBef>
                <a:spcPts val="0"/>
              </a:spcBef>
              <a:spcAft>
                <a:spcPts val="0"/>
              </a:spcAft>
              <a:defRPr/>
            </a:pPr>
            <a:r>
              <a:rPr lang="ar-EG" sz="3200" b="1" dirty="0">
                <a:solidFill>
                  <a:schemeClr val="bg1"/>
                </a:solidFill>
                <a:latin typeface="+mn-lt"/>
                <a:cs typeface="+mn-cs"/>
              </a:rPr>
              <a:t>الحكم</a:t>
            </a:r>
          </a:p>
        </p:txBody>
      </p:sp>
      <p:sp>
        <p:nvSpPr>
          <p:cNvPr id="16" name="TextBox 15"/>
          <p:cNvSpPr txBox="1"/>
          <p:nvPr/>
        </p:nvSpPr>
        <p:spPr>
          <a:xfrm>
            <a:off x="3643313" y="3895725"/>
            <a:ext cx="4408487" cy="1077913"/>
          </a:xfrm>
          <a:prstGeom prst="rect">
            <a:avLst/>
          </a:prstGeom>
          <a:noFill/>
        </p:spPr>
        <p:txBody>
          <a:bodyPr rtlCol="1">
            <a:spAutoFit/>
          </a:bodyPr>
          <a:lstStyle/>
          <a:p>
            <a:pPr marL="442913" indent="-442913" fontAlgn="auto">
              <a:spcBef>
                <a:spcPts val="0"/>
              </a:spcBef>
              <a:spcAft>
                <a:spcPts val="0"/>
              </a:spcAft>
              <a:defRPr/>
            </a:pPr>
            <a:r>
              <a:rPr lang="ar-EG" sz="3200" b="1" dirty="0">
                <a:latin typeface="+mn-lt"/>
                <a:cs typeface="+mn-cs"/>
              </a:rPr>
              <a:t>1- الحيوان المقتول بالصعق الكهربائي.</a:t>
            </a:r>
            <a:endParaRPr lang="en-US" sz="3200" b="1" dirty="0">
              <a:latin typeface="+mn-lt"/>
              <a:cs typeface="+mn-cs"/>
            </a:endParaRPr>
          </a:p>
        </p:txBody>
      </p:sp>
      <p:sp>
        <p:nvSpPr>
          <p:cNvPr id="17" name="TextBox 16"/>
          <p:cNvSpPr txBox="1"/>
          <p:nvPr/>
        </p:nvSpPr>
        <p:spPr>
          <a:xfrm>
            <a:off x="3708400" y="5229225"/>
            <a:ext cx="4408488" cy="1077913"/>
          </a:xfrm>
          <a:prstGeom prst="rect">
            <a:avLst/>
          </a:prstGeom>
          <a:noFill/>
        </p:spPr>
        <p:txBody>
          <a:bodyPr rtlCol="1">
            <a:spAutoFit/>
          </a:bodyPr>
          <a:lstStyle/>
          <a:p>
            <a:pPr marL="539750" indent="-539750" fontAlgn="auto">
              <a:spcBef>
                <a:spcPts val="0"/>
              </a:spcBef>
              <a:spcAft>
                <a:spcPts val="0"/>
              </a:spcAft>
              <a:defRPr/>
            </a:pPr>
            <a:r>
              <a:rPr lang="ar-EG" sz="3200" b="1" dirty="0">
                <a:latin typeface="+mn-lt"/>
                <a:cs typeface="+mn-cs"/>
              </a:rPr>
              <a:t>2- الدجاج الذي يوضع في الماء حتى يموت ثم يذكى.</a:t>
            </a:r>
            <a:endParaRPr lang="en-US" sz="3200" b="1" dirty="0">
              <a:latin typeface="+mn-lt"/>
              <a:cs typeface="+mn-cs"/>
            </a:endParaRPr>
          </a:p>
        </p:txBody>
      </p:sp>
      <p:sp>
        <p:nvSpPr>
          <p:cNvPr id="20" name="TextBox 19"/>
          <p:cNvSpPr txBox="1">
            <a:spLocks noChangeArrowheads="1"/>
          </p:cNvSpPr>
          <p:nvPr/>
        </p:nvSpPr>
        <p:spPr bwMode="auto">
          <a:xfrm>
            <a:off x="1123950" y="4006850"/>
            <a:ext cx="2008188" cy="646113"/>
          </a:xfrm>
          <a:prstGeom prst="rect">
            <a:avLst/>
          </a:prstGeom>
          <a:noFill/>
          <a:ln w="9525">
            <a:noFill/>
            <a:miter lim="800000"/>
            <a:headEnd/>
            <a:tailEnd/>
          </a:ln>
        </p:spPr>
        <p:txBody>
          <a:bodyPr wrap="none">
            <a:spAutoFit/>
          </a:bodyPr>
          <a:lstStyle/>
          <a:p>
            <a:pPr>
              <a:defRPr/>
            </a:pPr>
            <a:r>
              <a:rPr lang="ar-EG" sz="3600" b="1" dirty="0">
                <a:solidFill>
                  <a:srgbClr val="FF0000"/>
                </a:solidFill>
                <a:latin typeface="Calibri" pitchFamily="34" charset="0"/>
                <a:cs typeface="+mn-cs"/>
              </a:rPr>
              <a:t>لا يجوز أكله</a:t>
            </a:r>
            <a:endParaRPr lang="en-US" sz="3600" b="1" dirty="0">
              <a:solidFill>
                <a:srgbClr val="FF0000"/>
              </a:solidFill>
              <a:latin typeface="Calibri" pitchFamily="34" charset="0"/>
              <a:cs typeface="+mn-cs"/>
            </a:endParaRPr>
          </a:p>
        </p:txBody>
      </p:sp>
      <p:sp>
        <p:nvSpPr>
          <p:cNvPr id="21" name="TextBox 20"/>
          <p:cNvSpPr txBox="1">
            <a:spLocks noChangeArrowheads="1"/>
          </p:cNvSpPr>
          <p:nvPr/>
        </p:nvSpPr>
        <p:spPr bwMode="auto">
          <a:xfrm>
            <a:off x="1116013" y="5300663"/>
            <a:ext cx="2008187" cy="646112"/>
          </a:xfrm>
          <a:prstGeom prst="rect">
            <a:avLst/>
          </a:prstGeom>
          <a:noFill/>
          <a:ln w="9525">
            <a:noFill/>
            <a:miter lim="800000"/>
            <a:headEnd/>
            <a:tailEnd/>
          </a:ln>
        </p:spPr>
        <p:txBody>
          <a:bodyPr wrap="none">
            <a:spAutoFit/>
          </a:bodyPr>
          <a:lstStyle/>
          <a:p>
            <a:pPr>
              <a:defRPr/>
            </a:pPr>
            <a:r>
              <a:rPr lang="ar-EG" sz="3600" b="1" dirty="0">
                <a:solidFill>
                  <a:srgbClr val="FF0000"/>
                </a:solidFill>
                <a:latin typeface="Calibri" pitchFamily="34" charset="0"/>
                <a:cs typeface="+mn-cs"/>
              </a:rPr>
              <a:t>لا يجوز أكله</a:t>
            </a:r>
            <a:endParaRPr lang="en-US" sz="3600" b="1" dirty="0">
              <a:solidFill>
                <a:srgbClr val="FF0000"/>
              </a:solidFill>
              <a:latin typeface="Calibri" pitchFamily="34" charset="0"/>
              <a:cs typeface="+mn-cs"/>
            </a:endParaRPr>
          </a:p>
        </p:txBody>
      </p:sp>
      <p:pic>
        <p:nvPicPr>
          <p:cNvPr id="2050" name="Picture 2" descr="E:\New folder (3)\chicken-saidaonline.jpg"/>
          <p:cNvPicPr>
            <a:picLocks noChangeAspect="1" noChangeArrowheads="1"/>
          </p:cNvPicPr>
          <p:nvPr/>
        </p:nvPicPr>
        <p:blipFill>
          <a:blip r:embed="rId12" cstate="print">
            <a:lum bright="11000" contrast="58000"/>
          </a:blip>
          <a:srcRect/>
          <a:stretch>
            <a:fillRect/>
          </a:stretch>
        </p:blipFill>
        <p:spPr bwMode="auto">
          <a:xfrm>
            <a:off x="3347864" y="1333358"/>
            <a:ext cx="2376264" cy="1231546"/>
          </a:xfrm>
          <a:prstGeom prst="rect">
            <a:avLst/>
          </a:prstGeom>
          <a:noFill/>
          <a:effectLst>
            <a:glow rad="228600">
              <a:schemeClr val="accent1">
                <a:satMod val="175000"/>
                <a:alpha val="40000"/>
              </a:schemeClr>
            </a:glow>
          </a:effectLst>
        </p:spPr>
      </p:pic>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fmla="#ppt_w*sin(2.5*pi*$)">
                                          <p:val>
                                            <p:fltVal val="0"/>
                                          </p:val>
                                        </p:tav>
                                        <p:tav tm="100000">
                                          <p:val>
                                            <p:fltVal val="1"/>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SOUND181.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fmla="#ppt_w*sin(2.5*pi*$)">
                                          <p:val>
                                            <p:fltVal val="0"/>
                                          </p:val>
                                        </p:tav>
                                        <p:tav tm="100000">
                                          <p:val>
                                            <p:fltVal val="1"/>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5" name="ما الذي يجوز أكله وما الذي لا يجوز أكله.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6" name="chimes.wav"/>
                                        </p:tgtEl>
                                      </p:cMediaNode>
                                    </p:audio>
                                  </p:subTnLst>
                                </p:cTn>
                              </p:par>
                              <p:par>
                                <p:cTn id="25" presetID="2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7" name="الحالة.wav"/>
                                        </p:tgtEl>
                                      </p:cMediaNode>
                                    </p:audio>
                                  </p:sub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8" name="الحكم.wav"/>
                                        </p:tgtEl>
                                      </p:cMediaNode>
                                    </p:audio>
                                  </p:sub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6"/>
                                        </p:tgtEl>
                                      </p:cBhvr>
                                    </p:animEffect>
                                  </p:childTnLst>
                                  <p:subTnLst>
                                    <p:audio>
                                      <p:cMediaNode>
                                        <p:cTn display="0" masterRel="sameClick">
                                          <p:stCondLst>
                                            <p:cond evt="begin" delay="0">
                                              <p:tn val="49"/>
                                            </p:cond>
                                          </p:stCondLst>
                                          <p:endCondLst>
                                            <p:cond evt="onStopAudio" delay="0">
                                              <p:tgtEl>
                                                <p:sldTgt/>
                                              </p:tgtEl>
                                            </p:cond>
                                          </p:endCondLst>
                                        </p:cTn>
                                        <p:tgtEl>
                                          <p:sndTgt r:embed="rId9" name="الحيوان المقتول بالصعق.wav"/>
                                        </p:tgtEl>
                                      </p:cMediaNode>
                                    </p:audio>
                                  </p:sub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20"/>
                                        </p:tgtEl>
                                      </p:cBhvr>
                                    </p:animEffect>
                                  </p:childTnLst>
                                  <p:subTnLst>
                                    <p:audio>
                                      <p:cMediaNode>
                                        <p:cTn display="0" masterRel="sameClick">
                                          <p:stCondLst>
                                            <p:cond evt="begin" delay="0">
                                              <p:tn val="61"/>
                                            </p:cond>
                                          </p:stCondLst>
                                          <p:endCondLst>
                                            <p:cond evt="onStopAudio" delay="0">
                                              <p:tgtEl>
                                                <p:sldTgt/>
                                              </p:tgtEl>
                                            </p:cond>
                                          </p:endCondLst>
                                        </p:cTn>
                                        <p:tgtEl>
                                          <p:sndTgt r:embed="rId10" name="لا يجوز أكله.wav"/>
                                        </p:tgtEl>
                                      </p:cMediaNode>
                                    </p:audio>
                                  </p:sub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8" dur="1000" fill="hold"/>
                                        <p:tgtEl>
                                          <p:spTgt spid="17"/>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7"/>
                                        </p:tgtEl>
                                      </p:cBhvr>
                                    </p:animEffect>
                                  </p:childTnLst>
                                  <p:subTnLst>
                                    <p:audio>
                                      <p:cMediaNode>
                                        <p:cTn display="0" masterRel="sameClick">
                                          <p:stCondLst>
                                            <p:cond evt="begin" delay="0">
                                              <p:tn val="73"/>
                                            </p:cond>
                                          </p:stCondLst>
                                          <p:endCondLst>
                                            <p:cond evt="onStopAudio" delay="0">
                                              <p:tgtEl>
                                                <p:sldTgt/>
                                              </p:tgtEl>
                                            </p:cond>
                                          </p:endCondLst>
                                        </p:cTn>
                                        <p:tgtEl>
                                          <p:sndTgt r:embed="rId11" name="الدجاج الذي يوضع.wav"/>
                                        </p:tgtEl>
                                      </p:cMediaNode>
                                    </p:audio>
                                  </p:subTnLst>
                                </p:cTn>
                              </p:par>
                              <p:par>
                                <p:cTn id="83" presetID="25" presetClass="entr" presetSubtype="0" fill="hold" nodeType="withEffect">
                                  <p:stCondLst>
                                    <p:cond delay="0"/>
                                  </p:stCondLst>
                                  <p:childTnLst>
                                    <p:set>
                                      <p:cBhvr>
                                        <p:cTn id="84" dur="1" fill="hold">
                                          <p:stCondLst>
                                            <p:cond delay="0"/>
                                          </p:stCondLst>
                                        </p:cTn>
                                        <p:tgtEl>
                                          <p:spTgt spid="2050"/>
                                        </p:tgtEl>
                                        <p:attrNameLst>
                                          <p:attrName>style.visibility</p:attrName>
                                        </p:attrNameLst>
                                      </p:cBhvr>
                                      <p:to>
                                        <p:strVal val="visible"/>
                                      </p:to>
                                    </p:set>
                                    <p:anim calcmode="lin" valueType="num">
                                      <p:cBhvr>
                                        <p:cTn id="85"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88" dur="1000" fill="hold"/>
                                        <p:tgtEl>
                                          <p:spTgt spid="2050"/>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2050"/>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0" dur="1000" fill="hold"/>
                                        <p:tgtEl>
                                          <p:spTgt spid="21"/>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21"/>
                                        </p:tgtEl>
                                      </p:cBhvr>
                                    </p:animEffect>
                                  </p:childTnLst>
                                  <p:subTnLst>
                                    <p:audio>
                                      <p:cMediaNode>
                                        <p:cTn display="0" masterRel="sameClick">
                                          <p:stCondLst>
                                            <p:cond evt="begin" delay="0">
                                              <p:tn val="95"/>
                                            </p:cond>
                                          </p:stCondLst>
                                          <p:endCondLst>
                                            <p:cond evt="onStopAudio" delay="0">
                                              <p:tgtEl>
                                                <p:sldTgt/>
                                              </p:tgtEl>
                                            </p:cond>
                                          </p:endCondLst>
                                        </p:cTn>
                                        <p:tgtEl>
                                          <p:sndTgt r:embed="rId10" name="لا يجوز أك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3"/>
          <p:cNvSpPr/>
          <p:nvPr/>
        </p:nvSpPr>
        <p:spPr>
          <a:xfrm>
            <a:off x="214282" y="214290"/>
            <a:ext cx="8715436" cy="928694"/>
          </a:xfrm>
          <a:prstGeom prst="hexagon">
            <a:avLst/>
          </a:prstGeom>
          <a:ln>
            <a:noFill/>
          </a:ln>
          <a:effectLst>
            <a:glow rad="228600">
              <a:schemeClr val="accent5">
                <a:satMod val="175000"/>
                <a:alpha val="40000"/>
              </a:schemeClr>
            </a:glow>
            <a:outerShdw blurRad="44450" dist="27940" dir="5400000" algn="ctr">
              <a:srgbClr val="000000">
                <a:alpha val="32000"/>
              </a:srgbClr>
            </a:outerShdw>
          </a:effectLst>
        </p:spPr>
        <p:style>
          <a:lnRef idx="1">
            <a:schemeClr val="accent5"/>
          </a:lnRef>
          <a:fillRef idx="3">
            <a:schemeClr val="accent5"/>
          </a:fillRef>
          <a:effectRef idx="2">
            <a:schemeClr val="accent5"/>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3" name="TextBox 10"/>
          <p:cNvSpPr txBox="1">
            <a:spLocks noChangeArrowheads="1"/>
          </p:cNvSpPr>
          <p:nvPr/>
        </p:nvSpPr>
        <p:spPr bwMode="auto">
          <a:xfrm>
            <a:off x="249238" y="272457"/>
            <a:ext cx="8643937" cy="584775"/>
          </a:xfrm>
          <a:prstGeom prst="rect">
            <a:avLst/>
          </a:prstGeom>
          <a:noFill/>
          <a:ln w="9525">
            <a:noFill/>
            <a:miter lim="800000"/>
            <a:headEnd/>
            <a:tailEnd/>
          </a:ln>
        </p:spPr>
        <p:txBody>
          <a:bodyPr wrap="square">
            <a:spAutoFit/>
          </a:bodyPr>
          <a:lstStyle/>
          <a:p>
            <a:pPr algn="ctr">
              <a:defRPr/>
            </a:pPr>
            <a:r>
              <a:rPr lang="ar-EG" sz="3200" b="1" dirty="0">
                <a:solidFill>
                  <a:schemeClr val="bg1"/>
                </a:solidFill>
                <a:latin typeface="Calibri" pitchFamily="34" charset="0"/>
                <a:cs typeface="+mn-cs"/>
              </a:rPr>
              <a:t>ما الذي يجوز أكله وما الذي لا يجوز أكله من الحيوانات الآتية:</a:t>
            </a:r>
            <a:endParaRPr lang="en-US" sz="3200" b="1" dirty="0">
              <a:solidFill>
                <a:schemeClr val="bg1"/>
              </a:solidFill>
              <a:latin typeface="Calibri" pitchFamily="34" charset="0"/>
              <a:cs typeface="+mn-cs"/>
            </a:endParaRPr>
          </a:p>
        </p:txBody>
      </p:sp>
      <p:graphicFrame>
        <p:nvGraphicFramePr>
          <p:cNvPr id="4" name="Table 12"/>
          <p:cNvGraphicFramePr>
            <a:graphicFrameLocks noGrp="1"/>
          </p:cNvGraphicFramePr>
          <p:nvPr/>
        </p:nvGraphicFramePr>
        <p:xfrm>
          <a:off x="885619" y="2714625"/>
          <a:ext cx="7309056" cy="3857652"/>
        </p:xfrm>
        <a:graphic>
          <a:graphicData uri="http://schemas.openxmlformats.org/drawingml/2006/table">
            <a:tbl>
              <a:tblPr rtl="1" firstRow="1" bandRow="1">
                <a:tableStyleId>{5C22544A-7EE6-4342-B048-85BDC9FD1C3A}</a:tableStyleId>
              </a:tblPr>
              <a:tblGrid>
                <a:gridCol w="4732048"/>
                <a:gridCol w="2577008"/>
              </a:tblGrid>
              <a:tr h="888148">
                <a:tc>
                  <a:txBody>
                    <a:bodyPr/>
                    <a:lstStyle/>
                    <a:p>
                      <a:pPr rtl="1"/>
                      <a:endParaRPr lang="ar-EG" dirty="0"/>
                    </a:p>
                  </a:txBody>
                  <a:tcP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rtl="1"/>
                      <a:endParaRPr lang="ar-EG" dirty="0"/>
                    </a:p>
                  </a:txBody>
                  <a:tcPr>
                    <a:lnB w="12700" cap="flat" cmpd="sng" algn="ctr">
                      <a:solidFill>
                        <a:schemeClr val="tx1"/>
                      </a:solidFill>
                      <a:prstDash val="solid"/>
                      <a:round/>
                      <a:headEnd type="none" w="med" len="med"/>
                      <a:tailEnd type="none" w="med" len="med"/>
                    </a:lnB>
                    <a:solidFill>
                      <a:schemeClr val="tx1">
                        <a:lumMod val="65000"/>
                        <a:lumOff val="35000"/>
                      </a:schemeClr>
                    </a:solidFill>
                  </a:tcPr>
                </a:tc>
              </a:tr>
              <a:tr h="1540744">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8760">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13"/>
          <p:cNvSpPr txBox="1"/>
          <p:nvPr/>
        </p:nvSpPr>
        <p:spPr>
          <a:xfrm>
            <a:off x="5265738" y="2916238"/>
            <a:ext cx="1357312" cy="584200"/>
          </a:xfrm>
          <a:prstGeom prst="rect">
            <a:avLst/>
          </a:prstGeom>
          <a:noFill/>
        </p:spPr>
        <p:txBody>
          <a:bodyPr rtlCol="1">
            <a:spAutoFit/>
          </a:bodyPr>
          <a:lstStyle/>
          <a:p>
            <a:pPr fontAlgn="auto">
              <a:spcBef>
                <a:spcPts val="0"/>
              </a:spcBef>
              <a:spcAft>
                <a:spcPts val="0"/>
              </a:spcAft>
              <a:defRPr/>
            </a:pPr>
            <a:r>
              <a:rPr lang="ar-EG" sz="3200" b="1" dirty="0">
                <a:solidFill>
                  <a:schemeClr val="bg1"/>
                </a:solidFill>
                <a:latin typeface="+mn-lt"/>
                <a:cs typeface="+mn-cs"/>
              </a:rPr>
              <a:t>الحالة</a:t>
            </a:r>
          </a:p>
        </p:txBody>
      </p:sp>
      <p:sp>
        <p:nvSpPr>
          <p:cNvPr id="6" name="TextBox 14"/>
          <p:cNvSpPr txBox="1"/>
          <p:nvPr/>
        </p:nvSpPr>
        <p:spPr>
          <a:xfrm>
            <a:off x="1336675" y="2857500"/>
            <a:ext cx="1331913" cy="584200"/>
          </a:xfrm>
          <a:prstGeom prst="rect">
            <a:avLst/>
          </a:prstGeom>
          <a:noFill/>
        </p:spPr>
        <p:txBody>
          <a:bodyPr rtlCol="1">
            <a:spAutoFit/>
          </a:bodyPr>
          <a:lstStyle/>
          <a:p>
            <a:pPr fontAlgn="auto">
              <a:spcBef>
                <a:spcPts val="0"/>
              </a:spcBef>
              <a:spcAft>
                <a:spcPts val="0"/>
              </a:spcAft>
              <a:defRPr/>
            </a:pPr>
            <a:r>
              <a:rPr lang="ar-EG" sz="3200" b="1" dirty="0">
                <a:solidFill>
                  <a:schemeClr val="bg1"/>
                </a:solidFill>
                <a:latin typeface="+mn-lt"/>
                <a:cs typeface="+mn-cs"/>
              </a:rPr>
              <a:t>الحكم</a:t>
            </a:r>
          </a:p>
        </p:txBody>
      </p:sp>
      <p:sp>
        <p:nvSpPr>
          <p:cNvPr id="7" name="TextBox 15"/>
          <p:cNvSpPr txBox="1">
            <a:spLocks noChangeArrowheads="1"/>
          </p:cNvSpPr>
          <p:nvPr/>
        </p:nvSpPr>
        <p:spPr bwMode="auto">
          <a:xfrm>
            <a:off x="3643313" y="3895725"/>
            <a:ext cx="4408487" cy="1077913"/>
          </a:xfrm>
          <a:prstGeom prst="rect">
            <a:avLst/>
          </a:prstGeom>
          <a:noFill/>
          <a:ln w="9525">
            <a:noFill/>
            <a:miter lim="800000"/>
            <a:headEnd/>
            <a:tailEnd/>
          </a:ln>
        </p:spPr>
        <p:txBody>
          <a:bodyPr>
            <a:spAutoFit/>
          </a:bodyPr>
          <a:lstStyle/>
          <a:p>
            <a:pPr marL="442913" indent="-442913"/>
            <a:r>
              <a:rPr lang="ar-EG" sz="3200" b="1"/>
              <a:t>3- الشاة التي سقطت من مكان مرتفع فماتت.</a:t>
            </a:r>
            <a:endParaRPr lang="en-US" sz="3200" b="1"/>
          </a:p>
        </p:txBody>
      </p:sp>
      <p:sp>
        <p:nvSpPr>
          <p:cNvPr id="8" name="TextBox 16"/>
          <p:cNvSpPr txBox="1">
            <a:spLocks noChangeArrowheads="1"/>
          </p:cNvSpPr>
          <p:nvPr/>
        </p:nvSpPr>
        <p:spPr bwMode="auto">
          <a:xfrm>
            <a:off x="3708400" y="5229225"/>
            <a:ext cx="4408488" cy="1077913"/>
          </a:xfrm>
          <a:prstGeom prst="rect">
            <a:avLst/>
          </a:prstGeom>
          <a:noFill/>
          <a:ln w="9525">
            <a:noFill/>
            <a:miter lim="800000"/>
            <a:headEnd/>
            <a:tailEnd/>
          </a:ln>
        </p:spPr>
        <p:txBody>
          <a:bodyPr>
            <a:spAutoFit/>
          </a:bodyPr>
          <a:lstStyle/>
          <a:p>
            <a:pPr marL="442913" indent="-442913"/>
            <a:r>
              <a:rPr lang="ar-EG" sz="3200" b="1"/>
              <a:t>4- الشاة المريضة التي ذكيت قبل أن تموت.</a:t>
            </a:r>
            <a:endParaRPr lang="en-US" sz="3200" b="1"/>
          </a:p>
        </p:txBody>
      </p:sp>
      <p:sp>
        <p:nvSpPr>
          <p:cNvPr id="9" name="TextBox 19"/>
          <p:cNvSpPr txBox="1">
            <a:spLocks noChangeArrowheads="1"/>
          </p:cNvSpPr>
          <p:nvPr/>
        </p:nvSpPr>
        <p:spPr bwMode="auto">
          <a:xfrm>
            <a:off x="1428750" y="3933825"/>
            <a:ext cx="1919288" cy="584200"/>
          </a:xfrm>
          <a:prstGeom prst="rect">
            <a:avLst/>
          </a:prstGeom>
          <a:noFill/>
          <a:ln w="9525">
            <a:noFill/>
            <a:miter lim="800000"/>
            <a:headEnd/>
            <a:tailEnd/>
          </a:ln>
        </p:spPr>
        <p:txBody>
          <a:bodyPr wrap="none">
            <a:spAutoFit/>
          </a:bodyPr>
          <a:lstStyle/>
          <a:p>
            <a:pPr>
              <a:defRPr/>
            </a:pPr>
            <a:r>
              <a:rPr lang="ar-EG" sz="3200" b="1" dirty="0">
                <a:solidFill>
                  <a:srgbClr val="FF0000"/>
                </a:solidFill>
                <a:latin typeface="Calibri" pitchFamily="34" charset="0"/>
                <a:cs typeface="+mn-cs"/>
              </a:rPr>
              <a:t>لا يجوز أكلها</a:t>
            </a:r>
            <a:endParaRPr lang="en-US" sz="3200" b="1" dirty="0">
              <a:solidFill>
                <a:srgbClr val="FF0000"/>
              </a:solidFill>
              <a:latin typeface="Calibri" pitchFamily="34" charset="0"/>
              <a:cs typeface="+mn-cs"/>
            </a:endParaRPr>
          </a:p>
        </p:txBody>
      </p:sp>
      <p:sp>
        <p:nvSpPr>
          <p:cNvPr id="10" name="TextBox 20"/>
          <p:cNvSpPr txBox="1">
            <a:spLocks noChangeArrowheads="1"/>
          </p:cNvSpPr>
          <p:nvPr/>
        </p:nvSpPr>
        <p:spPr bwMode="auto">
          <a:xfrm>
            <a:off x="808038" y="5283200"/>
            <a:ext cx="2755900" cy="954088"/>
          </a:xfrm>
          <a:prstGeom prst="rect">
            <a:avLst/>
          </a:prstGeom>
          <a:noFill/>
          <a:ln w="9525">
            <a:noFill/>
            <a:miter lim="800000"/>
            <a:headEnd/>
            <a:tailEnd/>
          </a:ln>
        </p:spPr>
        <p:txBody>
          <a:bodyPr>
            <a:spAutoFit/>
          </a:bodyPr>
          <a:lstStyle/>
          <a:p>
            <a:pPr algn="ctr"/>
            <a:r>
              <a:rPr lang="ar-EG" sz="2800" b="1">
                <a:solidFill>
                  <a:srgbClr val="FF0000"/>
                </a:solidFill>
                <a:latin typeface="Calibri" pitchFamily="34" charset="0"/>
              </a:rPr>
              <a:t>يجوز أكلها إذا لم تكن ضارة</a:t>
            </a:r>
            <a:endParaRPr lang="en-US" sz="2800" b="1">
              <a:solidFill>
                <a:srgbClr val="FF0000"/>
              </a:solidFill>
              <a:latin typeface="Calibri" pitchFamily="34" charset="0"/>
            </a:endParaRPr>
          </a:p>
        </p:txBody>
      </p:sp>
      <p:pic>
        <p:nvPicPr>
          <p:cNvPr id="12" name="Picture 2" descr="E:\New folder (3)\3.JPG"/>
          <p:cNvPicPr>
            <a:picLocks noChangeAspect="1" noChangeArrowheads="1"/>
          </p:cNvPicPr>
          <p:nvPr/>
        </p:nvPicPr>
        <p:blipFill>
          <a:blip r:embed="rId7"/>
          <a:srcRect l="64261" r="5809" b="61702"/>
          <a:stretch>
            <a:fillRect/>
          </a:stretch>
        </p:blipFill>
        <p:spPr bwMode="auto">
          <a:xfrm>
            <a:off x="3059113" y="1341438"/>
            <a:ext cx="2428875" cy="1285875"/>
          </a:xfrm>
          <a:prstGeom prst="rect">
            <a:avLst/>
          </a:prstGeom>
          <a:noFill/>
          <a:ln w="9525">
            <a:noFill/>
            <a:miter lim="800000"/>
            <a:headEnd/>
            <a:tailEnd/>
          </a:ln>
        </p:spPr>
      </p:pic>
    </p:spTree>
  </p:cSld>
  <p:clrMapOvr>
    <a:masterClrMapping/>
  </p:clrMapOvr>
  <p:transition>
    <p:wheel spokes="2"/>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الشاة التي سقطت من.wav"/>
                                        </p:tgtEl>
                                      </p:cMediaNode>
                                    </p:audio>
                                  </p:sub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4" name="لا يجوز أكلها.wav"/>
                                        </p:tgtEl>
                                      </p:cMediaNode>
                                    </p:audio>
                                  </p:sub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5" name="الشاة المريضة التي ذكيت.wav"/>
                                        </p:tgtEl>
                                      </p:cMediaNode>
                                    </p:audio>
                                  </p:sub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6" name="يجوز أكلها إذا لم تكن ضا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979712" y="1916832"/>
            <a:ext cx="5286412" cy="2448272"/>
            <a:chOff x="3071802" y="4972051"/>
            <a:chExt cx="1751023" cy="1243031"/>
          </a:xfrm>
          <a:effectLst>
            <a:glow rad="228600">
              <a:schemeClr val="accent2">
                <a:satMod val="175000"/>
                <a:alpha val="40000"/>
              </a:schemeClr>
            </a:glow>
          </a:effectLst>
        </p:grpSpPr>
        <p:sp>
          <p:nvSpPr>
            <p:cNvPr id="10" name="Oval 9"/>
            <p:cNvSpPr/>
            <p:nvPr/>
          </p:nvSpPr>
          <p:spPr>
            <a:xfrm>
              <a:off x="3143240" y="5000636"/>
              <a:ext cx="1643074" cy="114300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ar-EG" b="1">
                <a:solidFill>
                  <a:schemeClr val="tx1"/>
                </a:solidFill>
              </a:endParaRPr>
            </a:p>
          </p:txBody>
        </p:sp>
        <p:grpSp>
          <p:nvGrpSpPr>
            <p:cNvPr id="3" name="Group 42"/>
            <p:cNvGrpSpPr/>
            <p:nvPr/>
          </p:nvGrpSpPr>
          <p:grpSpPr>
            <a:xfrm>
              <a:off x="3071802" y="4972051"/>
              <a:ext cx="1751023" cy="1243031"/>
              <a:chOff x="3143240" y="4972051"/>
              <a:chExt cx="1751023" cy="1243031"/>
            </a:xfrm>
          </p:grpSpPr>
          <p:pic>
            <p:nvPicPr>
              <p:cNvPr id="12" name="Picture 20" descr="E:\المكتب\ملف الإعدادات\إطارات\زخارف 1 محول\براويز دائرية\00066.jpg"/>
              <p:cNvPicPr>
                <a:picLocks noChangeAspect="1" noChangeArrowheads="1"/>
              </p:cNvPicPr>
              <p:nvPr/>
            </p:nvPicPr>
            <p:blipFill>
              <a:blip r:embed="rId6" cstate="print">
                <a:clrChange>
                  <a:clrFrom>
                    <a:srgbClr val="F0F0F0"/>
                  </a:clrFrom>
                  <a:clrTo>
                    <a:srgbClr val="F0F0F0">
                      <a:alpha val="0"/>
                    </a:srgbClr>
                  </a:clrTo>
                </a:clrChange>
              </a:blip>
              <a:srcRect/>
              <a:stretch>
                <a:fillRect/>
              </a:stretch>
            </p:blipFill>
            <p:spPr bwMode="auto">
              <a:xfrm>
                <a:off x="3143240" y="4972051"/>
                <a:ext cx="1751023" cy="1243031"/>
              </a:xfrm>
              <a:prstGeom prst="rect">
                <a:avLst/>
              </a:prstGeom>
              <a:noFill/>
            </p:spPr>
          </p:pic>
          <p:pic>
            <p:nvPicPr>
              <p:cNvPr id="13" name="Picture 21" descr="E:\المكتب\ملف الإعدادات\إطارات\زخارف 1 محول\براويز دائرية\00061.jpg"/>
              <p:cNvPicPr>
                <a:picLocks noChangeAspect="1" noChangeArrowheads="1"/>
              </p:cNvPicPr>
              <p:nvPr/>
            </p:nvPicPr>
            <p:blipFill>
              <a:blip r:embed="rId7" cstate="print">
                <a:clrChange>
                  <a:clrFrom>
                    <a:srgbClr val="F0F0F0"/>
                  </a:clrFrom>
                  <a:clrTo>
                    <a:srgbClr val="F0F0F0">
                      <a:alpha val="0"/>
                    </a:srgbClr>
                  </a:clrTo>
                </a:clrChange>
              </a:blip>
              <a:srcRect/>
              <a:stretch>
                <a:fillRect/>
              </a:stretch>
            </p:blipFill>
            <p:spPr bwMode="auto">
              <a:xfrm>
                <a:off x="3286116" y="5072074"/>
                <a:ext cx="1428760" cy="1071570"/>
              </a:xfrm>
              <a:prstGeom prst="rect">
                <a:avLst/>
              </a:prstGeom>
              <a:noFill/>
            </p:spPr>
          </p:pic>
        </p:grpSp>
      </p:grpSp>
      <p:sp>
        <p:nvSpPr>
          <p:cNvPr id="21" name="TextBox 20"/>
          <p:cNvSpPr txBox="1">
            <a:spLocks noChangeArrowheads="1"/>
          </p:cNvSpPr>
          <p:nvPr/>
        </p:nvSpPr>
        <p:spPr bwMode="auto">
          <a:xfrm>
            <a:off x="3059113" y="2565400"/>
            <a:ext cx="3040062" cy="1014413"/>
          </a:xfrm>
          <a:prstGeom prst="rect">
            <a:avLst/>
          </a:prstGeom>
          <a:noFill/>
          <a:ln w="9525">
            <a:noFill/>
            <a:miter lim="800000"/>
            <a:headEnd/>
            <a:tailEnd/>
          </a:ln>
          <a:effectLst/>
        </p:spPr>
        <p:txBody>
          <a:bodyPr wrap="none">
            <a:spAutoFit/>
          </a:bodyPr>
          <a:lstStyle/>
          <a:p>
            <a:pPr algn="ctr">
              <a:defRPr/>
            </a:pPr>
            <a:r>
              <a:rPr lang="ar-EG" sz="6000" b="1" dirty="0">
                <a:latin typeface="Tahoma" pitchFamily="34" charset="0"/>
                <a:cs typeface="+mn-cs"/>
              </a:rPr>
              <a:t>أنواع الذكاة</a:t>
            </a:r>
            <a:endParaRPr lang="ar-EG" sz="6000" b="1" dirty="0">
              <a:latin typeface="Calibri" pitchFamily="34" charset="0"/>
              <a:cs typeface="+mn-cs"/>
            </a:endParaRP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SOUND999.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3"/>
                                          </p:stCondLst>
                                        </p:cTn>
                                        <p:tgtEl>
                                          <p:spTgt spid="21"/>
                                        </p:tgtEl>
                                      </p:cBhvr>
                                      <p:to x="100000" y="60000"/>
                                    </p:animScale>
                                    <p:animScale>
                                      <p:cBhvr>
                                        <p:cTn id="30" dur="42"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2" decel="50000">
                                          <p:stCondLst>
                                            <p:cond delay="335"/>
                                          </p:stCondLst>
                                        </p:cTn>
                                        <p:tgtEl>
                                          <p:spTgt spid="21"/>
                                        </p:tgtEl>
                                      </p:cBhvr>
                                      <p:to x="100000" y="100000"/>
                                    </p:animScale>
                                    <p:animScale>
                                      <p:cBhvr>
                                        <p:cTn id="33" dur="7">
                                          <p:stCondLst>
                                            <p:cond delay="411"/>
                                          </p:stCondLst>
                                        </p:cTn>
                                        <p:tgtEl>
                                          <p:spTgt spid="21"/>
                                        </p:tgtEl>
                                      </p:cBhvr>
                                      <p:to x="100000" y="90000"/>
                                    </p:animScale>
                                    <p:animScale>
                                      <p:cBhvr>
                                        <p:cTn id="34" dur="42"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2" decel="50000">
                                          <p:stCondLst>
                                            <p:cond delay="459"/>
                                          </p:stCondLst>
                                        </p:cTn>
                                        <p:tgtEl>
                                          <p:spTgt spid="21"/>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5" name="أنواع الذكا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شغل\المكتب\ملف الإعدادات\إطارات\12.png"/>
          <p:cNvPicPr>
            <a:picLocks noChangeAspect="1" noChangeArrowheads="1"/>
          </p:cNvPicPr>
          <p:nvPr/>
        </p:nvPicPr>
        <p:blipFill>
          <a:blip r:embed="rId8" cstate="print"/>
          <a:srcRect/>
          <a:stretch>
            <a:fillRect/>
          </a:stretch>
        </p:blipFill>
        <p:spPr bwMode="auto">
          <a:xfrm>
            <a:off x="2357422" y="714356"/>
            <a:ext cx="4500594" cy="1684326"/>
          </a:xfrm>
          <a:prstGeom prst="rect">
            <a:avLst/>
          </a:prstGeom>
          <a:noFill/>
          <a:ln>
            <a:noFill/>
          </a:ln>
          <a:effectLst>
            <a:glow rad="139700">
              <a:schemeClr val="accent4">
                <a:satMod val="175000"/>
                <a:alpha val="40000"/>
              </a:schemeClr>
            </a:glow>
            <a:outerShdw blurRad="149987" dist="250190" dir="8460000" algn="ctr">
              <a:srgbClr val="000000">
                <a:alpha val="28000"/>
              </a:srgbClr>
            </a:outerShdw>
          </a:effectLst>
        </p:spPr>
      </p:pic>
      <p:sp>
        <p:nvSpPr>
          <p:cNvPr id="5" name="Round Diagonal Corner Rectangle 4"/>
          <p:cNvSpPr/>
          <p:nvPr/>
        </p:nvSpPr>
        <p:spPr>
          <a:xfrm>
            <a:off x="971600" y="3717032"/>
            <a:ext cx="7000924" cy="1857388"/>
          </a:xfrm>
          <a:prstGeom prst="round2DiagRect">
            <a:avLst>
              <a:gd name="adj1" fmla="val 50000"/>
              <a:gd name="adj2" fmla="val 0"/>
            </a:avLst>
          </a:prstGeom>
          <a:effectLst>
            <a:glow rad="2286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1" anchor="ctr"/>
          <a:lstStyle/>
          <a:p>
            <a:pPr algn="ctr" fontAlgn="auto">
              <a:spcBef>
                <a:spcPts val="0"/>
              </a:spcBef>
              <a:spcAft>
                <a:spcPts val="0"/>
              </a:spcAft>
              <a:defRPr/>
            </a:pPr>
            <a:endParaRPr lang="ar-EG" b="1">
              <a:solidFill>
                <a:schemeClr val="tx1"/>
              </a:solidFill>
            </a:endParaRPr>
          </a:p>
        </p:txBody>
      </p:sp>
      <p:sp>
        <p:nvSpPr>
          <p:cNvPr id="7" name="TextBox 6"/>
          <p:cNvSpPr txBox="1"/>
          <p:nvPr/>
        </p:nvSpPr>
        <p:spPr>
          <a:xfrm>
            <a:off x="1019175" y="3933825"/>
            <a:ext cx="6648450" cy="1323975"/>
          </a:xfrm>
          <a:prstGeom prst="rect">
            <a:avLst/>
          </a:prstGeom>
          <a:noFill/>
        </p:spPr>
        <p:txBody>
          <a:bodyPr rtlCol="1">
            <a:spAutoFit/>
          </a:bodyPr>
          <a:lstStyle/>
          <a:p>
            <a:pPr fontAlgn="auto">
              <a:spcBef>
                <a:spcPts val="0"/>
              </a:spcBef>
              <a:spcAft>
                <a:spcPts val="0"/>
              </a:spcAft>
              <a:defRPr/>
            </a:pPr>
            <a:r>
              <a:rPr lang="ar-EG" sz="4000" b="1" dirty="0">
                <a:latin typeface="+mn-lt"/>
                <a:cs typeface="+mn-cs"/>
              </a:rPr>
              <a:t>ذكاة اختيارية، وذكاة اضطرارية، وإليك بيان كل نوع منها:</a:t>
            </a:r>
            <a:endParaRPr lang="en-US" sz="4000" b="1" dirty="0">
              <a:latin typeface="+mn-lt"/>
              <a:cs typeface="+mn-cs"/>
            </a:endParaRPr>
          </a:p>
        </p:txBody>
      </p:sp>
      <p:sp>
        <p:nvSpPr>
          <p:cNvPr id="6" name="TextBox 5"/>
          <p:cNvSpPr txBox="1">
            <a:spLocks noChangeArrowheads="1"/>
          </p:cNvSpPr>
          <p:nvPr/>
        </p:nvSpPr>
        <p:spPr bwMode="auto">
          <a:xfrm>
            <a:off x="2700338" y="1052513"/>
            <a:ext cx="3671887" cy="831850"/>
          </a:xfrm>
          <a:prstGeom prst="rect">
            <a:avLst/>
          </a:prstGeom>
          <a:noFill/>
          <a:ln w="9525">
            <a:noFill/>
            <a:miter lim="800000"/>
            <a:headEnd/>
            <a:tailEnd/>
          </a:ln>
        </p:spPr>
        <p:txBody>
          <a:bodyPr wrap="none">
            <a:spAutoFit/>
          </a:bodyPr>
          <a:lstStyle/>
          <a:p>
            <a:r>
              <a:rPr lang="ar-EG" sz="4800" b="1">
                <a:latin typeface="Microsoft Sans Serif" pitchFamily="34" charset="0"/>
                <a:cs typeface="Tahoma" pitchFamily="34" charset="0"/>
              </a:rPr>
              <a:t>الذكاة نوعان</a:t>
            </a: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0398 - da-yoing.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5" name="الذكاة نوعان.wav"/>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6" name="0869 - pinball bubbles.wav"/>
                                        </p:tgtEl>
                                      </p:cMediaNode>
                                    </p:audio>
                                  </p:subTnLst>
                                </p:cTn>
                              </p:par>
                              <p:par>
                                <p:cTn id="25" presetID="1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7" name="ذكاة اختيارية، وذكاة اضطرار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9.gif"/>
          <p:cNvPicPr>
            <a:picLocks noChangeAspect="1"/>
          </p:cNvPicPr>
          <p:nvPr/>
        </p:nvPicPr>
        <p:blipFill>
          <a:blip r:embed="rId9" cstate="print">
            <a:duotone>
              <a:prstClr val="black"/>
              <a:schemeClr val="accent4">
                <a:tint val="45000"/>
                <a:satMod val="400000"/>
              </a:schemeClr>
            </a:duotone>
            <a:lum bright="42000"/>
          </a:blip>
          <a:stretch>
            <a:fillRect/>
          </a:stretch>
        </p:blipFill>
        <p:spPr>
          <a:xfrm>
            <a:off x="6732240" y="0"/>
            <a:ext cx="2411760" cy="1668780"/>
          </a:xfrm>
          <a:prstGeom prst="rect">
            <a:avLst/>
          </a:prstGeom>
        </p:spPr>
      </p:pic>
      <p:sp>
        <p:nvSpPr>
          <p:cNvPr id="3" name="مستطيل 2"/>
          <p:cNvSpPr>
            <a:spLocks noChangeArrowheads="1"/>
          </p:cNvSpPr>
          <p:nvPr/>
        </p:nvSpPr>
        <p:spPr bwMode="auto">
          <a:xfrm>
            <a:off x="7254875" y="260350"/>
            <a:ext cx="1420813" cy="1016000"/>
          </a:xfrm>
          <a:prstGeom prst="rect">
            <a:avLst/>
          </a:prstGeom>
          <a:noFill/>
          <a:ln w="9525">
            <a:noFill/>
            <a:miter lim="800000"/>
            <a:headEnd/>
            <a:tailEnd/>
          </a:ln>
        </p:spPr>
        <p:txBody>
          <a:bodyPr wrap="none">
            <a:spAutoFit/>
          </a:bodyPr>
          <a:lstStyle/>
          <a:p>
            <a:pPr algn="l" rtl="0">
              <a:defRPr/>
            </a:pPr>
            <a:r>
              <a:rPr lang="ar-EG" sz="6000" b="1" dirty="0">
                <a:solidFill>
                  <a:srgbClr val="002060"/>
                </a:solidFill>
                <a:latin typeface="Microsoft Sans Serif" pitchFamily="34" charset="0"/>
                <a:cs typeface="+mn-cs"/>
              </a:rPr>
              <a:t>الأول</a:t>
            </a:r>
            <a:endParaRPr lang="en-US" sz="6000" dirty="0">
              <a:solidFill>
                <a:srgbClr val="002060"/>
              </a:solidFill>
              <a:cs typeface="+mn-cs"/>
            </a:endParaRPr>
          </a:p>
        </p:txBody>
      </p:sp>
      <p:pic>
        <p:nvPicPr>
          <p:cNvPr id="8" name="Picture 3" descr="E:\New folder (3)\Dsc_0407.jpg"/>
          <p:cNvPicPr>
            <a:picLocks noChangeAspect="1" noChangeArrowheads="1"/>
          </p:cNvPicPr>
          <p:nvPr/>
        </p:nvPicPr>
        <p:blipFill>
          <a:blip r:embed="rId10" cstate="print"/>
          <a:srcRect t="40478"/>
          <a:stretch>
            <a:fillRect/>
          </a:stretch>
        </p:blipFill>
        <p:spPr bwMode="auto">
          <a:xfrm>
            <a:off x="2051720" y="2276872"/>
            <a:ext cx="3000396" cy="1357322"/>
          </a:xfrm>
          <a:prstGeom prst="rect">
            <a:avLst/>
          </a:prstGeom>
          <a:noFill/>
          <a:effectLst>
            <a:glow rad="228600">
              <a:schemeClr val="accent4">
                <a:satMod val="175000"/>
                <a:alpha val="40000"/>
              </a:schemeClr>
            </a:glow>
          </a:effectLst>
        </p:spPr>
      </p:pic>
      <p:grpSp>
        <p:nvGrpSpPr>
          <p:cNvPr id="4" name="مجموعة 8"/>
          <p:cNvGrpSpPr>
            <a:grpSpLocks/>
          </p:cNvGrpSpPr>
          <p:nvPr/>
        </p:nvGrpSpPr>
        <p:grpSpPr bwMode="auto">
          <a:xfrm>
            <a:off x="323850" y="4149725"/>
            <a:ext cx="8429625" cy="1511300"/>
            <a:chOff x="571472" y="571480"/>
            <a:chExt cx="7429552" cy="4857784"/>
          </a:xfrm>
        </p:grpSpPr>
        <p:sp>
          <p:nvSpPr>
            <p:cNvPr id="10" name="مستطيل ذو زوايا قطرية مستديرة 9"/>
            <p:cNvSpPr/>
            <p:nvPr/>
          </p:nvSpPr>
          <p:spPr>
            <a:xfrm>
              <a:off x="571472" y="571480"/>
              <a:ext cx="3928848" cy="3071834"/>
            </a:xfrm>
            <a:prstGeom prst="round2DiagRect">
              <a:avLst>
                <a:gd name="adj1" fmla="val 50000"/>
                <a:gd name="adj2" fmla="val 0"/>
              </a:avLst>
            </a:prstGeom>
            <a:solidFill>
              <a:srgbClr val="FF00FF"/>
            </a:soli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sp>
          <p:nvSpPr>
            <p:cNvPr id="11" name="مستطيل ذو زوايا قطرية مستديرة 10"/>
            <p:cNvSpPr/>
            <p:nvPr/>
          </p:nvSpPr>
          <p:spPr>
            <a:xfrm>
              <a:off x="714348" y="714356"/>
              <a:ext cx="7286676" cy="4714908"/>
            </a:xfrm>
            <a:prstGeom prst="round2DiagRect">
              <a:avLst/>
            </a:prstGeom>
            <a:gradFill flip="none" rotWithShape="1">
              <a:gsLst>
                <a:gs pos="0">
                  <a:srgbClr val="FF00FF">
                    <a:tint val="66000"/>
                    <a:satMod val="160000"/>
                  </a:srgbClr>
                </a:gs>
                <a:gs pos="100000">
                  <a:srgbClr val="FFFF99"/>
                </a:gs>
                <a:gs pos="50000">
                  <a:srgbClr val="FF00FF">
                    <a:tint val="44500"/>
                    <a:satMod val="160000"/>
                  </a:srgbClr>
                </a:gs>
                <a:gs pos="100000">
                  <a:srgbClr val="FF00FF">
                    <a:tint val="23500"/>
                    <a:satMod val="160000"/>
                  </a:srgbClr>
                </a:gs>
              </a:gsLst>
              <a:path path="circle">
                <a:fillToRect l="50000" t="50000" r="50000" b="50000"/>
              </a:path>
              <a:tileRect/>
            </a:gra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grpSp>
      <p:sp>
        <p:nvSpPr>
          <p:cNvPr id="12" name="Rectangle 1"/>
          <p:cNvSpPr>
            <a:spLocks noChangeArrowheads="1"/>
          </p:cNvSpPr>
          <p:nvPr/>
        </p:nvSpPr>
        <p:spPr bwMode="auto">
          <a:xfrm>
            <a:off x="900113" y="4581525"/>
            <a:ext cx="7500937" cy="646113"/>
          </a:xfrm>
          <a:prstGeom prst="rect">
            <a:avLst/>
          </a:prstGeom>
          <a:noFill/>
          <a:ln w="9525">
            <a:noFill/>
            <a:miter lim="800000"/>
            <a:headEnd/>
            <a:tailEnd/>
          </a:ln>
        </p:spPr>
        <p:txBody>
          <a:bodyPr anchor="ctr">
            <a:spAutoFit/>
          </a:bodyPr>
          <a:lstStyle/>
          <a:p>
            <a:pPr>
              <a:defRPr/>
            </a:pPr>
            <a:r>
              <a:rPr lang="ar-EG" sz="3600" b="1" dirty="0">
                <a:solidFill>
                  <a:srgbClr val="C00000"/>
                </a:solidFill>
                <a:latin typeface="+mj-lt"/>
                <a:cs typeface="+mn-cs"/>
              </a:rPr>
              <a:t>1- الذبح: </a:t>
            </a:r>
            <a:r>
              <a:rPr lang="ar-EG" sz="3600" b="1" dirty="0">
                <a:latin typeface="+mj-lt"/>
                <a:cs typeface="+mn-cs"/>
              </a:rPr>
              <a:t>وهو لجميع الحيوانات ما عدا الإبل.</a:t>
            </a:r>
            <a:endParaRPr lang="en-US" sz="3600" b="1" dirty="0">
              <a:latin typeface="+mj-lt"/>
              <a:cs typeface="+mn-cs"/>
            </a:endParaRPr>
          </a:p>
        </p:txBody>
      </p:sp>
      <p:sp>
        <p:nvSpPr>
          <p:cNvPr id="13" name="مخطط انسيابي: محطة طرفية 12"/>
          <p:cNvSpPr/>
          <p:nvPr/>
        </p:nvSpPr>
        <p:spPr>
          <a:xfrm>
            <a:off x="323850" y="692150"/>
            <a:ext cx="6083300" cy="1055688"/>
          </a:xfrm>
          <a:prstGeom prst="flowChartTerminator">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rtl="0">
              <a:defRPr/>
            </a:pPr>
            <a:endParaRPr lang="ar-EG"/>
          </a:p>
        </p:txBody>
      </p:sp>
      <p:sp>
        <p:nvSpPr>
          <p:cNvPr id="14" name="Rectangle 1"/>
          <p:cNvSpPr>
            <a:spLocks noChangeArrowheads="1"/>
          </p:cNvSpPr>
          <p:nvPr/>
        </p:nvSpPr>
        <p:spPr bwMode="auto">
          <a:xfrm>
            <a:off x="350838" y="827088"/>
            <a:ext cx="5229225" cy="706437"/>
          </a:xfrm>
          <a:prstGeom prst="rect">
            <a:avLst/>
          </a:prstGeom>
          <a:noFill/>
          <a:ln w="9525">
            <a:noFill/>
            <a:miter lim="800000"/>
            <a:headEnd/>
            <a:tailEnd/>
          </a:ln>
        </p:spPr>
        <p:txBody>
          <a:bodyPr anchor="ctr">
            <a:spAutoFit/>
          </a:bodyPr>
          <a:lstStyle/>
          <a:p>
            <a:pPr>
              <a:defRPr/>
            </a:pPr>
            <a:r>
              <a:rPr lang="ar-EG" sz="4000" b="1" dirty="0">
                <a:latin typeface="Microsoft Sans Serif" pitchFamily="34" charset="0"/>
                <a:cs typeface="+mn-cs"/>
              </a:rPr>
              <a:t>الذكاة الاختيارية،</a:t>
            </a:r>
            <a:r>
              <a:rPr lang="ar-EG" sz="4000" b="1" dirty="0">
                <a:latin typeface="Calibri" pitchFamily="34" charset="0"/>
              </a:rPr>
              <a:t> وتشمل:</a:t>
            </a:r>
            <a:endParaRPr lang="en-US" sz="4000" b="1" dirty="0">
              <a:latin typeface="Microsoft Sans Serif" pitchFamily="34" charset="0"/>
              <a:cs typeface="Tahoma" pitchFamily="34" charset="0"/>
            </a:endParaRPr>
          </a:p>
        </p:txBody>
      </p:sp>
    </p:spTree>
  </p:cSld>
  <p:clrMapOvr>
    <a:masterClrMapping/>
  </p:clrMapOvr>
  <p:transition>
    <p:wheel spokes="2"/>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6 - arcade shooting sound.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الأول.wav"/>
                                        </p:tgtEl>
                                      </p:cMediaNode>
                                    </p:audio>
                                  </p:sub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fade">
                                      <p:cBhvr>
                                        <p:cTn id="24" dur="10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5" name="8_2.wav"/>
                                        </p:tgtEl>
                                      </p:cMediaNode>
                                    </p:audio>
                                  </p:subTnLst>
                                </p:cTn>
                              </p:par>
                              <p:par>
                                <p:cTn id="25" presetID="48" presetClass="entr" presetSubtype="0" accel="5000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Effect transition="in" filter="fade">
                                      <p:cBhvr>
                                        <p:cTn id="30"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6" name="الذكاة الاختيارية، وتشمل.wav"/>
                                        </p:tgtEl>
                                      </p:cMediaNode>
                                    </p:audio>
                                  </p:sub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disconnect.wav"/>
                                        </p:tgtEl>
                                      </p:cMediaNode>
                                    </p:audio>
                                  </p:subTnLst>
                                </p:cTn>
                              </p:par>
                              <p:par>
                                <p:cTn id="39" presetID="3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8" name="الذبح.wav"/>
                                        </p:tgtEl>
                                      </p:cMediaNode>
                                    </p:audio>
                                  </p:subTnLst>
                                </p:cTn>
                              </p:par>
                              <p:par>
                                <p:cTn id="45" presetID="37"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99.gif"/>
          <p:cNvPicPr>
            <a:picLocks noChangeAspect="1"/>
          </p:cNvPicPr>
          <p:nvPr/>
        </p:nvPicPr>
        <p:blipFill>
          <a:blip r:embed="rId6" cstate="print">
            <a:duotone>
              <a:prstClr val="black"/>
              <a:schemeClr val="accent4">
                <a:tint val="45000"/>
                <a:satMod val="400000"/>
              </a:schemeClr>
            </a:duotone>
            <a:lum bright="42000"/>
          </a:blip>
          <a:stretch>
            <a:fillRect/>
          </a:stretch>
        </p:blipFill>
        <p:spPr>
          <a:xfrm>
            <a:off x="6732240" y="0"/>
            <a:ext cx="2411760" cy="1668780"/>
          </a:xfrm>
          <a:prstGeom prst="rect">
            <a:avLst/>
          </a:prstGeom>
        </p:spPr>
      </p:pic>
      <p:sp>
        <p:nvSpPr>
          <p:cNvPr id="6147" name="مستطيل 13"/>
          <p:cNvSpPr>
            <a:spLocks noChangeArrowheads="1"/>
          </p:cNvSpPr>
          <p:nvPr/>
        </p:nvSpPr>
        <p:spPr bwMode="auto">
          <a:xfrm>
            <a:off x="7164388" y="404813"/>
            <a:ext cx="1420812" cy="1016000"/>
          </a:xfrm>
          <a:prstGeom prst="rect">
            <a:avLst/>
          </a:prstGeom>
          <a:noFill/>
          <a:ln w="9525">
            <a:noFill/>
            <a:miter lim="800000"/>
            <a:headEnd/>
            <a:tailEnd/>
          </a:ln>
        </p:spPr>
        <p:txBody>
          <a:bodyPr wrap="none">
            <a:spAutoFit/>
          </a:bodyPr>
          <a:lstStyle/>
          <a:p>
            <a:pPr algn="l" rtl="0">
              <a:defRPr/>
            </a:pPr>
            <a:r>
              <a:rPr lang="ar-EG" sz="6000" b="1" dirty="0">
                <a:solidFill>
                  <a:srgbClr val="002060"/>
                </a:solidFill>
                <a:latin typeface="Microsoft Sans Serif" pitchFamily="34" charset="0"/>
                <a:cs typeface="+mn-cs"/>
              </a:rPr>
              <a:t>الأول</a:t>
            </a:r>
            <a:endParaRPr lang="en-US" sz="6000" dirty="0">
              <a:solidFill>
                <a:srgbClr val="002060"/>
              </a:solidFill>
              <a:cs typeface="+mn-cs"/>
            </a:endParaRPr>
          </a:p>
        </p:txBody>
      </p:sp>
      <p:grpSp>
        <p:nvGrpSpPr>
          <p:cNvPr id="2" name="مجموعة 15"/>
          <p:cNvGrpSpPr>
            <a:grpSpLocks/>
          </p:cNvGrpSpPr>
          <p:nvPr/>
        </p:nvGrpSpPr>
        <p:grpSpPr bwMode="auto">
          <a:xfrm>
            <a:off x="323850" y="3860800"/>
            <a:ext cx="8429625" cy="2349500"/>
            <a:chOff x="571472" y="571480"/>
            <a:chExt cx="7429552" cy="4857784"/>
          </a:xfrm>
        </p:grpSpPr>
        <p:sp>
          <p:nvSpPr>
            <p:cNvPr id="17" name="مستطيل ذو زوايا قطرية مستديرة 16"/>
            <p:cNvSpPr/>
            <p:nvPr/>
          </p:nvSpPr>
          <p:spPr>
            <a:xfrm>
              <a:off x="571472" y="571480"/>
              <a:ext cx="3928848" cy="3072220"/>
            </a:xfrm>
            <a:prstGeom prst="round2DiagRect">
              <a:avLst>
                <a:gd name="adj1" fmla="val 50000"/>
                <a:gd name="adj2" fmla="val 0"/>
              </a:avLst>
            </a:prstGeom>
            <a:solidFill>
              <a:srgbClr val="FF00FF"/>
            </a:soli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sp>
          <p:nvSpPr>
            <p:cNvPr id="18" name="مستطيل ذو زوايا قطرية مستديرة 17"/>
            <p:cNvSpPr/>
            <p:nvPr/>
          </p:nvSpPr>
          <p:spPr>
            <a:xfrm>
              <a:off x="714348" y="714356"/>
              <a:ext cx="7286676" cy="4714908"/>
            </a:xfrm>
            <a:prstGeom prst="round2DiagRect">
              <a:avLst/>
            </a:prstGeom>
            <a:gradFill flip="none" rotWithShape="1">
              <a:gsLst>
                <a:gs pos="0">
                  <a:srgbClr val="FF00FF">
                    <a:tint val="66000"/>
                    <a:satMod val="160000"/>
                  </a:srgbClr>
                </a:gs>
                <a:gs pos="100000">
                  <a:srgbClr val="FFFF99"/>
                </a:gs>
                <a:gs pos="50000">
                  <a:srgbClr val="FF00FF">
                    <a:tint val="44500"/>
                    <a:satMod val="160000"/>
                  </a:srgbClr>
                </a:gs>
                <a:gs pos="100000">
                  <a:srgbClr val="FF00FF">
                    <a:tint val="23500"/>
                    <a:satMod val="160000"/>
                  </a:srgbClr>
                </a:gs>
              </a:gsLst>
              <a:path path="circle">
                <a:fillToRect l="50000" t="50000" r="50000" b="50000"/>
              </a:path>
              <a:tileRect/>
            </a:gra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grpSp>
      <p:sp>
        <p:nvSpPr>
          <p:cNvPr id="19" name="Rectangle 1"/>
          <p:cNvSpPr>
            <a:spLocks noChangeArrowheads="1"/>
          </p:cNvSpPr>
          <p:nvPr/>
        </p:nvSpPr>
        <p:spPr bwMode="auto">
          <a:xfrm>
            <a:off x="971550" y="4076700"/>
            <a:ext cx="7500938" cy="2062163"/>
          </a:xfrm>
          <a:prstGeom prst="rect">
            <a:avLst/>
          </a:prstGeom>
          <a:noFill/>
          <a:ln w="9525">
            <a:noFill/>
            <a:miter lim="800000"/>
            <a:headEnd/>
            <a:tailEnd/>
          </a:ln>
        </p:spPr>
        <p:txBody>
          <a:bodyPr anchor="ctr">
            <a:spAutoFit/>
          </a:bodyPr>
          <a:lstStyle/>
          <a:p>
            <a:pPr algn="justLow"/>
            <a:r>
              <a:rPr lang="ar-EG" sz="3200" b="1">
                <a:solidFill>
                  <a:srgbClr val="0000FF"/>
                </a:solidFill>
              </a:rPr>
              <a:t>وكيفية الذبح: </a:t>
            </a:r>
            <a:r>
              <a:rPr lang="ar-EG" sz="3200" b="1"/>
              <a:t>أن يقطع الحلقوم -وهو مجرى النفس- ويقطع المريء -وهو مجرى الطعام- والودجين -وهما العرقان الغليظان المحيطان بالعنق- ولو قطع أحدهما مع الحلقوم والمريء، كفى.</a:t>
            </a:r>
            <a:endParaRPr lang="en-US" sz="3200" b="1"/>
          </a:p>
        </p:txBody>
      </p:sp>
      <p:pic>
        <p:nvPicPr>
          <p:cNvPr id="22" name="Picture 2" descr="E:\New folder (3)\يؤ برب.jpg"/>
          <p:cNvPicPr>
            <a:picLocks noChangeAspect="1" noChangeArrowheads="1"/>
          </p:cNvPicPr>
          <p:nvPr/>
        </p:nvPicPr>
        <p:blipFill>
          <a:blip r:embed="rId7"/>
          <a:srcRect/>
          <a:stretch>
            <a:fillRect/>
          </a:stretch>
        </p:blipFill>
        <p:spPr bwMode="auto">
          <a:xfrm>
            <a:off x="2987675" y="2133600"/>
            <a:ext cx="295275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مخطط انسيابي: محطة طرفية 10"/>
          <p:cNvSpPr/>
          <p:nvPr/>
        </p:nvSpPr>
        <p:spPr>
          <a:xfrm>
            <a:off x="323850" y="692150"/>
            <a:ext cx="6083300" cy="1055688"/>
          </a:xfrm>
          <a:prstGeom prst="flowChartTerminator">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rtl="0">
              <a:defRPr/>
            </a:pPr>
            <a:endParaRPr lang="ar-EG"/>
          </a:p>
        </p:txBody>
      </p:sp>
      <p:sp>
        <p:nvSpPr>
          <p:cNvPr id="12" name="Rectangle 1"/>
          <p:cNvSpPr>
            <a:spLocks noChangeArrowheads="1"/>
          </p:cNvSpPr>
          <p:nvPr/>
        </p:nvSpPr>
        <p:spPr bwMode="auto">
          <a:xfrm>
            <a:off x="638175" y="827088"/>
            <a:ext cx="5229225" cy="706437"/>
          </a:xfrm>
          <a:prstGeom prst="rect">
            <a:avLst/>
          </a:prstGeom>
          <a:noFill/>
          <a:ln w="9525">
            <a:noFill/>
            <a:miter lim="800000"/>
            <a:headEnd/>
            <a:tailEnd/>
          </a:ln>
        </p:spPr>
        <p:txBody>
          <a:bodyPr anchor="ctr">
            <a:spAutoFit/>
          </a:bodyPr>
          <a:lstStyle/>
          <a:p>
            <a:pPr>
              <a:defRPr/>
            </a:pPr>
            <a:r>
              <a:rPr lang="ar-EG" sz="4000" b="1" dirty="0">
                <a:latin typeface="Microsoft Sans Serif" pitchFamily="34" charset="0"/>
                <a:cs typeface="+mn-cs"/>
              </a:rPr>
              <a:t>الذكاة الاختيارية،</a:t>
            </a:r>
            <a:r>
              <a:rPr lang="ar-EG" sz="4000" b="1" dirty="0">
                <a:latin typeface="Calibri" pitchFamily="34" charset="0"/>
              </a:rPr>
              <a:t> وتشتمل:</a:t>
            </a:r>
            <a:endParaRPr lang="en-US" sz="4000" b="1" dirty="0">
              <a:latin typeface="Microsoft Sans Serif" pitchFamily="34" charset="0"/>
              <a:cs typeface="Tahoma" pitchFamily="34" charset="0"/>
            </a:endParaRPr>
          </a:p>
        </p:txBody>
      </p:sp>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900" decel="100000" fill="hold"/>
                                        <p:tgtEl>
                                          <p:spTgt spid="2"/>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disconnect.wav"/>
                                        </p:tgtEl>
                                      </p:cMediaNode>
                                    </p:audio>
                                  </p:subTnLst>
                                </p:cTn>
                              </p:par>
                              <p:par>
                                <p:cTn id="14" presetID="37"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900" decel="100000" fill="hold"/>
                                        <p:tgtEl>
                                          <p:spTgt spid="1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وكيفية الذبح.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9.gif"/>
          <p:cNvPicPr>
            <a:picLocks noChangeAspect="1"/>
          </p:cNvPicPr>
          <p:nvPr/>
        </p:nvPicPr>
        <p:blipFill>
          <a:blip r:embed="rId5" cstate="print">
            <a:duotone>
              <a:prstClr val="black"/>
              <a:schemeClr val="accent4">
                <a:tint val="45000"/>
                <a:satMod val="400000"/>
              </a:schemeClr>
            </a:duotone>
            <a:lum bright="42000"/>
          </a:blip>
          <a:stretch>
            <a:fillRect/>
          </a:stretch>
        </p:blipFill>
        <p:spPr>
          <a:xfrm>
            <a:off x="6732240" y="0"/>
            <a:ext cx="2411760" cy="1668780"/>
          </a:xfrm>
          <a:prstGeom prst="rect">
            <a:avLst/>
          </a:prstGeom>
        </p:spPr>
      </p:pic>
      <p:sp>
        <p:nvSpPr>
          <p:cNvPr id="7171" name="مستطيل 2"/>
          <p:cNvSpPr>
            <a:spLocks noChangeArrowheads="1"/>
          </p:cNvSpPr>
          <p:nvPr/>
        </p:nvSpPr>
        <p:spPr bwMode="auto">
          <a:xfrm>
            <a:off x="7164388" y="404813"/>
            <a:ext cx="1420812" cy="1016000"/>
          </a:xfrm>
          <a:prstGeom prst="rect">
            <a:avLst/>
          </a:prstGeom>
          <a:noFill/>
          <a:ln w="9525">
            <a:noFill/>
            <a:miter lim="800000"/>
            <a:headEnd/>
            <a:tailEnd/>
          </a:ln>
        </p:spPr>
        <p:txBody>
          <a:bodyPr wrap="none">
            <a:spAutoFit/>
          </a:bodyPr>
          <a:lstStyle/>
          <a:p>
            <a:pPr algn="l" rtl="0">
              <a:defRPr/>
            </a:pPr>
            <a:r>
              <a:rPr lang="ar-EG" sz="6000" b="1" dirty="0">
                <a:solidFill>
                  <a:srgbClr val="002060"/>
                </a:solidFill>
                <a:latin typeface="Microsoft Sans Serif" pitchFamily="34" charset="0"/>
                <a:cs typeface="+mn-cs"/>
              </a:rPr>
              <a:t>الأول</a:t>
            </a:r>
            <a:endParaRPr lang="en-US" sz="6000" dirty="0">
              <a:solidFill>
                <a:srgbClr val="002060"/>
              </a:solidFill>
              <a:cs typeface="+mn-cs"/>
            </a:endParaRPr>
          </a:p>
        </p:txBody>
      </p:sp>
      <p:grpSp>
        <p:nvGrpSpPr>
          <p:cNvPr id="3" name="مجموعة 3"/>
          <p:cNvGrpSpPr>
            <a:grpSpLocks/>
          </p:cNvGrpSpPr>
          <p:nvPr/>
        </p:nvGrpSpPr>
        <p:grpSpPr bwMode="auto">
          <a:xfrm>
            <a:off x="323850" y="3860800"/>
            <a:ext cx="8429625" cy="2349500"/>
            <a:chOff x="571472" y="571480"/>
            <a:chExt cx="7429552" cy="4857784"/>
          </a:xfrm>
        </p:grpSpPr>
        <p:sp>
          <p:nvSpPr>
            <p:cNvPr id="5" name="مستطيل ذو زوايا قطرية مستديرة 4"/>
            <p:cNvSpPr/>
            <p:nvPr/>
          </p:nvSpPr>
          <p:spPr>
            <a:xfrm>
              <a:off x="571472" y="571480"/>
              <a:ext cx="3928848" cy="3072220"/>
            </a:xfrm>
            <a:prstGeom prst="round2DiagRect">
              <a:avLst>
                <a:gd name="adj1" fmla="val 50000"/>
                <a:gd name="adj2" fmla="val 0"/>
              </a:avLst>
            </a:prstGeom>
            <a:solidFill>
              <a:srgbClr val="FF00FF"/>
            </a:soli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sp>
          <p:nvSpPr>
            <p:cNvPr id="6" name="مستطيل ذو زوايا قطرية مستديرة 5"/>
            <p:cNvSpPr/>
            <p:nvPr/>
          </p:nvSpPr>
          <p:spPr>
            <a:xfrm>
              <a:off x="714348" y="714356"/>
              <a:ext cx="7286676" cy="4714908"/>
            </a:xfrm>
            <a:prstGeom prst="round2DiagRect">
              <a:avLst/>
            </a:prstGeom>
            <a:gradFill flip="none" rotWithShape="1">
              <a:gsLst>
                <a:gs pos="0">
                  <a:srgbClr val="FF00FF">
                    <a:tint val="66000"/>
                    <a:satMod val="160000"/>
                  </a:srgbClr>
                </a:gs>
                <a:gs pos="100000">
                  <a:srgbClr val="FFFF99"/>
                </a:gs>
                <a:gs pos="50000">
                  <a:srgbClr val="FF00FF">
                    <a:tint val="44500"/>
                    <a:satMod val="160000"/>
                  </a:srgbClr>
                </a:gs>
                <a:gs pos="100000">
                  <a:srgbClr val="FF00FF">
                    <a:tint val="23500"/>
                    <a:satMod val="160000"/>
                  </a:srgbClr>
                </a:gs>
              </a:gsLst>
              <a:path path="circle">
                <a:fillToRect l="50000" t="50000" r="50000" b="50000"/>
              </a:path>
              <a:tileRect/>
            </a:gradFill>
            <a:ln w="476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grpSp>
      <p:sp>
        <p:nvSpPr>
          <p:cNvPr id="7" name="Rectangle 1"/>
          <p:cNvSpPr>
            <a:spLocks noChangeArrowheads="1"/>
          </p:cNvSpPr>
          <p:nvPr/>
        </p:nvSpPr>
        <p:spPr bwMode="auto">
          <a:xfrm>
            <a:off x="611188" y="4122738"/>
            <a:ext cx="7861300" cy="1754187"/>
          </a:xfrm>
          <a:prstGeom prst="rect">
            <a:avLst/>
          </a:prstGeom>
          <a:noFill/>
          <a:ln w="9525">
            <a:noFill/>
            <a:miter lim="800000"/>
            <a:headEnd/>
            <a:tailEnd/>
          </a:ln>
        </p:spPr>
        <p:txBody>
          <a:bodyPr anchor="ctr">
            <a:spAutoFit/>
          </a:bodyPr>
          <a:lstStyle/>
          <a:p>
            <a:pPr marL="1530350" indent="-1530350" algn="justLow">
              <a:defRPr/>
            </a:pPr>
            <a:r>
              <a:rPr lang="ar-EG" sz="3600" b="1" dirty="0">
                <a:solidFill>
                  <a:srgbClr val="C00000"/>
                </a:solidFill>
                <a:cs typeface="+mn-cs"/>
              </a:rPr>
              <a:t>2- النحر: </a:t>
            </a:r>
            <a:r>
              <a:rPr lang="ar-EG" sz="3600" b="1" dirty="0">
                <a:cs typeface="+mn-cs"/>
              </a:rPr>
              <a:t>ويكون في الإبل خاصة، بأن تطعن الإبل في لبتها، </a:t>
            </a:r>
            <a:r>
              <a:rPr lang="ar-EG" sz="3600" b="1" dirty="0" err="1">
                <a:cs typeface="+mn-cs"/>
              </a:rPr>
              <a:t>واللبة</a:t>
            </a:r>
            <a:r>
              <a:rPr lang="ar-EG" sz="3600" b="1" dirty="0">
                <a:cs typeface="+mn-cs"/>
              </a:rPr>
              <a:t> هي الموضع الذي يكون في أسفل العنق.</a:t>
            </a:r>
            <a:endParaRPr lang="en-US" sz="3600" b="1" dirty="0">
              <a:cs typeface="+mn-cs"/>
            </a:endParaRPr>
          </a:p>
        </p:txBody>
      </p:sp>
      <p:pic>
        <p:nvPicPr>
          <p:cNvPr id="11" name="Picture 2" descr="E:\New folder (3)\1bf10ef4a9 ؤؤؤ.jpg"/>
          <p:cNvPicPr>
            <a:picLocks noChangeAspect="1" noChangeArrowheads="1"/>
          </p:cNvPicPr>
          <p:nvPr/>
        </p:nvPicPr>
        <p:blipFill>
          <a:blip r:embed="rId6"/>
          <a:srcRect/>
          <a:stretch>
            <a:fillRect/>
          </a:stretch>
        </p:blipFill>
        <p:spPr bwMode="auto">
          <a:xfrm>
            <a:off x="1908175" y="1989138"/>
            <a:ext cx="3743325" cy="1735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مخطط انسيابي: محطة طرفية 11"/>
          <p:cNvSpPr/>
          <p:nvPr/>
        </p:nvSpPr>
        <p:spPr>
          <a:xfrm>
            <a:off x="323850" y="692150"/>
            <a:ext cx="6083300" cy="1055688"/>
          </a:xfrm>
          <a:prstGeom prst="flowChartTerminator">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rtl="0">
              <a:defRPr/>
            </a:pPr>
            <a:endParaRPr lang="ar-EG"/>
          </a:p>
        </p:txBody>
      </p:sp>
      <p:sp>
        <p:nvSpPr>
          <p:cNvPr id="13" name="Rectangle 1"/>
          <p:cNvSpPr>
            <a:spLocks noChangeArrowheads="1"/>
          </p:cNvSpPr>
          <p:nvPr/>
        </p:nvSpPr>
        <p:spPr bwMode="auto">
          <a:xfrm>
            <a:off x="422275" y="827088"/>
            <a:ext cx="5229225" cy="706437"/>
          </a:xfrm>
          <a:prstGeom prst="rect">
            <a:avLst/>
          </a:prstGeom>
          <a:noFill/>
          <a:ln w="9525">
            <a:noFill/>
            <a:miter lim="800000"/>
            <a:headEnd/>
            <a:tailEnd/>
          </a:ln>
        </p:spPr>
        <p:txBody>
          <a:bodyPr anchor="ctr">
            <a:spAutoFit/>
          </a:bodyPr>
          <a:lstStyle/>
          <a:p>
            <a:pPr>
              <a:defRPr/>
            </a:pPr>
            <a:r>
              <a:rPr lang="ar-EG" sz="4000" b="1" dirty="0">
                <a:latin typeface="Microsoft Sans Serif" pitchFamily="34" charset="0"/>
                <a:cs typeface="+mn-cs"/>
              </a:rPr>
              <a:t>الذكاة الاختيارية،</a:t>
            </a:r>
            <a:r>
              <a:rPr lang="ar-EG" sz="4000" b="1" dirty="0">
                <a:latin typeface="Calibri" pitchFamily="34" charset="0"/>
              </a:rPr>
              <a:t> وتشتمل:</a:t>
            </a:r>
            <a:endParaRPr lang="en-US" sz="4000" b="1" dirty="0">
              <a:latin typeface="Microsoft Sans Serif" pitchFamily="34" charset="0"/>
              <a:cs typeface="Tahoma" pitchFamily="34" charset="0"/>
            </a:endParaRPr>
          </a:p>
        </p:txBody>
      </p:sp>
    </p:spTree>
  </p:cSld>
  <p:clrMapOvr>
    <a:masterClrMapping/>
  </p:clrMapOvr>
  <p:transition>
    <p:wheel spokes="2"/>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النحر.wav"/>
                                        </p:tgtEl>
                                      </p:cMediaNode>
                                    </p:audio>
                                  </p:subTnLst>
                                </p:cTn>
                              </p:par>
                              <p:par>
                                <p:cTn id="17" presetID="37"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9.gif"/>
          <p:cNvPicPr>
            <a:picLocks noChangeAspect="1"/>
          </p:cNvPicPr>
          <p:nvPr/>
        </p:nvPicPr>
        <p:blipFill>
          <a:blip r:embed="rId9" cstate="print">
            <a:duotone>
              <a:prstClr val="black"/>
              <a:schemeClr val="accent4">
                <a:tint val="45000"/>
                <a:satMod val="400000"/>
              </a:schemeClr>
            </a:duotone>
            <a:lum bright="42000"/>
          </a:blip>
          <a:stretch>
            <a:fillRect/>
          </a:stretch>
        </p:blipFill>
        <p:spPr>
          <a:xfrm>
            <a:off x="6732240" y="0"/>
            <a:ext cx="2411760" cy="1668780"/>
          </a:xfrm>
          <a:prstGeom prst="rect">
            <a:avLst/>
          </a:prstGeom>
        </p:spPr>
      </p:pic>
      <p:sp>
        <p:nvSpPr>
          <p:cNvPr id="3" name="مستطيل 2"/>
          <p:cNvSpPr>
            <a:spLocks noChangeArrowheads="1"/>
          </p:cNvSpPr>
          <p:nvPr/>
        </p:nvSpPr>
        <p:spPr bwMode="auto">
          <a:xfrm>
            <a:off x="7118350" y="260350"/>
            <a:ext cx="1574800" cy="1016000"/>
          </a:xfrm>
          <a:prstGeom prst="rect">
            <a:avLst/>
          </a:prstGeom>
          <a:noFill/>
          <a:ln w="9525">
            <a:noFill/>
            <a:miter lim="800000"/>
            <a:headEnd/>
            <a:tailEnd/>
          </a:ln>
        </p:spPr>
        <p:txBody>
          <a:bodyPr wrap="none">
            <a:spAutoFit/>
          </a:bodyPr>
          <a:lstStyle/>
          <a:p>
            <a:pPr algn="l" rtl="0">
              <a:defRPr/>
            </a:pPr>
            <a:r>
              <a:rPr lang="ar-EG" sz="6000" b="1" dirty="0">
                <a:latin typeface="Tahoma" pitchFamily="34" charset="0"/>
                <a:cs typeface="+mn-cs"/>
              </a:rPr>
              <a:t>الثاني</a:t>
            </a:r>
            <a:endParaRPr lang="en-US" sz="6000" dirty="0">
              <a:solidFill>
                <a:srgbClr val="002060"/>
              </a:solidFill>
              <a:cs typeface="+mn-cs"/>
            </a:endParaRPr>
          </a:p>
        </p:txBody>
      </p:sp>
      <p:pic>
        <p:nvPicPr>
          <p:cNvPr id="4" name="Picture 2" descr="E:\شغل\المكتب\ملف الإعدادات\إطارات\0196.jpg"/>
          <p:cNvPicPr>
            <a:picLocks noChangeAspect="1" noChangeArrowheads="1"/>
          </p:cNvPicPr>
          <p:nvPr/>
        </p:nvPicPr>
        <p:blipFill>
          <a:blip r:embed="rId10" cstate="print">
            <a:clrChange>
              <a:clrFrom>
                <a:srgbClr val="F0F0F0"/>
              </a:clrFrom>
              <a:clrTo>
                <a:srgbClr val="F0F0F0">
                  <a:alpha val="0"/>
                </a:srgbClr>
              </a:clrTo>
            </a:clrChange>
            <a:lum bright="92000" contrast="100000"/>
          </a:blip>
          <a:srcRect/>
          <a:stretch>
            <a:fillRect/>
          </a:stretch>
        </p:blipFill>
        <p:spPr bwMode="auto">
          <a:xfrm>
            <a:off x="323528" y="332656"/>
            <a:ext cx="6192688" cy="1448597"/>
          </a:xfrm>
          <a:prstGeom prst="rect">
            <a:avLst/>
          </a:prstGeom>
          <a:noFill/>
          <a:effectLst>
            <a:glow rad="139700">
              <a:schemeClr val="accent5">
                <a:satMod val="175000"/>
                <a:alpha val="40000"/>
              </a:schemeClr>
            </a:glow>
          </a:effectLst>
        </p:spPr>
      </p:pic>
      <p:sp>
        <p:nvSpPr>
          <p:cNvPr id="5" name="TextBox 5"/>
          <p:cNvSpPr txBox="1">
            <a:spLocks noChangeArrowheads="1"/>
          </p:cNvSpPr>
          <p:nvPr/>
        </p:nvSpPr>
        <p:spPr bwMode="auto">
          <a:xfrm>
            <a:off x="730250" y="692150"/>
            <a:ext cx="5367338" cy="708025"/>
          </a:xfrm>
          <a:prstGeom prst="rect">
            <a:avLst/>
          </a:prstGeom>
          <a:noFill/>
          <a:ln w="9525">
            <a:noFill/>
            <a:miter lim="800000"/>
            <a:headEnd/>
            <a:tailEnd/>
          </a:ln>
        </p:spPr>
        <p:txBody>
          <a:bodyPr wrap="none">
            <a:spAutoFit/>
          </a:bodyPr>
          <a:lstStyle/>
          <a:p>
            <a:pPr>
              <a:defRPr/>
            </a:pPr>
            <a:r>
              <a:rPr lang="ar-EG" sz="4000" b="1" dirty="0">
                <a:solidFill>
                  <a:srgbClr val="0000FF"/>
                </a:solidFill>
                <a:latin typeface="Tahoma" pitchFamily="34" charset="0"/>
                <a:cs typeface="+mn-cs"/>
              </a:rPr>
              <a:t>الذكاة الاضطرارية، ويقصد </a:t>
            </a:r>
            <a:r>
              <a:rPr lang="ar-EG" sz="4000" b="1" dirty="0" err="1">
                <a:solidFill>
                  <a:srgbClr val="0000FF"/>
                </a:solidFill>
                <a:latin typeface="Tahoma" pitchFamily="34" charset="0"/>
                <a:cs typeface="+mn-cs"/>
              </a:rPr>
              <a:t>بها:</a:t>
            </a:r>
            <a:endParaRPr lang="en-US" sz="4000" b="1" dirty="0">
              <a:solidFill>
                <a:srgbClr val="0000FF"/>
              </a:solidFill>
              <a:latin typeface="Tahoma" pitchFamily="34" charset="0"/>
              <a:cs typeface="+mn-cs"/>
            </a:endParaRPr>
          </a:p>
        </p:txBody>
      </p:sp>
      <p:sp>
        <p:nvSpPr>
          <p:cNvPr id="6" name="Rounded Rectangle 7"/>
          <p:cNvSpPr/>
          <p:nvPr/>
        </p:nvSpPr>
        <p:spPr>
          <a:xfrm>
            <a:off x="500034" y="4138838"/>
            <a:ext cx="8143932" cy="2214602"/>
          </a:xfrm>
          <a:prstGeom prst="round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1" anchor="ctr"/>
          <a:lstStyle/>
          <a:p>
            <a:pPr algn="justLow" fontAlgn="auto">
              <a:spcBef>
                <a:spcPts val="0"/>
              </a:spcBef>
              <a:spcAft>
                <a:spcPts val="0"/>
              </a:spcAft>
              <a:defRPr/>
            </a:pPr>
            <a:endParaRPr lang="ar-EG" b="1" dirty="0">
              <a:solidFill>
                <a:schemeClr val="tx1"/>
              </a:solidFill>
            </a:endParaRPr>
          </a:p>
        </p:txBody>
      </p:sp>
      <p:sp>
        <p:nvSpPr>
          <p:cNvPr id="7" name="TextBox 8"/>
          <p:cNvSpPr txBox="1"/>
          <p:nvPr/>
        </p:nvSpPr>
        <p:spPr>
          <a:xfrm>
            <a:off x="684213" y="4221163"/>
            <a:ext cx="7572375" cy="2062162"/>
          </a:xfrm>
          <a:prstGeom prst="rect">
            <a:avLst/>
          </a:prstGeom>
          <a:noFill/>
        </p:spPr>
        <p:txBody>
          <a:bodyPr rtlCol="1">
            <a:spAutoFit/>
          </a:bodyPr>
          <a:lstStyle/>
          <a:p>
            <a:pPr algn="justLow" fontAlgn="auto">
              <a:spcBef>
                <a:spcPts val="0"/>
              </a:spcBef>
              <a:spcAft>
                <a:spcPts val="0"/>
              </a:spcAft>
              <a:defRPr/>
            </a:pPr>
            <a:r>
              <a:rPr lang="ar-EG" sz="3200" b="1" dirty="0">
                <a:solidFill>
                  <a:srgbClr val="C00000"/>
                </a:solidFill>
                <a:latin typeface="+mn-lt"/>
                <a:cs typeface="+mn-cs"/>
              </a:rPr>
              <a:t>العقر، وهو: </a:t>
            </a:r>
            <a:r>
              <a:rPr lang="ar-EG" sz="3200" b="1" dirty="0">
                <a:latin typeface="+mn-lt"/>
                <a:cs typeface="+mn-cs"/>
              </a:rPr>
              <a:t>قتل الحيوان غير المقدور عليه بجرحه في أي موضع من جسده غير موضع الذبح أو النحر كأن يرميه برصاصة أو آلة حادة في رأسه أو ظهره أو بطنه أو غير ذلك.</a:t>
            </a:r>
            <a:endParaRPr lang="en-US" sz="3200" b="1" dirty="0">
              <a:latin typeface="+mn-lt"/>
              <a:cs typeface="+mn-cs"/>
            </a:endParaRPr>
          </a:p>
        </p:txBody>
      </p:sp>
      <p:pic>
        <p:nvPicPr>
          <p:cNvPr id="8" name="Picture 3" descr="E:\New folder (3)\11255802283ؤءءء.jpg"/>
          <p:cNvPicPr>
            <a:picLocks noChangeAspect="1" noChangeArrowheads="1"/>
          </p:cNvPicPr>
          <p:nvPr/>
        </p:nvPicPr>
        <p:blipFill>
          <a:blip r:embed="rId11" cstate="print"/>
          <a:srcRect t="7264"/>
          <a:stretch>
            <a:fillRect/>
          </a:stretch>
        </p:blipFill>
        <p:spPr bwMode="auto">
          <a:xfrm>
            <a:off x="1619672" y="2060848"/>
            <a:ext cx="3888432" cy="1896796"/>
          </a:xfrm>
          <a:prstGeom prst="rect">
            <a:avLst/>
          </a:prstGeom>
          <a:noFill/>
          <a:effectLst>
            <a:glow rad="228600">
              <a:schemeClr val="accent1">
                <a:satMod val="175000"/>
                <a:alpha val="40000"/>
              </a:schemeClr>
            </a:glow>
          </a:effectLst>
        </p:spPr>
      </p:pic>
    </p:spTree>
  </p:cSld>
  <p:clrMapOvr>
    <a:masterClrMapping/>
  </p:clrMapOvr>
  <p:transition>
    <p:wheel spokes="2"/>
    <p:sndAc>
      <p:stSnd>
        <p:snd r:embed="rId2"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6 - arcade shooting sound.wav"/>
                                        </p:tgtEl>
                                      </p:cMediaNode>
                                    </p:audio>
                                  </p:sub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الثاني.wav"/>
                                        </p:tgtEl>
                                      </p:cMediaNode>
                                    </p:audio>
                                  </p:sub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ZOT.WAV"/>
                                        </p:tgtEl>
                                      </p:cMediaNode>
                                    </p:audio>
                                  </p:sub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6" name="الذكاة الاضطرارية، ويقصد بها.wav"/>
                                        </p:tgtEl>
                                      </p:cMediaNode>
                                    </p:audio>
                                  </p:sub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from="(-#ppt_w/2)" to="(#ppt_x)" calcmode="lin" valueType="num">
                                      <p:cBhvr>
                                        <p:cTn id="29" dur="600" fill="hold">
                                          <p:stCondLst>
                                            <p:cond delay="0"/>
                                          </p:stCondLst>
                                        </p:cTn>
                                        <p:tgtEl>
                                          <p:spTgt spid="6"/>
                                        </p:tgtEl>
                                        <p:attrNameLst>
                                          <p:attrName>ppt_x</p:attrName>
                                        </p:attrNameLst>
                                      </p:cBhvr>
                                    </p:anim>
                                    <p:anim from="0" to="-1.0" calcmode="lin" valueType="num">
                                      <p:cBhvr>
                                        <p:cTn id="30" dur="200" decel="50000" autoRev="1" fill="hold">
                                          <p:stCondLst>
                                            <p:cond delay="600"/>
                                          </p:stCondLst>
                                        </p:cTn>
                                        <p:tgtEl>
                                          <p:spTgt spid="6"/>
                                        </p:tgtEl>
                                        <p:attrNameLst>
                                          <p:attrName>xshear</p:attrName>
                                        </p:attrNameLst>
                                      </p:cBhvr>
                                    </p:anim>
                                    <p:animScale>
                                      <p:cBhvr>
                                        <p:cTn id="31" dur="200" decel="100000" autoRev="1" fill="hold">
                                          <p:stCondLst>
                                            <p:cond delay="600"/>
                                          </p:stCondLst>
                                        </p:cTn>
                                        <p:tgtEl>
                                          <p:spTgt spid="6"/>
                                        </p:tgtEl>
                                      </p:cBhvr>
                                      <p:from x="100000" y="100000"/>
                                      <p:to x="80000" y="100000"/>
                                    </p:animScale>
                                    <p:anim by="(#ppt_h/3+#ppt_w*0.1)" calcmode="lin" valueType="num">
                                      <p:cBhvr additive="sum">
                                        <p:cTn id="32" dur="200" decel="100000" autoRev="1" fill="hold">
                                          <p:stCondLst>
                                            <p:cond delay="600"/>
                                          </p:stCondLst>
                                        </p:cTn>
                                        <p:tgtEl>
                                          <p:spTgt spid="6"/>
                                        </p:tgtEl>
                                        <p:attrNameLst>
                                          <p:attrName>ppt_x</p:attrName>
                                        </p:attrNameLst>
                                      </p:cBhvr>
                                    </p:anim>
                                  </p:childTnLst>
                                  <p:subTnLst>
                                    <p:audio>
                                      <p:cMediaNode>
                                        <p:cTn display="0" masterRel="sameClick">
                                          <p:stCondLst>
                                            <p:cond evt="begin" delay="0">
                                              <p:tn val="27"/>
                                            </p:cond>
                                          </p:stCondLst>
                                          <p:endCondLst>
                                            <p:cond evt="onStopAudio" delay="0">
                                              <p:tgtEl>
                                                <p:sldTgt/>
                                              </p:tgtEl>
                                            </p:cond>
                                          </p:endCondLst>
                                        </p:cTn>
                                        <p:tgtEl>
                                          <p:sndTgt r:embed="rId7" name="CNNTONE.WAV"/>
                                        </p:tgtEl>
                                      </p:cMediaNode>
                                    </p:audio>
                                  </p:subTnLst>
                                </p:cTn>
                              </p:par>
                              <p:par>
                                <p:cTn id="33" presetID="34"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from="(-#ppt_w/2)" to="(#ppt_x)" calcmode="lin" valueType="num">
                                      <p:cBhvr>
                                        <p:cTn id="35" dur="600" fill="hold">
                                          <p:stCondLst>
                                            <p:cond delay="0"/>
                                          </p:stCondLst>
                                        </p:cTn>
                                        <p:tgtEl>
                                          <p:spTgt spid="7"/>
                                        </p:tgtEl>
                                        <p:attrNameLst>
                                          <p:attrName>ppt_x</p:attrName>
                                        </p:attrNameLst>
                                      </p:cBhvr>
                                    </p:anim>
                                    <p:anim from="0" to="-1.0" calcmode="lin" valueType="num">
                                      <p:cBhvr>
                                        <p:cTn id="36" dur="200" decel="50000" autoRev="1" fill="hold">
                                          <p:stCondLst>
                                            <p:cond delay="600"/>
                                          </p:stCondLst>
                                        </p:cTn>
                                        <p:tgtEl>
                                          <p:spTgt spid="7"/>
                                        </p:tgtEl>
                                        <p:attrNameLst>
                                          <p:attrName>xshear</p:attrName>
                                        </p:attrNameLst>
                                      </p:cBhvr>
                                    </p:anim>
                                    <p:animScale>
                                      <p:cBhvr>
                                        <p:cTn id="37" dur="200" decel="100000" autoRev="1" fill="hold">
                                          <p:stCondLst>
                                            <p:cond delay="600"/>
                                          </p:stCondLst>
                                        </p:cTn>
                                        <p:tgtEl>
                                          <p:spTgt spid="7"/>
                                        </p:tgtEl>
                                      </p:cBhvr>
                                      <p:from x="100000" y="100000"/>
                                      <p:to x="80000" y="100000"/>
                                    </p:animScale>
                                    <p:anim by="(#ppt_h/3+#ppt_w*0.1)" calcmode="lin" valueType="num">
                                      <p:cBhvr additive="sum">
                                        <p:cTn id="38"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8" name="العَقر، وهو.wav"/>
                                        </p:tgtEl>
                                      </p:cMediaNode>
                                    </p:audio>
                                  </p:subTnLst>
                                </p:cTn>
                              </p:par>
                              <p:par>
                                <p:cTn id="39" presetID="34"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from="(-#ppt_w/2)" to="(#ppt_x)" calcmode="lin" valueType="num">
                                      <p:cBhvr>
                                        <p:cTn id="41" dur="600" fill="hold">
                                          <p:stCondLst>
                                            <p:cond delay="0"/>
                                          </p:stCondLst>
                                        </p:cTn>
                                        <p:tgtEl>
                                          <p:spTgt spid="8"/>
                                        </p:tgtEl>
                                        <p:attrNameLst>
                                          <p:attrName>ppt_x</p:attrName>
                                        </p:attrNameLst>
                                      </p:cBhvr>
                                    </p:anim>
                                    <p:anim from="0" to="-1.0" calcmode="lin" valueType="num">
                                      <p:cBhvr>
                                        <p:cTn id="42" dur="200" decel="50000" autoRev="1" fill="hold">
                                          <p:stCondLst>
                                            <p:cond delay="600"/>
                                          </p:stCondLst>
                                        </p:cTn>
                                        <p:tgtEl>
                                          <p:spTgt spid="8"/>
                                        </p:tgtEl>
                                        <p:attrNameLst>
                                          <p:attrName>xshear</p:attrName>
                                        </p:attrNameLst>
                                      </p:cBhvr>
                                    </p:anim>
                                    <p:animScale>
                                      <p:cBhvr>
                                        <p:cTn id="43" dur="200" decel="100000" autoRev="1" fill="hold">
                                          <p:stCondLst>
                                            <p:cond delay="600"/>
                                          </p:stCondLst>
                                        </p:cTn>
                                        <p:tgtEl>
                                          <p:spTgt spid="8"/>
                                        </p:tgtEl>
                                      </p:cBhvr>
                                      <p:from x="100000" y="100000"/>
                                      <p:to x="80000" y="100000"/>
                                    </p:animScale>
                                    <p:anim by="(#ppt_h/3+#ppt_w*0.1)" calcmode="lin" valueType="num">
                                      <p:cBhvr additive="sum">
                                        <p:cTn id="4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99.gif"/>
          <p:cNvPicPr>
            <a:picLocks noChangeAspect="1"/>
          </p:cNvPicPr>
          <p:nvPr/>
        </p:nvPicPr>
        <p:blipFill>
          <a:blip r:embed="rId6" cstate="print">
            <a:duotone>
              <a:prstClr val="black"/>
              <a:schemeClr val="accent4">
                <a:tint val="45000"/>
                <a:satMod val="400000"/>
              </a:schemeClr>
            </a:duotone>
            <a:lum bright="42000"/>
          </a:blip>
          <a:stretch>
            <a:fillRect/>
          </a:stretch>
        </p:blipFill>
        <p:spPr>
          <a:xfrm>
            <a:off x="6732240" y="0"/>
            <a:ext cx="2411760" cy="1668780"/>
          </a:xfrm>
          <a:prstGeom prst="rect">
            <a:avLst/>
          </a:prstGeom>
        </p:spPr>
      </p:pic>
      <p:sp>
        <p:nvSpPr>
          <p:cNvPr id="9219" name="مستطيل 9"/>
          <p:cNvSpPr>
            <a:spLocks noChangeArrowheads="1"/>
          </p:cNvSpPr>
          <p:nvPr/>
        </p:nvSpPr>
        <p:spPr bwMode="auto">
          <a:xfrm>
            <a:off x="7019925" y="260350"/>
            <a:ext cx="1574800" cy="1016000"/>
          </a:xfrm>
          <a:prstGeom prst="rect">
            <a:avLst/>
          </a:prstGeom>
          <a:noFill/>
          <a:ln w="9525">
            <a:noFill/>
            <a:miter lim="800000"/>
            <a:headEnd/>
            <a:tailEnd/>
          </a:ln>
        </p:spPr>
        <p:txBody>
          <a:bodyPr wrap="none">
            <a:spAutoFit/>
          </a:bodyPr>
          <a:lstStyle/>
          <a:p>
            <a:pPr algn="l" rtl="0"/>
            <a:r>
              <a:rPr lang="ar-EG" sz="6000" b="1">
                <a:latin typeface="Tahoma" pitchFamily="34" charset="0"/>
              </a:rPr>
              <a:t>الثاني</a:t>
            </a:r>
            <a:endParaRPr lang="en-US" sz="6000">
              <a:solidFill>
                <a:srgbClr val="002060"/>
              </a:solidFill>
            </a:endParaRPr>
          </a:p>
        </p:txBody>
      </p:sp>
      <p:pic>
        <p:nvPicPr>
          <p:cNvPr id="11" name="Picture 2" descr="E:\شغل\المكتب\ملف الإعدادات\إطارات\0196.jpg"/>
          <p:cNvPicPr>
            <a:picLocks noChangeAspect="1" noChangeArrowheads="1"/>
          </p:cNvPicPr>
          <p:nvPr/>
        </p:nvPicPr>
        <p:blipFill>
          <a:blip r:embed="rId7" cstate="print">
            <a:clrChange>
              <a:clrFrom>
                <a:srgbClr val="F0F0F0"/>
              </a:clrFrom>
              <a:clrTo>
                <a:srgbClr val="F0F0F0">
                  <a:alpha val="0"/>
                </a:srgbClr>
              </a:clrTo>
            </a:clrChange>
            <a:lum bright="92000" contrast="100000"/>
          </a:blip>
          <a:srcRect/>
          <a:stretch>
            <a:fillRect/>
          </a:stretch>
        </p:blipFill>
        <p:spPr bwMode="auto">
          <a:xfrm>
            <a:off x="467544" y="332656"/>
            <a:ext cx="6048672" cy="1448597"/>
          </a:xfrm>
          <a:prstGeom prst="rect">
            <a:avLst/>
          </a:prstGeom>
          <a:noFill/>
          <a:effectLst>
            <a:glow rad="139700">
              <a:schemeClr val="accent5">
                <a:satMod val="175000"/>
                <a:alpha val="40000"/>
              </a:schemeClr>
            </a:glow>
          </a:effectLst>
        </p:spPr>
      </p:pic>
      <p:sp>
        <p:nvSpPr>
          <p:cNvPr id="12" name="TextBox 5"/>
          <p:cNvSpPr txBox="1">
            <a:spLocks noChangeArrowheads="1"/>
          </p:cNvSpPr>
          <p:nvPr/>
        </p:nvSpPr>
        <p:spPr bwMode="auto">
          <a:xfrm>
            <a:off x="788988" y="692150"/>
            <a:ext cx="5367337" cy="708025"/>
          </a:xfrm>
          <a:prstGeom prst="rect">
            <a:avLst/>
          </a:prstGeom>
          <a:noFill/>
          <a:ln w="9525">
            <a:noFill/>
            <a:miter lim="800000"/>
            <a:headEnd/>
            <a:tailEnd/>
          </a:ln>
        </p:spPr>
        <p:txBody>
          <a:bodyPr wrap="none">
            <a:spAutoFit/>
          </a:bodyPr>
          <a:lstStyle/>
          <a:p>
            <a:pPr>
              <a:defRPr/>
            </a:pPr>
            <a:r>
              <a:rPr lang="ar-EG" sz="4000" b="1" dirty="0">
                <a:solidFill>
                  <a:srgbClr val="0000FF"/>
                </a:solidFill>
                <a:latin typeface="Tahoma" pitchFamily="34" charset="0"/>
                <a:cs typeface="+mn-cs"/>
              </a:rPr>
              <a:t>الذكاة الاضطرارية، ويقصد </a:t>
            </a:r>
            <a:r>
              <a:rPr lang="ar-EG" sz="4000" b="1" dirty="0" err="1">
                <a:solidFill>
                  <a:srgbClr val="0000FF"/>
                </a:solidFill>
                <a:latin typeface="Tahoma" pitchFamily="34" charset="0"/>
                <a:cs typeface="+mn-cs"/>
              </a:rPr>
              <a:t>بها:</a:t>
            </a:r>
            <a:endParaRPr lang="en-US" sz="4000" b="1" dirty="0">
              <a:solidFill>
                <a:srgbClr val="0000FF"/>
              </a:solidFill>
              <a:latin typeface="Tahoma" pitchFamily="34" charset="0"/>
              <a:cs typeface="+mn-cs"/>
            </a:endParaRPr>
          </a:p>
        </p:txBody>
      </p:sp>
      <p:sp>
        <p:nvSpPr>
          <p:cNvPr id="13" name="Rounded Rectangle 7"/>
          <p:cNvSpPr/>
          <p:nvPr/>
        </p:nvSpPr>
        <p:spPr>
          <a:xfrm>
            <a:off x="500034" y="4138838"/>
            <a:ext cx="8143932" cy="2214602"/>
          </a:xfrm>
          <a:prstGeom prst="round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1" anchor="ctr"/>
          <a:lstStyle/>
          <a:p>
            <a:pPr algn="justLow" fontAlgn="auto">
              <a:spcBef>
                <a:spcPts val="0"/>
              </a:spcBef>
              <a:spcAft>
                <a:spcPts val="0"/>
              </a:spcAft>
              <a:defRPr/>
            </a:pPr>
            <a:endParaRPr lang="ar-EG" b="1" dirty="0">
              <a:solidFill>
                <a:schemeClr val="tx1"/>
              </a:solidFill>
            </a:endParaRPr>
          </a:p>
        </p:txBody>
      </p:sp>
      <p:sp>
        <p:nvSpPr>
          <p:cNvPr id="14" name="TextBox 8"/>
          <p:cNvSpPr txBox="1">
            <a:spLocks noChangeArrowheads="1"/>
          </p:cNvSpPr>
          <p:nvPr/>
        </p:nvSpPr>
        <p:spPr bwMode="auto">
          <a:xfrm>
            <a:off x="611188" y="4508500"/>
            <a:ext cx="7932737" cy="1323975"/>
          </a:xfrm>
          <a:prstGeom prst="rect">
            <a:avLst/>
          </a:prstGeom>
          <a:noFill/>
          <a:ln w="9525">
            <a:noFill/>
            <a:miter lim="800000"/>
            <a:headEnd/>
            <a:tailEnd/>
          </a:ln>
        </p:spPr>
        <p:txBody>
          <a:bodyPr>
            <a:spAutoFit/>
          </a:bodyPr>
          <a:lstStyle/>
          <a:p>
            <a:pPr algn="justLow"/>
            <a:r>
              <a:rPr lang="ar-EG" sz="4000" b="1"/>
              <a:t> ولا يصح عقر الحيوان إلا عند العجز عن ذبحه أو نحره، ولذا يسمى: الذكاة الاضطرارية.</a:t>
            </a:r>
            <a:endParaRPr lang="en-US" sz="4000" b="1"/>
          </a:p>
        </p:txBody>
      </p:sp>
      <p:pic>
        <p:nvPicPr>
          <p:cNvPr id="16" name="Picture 2" descr="E:\New folder (3)\وو.jpg"/>
          <p:cNvPicPr>
            <a:picLocks noChangeAspect="1" noChangeArrowheads="1"/>
          </p:cNvPicPr>
          <p:nvPr/>
        </p:nvPicPr>
        <p:blipFill>
          <a:blip r:embed="rId8" cstate="print"/>
          <a:srcRect/>
          <a:stretch>
            <a:fillRect/>
          </a:stretch>
        </p:blipFill>
        <p:spPr bwMode="auto">
          <a:xfrm>
            <a:off x="1979712" y="2132856"/>
            <a:ext cx="3384376" cy="1823428"/>
          </a:xfrm>
          <a:prstGeom prst="rect">
            <a:avLst/>
          </a:prstGeom>
          <a:noFill/>
          <a:effectLst>
            <a:glow rad="228600">
              <a:schemeClr val="accent1">
                <a:satMod val="175000"/>
                <a:alpha val="40000"/>
              </a:schemeClr>
            </a:glow>
          </a:effectLst>
        </p:spPr>
      </p:pic>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NNTONE.WAV"/>
                                        </p:tgtEl>
                                      </p:cMediaNode>
                                    </p:audio>
                                  </p:subTnLst>
                                </p:cTn>
                              </p:par>
                              <p:par>
                                <p:cTn id="11" presetID="34"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from="(-#ppt_w/2)" to="(#ppt_x)" calcmode="lin" valueType="num">
                                      <p:cBhvr>
                                        <p:cTn id="13" dur="600" fill="hold">
                                          <p:stCondLst>
                                            <p:cond delay="0"/>
                                          </p:stCondLst>
                                        </p:cTn>
                                        <p:tgtEl>
                                          <p:spTgt spid="14"/>
                                        </p:tgtEl>
                                        <p:attrNameLst>
                                          <p:attrName>ppt_x</p:attrName>
                                        </p:attrNameLst>
                                      </p:cBhvr>
                                    </p:anim>
                                    <p:anim from="0" to="-1.0" calcmode="lin" valueType="num">
                                      <p:cBhvr>
                                        <p:cTn id="14" dur="200" decel="50000" autoRev="1" fill="hold">
                                          <p:stCondLst>
                                            <p:cond delay="600"/>
                                          </p:stCondLst>
                                        </p:cTn>
                                        <p:tgtEl>
                                          <p:spTgt spid="14"/>
                                        </p:tgtEl>
                                        <p:attrNameLst>
                                          <p:attrName>xshear</p:attrName>
                                        </p:attrNameLst>
                                      </p:cBhvr>
                                    </p:anim>
                                    <p:animScale>
                                      <p:cBhvr>
                                        <p:cTn id="15" dur="200" decel="100000" autoRev="1" fill="hold">
                                          <p:stCondLst>
                                            <p:cond delay="600"/>
                                          </p:stCondLst>
                                        </p:cTn>
                                        <p:tgtEl>
                                          <p:spTgt spid="14"/>
                                        </p:tgtEl>
                                      </p:cBhvr>
                                      <p:from x="100000" y="100000"/>
                                      <p:to x="80000" y="100000"/>
                                    </p:animScale>
                                    <p:anim by="(#ppt_h/3+#ppt_w*0.1)" calcmode="lin" valueType="num">
                                      <p:cBhvr additive="sum">
                                        <p:cTn id="16" dur="200" decel="100000" autoRev="1" fill="hold">
                                          <p:stCondLst>
                                            <p:cond delay="600"/>
                                          </p:stCondLst>
                                        </p:cTn>
                                        <p:tgtEl>
                                          <p:spTgt spid="14"/>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5" name="ولا يصح عقر الحيوان إلا.wav"/>
                                        </p:tgtEl>
                                      </p:cMediaNode>
                                    </p:audio>
                                  </p:subTnLst>
                                </p:cTn>
                              </p:par>
                              <p:par>
                                <p:cTn id="17" presetID="34"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from="(-#ppt_w/2)" to="(#ppt_x)" calcmode="lin" valueType="num">
                                      <p:cBhvr>
                                        <p:cTn id="19" dur="600" fill="hold">
                                          <p:stCondLst>
                                            <p:cond delay="0"/>
                                          </p:stCondLst>
                                        </p:cTn>
                                        <p:tgtEl>
                                          <p:spTgt spid="16"/>
                                        </p:tgtEl>
                                        <p:attrNameLst>
                                          <p:attrName>ppt_x</p:attrName>
                                        </p:attrNameLst>
                                      </p:cBhvr>
                                    </p:anim>
                                    <p:anim from="0" to="-1.0" calcmode="lin" valueType="num">
                                      <p:cBhvr>
                                        <p:cTn id="20" dur="200" decel="50000" autoRev="1" fill="hold">
                                          <p:stCondLst>
                                            <p:cond delay="600"/>
                                          </p:stCondLst>
                                        </p:cTn>
                                        <p:tgtEl>
                                          <p:spTgt spid="16"/>
                                        </p:tgtEl>
                                        <p:attrNameLst>
                                          <p:attrName>xshear</p:attrName>
                                        </p:attrNameLst>
                                      </p:cBhvr>
                                    </p:anim>
                                    <p:animScale>
                                      <p:cBhvr>
                                        <p:cTn id="21" dur="200" decel="100000" autoRev="1" fill="hold">
                                          <p:stCondLst>
                                            <p:cond delay="600"/>
                                          </p:stCondLst>
                                        </p:cTn>
                                        <p:tgtEl>
                                          <p:spTgt spid="16"/>
                                        </p:tgtEl>
                                      </p:cBhvr>
                                      <p:from x="100000" y="100000"/>
                                      <p:to x="80000" y="100000"/>
                                    </p:animScale>
                                    <p:anim by="(#ppt_h/3+#ppt_w*0.1)" calcmode="lin" valueType="num">
                                      <p:cBhvr additive="sum">
                                        <p:cTn id="22" dur="200" decel="100000" autoRev="1" fill="hold">
                                          <p:stCondLst>
                                            <p:cond delay="6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شغل\المكتب\ملف الإعدادات\إطارات\0279.jpg"/>
          <p:cNvPicPr>
            <a:picLocks noChangeAspect="1" noChangeArrowheads="1"/>
          </p:cNvPicPr>
          <p:nvPr/>
        </p:nvPicPr>
        <p:blipFill>
          <a:blip r:embed="rId8" cstate="print"/>
          <a:srcRect/>
          <a:stretch>
            <a:fillRect/>
          </a:stretch>
        </p:blipFill>
        <p:spPr bwMode="auto">
          <a:xfrm>
            <a:off x="642910" y="500042"/>
            <a:ext cx="7786742" cy="1285884"/>
          </a:xfrm>
          <a:prstGeom prst="rect">
            <a:avLst/>
          </a:prstGeom>
          <a:noFill/>
          <a:ln>
            <a:noFill/>
          </a:ln>
          <a:effectLst>
            <a:glow rad="228600">
              <a:schemeClr val="accent5">
                <a:satMod val="175000"/>
                <a:alpha val="40000"/>
              </a:schemeClr>
            </a:glow>
            <a:outerShdw blurRad="44450" dist="27940" dir="5400000" algn="ctr">
              <a:srgbClr val="000000">
                <a:alpha val="32000"/>
              </a:srgbClr>
            </a:outerShdw>
          </a:effectLst>
        </p:spPr>
      </p:pic>
      <p:sp>
        <p:nvSpPr>
          <p:cNvPr id="7" name="TextBox 6"/>
          <p:cNvSpPr txBox="1">
            <a:spLocks noChangeArrowheads="1"/>
          </p:cNvSpPr>
          <p:nvPr/>
        </p:nvSpPr>
        <p:spPr bwMode="auto">
          <a:xfrm>
            <a:off x="1214438" y="773113"/>
            <a:ext cx="6357937" cy="769937"/>
          </a:xfrm>
          <a:prstGeom prst="rect">
            <a:avLst/>
          </a:prstGeom>
          <a:noFill/>
          <a:ln w="9525">
            <a:noFill/>
            <a:miter lim="800000"/>
            <a:headEnd/>
            <a:tailEnd/>
          </a:ln>
        </p:spPr>
        <p:txBody>
          <a:bodyPr>
            <a:spAutoFit/>
          </a:bodyPr>
          <a:lstStyle/>
          <a:p>
            <a:pPr algn="ctr">
              <a:defRPr/>
            </a:pPr>
            <a:r>
              <a:rPr lang="ar-EG" sz="4400" b="1" dirty="0">
                <a:latin typeface="Tahoma" pitchFamily="34" charset="0"/>
                <a:cs typeface="+mn-cs"/>
              </a:rPr>
              <a:t>حكم الحيوان الذي لم يُذَكْ</a:t>
            </a:r>
            <a:endParaRPr lang="en-US" sz="4400" b="1" dirty="0">
              <a:latin typeface="Tahoma" pitchFamily="34" charset="0"/>
              <a:cs typeface="+mn-cs"/>
            </a:endParaRPr>
          </a:p>
        </p:txBody>
      </p:sp>
      <p:pic>
        <p:nvPicPr>
          <p:cNvPr id="3" name="Picture 3" descr="E:\شغل\المكتب\ملف الإعدادات\إطارات\0180.jpg"/>
          <p:cNvPicPr>
            <a:picLocks noChangeAspect="1" noChangeArrowheads="1"/>
          </p:cNvPicPr>
          <p:nvPr/>
        </p:nvPicPr>
        <p:blipFill>
          <a:blip r:embed="rId9" cstate="print">
            <a:clrChange>
              <a:clrFrom>
                <a:srgbClr val="F0F0F0"/>
              </a:clrFrom>
              <a:clrTo>
                <a:srgbClr val="F0F0F0">
                  <a:alpha val="0"/>
                </a:srgbClr>
              </a:clrTo>
            </a:clrChange>
            <a:duotone>
              <a:prstClr val="black"/>
              <a:schemeClr val="accent5">
                <a:tint val="45000"/>
                <a:satMod val="400000"/>
              </a:schemeClr>
            </a:duotone>
            <a:lum bright="92000" contrast="100000"/>
          </a:blip>
          <a:srcRect/>
          <a:stretch>
            <a:fillRect/>
          </a:stretch>
        </p:blipFill>
        <p:spPr bwMode="auto">
          <a:xfrm>
            <a:off x="571472" y="4572008"/>
            <a:ext cx="8072494" cy="1785950"/>
          </a:xfrm>
          <a:prstGeom prst="rect">
            <a:avLst/>
          </a:prstGeom>
          <a:noFill/>
          <a:effectLst>
            <a:glow rad="228600">
              <a:schemeClr val="accent4">
                <a:satMod val="175000"/>
                <a:alpha val="40000"/>
              </a:schemeClr>
            </a:glow>
          </a:effectLst>
        </p:spPr>
      </p:pic>
      <p:sp>
        <p:nvSpPr>
          <p:cNvPr id="12" name="TextBox 11"/>
          <p:cNvSpPr txBox="1">
            <a:spLocks noChangeArrowheads="1"/>
          </p:cNvSpPr>
          <p:nvPr/>
        </p:nvSpPr>
        <p:spPr bwMode="auto">
          <a:xfrm>
            <a:off x="1000125" y="4857750"/>
            <a:ext cx="7000875" cy="1077913"/>
          </a:xfrm>
          <a:prstGeom prst="rect">
            <a:avLst/>
          </a:prstGeom>
          <a:noFill/>
          <a:ln w="9525">
            <a:noFill/>
            <a:miter lim="800000"/>
            <a:headEnd/>
            <a:tailEnd/>
          </a:ln>
        </p:spPr>
        <p:txBody>
          <a:bodyPr>
            <a:spAutoFit/>
          </a:bodyPr>
          <a:lstStyle/>
          <a:p>
            <a:pPr>
              <a:defRPr/>
            </a:pPr>
            <a:r>
              <a:rPr lang="ar-EG" sz="3200" b="1" dirty="0">
                <a:latin typeface="Calibri" pitchFamily="34" charset="0"/>
                <a:cs typeface="+mn-cs"/>
              </a:rPr>
              <a:t>إذا مات الحيوان -الذي يشترط لحله الذكاة- دون أن يذكى سُمِّي </a:t>
            </a:r>
            <a:r>
              <a:rPr lang="ar-EG" sz="3200" b="1" dirty="0">
                <a:latin typeface="Calibri" pitchFamily="34" charset="0"/>
                <a:cs typeface="+mn-cs"/>
              </a:rPr>
              <a:t>ميتة</a:t>
            </a:r>
            <a:r>
              <a:rPr lang="ar-SA" sz="3200" b="1" dirty="0">
                <a:latin typeface="Calibri" pitchFamily="34" charset="0"/>
                <a:cs typeface="+mn-cs"/>
              </a:rPr>
              <a:t> </a:t>
            </a:r>
            <a:r>
              <a:rPr lang="ar-EG" sz="3200" b="1" dirty="0">
                <a:latin typeface="Calibri" pitchFamily="34" charset="0"/>
                <a:cs typeface="+mn-cs"/>
              </a:rPr>
              <a:t>. </a:t>
            </a:r>
            <a:endParaRPr lang="en-US" sz="3200" b="1" dirty="0">
              <a:latin typeface="Calibri" pitchFamily="34" charset="0"/>
              <a:cs typeface="+mn-cs"/>
            </a:endParaRPr>
          </a:p>
        </p:txBody>
      </p:sp>
      <p:pic>
        <p:nvPicPr>
          <p:cNvPr id="2" name="Picture 2" descr="E:\New folder (3)\YjV05051.jpg"/>
          <p:cNvPicPr>
            <a:picLocks noChangeAspect="1" noChangeArrowheads="1"/>
          </p:cNvPicPr>
          <p:nvPr/>
        </p:nvPicPr>
        <p:blipFill>
          <a:blip r:embed="rId10" cstate="print">
            <a:lum bright="-7000" contrast="36000"/>
          </a:blip>
          <a:srcRect b="6249"/>
          <a:stretch>
            <a:fillRect/>
          </a:stretch>
        </p:blipFill>
        <p:spPr bwMode="auto">
          <a:xfrm>
            <a:off x="3131840" y="2285992"/>
            <a:ext cx="2880320" cy="1857388"/>
          </a:xfrm>
          <a:prstGeom prst="rect">
            <a:avLst/>
          </a:prstGeom>
          <a:noFill/>
          <a:effectLst>
            <a:glow rad="228600">
              <a:schemeClr val="accent2">
                <a:satMod val="175000"/>
                <a:alpha val="40000"/>
              </a:schemeClr>
            </a:glow>
          </a:effectLst>
        </p:spPr>
      </p:pic>
    </p:spTree>
  </p:cSld>
  <p:clrMapOvr>
    <a:masterClrMapping/>
  </p:clrMapOvr>
  <p:transition>
    <p:wheel spokes="2"/>
    <p:sndAc>
      <p:stSnd>
        <p:snd r:embed="rId3" name="SOUND24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OUND735.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حكم الحيوان الذي لم يُذَكْ.wav"/>
                                        </p:tgtEl>
                                      </p:cMediaNode>
                                    </p:audio>
                                  </p:sub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style.rotation</p:attrName>
                                        </p:attrNameLst>
                                      </p:cBhvr>
                                      <p:tavLst>
                                        <p:tav tm="0">
                                          <p:val>
                                            <p:fltVal val="720"/>
                                          </p:val>
                                        </p:tav>
                                        <p:tav tm="100000">
                                          <p:val>
                                            <p:fltVal val="0"/>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 calcmode="lin" valueType="num">
                                      <p:cBhvr>
                                        <p:cTn id="20"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5"/>
                                            </p:cond>
                                          </p:stCondLst>
                                          <p:endCondLst>
                                            <p:cond evt="onStopAudio" delay="0">
                                              <p:tgtEl>
                                                <p:sldTgt/>
                                              </p:tgtEl>
                                            </p:cond>
                                          </p:endCondLst>
                                        </p:cTn>
                                        <p:tgtEl>
                                          <p:sndTgt r:embed="rId6" name="LEADOUT.WAV"/>
                                        </p:tgtEl>
                                      </p:cMediaNode>
                                    </p:audio>
                                  </p:subTnLst>
                                </p:cTn>
                              </p:par>
                              <p:par>
                                <p:cTn id="21" presetID="35"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style.rotation</p:attrName>
                                        </p:attrNameLst>
                                      </p:cBhvr>
                                      <p:tavLst>
                                        <p:tav tm="0">
                                          <p:val>
                                            <p:fltVal val="720"/>
                                          </p:val>
                                        </p:tav>
                                        <p:tav tm="100000">
                                          <p:val>
                                            <p:fltVal val="0"/>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1"/>
                                            </p:cond>
                                          </p:stCondLst>
                                          <p:endCondLst>
                                            <p:cond evt="onStopAudio" delay="0">
                                              <p:tgtEl>
                                                <p:sldTgt/>
                                              </p:tgtEl>
                                            </p:cond>
                                          </p:endCondLst>
                                        </p:cTn>
                                        <p:tgtEl>
                                          <p:sndTgt r:embed="rId7" name="إذا مات الحيوان.wav"/>
                                        </p:tgtEl>
                                      </p:cMediaNode>
                                    </p:audio>
                                  </p:subTnLst>
                                </p:cTn>
                              </p:par>
                              <p:par>
                                <p:cTn id="27" presetID="35"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anim calcmode="lin" valueType="num">
                                      <p:cBhvr>
                                        <p:cTn id="30" dur="500" fill="hold"/>
                                        <p:tgtEl>
                                          <p:spTgt spid="2"/>
                                        </p:tgtEl>
                                        <p:attrNameLst>
                                          <p:attrName>style.rotation</p:attrName>
                                        </p:attrNameLst>
                                      </p:cBhvr>
                                      <p:tavLst>
                                        <p:tav tm="0">
                                          <p:val>
                                            <p:fltVal val="720"/>
                                          </p:val>
                                        </p:tav>
                                        <p:tav tm="100000">
                                          <p:val>
                                            <p:fltVal val="0"/>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 calcmode="lin" valueType="num">
                                      <p:cBhvr>
                                        <p:cTn id="32" dur="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344</Words>
  <Application>Microsoft Office PowerPoint</Application>
  <PresentationFormat>عرض على الشاشة (3:4)‏</PresentationFormat>
  <Paragraphs>53</Paragraphs>
  <Slides>14</Slides>
  <Notes>10</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14</vt:i4>
      </vt:variant>
    </vt:vector>
  </HeadingPairs>
  <TitlesOfParts>
    <vt:vector size="19" baseType="lpstr">
      <vt:lpstr>Arial</vt:lpstr>
      <vt:lpstr>Calibri</vt:lpstr>
      <vt:lpstr>Tahoma</vt:lpstr>
      <vt:lpstr>Microsoft Sans Serif</vt: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فقه 3م الوحدة الرابعة</dc:title>
  <dc:subject>15- أنواع الذكاة</dc:subject>
  <dc:creator>أ/بندر الحازمي</dc:creator>
  <cp:keywords>حقيبة انجاز المعلم والمعلمة</cp:keywords>
  <cp:lastModifiedBy>hzm.man.sec</cp:lastModifiedBy>
  <cp:revision>76</cp:revision>
  <dcterms:created xsi:type="dcterms:W3CDTF">2012-04-02T11:10:23Z</dcterms:created>
  <dcterms:modified xsi:type="dcterms:W3CDTF">2016-08-21T00:21:03Z</dcterms:modified>
</cp:coreProperties>
</file>