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46" r:id="rId4"/>
    <p:sldId id="447" r:id="rId5"/>
    <p:sldId id="448" r:id="rId6"/>
    <p:sldId id="449" r:id="rId7"/>
    <p:sldId id="450" r:id="rId8"/>
    <p:sldId id="451" r:id="rId9"/>
    <p:sldId id="432" r:id="rId10"/>
    <p:sldId id="452" r:id="rId11"/>
    <p:sldId id="453" r:id="rId12"/>
    <p:sldId id="423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0"/>
        <p:guide pos="5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45896" y="1933130"/>
            <a:ext cx="5355771" cy="3315911"/>
            <a:chOff x="3445896" y="1933130"/>
            <a:chExt cx="5355771" cy="331591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45896" y="24477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الأودية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1584" y="259590"/>
            <a:ext cx="1242091" cy="2365989"/>
            <a:chOff x="899280" y="335569"/>
            <a:chExt cx="124209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021237" y="2897699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089456" y="2909466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008768" y="2303215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073837" y="2331105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266726" y="2275062"/>
            <a:ext cx="3599840" cy="457200"/>
            <a:chOff x="1509126" y="2646425"/>
            <a:chExt cx="3599840" cy="457200"/>
          </a:xfrm>
        </p:grpSpPr>
        <p:sp>
          <p:nvSpPr>
            <p:cNvPr id="37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032432" y="1123119"/>
              <a:ext cx="457200" cy="35038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8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509126" y="2720146"/>
              <a:ext cx="3409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سد الملك فهد بن عبد العزيز في وادي بيشة</a:t>
              </a:r>
              <a:endParaRPr lang="en-US" b="1" dirty="0"/>
            </a:p>
          </p:txBody>
        </p:sp>
      </p:grpSp>
      <p:grpSp>
        <p:nvGrpSpPr>
          <p:cNvPr id="4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266726" y="2874571"/>
            <a:ext cx="3599843" cy="457200"/>
            <a:chOff x="166044" y="3373095"/>
            <a:chExt cx="4942921" cy="457200"/>
          </a:xfrm>
        </p:grpSpPr>
        <p:sp>
          <p:nvSpPr>
            <p:cNvPr id="4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360891" y="1178248"/>
              <a:ext cx="457200" cy="484689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909870" y="3428237"/>
              <a:ext cx="300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سد وادي نجران</a:t>
              </a:r>
              <a:endParaRPr lang="en-US" b="1" dirty="0"/>
            </a:p>
          </p:txBody>
        </p:sp>
      </p:grpSp>
      <p:sp>
        <p:nvSpPr>
          <p:cNvPr id="5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039906" y="349132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120825" y="349038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3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266725" y="3470180"/>
            <a:ext cx="3631212" cy="457200"/>
            <a:chOff x="122971" y="3373094"/>
            <a:chExt cx="4985994" cy="457200"/>
          </a:xfrm>
        </p:grpSpPr>
        <p:sp>
          <p:nvSpPr>
            <p:cNvPr id="64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339355" y="1156710"/>
              <a:ext cx="457200" cy="488996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866800" y="3417028"/>
              <a:ext cx="3119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سد وادي جازان</a:t>
              </a:r>
              <a:endParaRPr lang="en-US" b="1" dirty="0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7620739" y="1099654"/>
            <a:ext cx="3187932" cy="438531"/>
            <a:chOff x="7556500" y="968922"/>
            <a:chExt cx="3187932" cy="438531"/>
          </a:xfrm>
        </p:grpSpPr>
        <p:sp>
          <p:nvSpPr>
            <p:cNvPr id="50" name="Rectangle 29">
              <a:extLst>
                <a:ext uri="{FF2B5EF4-FFF2-40B4-BE49-F238E27FC236}">
                  <a16:creationId xmlns="" xmlns:a16="http://schemas.microsoft.com/office/drawing/2014/main" id="{761AAE18-3BEA-489F-BA2E-7434214DBBC2}"/>
                </a:ext>
              </a:extLst>
            </p:cNvPr>
            <p:cNvSpPr/>
            <p:nvPr/>
          </p:nvSpPr>
          <p:spPr>
            <a:xfrm>
              <a:off x="7556500" y="968922"/>
              <a:ext cx="3187932" cy="438531"/>
            </a:xfrm>
            <a:prstGeom prst="rect">
              <a:avLst/>
            </a:prstGeom>
            <a:gradFill flip="none" rotWithShape="1">
              <a:gsLst>
                <a:gs pos="1000">
                  <a:srgbClr val="FF3399"/>
                </a:gs>
                <a:gs pos="100000">
                  <a:srgbClr val="660066"/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31">
              <a:extLst>
                <a:ext uri="{FF2B5EF4-FFF2-40B4-BE49-F238E27FC236}">
                  <a16:creationId xmlns="" xmlns:a16="http://schemas.microsoft.com/office/drawing/2014/main" id="{8636962E-62B5-43DC-A866-C32BD26B3054}"/>
                </a:ext>
              </a:extLst>
            </p:cNvPr>
            <p:cNvSpPr txBox="1"/>
            <p:nvPr/>
          </p:nvSpPr>
          <p:spPr>
            <a:xfrm>
              <a:off x="7785099" y="1012064"/>
              <a:ext cx="2713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و من أبرز السُّدود في وطني :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2" b="95442" l="9905" r="98286">
                        <a14:foregroundMark x1="80571" y1="11528" x2="21905" y2="19035"/>
                        <a14:foregroundMark x1="85143" y1="15282" x2="64190" y2="27346"/>
                        <a14:foregroundMark x1="50857" y1="12064" x2="16571" y2="12601"/>
                        <a14:foregroundMark x1="72000" y1="89008" x2="17333" y2="89008"/>
                        <a14:foregroundMark x1="68381" y1="91689" x2="15238" y2="91153"/>
                        <a14:foregroundMark x1="89905" y1="9920" x2="59810" y2="9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000" y="1936271"/>
            <a:ext cx="3546800" cy="251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1" grpId="0" animBg="1"/>
      <p:bldP spid="32" grpId="0"/>
      <p:bldP spid="33" grpId="0" animBg="1"/>
      <p:bldP spid="34" grpId="0"/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5655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5655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5751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6911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8032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1584" y="411990"/>
            <a:ext cx="1242091" cy="2365989"/>
            <a:chOff x="899280" y="335569"/>
            <a:chExt cx="124209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460139" y="1391247"/>
            <a:ext cx="4397371" cy="457200"/>
            <a:chOff x="6808680" y="2432390"/>
            <a:chExt cx="4397369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968209" y="753351"/>
              <a:ext cx="457200" cy="381527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70356" y="2476323"/>
              <a:ext cx="38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 هو السّبب في إقامة السدود على الأودية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960570" y="2959603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028789" y="297137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4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948101" y="2365119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013170" y="2393009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048017" y="2336966"/>
            <a:ext cx="2757882" cy="457200"/>
            <a:chOff x="2351084" y="2646425"/>
            <a:chExt cx="2757882" cy="457200"/>
          </a:xfrm>
        </p:grpSpPr>
        <p:sp>
          <p:nvSpPr>
            <p:cNvPr id="54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453411" y="1544098"/>
              <a:ext cx="457200" cy="266185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351084" y="2720146"/>
              <a:ext cx="2567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توليد الطاقة الكهربائية</a:t>
              </a:r>
              <a:endParaRPr lang="en-US" b="1" dirty="0"/>
            </a:p>
          </p:txBody>
        </p:sp>
      </p:grpSp>
      <p:grpSp>
        <p:nvGrpSpPr>
          <p:cNvPr id="6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048016" y="2936476"/>
            <a:ext cx="2757886" cy="457200"/>
            <a:chOff x="1322130" y="3373096"/>
            <a:chExt cx="3786835" cy="457200"/>
          </a:xfrm>
        </p:grpSpPr>
        <p:sp>
          <p:nvSpPr>
            <p:cNvPr id="6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938934" y="1756292"/>
              <a:ext cx="457200" cy="369080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909870" y="3428237"/>
              <a:ext cx="300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التصدي للسيول</a:t>
              </a:r>
              <a:endParaRPr lang="en-US" b="1" dirty="0"/>
            </a:p>
          </p:txBody>
        </p:sp>
      </p:grpSp>
      <p:sp>
        <p:nvSpPr>
          <p:cNvPr id="6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979239" y="3553224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060158" y="355229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048016" y="3532084"/>
            <a:ext cx="2789253" cy="457200"/>
            <a:chOff x="1279059" y="3373094"/>
            <a:chExt cx="3829906" cy="457200"/>
          </a:xfrm>
        </p:grpSpPr>
        <p:sp>
          <p:nvSpPr>
            <p:cNvPr id="7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917399" y="1734754"/>
              <a:ext cx="457200" cy="373388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866800" y="3417028"/>
              <a:ext cx="3119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المحافظة على المياه</a:t>
              </a:r>
              <a:endParaRPr lang="en-US" b="1" dirty="0"/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2" b="95442" l="9905" r="98286">
                        <a14:foregroundMark x1="80571" y1="11528" x2="21905" y2="19035"/>
                        <a14:foregroundMark x1="85143" y1="15282" x2="64190" y2="27346"/>
                        <a14:foregroundMark x1="50857" y1="12064" x2="16571" y2="12601"/>
                        <a14:foregroundMark x1="72000" y1="89008" x2="17333" y2="89008"/>
                        <a14:foregroundMark x1="68381" y1="91689" x2="15238" y2="91153"/>
                        <a14:foregroundMark x1="89905" y1="9920" x2="59810" y2="9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9" t="4177" b="5453"/>
          <a:stretch/>
        </p:blipFill>
        <p:spPr bwMode="auto">
          <a:xfrm>
            <a:off x="2895600" y="1918679"/>
            <a:ext cx="5152415" cy="361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9" grpId="0" animBg="1"/>
      <p:bldP spid="40" grpId="0"/>
      <p:bldP spid="47" grpId="0" animBg="1"/>
      <p:bldP spid="48" grpId="0"/>
      <p:bldP spid="68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45896" y="1933130"/>
            <a:ext cx="5355771" cy="3304373"/>
            <a:chOff x="3445896" y="1933130"/>
            <a:chExt cx="5355771" cy="3304373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45896" y="2436246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522649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الأودية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16428" y="2138021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777471" y="2563277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50835" y="1241411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3750835" y="1585812"/>
            <a:ext cx="6271544" cy="1445599"/>
            <a:chOff x="2643994" y="2613653"/>
            <a:chExt cx="6271544" cy="1445599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6607396" y="2613653"/>
              <a:ext cx="1205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وادي الرُّمَّة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643994" y="3135922"/>
              <a:ext cx="6271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وادي الرُّمّة: من أهم الظواهر الطبيعية فهو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أطول وادٍ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وطني , يصل طوله إلى نحو 1000 كم , و يَعْبُر المملكة من الغرب إلى الشرق , و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يبتدئ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جبال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المدينة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المنوّرة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مخترقاً منطقة القصيم 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22378" y="1443509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51106" y="1255815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6" b="99197" l="2601" r="98844">
                        <a14:foregroundMark x1="39595" y1="91968" x2="14451" y2="9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 bwMode="auto">
          <a:xfrm>
            <a:off x="5169011" y="3264972"/>
            <a:ext cx="4992721" cy="350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52982" y="2050016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814025" y="2475272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87389" y="1153406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3787389" y="1497807"/>
            <a:ext cx="6271544" cy="1445599"/>
            <a:chOff x="2643994" y="2613653"/>
            <a:chExt cx="6271544" cy="1445599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6607396" y="2613653"/>
              <a:ext cx="1205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وادي حَنيفة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643994" y="3135922"/>
              <a:ext cx="6271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يقع وادي حَنيفة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وسط مدينة الرياض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ينحدر من الشَّمال إلى الجنوب , سُمي وادي حَنيفة نسبةً إلى القبيلة التي سكنته و هي (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بنو حَنيفة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 و على ضفافه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الدّرعيّة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عاصمة الدولة السعودية الأولى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58932" y="1355504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87660" y="1167810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7" b="96820" l="870" r="98841">
                        <a14:foregroundMark x1="34783" y1="92226" x2="16232" y2="92226"/>
                        <a14:foregroundMark x1="37681" y1="89046" x2="20580" y2="90459"/>
                        <a14:foregroundMark x1="26377" y1="92933" x2="14203" y2="93640"/>
                        <a14:foregroundMark x1="17681" y1="88693" x2="12174" y2="91166"/>
                        <a14:foregroundMark x1="28986" y1="89046" x2="23768" y2="8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07"/>
          <a:stretch/>
        </p:blipFill>
        <p:spPr bwMode="auto">
          <a:xfrm>
            <a:off x="5626100" y="3146439"/>
            <a:ext cx="4660942" cy="362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16428" y="2051179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777471" y="2476435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50835" y="1154569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3750835" y="1498970"/>
            <a:ext cx="6271544" cy="891601"/>
            <a:chOff x="2643994" y="2613653"/>
            <a:chExt cx="6271544" cy="891601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6244646" y="2613653"/>
              <a:ext cx="156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وادي الدَّواسِر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643994" y="3135922"/>
              <a:ext cx="6271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يقع في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جنوب نجد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و ينتهي عند أول الربع الخالي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22378" y="1356667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51106" y="1168973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08" l="0" r="99550">
                        <a14:foregroundMark x1="79279" y1="5976" x2="50225" y2="11952"/>
                        <a14:foregroundMark x1="33108" y1="89641" x2="17568" y2="90438"/>
                        <a14:foregroundMark x1="20270" y1="85657" x2="10586" y2="85657"/>
                        <a14:foregroundMark x1="35586" y1="80080" x2="13063" y2="85259"/>
                        <a14:foregroundMark x1="38964" y1="80876" x2="28378" y2="88446"/>
                        <a14:foregroundMark x1="38288" y1="84462" x2="11036" y2="82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3"/>
          <a:stretch/>
        </p:blipFill>
        <p:spPr bwMode="auto">
          <a:xfrm>
            <a:off x="4261836" y="3255781"/>
            <a:ext cx="6555823" cy="352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52981" y="2099077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814024" y="2524333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87388" y="1202467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4521089" y="1559568"/>
            <a:ext cx="5423432" cy="1180468"/>
            <a:chOff x="3377695" y="2626353"/>
            <a:chExt cx="5423432" cy="1180468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6244646" y="2626353"/>
              <a:ext cx="156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وادي تَثْليث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3377695" y="3160490"/>
              <a:ext cx="5423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يبدأ من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جبال عسير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الجنوبية في سَرَاة قَحطان , و يتّجه نحو الشمال باتجاه وادي الدّواسِر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58931" y="1404565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87659" y="1216871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94" b="98406" l="0" r="99310">
                        <a14:foregroundMark x1="34943" y1="90438" x2="3218" y2="90438"/>
                        <a14:foregroundMark x1="36322" y1="82869" x2="9195" y2="85657"/>
                        <a14:foregroundMark x1="44138" y1="86454" x2="27126" y2="88446"/>
                        <a14:foregroundMark x1="39770" y1="86056" x2="21839" y2="84462"/>
                        <a14:foregroundMark x1="40920" y1="87251" x2="32644" y2="89641"/>
                        <a14:foregroundMark x1="40920" y1="90438" x2="40920" y2="9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4385432" y="3188029"/>
            <a:ext cx="6381738" cy="356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342680" y="2050016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603723" y="2475272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577087" y="1153406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3577087" y="1497807"/>
            <a:ext cx="6271544" cy="1168600"/>
            <a:chOff x="2643994" y="2613653"/>
            <a:chExt cx="6271544" cy="1168600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6244646" y="2613653"/>
              <a:ext cx="156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وادي العقيق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643994" y="3135922"/>
              <a:ext cx="6271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يبدأ من منطقة العقيق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جنوب المدينة المنوّرة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و يمتد شمالاً حتى ينتهي في وادي قناة , وهو من أشهر أودية المدينة المنوّرة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9848630" y="1355504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9877358" y="1167810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82" l="3974" r="99558">
                        <a14:foregroundMark x1="38631" y1="87629" x2="17660" y2="89003"/>
                        <a14:foregroundMark x1="31126" y1="84880" x2="14790" y2="84880"/>
                        <a14:foregroundMark x1="33996" y1="78694" x2="26711" y2="79725"/>
                        <a14:foregroundMark x1="38190" y1="81443" x2="23179" y2="84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" r="435" b="6927"/>
          <a:stretch/>
        </p:blipFill>
        <p:spPr bwMode="auto">
          <a:xfrm>
            <a:off x="4000500" y="3141563"/>
            <a:ext cx="5907572" cy="371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657942" y="2142803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918985" y="2568059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892349" y="1246193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4762499" y="1590594"/>
            <a:ext cx="5401393" cy="891601"/>
            <a:chOff x="3514144" y="2613653"/>
            <a:chExt cx="5401393" cy="891601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6244646" y="2613653"/>
              <a:ext cx="156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وادي السَّرحان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3514144" y="3135922"/>
              <a:ext cx="5401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يمتد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  جنوب غربي الجوف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إلى الأردن 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163892" y="1448291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192620" y="1260597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4" b="98582" l="0" r="100000">
                        <a14:foregroundMark x1="35214" y1="93972" x2="17381" y2="95390"/>
                        <a14:foregroundMark x1="38600" y1="92908" x2="13093" y2="87943"/>
                        <a14:foregroundMark x1="18736" y1="95035" x2="12190" y2="96454"/>
                        <a14:foregroundMark x1="13318" y1="90780" x2="10384" y2="9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499" y="3435816"/>
            <a:ext cx="5146774" cy="32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552982" y="2211920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814025" y="2637176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787389" y="1315310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4657539" y="1659711"/>
            <a:ext cx="5401393" cy="1168600"/>
            <a:chOff x="3514144" y="2613653"/>
            <a:chExt cx="5401393" cy="1168600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6244646" y="2613653"/>
              <a:ext cx="156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وادي بِيشَة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3514144" y="3135922"/>
              <a:ext cx="5401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وادٍ ضخم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يقع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جنوبي غربي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المملكة العربية السعودية , و يمتد من جبال الحجاز إلى وادي الدّواسر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058932" y="1517408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087660" y="1329714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" b="99687" l="6640" r="97988">
                        <a14:foregroundMark x1="41851" y1="94044" x2="26157" y2="94044"/>
                        <a14:foregroundMark x1="42455" y1="88401" x2="23139" y2="88401"/>
                        <a14:foregroundMark x1="42455" y1="85580" x2="18913" y2="91536"/>
                        <a14:foregroundMark x1="43058" y1="7837" x2="15091" y2="2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3" b="3841"/>
          <a:stretch/>
        </p:blipFill>
        <p:spPr bwMode="auto">
          <a:xfrm>
            <a:off x="5397500" y="3376338"/>
            <a:ext cx="4949175" cy="326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5655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5655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5751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6911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8032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1584" y="411990"/>
            <a:ext cx="1242091" cy="2365989"/>
            <a:chOff x="899280" y="335569"/>
            <a:chExt cx="124209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الأودية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502397" y="1619854"/>
            <a:ext cx="4397371" cy="457200"/>
            <a:chOff x="6808680" y="2432390"/>
            <a:chExt cx="4397369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968209" y="753351"/>
              <a:ext cx="457200" cy="381527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70356" y="2476323"/>
              <a:ext cx="38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 التصرفات السليمة و غير السليمة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 29">
            <a:extLst>
              <a:ext uri="{FF2B5EF4-FFF2-40B4-BE49-F238E27FC236}">
                <a16:creationId xmlns="" xmlns:a16="http://schemas.microsoft.com/office/drawing/2014/main" id="{761AAE18-3BEA-489F-BA2E-7434214DBBC2}"/>
              </a:ext>
            </a:extLst>
          </p:cNvPr>
          <p:cNvSpPr/>
          <p:nvPr/>
        </p:nvSpPr>
        <p:spPr>
          <a:xfrm>
            <a:off x="5397499" y="968922"/>
            <a:ext cx="5346933" cy="438531"/>
          </a:xfrm>
          <a:prstGeom prst="rect">
            <a:avLst/>
          </a:prstGeom>
          <a:gradFill flip="none" rotWithShape="1">
            <a:gsLst>
              <a:gs pos="1000">
                <a:srgbClr val="FF3399"/>
              </a:gs>
              <a:gs pos="100000">
                <a:srgbClr val="660066"/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31">
            <a:extLst>
              <a:ext uri="{FF2B5EF4-FFF2-40B4-BE49-F238E27FC236}">
                <a16:creationId xmlns="" xmlns:a16="http://schemas.microsoft.com/office/drawing/2014/main" id="{8636962E-62B5-43DC-A866-C32BD26B3054}"/>
              </a:ext>
            </a:extLst>
          </p:cNvPr>
          <p:cNvSpPr txBox="1"/>
          <p:nvPr/>
        </p:nvSpPr>
        <p:spPr>
          <a:xfrm>
            <a:off x="5651500" y="1037464"/>
            <a:ext cx="490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bg1"/>
                </a:solidFill>
              </a:rPr>
              <a:t>يتصرف بعض المواطنين تصرفاً غير سليم عند جريان الأودية</a:t>
            </a: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5D7058AC-963E-457F-8D74-948C919E0130}"/>
              </a:ext>
            </a:extLst>
          </p:cNvPr>
          <p:cNvSpPr/>
          <p:nvPr/>
        </p:nvSpPr>
        <p:spPr>
          <a:xfrm rot="21299275">
            <a:off x="10476227" y="3035403"/>
            <a:ext cx="599064" cy="2649282"/>
          </a:xfrm>
          <a:prstGeom prst="rect">
            <a:avLst/>
          </a:prstGeom>
          <a:gradFill>
            <a:gsLst>
              <a:gs pos="96460">
                <a:schemeClr val="tx1">
                  <a:lumMod val="50000"/>
                  <a:lumOff val="50000"/>
                  <a:alpha val="25000"/>
                </a:schemeClr>
              </a:gs>
              <a:gs pos="10000">
                <a:srgbClr val="5E7485"/>
              </a:gs>
              <a:gs pos="82000">
                <a:schemeClr val="tx1">
                  <a:lumMod val="50000"/>
                  <a:lumOff val="50000"/>
                  <a:alpha val="6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xmlns="" id="{0BD2FA28-A237-45AF-900A-ABE1C29A816A}"/>
              </a:ext>
            </a:extLst>
          </p:cNvPr>
          <p:cNvSpPr/>
          <p:nvPr/>
        </p:nvSpPr>
        <p:spPr>
          <a:xfrm>
            <a:off x="8072897" y="3014301"/>
            <a:ext cx="2890686" cy="3519557"/>
          </a:xfrm>
          <a:prstGeom prst="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20">
            <a:extLst>
              <a:ext uri="{FF2B5EF4-FFF2-40B4-BE49-F238E27FC236}">
                <a16:creationId xmlns:a16="http://schemas.microsoft.com/office/drawing/2014/main" xmlns="" id="{A7FB55EF-D0AA-4EAF-8825-714189EE6DAA}"/>
              </a:ext>
            </a:extLst>
          </p:cNvPr>
          <p:cNvSpPr/>
          <p:nvPr/>
        </p:nvSpPr>
        <p:spPr>
          <a:xfrm>
            <a:off x="7556501" y="2589261"/>
            <a:ext cx="3225234" cy="1076421"/>
          </a:xfrm>
          <a:custGeom>
            <a:avLst/>
            <a:gdLst>
              <a:gd name="connsiteX0" fmla="*/ 132167 w 2061776"/>
              <a:gd name="connsiteY0" fmla="*/ 0 h 861390"/>
              <a:gd name="connsiteX1" fmla="*/ 206472 w 2061776"/>
              <a:gd name="connsiteY1" fmla="*/ 0 h 861390"/>
              <a:gd name="connsiteX2" fmla="*/ 792842 w 2061776"/>
              <a:gd name="connsiteY2" fmla="*/ 0 h 861390"/>
              <a:gd name="connsiteX3" fmla="*/ 2061776 w 2061776"/>
              <a:gd name="connsiteY3" fmla="*/ 0 h 861390"/>
              <a:gd name="connsiteX4" fmla="*/ 2061776 w 2061776"/>
              <a:gd name="connsiteY4" fmla="*/ 861390 h 861390"/>
              <a:gd name="connsiteX5" fmla="*/ 792842 w 2061776"/>
              <a:gd name="connsiteY5" fmla="*/ 861390 h 861390"/>
              <a:gd name="connsiteX6" fmla="*/ 206472 w 2061776"/>
              <a:gd name="connsiteY6" fmla="*/ 861390 h 861390"/>
              <a:gd name="connsiteX7" fmla="*/ 132167 w 2061776"/>
              <a:gd name="connsiteY7" fmla="*/ 861390 h 861390"/>
              <a:gd name="connsiteX8" fmla="*/ 0 w 2061776"/>
              <a:gd name="connsiteY8" fmla="*/ 430695 h 861390"/>
              <a:gd name="connsiteX9" fmla="*/ 132167 w 2061776"/>
              <a:gd name="connsiteY9" fmla="*/ 0 h 861390"/>
              <a:gd name="connsiteX0" fmla="*/ 132167 w 2121511"/>
              <a:gd name="connsiteY0" fmla="*/ 0 h 861390"/>
              <a:gd name="connsiteX1" fmla="*/ 206472 w 2121511"/>
              <a:gd name="connsiteY1" fmla="*/ 0 h 861390"/>
              <a:gd name="connsiteX2" fmla="*/ 792842 w 2121511"/>
              <a:gd name="connsiteY2" fmla="*/ 0 h 861390"/>
              <a:gd name="connsiteX3" fmla="*/ 2121511 w 2121511"/>
              <a:gd name="connsiteY3" fmla="*/ 0 h 861390"/>
              <a:gd name="connsiteX4" fmla="*/ 2061776 w 2121511"/>
              <a:gd name="connsiteY4" fmla="*/ 861390 h 861390"/>
              <a:gd name="connsiteX5" fmla="*/ 792842 w 2121511"/>
              <a:gd name="connsiteY5" fmla="*/ 861390 h 861390"/>
              <a:gd name="connsiteX6" fmla="*/ 206472 w 2121511"/>
              <a:gd name="connsiteY6" fmla="*/ 861390 h 861390"/>
              <a:gd name="connsiteX7" fmla="*/ 132167 w 2121511"/>
              <a:gd name="connsiteY7" fmla="*/ 861390 h 861390"/>
              <a:gd name="connsiteX8" fmla="*/ 0 w 2121511"/>
              <a:gd name="connsiteY8" fmla="*/ 430695 h 861390"/>
              <a:gd name="connsiteX9" fmla="*/ 132167 w 2121511"/>
              <a:gd name="connsiteY9" fmla="*/ 0 h 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1511" h="861390">
                <a:moveTo>
                  <a:pt x="132167" y="0"/>
                </a:moveTo>
                <a:lnTo>
                  <a:pt x="206472" y="0"/>
                </a:lnTo>
                <a:lnTo>
                  <a:pt x="792842" y="0"/>
                </a:lnTo>
                <a:lnTo>
                  <a:pt x="2121511" y="0"/>
                </a:lnTo>
                <a:lnTo>
                  <a:pt x="2061776" y="861390"/>
                </a:lnTo>
                <a:lnTo>
                  <a:pt x="792842" y="861390"/>
                </a:lnTo>
                <a:lnTo>
                  <a:pt x="206472" y="861390"/>
                </a:lnTo>
                <a:lnTo>
                  <a:pt x="132167" y="861390"/>
                </a:lnTo>
                <a:cubicBezTo>
                  <a:pt x="59146" y="861390"/>
                  <a:pt x="0" y="668525"/>
                  <a:pt x="0" y="430695"/>
                </a:cubicBezTo>
                <a:cubicBezTo>
                  <a:pt x="0" y="192865"/>
                  <a:pt x="59146" y="0"/>
                  <a:pt x="132167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43000">
                <a:schemeClr val="bg1">
                  <a:lumMod val="85000"/>
                </a:schemeClr>
              </a:gs>
              <a:gs pos="6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8">
            <a:extLst>
              <a:ext uri="{FF2B5EF4-FFF2-40B4-BE49-F238E27FC236}">
                <a16:creationId xmlns:a16="http://schemas.microsoft.com/office/drawing/2014/main" xmlns="" id="{22176AB0-F6C8-436A-B210-D4483FE57939}"/>
              </a:ext>
            </a:extLst>
          </p:cNvPr>
          <p:cNvSpPr/>
          <p:nvPr/>
        </p:nvSpPr>
        <p:spPr>
          <a:xfrm>
            <a:off x="10523638" y="2583606"/>
            <a:ext cx="439945" cy="549930"/>
          </a:xfrm>
          <a:custGeom>
            <a:avLst/>
            <a:gdLst>
              <a:gd name="connsiteX0" fmla="*/ 198783 w 397566"/>
              <a:gd name="connsiteY0" fmla="*/ 0 h 430695"/>
              <a:gd name="connsiteX1" fmla="*/ 393528 w 397566"/>
              <a:gd name="connsiteY1" fmla="*/ 343896 h 430695"/>
              <a:gd name="connsiteX2" fmla="*/ 397566 w 397566"/>
              <a:gd name="connsiteY2" fmla="*/ 430695 h 430695"/>
              <a:gd name="connsiteX3" fmla="*/ 0 w 397566"/>
              <a:gd name="connsiteY3" fmla="*/ 430695 h 430695"/>
              <a:gd name="connsiteX4" fmla="*/ 4039 w 397566"/>
              <a:gd name="connsiteY4" fmla="*/ 343896 h 430695"/>
              <a:gd name="connsiteX5" fmla="*/ 198783 w 397566"/>
              <a:gd name="connsiteY5" fmla="*/ 0 h 4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566" h="430695">
                <a:moveTo>
                  <a:pt x="198783" y="0"/>
                </a:moveTo>
                <a:cubicBezTo>
                  <a:pt x="294845" y="0"/>
                  <a:pt x="374992" y="147635"/>
                  <a:pt x="393528" y="343896"/>
                </a:cubicBezTo>
                <a:lnTo>
                  <a:pt x="397566" y="430695"/>
                </a:lnTo>
                <a:lnTo>
                  <a:pt x="0" y="430695"/>
                </a:lnTo>
                <a:lnTo>
                  <a:pt x="4039" y="343896"/>
                </a:lnTo>
                <a:cubicBezTo>
                  <a:pt x="22575" y="147635"/>
                  <a:pt x="102721" y="0"/>
                  <a:pt x="19878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32CA"/>
              </a:gs>
              <a:gs pos="67000">
                <a:srgbClr val="FF087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10">
            <a:extLst>
              <a:ext uri="{FF2B5EF4-FFF2-40B4-BE49-F238E27FC236}">
                <a16:creationId xmlns:a16="http://schemas.microsoft.com/office/drawing/2014/main" xmlns="" id="{AEE469F8-DD1B-4F94-A489-D5E3B6BEEAFE}"/>
              </a:ext>
            </a:extLst>
          </p:cNvPr>
          <p:cNvSpPr/>
          <p:nvPr/>
        </p:nvSpPr>
        <p:spPr>
          <a:xfrm flipV="1">
            <a:off x="10527588" y="3141299"/>
            <a:ext cx="304578" cy="549930"/>
          </a:xfrm>
          <a:custGeom>
            <a:avLst/>
            <a:gdLst>
              <a:gd name="connsiteX0" fmla="*/ 198783 w 397566"/>
              <a:gd name="connsiteY0" fmla="*/ 0 h 430695"/>
              <a:gd name="connsiteX1" fmla="*/ 393528 w 397566"/>
              <a:gd name="connsiteY1" fmla="*/ 343896 h 430695"/>
              <a:gd name="connsiteX2" fmla="*/ 397566 w 397566"/>
              <a:gd name="connsiteY2" fmla="*/ 430695 h 430695"/>
              <a:gd name="connsiteX3" fmla="*/ 0 w 397566"/>
              <a:gd name="connsiteY3" fmla="*/ 430695 h 430695"/>
              <a:gd name="connsiteX4" fmla="*/ 4039 w 397566"/>
              <a:gd name="connsiteY4" fmla="*/ 343896 h 430695"/>
              <a:gd name="connsiteX5" fmla="*/ 198783 w 397566"/>
              <a:gd name="connsiteY5" fmla="*/ 0 h 4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566" h="430695">
                <a:moveTo>
                  <a:pt x="198783" y="0"/>
                </a:moveTo>
                <a:cubicBezTo>
                  <a:pt x="294845" y="0"/>
                  <a:pt x="374992" y="147635"/>
                  <a:pt x="393528" y="343896"/>
                </a:cubicBezTo>
                <a:lnTo>
                  <a:pt x="397566" y="430695"/>
                </a:lnTo>
                <a:lnTo>
                  <a:pt x="0" y="430695"/>
                </a:lnTo>
                <a:lnTo>
                  <a:pt x="4039" y="343896"/>
                </a:lnTo>
                <a:cubicBezTo>
                  <a:pt x="22575" y="147635"/>
                  <a:pt x="102721" y="0"/>
                  <a:pt x="198783" y="0"/>
                </a:cubicBezTo>
                <a:close/>
              </a:path>
            </a:pathLst>
          </a:custGeom>
          <a:solidFill>
            <a:srgbClr val="B80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21">
            <a:extLst>
              <a:ext uri="{FF2B5EF4-FFF2-40B4-BE49-F238E27FC236}">
                <a16:creationId xmlns:a16="http://schemas.microsoft.com/office/drawing/2014/main" xmlns="" id="{74BC1FAB-C472-451F-A912-68147057D035}"/>
              </a:ext>
            </a:extLst>
          </p:cNvPr>
          <p:cNvSpPr txBox="1"/>
          <p:nvPr/>
        </p:nvSpPr>
        <p:spPr>
          <a:xfrm>
            <a:off x="8490088" y="2891148"/>
            <a:ext cx="205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Oswald" panose="02000503000000000000" pitchFamily="2" charset="0"/>
              </a:rPr>
              <a:t>التصرف السليم</a:t>
            </a:r>
            <a:endParaRPr lang="en-US" sz="2400" b="1" dirty="0">
              <a:latin typeface="Oswald" panose="02000503000000000000" pitchFamily="2" charset="0"/>
            </a:endParaRPr>
          </a:p>
        </p:txBody>
      </p:sp>
      <p:sp>
        <p:nvSpPr>
          <p:cNvPr id="77" name="TextBox 22">
            <a:extLst>
              <a:ext uri="{FF2B5EF4-FFF2-40B4-BE49-F238E27FC236}">
                <a16:creationId xmlns:a16="http://schemas.microsoft.com/office/drawing/2014/main" xmlns="" id="{460278D0-57CC-45CB-9E8F-E33E1DEE1A65}"/>
              </a:ext>
            </a:extLst>
          </p:cNvPr>
          <p:cNvSpPr txBox="1"/>
          <p:nvPr/>
        </p:nvSpPr>
        <p:spPr>
          <a:xfrm>
            <a:off x="8072896" y="4180486"/>
            <a:ext cx="2801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SY"/>
            </a:defPPr>
            <a:lvl1pPr algn="ctr">
              <a:defRPr sz="2000" b="1">
                <a:latin typeface="Oswald" panose="02000503000000000000" pitchFamily="2" charset="0"/>
              </a:defRPr>
            </a:lvl1pPr>
          </a:lstStyle>
          <a:p>
            <a:r>
              <a:rPr lang="ar-SY" sz="1600" dirty="0" smtClean="0"/>
              <a:t>*عدم </a:t>
            </a:r>
            <a:r>
              <a:rPr lang="ar-SY" sz="1600" dirty="0"/>
              <a:t>البقاء في مجاري </a:t>
            </a:r>
            <a:r>
              <a:rPr lang="ar-SY" sz="1600" dirty="0" smtClean="0"/>
              <a:t>الاودية     </a:t>
            </a:r>
            <a:endParaRPr lang="ar-SY" sz="1600" dirty="0"/>
          </a:p>
          <a:p>
            <a:r>
              <a:rPr lang="ar-SY" sz="1600" dirty="0" smtClean="0"/>
              <a:t>*عند </a:t>
            </a:r>
            <a:r>
              <a:rPr lang="ar-SY" sz="1600" dirty="0"/>
              <a:t>مشاهدة شخص يغرق </a:t>
            </a:r>
            <a:r>
              <a:rPr lang="ar-SY" sz="1600" dirty="0" smtClean="0"/>
              <a:t>لا</a:t>
            </a:r>
            <a:r>
              <a:rPr lang="ar-SY" sz="1600" dirty="0"/>
              <a:t> تحاول </a:t>
            </a:r>
            <a:r>
              <a:rPr lang="ar-SY" sz="1600" dirty="0" smtClean="0"/>
              <a:t>     إخراجه إن </a:t>
            </a:r>
            <a:r>
              <a:rPr lang="ar-SY" sz="1600" dirty="0"/>
              <a:t>كنت </a:t>
            </a:r>
            <a:r>
              <a:rPr lang="ar-SY" sz="1600" dirty="0" smtClean="0"/>
              <a:t>لا</a:t>
            </a:r>
            <a:r>
              <a:rPr lang="ar-SY" sz="1600" dirty="0"/>
              <a:t> </a:t>
            </a:r>
            <a:r>
              <a:rPr lang="ar-SY" sz="1600" dirty="0" smtClean="0"/>
              <a:t>تستطيع</a:t>
            </a:r>
            <a:r>
              <a:rPr lang="ar-SY" sz="1600" dirty="0"/>
              <a:t> السباحة </a:t>
            </a:r>
            <a:endParaRPr lang="ar-SY" sz="1600" dirty="0" smtClean="0"/>
          </a:p>
          <a:p>
            <a:r>
              <a:rPr lang="ar-SY" sz="1600" dirty="0" smtClean="0"/>
              <a:t>*ابلاغ </a:t>
            </a:r>
            <a:r>
              <a:rPr lang="ar-SY" sz="1600" dirty="0"/>
              <a:t>الدفاع </a:t>
            </a:r>
            <a:r>
              <a:rPr lang="ar-SY" sz="1600" dirty="0" smtClean="0"/>
              <a:t>الوطني </a:t>
            </a:r>
            <a:r>
              <a:rPr lang="ar-SY" sz="1600" dirty="0"/>
              <a:t>على الرقم 998 في حال </a:t>
            </a:r>
            <a:r>
              <a:rPr lang="ar-SY" sz="1600" dirty="0" smtClean="0"/>
              <a:t>مواجهة </a:t>
            </a:r>
            <a:r>
              <a:rPr lang="ar-SY" sz="1600" dirty="0"/>
              <a:t>أي </a:t>
            </a:r>
            <a:r>
              <a:rPr lang="ar-SY" sz="1600" dirty="0" smtClean="0"/>
              <a:t>خطر</a:t>
            </a:r>
            <a:endParaRPr lang="en-US" sz="1600" dirty="0"/>
          </a:p>
        </p:txBody>
      </p:sp>
      <p:sp>
        <p:nvSpPr>
          <p:cNvPr id="78" name="Rectangle 13">
            <a:extLst>
              <a:ext uri="{FF2B5EF4-FFF2-40B4-BE49-F238E27FC236}">
                <a16:creationId xmlns:a16="http://schemas.microsoft.com/office/drawing/2014/main" xmlns="" id="{B57367F5-004F-4893-B5FD-F067DC61183E}"/>
              </a:ext>
            </a:extLst>
          </p:cNvPr>
          <p:cNvSpPr/>
          <p:nvPr/>
        </p:nvSpPr>
        <p:spPr>
          <a:xfrm rot="21299275">
            <a:off x="5871288" y="3130970"/>
            <a:ext cx="599064" cy="2649282"/>
          </a:xfrm>
          <a:prstGeom prst="rect">
            <a:avLst/>
          </a:prstGeom>
          <a:gradFill>
            <a:gsLst>
              <a:gs pos="96460">
                <a:schemeClr val="tx1">
                  <a:lumMod val="50000"/>
                  <a:lumOff val="50000"/>
                  <a:alpha val="25000"/>
                </a:schemeClr>
              </a:gs>
              <a:gs pos="10000">
                <a:srgbClr val="5E7485"/>
              </a:gs>
              <a:gs pos="82000">
                <a:schemeClr val="tx1">
                  <a:lumMod val="50000"/>
                  <a:lumOff val="50000"/>
                  <a:alpha val="6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xmlns="" id="{3F0A770F-9314-4630-BE7D-2965A04E82CF}"/>
              </a:ext>
            </a:extLst>
          </p:cNvPr>
          <p:cNvSpPr/>
          <p:nvPr/>
        </p:nvSpPr>
        <p:spPr>
          <a:xfrm>
            <a:off x="3581400" y="3109868"/>
            <a:ext cx="2777244" cy="3519557"/>
          </a:xfrm>
          <a:prstGeom prst="rect">
            <a:avLst/>
          </a:prstGeom>
          <a:gradFill flip="none" rotWithShape="1">
            <a:gsLst>
              <a:gs pos="0">
                <a:srgbClr val="307FB7"/>
              </a:gs>
              <a:gs pos="100000">
                <a:srgbClr val="2065B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15">
            <a:extLst>
              <a:ext uri="{FF2B5EF4-FFF2-40B4-BE49-F238E27FC236}">
                <a16:creationId xmlns:a16="http://schemas.microsoft.com/office/drawing/2014/main" xmlns="" id="{DD9F8BDB-2C3B-4DAA-8A53-01C3707A530D}"/>
              </a:ext>
            </a:extLst>
          </p:cNvPr>
          <p:cNvSpPr/>
          <p:nvPr/>
        </p:nvSpPr>
        <p:spPr>
          <a:xfrm>
            <a:off x="3111500" y="2691872"/>
            <a:ext cx="3066373" cy="1099860"/>
          </a:xfrm>
          <a:custGeom>
            <a:avLst/>
            <a:gdLst>
              <a:gd name="connsiteX0" fmla="*/ 132167 w 2061776"/>
              <a:gd name="connsiteY0" fmla="*/ 0 h 861390"/>
              <a:gd name="connsiteX1" fmla="*/ 206472 w 2061776"/>
              <a:gd name="connsiteY1" fmla="*/ 0 h 861390"/>
              <a:gd name="connsiteX2" fmla="*/ 792842 w 2061776"/>
              <a:gd name="connsiteY2" fmla="*/ 0 h 861390"/>
              <a:gd name="connsiteX3" fmla="*/ 2061776 w 2061776"/>
              <a:gd name="connsiteY3" fmla="*/ 0 h 861390"/>
              <a:gd name="connsiteX4" fmla="*/ 2061776 w 2061776"/>
              <a:gd name="connsiteY4" fmla="*/ 861390 h 861390"/>
              <a:gd name="connsiteX5" fmla="*/ 792842 w 2061776"/>
              <a:gd name="connsiteY5" fmla="*/ 861390 h 861390"/>
              <a:gd name="connsiteX6" fmla="*/ 206472 w 2061776"/>
              <a:gd name="connsiteY6" fmla="*/ 861390 h 861390"/>
              <a:gd name="connsiteX7" fmla="*/ 132167 w 2061776"/>
              <a:gd name="connsiteY7" fmla="*/ 861390 h 861390"/>
              <a:gd name="connsiteX8" fmla="*/ 0 w 2061776"/>
              <a:gd name="connsiteY8" fmla="*/ 430695 h 861390"/>
              <a:gd name="connsiteX9" fmla="*/ 132167 w 2061776"/>
              <a:gd name="connsiteY9" fmla="*/ 0 h 861390"/>
              <a:gd name="connsiteX0" fmla="*/ 132167 w 2135425"/>
              <a:gd name="connsiteY0" fmla="*/ 0 h 861390"/>
              <a:gd name="connsiteX1" fmla="*/ 206472 w 2135425"/>
              <a:gd name="connsiteY1" fmla="*/ 0 h 861390"/>
              <a:gd name="connsiteX2" fmla="*/ 792842 w 2135425"/>
              <a:gd name="connsiteY2" fmla="*/ 0 h 861390"/>
              <a:gd name="connsiteX3" fmla="*/ 2135425 w 2135425"/>
              <a:gd name="connsiteY3" fmla="*/ 4595 h 861390"/>
              <a:gd name="connsiteX4" fmla="*/ 2061776 w 2135425"/>
              <a:gd name="connsiteY4" fmla="*/ 861390 h 861390"/>
              <a:gd name="connsiteX5" fmla="*/ 792842 w 2135425"/>
              <a:gd name="connsiteY5" fmla="*/ 861390 h 861390"/>
              <a:gd name="connsiteX6" fmla="*/ 206472 w 2135425"/>
              <a:gd name="connsiteY6" fmla="*/ 861390 h 861390"/>
              <a:gd name="connsiteX7" fmla="*/ 132167 w 2135425"/>
              <a:gd name="connsiteY7" fmla="*/ 861390 h 861390"/>
              <a:gd name="connsiteX8" fmla="*/ 0 w 2135425"/>
              <a:gd name="connsiteY8" fmla="*/ 430695 h 861390"/>
              <a:gd name="connsiteX9" fmla="*/ 132167 w 2135425"/>
              <a:gd name="connsiteY9" fmla="*/ 0 h 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5425" h="861390">
                <a:moveTo>
                  <a:pt x="132167" y="0"/>
                </a:moveTo>
                <a:lnTo>
                  <a:pt x="206472" y="0"/>
                </a:lnTo>
                <a:lnTo>
                  <a:pt x="792842" y="0"/>
                </a:lnTo>
                <a:lnTo>
                  <a:pt x="2135425" y="4595"/>
                </a:lnTo>
                <a:lnTo>
                  <a:pt x="2061776" y="861390"/>
                </a:lnTo>
                <a:lnTo>
                  <a:pt x="792842" y="861390"/>
                </a:lnTo>
                <a:lnTo>
                  <a:pt x="206472" y="861390"/>
                </a:lnTo>
                <a:lnTo>
                  <a:pt x="132167" y="861390"/>
                </a:lnTo>
                <a:cubicBezTo>
                  <a:pt x="59146" y="861390"/>
                  <a:pt x="0" y="668525"/>
                  <a:pt x="0" y="430695"/>
                </a:cubicBezTo>
                <a:cubicBezTo>
                  <a:pt x="0" y="192865"/>
                  <a:pt x="59146" y="0"/>
                  <a:pt x="132167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43000">
                <a:schemeClr val="bg1">
                  <a:lumMod val="85000"/>
                </a:schemeClr>
              </a:gs>
              <a:gs pos="6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16">
            <a:extLst>
              <a:ext uri="{FF2B5EF4-FFF2-40B4-BE49-F238E27FC236}">
                <a16:creationId xmlns:a16="http://schemas.microsoft.com/office/drawing/2014/main" xmlns="" id="{1E470A0A-1AD6-4671-9C65-929DA1DF7126}"/>
              </a:ext>
            </a:extLst>
          </p:cNvPr>
          <p:cNvSpPr/>
          <p:nvPr/>
        </p:nvSpPr>
        <p:spPr>
          <a:xfrm>
            <a:off x="5918699" y="2691873"/>
            <a:ext cx="439945" cy="549930"/>
          </a:xfrm>
          <a:custGeom>
            <a:avLst/>
            <a:gdLst>
              <a:gd name="connsiteX0" fmla="*/ 198783 w 397566"/>
              <a:gd name="connsiteY0" fmla="*/ 0 h 430695"/>
              <a:gd name="connsiteX1" fmla="*/ 393528 w 397566"/>
              <a:gd name="connsiteY1" fmla="*/ 343896 h 430695"/>
              <a:gd name="connsiteX2" fmla="*/ 397566 w 397566"/>
              <a:gd name="connsiteY2" fmla="*/ 430695 h 430695"/>
              <a:gd name="connsiteX3" fmla="*/ 0 w 397566"/>
              <a:gd name="connsiteY3" fmla="*/ 430695 h 430695"/>
              <a:gd name="connsiteX4" fmla="*/ 4039 w 397566"/>
              <a:gd name="connsiteY4" fmla="*/ 343896 h 430695"/>
              <a:gd name="connsiteX5" fmla="*/ 198783 w 397566"/>
              <a:gd name="connsiteY5" fmla="*/ 0 h 4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566" h="430695">
                <a:moveTo>
                  <a:pt x="198783" y="0"/>
                </a:moveTo>
                <a:cubicBezTo>
                  <a:pt x="294845" y="0"/>
                  <a:pt x="374992" y="147635"/>
                  <a:pt x="393528" y="343896"/>
                </a:cubicBezTo>
                <a:lnTo>
                  <a:pt x="397566" y="430695"/>
                </a:lnTo>
                <a:lnTo>
                  <a:pt x="0" y="430695"/>
                </a:lnTo>
                <a:lnTo>
                  <a:pt x="4039" y="343896"/>
                </a:lnTo>
                <a:cubicBezTo>
                  <a:pt x="22575" y="147635"/>
                  <a:pt x="102721" y="0"/>
                  <a:pt x="198783" y="0"/>
                </a:cubicBezTo>
                <a:close/>
              </a:path>
            </a:pathLst>
          </a:custGeom>
          <a:gradFill flip="none" rotWithShape="1">
            <a:gsLst>
              <a:gs pos="0">
                <a:srgbClr val="307FB7"/>
              </a:gs>
              <a:gs pos="67000">
                <a:srgbClr val="2065B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17">
            <a:extLst>
              <a:ext uri="{FF2B5EF4-FFF2-40B4-BE49-F238E27FC236}">
                <a16:creationId xmlns:a16="http://schemas.microsoft.com/office/drawing/2014/main" xmlns="" id="{CC7B1AAF-24F0-4982-9D50-6EC302079569}"/>
              </a:ext>
            </a:extLst>
          </p:cNvPr>
          <p:cNvSpPr/>
          <p:nvPr/>
        </p:nvSpPr>
        <p:spPr>
          <a:xfrm flipV="1">
            <a:off x="5922649" y="3236866"/>
            <a:ext cx="304578" cy="549930"/>
          </a:xfrm>
          <a:custGeom>
            <a:avLst/>
            <a:gdLst>
              <a:gd name="connsiteX0" fmla="*/ 198783 w 397566"/>
              <a:gd name="connsiteY0" fmla="*/ 0 h 430695"/>
              <a:gd name="connsiteX1" fmla="*/ 393528 w 397566"/>
              <a:gd name="connsiteY1" fmla="*/ 343896 h 430695"/>
              <a:gd name="connsiteX2" fmla="*/ 397566 w 397566"/>
              <a:gd name="connsiteY2" fmla="*/ 430695 h 430695"/>
              <a:gd name="connsiteX3" fmla="*/ 0 w 397566"/>
              <a:gd name="connsiteY3" fmla="*/ 430695 h 430695"/>
              <a:gd name="connsiteX4" fmla="*/ 4039 w 397566"/>
              <a:gd name="connsiteY4" fmla="*/ 343896 h 430695"/>
              <a:gd name="connsiteX5" fmla="*/ 198783 w 397566"/>
              <a:gd name="connsiteY5" fmla="*/ 0 h 4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566" h="430695">
                <a:moveTo>
                  <a:pt x="198783" y="0"/>
                </a:moveTo>
                <a:cubicBezTo>
                  <a:pt x="294845" y="0"/>
                  <a:pt x="374992" y="147635"/>
                  <a:pt x="393528" y="343896"/>
                </a:cubicBezTo>
                <a:lnTo>
                  <a:pt x="397566" y="430695"/>
                </a:lnTo>
                <a:lnTo>
                  <a:pt x="0" y="430695"/>
                </a:lnTo>
                <a:lnTo>
                  <a:pt x="4039" y="343896"/>
                </a:lnTo>
                <a:cubicBezTo>
                  <a:pt x="22575" y="147635"/>
                  <a:pt x="102721" y="0"/>
                  <a:pt x="198783" y="0"/>
                </a:cubicBezTo>
                <a:close/>
              </a:path>
            </a:pathLst>
          </a:custGeom>
          <a:solidFill>
            <a:srgbClr val="194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18">
            <a:extLst>
              <a:ext uri="{FF2B5EF4-FFF2-40B4-BE49-F238E27FC236}">
                <a16:creationId xmlns:a16="http://schemas.microsoft.com/office/drawing/2014/main" xmlns="" id="{8ADFE561-F655-40BA-86E5-92A1C1069DF7}"/>
              </a:ext>
            </a:extLst>
          </p:cNvPr>
          <p:cNvSpPr txBox="1"/>
          <p:nvPr/>
        </p:nvSpPr>
        <p:spPr>
          <a:xfrm>
            <a:off x="3705440" y="2881135"/>
            <a:ext cx="221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Oswald" panose="02000503000000000000" pitchFamily="2" charset="0"/>
              </a:rPr>
              <a:t>التصرف غير </a:t>
            </a:r>
            <a:r>
              <a:rPr lang="ar-SY" sz="2000" b="1" dirty="0">
                <a:latin typeface="Oswald" panose="02000503000000000000" pitchFamily="2" charset="0"/>
              </a:rPr>
              <a:t>السليم</a:t>
            </a:r>
            <a:endParaRPr lang="en-US" sz="2400" b="1" dirty="0">
              <a:latin typeface="Oswald" panose="02000503000000000000" pitchFamily="2" charset="0"/>
            </a:endParaRPr>
          </a:p>
        </p:txBody>
      </p:sp>
      <p:sp>
        <p:nvSpPr>
          <p:cNvPr id="84" name="TextBox 19">
            <a:extLst>
              <a:ext uri="{FF2B5EF4-FFF2-40B4-BE49-F238E27FC236}">
                <a16:creationId xmlns:a16="http://schemas.microsoft.com/office/drawing/2014/main" xmlns="" id="{DEF43878-C5BB-49E5-8B5B-925CA1793FF6}"/>
              </a:ext>
            </a:extLst>
          </p:cNvPr>
          <p:cNvSpPr txBox="1"/>
          <p:nvPr/>
        </p:nvSpPr>
        <p:spPr>
          <a:xfrm>
            <a:off x="3454400" y="4231373"/>
            <a:ext cx="2976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SY"/>
            </a:defPPr>
            <a:lvl1pPr algn="ctr">
              <a:defRPr sz="2000" b="1">
                <a:latin typeface="Oswald" panose="02000503000000000000" pitchFamily="2" charset="0"/>
              </a:defRPr>
            </a:lvl1pPr>
          </a:lstStyle>
          <a:p>
            <a:r>
              <a:rPr lang="ar-SY" sz="1600" dirty="0" smtClean="0"/>
              <a:t>*المجازفة </a:t>
            </a:r>
            <a:r>
              <a:rPr lang="ar-SY" sz="1600" dirty="0"/>
              <a:t>ودخول </a:t>
            </a:r>
            <a:r>
              <a:rPr lang="ar-SY" sz="1600" dirty="0" smtClean="0"/>
              <a:t>المناطق </a:t>
            </a:r>
            <a:r>
              <a:rPr lang="ar-SY" sz="1600" dirty="0"/>
              <a:t>المنخفضة  </a:t>
            </a:r>
          </a:p>
          <a:p>
            <a:r>
              <a:rPr lang="ar-SY" sz="1600" dirty="0" smtClean="0"/>
              <a:t>*محاولة إنقاذ </a:t>
            </a:r>
            <a:r>
              <a:rPr lang="ar-SY" sz="1600" dirty="0"/>
              <a:t>شخص يغرق وانا لا اجيد</a:t>
            </a:r>
          </a:p>
          <a:p>
            <a:r>
              <a:rPr lang="ar-SY" sz="1600" dirty="0" smtClean="0"/>
              <a:t>السباحة </a:t>
            </a:r>
          </a:p>
          <a:p>
            <a:r>
              <a:rPr lang="ar-SY" sz="1600" dirty="0" smtClean="0"/>
              <a:t>*الابتعاد عن الاودية </a:t>
            </a:r>
            <a:r>
              <a:rPr lang="ar-SY" sz="1600" dirty="0"/>
              <a:t>عندما تكون الامطار </a:t>
            </a:r>
            <a:r>
              <a:rPr lang="ar-SY" sz="1600" dirty="0" smtClean="0"/>
              <a:t>غزيرة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6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0" grpId="0" animBg="1"/>
      <p:bldP spid="51" grpId="0"/>
      <p:bldP spid="52" grpId="0" animBg="1"/>
      <p:bldP spid="53" grpId="0" animBg="1"/>
      <p:bldP spid="56" grpId="0" animBg="1"/>
      <p:bldP spid="57" grpId="0" animBg="1"/>
      <p:bldP spid="58" grpId="0" animBg="1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378</Words>
  <Application>Microsoft Office PowerPoint</Application>
  <PresentationFormat>مخصص</PresentationFormat>
  <Paragraphs>94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1271</cp:revision>
  <dcterms:created xsi:type="dcterms:W3CDTF">2020-10-10T04:32:51Z</dcterms:created>
  <dcterms:modified xsi:type="dcterms:W3CDTF">2021-08-16T08:49:28Z</dcterms:modified>
</cp:coreProperties>
</file>