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custDataLst>
    <p:tags r:id="rId8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78" y="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بالعد التصاعدي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2-2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مخطط انسيابي: محطة طرفية 7"/>
          <p:cNvSpPr/>
          <p:nvPr/>
        </p:nvSpPr>
        <p:spPr>
          <a:xfrm>
            <a:off x="6629400" y="838200"/>
            <a:ext cx="1475497" cy="457200"/>
          </a:xfrm>
          <a:prstGeom prst="flowChartTerminator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أستعد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-747486" y="833735"/>
            <a:ext cx="7376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أستعمل خط الأعداد ، وأعد تصاعديا لأجد ناتج الجمع . </a:t>
            </a:r>
          </a:p>
        </p:txBody>
      </p:sp>
      <p:sp>
        <p:nvSpPr>
          <p:cNvPr id="12" name="مربع نص 11"/>
          <p:cNvSpPr txBox="1"/>
          <p:nvPr/>
        </p:nvSpPr>
        <p:spPr>
          <a:xfrm>
            <a:off x="728011" y="2753380"/>
            <a:ext cx="73768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الناتج 3+7 ، أبدأ بالعدد الأكبر 7 ثم أعد 3 تصاعديا .</a:t>
            </a:r>
          </a:p>
        </p:txBody>
      </p:sp>
      <p:sp>
        <p:nvSpPr>
          <p:cNvPr id="2" name="مربع نص 1"/>
          <p:cNvSpPr txBox="1"/>
          <p:nvPr/>
        </p:nvSpPr>
        <p:spPr>
          <a:xfrm>
            <a:off x="3895092" y="3972580"/>
            <a:ext cx="1972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3 + 7 = 10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3886200" y="4658380"/>
            <a:ext cx="197230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 = 3 + 7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4" name="وسيلة شرح على شكل سحابة 13"/>
          <p:cNvSpPr/>
          <p:nvPr/>
        </p:nvSpPr>
        <p:spPr>
          <a:xfrm>
            <a:off x="5924839" y="4114800"/>
            <a:ext cx="2202543" cy="152400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000" b="1" dirty="0" smtClean="0">
              <a:solidFill>
                <a:srgbClr val="0070C0"/>
              </a:solidFill>
            </a:endParaRP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3 </a:t>
            </a:r>
            <a:r>
              <a:rPr lang="ar-SA" sz="2000" b="1" dirty="0">
                <a:solidFill>
                  <a:srgbClr val="0070C0"/>
                </a:solidFill>
              </a:rPr>
              <a:t>+ 7 = 10 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هي نفسها 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10 </a:t>
            </a:r>
            <a:r>
              <a:rPr lang="ar-SA" sz="2000" b="1" dirty="0">
                <a:solidFill>
                  <a:srgbClr val="0070C0"/>
                </a:solidFill>
              </a:rPr>
              <a:t>= 3 + 7 </a:t>
            </a:r>
          </a:p>
          <a:p>
            <a:pPr algn="ctr"/>
            <a:r>
              <a:rPr lang="ar-SA" sz="2000" b="1" dirty="0" smtClean="0">
                <a:solidFill>
                  <a:srgbClr val="0070C0"/>
                </a:solidFill>
              </a:rPr>
              <a:t> 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496" y="1447800"/>
            <a:ext cx="7010400" cy="767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643" y="3495221"/>
            <a:ext cx="2828925" cy="2114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ardrop 8"/>
          <p:cNvSpPr/>
          <p:nvPr/>
        </p:nvSpPr>
        <p:spPr>
          <a:xfrm>
            <a:off x="27214" y="-446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7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8" grpId="0" animBg="1"/>
      <p:bldP spid="11" grpId="0"/>
      <p:bldP spid="12" grpId="0"/>
      <p:bldP spid="2" grpId="0"/>
      <p:bldP spid="13" grpId="0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438401"/>
            <a:ext cx="72009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161" y="1538514"/>
            <a:ext cx="581025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بالعد التصاعدي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2-2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مخطط انسيابي: محطة طرفية 16"/>
          <p:cNvSpPr/>
          <p:nvPr/>
        </p:nvSpPr>
        <p:spPr>
          <a:xfrm>
            <a:off x="6995885" y="769257"/>
            <a:ext cx="1246897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مربع نص 17"/>
          <p:cNvSpPr txBox="1"/>
          <p:nvPr/>
        </p:nvSpPr>
        <p:spPr>
          <a:xfrm>
            <a:off x="-747486" y="833735"/>
            <a:ext cx="7376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أعد تصاعديا لأجد ناتج الجمع مستعينا بخط الأعداد : </a:t>
            </a:r>
          </a:p>
        </p:txBody>
      </p:sp>
      <p:sp>
        <p:nvSpPr>
          <p:cNvPr id="21" name="وسيلة شرح على شكل سحابة 20"/>
          <p:cNvSpPr/>
          <p:nvPr/>
        </p:nvSpPr>
        <p:spPr>
          <a:xfrm>
            <a:off x="188686" y="1226457"/>
            <a:ext cx="2325914" cy="1524000"/>
          </a:xfrm>
          <a:prstGeom prst="cloudCallout">
            <a:avLst>
              <a:gd name="adj1" fmla="val -36668"/>
              <a:gd name="adj2" fmla="val 663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</a:rPr>
              <a:t>أفكر </a:t>
            </a:r>
          </a:p>
          <a:p>
            <a:pPr algn="ctr"/>
            <a:r>
              <a:rPr lang="ar-SA" sz="2000" b="1" dirty="0" smtClean="0">
                <a:solidFill>
                  <a:prstClr val="black"/>
                </a:solidFill>
              </a:rPr>
              <a:t>أبدأ بالعد الأكبر ، وأعد تصاعديا </a:t>
            </a:r>
          </a:p>
        </p:txBody>
      </p:sp>
      <p:sp>
        <p:nvSpPr>
          <p:cNvPr id="22" name="مربع نص 21"/>
          <p:cNvSpPr txBox="1"/>
          <p:nvPr/>
        </p:nvSpPr>
        <p:spPr>
          <a:xfrm>
            <a:off x="1214151" y="2438400"/>
            <a:ext cx="3205449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6               8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752600" y="3962400"/>
            <a:ext cx="538578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11                 4         10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1524000" y="5410200"/>
            <a:ext cx="631276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9                   7                      8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15" name="Teardrop 8"/>
          <p:cNvSpPr/>
          <p:nvPr/>
        </p:nvSpPr>
        <p:spPr>
          <a:xfrm>
            <a:off x="27214" y="-446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40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8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7" grpId="0" animBg="1"/>
      <p:bldP spid="18" grpId="0"/>
      <p:bldP spid="21" grpId="0" animBg="1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مخطط انسيابي: محطة طرفية 16"/>
          <p:cNvSpPr/>
          <p:nvPr/>
        </p:nvSpPr>
        <p:spPr>
          <a:xfrm>
            <a:off x="7740352" y="493899"/>
            <a:ext cx="1246897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7"/>
          <p:cNvSpPr txBox="1"/>
          <p:nvPr/>
        </p:nvSpPr>
        <p:spPr>
          <a:xfrm>
            <a:off x="2411760" y="1124744"/>
            <a:ext cx="657548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كَيْفَ أَسْتَفِيدُ مِنَ الْعَدِّ التَّصَاعُدِيِّ لأجمع ؟</a:t>
            </a:r>
            <a:endParaRPr lang="ar-SA" sz="28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20" name="مربع نص 17"/>
          <p:cNvSpPr txBox="1"/>
          <p:nvPr/>
        </p:nvSpPr>
        <p:spPr>
          <a:xfrm>
            <a:off x="323528" y="1821609"/>
            <a:ext cx="86637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يساعدني لأنني أبدأ بالعدد الأكبر، وأعد تصاعديا حتى أصل إلى المجموع.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4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786063"/>
            <a:ext cx="7099781" cy="2928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10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بالعد التصاعدي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2-2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مخطط انسيابي: محطة طرفية 15"/>
          <p:cNvSpPr/>
          <p:nvPr/>
        </p:nvSpPr>
        <p:spPr>
          <a:xfrm>
            <a:off x="6995885" y="769257"/>
            <a:ext cx="1246897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-595086" y="833735"/>
            <a:ext cx="737688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أعد تصاعديا لأجد ناتج الجمع مستعينا بخط الأعداد : </a:t>
            </a:r>
          </a:p>
        </p:txBody>
      </p:sp>
      <p:sp>
        <p:nvSpPr>
          <p:cNvPr id="20" name="وسيلة شرح على شكل سحابة 19"/>
          <p:cNvSpPr/>
          <p:nvPr/>
        </p:nvSpPr>
        <p:spPr>
          <a:xfrm>
            <a:off x="188686" y="1226457"/>
            <a:ext cx="2325914" cy="1524000"/>
          </a:xfrm>
          <a:prstGeom prst="cloudCallout">
            <a:avLst>
              <a:gd name="adj1" fmla="val -36668"/>
              <a:gd name="adj2" fmla="val 6631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rgbClr val="0070C0"/>
                </a:solidFill>
              </a:rPr>
              <a:t>أتذكر </a:t>
            </a:r>
          </a:p>
          <a:p>
            <a:pPr algn="ctr"/>
            <a:r>
              <a:rPr lang="ar-SA" sz="2000" b="1" dirty="0" smtClean="0">
                <a:solidFill>
                  <a:prstClr val="black"/>
                </a:solidFill>
              </a:rPr>
              <a:t>أبدأ بالعد الأكبر ، وأعد تصاعديا لأجمع 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55530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مربع نص 20"/>
          <p:cNvSpPr txBox="1"/>
          <p:nvPr/>
        </p:nvSpPr>
        <p:spPr>
          <a:xfrm>
            <a:off x="762000" y="2971800"/>
            <a:ext cx="6934200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rgbClr val="FF0000"/>
                </a:solidFill>
              </a:rPr>
              <a:t>7                     8             11  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838200" y="4488359"/>
            <a:ext cx="6008711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>
                <a:solidFill>
                  <a:srgbClr val="FF0000"/>
                </a:solidFill>
              </a:rPr>
              <a:t>7      </a:t>
            </a:r>
            <a:r>
              <a:rPr lang="ar-SA" sz="4400" b="1" dirty="0" smtClean="0">
                <a:solidFill>
                  <a:srgbClr val="FF0000"/>
                </a:solidFill>
              </a:rPr>
              <a:t>   </a:t>
            </a:r>
            <a:r>
              <a:rPr lang="ar-SA" sz="4400" b="1" dirty="0">
                <a:solidFill>
                  <a:srgbClr val="FF0000"/>
                </a:solidFill>
              </a:rPr>
              <a:t>7   </a:t>
            </a:r>
            <a:r>
              <a:rPr lang="ar-SA" sz="4400" b="1" dirty="0" smtClean="0">
                <a:solidFill>
                  <a:srgbClr val="FF0000"/>
                </a:solidFill>
              </a:rPr>
              <a:t>                 </a:t>
            </a:r>
            <a:r>
              <a:rPr lang="ar-SA" sz="4400" b="1" dirty="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4" name="Teardrop 8"/>
          <p:cNvSpPr/>
          <p:nvPr/>
        </p:nvSpPr>
        <p:spPr>
          <a:xfrm>
            <a:off x="27214" y="-446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29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6" grpId="0" animBg="1"/>
      <p:bldP spid="19" grpId="0"/>
      <p:bldP spid="20" grpId="0" animBg="1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11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الجمع بالعد التصاعدي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10" name="Teardrop 9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2-2 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921049" y="1024653"/>
            <a:ext cx="737688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أتذكر حقائق الجمع ، وأجد ناتج الجمع بسرعة :  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52601"/>
            <a:ext cx="7162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6900858" y="28194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4953000" y="27432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067064" y="27432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6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1066800" y="27432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9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988321" y="49530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5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5072058" y="49530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4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3048000" y="4800600"/>
            <a:ext cx="64294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8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1133476" y="4800600"/>
            <a:ext cx="7715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000" b="1" dirty="0" smtClean="0">
                <a:solidFill>
                  <a:srgbClr val="FF0000"/>
                </a:solidFill>
              </a:rPr>
              <a:t>11</a:t>
            </a:r>
            <a:endParaRPr lang="ar-SA" sz="4000" b="1" dirty="0">
              <a:solidFill>
                <a:srgbClr val="FF0000"/>
              </a:solidFill>
            </a:endParaRPr>
          </a:p>
        </p:txBody>
      </p:sp>
      <p:sp>
        <p:nvSpPr>
          <p:cNvPr id="17" name="Teardrop 8"/>
          <p:cNvSpPr/>
          <p:nvPr/>
        </p:nvSpPr>
        <p:spPr>
          <a:xfrm>
            <a:off x="27214" y="-4465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41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71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8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مخطط انسيابي: محطة طرفية 16"/>
          <p:cNvSpPr/>
          <p:nvPr/>
        </p:nvSpPr>
        <p:spPr>
          <a:xfrm>
            <a:off x="7740352" y="493899"/>
            <a:ext cx="1246897" cy="457200"/>
          </a:xfrm>
          <a:prstGeom prst="flowChartTerminator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أكتب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مربع نص 17"/>
          <p:cNvSpPr txBox="1"/>
          <p:nvPr/>
        </p:nvSpPr>
        <p:spPr>
          <a:xfrm>
            <a:off x="1835696" y="1124744"/>
            <a:ext cx="71515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>
                <a:solidFill>
                  <a:sysClr val="windowText" lastClr="000000"/>
                </a:solidFill>
              </a:rPr>
              <a:t>أُبَيِّنُ لِمَاذَا أَبْدَأُ بِالْعَدَدِ الأَكْبَرِ عِنْدَمَا أَجْمَعُ بِالعَدِّ التَّصَاعُدِيِّ.</a:t>
            </a:r>
            <a:endParaRPr lang="ar-SA" sz="2800" b="1" dirty="0" smtClean="0">
              <a:solidFill>
                <a:sysClr val="windowText" lastClr="000000"/>
              </a:solidFill>
            </a:endParaRPr>
          </a:p>
        </p:txBody>
      </p:sp>
      <p:sp>
        <p:nvSpPr>
          <p:cNvPr id="31" name="مربع نص 17"/>
          <p:cNvSpPr txBox="1"/>
          <p:nvPr/>
        </p:nvSpPr>
        <p:spPr>
          <a:xfrm>
            <a:off x="323528" y="1821609"/>
            <a:ext cx="866372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لأنه من السهل و الأسرع أن أعد بالعدد الأكبر تصاعديًا 1 ، 2 ، 3 لأجمع.  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0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0" grpId="0"/>
      <p:bldP spid="3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195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10</cp:revision>
  <dcterms:created xsi:type="dcterms:W3CDTF">2015-10-06T14:56:54Z</dcterms:created>
  <dcterms:modified xsi:type="dcterms:W3CDTF">2019-04-20T12:47:27Z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