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9"/>
  </p:notesMasterIdLst>
  <p:sldIdLst>
    <p:sldId id="267" r:id="rId2"/>
    <p:sldId id="268" r:id="rId3"/>
    <p:sldId id="270" r:id="rId4"/>
    <p:sldId id="271" r:id="rId5"/>
    <p:sldId id="272" r:id="rId6"/>
    <p:sldId id="273" r:id="rId7"/>
    <p:sldId id="274" r:id="rId8"/>
    <p:sldId id="257" r:id="rId9"/>
    <p:sldId id="258" r:id="rId10"/>
    <p:sldId id="263" r:id="rId11"/>
    <p:sldId id="259" r:id="rId12"/>
    <p:sldId id="266" r:id="rId13"/>
    <p:sldId id="262" r:id="rId14"/>
    <p:sldId id="275" r:id="rId15"/>
    <p:sldId id="260" r:id="rId16"/>
    <p:sldId id="276" r:id="rId17"/>
    <p:sldId id="277" r:id="rId18"/>
  </p:sldIdLst>
  <p:sldSz cx="9144000" cy="6858000" type="screen4x3"/>
  <p:notesSz cx="6858000" cy="9144000"/>
  <p:defaultTextStyle>
    <a:defPPr>
      <a:defRPr lang="ar-EG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FFFF"/>
    <a:srgbClr val="99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50" d="100"/>
          <a:sy n="50" d="100"/>
        </p:scale>
        <p:origin x="-96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E7D18E-1758-420C-B5CF-BBBEF4D89B01}" type="datetimeFigureOut">
              <a:rPr lang="ar-EG"/>
              <a:pPr>
                <a:defRPr/>
              </a:pPr>
              <a:t>18/11/1437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EG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CAA3962-B5EA-4B2A-91D9-0FC75DC72C7F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6C0296-38EA-4D84-B9CD-EA98FCA9CF68}" type="slidenum">
              <a:rPr lang="ar-EG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ar-E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1BA539-6113-4356-80EA-04F12673AF17}" type="slidenum">
              <a:rPr lang="ar-EG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ar-EG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0A486A-3CE8-4A5B-9A7F-5BE7A5EDE17A}" type="slidenum">
              <a:rPr lang="ar-EG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ar-EG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107817-2F8E-4965-BA75-3EC14B2AA38B}" type="slidenum">
              <a:rPr lang="ar-EG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ar-EG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705A88-7BF0-434F-A2E1-748AAA8434CF}" type="slidenum">
              <a:rPr lang="ar-EG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ar-EG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3D000D-EA2E-4C23-AF16-DA65F29A1088}" type="slidenum">
              <a:rPr lang="ar-EG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ar-EG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562CC9-3DAA-48C3-A9C0-994EF31336E2}" type="slidenum">
              <a:rPr lang="ar-EG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ar-E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03982-8181-4BF3-9590-F1A4EF64F43C}" type="datetimeFigureOut">
              <a:rPr lang="ar-EG"/>
              <a:pPr>
                <a:defRPr/>
              </a:pPr>
              <a:t>18/11/1437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9F05A-5520-46BA-A31B-E696F0C0735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checker dir="vert"/>
    <p:sndAc>
      <p:stSnd>
        <p:snd r:embed="rId1" name="click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E950F-0E75-4781-9C7B-E574ECFF5EC7}" type="datetimeFigureOut">
              <a:rPr lang="ar-EG"/>
              <a:pPr>
                <a:defRPr/>
              </a:pPr>
              <a:t>18/11/1437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2C5C6-25E9-4878-AF84-502D14DF5517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checker dir="vert"/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5B25A-9CB2-4137-9783-A25D55F593F9}" type="datetimeFigureOut">
              <a:rPr lang="ar-EG"/>
              <a:pPr>
                <a:defRPr/>
              </a:pPr>
              <a:t>18/11/1437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816B1-FD98-46B3-87D8-E593E293FA6A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checker dir="vert"/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65A32-66CA-499D-899B-0DC18AD37682}" type="datetimeFigureOut">
              <a:rPr lang="ar-EG"/>
              <a:pPr>
                <a:defRPr/>
              </a:pPr>
              <a:t>18/11/1437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72B68-2622-46F6-B287-0451D9D650B0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checker dir="vert"/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E1FC5-6331-448E-8E24-FDE354687A31}" type="datetimeFigureOut">
              <a:rPr lang="ar-EG"/>
              <a:pPr>
                <a:defRPr/>
              </a:pPr>
              <a:t>18/11/1437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C07DC-EBAF-49FC-AB2D-151038D50947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checker dir="vert"/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4C6F1-4936-4933-8C1D-D3C6C289086E}" type="datetimeFigureOut">
              <a:rPr lang="ar-EG"/>
              <a:pPr>
                <a:defRPr/>
              </a:pPr>
              <a:t>18/11/1437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B8DD6-0B6F-4FE3-869C-9BC3AFB5BD70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checker dir="vert"/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88475-03FE-4E63-BBB6-372C60470C64}" type="datetimeFigureOut">
              <a:rPr lang="ar-EG"/>
              <a:pPr>
                <a:defRPr/>
              </a:pPr>
              <a:t>18/11/1437</a:t>
            </a:fld>
            <a:endParaRPr lang="ar-E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D5AED-8090-4849-9721-B150BB6CBA2F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checker dir="vert"/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75AF9-6C15-4E5A-B1ED-24518DA27C6E}" type="datetimeFigureOut">
              <a:rPr lang="ar-EG"/>
              <a:pPr>
                <a:defRPr/>
              </a:pPr>
              <a:t>18/11/1437</a:t>
            </a:fld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36F6C-4C4C-4BEF-AFE7-51B7033E6013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checker dir="vert"/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3D8EC-8078-49F8-BE3C-AF35F63422A7}" type="datetimeFigureOut">
              <a:rPr lang="ar-EG"/>
              <a:pPr>
                <a:defRPr/>
              </a:pPr>
              <a:t>18/11/1437</a:t>
            </a:fld>
            <a:endParaRPr lang="ar-E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629C2-7BC8-4E2B-A799-38CA306C226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checker dir="vert"/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FF3BD-8CA0-49AD-A079-0D48E2ECD43B}" type="datetimeFigureOut">
              <a:rPr lang="ar-EG"/>
              <a:pPr>
                <a:defRPr/>
              </a:pPr>
              <a:t>18/11/1437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9A273-9901-47FB-AE90-4DB6F01FFBF1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checker dir="vert"/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1FDBA-75E1-41F7-9401-27D6AD97DFAB}" type="datetimeFigureOut">
              <a:rPr lang="ar-EG"/>
              <a:pPr>
                <a:defRPr/>
              </a:pPr>
              <a:t>18/11/1437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2FF2A-9C6D-4AAE-B665-AACF394FB8CD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>
    <p:checker dir="vert"/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8B724E-D19F-490C-A40C-E47B448B41CD}" type="datetimeFigureOut">
              <a:rPr lang="ar-EG"/>
              <a:pPr>
                <a:defRPr/>
              </a:pPr>
              <a:t>18/11/1437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57B5DC-2641-4F94-99D7-92193EEF6B3A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hecker dir="vert"/>
    <p:sndAc>
      <p:stSnd>
        <p:snd r:embed="rId13" name="click.wav"/>
      </p:stSnd>
    </p:sndAc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7" Type="http://schemas.openxmlformats.org/officeDocument/2006/relationships/image" Target="../media/image3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audio" Target="../media/audio15.wav"/><Relationship Id="rId4" Type="http://schemas.openxmlformats.org/officeDocument/2006/relationships/audio" Target="../media/audio14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audio" Target="../media/audio46.wav"/><Relationship Id="rId4" Type="http://schemas.openxmlformats.org/officeDocument/2006/relationships/audio" Target="../media/audio45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51.wav"/><Relationship Id="rId3" Type="http://schemas.openxmlformats.org/officeDocument/2006/relationships/audio" Target="../media/audio8.wav"/><Relationship Id="rId7" Type="http://schemas.openxmlformats.org/officeDocument/2006/relationships/audio" Target="../media/audio50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9.wav"/><Relationship Id="rId5" Type="http://schemas.openxmlformats.org/officeDocument/2006/relationships/audio" Target="../media/audio48.wav"/><Relationship Id="rId10" Type="http://schemas.openxmlformats.org/officeDocument/2006/relationships/image" Target="../media/image12.jpeg"/><Relationship Id="rId4" Type="http://schemas.openxmlformats.org/officeDocument/2006/relationships/audio" Target="../media/audio47.wav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8.wav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3.wav"/><Relationship Id="rId5" Type="http://schemas.openxmlformats.org/officeDocument/2006/relationships/audio" Target="../media/audio52.wav"/><Relationship Id="rId4" Type="http://schemas.openxmlformats.org/officeDocument/2006/relationships/audio" Target="../media/audio49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8.wav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5.wav"/><Relationship Id="rId5" Type="http://schemas.openxmlformats.org/officeDocument/2006/relationships/audio" Target="../media/audio54.wav"/><Relationship Id="rId4" Type="http://schemas.openxmlformats.org/officeDocument/2006/relationships/audio" Target="../media/audio49.wav"/><Relationship Id="rId9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61.wav"/><Relationship Id="rId13" Type="http://schemas.openxmlformats.org/officeDocument/2006/relationships/image" Target="../media/image17.jpeg"/><Relationship Id="rId3" Type="http://schemas.openxmlformats.org/officeDocument/2006/relationships/audio" Target="../media/audio56.wav"/><Relationship Id="rId7" Type="http://schemas.openxmlformats.org/officeDocument/2006/relationships/audio" Target="../media/audio60.wav"/><Relationship Id="rId12" Type="http://schemas.openxmlformats.org/officeDocument/2006/relationships/image" Target="../media/image16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9.wav"/><Relationship Id="rId11" Type="http://schemas.openxmlformats.org/officeDocument/2006/relationships/audio" Target="../media/audio64.wav"/><Relationship Id="rId5" Type="http://schemas.openxmlformats.org/officeDocument/2006/relationships/audio" Target="../media/audio58.wav"/><Relationship Id="rId10" Type="http://schemas.openxmlformats.org/officeDocument/2006/relationships/audio" Target="../media/audio63.wav"/><Relationship Id="rId4" Type="http://schemas.openxmlformats.org/officeDocument/2006/relationships/audio" Target="../media/audio57.wav"/><Relationship Id="rId9" Type="http://schemas.openxmlformats.org/officeDocument/2006/relationships/audio" Target="../media/audio6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audio" Target="../media/audio66.wav"/><Relationship Id="rId4" Type="http://schemas.openxmlformats.org/officeDocument/2006/relationships/audio" Target="../media/audio65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7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9.jpeg"/><Relationship Id="rId4" Type="http://schemas.openxmlformats.org/officeDocument/2006/relationships/audio" Target="../media/audio6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audio" Target="../media/audio70.wav"/><Relationship Id="rId4" Type="http://schemas.openxmlformats.org/officeDocument/2006/relationships/audio" Target="../media/audio69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audio" Target="../media/audio18.wav"/><Relationship Id="rId4" Type="http://schemas.openxmlformats.org/officeDocument/2006/relationships/audio" Target="../media/audio17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4.wav"/><Relationship Id="rId3" Type="http://schemas.openxmlformats.org/officeDocument/2006/relationships/audio" Target="../media/audio19.wav"/><Relationship Id="rId7" Type="http://schemas.openxmlformats.org/officeDocument/2006/relationships/audio" Target="../media/audio2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2.wav"/><Relationship Id="rId5" Type="http://schemas.openxmlformats.org/officeDocument/2006/relationships/audio" Target="../media/audio21.wav"/><Relationship Id="rId10" Type="http://schemas.openxmlformats.org/officeDocument/2006/relationships/image" Target="../media/image6.jpeg"/><Relationship Id="rId4" Type="http://schemas.openxmlformats.org/officeDocument/2006/relationships/audio" Target="../media/audio20.wav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21.wav"/><Relationship Id="rId7" Type="http://schemas.openxmlformats.org/officeDocument/2006/relationships/image" Target="../media/image5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7.wav"/><Relationship Id="rId5" Type="http://schemas.openxmlformats.org/officeDocument/2006/relationships/audio" Target="../media/audio26.wav"/><Relationship Id="rId4" Type="http://schemas.openxmlformats.org/officeDocument/2006/relationships/audio" Target="../media/audio25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audio" Target="../media/audio28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9.wav"/><Relationship Id="rId7" Type="http://schemas.openxmlformats.org/officeDocument/2006/relationships/audio" Target="../media/audio3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2.wav"/><Relationship Id="rId5" Type="http://schemas.openxmlformats.org/officeDocument/2006/relationships/audio" Target="../media/audio31.wav"/><Relationship Id="rId10" Type="http://schemas.openxmlformats.org/officeDocument/2006/relationships/image" Target="../media/image9.jpeg"/><Relationship Id="rId4" Type="http://schemas.openxmlformats.org/officeDocument/2006/relationships/audio" Target="../media/audio30.wav"/><Relationship Id="rId9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4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5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40.wav"/><Relationship Id="rId3" Type="http://schemas.openxmlformats.org/officeDocument/2006/relationships/audio" Target="../media/audio8.wav"/><Relationship Id="rId7" Type="http://schemas.openxmlformats.org/officeDocument/2006/relationships/audio" Target="../media/audio39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8.wav"/><Relationship Id="rId5" Type="http://schemas.openxmlformats.org/officeDocument/2006/relationships/audio" Target="../media/audio37.wav"/><Relationship Id="rId10" Type="http://schemas.openxmlformats.org/officeDocument/2006/relationships/image" Target="../media/image10.jpeg"/><Relationship Id="rId4" Type="http://schemas.openxmlformats.org/officeDocument/2006/relationships/audio" Target="../media/audio36.wav"/><Relationship Id="rId9" Type="http://schemas.openxmlformats.org/officeDocument/2006/relationships/audio" Target="../media/audio4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4.wav"/><Relationship Id="rId5" Type="http://schemas.openxmlformats.org/officeDocument/2006/relationships/audio" Target="../media/audio43.wav"/><Relationship Id="rId4" Type="http://schemas.openxmlformats.org/officeDocument/2006/relationships/audio" Target="../media/audio4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حازم\الشغل الجديد باور\براويز واطارات جديدة\31.jp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35496" y="3212976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صورة 1" descr="imagesCAJI22R3.jp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lum contrast="80000"/>
          </a:blip>
          <a:stretch>
            <a:fillRect/>
          </a:stretch>
        </p:blipFill>
        <p:spPr>
          <a:xfrm>
            <a:off x="1907704" y="620688"/>
            <a:ext cx="5040560" cy="144016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2828925" y="692150"/>
            <a:ext cx="3327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EG" sz="5400" b="1">
                <a:solidFill>
                  <a:srgbClr val="0000CC"/>
                </a:solidFill>
                <a:latin typeface="Tahoma" pitchFamily="34" charset="0"/>
              </a:rPr>
              <a:t>الوحدة الرابعة</a:t>
            </a:r>
            <a:endParaRPr lang="en-US" sz="5400" b="1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980728" y="4233862"/>
            <a:ext cx="482453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perspectiveFront"/>
              <a:lightRig rig="threePt" dir="t"/>
            </a:scene3d>
          </a:bodyPr>
          <a:lstStyle/>
          <a:p>
            <a:pPr algn="ctr">
              <a:defRPr/>
            </a:pPr>
            <a:r>
              <a:rPr lang="ar-EG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cs typeface="+mn-cs"/>
              </a:rPr>
              <a:t>الذكاة</a:t>
            </a:r>
            <a:r>
              <a:rPr lang="ar-EG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cs typeface="+mn-cs"/>
              </a:rPr>
              <a:t> وطعام غير المسلمين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Tahoma" pitchFamily="34" charset="0"/>
              <a:cs typeface="+mn-cs"/>
            </a:endParaRPr>
          </a:p>
        </p:txBody>
      </p:sp>
    </p:spTree>
  </p:cSld>
  <p:clrMapOvr>
    <a:masterClrMapping/>
  </p:clrMapOvr>
  <p:transition>
    <p:checker dir="vert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وحدة الرابع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ذكاة وطعام غير المسلمي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working\my work\preparing\titles\DF06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lum contrast="56000"/>
          </a:blip>
          <a:srcRect/>
          <a:stretch>
            <a:fillRect/>
          </a:stretch>
        </p:blipFill>
        <p:spPr bwMode="auto">
          <a:xfrm>
            <a:off x="428596" y="1412776"/>
            <a:ext cx="8286808" cy="388843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44750" y="2112963"/>
            <a:ext cx="551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2800" b="1" dirty="0">
                <a:solidFill>
                  <a:srgbClr val="0000CC"/>
                </a:solidFill>
                <a:latin typeface="Calibri" pitchFamily="34" charset="0"/>
                <a:cs typeface="+mn-cs"/>
              </a:rPr>
              <a:t>قال هشام: </a:t>
            </a:r>
            <a:r>
              <a:rPr lang="ar-EG" sz="28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وهل لابد أن نذكي جميع الحيوانات؟</a:t>
            </a:r>
            <a:endParaRPr lang="en-US" sz="2800" b="1" dirty="0">
              <a:solidFill>
                <a:srgbClr val="C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66813" y="2852738"/>
            <a:ext cx="678973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>
              <a:defRPr/>
            </a:pPr>
            <a:r>
              <a:rPr lang="ar-EG" sz="2800" b="1" dirty="0">
                <a:solidFill>
                  <a:srgbClr val="0000CC"/>
                </a:solidFill>
                <a:latin typeface="Calibri" pitchFamily="34" charset="0"/>
                <a:cs typeface="+mn-cs"/>
              </a:rPr>
              <a:t>قال سعد: </a:t>
            </a:r>
            <a:r>
              <a:rPr lang="ar-EG" sz="28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ليس كل الحيوانات تحتاج إلى </a:t>
            </a:r>
            <a:r>
              <a:rPr lang="ar-EG" sz="2800" b="1" dirty="0" err="1">
                <a:solidFill>
                  <a:srgbClr val="C00000"/>
                </a:solidFill>
                <a:latin typeface="Calibri" pitchFamily="34" charset="0"/>
                <a:cs typeface="+mn-cs"/>
              </a:rPr>
              <a:t>ذكاة</a:t>
            </a:r>
            <a:r>
              <a:rPr lang="ar-EG" sz="28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فهناك حيوانات يجوز لنا أكلها بدون تذكيتها وهي حيوانات البحر، والجراد من حيوانات البر، وما عدا ذلك فلا يحل لنا أكله قبل </a:t>
            </a:r>
            <a:r>
              <a:rPr lang="ar-EG" sz="2800" b="1" dirty="0" err="1">
                <a:solidFill>
                  <a:srgbClr val="C00000"/>
                </a:solidFill>
                <a:latin typeface="Calibri" pitchFamily="34" charset="0"/>
                <a:cs typeface="+mn-cs"/>
              </a:rPr>
              <a:t>ذكاته</a:t>
            </a:r>
            <a:r>
              <a:rPr lang="ar-SA" sz="28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</a:t>
            </a:r>
            <a:r>
              <a:rPr lang="ar-EG" sz="28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.</a:t>
            </a:r>
            <a:endParaRPr lang="en-US" sz="2800" b="1" dirty="0">
              <a:solidFill>
                <a:srgbClr val="C00000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>
    <p:checker dir="vert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قال هشام وهل لابد أن نذكي جميع الحيوانات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قال سعد ليس كل الحيوانات تحتاج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642910" y="214290"/>
            <a:ext cx="7929618" cy="1000132"/>
          </a:xfrm>
          <a:prstGeom prst="doubleWave">
            <a:avLst>
              <a:gd name="adj1" fmla="val 3202"/>
              <a:gd name="adj2" fmla="val 2257"/>
            </a:avLst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12838" y="428625"/>
            <a:ext cx="7215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3600" b="1" dirty="0">
                <a:latin typeface="Calibri" pitchFamily="34" charset="0"/>
                <a:cs typeface="+mn-cs"/>
              </a:rPr>
              <a:t>من خلال الحوار السابق يمكننا أن نبين ما يأتي:</a:t>
            </a:r>
            <a:endParaRPr lang="en-US" sz="3600" b="1" dirty="0">
              <a:latin typeface="Calibri" pitchFamily="34" charset="0"/>
              <a:cs typeface="+mn-cs"/>
            </a:endParaRPr>
          </a:p>
        </p:txBody>
      </p:sp>
      <p:pic>
        <p:nvPicPr>
          <p:cNvPr id="3074" name="Picture 2" descr="D:\working\my work\preparing\titles\images (3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96" y="4379354"/>
            <a:ext cx="8429684" cy="178595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87450" y="4816475"/>
            <a:ext cx="69469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ar-EG" sz="3600" b="1" dirty="0">
                <a:solidFill>
                  <a:srgbClr val="0000CC"/>
                </a:solidFill>
                <a:latin typeface="Calibri" pitchFamily="34" charset="0"/>
                <a:cs typeface="+mn-cs"/>
              </a:rPr>
              <a:t>تعريف </a:t>
            </a:r>
            <a:r>
              <a:rPr lang="ar-EG" sz="3600" b="1" dirty="0" err="1">
                <a:solidFill>
                  <a:srgbClr val="0000CC"/>
                </a:solidFill>
                <a:latin typeface="Calibri" pitchFamily="34" charset="0"/>
                <a:cs typeface="+mn-cs"/>
              </a:rPr>
              <a:t>الذكاة</a:t>
            </a:r>
            <a:r>
              <a:rPr lang="ar-SA" sz="3600" b="1" dirty="0">
                <a:solidFill>
                  <a:srgbClr val="0000CC"/>
                </a:solidFill>
                <a:latin typeface="Calibri" pitchFamily="34" charset="0"/>
                <a:cs typeface="+mn-cs"/>
              </a:rPr>
              <a:t> </a:t>
            </a:r>
            <a:r>
              <a:rPr lang="ar-EG" sz="3600" b="1" dirty="0">
                <a:solidFill>
                  <a:srgbClr val="0000CC"/>
                </a:solidFill>
                <a:latin typeface="Calibri" pitchFamily="34" charset="0"/>
                <a:cs typeface="+mn-cs"/>
              </a:rPr>
              <a:t>:</a:t>
            </a:r>
            <a:endParaRPr lang="ar-EG" sz="3600" b="1" dirty="0">
              <a:solidFill>
                <a:srgbClr val="0000CC"/>
              </a:solidFill>
              <a:latin typeface="Calibri" pitchFamily="34" charset="0"/>
              <a:cs typeface="+mn-cs"/>
            </a:endParaRPr>
          </a:p>
          <a:p>
            <a:pPr>
              <a:defRPr/>
            </a:pPr>
            <a:endParaRPr lang="ar-EG" sz="1000" b="1" dirty="0">
              <a:solidFill>
                <a:srgbClr val="00B0F0"/>
              </a:solidFill>
              <a:latin typeface="Calibri" pitchFamily="34" charset="0"/>
              <a:cs typeface="+mn-cs"/>
            </a:endParaRPr>
          </a:p>
          <a:p>
            <a:pPr>
              <a:defRPr/>
            </a:pPr>
            <a:r>
              <a:rPr lang="ar-EG" sz="1000" b="1" dirty="0">
                <a:solidFill>
                  <a:srgbClr val="00B0F0"/>
                </a:solidFill>
                <a:latin typeface="Calibri" pitchFamily="34" charset="0"/>
                <a:cs typeface="+mn-cs"/>
              </a:rPr>
              <a:t>......................................................................................................................................................................</a:t>
            </a:r>
            <a:endParaRPr lang="en-US" sz="1000" b="1" dirty="0">
              <a:solidFill>
                <a:srgbClr val="00B0F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76375" y="5281613"/>
            <a:ext cx="6161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28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هي ذبح الحيوان بقطع حلقومه ومريئه وأحد </a:t>
            </a:r>
            <a:r>
              <a:rPr lang="ar-EG" sz="2800" b="1" dirty="0" err="1">
                <a:solidFill>
                  <a:srgbClr val="FF0000"/>
                </a:solidFill>
                <a:latin typeface="Calibri" pitchFamily="34" charset="0"/>
                <a:cs typeface="+mn-cs"/>
              </a:rPr>
              <a:t>ودجيه.</a:t>
            </a:r>
            <a:endParaRPr lang="en-US" sz="2800" b="1" dirty="0">
              <a:solidFill>
                <a:srgbClr val="FF0000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2050" name="Picture 2" descr="F:\صور\صور دعم\الزكاة وطعام غير المسلمين\animal-slaughter283r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31142" y="1772816"/>
            <a:ext cx="3929090" cy="208823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hecker dir="vert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56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من خلال الحوار السابق يمكننا أ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eebOS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تعريف الذكا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هي ذبح الحيوان بقطع حلقوم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working\my work\preparing\titles\images (3).jp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44000" contrast="60000"/>
          </a:blip>
          <a:srcRect/>
          <a:stretch>
            <a:fillRect/>
          </a:stretch>
        </p:blipFill>
        <p:spPr bwMode="auto">
          <a:xfrm>
            <a:off x="428596" y="3929066"/>
            <a:ext cx="8429684" cy="221457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Double Wave 1"/>
          <p:cNvSpPr/>
          <p:nvPr/>
        </p:nvSpPr>
        <p:spPr>
          <a:xfrm>
            <a:off x="642910" y="214290"/>
            <a:ext cx="7929618" cy="1000132"/>
          </a:xfrm>
          <a:prstGeom prst="doubleWave">
            <a:avLst>
              <a:gd name="adj1" fmla="val 3202"/>
              <a:gd name="adj2" fmla="val 2257"/>
            </a:avLst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>
              <a:solidFill>
                <a:schemeClr val="tx1"/>
              </a:solidFill>
            </a:endParaRPr>
          </a:p>
        </p:txBody>
      </p:sp>
      <p:sp>
        <p:nvSpPr>
          <p:cNvPr id="7174" name="TextBox 2"/>
          <p:cNvSpPr txBox="1">
            <a:spLocks noChangeArrowheads="1"/>
          </p:cNvSpPr>
          <p:nvPr/>
        </p:nvSpPr>
        <p:spPr bwMode="auto">
          <a:xfrm>
            <a:off x="1112838" y="428625"/>
            <a:ext cx="7215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3600" b="1" dirty="0">
                <a:latin typeface="Calibri" pitchFamily="34" charset="0"/>
                <a:cs typeface="+mn-cs"/>
              </a:rPr>
              <a:t>من خلال الحوار السابق يمكننا أن نبين ما يأتي:</a:t>
            </a:r>
            <a:endParaRPr lang="en-US" sz="3600" b="1" dirty="0">
              <a:latin typeface="Calibri" pitchFamily="34" charset="0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71550" y="4292600"/>
            <a:ext cx="7202488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ar-EG" sz="3600" b="1" dirty="0">
                <a:solidFill>
                  <a:srgbClr val="0000CC"/>
                </a:solidFill>
                <a:latin typeface="Calibri" pitchFamily="34" charset="0"/>
                <a:cs typeface="+mn-cs"/>
              </a:rPr>
              <a:t>حكم </a:t>
            </a:r>
            <a:r>
              <a:rPr lang="ar-EG" sz="3600" b="1" dirty="0" err="1">
                <a:solidFill>
                  <a:srgbClr val="0000CC"/>
                </a:solidFill>
                <a:latin typeface="Calibri" pitchFamily="34" charset="0"/>
                <a:cs typeface="+mn-cs"/>
              </a:rPr>
              <a:t>الذكاة</a:t>
            </a:r>
            <a:r>
              <a:rPr lang="ar-SA" sz="3600" b="1" dirty="0">
                <a:solidFill>
                  <a:srgbClr val="0000CC"/>
                </a:solidFill>
                <a:latin typeface="Calibri" pitchFamily="34" charset="0"/>
                <a:cs typeface="+mn-cs"/>
              </a:rPr>
              <a:t> </a:t>
            </a:r>
            <a:r>
              <a:rPr lang="ar-EG" sz="3600" b="1" dirty="0">
                <a:solidFill>
                  <a:srgbClr val="0000CC"/>
                </a:solidFill>
                <a:latin typeface="Calibri" pitchFamily="34" charset="0"/>
                <a:cs typeface="+mn-cs"/>
              </a:rPr>
              <a:t>: </a:t>
            </a:r>
            <a:endParaRPr lang="ar-EG" sz="1000" b="1" dirty="0">
              <a:solidFill>
                <a:srgbClr val="0000CC"/>
              </a:solidFill>
              <a:latin typeface="Calibri" pitchFamily="34" charset="0"/>
              <a:cs typeface="+mn-cs"/>
            </a:endParaRPr>
          </a:p>
          <a:p>
            <a:pPr>
              <a:defRPr/>
            </a:pPr>
            <a:endParaRPr lang="ar-EG" sz="1000" b="1" dirty="0">
              <a:solidFill>
                <a:srgbClr val="00B0F0"/>
              </a:solidFill>
              <a:latin typeface="Calibri" pitchFamily="34" charset="0"/>
              <a:cs typeface="+mn-cs"/>
            </a:endParaRPr>
          </a:p>
          <a:p>
            <a:pPr>
              <a:defRPr/>
            </a:pPr>
            <a:endParaRPr lang="ar-EG" sz="1000" b="1" dirty="0">
              <a:solidFill>
                <a:srgbClr val="00B0F0"/>
              </a:solidFill>
              <a:latin typeface="Calibri" pitchFamily="34" charset="0"/>
              <a:cs typeface="+mn-cs"/>
            </a:endParaRPr>
          </a:p>
          <a:p>
            <a:pPr>
              <a:defRPr/>
            </a:pPr>
            <a:endParaRPr lang="ar-EG" sz="1000" b="1" dirty="0">
              <a:solidFill>
                <a:srgbClr val="00B0F0"/>
              </a:solidFill>
              <a:latin typeface="Calibri" pitchFamily="34" charset="0"/>
              <a:cs typeface="+mn-cs"/>
            </a:endParaRPr>
          </a:p>
          <a:p>
            <a:pPr>
              <a:defRPr/>
            </a:pPr>
            <a:r>
              <a:rPr lang="ar-EG" sz="1000" b="1" dirty="0">
                <a:solidFill>
                  <a:srgbClr val="00B0F0"/>
                </a:solidFill>
                <a:latin typeface="Calibri" pitchFamily="34" charset="0"/>
                <a:cs typeface="+mn-cs"/>
              </a:rPr>
              <a:t>........................................................................................................................................................................................................</a:t>
            </a:r>
            <a:endParaRPr lang="en-US" sz="3600" b="1" dirty="0">
              <a:solidFill>
                <a:srgbClr val="00B0F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16013" y="4995863"/>
            <a:ext cx="70723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>
              <a:defRPr/>
            </a:pPr>
            <a:r>
              <a:rPr lang="ar-EG" sz="28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واجبة في ما أحل من حيوانات البر إلا الجراد، كما أنها غير واجبة في حيوانات البحر.</a:t>
            </a:r>
            <a:endParaRPr lang="en-US" sz="2800" b="1" dirty="0">
              <a:solidFill>
                <a:srgbClr val="FF0000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4" name="Picture 2" descr="F:\صور\صور دعم\الزكاة وطعام غير المسلمين\pNJ72476.jpg"/>
          <p:cNvPicPr>
            <a:picLocks noChangeAspect="1" noChangeArrowheads="1"/>
          </p:cNvPicPr>
          <p:nvPr/>
        </p:nvPicPr>
        <p:blipFill>
          <a:blip r:embed="rId8" cstate="print"/>
          <a:srcRect t="7309" b="12291"/>
          <a:stretch>
            <a:fillRect/>
          </a:stretch>
        </p:blipFill>
        <p:spPr bwMode="auto">
          <a:xfrm>
            <a:off x="2517968" y="1700808"/>
            <a:ext cx="4286280" cy="1859668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hecker dir="vert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eebOS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حكم الذكا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واجبة في ما أحل من حيوانات الب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642910" y="214290"/>
            <a:ext cx="7929618" cy="1000132"/>
          </a:xfrm>
          <a:prstGeom prst="doubleWave">
            <a:avLst>
              <a:gd name="adj1" fmla="val 3202"/>
              <a:gd name="adj2" fmla="val 2257"/>
            </a:avLst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>
              <a:solidFill>
                <a:schemeClr val="tx1"/>
              </a:solidFill>
            </a:endParaRPr>
          </a:p>
        </p:txBody>
      </p:sp>
      <p:sp>
        <p:nvSpPr>
          <p:cNvPr id="8198" name="TextBox 2"/>
          <p:cNvSpPr txBox="1">
            <a:spLocks noChangeArrowheads="1"/>
          </p:cNvSpPr>
          <p:nvPr/>
        </p:nvSpPr>
        <p:spPr bwMode="auto">
          <a:xfrm>
            <a:off x="1112838" y="428625"/>
            <a:ext cx="7215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3600" b="1" dirty="0">
                <a:latin typeface="Calibri" pitchFamily="34" charset="0"/>
                <a:cs typeface="+mn-cs"/>
              </a:rPr>
              <a:t>من خلال الحوار السابق يمكننا أن نبين ما يأتي:</a:t>
            </a:r>
            <a:endParaRPr lang="en-US" sz="3600" b="1" dirty="0">
              <a:latin typeface="Calibri" pitchFamily="34" charset="0"/>
              <a:cs typeface="+mn-cs"/>
            </a:endParaRPr>
          </a:p>
        </p:txBody>
      </p:sp>
      <p:pic>
        <p:nvPicPr>
          <p:cNvPr id="8" name="Picture 2" descr="D:\working\my work\preparing\titles\images (3).jp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44000" contrast="60000"/>
          </a:blip>
          <a:srcRect/>
          <a:stretch>
            <a:fillRect/>
          </a:stretch>
        </p:blipFill>
        <p:spPr bwMode="auto">
          <a:xfrm>
            <a:off x="428596" y="3929066"/>
            <a:ext cx="8429684" cy="221457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971550" y="4292600"/>
            <a:ext cx="7202488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ar-EG" sz="3600" b="1" dirty="0">
                <a:solidFill>
                  <a:srgbClr val="0000CC"/>
                </a:solidFill>
                <a:latin typeface="Calibri" pitchFamily="34" charset="0"/>
                <a:cs typeface="Arial" pitchFamily="34" charset="0"/>
              </a:rPr>
              <a:t> الحيوانات المستثناة من </a:t>
            </a:r>
            <a:r>
              <a:rPr lang="ar-EG" sz="3600" b="1" dirty="0" err="1">
                <a:solidFill>
                  <a:srgbClr val="0000CC"/>
                </a:solidFill>
                <a:latin typeface="Calibri" pitchFamily="34" charset="0"/>
                <a:cs typeface="Arial" pitchFamily="34" charset="0"/>
              </a:rPr>
              <a:t>الذكاة</a:t>
            </a:r>
            <a:r>
              <a:rPr lang="ar-SA" sz="3600" b="1" dirty="0">
                <a:solidFill>
                  <a:srgbClr val="0000CC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ar-EG" sz="3600" b="1" dirty="0">
                <a:solidFill>
                  <a:srgbClr val="0000CC"/>
                </a:solidFill>
                <a:latin typeface="Calibri" pitchFamily="34" charset="0"/>
                <a:cs typeface="Arial" pitchFamily="34" charset="0"/>
              </a:rPr>
              <a:t>:</a:t>
            </a:r>
            <a:endParaRPr lang="en-US" sz="3600" b="1" dirty="0">
              <a:solidFill>
                <a:srgbClr val="0000CC"/>
              </a:solidFill>
              <a:latin typeface="Calibri" pitchFamily="34" charset="0"/>
              <a:cs typeface="Arial" pitchFamily="34" charset="0"/>
            </a:endParaRPr>
          </a:p>
          <a:p>
            <a:pPr>
              <a:defRPr/>
            </a:pPr>
            <a:endParaRPr lang="ar-EG" sz="1000" b="1" dirty="0">
              <a:solidFill>
                <a:srgbClr val="00B0F0"/>
              </a:solidFill>
              <a:latin typeface="Calibri" pitchFamily="34" charset="0"/>
              <a:cs typeface="+mn-cs"/>
            </a:endParaRPr>
          </a:p>
          <a:p>
            <a:pPr>
              <a:defRPr/>
            </a:pPr>
            <a:endParaRPr lang="ar-EG" sz="1000" b="1" dirty="0">
              <a:solidFill>
                <a:srgbClr val="00B0F0"/>
              </a:solidFill>
              <a:latin typeface="Calibri" pitchFamily="34" charset="0"/>
              <a:cs typeface="+mn-cs"/>
            </a:endParaRPr>
          </a:p>
          <a:p>
            <a:pPr>
              <a:defRPr/>
            </a:pPr>
            <a:endParaRPr lang="ar-EG" sz="1000" b="1" dirty="0">
              <a:solidFill>
                <a:srgbClr val="00B0F0"/>
              </a:solidFill>
              <a:latin typeface="Calibri" pitchFamily="34" charset="0"/>
              <a:cs typeface="+mn-cs"/>
            </a:endParaRPr>
          </a:p>
          <a:p>
            <a:pPr>
              <a:defRPr/>
            </a:pPr>
            <a:r>
              <a:rPr lang="ar-EG" sz="1000" b="1" dirty="0">
                <a:solidFill>
                  <a:srgbClr val="00B0F0"/>
                </a:solidFill>
                <a:latin typeface="Calibri" pitchFamily="34" charset="0"/>
                <a:cs typeface="+mn-cs"/>
              </a:rPr>
              <a:t>........................................................................................................................................................................................................</a:t>
            </a:r>
            <a:endParaRPr lang="en-US" sz="3600" b="1" dirty="0">
              <a:solidFill>
                <a:srgbClr val="00B0F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59113" y="5003800"/>
            <a:ext cx="32908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32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الجراد وحيوانات البحر.</a:t>
            </a:r>
            <a:endParaRPr lang="en-US" sz="3200" b="1" dirty="0">
              <a:solidFill>
                <a:srgbClr val="FF0000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11" name="صورة 10" descr="95054_1_1362734869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16100" y="1484313"/>
            <a:ext cx="24479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صورة 12" descr="large_1238080480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40288" y="1484313"/>
            <a:ext cx="2971800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eebOS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حيوانات المستثناة من الذكا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لجراد وحيوانات البح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292"/>
          <p:cNvGrpSpPr>
            <a:grpSpLocks/>
          </p:cNvGrpSpPr>
          <p:nvPr/>
        </p:nvGrpSpPr>
        <p:grpSpPr bwMode="auto">
          <a:xfrm>
            <a:off x="5364163" y="188913"/>
            <a:ext cx="3527425" cy="1295400"/>
            <a:chOff x="2195736" y="1988840"/>
            <a:chExt cx="4752528" cy="1944216"/>
          </a:xfrm>
        </p:grpSpPr>
        <p:sp>
          <p:nvSpPr>
            <p:cNvPr id="3" name="مخطط انسيابي: رابط 2"/>
            <p:cNvSpPr/>
            <p:nvPr/>
          </p:nvSpPr>
          <p:spPr>
            <a:xfrm>
              <a:off x="2195736" y="1988840"/>
              <a:ext cx="4752528" cy="1944216"/>
            </a:xfrm>
            <a:prstGeom prst="teardrop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  <p:sp>
          <p:nvSpPr>
            <p:cNvPr id="4" name="مخطط انسيابي: معالجة 3"/>
            <p:cNvSpPr/>
            <p:nvPr/>
          </p:nvSpPr>
          <p:spPr>
            <a:xfrm>
              <a:off x="2426732" y="2131797"/>
              <a:ext cx="4444533" cy="1584440"/>
            </a:xfrm>
            <a:prstGeom prst="teardrop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</p:grpSp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5580063" y="-26988"/>
            <a:ext cx="3240087" cy="1427163"/>
          </a:xfrm>
          <a:prstGeom prst="teardrop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ar-EG" sz="6000" b="1" dirty="0">
                <a:solidFill>
                  <a:srgbClr val="0070C0"/>
                </a:solidFill>
                <a:latin typeface="Tahoma" pitchFamily="34" charset="0"/>
                <a:cs typeface="Arial" pitchFamily="34" charset="0"/>
              </a:rPr>
              <a:t>تمرين</a:t>
            </a:r>
          </a:p>
        </p:txBody>
      </p:sp>
      <p:pic>
        <p:nvPicPr>
          <p:cNvPr id="6" name="Picture 2" descr="D:\working\my work\preparing\titles\notebook-pink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lum bright="-63000" contrast="-26000"/>
          </a:blip>
          <a:srcRect/>
          <a:stretch>
            <a:fillRect/>
          </a:stretch>
        </p:blipFill>
        <p:spPr bwMode="auto">
          <a:xfrm>
            <a:off x="214282" y="1583582"/>
            <a:ext cx="8715436" cy="206144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900113" y="1700213"/>
            <a:ext cx="790098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>
              <a:defRPr/>
            </a:pPr>
            <a:r>
              <a:rPr lang="ar-EG" sz="3600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بالتعاون مع زملائك وبإشراف معلمك بين الحيوان الذي تشترط لحل أكله </a:t>
            </a:r>
            <a:r>
              <a:rPr lang="ar-EG" sz="3600" b="1" dirty="0" err="1">
                <a:solidFill>
                  <a:schemeClr val="bg1"/>
                </a:solidFill>
                <a:latin typeface="Calibri" pitchFamily="34" charset="0"/>
                <a:cs typeface="+mn-cs"/>
              </a:rPr>
              <a:t>الذكاة</a:t>
            </a:r>
            <a:r>
              <a:rPr lang="ar-EG" sz="3600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 والحيوان الذي لا تشترط له من الجدول التالي:</a:t>
            </a:r>
            <a:endParaRPr lang="en-US" sz="3600" b="1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graphicFrame>
        <p:nvGraphicFramePr>
          <p:cNvPr id="8" name="Table 3"/>
          <p:cNvGraphicFramePr>
            <a:graphicFrameLocks noGrp="1"/>
          </p:cNvGraphicFramePr>
          <p:nvPr/>
        </p:nvGraphicFramePr>
        <p:xfrm>
          <a:off x="2771800" y="4365104"/>
          <a:ext cx="6096000" cy="180020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3048000"/>
                <a:gridCol w="3048000"/>
              </a:tblGrid>
              <a:tr h="803678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0000CC"/>
                    </a:solidFill>
                  </a:tcPr>
                </a:tc>
              </a:tr>
              <a:tr h="996522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745288" y="4494213"/>
            <a:ext cx="1317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3600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الحيوان</a:t>
            </a:r>
            <a:endParaRPr lang="en-US" sz="3600" b="1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630613" y="4494213"/>
            <a:ext cx="16398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3600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حكم </a:t>
            </a:r>
            <a:r>
              <a:rPr lang="ar-EG" sz="3600" b="1" dirty="0" err="1">
                <a:solidFill>
                  <a:schemeClr val="bg1"/>
                </a:solidFill>
                <a:latin typeface="Calibri" pitchFamily="34" charset="0"/>
                <a:cs typeface="+mn-cs"/>
              </a:rPr>
              <a:t>ذكاته</a:t>
            </a:r>
            <a:endParaRPr lang="en-US" sz="3600" b="1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7085013" y="5294313"/>
            <a:ext cx="841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3600" b="1" dirty="0">
                <a:latin typeface="Calibri" pitchFamily="34" charset="0"/>
                <a:cs typeface="+mn-cs"/>
              </a:rPr>
              <a:t>الإبل</a:t>
            </a:r>
            <a:endParaRPr lang="en-US" sz="3600" b="1" dirty="0">
              <a:latin typeface="Calibri" pitchFamily="34" charset="0"/>
              <a:cs typeface="+mn-cs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2778125" y="5280025"/>
            <a:ext cx="2849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36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تشترط فيه التذكية</a:t>
            </a:r>
            <a:endParaRPr lang="en-US" sz="3600" b="1" dirty="0">
              <a:solidFill>
                <a:srgbClr val="FF0000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15" name="صورة 14" descr="الابل.jpg"/>
          <p:cNvPicPr>
            <a:picLocks noChangeAspect="1"/>
          </p:cNvPicPr>
          <p:nvPr/>
        </p:nvPicPr>
        <p:blipFill>
          <a:blip r:embed="rId13">
            <a:lum bright="-2000" contrast="24000"/>
          </a:blip>
          <a:srcRect t="3780" b="4409"/>
          <a:stretch>
            <a:fillRect/>
          </a:stretch>
        </p:blipFill>
        <p:spPr>
          <a:xfrm>
            <a:off x="179388" y="4070350"/>
            <a:ext cx="2447925" cy="252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hecker dir="vert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195 - tada fail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مري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بالتعاون مع زملائك وبإشراف معلم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الحيوا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الإب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حكم ذكات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تشترط فيه التذكية ش 1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3"/>
          <p:cNvGraphicFramePr>
            <a:graphicFrameLocks noGrp="1"/>
          </p:cNvGraphicFramePr>
          <p:nvPr/>
        </p:nvGraphicFramePr>
        <p:xfrm>
          <a:off x="2771800" y="4365104"/>
          <a:ext cx="6096000" cy="180020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3048000"/>
                <a:gridCol w="3048000"/>
              </a:tblGrid>
              <a:tr h="803678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0000CC"/>
                    </a:solidFill>
                  </a:tcPr>
                </a:tc>
              </a:tr>
              <a:tr h="996522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6745288" y="4494213"/>
            <a:ext cx="1317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3600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الحيوان</a:t>
            </a:r>
            <a:endParaRPr lang="en-US" sz="3600" b="1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3630613" y="4494213"/>
            <a:ext cx="16398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3600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حكم </a:t>
            </a:r>
            <a:r>
              <a:rPr lang="ar-EG" sz="3600" b="1" dirty="0" err="1">
                <a:solidFill>
                  <a:schemeClr val="bg1"/>
                </a:solidFill>
                <a:latin typeface="Calibri" pitchFamily="34" charset="0"/>
                <a:cs typeface="+mn-cs"/>
              </a:rPr>
              <a:t>ذكاته</a:t>
            </a:r>
            <a:endParaRPr lang="en-US" sz="3600" b="1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6707188" y="5294313"/>
            <a:ext cx="1219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EG" sz="4000" b="1">
                <a:latin typeface="Calibri" pitchFamily="34" charset="0"/>
              </a:rPr>
              <a:t>السمك</a:t>
            </a:r>
            <a:endParaRPr lang="en-US" sz="4000" b="1">
              <a:latin typeface="Calibri" pitchFamily="34" charset="0"/>
            </a:endParaRP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2959100" y="5300663"/>
            <a:ext cx="2870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EG" sz="3200" b="1">
                <a:solidFill>
                  <a:srgbClr val="FF0000"/>
                </a:solidFill>
                <a:latin typeface="Calibri" pitchFamily="34" charset="0"/>
              </a:rPr>
              <a:t>لا تشترط فيه التذكية</a:t>
            </a:r>
            <a:endParaRPr lang="en-US" sz="3200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3" name="Picture 2" descr="F:\صور\صور دعم\الزكاة وطعام غير المسلمين\fis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933056"/>
            <a:ext cx="2412932" cy="2378544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" descr="D:\working\my work\preparing\titles\notebook-pink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lum bright="-63000" contrast="-26000"/>
          </a:blip>
          <a:srcRect/>
          <a:stretch>
            <a:fillRect/>
          </a:stretch>
        </p:blipFill>
        <p:spPr bwMode="auto">
          <a:xfrm>
            <a:off x="214282" y="1583582"/>
            <a:ext cx="8715436" cy="206144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4" name="TextBox 2"/>
          <p:cNvSpPr txBox="1">
            <a:spLocks noChangeArrowheads="1"/>
          </p:cNvSpPr>
          <p:nvPr/>
        </p:nvSpPr>
        <p:spPr bwMode="auto">
          <a:xfrm>
            <a:off x="900113" y="1700213"/>
            <a:ext cx="790098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>
              <a:defRPr/>
            </a:pPr>
            <a:r>
              <a:rPr lang="ar-EG" sz="3600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بالتعاون مع زملائك وبإشراف معلمك بين الحيوان الذي تشترط لحل أكله </a:t>
            </a:r>
            <a:r>
              <a:rPr lang="ar-EG" sz="3600" b="1" dirty="0" err="1">
                <a:solidFill>
                  <a:schemeClr val="bg1"/>
                </a:solidFill>
                <a:latin typeface="Calibri" pitchFamily="34" charset="0"/>
                <a:cs typeface="+mn-cs"/>
              </a:rPr>
              <a:t>الذكاة</a:t>
            </a:r>
            <a:r>
              <a:rPr lang="ar-EG" sz="3600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 والحيوان الذي لا تشترط له من الجدول التالي:</a:t>
            </a:r>
            <a:endParaRPr lang="en-US" sz="3600" b="1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grpSp>
        <p:nvGrpSpPr>
          <p:cNvPr id="16394" name="مجموعة 292"/>
          <p:cNvGrpSpPr>
            <a:grpSpLocks/>
          </p:cNvGrpSpPr>
          <p:nvPr/>
        </p:nvGrpSpPr>
        <p:grpSpPr bwMode="auto">
          <a:xfrm>
            <a:off x="5364163" y="188913"/>
            <a:ext cx="3527425" cy="1295400"/>
            <a:chOff x="2195736" y="1988840"/>
            <a:chExt cx="4752528" cy="1944216"/>
          </a:xfrm>
        </p:grpSpPr>
        <p:sp>
          <p:nvSpPr>
            <p:cNvPr id="26" name="مخطط انسيابي: رابط 2"/>
            <p:cNvSpPr/>
            <p:nvPr/>
          </p:nvSpPr>
          <p:spPr>
            <a:xfrm>
              <a:off x="2195736" y="1988840"/>
              <a:ext cx="4752528" cy="1944216"/>
            </a:xfrm>
            <a:prstGeom prst="teardrop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  <p:sp>
          <p:nvSpPr>
            <p:cNvPr id="27" name="مخطط انسيابي: معالجة 3"/>
            <p:cNvSpPr/>
            <p:nvPr/>
          </p:nvSpPr>
          <p:spPr>
            <a:xfrm>
              <a:off x="2426732" y="2131797"/>
              <a:ext cx="4444533" cy="1584440"/>
            </a:xfrm>
            <a:prstGeom prst="teardrop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</p:grpSp>
      <p:sp>
        <p:nvSpPr>
          <p:cNvPr id="28" name="مربع نص 27"/>
          <p:cNvSpPr txBox="1">
            <a:spLocks noChangeArrowheads="1"/>
          </p:cNvSpPr>
          <p:nvPr/>
        </p:nvSpPr>
        <p:spPr bwMode="auto">
          <a:xfrm>
            <a:off x="5580063" y="-26988"/>
            <a:ext cx="3240087" cy="1427163"/>
          </a:xfrm>
          <a:prstGeom prst="teardrop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ar-EG" sz="6000" b="1" dirty="0">
                <a:solidFill>
                  <a:srgbClr val="0070C0"/>
                </a:solidFill>
                <a:latin typeface="Tahoma" pitchFamily="34" charset="0"/>
                <a:cs typeface="Arial" pitchFamily="34" charset="0"/>
              </a:rPr>
              <a:t>تمرين</a:t>
            </a:r>
          </a:p>
        </p:txBody>
      </p:sp>
    </p:spTree>
  </p:cSld>
  <p:clrMapOvr>
    <a:masterClrMapping/>
  </p:clrMapOvr>
  <p:transition>
    <p:checker dir="vert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سم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لا تشترط فيه التذك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3"/>
          <p:cNvGraphicFramePr>
            <a:graphicFrameLocks noGrp="1"/>
          </p:cNvGraphicFramePr>
          <p:nvPr/>
        </p:nvGraphicFramePr>
        <p:xfrm>
          <a:off x="2771800" y="4365104"/>
          <a:ext cx="6096000" cy="180020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3048000"/>
                <a:gridCol w="3048000"/>
              </a:tblGrid>
              <a:tr h="803678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rgbClr val="0000CC"/>
                    </a:solidFill>
                  </a:tcPr>
                </a:tc>
              </a:tr>
              <a:tr h="996522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745288" y="4494213"/>
            <a:ext cx="1317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3600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الحيوان</a:t>
            </a:r>
            <a:endParaRPr lang="en-US" sz="3600" b="1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630613" y="4494213"/>
            <a:ext cx="16398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3600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حكم </a:t>
            </a:r>
            <a:r>
              <a:rPr lang="ar-EG" sz="3600" b="1" dirty="0" err="1">
                <a:solidFill>
                  <a:schemeClr val="bg1"/>
                </a:solidFill>
                <a:latin typeface="Calibri" pitchFamily="34" charset="0"/>
                <a:cs typeface="+mn-cs"/>
              </a:rPr>
              <a:t>ذكاته</a:t>
            </a:r>
            <a:endParaRPr lang="en-US" sz="3600" b="1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6723063" y="5294313"/>
            <a:ext cx="1203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EG" sz="4000" b="1">
                <a:latin typeface="Calibri" pitchFamily="34" charset="0"/>
              </a:rPr>
              <a:t>الحمام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2767013" y="5300663"/>
            <a:ext cx="28479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EG" sz="3600" b="1">
                <a:solidFill>
                  <a:srgbClr val="FF0000"/>
                </a:solidFill>
                <a:latin typeface="Calibri" pitchFamily="34" charset="0"/>
              </a:rPr>
              <a:t>تشترط فيه التذكية</a:t>
            </a:r>
            <a:endParaRPr lang="en-US" sz="3600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4" name="Picture 2" descr="F:\صور\صور دعم\الزكاة وطعام غير المسلمين\124_12276661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789040"/>
            <a:ext cx="2197478" cy="252313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416" name="مجموعة 292"/>
          <p:cNvGrpSpPr>
            <a:grpSpLocks/>
          </p:cNvGrpSpPr>
          <p:nvPr/>
        </p:nvGrpSpPr>
        <p:grpSpPr bwMode="auto">
          <a:xfrm>
            <a:off x="5364163" y="188913"/>
            <a:ext cx="3527425" cy="1295400"/>
            <a:chOff x="2195736" y="1988840"/>
            <a:chExt cx="4752528" cy="1944216"/>
          </a:xfrm>
        </p:grpSpPr>
        <p:sp>
          <p:nvSpPr>
            <p:cNvPr id="16" name="مخطط انسيابي: رابط 2"/>
            <p:cNvSpPr/>
            <p:nvPr/>
          </p:nvSpPr>
          <p:spPr>
            <a:xfrm>
              <a:off x="2195736" y="1988840"/>
              <a:ext cx="4752528" cy="1944216"/>
            </a:xfrm>
            <a:prstGeom prst="teardrop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  <p:sp>
          <p:nvSpPr>
            <p:cNvPr id="17" name="مخطط انسيابي: معالجة 3"/>
            <p:cNvSpPr/>
            <p:nvPr/>
          </p:nvSpPr>
          <p:spPr>
            <a:xfrm>
              <a:off x="2426732" y="2131797"/>
              <a:ext cx="4444533" cy="1584440"/>
            </a:xfrm>
            <a:prstGeom prst="teardrop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</p:grpSp>
      <p:sp>
        <p:nvSpPr>
          <p:cNvPr id="18" name="مربع نص 17"/>
          <p:cNvSpPr txBox="1">
            <a:spLocks noChangeArrowheads="1"/>
          </p:cNvSpPr>
          <p:nvPr/>
        </p:nvSpPr>
        <p:spPr bwMode="auto">
          <a:xfrm>
            <a:off x="5580063" y="-26988"/>
            <a:ext cx="3240087" cy="1427163"/>
          </a:xfrm>
          <a:prstGeom prst="teardrop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ar-EG" sz="6000" b="1" dirty="0">
                <a:solidFill>
                  <a:srgbClr val="0070C0"/>
                </a:solidFill>
                <a:latin typeface="Tahoma" pitchFamily="34" charset="0"/>
                <a:cs typeface="Arial" pitchFamily="34" charset="0"/>
              </a:rPr>
              <a:t>تمرين</a:t>
            </a:r>
          </a:p>
        </p:txBody>
      </p:sp>
      <p:pic>
        <p:nvPicPr>
          <p:cNvPr id="19" name="Picture 2" descr="D:\working\my work\preparing\titles\notebook-pink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lum bright="-63000" contrast="-26000"/>
          </a:blip>
          <a:srcRect/>
          <a:stretch>
            <a:fillRect/>
          </a:stretch>
        </p:blipFill>
        <p:spPr bwMode="auto">
          <a:xfrm>
            <a:off x="214282" y="1583582"/>
            <a:ext cx="8715436" cy="206144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900113" y="1700213"/>
            <a:ext cx="790098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>
              <a:defRPr/>
            </a:pPr>
            <a:r>
              <a:rPr lang="ar-EG" sz="3600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بالتعاون مع زملائك وبإشراف معلمك بين الحيوان الذي تشترط لحل أكله </a:t>
            </a:r>
            <a:r>
              <a:rPr lang="ar-EG" sz="3600" b="1" dirty="0" err="1">
                <a:solidFill>
                  <a:schemeClr val="bg1"/>
                </a:solidFill>
                <a:latin typeface="Calibri" pitchFamily="34" charset="0"/>
                <a:cs typeface="+mn-cs"/>
              </a:rPr>
              <a:t>الذكاة</a:t>
            </a:r>
            <a:r>
              <a:rPr lang="ar-EG" sz="3600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 والحيوان الذي لا تشترط له من الجدول التالي:</a:t>
            </a:r>
            <a:endParaRPr lang="en-US" sz="3600" b="1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>
    <p:checker dir="vert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حما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شترط فيه التذكية ش 1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working\my work\preparing\titles\SI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64" y="1556792"/>
            <a:ext cx="8715436" cy="266429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331913" y="2178050"/>
            <a:ext cx="691197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ar-EG" sz="4000" b="1" dirty="0">
                <a:solidFill>
                  <a:srgbClr val="FFFF00"/>
                </a:solidFill>
                <a:latin typeface="Calibri" pitchFamily="34" charset="0"/>
                <a:cs typeface="+mn-cs"/>
              </a:rPr>
              <a:t>شارك في الحوار مع معلمك حول الحكمة من مشروعية </a:t>
            </a:r>
            <a:r>
              <a:rPr lang="ar-EG" sz="4000" b="1">
                <a:solidFill>
                  <a:srgbClr val="FFFF00"/>
                </a:solidFill>
                <a:latin typeface="Calibri" pitchFamily="34" charset="0"/>
                <a:cs typeface="+mn-cs"/>
              </a:rPr>
              <a:t>الذكاة</a:t>
            </a:r>
            <a:r>
              <a:rPr lang="ar-EG" sz="4000" b="1" dirty="0" err="1">
                <a:solidFill>
                  <a:srgbClr val="FFFF00"/>
                </a:solidFill>
                <a:latin typeface="Calibri" pitchFamily="34" charset="0"/>
                <a:cs typeface="+mn-cs"/>
              </a:rPr>
              <a:t>.</a:t>
            </a:r>
            <a:r>
              <a:rPr lang="ar-EG" sz="4000" b="1" dirty="0">
                <a:solidFill>
                  <a:srgbClr val="FFFF00"/>
                </a:solidFill>
                <a:latin typeface="Calibri" pitchFamily="34" charset="0"/>
                <a:cs typeface="+mn-cs"/>
              </a:rPr>
              <a:t> واكتب خلاصة ذلك.</a:t>
            </a:r>
            <a:endParaRPr lang="en-US" sz="4000" b="1" dirty="0">
              <a:solidFill>
                <a:srgbClr val="FFFF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8" name="Rounded Rectangle 6"/>
          <p:cNvSpPr/>
          <p:nvPr/>
        </p:nvSpPr>
        <p:spPr>
          <a:xfrm>
            <a:off x="395536" y="4286232"/>
            <a:ext cx="8208912" cy="2239112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>
              <a:solidFill>
                <a:schemeClr val="tx1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11188" y="4652963"/>
            <a:ext cx="77200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>
              <a:defRPr/>
            </a:pPr>
            <a:r>
              <a:rPr lang="ar-EG" sz="3200" b="1" dirty="0" err="1">
                <a:solidFill>
                  <a:srgbClr val="FF0000"/>
                </a:solidFill>
                <a:latin typeface="Calibri" pitchFamily="34" charset="0"/>
                <a:cs typeface="+mn-cs"/>
              </a:rPr>
              <a:t>الذكاة</a:t>
            </a:r>
            <a:r>
              <a:rPr lang="ar-EG" sz="32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 فيها عبودية لله واستجابة لأوامره، كما أن الله لا يحل لنا إلا الطيبات من الرزق، </a:t>
            </a:r>
            <a:r>
              <a:rPr lang="ar-EG" sz="3200" b="1" dirty="0" err="1">
                <a:solidFill>
                  <a:srgbClr val="FF0000"/>
                </a:solidFill>
                <a:latin typeface="Calibri" pitchFamily="34" charset="0"/>
                <a:cs typeface="+mn-cs"/>
              </a:rPr>
              <a:t>وبها</a:t>
            </a:r>
            <a:r>
              <a:rPr lang="ar-EG" sz="32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 تحصل بركة الذبيحة، وفيها الرحمة بالحيوان حيث يذبح بآلة حادة كي لا يُعَذَّب.</a:t>
            </a:r>
            <a:endParaRPr lang="en-US" sz="3200" b="1" dirty="0">
              <a:solidFill>
                <a:srgbClr val="FF0000"/>
              </a:solidFill>
              <a:latin typeface="Calibri" pitchFamily="34" charset="0"/>
              <a:cs typeface="+mn-cs"/>
            </a:endParaRPr>
          </a:p>
        </p:txBody>
      </p:sp>
      <p:grpSp>
        <p:nvGrpSpPr>
          <p:cNvPr id="18440" name="مجموعة 292"/>
          <p:cNvGrpSpPr>
            <a:grpSpLocks/>
          </p:cNvGrpSpPr>
          <p:nvPr/>
        </p:nvGrpSpPr>
        <p:grpSpPr bwMode="auto">
          <a:xfrm>
            <a:off x="5364163" y="188913"/>
            <a:ext cx="3527425" cy="1295400"/>
            <a:chOff x="2195736" y="1988840"/>
            <a:chExt cx="4752528" cy="1944216"/>
          </a:xfrm>
        </p:grpSpPr>
        <p:sp>
          <p:nvSpPr>
            <p:cNvPr id="11" name="مخطط انسيابي: رابط 2"/>
            <p:cNvSpPr/>
            <p:nvPr/>
          </p:nvSpPr>
          <p:spPr>
            <a:xfrm>
              <a:off x="2195736" y="1988840"/>
              <a:ext cx="4752528" cy="1944216"/>
            </a:xfrm>
            <a:prstGeom prst="teardrop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  <p:sp>
          <p:nvSpPr>
            <p:cNvPr id="12" name="مخطط انسيابي: معالجة 3"/>
            <p:cNvSpPr/>
            <p:nvPr/>
          </p:nvSpPr>
          <p:spPr>
            <a:xfrm>
              <a:off x="2426732" y="2131797"/>
              <a:ext cx="4444533" cy="1584440"/>
            </a:xfrm>
            <a:prstGeom prst="teardrop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</p:grpSp>
      <p:sp>
        <p:nvSpPr>
          <p:cNvPr id="13" name="مربع نص 12"/>
          <p:cNvSpPr txBox="1">
            <a:spLocks noChangeArrowheads="1"/>
          </p:cNvSpPr>
          <p:nvPr/>
        </p:nvSpPr>
        <p:spPr bwMode="auto">
          <a:xfrm>
            <a:off x="5429257" y="-26988"/>
            <a:ext cx="3390894" cy="1427163"/>
          </a:xfrm>
          <a:prstGeom prst="teardrop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EG" sz="6000" b="1" dirty="0">
                <a:solidFill>
                  <a:srgbClr val="0070C0"/>
                </a:solidFill>
                <a:latin typeface="Tahoma" pitchFamily="34" charset="0"/>
                <a:cs typeface="Arial" pitchFamily="34" charset="0"/>
              </a:rPr>
              <a:t>تمرين</a:t>
            </a:r>
          </a:p>
        </p:txBody>
      </p:sp>
    </p:spTree>
  </p:cSld>
  <p:clrMapOvr>
    <a:masterClrMapping/>
  </p:clrMapOvr>
  <p:transition>
    <p:checker dir="vert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gemvanish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شارك في الحوار مع معلم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ذكاة فيها عبودية لله واستجابة لأوامر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537c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1268413"/>
            <a:ext cx="842486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87450" y="2081213"/>
            <a:ext cx="64865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SA" sz="4400" b="1"/>
              <a:t>قال الله تعالى:</a:t>
            </a:r>
            <a:endParaRPr lang="ar-EG" sz="4400" b="1"/>
          </a:p>
          <a:p>
            <a:r>
              <a:rPr lang="ar-EG" sz="4400" b="1">
                <a:solidFill>
                  <a:srgbClr val="00B050"/>
                </a:solidFill>
              </a:rPr>
              <a:t>”فَكُلُواْ مِمَّا ذُكِرَ اسْمُ الله عَلَيْهِ </a:t>
            </a:r>
            <a:r>
              <a:rPr lang="ar-SA" sz="4400" b="1">
                <a:solidFill>
                  <a:srgbClr val="00B050"/>
                </a:solidFill>
              </a:rPr>
              <a:t>إن </a:t>
            </a:r>
            <a:r>
              <a:rPr lang="ar-EG" sz="4400" b="1">
                <a:solidFill>
                  <a:srgbClr val="00B050"/>
                </a:solidFill>
              </a:rPr>
              <a:t>كُنتُمْ بِآيَاتِهِ مُؤْمِنِينَ“</a:t>
            </a:r>
            <a:endParaRPr lang="en-US" sz="4400" b="1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76350" y="4367213"/>
            <a:ext cx="45196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EG" sz="3600" b="1">
                <a:solidFill>
                  <a:srgbClr val="C00000"/>
                </a:solidFill>
              </a:rPr>
              <a:t> سورة الأنعام، آية: 118.</a:t>
            </a:r>
            <a:endParaRPr lang="en-US" sz="36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hecker dir="vert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قال الله تعالى ش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سورة الأنعام، آ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>
            <a:grpSpLocks/>
          </p:cNvGrpSpPr>
          <p:nvPr/>
        </p:nvGrpSpPr>
        <p:grpSpPr bwMode="auto">
          <a:xfrm>
            <a:off x="1547813" y="404813"/>
            <a:ext cx="6119812" cy="1655762"/>
            <a:chOff x="3131840" y="1700808"/>
            <a:chExt cx="4392488" cy="2808312"/>
          </a:xfrm>
        </p:grpSpPr>
        <p:sp>
          <p:nvSpPr>
            <p:cNvPr id="3" name="سحابة 2"/>
            <p:cNvSpPr/>
            <p:nvPr/>
          </p:nvSpPr>
          <p:spPr>
            <a:xfrm>
              <a:off x="3131840" y="1700808"/>
              <a:ext cx="4392488" cy="2808312"/>
            </a:xfrm>
            <a:prstGeom prst="cloud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pic>
          <p:nvPicPr>
            <p:cNvPr id="4109" name="صورة 3" descr="222.gi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131840" y="1700808"/>
              <a:ext cx="4361646" cy="2808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39975" y="620713"/>
            <a:ext cx="41100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rtl="0"/>
            <a:r>
              <a:rPr lang="ar-SA" sz="6600" b="1">
                <a:solidFill>
                  <a:schemeClr val="bg1"/>
                </a:solidFill>
              </a:rPr>
              <a:t>عناصر الوحدة</a:t>
            </a:r>
            <a:endParaRPr lang="en-US" sz="6600">
              <a:solidFill>
                <a:schemeClr val="bg1"/>
              </a:solidFill>
            </a:endParaRPr>
          </a:p>
        </p:txBody>
      </p:sp>
      <p:pic>
        <p:nvPicPr>
          <p:cNvPr id="6" name="صورة 5" descr="imagesCASC6BL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5400000">
            <a:off x="3959933" y="8619"/>
            <a:ext cx="1296144" cy="6120683"/>
          </a:xfrm>
          <a:prstGeom prst="round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700338" y="2708275"/>
            <a:ext cx="45894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/>
            <a:r>
              <a:rPr lang="ar-EG" sz="4000" b="1">
                <a:solidFill>
                  <a:srgbClr val="0000CC"/>
                </a:solidFill>
              </a:rPr>
              <a:t>1- تعريف الذكاة، وحكمها.</a:t>
            </a:r>
          </a:p>
        </p:txBody>
      </p:sp>
      <p:pic>
        <p:nvPicPr>
          <p:cNvPr id="8" name="صورة 7" descr="imagesCASC6BL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5400000">
            <a:off x="3959933" y="1448779"/>
            <a:ext cx="1296145" cy="6120683"/>
          </a:xfrm>
          <a:prstGeom prst="round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427538" y="4149725"/>
            <a:ext cx="28305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/>
            <a:r>
              <a:rPr lang="ar-EG" sz="4000" b="1">
                <a:solidFill>
                  <a:srgbClr val="0000CC"/>
                </a:solidFill>
              </a:rPr>
              <a:t>2- أنواع الذكاة.</a:t>
            </a:r>
          </a:p>
        </p:txBody>
      </p:sp>
      <p:pic>
        <p:nvPicPr>
          <p:cNvPr id="10" name="صورة 9" descr="imagesCASC6BL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5400000">
            <a:off x="4031940" y="2888940"/>
            <a:ext cx="1296146" cy="6120683"/>
          </a:xfrm>
          <a:prstGeom prst="roundRect">
            <a:avLst/>
          </a:prstGeom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908175" y="5589588"/>
            <a:ext cx="5454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/>
            <a:r>
              <a:rPr lang="ar-EG" sz="4000" b="1">
                <a:solidFill>
                  <a:srgbClr val="0000CC"/>
                </a:solidFill>
              </a:rPr>
              <a:t>3- الحكمة من مشروعية الذكاة.</a:t>
            </a:r>
          </a:p>
        </p:txBody>
      </p:sp>
    </p:spTree>
  </p:cSld>
  <p:clrMapOvr>
    <a:masterClrMapping/>
  </p:clrMapOvr>
  <p:transition>
    <p:checker dir="vert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105 - basketball net swi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عناصر الوحد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532 - final cho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تعريف الذكاة، وحكمه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532 - final cho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أنواع الذكا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532 - final cho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الحكمة من مشروعية الذكا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مجموعة 1"/>
          <p:cNvGrpSpPr>
            <a:grpSpLocks/>
          </p:cNvGrpSpPr>
          <p:nvPr/>
        </p:nvGrpSpPr>
        <p:grpSpPr bwMode="auto">
          <a:xfrm>
            <a:off x="1547813" y="404813"/>
            <a:ext cx="6119812" cy="1655762"/>
            <a:chOff x="3131840" y="1700808"/>
            <a:chExt cx="4392488" cy="2808312"/>
          </a:xfrm>
        </p:grpSpPr>
        <p:sp>
          <p:nvSpPr>
            <p:cNvPr id="3" name="سحابة 2"/>
            <p:cNvSpPr/>
            <p:nvPr/>
          </p:nvSpPr>
          <p:spPr>
            <a:xfrm>
              <a:off x="3131840" y="1700808"/>
              <a:ext cx="4392488" cy="2808312"/>
            </a:xfrm>
            <a:prstGeom prst="cloud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pic>
          <p:nvPicPr>
            <p:cNvPr id="5133" name="صورة 3" descr="222.gif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131840" y="1700808"/>
              <a:ext cx="4361646" cy="2808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2339975" y="620713"/>
            <a:ext cx="41100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rtl="0"/>
            <a:r>
              <a:rPr lang="ar-SA" sz="6600" b="1">
                <a:solidFill>
                  <a:schemeClr val="bg1"/>
                </a:solidFill>
              </a:rPr>
              <a:t>عناصر الوحدة</a:t>
            </a:r>
            <a:endParaRPr lang="en-US" sz="6600">
              <a:solidFill>
                <a:schemeClr val="bg1"/>
              </a:solidFill>
            </a:endParaRPr>
          </a:p>
        </p:txBody>
      </p:sp>
      <p:pic>
        <p:nvPicPr>
          <p:cNvPr id="6" name="صورة 5" descr="imagesCASC6BL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3959933" y="8619"/>
            <a:ext cx="1296144" cy="6120683"/>
          </a:xfrm>
          <a:prstGeom prst="round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68538" y="2636838"/>
            <a:ext cx="50307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/>
            <a:r>
              <a:rPr lang="ar-EG" sz="4000" b="1">
                <a:solidFill>
                  <a:srgbClr val="0000CC"/>
                </a:solidFill>
              </a:rPr>
              <a:t>4- حكم الحيوان الذي لم يذك.</a:t>
            </a:r>
          </a:p>
        </p:txBody>
      </p:sp>
      <p:pic>
        <p:nvPicPr>
          <p:cNvPr id="8" name="صورة 7" descr="imagesCASC6BL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3959933" y="1448779"/>
            <a:ext cx="1296145" cy="6120683"/>
          </a:xfrm>
          <a:prstGeom prst="round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427538" y="4149725"/>
            <a:ext cx="29956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/>
            <a:r>
              <a:rPr lang="ar-EG" sz="4000" b="1">
                <a:solidFill>
                  <a:srgbClr val="0000CC"/>
                </a:solidFill>
              </a:rPr>
              <a:t>5- شروط الذكاة.</a:t>
            </a:r>
          </a:p>
        </p:txBody>
      </p:sp>
      <p:pic>
        <p:nvPicPr>
          <p:cNvPr id="10" name="صورة 9" descr="imagesCASC6BL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4031940" y="2888940"/>
            <a:ext cx="1296146" cy="6120683"/>
          </a:xfrm>
          <a:prstGeom prst="roundRect">
            <a:avLst/>
          </a:prstGeom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403350" y="5373688"/>
            <a:ext cx="59959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39750" indent="-539750"/>
            <a:r>
              <a:rPr lang="ar-EG" sz="3600" b="1">
                <a:solidFill>
                  <a:srgbClr val="0000CC"/>
                </a:solidFill>
              </a:rPr>
              <a:t>6- سنن الذكاة وما يكره فيها وما يحرم.</a:t>
            </a:r>
          </a:p>
        </p:txBody>
      </p:sp>
    </p:spTree>
  </p:cSld>
  <p:clrMapOvr>
    <a:masterClrMapping/>
  </p:clrMapOvr>
  <p:transition>
    <p:checker dir="vert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532 - final cho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حكم الحيوان الذي لم يذ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532 - final cho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شروط الذكا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532 - final cho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سنن الذكاة وما يكره فيه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مجموعة 1"/>
          <p:cNvGrpSpPr>
            <a:grpSpLocks/>
          </p:cNvGrpSpPr>
          <p:nvPr/>
        </p:nvGrpSpPr>
        <p:grpSpPr bwMode="auto">
          <a:xfrm>
            <a:off x="1547813" y="981075"/>
            <a:ext cx="6119812" cy="1655763"/>
            <a:chOff x="3131840" y="1700808"/>
            <a:chExt cx="4392488" cy="2808312"/>
          </a:xfrm>
        </p:grpSpPr>
        <p:sp>
          <p:nvSpPr>
            <p:cNvPr id="3" name="سحابة 2"/>
            <p:cNvSpPr/>
            <p:nvPr/>
          </p:nvSpPr>
          <p:spPr>
            <a:xfrm>
              <a:off x="3131840" y="1700808"/>
              <a:ext cx="4392488" cy="2808312"/>
            </a:xfrm>
            <a:prstGeom prst="cloud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pic>
          <p:nvPicPr>
            <p:cNvPr id="6153" name="صورة 3" descr="222.gi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31840" y="1700808"/>
              <a:ext cx="4361646" cy="2808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2339975" y="1196975"/>
            <a:ext cx="41100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rtl="0"/>
            <a:r>
              <a:rPr lang="ar-SA" sz="6600" b="1">
                <a:solidFill>
                  <a:schemeClr val="bg1"/>
                </a:solidFill>
              </a:rPr>
              <a:t>عناصر الوحدة</a:t>
            </a:r>
            <a:endParaRPr lang="en-US" sz="6600">
              <a:solidFill>
                <a:schemeClr val="bg1"/>
              </a:solidFill>
            </a:endParaRPr>
          </a:p>
        </p:txBody>
      </p:sp>
      <p:pic>
        <p:nvPicPr>
          <p:cNvPr id="6" name="صورة 5" descr="imagesCASC6BL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3635896" y="1196752"/>
            <a:ext cx="1800200" cy="7848871"/>
          </a:xfrm>
          <a:prstGeom prst="round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42988" y="4489450"/>
            <a:ext cx="684212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39750" indent="-539750"/>
            <a:r>
              <a:rPr lang="ar-EG" sz="4000" b="1">
                <a:solidFill>
                  <a:srgbClr val="0000CC"/>
                </a:solidFill>
              </a:rPr>
              <a:t>7- طعام غير المسلمين؛ أنواعه وحكم كل نوع.</a:t>
            </a:r>
          </a:p>
        </p:txBody>
      </p:sp>
    </p:spTree>
  </p:cSld>
  <p:clrMapOvr>
    <a:masterClrMapping/>
  </p:clrMapOvr>
  <p:transition>
    <p:checker dir="vert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532 - final cho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طعام غير المسلمين؛ أنواع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30000" contrast="63000"/>
          </a:blip>
          <a:srcRect/>
          <a:stretch>
            <a:fillRect/>
          </a:stretch>
        </p:blipFill>
        <p:spPr bwMode="auto">
          <a:xfrm rot="16200000">
            <a:off x="6018715" y="-826027"/>
            <a:ext cx="164307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435600" y="692150"/>
            <a:ext cx="2971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rtl="0"/>
            <a:r>
              <a:rPr lang="ar-SA" sz="5400" b="1">
                <a:solidFill>
                  <a:schemeClr val="bg1"/>
                </a:solidFill>
              </a:rPr>
              <a:t>أريد أن أتعلم</a:t>
            </a:r>
            <a:endParaRPr lang="en-US" sz="5400">
              <a:solidFill>
                <a:schemeClr val="bg1"/>
              </a:solidFill>
            </a:endParaRPr>
          </a:p>
        </p:txBody>
      </p:sp>
      <p:pic>
        <p:nvPicPr>
          <p:cNvPr id="4" name="Picture 4" descr="BANNR022.WM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5650" y="3141663"/>
            <a:ext cx="7704138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1042988" y="3500438"/>
            <a:ext cx="6981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4000" b="1"/>
              <a:t>1- أحكام الذكاة والحكمة من مشروعيتها.</a:t>
            </a:r>
            <a:endParaRPr lang="en-US" sz="4000"/>
          </a:p>
        </p:txBody>
      </p:sp>
      <p:pic>
        <p:nvPicPr>
          <p:cNvPr id="6" name="Picture 4" descr="BANNR022.WM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7088" y="4868863"/>
            <a:ext cx="77057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1042988" y="5373688"/>
            <a:ext cx="6981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4000" b="1"/>
              <a:t>2- حكم طعام غير المسلمين.</a:t>
            </a:r>
            <a:endParaRPr lang="en-US" sz="4000"/>
          </a:p>
        </p:txBody>
      </p:sp>
      <p:pic>
        <p:nvPicPr>
          <p:cNvPr id="8" name="صورة 7" descr="Friesian%20Milk%20Sheep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4213" y="333375"/>
            <a:ext cx="3025775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8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أريد أن أتعل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963 - rever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أحكام الذكاة والحكم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963 - rever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حكم طعام غير المسلمي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71550" y="2492375"/>
            <a:ext cx="7056438" cy="1657350"/>
            <a:chOff x="2734348" y="736220"/>
            <a:chExt cx="2928958" cy="1427610"/>
          </a:xfrm>
        </p:grpSpPr>
        <p:sp>
          <p:nvSpPr>
            <p:cNvPr id="3" name="Snip Diagonal Corner Rectangle 2"/>
            <p:cNvSpPr/>
            <p:nvPr/>
          </p:nvSpPr>
          <p:spPr>
            <a:xfrm>
              <a:off x="2810227" y="736220"/>
              <a:ext cx="2668823" cy="1427610"/>
            </a:xfrm>
            <a:prstGeom prst="donut">
              <a:avLst>
                <a:gd name="adj" fmla="val 8975"/>
              </a:avLst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4" name="Snip Diagonal Corner Rectangle 1"/>
            <p:cNvSpPr/>
            <p:nvPr/>
          </p:nvSpPr>
          <p:spPr>
            <a:xfrm>
              <a:off x="2734348" y="951574"/>
              <a:ext cx="2928958" cy="928692"/>
            </a:xfrm>
            <a:prstGeom prst="trapezoid">
              <a:avLst/>
            </a:prstGeom>
            <a:solidFill>
              <a:srgbClr val="FF0000"/>
            </a:solidFill>
            <a:ln w="57150" cap="rnd">
              <a:solidFill>
                <a:srgbClr val="FFC000"/>
              </a:solidFill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58888" y="2790825"/>
            <a:ext cx="65262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EG" sz="4800" b="1">
                <a:solidFill>
                  <a:schemeClr val="bg1"/>
                </a:solidFill>
                <a:latin typeface="Tahoma" pitchFamily="34" charset="0"/>
              </a:rPr>
              <a:t>الذكاة وطعام غير المسلمين</a:t>
            </a:r>
            <a:endParaRPr lang="en-US" sz="4800" b="1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checker dir="vert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26 - SCISSO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ذكاة وطعام غير المسلمين ش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working\my work\preparing\titles\DF06.JP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lum contrast="38000"/>
          </a:blip>
          <a:srcRect/>
          <a:stretch>
            <a:fillRect/>
          </a:stretch>
        </p:blipFill>
        <p:spPr bwMode="auto">
          <a:xfrm>
            <a:off x="428596" y="548680"/>
            <a:ext cx="8286808" cy="561662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58888" y="1155700"/>
            <a:ext cx="6684962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>
              <a:defRPr/>
            </a:pPr>
            <a:r>
              <a:rPr lang="ar-EG" sz="2800" b="1" dirty="0">
                <a:latin typeface="Calibri" pitchFamily="34" charset="0"/>
                <a:cs typeface="+mn-cs"/>
              </a:rPr>
              <a:t>يملك سعد عددًا من الأغنام، ماتت إحداهن، فأراد التخلص منها بإتلافها، فقال له أخوه الصغير هشام: لماذا لا نأكلها، ونستفيد منها؟</a:t>
            </a:r>
            <a:endParaRPr lang="en-US" sz="2800" b="1" dirty="0">
              <a:latin typeface="Calibri" pitchFamily="34" charset="0"/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32213" y="2505075"/>
            <a:ext cx="4295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Low">
              <a:defRPr/>
            </a:pPr>
            <a:r>
              <a:rPr lang="ar-EG" sz="2800" b="1" dirty="0">
                <a:solidFill>
                  <a:srgbClr val="0000CC"/>
                </a:solidFill>
                <a:latin typeface="Calibri" pitchFamily="34" charset="0"/>
                <a:cs typeface="+mn-cs"/>
              </a:rPr>
              <a:t>فقال سعد: </a:t>
            </a:r>
            <a:r>
              <a:rPr lang="ar-EG" sz="28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هذه الشاة لا يجوز أكلها.</a:t>
            </a:r>
            <a:endParaRPr lang="en-US" sz="2800" b="1" dirty="0">
              <a:solidFill>
                <a:srgbClr val="C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56275" y="2957513"/>
            <a:ext cx="22717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Low">
              <a:defRPr/>
            </a:pPr>
            <a:r>
              <a:rPr lang="ar-EG" sz="2800" b="1" dirty="0">
                <a:solidFill>
                  <a:srgbClr val="0000CC"/>
                </a:solidFill>
                <a:latin typeface="Calibri" pitchFamily="34" charset="0"/>
                <a:cs typeface="+mn-cs"/>
              </a:rPr>
              <a:t>قال هشام: </a:t>
            </a:r>
            <a:r>
              <a:rPr lang="ar-EG" sz="28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ولماذا؟</a:t>
            </a:r>
            <a:endParaRPr lang="en-US" sz="2800" b="1" dirty="0">
              <a:solidFill>
                <a:srgbClr val="C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69988" y="3389313"/>
            <a:ext cx="68580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>
              <a:defRPr/>
            </a:pPr>
            <a:r>
              <a:rPr lang="ar-EG" sz="2800" b="1" dirty="0">
                <a:solidFill>
                  <a:srgbClr val="0000CC"/>
                </a:solidFill>
                <a:latin typeface="Calibri" pitchFamily="34" charset="0"/>
                <a:cs typeface="+mn-cs"/>
              </a:rPr>
              <a:t>قال سعد: </a:t>
            </a:r>
            <a:r>
              <a:rPr lang="ar-EG" sz="28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لأنها ماتت دون أن تذكى، ولا يجوز لنا أن نأكل الحيوانات قبل تذكيتها لأن الله يقول في </a:t>
            </a:r>
            <a:r>
              <a:rPr lang="ar-EG" sz="28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كتابه</a:t>
            </a:r>
            <a:r>
              <a:rPr lang="ar-SA" sz="28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</a:t>
            </a:r>
            <a:r>
              <a:rPr lang="ar-EG" sz="28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:</a:t>
            </a:r>
            <a:endParaRPr lang="ar-EG" sz="2800" b="1" dirty="0">
              <a:solidFill>
                <a:srgbClr val="C00000"/>
              </a:solidFill>
              <a:latin typeface="Calibri" pitchFamily="34" charset="0"/>
              <a:cs typeface="+mn-cs"/>
            </a:endParaRPr>
          </a:p>
          <a:p>
            <a:pPr algn="justLow">
              <a:defRPr/>
            </a:pPr>
            <a:r>
              <a:rPr lang="ar-EG" sz="2800" b="1" dirty="0" err="1">
                <a:solidFill>
                  <a:srgbClr val="C00000"/>
                </a:solidFill>
                <a:latin typeface="Calibri" pitchFamily="34" charset="0"/>
                <a:cs typeface="+mn-cs"/>
                <a:sym typeface="AGA Arabesque" pitchFamily="2" charset="2"/>
              </a:rPr>
              <a:t>(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itchFamily="34" charset="0"/>
                <a:cs typeface="+mn-cs"/>
              </a:rPr>
              <a:t>حُرِّمَتْ عَلَيْكُمْ الْمَيْتَةُ وَالدَّمُ وَلَحْمُ الْخِنزِيرِ وَمَا أُهِلَّ لِغَيْرِ اللهِ </a:t>
            </a:r>
            <a:r>
              <a:rPr lang="ar-SA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itchFamily="34" charset="0"/>
                <a:cs typeface="+mn-cs"/>
              </a:rPr>
              <a:t>بِهِ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itchFamily="34" charset="0"/>
                <a:cs typeface="+mn-cs"/>
              </a:rPr>
              <a:t> </a:t>
            </a:r>
            <a:r>
              <a:rPr lang="ar-SA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itchFamily="34" charset="0"/>
                <a:cs typeface="+mn-cs"/>
              </a:rPr>
              <a:t>وَالْمُنْخَنِقَةُ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itchFamily="34" charset="0"/>
                <a:cs typeface="+mn-cs"/>
              </a:rPr>
              <a:t> </a:t>
            </a:r>
            <a:r>
              <a:rPr lang="ar-SA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itchFamily="34" charset="0"/>
                <a:cs typeface="+mn-cs"/>
              </a:rPr>
              <a:t>وَالْمَوْقُوذَةُ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itchFamily="34" charset="0"/>
                <a:cs typeface="+mn-cs"/>
              </a:rPr>
              <a:t> وَالْمُتَرَدِّيَةُ </a:t>
            </a:r>
            <a:r>
              <a:rPr lang="ar-SA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itchFamily="34" charset="0"/>
                <a:cs typeface="+mn-cs"/>
              </a:rPr>
              <a:t>وَالنَّطِيحَةُ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itchFamily="34" charset="0"/>
                <a:cs typeface="+mn-cs"/>
              </a:rPr>
              <a:t> وَمَا أَكَلَ السَّبُعُ إِلاَّ مَا ذَكَّيْتُمْ</a:t>
            </a:r>
            <a:r>
              <a:rPr lang="ar-EG" sz="2800" b="1" dirty="0" err="1">
                <a:solidFill>
                  <a:srgbClr val="C00000"/>
                </a:solidFill>
                <a:latin typeface="Calibri" pitchFamily="34" charset="0"/>
                <a:cs typeface="+mn-cs"/>
                <a:sym typeface="AGA Arabesque" pitchFamily="2" charset="2"/>
              </a:rPr>
              <a:t>)</a:t>
            </a:r>
            <a:r>
              <a:rPr lang="ar-EG" sz="2800" b="1" baseline="30000" dirty="0">
                <a:solidFill>
                  <a:srgbClr val="C00000"/>
                </a:solidFill>
                <a:latin typeface="Calibri" pitchFamily="34" charset="0"/>
                <a:cs typeface="+mn-cs"/>
                <a:sym typeface="AGA Arabesque" pitchFamily="2" charset="2"/>
              </a:rPr>
              <a:t>(1</a:t>
            </a:r>
            <a:r>
              <a:rPr lang="ar-EG" sz="2800" b="1" baseline="30000" dirty="0" err="1">
                <a:solidFill>
                  <a:srgbClr val="C00000"/>
                </a:solidFill>
                <a:latin typeface="Calibri" pitchFamily="34" charset="0"/>
                <a:cs typeface="+mn-cs"/>
                <a:sym typeface="AGA Arabesque" pitchFamily="2" charset="2"/>
              </a:rPr>
              <a:t>)</a:t>
            </a:r>
            <a:r>
              <a:rPr lang="ar-EG" sz="2800" b="1" dirty="0" err="1">
                <a:solidFill>
                  <a:srgbClr val="C00000"/>
                </a:solidFill>
                <a:latin typeface="Calibri" pitchFamily="34" charset="0"/>
                <a:cs typeface="+mn-cs"/>
                <a:sym typeface="AGA Arabesque" pitchFamily="2" charset="2"/>
              </a:rPr>
              <a:t>.</a:t>
            </a:r>
            <a:endParaRPr lang="en-US" sz="2800" b="1" dirty="0">
              <a:solidFill>
                <a:srgbClr val="C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7" name="مستطيل 6"/>
          <p:cNvSpPr>
            <a:spLocks noChangeArrowheads="1"/>
          </p:cNvSpPr>
          <p:nvPr/>
        </p:nvSpPr>
        <p:spPr bwMode="auto">
          <a:xfrm>
            <a:off x="3708400" y="6124575"/>
            <a:ext cx="2325688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ar-EG" sz="2000" b="1">
                <a:latin typeface="Calibri" pitchFamily="34" charset="0"/>
              </a:rPr>
              <a:t>(1) سورة المائدة، آية:3.</a:t>
            </a:r>
            <a:endParaRPr lang="en-US" sz="2000"/>
          </a:p>
        </p:txBody>
      </p:sp>
    </p:spTree>
  </p:cSld>
  <p:clrMapOvr>
    <a:masterClrMapping/>
  </p:clrMapOvr>
  <p:transition>
    <p:checker dir="vert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398 - da-y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يملك سع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فقال سعد هذه الشاة لا يجوز أكله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قال هشام ولماذا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قال سعد لأنها ماتت دون أن تذك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المائد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working\my work\preparing\titles\DF06.JP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lum contrast="43000"/>
          </a:blip>
          <a:srcRect/>
          <a:stretch>
            <a:fillRect/>
          </a:stretch>
        </p:blipFill>
        <p:spPr bwMode="auto">
          <a:xfrm>
            <a:off x="428596" y="1628800"/>
            <a:ext cx="8286808" cy="266429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908425" y="2133600"/>
            <a:ext cx="41195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ar-EG" sz="2800" b="1" dirty="0">
                <a:solidFill>
                  <a:srgbClr val="0000CC"/>
                </a:solidFill>
                <a:latin typeface="Calibri" pitchFamily="34" charset="0"/>
                <a:cs typeface="+mn-cs"/>
              </a:rPr>
              <a:t>قال هشام: </a:t>
            </a:r>
            <a:r>
              <a:rPr lang="ar-EG" sz="28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وما التذكية؟</a:t>
            </a:r>
            <a:endParaRPr lang="en-US" sz="2800" b="1" dirty="0">
              <a:solidFill>
                <a:srgbClr val="C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00113" y="2924175"/>
            <a:ext cx="7112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82675" indent="-1082675">
              <a:defRPr/>
            </a:pPr>
            <a:r>
              <a:rPr lang="ar-EG" sz="2800" b="1" dirty="0">
                <a:solidFill>
                  <a:srgbClr val="0000CC"/>
                </a:solidFill>
                <a:latin typeface="Calibri" pitchFamily="34" charset="0"/>
                <a:cs typeface="+mn-cs"/>
              </a:rPr>
              <a:t>قال سعد: </a:t>
            </a:r>
            <a:r>
              <a:rPr lang="ar-EG" sz="28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التذكية هي ذبح الحيوان بقطع حلقومه ومريئه وأحد </a:t>
            </a:r>
            <a:r>
              <a:rPr lang="ar-EG" sz="2800" b="1" dirty="0" err="1">
                <a:solidFill>
                  <a:srgbClr val="C00000"/>
                </a:solidFill>
                <a:latin typeface="Calibri" pitchFamily="34" charset="0"/>
                <a:cs typeface="+mn-cs"/>
              </a:rPr>
              <a:t>ودجيه</a:t>
            </a:r>
            <a:r>
              <a:rPr lang="ar-SA" sz="28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</a:t>
            </a:r>
            <a:r>
              <a:rPr lang="ar-EG" sz="2800" b="1" baseline="30000" dirty="0">
                <a:solidFill>
                  <a:srgbClr val="C00000"/>
                </a:solidFill>
                <a:latin typeface="Calibri" pitchFamily="34" charset="0"/>
                <a:cs typeface="+mn-cs"/>
              </a:rPr>
              <a:t>(</a:t>
            </a:r>
            <a:r>
              <a:rPr lang="ar-SA" sz="2800" b="1" baseline="30000" dirty="0">
                <a:solidFill>
                  <a:srgbClr val="C00000"/>
                </a:solidFill>
                <a:latin typeface="Calibri" pitchFamily="34" charset="0"/>
                <a:cs typeface="+mn-cs"/>
              </a:rPr>
              <a:t> </a:t>
            </a:r>
            <a:r>
              <a:rPr lang="ar-EG" sz="2800" b="1" baseline="30000" dirty="0">
                <a:solidFill>
                  <a:srgbClr val="C00000"/>
                </a:solidFill>
                <a:latin typeface="Calibri" pitchFamily="34" charset="0"/>
                <a:cs typeface="+mn-cs"/>
              </a:rPr>
              <a:t>2</a:t>
            </a:r>
            <a:r>
              <a:rPr lang="ar-EG" sz="2800" b="1" baseline="30000" dirty="0">
                <a:solidFill>
                  <a:srgbClr val="C00000"/>
                </a:solidFill>
                <a:latin typeface="Calibri" pitchFamily="34" charset="0"/>
                <a:cs typeface="+mn-cs"/>
              </a:rPr>
              <a:t>)</a:t>
            </a:r>
            <a:r>
              <a:rPr lang="ar-EG" sz="28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. </a:t>
            </a:r>
            <a:endParaRPr lang="en-US" sz="2800" b="1" dirty="0">
              <a:solidFill>
                <a:srgbClr val="C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1331913" y="5745163"/>
            <a:ext cx="6623050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/>
            <a:r>
              <a:rPr lang="ar-EG" sz="2000" b="1">
                <a:latin typeface="Calibri" pitchFamily="34" charset="0"/>
              </a:rPr>
              <a:t>(2) الودجان هما: العرقان الغليظان اللذان يحيطان بالعنق، وبقطعهما يخرج الدم من الحيوان، ويكفي قطع أحدهما.</a:t>
            </a:r>
            <a:endParaRPr lang="en-US" sz="2000" b="1">
              <a:latin typeface="Calibri" pitchFamily="34" charset="0"/>
            </a:endParaRPr>
          </a:p>
        </p:txBody>
      </p:sp>
    </p:spTree>
  </p:cSld>
  <p:clrMapOvr>
    <a:masterClrMapping/>
  </p:clrMapOvr>
  <p:transition>
    <p:checker dir="vert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قال هشام وما التذكية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قال سعد التذكية هي ذبح الحيوا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لودجان هم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508</Words>
  <Application>Microsoft Office PowerPoint</Application>
  <PresentationFormat>عرض على الشاشة (3:4)‏</PresentationFormat>
  <Paragraphs>77</Paragraphs>
  <Slides>17</Slides>
  <Notes>7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سمة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4" baseType="lpstr">
      <vt:lpstr>Arial</vt:lpstr>
      <vt:lpstr>Calibri</vt:lpstr>
      <vt:lpstr>Times New Roman</vt:lpstr>
      <vt:lpstr>Tahoma</vt:lpstr>
      <vt:lpstr>AGA Arabesque</vt:lpstr>
      <vt:lpstr>Microsoft Sans Serif</vt:lpstr>
      <vt:lpstr>Office Theme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فقه 3م الوحدة الرابعة</dc:title>
  <dc:subject>14-  الذكاة وطعام غير المسلميم</dc:subject>
  <dc:creator>أ/بندر الحازمي</dc:creator>
  <cp:keywords>حقيبة انجاز المعلم والمعلمة</cp:keywords>
  <cp:lastModifiedBy>hzm.man.sec</cp:lastModifiedBy>
  <cp:revision>47</cp:revision>
  <dcterms:created xsi:type="dcterms:W3CDTF">2012-04-02T09:11:29Z</dcterms:created>
  <dcterms:modified xsi:type="dcterms:W3CDTF">2016-08-21T00:19:29Z</dcterms:modified>
</cp:coreProperties>
</file>