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72" r:id="rId2"/>
    <p:sldId id="256" r:id="rId3"/>
    <p:sldId id="257" r:id="rId4"/>
    <p:sldId id="267" r:id="rId5"/>
    <p:sldId id="271" r:id="rId6"/>
    <p:sldId id="258" r:id="rId7"/>
    <p:sldId id="269" r:id="rId8"/>
    <p:sldId id="270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1A9DDB-F649-44A5-B269-834550129A22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99DC0-D4F3-4FD5-B1DC-2F27CF42D53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C8A0B-E336-4BC4-A924-9F8392977F3D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3D248-6EEF-41A5-90EE-4D5E1ECC408A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ar-E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7B5F79-CC69-4519-BEED-9CC53261F289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ar-E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D85A-C467-4597-94D5-BE8D0FBF5F21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E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440E6-F648-4B36-B306-E31CD1AA6120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50047-E76B-4C38-BB63-434E23976BAC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7043C-AF9C-4896-BAA7-3484A8DE9707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61425-C5FF-4999-95B3-4F6C3E415BB6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96250-072E-4C8F-ACC1-6DF6AC4C7404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59A39-269B-40A5-BEB4-E027DBDA8B07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3641C-470C-4904-B966-0BD7A2D9571E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7E21F-54BF-473D-AA54-F2FEB44A7E15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04B81-B8A7-4085-A9CD-3A53FE0FB2E3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BE03-9F05-42AF-A90F-CA42872BE00E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CBB0-CFBA-46B5-96D7-98F2FD749A7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19F8-862C-4186-AC19-5E05B1D0E656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95FD-DC1B-47C3-BA7B-6F532EE1D3D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07B1-96E9-4404-88FF-4F89A20DA54B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D1C0-15A2-4A5D-9242-77115108D35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70EF-2B29-4408-B841-63289D343906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95EA-0EC0-4189-85C4-7C3C249266D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47F9-8323-4FF5-9294-C120F6F98170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AEFE-1933-47A0-BC46-04F708C495C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EC79-9D73-42E4-A9E6-C9405E6E7858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BC73-D250-474B-B614-44E3D07AC8F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23AA-4E8D-4207-864E-FE12EF68584C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EDE5-DC95-499E-8CEE-48FB41292DE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EA41-7FF1-4FB4-A2B0-AA44B7558919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CC8A-F907-4441-964D-E4FD8F8A114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7DC4-A974-4A96-BF9C-7B12C334E190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5A1B-B1FF-49B0-8F7F-92C798FD6F9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F94B-7BD3-4D66-872B-98131724E95E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D6F1-2FC2-426E-9193-8FD5D667AD6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22B8-EBA9-42A5-BFCB-705D0973C55F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1863-A90C-4373-B0EF-E0357E20561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omb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BC984-CA7E-4617-AB00-D79B8D11D8D1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C4AE9-4C3A-4E17-B5C5-25D721E95D6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  <p:sndAc>
      <p:stSnd>
        <p:snd r:embed="rId13" name="laser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3.wav"/><Relationship Id="rId7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audio" Target="../media/audio8.wav"/><Relationship Id="rId7" Type="http://schemas.openxmlformats.org/officeDocument/2006/relationships/audio" Target="../media/audio3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5" Type="http://schemas.openxmlformats.org/officeDocument/2006/relationships/audio" Target="../media/audio37.wav"/><Relationship Id="rId10" Type="http://schemas.openxmlformats.org/officeDocument/2006/relationships/image" Target="../media/image17.jpeg"/><Relationship Id="rId4" Type="http://schemas.openxmlformats.org/officeDocument/2006/relationships/audio" Target="../media/audio13.wav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8.wav"/><Relationship Id="rId7" Type="http://schemas.openxmlformats.org/officeDocument/2006/relationships/audio" Target="../media/audio4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8.wav"/><Relationship Id="rId3" Type="http://schemas.openxmlformats.org/officeDocument/2006/relationships/audio" Target="../media/audio8.wav"/><Relationship Id="rId7" Type="http://schemas.openxmlformats.org/officeDocument/2006/relationships/audio" Target="../media/audio47.wav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6.wav"/><Relationship Id="rId11" Type="http://schemas.openxmlformats.org/officeDocument/2006/relationships/audio" Target="../media/audio51.wav"/><Relationship Id="rId5" Type="http://schemas.openxmlformats.org/officeDocument/2006/relationships/audio" Target="../media/audio45.wav"/><Relationship Id="rId10" Type="http://schemas.openxmlformats.org/officeDocument/2006/relationships/audio" Target="../media/audio50.wav"/><Relationship Id="rId4" Type="http://schemas.openxmlformats.org/officeDocument/2006/relationships/audio" Target="../media/audio44.wav"/><Relationship Id="rId9" Type="http://schemas.openxmlformats.org/officeDocument/2006/relationships/audio" Target="../media/audio4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4.wav"/><Relationship Id="rId5" Type="http://schemas.openxmlformats.org/officeDocument/2006/relationships/audio" Target="../media/audio53.wav"/><Relationship Id="rId4" Type="http://schemas.openxmlformats.org/officeDocument/2006/relationships/audio" Target="../media/audio5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audio" Target="../media/audio56.wav"/><Relationship Id="rId4" Type="http://schemas.openxmlformats.org/officeDocument/2006/relationships/audio" Target="../media/audio5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8.wav"/><Relationship Id="rId7" Type="http://schemas.openxmlformats.org/officeDocument/2006/relationships/audio" Target="../media/audio2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5" Type="http://schemas.openxmlformats.org/officeDocument/2006/relationships/audio" Target="../media/audio23.wav"/><Relationship Id="rId4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5" Type="http://schemas.openxmlformats.org/officeDocument/2006/relationships/audio" Target="../media/audio25.wav"/><Relationship Id="rId4" Type="http://schemas.openxmlformats.org/officeDocument/2006/relationships/audio" Target="../media/audio2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8.wav"/><Relationship Id="rId7" Type="http://schemas.openxmlformats.org/officeDocument/2006/relationships/audio" Target="../media/audio30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5" Type="http://schemas.openxmlformats.org/officeDocument/2006/relationships/audio" Target="../media/audio28.wav"/><Relationship Id="rId10" Type="http://schemas.openxmlformats.org/officeDocument/2006/relationships/image" Target="../media/image10.jpeg"/><Relationship Id="rId4" Type="http://schemas.openxmlformats.org/officeDocument/2006/relationships/audio" Target="../media/audio27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8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31.wav"/><Relationship Id="rId4" Type="http://schemas.openxmlformats.org/officeDocument/2006/relationships/audio" Target="../media/audio29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8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32.wav"/><Relationship Id="rId4" Type="http://schemas.openxmlformats.org/officeDocument/2006/relationships/audio" Target="../media/audio2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3" Type="http://schemas.openxmlformats.org/officeDocument/2006/relationships/audio" Target="../media/audio8.wav"/><Relationship Id="rId7" Type="http://schemas.openxmlformats.org/officeDocument/2006/relationships/audio" Target="../media/audio3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11" Type="http://schemas.openxmlformats.org/officeDocument/2006/relationships/image" Target="../media/image15.png"/><Relationship Id="rId5" Type="http://schemas.openxmlformats.org/officeDocument/2006/relationships/audio" Target="../media/audio33.wav"/><Relationship Id="rId10" Type="http://schemas.openxmlformats.org/officeDocument/2006/relationships/image" Target="../media/image14.jpeg"/><Relationship Id="rId4" Type="http://schemas.openxmlformats.org/officeDocument/2006/relationships/audio" Target="../media/audio19.wav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شغل\المكتب\ملف الإعدادات\إطارات\111123_31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51596" y="836712"/>
            <a:ext cx="4464496" cy="136815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828925" y="1123950"/>
            <a:ext cx="2974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800" b="1">
                <a:solidFill>
                  <a:srgbClr val="002060"/>
                </a:solidFill>
                <a:latin typeface="Tahoma" pitchFamily="34" charset="0"/>
              </a:rPr>
              <a:t>الوحدة الرابعة</a:t>
            </a:r>
            <a:endParaRPr lang="en-US" sz="4800" b="1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4" name="Picture 3" descr="D:\working\my work\preparing\titles\53701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67420" y="3933056"/>
            <a:ext cx="7648996" cy="1656184"/>
          </a:xfrm>
          <a:prstGeom prst="roundRect">
            <a:avLst>
              <a:gd name="adj" fmla="val 25263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216893" y="4293171"/>
            <a:ext cx="6410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54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+mn-cs"/>
              </a:rPr>
              <a:t>الذكاة</a:t>
            </a:r>
            <a:r>
              <a:rPr lang="ar-EG" sz="54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+mn-cs"/>
              </a:rPr>
              <a:t> وطعام غير المسلمين</a:t>
            </a:r>
            <a:endParaRPr lang="en-US" sz="5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راب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ذكاة وطعام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ing\my work\preparing\titles\530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548680"/>
            <a:ext cx="2143140" cy="1071570"/>
          </a:xfrm>
          <a:prstGeom prst="roundRect">
            <a:avLst>
              <a:gd name="adj" fmla="val 26348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17371" y="548680"/>
            <a:ext cx="1274709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atin typeface="Tahoma" pitchFamily="34" charset="0"/>
                <a:cs typeface="Tahoma" pitchFamily="34" charset="0"/>
              </a:rPr>
              <a:t>تمرين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D:\working\my work\preparing\titles\images (3).jpg"/>
          <p:cNvPicPr>
            <a:picLocks noChangeAspect="1" noChangeArrowheads="1"/>
          </p:cNvPicPr>
          <p:nvPr/>
        </p:nvPicPr>
        <p:blipFill>
          <a:blip r:embed="rId10" cstate="print"/>
          <a:srcRect l="1667" r="1667"/>
          <a:stretch>
            <a:fillRect/>
          </a:stretch>
        </p:blipFill>
        <p:spPr bwMode="auto">
          <a:xfrm>
            <a:off x="142844" y="2477506"/>
            <a:ext cx="8786874" cy="28014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5975" y="2759075"/>
            <a:ext cx="7572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2800" b="1" dirty="0">
                <a:latin typeface="Calibri" pitchFamily="34" charset="0"/>
                <a:cs typeface="+mn-cs"/>
              </a:rPr>
              <a:t>عن عبد الله بن عمرو رضي الله عنهما أن رسول الله صلى الله عليه وسلم </a:t>
            </a:r>
            <a:r>
              <a:rPr lang="ar-EG" sz="2800" b="1" dirty="0">
                <a:latin typeface="Calibri" pitchFamily="34" charset="0"/>
                <a:cs typeface="+mn-cs"/>
              </a:rPr>
              <a:t>قال</a:t>
            </a:r>
            <a:r>
              <a:rPr lang="ar-SA" sz="2800" b="1" dirty="0">
                <a:latin typeface="Calibri" pitchFamily="34" charset="0"/>
                <a:cs typeface="+mn-cs"/>
              </a:rPr>
              <a:t> </a:t>
            </a:r>
            <a:r>
              <a:rPr lang="ar-EG" sz="2800" b="1" dirty="0">
                <a:latin typeface="Calibri" pitchFamily="34" charset="0"/>
                <a:cs typeface="+mn-cs"/>
              </a:rPr>
              <a:t>:</a:t>
            </a:r>
            <a:endParaRPr lang="ar-EG" sz="2800" b="1" dirty="0"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ar-EG" sz="2800" b="1" dirty="0">
                <a:latin typeface="Calibri" pitchFamily="34" charset="0"/>
                <a:cs typeface="+mn-cs"/>
              </a:rPr>
              <a:t>(</a:t>
            </a:r>
            <a:r>
              <a:rPr lang="ar-EG" sz="2800" b="1" dirty="0">
                <a:solidFill>
                  <a:srgbClr val="0070C0"/>
                </a:solidFill>
                <a:latin typeface="Microsoft Sans Serif" pitchFamily="34" charset="0"/>
                <a:cs typeface="+mn-cs"/>
              </a:rPr>
              <a:t>من قتل </a:t>
            </a:r>
            <a:r>
              <a:rPr lang="ar-EG" sz="2800" b="1" dirty="0">
                <a:solidFill>
                  <a:srgbClr val="0070C0"/>
                </a:solidFill>
                <a:latin typeface="Microsoft Sans Serif" pitchFamily="34" charset="0"/>
                <a:cs typeface="+mn-cs"/>
              </a:rPr>
              <a:t>عصفور</a:t>
            </a:r>
            <a:r>
              <a:rPr lang="ar-SA" sz="2800" b="1" dirty="0">
                <a:solidFill>
                  <a:srgbClr val="0070C0"/>
                </a:solidFill>
                <a:latin typeface="Microsoft Sans Serif" pitchFamily="34" charset="0"/>
                <a:cs typeface="+mn-cs"/>
              </a:rPr>
              <a:t>ً</a:t>
            </a:r>
            <a:r>
              <a:rPr lang="ar-EG" sz="2800" b="1" dirty="0">
                <a:solidFill>
                  <a:srgbClr val="0070C0"/>
                </a:solidFill>
                <a:latin typeface="Microsoft Sans Serif" pitchFamily="34" charset="0"/>
                <a:cs typeface="+mn-cs"/>
              </a:rPr>
              <a:t>ا </a:t>
            </a:r>
            <a:r>
              <a:rPr lang="ar-EG" sz="2800" b="1" dirty="0">
                <a:solidFill>
                  <a:srgbClr val="0070C0"/>
                </a:solidFill>
                <a:latin typeface="Microsoft Sans Serif" pitchFamily="34" charset="0"/>
                <a:cs typeface="+mn-cs"/>
              </a:rPr>
              <a:t>فما فوقها بغير حقها، سأله الله عز وجل عنها يوم القيامة</a:t>
            </a:r>
            <a:r>
              <a:rPr lang="ar-EG" sz="2800" b="1" dirty="0">
                <a:latin typeface="Calibri" pitchFamily="34" charset="0"/>
                <a:cs typeface="+mn-cs"/>
              </a:rPr>
              <a:t>) قيل: يا رسول الله فما </a:t>
            </a:r>
            <a:r>
              <a:rPr lang="ar-EG" sz="2800" b="1" dirty="0">
                <a:latin typeface="Calibri" pitchFamily="34" charset="0"/>
                <a:cs typeface="+mn-cs"/>
              </a:rPr>
              <a:t>حقها؟ </a:t>
            </a:r>
            <a:r>
              <a:rPr lang="ar-EG" sz="2800" b="1" dirty="0">
                <a:latin typeface="Calibri" pitchFamily="34" charset="0"/>
                <a:cs typeface="+mn-cs"/>
              </a:rPr>
              <a:t>قال: (</a:t>
            </a:r>
            <a:r>
              <a:rPr lang="ar-EG" sz="2800" b="1" dirty="0">
                <a:solidFill>
                  <a:srgbClr val="0070C0"/>
                </a:solidFill>
                <a:latin typeface="Microsoft Sans Serif" pitchFamily="34" charset="0"/>
                <a:cs typeface="+mn-cs"/>
              </a:rPr>
              <a:t>حقها أن تذبحها فتأكلها، ولا تقطع رأسها فيرمى </a:t>
            </a:r>
            <a:r>
              <a:rPr lang="ar-EG" sz="2800" b="1" dirty="0" err="1">
                <a:solidFill>
                  <a:srgbClr val="0070C0"/>
                </a:solidFill>
                <a:latin typeface="Microsoft Sans Serif" pitchFamily="34" charset="0"/>
                <a:cs typeface="+mn-cs"/>
              </a:rPr>
              <a:t>بها</a:t>
            </a:r>
            <a:r>
              <a:rPr lang="ar-EG" sz="2800" b="1" dirty="0">
                <a:latin typeface="Calibri" pitchFamily="34" charset="0"/>
                <a:cs typeface="+mn-cs"/>
              </a:rPr>
              <a:t>)</a:t>
            </a:r>
            <a:r>
              <a:rPr lang="ar-EG" sz="2800" b="1" baseline="30000" dirty="0">
                <a:latin typeface="Calibri" pitchFamily="34" charset="0"/>
                <a:cs typeface="+mn-cs"/>
              </a:rPr>
              <a:t>(1)</a:t>
            </a:r>
            <a:r>
              <a:rPr lang="ar-EG" sz="2800" b="1" baseline="-25000" dirty="0">
                <a:latin typeface="Calibri" pitchFamily="34" charset="0"/>
                <a:cs typeface="+mn-cs"/>
              </a:rPr>
              <a:t>.</a:t>
            </a:r>
            <a:endParaRPr lang="en-US" sz="2800" b="1" dirty="0">
              <a:latin typeface="Calibri" pitchFamily="34" charset="0"/>
              <a:cs typeface="+mn-cs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827088" y="5854700"/>
            <a:ext cx="741680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000" b="1">
                <a:solidFill>
                  <a:schemeClr val="bg1"/>
                </a:solidFill>
                <a:latin typeface="Calibri" pitchFamily="34" charset="0"/>
              </a:rPr>
              <a:t>(1) رواه النسائي، كتاب الضحايا، باب من قتل عصفورا بغير حقها 7/ 239.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NN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عن عبد الله بن عمرو رضي الله عن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رواه النسائي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188" y="4643438"/>
            <a:ext cx="8429625" cy="1522412"/>
          </a:xfrm>
          <a:prstGeom prst="roundRect">
            <a:avLst>
              <a:gd name="adj" fmla="val 32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596" y="642918"/>
            <a:ext cx="8358246" cy="15716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765175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دل الحديث السابق على خطأ يقع فيه بعض الناس، فما </a:t>
            </a:r>
            <a:r>
              <a:rPr lang="ar-EG" sz="36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هو؟ </a:t>
            </a:r>
            <a:r>
              <a:rPr lang="ar-EG" sz="36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وعلى ماذا يدل الوعيد الوارد لفاعله؟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4800600"/>
            <a:ext cx="8072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FF00FF"/>
                </a:solidFill>
              </a:rPr>
              <a:t>الخطأ: هو الصيد لغرض التسلية، والترفيه، لا لغرض الأكل، يدل الوعيد الوارد لفاعله على عظم الجُرْمِ الذي ارتكبه.</a:t>
            </a:r>
            <a:endParaRPr lang="en-US" sz="3200">
              <a:solidFill>
                <a:srgbClr val="FF00FF"/>
              </a:solidFill>
            </a:endParaRPr>
          </a:p>
        </p:txBody>
      </p:sp>
      <p:pic>
        <p:nvPicPr>
          <p:cNvPr id="5122" name="Picture 2" descr="F:\صور\صور دعم\الزكاة وطعام غير المسلمين\images (1).jpg"/>
          <p:cNvPicPr>
            <a:picLocks noChangeAspect="1" noChangeArrowheads="1"/>
          </p:cNvPicPr>
          <p:nvPr/>
        </p:nvPicPr>
        <p:blipFill>
          <a:blip r:embed="rId8"/>
          <a:srcRect l="24096" t="26667" r="3614"/>
          <a:stretch>
            <a:fillRect/>
          </a:stretch>
        </p:blipFill>
        <p:spPr bwMode="auto">
          <a:xfrm>
            <a:off x="2940050" y="2420938"/>
            <a:ext cx="3000375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دل الحديث السابق على 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uble Wave 11"/>
          <p:cNvSpPr/>
          <p:nvPr/>
        </p:nvSpPr>
        <p:spPr>
          <a:xfrm>
            <a:off x="2214546" y="1857364"/>
            <a:ext cx="6715172" cy="1000132"/>
          </a:xfrm>
          <a:prstGeom prst="doubleWav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339752" y="142852"/>
            <a:ext cx="6589966" cy="1571636"/>
          </a:xfrm>
          <a:prstGeom prst="horizontalScroll">
            <a:avLst>
              <a:gd name="adj" fmla="val 125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6988" y="549275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الطعام المستورد من غير المسلمين</a:t>
            </a:r>
            <a:endParaRPr lang="en-US" sz="4000" b="1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1026" name="Picture 2" descr="D:\working\my work\preparing\titles\0168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6000" contrast="100000"/>
          </a:blip>
          <a:srcRect l="3123" t="4669" r="4737" b="5837"/>
          <a:stretch>
            <a:fillRect/>
          </a:stretch>
        </p:blipFill>
        <p:spPr bwMode="auto">
          <a:xfrm>
            <a:off x="357158" y="3143248"/>
            <a:ext cx="842968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2071688"/>
            <a:ext cx="653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الطعام المستورد من غير المسلمين على نوعين: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4063" y="3630613"/>
            <a:ext cx="396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7030A0"/>
                </a:solidFill>
                <a:latin typeface="Tahoma" pitchFamily="34" charset="0"/>
                <a:cs typeface="+mn-cs"/>
              </a:rPr>
              <a:t>الأول: </a:t>
            </a:r>
            <a:r>
              <a:rPr lang="ar-EG" sz="3200" b="1" dirty="0">
                <a:solidFill>
                  <a:srgbClr val="7030A0"/>
                </a:solidFill>
                <a:latin typeface="Calibri" pitchFamily="34" charset="0"/>
                <a:cs typeface="+mn-cs"/>
              </a:rPr>
              <a:t>ما لا يحتاج إلى </a:t>
            </a:r>
            <a:r>
              <a:rPr lang="ar-EG" sz="3200" b="1" dirty="0" err="1">
                <a:solidFill>
                  <a:srgbClr val="7030A0"/>
                </a:solidFill>
                <a:latin typeface="Calibri" pitchFamily="34" charset="0"/>
                <a:cs typeface="+mn-cs"/>
              </a:rPr>
              <a:t>ذكاة</a:t>
            </a:r>
            <a:r>
              <a:rPr lang="ar-EG" sz="3200" b="1" dirty="0">
                <a:solidFill>
                  <a:srgbClr val="7030A0"/>
                </a:solidFill>
                <a:latin typeface="Calibri" pitchFamily="34" charset="0"/>
                <a:cs typeface="+mn-cs"/>
              </a:rPr>
              <a:t>.</a:t>
            </a:r>
            <a:endParaRPr lang="en-US" sz="3200" b="1" dirty="0">
              <a:solidFill>
                <a:srgbClr val="7030A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24125" y="4292600"/>
            <a:ext cx="6048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C00000"/>
                </a:solidFill>
                <a:latin typeface="Tahoma" pitchFamily="34" charset="0"/>
                <a:cs typeface="+mn-cs"/>
              </a:rPr>
              <a:t>مثاله: 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الخضراوات والسمك،</a:t>
            </a:r>
            <a:r>
              <a:rPr lang="ar-EG" sz="10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.........................................................</a:t>
            </a:r>
            <a:r>
              <a:rPr lang="ar-EG" sz="48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.</a:t>
            </a:r>
            <a:endParaRPr lang="en-US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0225" y="5280025"/>
            <a:ext cx="8042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+mn-cs"/>
              </a:rPr>
              <a:t>حكمه: 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حلال 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ما لم يخالطه شيء من المحرمات كالكحول، وشحم الخنزير وغير ذلك.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5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طعام المستورد من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طعام المستورد من غير المسلمين ع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ول ما لا يحتاج إ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مثاله الخضروات والس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حك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working\my work\preparing\titles\0168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6000" contrast="100000"/>
          </a:blip>
          <a:srcRect l="3123" t="4669" r="4737" b="5837"/>
          <a:stretch>
            <a:fillRect/>
          </a:stretch>
        </p:blipFill>
        <p:spPr bwMode="auto">
          <a:xfrm>
            <a:off x="357158" y="3143248"/>
            <a:ext cx="842968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1250" y="3630613"/>
            <a:ext cx="361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7030A0"/>
                </a:solidFill>
                <a:latin typeface="Tahoma" pitchFamily="34" charset="0"/>
                <a:cs typeface="+mn-cs"/>
              </a:rPr>
              <a:t>الثاني: </a:t>
            </a:r>
            <a:r>
              <a:rPr lang="ar-EG" sz="3200" b="1" dirty="0">
                <a:solidFill>
                  <a:srgbClr val="7030A0"/>
                </a:solidFill>
                <a:latin typeface="Calibri" pitchFamily="34" charset="0"/>
                <a:cs typeface="+mn-cs"/>
              </a:rPr>
              <a:t>ما يحتاج إلى </a:t>
            </a:r>
            <a:r>
              <a:rPr lang="ar-EG" sz="3200" b="1" dirty="0" err="1">
                <a:solidFill>
                  <a:srgbClr val="7030A0"/>
                </a:solidFill>
                <a:latin typeface="Calibri" pitchFamily="34" charset="0"/>
                <a:cs typeface="+mn-cs"/>
              </a:rPr>
              <a:t>ذكاة.</a:t>
            </a:r>
            <a:endParaRPr lang="en-US" sz="3200" b="1" dirty="0">
              <a:solidFill>
                <a:srgbClr val="7030A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9688" y="4365625"/>
            <a:ext cx="4741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3600" b="1" dirty="0">
                <a:solidFill>
                  <a:srgbClr val="C00000"/>
                </a:solidFill>
                <a:latin typeface="Tahoma" pitchFamily="34" charset="0"/>
                <a:cs typeface="+mn-cs"/>
              </a:rPr>
              <a:t>مثاله: </a:t>
            </a:r>
            <a:r>
              <a:rPr lang="ar-EG" sz="36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الدجاج </a:t>
            </a:r>
            <a:r>
              <a:rPr lang="ar-EG" sz="36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والغنم،</a:t>
            </a:r>
            <a:r>
              <a:rPr lang="ar-EG" sz="1000" b="1" dirty="0" err="1">
                <a:solidFill>
                  <a:srgbClr val="00B0F0"/>
                </a:solidFill>
                <a:latin typeface="Calibri" pitchFamily="34" charset="0"/>
                <a:cs typeface="+mn-cs"/>
              </a:rPr>
              <a:t>........................................</a:t>
            </a:r>
            <a:endParaRPr lang="en-US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5208588"/>
            <a:ext cx="80422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+mn-cs"/>
              </a:rPr>
              <a:t>حكمه: 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يجوز 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أكله إذا ذكي </a:t>
            </a:r>
            <a:r>
              <a:rPr lang="ar-EG" sz="32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ذكاة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شرعية بالشروط المعروفة </a:t>
            </a:r>
            <a:r>
              <a:rPr lang="ar-EG" sz="32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للذكاة.</a:t>
            </a:r>
            <a:endParaRPr lang="en-US" sz="32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2214546" y="1857364"/>
            <a:ext cx="6715172" cy="1000132"/>
          </a:xfrm>
          <a:prstGeom prst="doubleWav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4349" name="TextBox 11"/>
          <p:cNvSpPr txBox="1">
            <a:spLocks noChangeArrowheads="1"/>
          </p:cNvSpPr>
          <p:nvPr/>
        </p:nvSpPr>
        <p:spPr bwMode="auto">
          <a:xfrm>
            <a:off x="2357438" y="2071688"/>
            <a:ext cx="653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الطعام المستورد من غير المسلمين على نوعين: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0" name="Horizontal Scroll 1"/>
          <p:cNvSpPr/>
          <p:nvPr/>
        </p:nvSpPr>
        <p:spPr>
          <a:xfrm>
            <a:off x="2339752" y="142852"/>
            <a:ext cx="6589966" cy="1571636"/>
          </a:xfrm>
          <a:prstGeom prst="horizontalScroll">
            <a:avLst>
              <a:gd name="adj" fmla="val 125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566988" y="549275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الطعام المستورد من غير المسلمين</a:t>
            </a:r>
            <a:endParaRPr lang="en-US" sz="4000" b="1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ثاني ما يحتاج إلى 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ثاله الدجاج والغن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حكمه يجوز أكله إذا ذك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ing\my work\preparing\titles\113051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57166"/>
            <a:ext cx="7132656" cy="44291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 rot="21366468">
            <a:off x="1998642" y="1016125"/>
            <a:ext cx="5383455" cy="28623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+mn-lt"/>
                <a:cs typeface="+mn-cs"/>
              </a:rPr>
              <a:t>فإن علمنا أنهم لا يذكون الحيوانات بل يقتلونها بالصعق الكهربائي أو بالضرب على الرأس </a:t>
            </a:r>
            <a:r>
              <a:rPr lang="ar-EG" sz="3600" b="1" dirty="0">
                <a:latin typeface="+mn-lt"/>
                <a:cs typeface="+mn-cs"/>
              </a:rPr>
              <a:t>مثل</a:t>
            </a:r>
            <a:r>
              <a:rPr lang="ar-SA" sz="3600" b="1" dirty="0">
                <a:latin typeface="+mn-lt"/>
                <a:cs typeface="+mn-cs"/>
              </a:rPr>
              <a:t>ً</a:t>
            </a:r>
            <a:r>
              <a:rPr lang="ar-EG" sz="3600" b="1" dirty="0">
                <a:latin typeface="+mn-lt"/>
                <a:cs typeface="+mn-cs"/>
              </a:rPr>
              <a:t>ا، </a:t>
            </a:r>
            <a:r>
              <a:rPr lang="ar-EG" sz="3600" b="1" dirty="0">
                <a:latin typeface="+mn-lt"/>
                <a:cs typeface="+mn-cs"/>
              </a:rPr>
              <a:t>أو كان الذابح لها غير كتابي حرم أكلها، لانتفاء شروط الذكاة الشرعية.</a:t>
            </a:r>
            <a:endParaRPr lang="en-US" sz="3600" b="1" dirty="0">
              <a:latin typeface="+mn-lt"/>
              <a:cs typeface="+mn-cs"/>
            </a:endParaRPr>
          </a:p>
        </p:txBody>
      </p:sp>
      <p:pic>
        <p:nvPicPr>
          <p:cNvPr id="2" name="Picture 2" descr="F:\صور\صور دعم\الزكاة وطعام غير المسلمين\2011_06_hammer_9850384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365104"/>
            <a:ext cx="3429024" cy="220716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فأن علمنا أنهم لا يذك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ing\my work\preparing\titles\07A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420888"/>
            <a:ext cx="785818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88" y="2651125"/>
            <a:ext cx="6215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rgbClr val="7030A0"/>
                </a:solidFill>
                <a:latin typeface="Tahoma" pitchFamily="34" charset="0"/>
                <a:cs typeface="+mn-cs"/>
              </a:rPr>
              <a:t>سنن </a:t>
            </a:r>
            <a:r>
              <a:rPr lang="ar-EG" sz="4800" b="1" dirty="0" err="1">
                <a:solidFill>
                  <a:srgbClr val="7030A0"/>
                </a:solidFill>
                <a:latin typeface="Tahoma" pitchFamily="34" charset="0"/>
                <a:cs typeface="+mn-cs"/>
              </a:rPr>
              <a:t>الذكاة</a:t>
            </a:r>
            <a:r>
              <a:rPr lang="ar-EG" sz="4800" b="1" dirty="0">
                <a:solidFill>
                  <a:srgbClr val="7030A0"/>
                </a:solidFill>
                <a:latin typeface="Tahoma" pitchFamily="34" charset="0"/>
                <a:cs typeface="+mn-cs"/>
              </a:rPr>
              <a:t> وما يكره فيها وما يحرم</a:t>
            </a:r>
            <a:endParaRPr lang="en-US" sz="4800" b="1" dirty="0">
              <a:solidFill>
                <a:srgbClr val="7030A0"/>
              </a:solidFill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نن الذكاة وما يكره في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20072" y="476672"/>
            <a:ext cx="2928958" cy="107157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8950" y="600075"/>
            <a:ext cx="2122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سنن </a:t>
            </a:r>
            <a:r>
              <a:rPr lang="ar-EG" sz="4400" b="1" dirty="0" err="1">
                <a:latin typeface="Tahoma" pitchFamily="34" charset="0"/>
                <a:cs typeface="+mn-cs"/>
              </a:rPr>
              <a:t>الذكاة</a:t>
            </a:r>
            <a:endParaRPr lang="en-US" sz="4400" b="1" dirty="0">
              <a:latin typeface="Tahoma" pitchFamily="34" charset="0"/>
              <a:cs typeface="+mn-cs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642910" y="4214818"/>
            <a:ext cx="7929618" cy="1928826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0113" y="4652963"/>
            <a:ext cx="7286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2913" indent="-442913" algn="justLow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1- سن السكين قبل الذبح، لأن الذبح بغير المسنونة فيه تعذيب للحيوان.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F:\صور\صور دعم\الزكاة وطعام غير المسلمين\knife-sharpeners-tools-sharpeners-warter-stones-T09151W_3.jpg"/>
          <p:cNvPicPr>
            <a:picLocks noChangeAspect="1" noChangeArrowheads="1"/>
          </p:cNvPicPr>
          <p:nvPr/>
        </p:nvPicPr>
        <p:blipFill>
          <a:blip r:embed="rId8" cstate="print"/>
          <a:srcRect t="13333"/>
          <a:stretch>
            <a:fillRect/>
          </a:stretch>
        </p:blipFill>
        <p:spPr bwMode="auto">
          <a:xfrm>
            <a:off x="395536" y="1700808"/>
            <a:ext cx="4500594" cy="19968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98 - da-y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نن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26 - squeaky 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سن السكين قبل الذبح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/>
          <p:cNvSpPr/>
          <p:nvPr/>
        </p:nvSpPr>
        <p:spPr>
          <a:xfrm>
            <a:off x="3643306" y="2571744"/>
            <a:ext cx="4786346" cy="1357322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pic>
        <p:nvPicPr>
          <p:cNvPr id="1026" name="Picture 2" descr="F:\صور\صور دعم\الزكاة وطعام غير المسلمين\8515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357430"/>
            <a:ext cx="3286148" cy="292895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0" y="298767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2- التكبير بعد التسمية.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3786182" y="5000636"/>
            <a:ext cx="4786346" cy="1357322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9225" y="5416550"/>
            <a:ext cx="432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3- الرفق بالذبيحة عند ذبحها.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5220072" y="476672"/>
            <a:ext cx="2928958" cy="107157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568950" y="600075"/>
            <a:ext cx="2122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سنن </a:t>
            </a:r>
            <a:r>
              <a:rPr lang="ar-EG" sz="4400" b="1" dirty="0" err="1">
                <a:latin typeface="Tahoma" pitchFamily="34" charset="0"/>
                <a:cs typeface="+mn-cs"/>
              </a:rPr>
              <a:t>الذكاة</a:t>
            </a:r>
            <a:endParaRPr lang="en-US" sz="4400" b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26 - squeaky 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تكبير بعد التسم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26 - squeaky 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رفق بالذبيحة عند ذبح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/>
          <p:cNvSpPr/>
          <p:nvPr/>
        </p:nvSpPr>
        <p:spPr>
          <a:xfrm>
            <a:off x="3714744" y="2786058"/>
            <a:ext cx="5000660" cy="1500198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000100" y="4929198"/>
            <a:ext cx="7786742" cy="1571636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79838" y="3071813"/>
            <a:ext cx="46497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2913" indent="-442913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4- توجيه الذبيحة إلى القبلة عند ذبحها.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650" y="5143500"/>
            <a:ext cx="76025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2913" indent="-442913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5- أن يمر الآلة على محل الذبح بقوة وسرعة؛ ليكون أسرع في خروج الروح فلا يتعذب الحيوان.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pic>
        <p:nvPicPr>
          <p:cNvPr id="3074" name="Picture 2" descr="F:\صور\صور دعم\الزكاة وطعام غير المسلمين\10424.imgcach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2143125"/>
            <a:ext cx="3286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5"/>
          <p:cNvSpPr/>
          <p:nvPr/>
        </p:nvSpPr>
        <p:spPr>
          <a:xfrm>
            <a:off x="5220072" y="476672"/>
            <a:ext cx="2928958" cy="107157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568950" y="600075"/>
            <a:ext cx="2122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سنن </a:t>
            </a:r>
            <a:r>
              <a:rPr lang="ar-EG" sz="4400" b="1" dirty="0" err="1">
                <a:latin typeface="Tahoma" pitchFamily="34" charset="0"/>
                <a:cs typeface="+mn-cs"/>
              </a:rPr>
              <a:t>الذكاة</a:t>
            </a:r>
            <a:endParaRPr lang="en-US" sz="4400" b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26 - squeaky 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وجيه الذبيحة إلى القب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26 - squeaky 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 يمر الآلة على محل الذبح بقو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ing\my work\preparing\titles\09A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21702"/>
            <a:ext cx="5616624" cy="15001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857232"/>
            <a:ext cx="357341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800" b="1" dirty="0">
                <a:latin typeface="Tahoma" pitchFamily="34" charset="0"/>
                <a:cs typeface="+mn-cs"/>
              </a:rPr>
              <a:t>ما يكره في الذكاة</a:t>
            </a:r>
            <a:endParaRPr lang="en-US" sz="4800" b="1" dirty="0">
              <a:latin typeface="Tahoma" pitchFamily="34" charset="0"/>
              <a:cs typeface="+mn-cs"/>
            </a:endParaRPr>
          </a:p>
        </p:txBody>
      </p:sp>
      <p:pic>
        <p:nvPicPr>
          <p:cNvPr id="2051" name="Picture 3" descr="D:\working\my work\preparing\titles\1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1785918" y="4737114"/>
            <a:ext cx="6657966" cy="15001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87563" y="5081588"/>
            <a:ext cx="612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1- أن يحد الذابح السكين والذبيحة تنظر إليه.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" name="Picture 2" descr="F:\صور\صور دعم\الزكاة وطعام غير المسلمين\muela-knife03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2152650"/>
            <a:ext cx="3786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50 - wooo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ا يكره في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ن يحد الذابح السكين والذب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working\my work\preparing\titles\101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665106"/>
            <a:ext cx="6657966" cy="15001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9000" y="4879975"/>
            <a:ext cx="5984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2913" indent="-442913">
              <a:defRPr/>
            </a:pP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2- أن يسلخ الحيوان أو يكسر عنقه قبل أن تخرج روحه، لأن في ذلك تعذيبا له.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F:\صور\صور دعم\الزكاة وطعام غير المسلمين\130952080611.jpg"/>
          <p:cNvPicPr>
            <a:picLocks noChangeAspect="1" noChangeArrowheads="1"/>
          </p:cNvPicPr>
          <p:nvPr/>
        </p:nvPicPr>
        <p:blipFill>
          <a:blip r:embed="rId7" cstate="print"/>
          <a:srcRect t="20000"/>
          <a:stretch>
            <a:fillRect/>
          </a:stretch>
        </p:blipFill>
        <p:spPr bwMode="auto">
          <a:xfrm>
            <a:off x="214282" y="2009360"/>
            <a:ext cx="4000528" cy="257176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2" descr="D:\working\my work\preparing\titles\09A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21702"/>
            <a:ext cx="5616624" cy="15001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9" name="TextBox 2"/>
          <p:cNvSpPr txBox="1"/>
          <p:nvPr/>
        </p:nvSpPr>
        <p:spPr>
          <a:xfrm>
            <a:off x="2771800" y="857232"/>
            <a:ext cx="357341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800" b="1" dirty="0">
                <a:latin typeface="Tahoma" pitchFamily="34" charset="0"/>
                <a:cs typeface="+mn-cs"/>
              </a:rPr>
              <a:t>ما يكره في الذكاة</a:t>
            </a:r>
            <a:endParaRPr lang="en-US" sz="4800" b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ن يسلخ الحيوان أو يكس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working\my work\preparing\titles\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contrast="62000"/>
          </a:blip>
          <a:srcRect/>
          <a:stretch>
            <a:fillRect/>
          </a:stretch>
        </p:blipFill>
        <p:spPr bwMode="auto">
          <a:xfrm>
            <a:off x="1357290" y="5072074"/>
            <a:ext cx="6657966" cy="15001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4500" y="5286375"/>
            <a:ext cx="5984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2913" indent="-442913">
              <a:defRPr/>
            </a:pPr>
            <a:r>
              <a:rPr lang="ar-EG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3- أن يذبح البهيمة والأخرى تنظر إليها، لأن في ذلك تعذيبا لها.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9" name="Picture 2" descr="F:\صور\صور دعم\الزكاة وطعام غير المسلمين\catt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0988" y="2214563"/>
            <a:ext cx="35020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working\my work\preparing\titles\09A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57166"/>
            <a:ext cx="5616624" cy="15001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" name="TextBox 2"/>
          <p:cNvSpPr txBox="1"/>
          <p:nvPr/>
        </p:nvSpPr>
        <p:spPr>
          <a:xfrm>
            <a:off x="2771800" y="692696"/>
            <a:ext cx="357341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800" b="1" dirty="0">
                <a:latin typeface="Tahoma" pitchFamily="34" charset="0"/>
                <a:cs typeface="+mn-cs"/>
              </a:rPr>
              <a:t>ما يكره في الذكاة</a:t>
            </a:r>
            <a:endParaRPr lang="en-US" sz="4800" b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ن يذبح البهيمة والأخرى تنظ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ing\my work\preparing\titles\017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857628"/>
            <a:ext cx="8858280" cy="25717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75025" y="4357688"/>
            <a:ext cx="522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1- حبس الحيوان وجعله هدفا للرماية.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6888" y="5202238"/>
            <a:ext cx="8107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2- ذبح الحيوان مباح الأكل لغير أكله أو لغير غرض شرعي.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pic>
        <p:nvPicPr>
          <p:cNvPr id="3" name="Picture 3" descr="F:\صور\صور دعم\الزكاة وطعام غير المسلمين\images (3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1916113"/>
            <a:ext cx="263842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شغل\المكتب\ملف الإعدادات\إطارات\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332656"/>
            <a:ext cx="5508706" cy="16843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484438" y="765175"/>
            <a:ext cx="368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800" b="1">
                <a:solidFill>
                  <a:srgbClr val="000099"/>
                </a:solidFill>
                <a:latin typeface="Tahoma" pitchFamily="34" charset="0"/>
              </a:rPr>
              <a:t>ما يحرم في الذكاة</a:t>
            </a:r>
            <a:endParaRPr lang="en-US" sz="4800" b="1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98 - da-y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ا يحرم في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EPCH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حبس الحيوان وجع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ذبح الحيوان مباح الأ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394</Words>
  <Application>Microsoft Office PowerPoint</Application>
  <PresentationFormat>عرض على الشاشة (3:4)‏</PresentationFormat>
  <Paragraphs>50</Paragraphs>
  <Slides>14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Tahoma</vt:lpstr>
      <vt:lpstr>Microsoft Sans Serif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 الوحدة الرابعة</dc:title>
  <dc:subject>17- سنن الزكاة وما يكره فيها وما يحرم</dc:subject>
  <dc:creator>أ/بندر الحازمي</dc:creator>
  <cp:lastModifiedBy>hzm.man.sec</cp:lastModifiedBy>
  <cp:revision>43</cp:revision>
  <dcterms:created xsi:type="dcterms:W3CDTF">2012-04-03T03:53:52Z</dcterms:created>
  <dcterms:modified xsi:type="dcterms:W3CDTF">2016-08-21T00:22:11Z</dcterms:modified>
</cp:coreProperties>
</file>