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9" r:id="rId3"/>
    <p:sldId id="264" r:id="rId4"/>
    <p:sldId id="265" r:id="rId5"/>
    <p:sldId id="274" r:id="rId6"/>
    <p:sldId id="275" r:id="rId7"/>
    <p:sldId id="261" r:id="rId8"/>
    <p:sldId id="276" r:id="rId9"/>
    <p:sldId id="332" r:id="rId10"/>
    <p:sldId id="266" r:id="rId11"/>
    <p:sldId id="267" r:id="rId12"/>
    <p:sldId id="277" r:id="rId13"/>
    <p:sldId id="296" r:id="rId14"/>
    <p:sldId id="297" r:id="rId15"/>
    <p:sldId id="333" r:id="rId16"/>
    <p:sldId id="334" r:id="rId17"/>
    <p:sldId id="335" r:id="rId18"/>
    <p:sldId id="336" r:id="rId19"/>
    <p:sldId id="282" r:id="rId20"/>
    <p:sldId id="287" r:id="rId21"/>
    <p:sldId id="284" r:id="rId22"/>
    <p:sldId id="288" r:id="rId23"/>
    <p:sldId id="337" r:id="rId24"/>
    <p:sldId id="338" r:id="rId25"/>
    <p:sldId id="339" r:id="rId26"/>
    <p:sldId id="340" r:id="rId27"/>
    <p:sldId id="341" r:id="rId28"/>
    <p:sldId id="342" r:id="rId29"/>
    <p:sldId id="343" r:id="rId30"/>
    <p:sldId id="272" r:id="rId31"/>
    <p:sldId id="283" r:id="rId32"/>
    <p:sldId id="344" r:id="rId33"/>
    <p:sldId id="345" r:id="rId34"/>
    <p:sldId id="346" r:id="rId35"/>
    <p:sldId id="347" r:id="rId36"/>
    <p:sldId id="298" r:id="rId37"/>
    <p:sldId id="348" r:id="rId38"/>
    <p:sldId id="290" r:id="rId39"/>
    <p:sldId id="349" r:id="rId40"/>
    <p:sldId id="350" r:id="rId41"/>
    <p:sldId id="294" r:id="rId42"/>
    <p:sldId id="351" r:id="rId43"/>
    <p:sldId id="352" r:id="rId44"/>
    <p:sldId id="353" r:id="rId45"/>
    <p:sldId id="354" r:id="rId46"/>
    <p:sldId id="355" r:id="rId47"/>
    <p:sldId id="356" r:id="rId48"/>
    <p:sldId id="357" r:id="rId49"/>
    <p:sldId id="302" r:id="rId50"/>
    <p:sldId id="358" r:id="rId51"/>
    <p:sldId id="360" r:id="rId52"/>
    <p:sldId id="362" r:id="rId53"/>
    <p:sldId id="359" r:id="rId54"/>
    <p:sldId id="361" r:id="rId55"/>
    <p:sldId id="363" r:id="rId56"/>
    <p:sldId id="364" r:id="rId57"/>
    <p:sldId id="306" r:id="rId58"/>
    <p:sldId id="365" r:id="rId59"/>
    <p:sldId id="366" r:id="rId60"/>
    <p:sldId id="367" r:id="rId61"/>
    <p:sldId id="368" r:id="rId62"/>
    <p:sldId id="307" r:id="rId63"/>
    <p:sldId id="374" r:id="rId64"/>
    <p:sldId id="321" r:id="rId65"/>
    <p:sldId id="322" r:id="rId66"/>
    <p:sldId id="369" r:id="rId67"/>
    <p:sldId id="375" r:id="rId68"/>
    <p:sldId id="381" r:id="rId69"/>
    <p:sldId id="376" r:id="rId70"/>
    <p:sldId id="377" r:id="rId71"/>
    <p:sldId id="378" r:id="rId72"/>
    <p:sldId id="379" r:id="rId73"/>
    <p:sldId id="380" r:id="rId74"/>
    <p:sldId id="323" r:id="rId75"/>
    <p:sldId id="324" r:id="rId76"/>
    <p:sldId id="370" r:id="rId77"/>
    <p:sldId id="371" r:id="rId78"/>
    <p:sldId id="325" r:id="rId79"/>
    <p:sldId id="329" r:id="rId80"/>
    <p:sldId id="372" r:id="rId81"/>
    <p:sldId id="373" r:id="rId82"/>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ECE"/>
    <a:srgbClr val="00CC66"/>
    <a:srgbClr val="FB5F77"/>
    <a:srgbClr val="0000CC"/>
    <a:srgbClr val="990000"/>
    <a:srgbClr val="EDC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5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14/01/1443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04371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14/01/1443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41683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14/01/1443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51268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14/01/1443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62775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14/01/1443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56143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14/01/1443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1720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p:cNvSpPr>
            <a:spLocks noGrp="1"/>
          </p:cNvSpPr>
          <p:nvPr>
            <p:ph type="dt" sz="half" idx="10"/>
          </p:nvPr>
        </p:nvSpPr>
        <p:spPr/>
        <p:txBody>
          <a:bodyPr/>
          <a:lstStyle/>
          <a:p>
            <a:fld id="{51AAED5F-5347-4CC4-84E6-00676B004256}" type="datetimeFigureOut">
              <a:rPr lang="ar-EG" smtClean="0"/>
              <a:t>14/01/1443</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4208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تاريخ 2"/>
          <p:cNvSpPr>
            <a:spLocks noGrp="1"/>
          </p:cNvSpPr>
          <p:nvPr>
            <p:ph type="dt" sz="half" idx="10"/>
          </p:nvPr>
        </p:nvSpPr>
        <p:spPr/>
        <p:txBody>
          <a:bodyPr/>
          <a:lstStyle/>
          <a:p>
            <a:fld id="{51AAED5F-5347-4CC4-84E6-00676B004256}" type="datetimeFigureOut">
              <a:rPr lang="ar-EG" smtClean="0"/>
              <a:t>14/01/1443</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0125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1AAED5F-5347-4CC4-84E6-00676B004256}" type="datetimeFigureOut">
              <a:rPr lang="ar-EG" smtClean="0"/>
              <a:t>14/01/1443</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2134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14/01/1443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332739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14/01/1443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8782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1AAED5F-5347-4CC4-84E6-00676B004256}" type="datetimeFigureOut">
              <a:rPr lang="ar-EG" smtClean="0"/>
              <a:t>14/01/1443</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906B87F-97B9-4994-9B6C-8B3F6820BBE4}" type="slidenum">
              <a:rPr lang="ar-EG" smtClean="0"/>
              <a:t>‹#›</a:t>
            </a:fld>
            <a:endParaRPr lang="ar-EG"/>
          </a:p>
        </p:txBody>
      </p:sp>
    </p:spTree>
    <p:extLst>
      <p:ext uri="{BB962C8B-B14F-4D97-AF65-F5344CB8AC3E}">
        <p14:creationId xmlns:p14="http://schemas.microsoft.com/office/powerpoint/2010/main" val="2703137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5292080" y="332656"/>
            <a:ext cx="3685501" cy="864096"/>
          </a:xfrm>
          <a:prstGeom prst="roundRect">
            <a:avLst/>
          </a:prstGeom>
          <a:solidFill>
            <a:schemeClr val="bg1">
              <a:lumMod val="95000"/>
            </a:schemeClr>
          </a:soli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noAutofit/>
          </a:bodyPr>
          <a:lstStyle/>
          <a:p>
            <a:r>
              <a:rPr lang="ar-EG" sz="5400" b="1" dirty="0">
                <a:solidFill>
                  <a:schemeClr val="accent6">
                    <a:lumMod val="50000"/>
                  </a:schemeClr>
                </a:solidFill>
                <a:latin typeface="+mn-lt"/>
                <a:ea typeface="+mn-ea"/>
                <a:cs typeface="+mn-cs"/>
              </a:rPr>
              <a:t>الدرس السادس</a:t>
            </a:r>
          </a:p>
        </p:txBody>
      </p:sp>
      <p:sp>
        <p:nvSpPr>
          <p:cNvPr id="7" name="عنوان 1">
            <a:extLst>
              <a:ext uri="{FF2B5EF4-FFF2-40B4-BE49-F238E27FC236}">
                <a16:creationId xmlns:a16="http://schemas.microsoft.com/office/drawing/2014/main" id="{7F73354C-D7DF-40CD-A931-52D0520E04DE}"/>
              </a:ext>
            </a:extLst>
          </p:cNvPr>
          <p:cNvSpPr txBox="1">
            <a:spLocks/>
          </p:cNvSpPr>
          <p:nvPr/>
        </p:nvSpPr>
        <p:spPr>
          <a:xfrm>
            <a:off x="197273" y="1172050"/>
            <a:ext cx="3456384" cy="1656184"/>
          </a:xfrm>
          <a:prstGeom prst="roundRect">
            <a:avLst/>
          </a:prstGeom>
          <a:solidFill>
            <a:schemeClr val="tx2">
              <a:lumMod val="20000"/>
              <a:lumOff val="80000"/>
            </a:schemeClr>
          </a:soli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6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4800" dirty="0">
                <a:solidFill>
                  <a:srgbClr val="002060"/>
                </a:solidFill>
              </a:rPr>
              <a:t>التفكير الناقد وطرح الأسئلة</a:t>
            </a:r>
          </a:p>
        </p:txBody>
      </p:sp>
    </p:spTree>
    <p:extLst>
      <p:ext uri="{BB962C8B-B14F-4D97-AF65-F5344CB8AC3E}">
        <p14:creationId xmlns:p14="http://schemas.microsoft.com/office/powerpoint/2010/main" val="389634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9D67F7F-1381-429B-994E-A706DAE55D57}"/>
              </a:ext>
            </a:extLst>
          </p:cNvPr>
          <p:cNvGrpSpPr/>
          <p:nvPr/>
        </p:nvGrpSpPr>
        <p:grpSpPr>
          <a:xfrm>
            <a:off x="2036503" y="1052736"/>
            <a:ext cx="5070994" cy="4235698"/>
            <a:chOff x="2123728" y="620688"/>
            <a:chExt cx="5070994" cy="4235698"/>
          </a:xfrm>
        </p:grpSpPr>
        <p:pic>
          <p:nvPicPr>
            <p:cNvPr id="5" name="صورة 4">
              <a:extLst>
                <a:ext uri="{FF2B5EF4-FFF2-40B4-BE49-F238E27FC236}">
                  <a16:creationId xmlns:a16="http://schemas.microsoft.com/office/drawing/2014/main" id="{3844A8CE-3E7E-4904-9C42-BE877AFBE1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31839" y="620688"/>
              <a:ext cx="4062883" cy="4062883"/>
            </a:xfrm>
            <a:prstGeom prst="rect">
              <a:avLst/>
            </a:prstGeom>
          </p:spPr>
        </p:pic>
        <p:sp>
          <p:nvSpPr>
            <p:cNvPr id="7" name="عنوان 1">
              <a:extLst>
                <a:ext uri="{FF2B5EF4-FFF2-40B4-BE49-F238E27FC236}">
                  <a16:creationId xmlns:a16="http://schemas.microsoft.com/office/drawing/2014/main" id="{B0A0A044-5B07-4061-8FD6-BC7548CE9DA0}"/>
                </a:ext>
              </a:extLst>
            </p:cNvPr>
            <p:cNvSpPr txBox="1">
              <a:spLocks/>
            </p:cNvSpPr>
            <p:nvPr/>
          </p:nvSpPr>
          <p:spPr>
            <a:xfrm>
              <a:off x="2123728" y="3933056"/>
              <a:ext cx="3959464" cy="923330"/>
            </a:xfrm>
            <a:prstGeom prst="rect">
              <a:avLst/>
            </a:prstGeom>
            <a:solidFill>
              <a:schemeClr val="accent5">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أفهم وأحلل</a:t>
              </a:r>
            </a:p>
          </p:txBody>
        </p:sp>
      </p:grpSp>
    </p:spTree>
    <p:extLst>
      <p:ext uri="{BB962C8B-B14F-4D97-AF65-F5344CB8AC3E}">
        <p14:creationId xmlns:p14="http://schemas.microsoft.com/office/powerpoint/2010/main" val="272039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719572" y="980728"/>
            <a:ext cx="7704856" cy="1152128"/>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3200" b="1" dirty="0">
                <a:solidFill>
                  <a:schemeClr val="tx1"/>
                </a:solidFill>
                <a:effectLst>
                  <a:outerShdw blurRad="38100" dist="38100" dir="2700000" algn="tl">
                    <a:srgbClr val="000000">
                      <a:alpha val="43137"/>
                    </a:srgbClr>
                  </a:outerShdw>
                </a:effectLst>
              </a:rPr>
              <a:t>1- أبين من خلال النص الدوافع الأولى التي أوصلت الدكتورة غادة إلى ابتكارها الناجح:</a:t>
            </a:r>
            <a:endParaRPr lang="en-US" sz="3200" b="1" dirty="0">
              <a:solidFill>
                <a:schemeClr val="tx1"/>
              </a:solidFill>
              <a:effectLst>
                <a:outerShdw blurRad="38100" dist="38100" dir="2700000" algn="tl">
                  <a:srgbClr val="000000">
                    <a:alpha val="43137"/>
                  </a:srgbClr>
                </a:outerShdw>
              </a:effectLst>
              <a:latin typeface="Calibri" pitchFamily="34" charset="0"/>
            </a:endParaRPr>
          </a:p>
        </p:txBody>
      </p:sp>
      <p:sp>
        <p:nvSpPr>
          <p:cNvPr id="11" name="TextBox 2">
            <a:extLst>
              <a:ext uri="{FF2B5EF4-FFF2-40B4-BE49-F238E27FC236}">
                <a16:creationId xmlns:a16="http://schemas.microsoft.com/office/drawing/2014/main" id="{53EEE2D1-1AF3-437C-A119-4B0FBB1288C1}"/>
              </a:ext>
            </a:extLst>
          </p:cNvPr>
          <p:cNvSpPr txBox="1"/>
          <p:nvPr/>
        </p:nvSpPr>
        <p:spPr>
          <a:xfrm>
            <a:off x="1763688" y="3044279"/>
            <a:ext cx="5904656" cy="2062103"/>
          </a:xfrm>
          <a:prstGeom prst="rect">
            <a:avLst/>
          </a:prstGeom>
          <a:noFill/>
          <a:ln w="57150">
            <a:noFill/>
            <a:prstDash val="dashDot"/>
          </a:ln>
        </p:spPr>
        <p:txBody>
          <a:bodyPr wrap="square" rtlCol="0">
            <a:spAutoFit/>
          </a:bodyPr>
          <a:lstStyle/>
          <a:p>
            <a:pPr marL="457200" indent="-457200">
              <a:buFont typeface="Arial" panose="020B0604020202020204" pitchFamily="34" charset="0"/>
              <a:buChar char="•"/>
            </a:pPr>
            <a:r>
              <a:rPr lang="ar-EG" sz="3200" b="1" dirty="0">
                <a:solidFill>
                  <a:srgbClr val="0000CC"/>
                </a:solidFill>
                <a:sym typeface="Wingdings 2" panose="05020102010507070707" pitchFamily="18" charset="2"/>
              </a:rPr>
              <a:t>مشكلة انسداد الشرايين الذي يؤدي إلى الجلطة</a:t>
            </a:r>
          </a:p>
          <a:p>
            <a:pPr marL="457200" indent="-457200">
              <a:buFont typeface="Arial" panose="020B0604020202020204" pitchFamily="34" charset="0"/>
              <a:buChar char="•"/>
            </a:pPr>
            <a:r>
              <a:rPr lang="ar-EG" sz="3200" b="1" dirty="0">
                <a:solidFill>
                  <a:srgbClr val="0000CC"/>
                </a:solidFill>
                <a:sym typeface="Wingdings 2" panose="05020102010507070707" pitchFamily="18" charset="2"/>
              </a:rPr>
              <a:t>عدم استطاعة الأطباء تحديد إن كان ثمة التهاب أو لا خاصة في البدايات</a:t>
            </a:r>
            <a:endParaRPr lang="ar-EG" sz="3200" b="1" dirty="0">
              <a:solidFill>
                <a:srgbClr val="0000CC"/>
              </a:solidFill>
            </a:endParaRPr>
          </a:p>
        </p:txBody>
      </p:sp>
    </p:spTree>
    <p:extLst>
      <p:ext uri="{BB962C8B-B14F-4D97-AF65-F5344CB8AC3E}">
        <p14:creationId xmlns:p14="http://schemas.microsoft.com/office/powerpoint/2010/main" val="367912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 calcmode="lin" valueType="num">
                                      <p:cBhvr additive="base">
                                        <p:cTn id="18"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976716" y="1556792"/>
            <a:ext cx="7128792" cy="1512168"/>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3200" b="1" dirty="0">
                <a:solidFill>
                  <a:schemeClr val="tx1"/>
                </a:solidFill>
                <a:effectLst>
                  <a:outerShdw blurRad="38100" dist="38100" dir="2700000" algn="tl">
                    <a:srgbClr val="000000">
                      <a:alpha val="43137"/>
                    </a:srgbClr>
                  </a:outerShdw>
                </a:effectLst>
              </a:rPr>
              <a:t>2- أيهما أهم في تطوير الفكر الناقد حسب توم </a:t>
            </a:r>
            <a:r>
              <a:rPr lang="ar-EG" sz="3200" b="1" dirty="0" err="1">
                <a:solidFill>
                  <a:schemeClr val="tx1"/>
                </a:solidFill>
                <a:effectLst>
                  <a:outerShdw blurRad="38100" dist="38100" dir="2700000" algn="tl">
                    <a:srgbClr val="000000">
                      <a:alpha val="43137"/>
                    </a:srgbClr>
                  </a:outerShdw>
                </a:effectLst>
              </a:rPr>
              <a:t>بهلمان</a:t>
            </a:r>
            <a:r>
              <a:rPr lang="ar-EG" sz="3200" b="1" dirty="0">
                <a:solidFill>
                  <a:schemeClr val="tx1"/>
                </a:solidFill>
                <a:effectLst>
                  <a:outerShdw blurRad="38100" dist="38100" dir="2700000" algn="tl">
                    <a:srgbClr val="000000">
                      <a:alpha val="43137"/>
                    </a:srgbClr>
                  </a:outerShdw>
                </a:effectLst>
              </a:rPr>
              <a:t> </a:t>
            </a:r>
            <a:r>
              <a:rPr lang="ar-EG" sz="3200" b="1" dirty="0" err="1">
                <a:solidFill>
                  <a:schemeClr val="tx1"/>
                </a:solidFill>
                <a:effectLst>
                  <a:outerShdw blurRad="38100" dist="38100" dir="2700000" algn="tl">
                    <a:srgbClr val="000000">
                      <a:alpha val="43137"/>
                    </a:srgbClr>
                  </a:outerShdw>
                </a:effectLst>
              </a:rPr>
              <a:t>ونيثي</a:t>
            </a:r>
            <a:r>
              <a:rPr lang="ar-EG" sz="3200" b="1" dirty="0">
                <a:solidFill>
                  <a:schemeClr val="tx1"/>
                </a:solidFill>
                <a:effectLst>
                  <a:outerShdw blurRad="38100" dist="38100" dir="2700000" algn="tl">
                    <a:srgbClr val="000000">
                      <a:alpha val="43137"/>
                    </a:srgbClr>
                  </a:outerShdw>
                </a:effectLst>
              </a:rPr>
              <a:t> توماس في النص التالي: الأسئلة أم الأجوبة؟ مع ذكر السبب:</a:t>
            </a:r>
            <a:endParaRPr lang="en-US" sz="3200" b="1" dirty="0">
              <a:solidFill>
                <a:schemeClr val="tx1"/>
              </a:solidFill>
              <a:effectLst>
                <a:outerShdw blurRad="38100" dist="38100" dir="2700000" algn="tl">
                  <a:srgbClr val="000000">
                    <a:alpha val="43137"/>
                  </a:srgbClr>
                </a:outerShdw>
              </a:effectLst>
              <a:latin typeface="Calibri" pitchFamily="34" charset="0"/>
            </a:endParaRPr>
          </a:p>
        </p:txBody>
      </p:sp>
      <p:sp>
        <p:nvSpPr>
          <p:cNvPr id="3" name="TextBox 2">
            <a:extLst>
              <a:ext uri="{FF2B5EF4-FFF2-40B4-BE49-F238E27FC236}">
                <a16:creationId xmlns:a16="http://schemas.microsoft.com/office/drawing/2014/main" id="{4B5284E8-92DE-400D-932E-613AE6C53D7D}"/>
              </a:ext>
            </a:extLst>
          </p:cNvPr>
          <p:cNvSpPr txBox="1"/>
          <p:nvPr/>
        </p:nvSpPr>
        <p:spPr>
          <a:xfrm>
            <a:off x="1436744" y="3789041"/>
            <a:ext cx="6660740" cy="1446550"/>
          </a:xfrm>
          <a:prstGeom prst="rect">
            <a:avLst/>
          </a:prstGeom>
          <a:noFill/>
          <a:ln w="57150">
            <a:noFill/>
            <a:prstDash val="dashDot"/>
          </a:ln>
        </p:spPr>
        <p:txBody>
          <a:bodyPr wrap="square" rtlCol="0">
            <a:spAutoFit/>
          </a:bodyPr>
          <a:lstStyle/>
          <a:p>
            <a:pPr algn="ctr"/>
            <a:r>
              <a:rPr lang="ar-EG" sz="4400" b="1" dirty="0">
                <a:solidFill>
                  <a:srgbClr val="0000CC"/>
                </a:solidFill>
                <a:sym typeface="Wingdings 2" panose="05020102010507070707" pitchFamily="18" charset="2"/>
              </a:rPr>
              <a:t>الأسئلة، لأنها تقودنا لإيجاد الإجابة ومن ثم حلول المشكلة</a:t>
            </a:r>
            <a:endParaRPr lang="ar-EG" sz="4400" b="1" dirty="0">
              <a:solidFill>
                <a:srgbClr val="0000CC"/>
              </a:solidFill>
            </a:endParaRPr>
          </a:p>
        </p:txBody>
      </p:sp>
    </p:spTree>
    <p:extLst>
      <p:ext uri="{BB962C8B-B14F-4D97-AF65-F5344CB8AC3E}">
        <p14:creationId xmlns:p14="http://schemas.microsoft.com/office/powerpoint/2010/main" val="279110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pic>
        <p:nvPicPr>
          <p:cNvPr id="6" name="صورة 5">
            <a:extLst>
              <a:ext uri="{FF2B5EF4-FFF2-40B4-BE49-F238E27FC236}">
                <a16:creationId xmlns:a16="http://schemas.microsoft.com/office/drawing/2014/main" id="{13D1FA6A-B613-4FCC-B605-D6A6CD43C7E6}"/>
              </a:ext>
            </a:extLst>
          </p:cNvPr>
          <p:cNvPicPr>
            <a:picLocks noChangeAspect="1"/>
          </p:cNvPicPr>
          <p:nvPr/>
        </p:nvPicPr>
        <p:blipFill>
          <a:blip r:embed="rId4"/>
          <a:stretch>
            <a:fillRect/>
          </a:stretch>
        </p:blipFill>
        <p:spPr>
          <a:xfrm rot="21048567">
            <a:off x="6294157" y="2409824"/>
            <a:ext cx="1600200" cy="2038350"/>
          </a:xfrm>
          <a:prstGeom prst="rect">
            <a:avLst/>
          </a:prstGeom>
          <a:ln>
            <a:noFill/>
          </a:ln>
          <a:effectLst>
            <a:softEdge rad="112500"/>
          </a:effectLst>
        </p:spPr>
      </p:pic>
    </p:spTree>
    <p:extLst>
      <p:ext uri="{BB962C8B-B14F-4D97-AF65-F5344CB8AC3E}">
        <p14:creationId xmlns:p14="http://schemas.microsoft.com/office/powerpoint/2010/main" val="317789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4" y="640119"/>
            <a:ext cx="7776865" cy="5093137"/>
          </a:xfrm>
          <a:prstGeom prst="foldedCorner">
            <a:avLst>
              <a:gd name="adj" fmla="val 11925"/>
            </a:avLst>
          </a:prstGeom>
          <a:solidFill>
            <a:schemeClr val="accent1">
              <a:lumMod val="20000"/>
              <a:lumOff val="80000"/>
            </a:schemeClr>
          </a:solidFill>
          <a:ln w="57150">
            <a:noFill/>
            <a:prstDash val="dashDot"/>
          </a:ln>
        </p:spPr>
        <p:txBody>
          <a:bodyPr wrap="square" rtlCol="0" anchor="ctr">
            <a:spAutoFit/>
          </a:bodyPr>
          <a:lstStyle/>
          <a:p>
            <a:pPr algn="ctr"/>
            <a:r>
              <a:rPr lang="ar-EG" sz="3200" b="1" dirty="0"/>
              <a:t>عند اتخاذ القرار ينبغي أن نتباطأ قليلا، ونفهم الموضوع/القضية/المشكلة بشكل أكبر لكي نتحاشى اتخاذ القرارات السيئة ونتمكن من النجاح، وبما أن طرح الأسئلة ينطوي على قدر كبير من الشعور بعدم الراحة، فإن ثقافات العمل السائدة يجب أن تتحول باتجاه دعم هذا السلوك. يجب أن يشجع الناس على طرح المزيد من الأسئلة بحسب الأهداف التي يحاولون تحقيقها عوضا عن دفعهم إلى الإسراع في تقديم الإجابات. وإذا أراد الناس اتخاذ القرارات الصائبة فعليهم البدء بطرح الأسئلة.</a:t>
            </a:r>
          </a:p>
        </p:txBody>
      </p:sp>
      <p:sp>
        <p:nvSpPr>
          <p:cNvPr id="3" name="مستطيل: زوايا مستديرة 2">
            <a:extLst>
              <a:ext uri="{FF2B5EF4-FFF2-40B4-BE49-F238E27FC236}">
                <a16:creationId xmlns:a16="http://schemas.microsoft.com/office/drawing/2014/main" id="{72D1EA61-E921-4C2A-A1B1-2979FB241440}"/>
              </a:ext>
            </a:extLst>
          </p:cNvPr>
          <p:cNvSpPr/>
          <p:nvPr/>
        </p:nvSpPr>
        <p:spPr>
          <a:xfrm>
            <a:off x="683564" y="5572058"/>
            <a:ext cx="7776865" cy="7006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مجلة هارفارد بزنس، إعادة تعلم فن طرح الأسئلة، توم </a:t>
            </a:r>
            <a:r>
              <a:rPr lang="ar-EG" sz="2000" b="1" dirty="0" err="1">
                <a:solidFill>
                  <a:schemeClr val="tx1"/>
                </a:solidFill>
              </a:rPr>
              <a:t>بوهلمان</a:t>
            </a:r>
            <a:r>
              <a:rPr lang="ar-EG" sz="2000" b="1" dirty="0">
                <a:solidFill>
                  <a:schemeClr val="tx1"/>
                </a:solidFill>
              </a:rPr>
              <a:t> </a:t>
            </a:r>
            <a:r>
              <a:rPr lang="ar-EG" sz="2000" b="1" dirty="0" err="1">
                <a:solidFill>
                  <a:schemeClr val="tx1"/>
                </a:solidFill>
              </a:rPr>
              <a:t>ونيثي</a:t>
            </a:r>
            <a:r>
              <a:rPr lang="ar-EG" sz="2000" b="1" dirty="0">
                <a:solidFill>
                  <a:schemeClr val="tx1"/>
                </a:solidFill>
              </a:rPr>
              <a:t> توماس، 2015م</a:t>
            </a:r>
          </a:p>
        </p:txBody>
      </p:sp>
    </p:spTree>
    <p:extLst>
      <p:ext uri="{BB962C8B-B14F-4D97-AF65-F5344CB8AC3E}">
        <p14:creationId xmlns:p14="http://schemas.microsoft.com/office/powerpoint/2010/main" val="231437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1007604" y="1196752"/>
            <a:ext cx="7128792" cy="4032448"/>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3200" b="1" dirty="0">
                <a:solidFill>
                  <a:schemeClr val="tx1"/>
                </a:solidFill>
                <a:effectLst>
                  <a:outerShdw blurRad="38100" dist="38100" dir="2700000" algn="tl">
                    <a:srgbClr val="000000">
                      <a:alpha val="43137"/>
                    </a:srgbClr>
                  </a:outerShdw>
                </a:effectLst>
              </a:rPr>
              <a:t>3- شاع على صفحات التواصل الاجتماعي خبر إصابة أحد طلاب المدرسة بمرض معد شديد الخطورة، فسادت حالة من الفوضى والخوف، وقرر بعضهم مقاطعة الدروس والخروج من المدرسة. ثم تبين أن الخبر مجرد شائعة كاذبة. فكر في الأسئلة التي كان يجب أن تطرح قبل أخذ القرار المتسرع معتمدًا لعبة إشارات المرور.</a:t>
            </a:r>
            <a:endParaRPr lang="en-US" sz="3200" b="1" dirty="0">
              <a:solidFill>
                <a:schemeClr val="tx1"/>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271836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5FBFC45F-0044-4F4A-88A2-2CEF89FADA79}"/>
              </a:ext>
            </a:extLst>
          </p:cNvPr>
          <p:cNvGraphicFramePr>
            <a:graphicFrameLocks noGrp="1"/>
          </p:cNvGraphicFramePr>
          <p:nvPr>
            <p:extLst>
              <p:ext uri="{D42A27DB-BD31-4B8C-83A1-F6EECF244321}">
                <p14:modId xmlns:p14="http://schemas.microsoft.com/office/powerpoint/2010/main" val="1140128981"/>
              </p:ext>
            </p:extLst>
          </p:nvPr>
        </p:nvGraphicFramePr>
        <p:xfrm>
          <a:off x="719572" y="610015"/>
          <a:ext cx="7704855" cy="5637969"/>
        </p:xfrm>
        <a:graphic>
          <a:graphicData uri="http://schemas.openxmlformats.org/drawingml/2006/table">
            <a:tbl>
              <a:tblPr rtl="1" firstRow="1" bandRow="1">
                <a:tableStyleId>{5C22544A-7EE6-4342-B048-85BDC9FD1C3A}</a:tableStyleId>
              </a:tblPr>
              <a:tblGrid>
                <a:gridCol w="2179623">
                  <a:extLst>
                    <a:ext uri="{9D8B030D-6E8A-4147-A177-3AD203B41FA5}">
                      <a16:colId xmlns:a16="http://schemas.microsoft.com/office/drawing/2014/main" val="4278466089"/>
                    </a:ext>
                  </a:extLst>
                </a:gridCol>
                <a:gridCol w="2956947">
                  <a:extLst>
                    <a:ext uri="{9D8B030D-6E8A-4147-A177-3AD203B41FA5}">
                      <a16:colId xmlns:a16="http://schemas.microsoft.com/office/drawing/2014/main" val="2758781917"/>
                    </a:ext>
                  </a:extLst>
                </a:gridCol>
                <a:gridCol w="2568285">
                  <a:extLst>
                    <a:ext uri="{9D8B030D-6E8A-4147-A177-3AD203B41FA5}">
                      <a16:colId xmlns:a16="http://schemas.microsoft.com/office/drawing/2014/main" val="2978668129"/>
                    </a:ext>
                  </a:extLst>
                </a:gridCol>
              </a:tblGrid>
              <a:tr h="685415">
                <a:tc>
                  <a:txBody>
                    <a:bodyPr/>
                    <a:lstStyle/>
                    <a:p>
                      <a:pPr algn="ctr" rtl="1"/>
                      <a:r>
                        <a:rPr lang="ar-EG" sz="3200" b="1" dirty="0"/>
                        <a:t>إشارة المرور</a:t>
                      </a:r>
                    </a:p>
                  </a:txBody>
                  <a:tcPr anchor="ctr"/>
                </a:tc>
                <a:tc>
                  <a:txBody>
                    <a:bodyPr/>
                    <a:lstStyle/>
                    <a:p>
                      <a:pPr algn="ctr" rtl="1"/>
                      <a:r>
                        <a:rPr lang="ar-EG" sz="3200" b="1" dirty="0"/>
                        <a:t>إستراتيجية التعامل مع المشكلة</a:t>
                      </a:r>
                    </a:p>
                  </a:txBody>
                  <a:tcPr anchor="ctr"/>
                </a:tc>
                <a:tc>
                  <a:txBody>
                    <a:bodyPr/>
                    <a:lstStyle/>
                    <a:p>
                      <a:pPr algn="ctr" rtl="1"/>
                      <a:r>
                        <a:rPr lang="ar-EG" sz="3200" b="1" dirty="0"/>
                        <a:t>الأسئلة المناسبة</a:t>
                      </a:r>
                    </a:p>
                  </a:txBody>
                  <a:tcPr anchor="ctr"/>
                </a:tc>
                <a:extLst>
                  <a:ext uri="{0D108BD9-81ED-4DB2-BD59-A6C34878D82A}">
                    <a16:rowId xmlns:a16="http://schemas.microsoft.com/office/drawing/2014/main" val="1602923686"/>
                  </a:ext>
                </a:extLst>
              </a:tr>
              <a:tr h="4571169">
                <a:tc>
                  <a:txBody>
                    <a:bodyPr/>
                    <a:lstStyle/>
                    <a:p>
                      <a:pPr algn="ctr" rtl="1"/>
                      <a:endParaRPr lang="ar-EG" sz="2400" b="1" dirty="0"/>
                    </a:p>
                  </a:txBody>
                  <a:tcPr anchor="ctr"/>
                </a:tc>
                <a:tc>
                  <a:txBody>
                    <a:bodyPr/>
                    <a:lstStyle/>
                    <a:p>
                      <a:pPr algn="ctr" rtl="1"/>
                      <a:r>
                        <a:rPr lang="ar-EG" sz="3600" b="1" dirty="0">
                          <a:solidFill>
                            <a:srgbClr val="FF0000"/>
                          </a:solidFill>
                        </a:rPr>
                        <a:t>قف:</a:t>
                      </a:r>
                    </a:p>
                    <a:p>
                      <a:pPr algn="ctr" rtl="1"/>
                      <a:r>
                        <a:rPr lang="ar-EG" sz="3600" b="1" dirty="0">
                          <a:solidFill>
                            <a:srgbClr val="0070C0"/>
                          </a:solidFill>
                        </a:rPr>
                        <a:t>ألاحظ</a:t>
                      </a:r>
                      <a:r>
                        <a:rPr lang="ar-EG" sz="3600" b="1" dirty="0"/>
                        <a:t> </a:t>
                      </a:r>
                    </a:p>
                    <a:p>
                      <a:pPr marL="342900" indent="-342900" algn="r" rtl="1">
                        <a:buFont typeface="Arial" panose="020B0604020202020204" pitchFamily="34" charset="0"/>
                        <a:buChar char="•"/>
                      </a:pPr>
                      <a:r>
                        <a:rPr lang="ar-EG" sz="2800" b="1" dirty="0"/>
                        <a:t>المعارف الأولية </a:t>
                      </a:r>
                    </a:p>
                    <a:p>
                      <a:pPr marL="342900" indent="-342900" algn="r" rtl="1">
                        <a:buFont typeface="Arial" panose="020B0604020202020204" pitchFamily="34" charset="0"/>
                        <a:buChar char="•"/>
                      </a:pPr>
                      <a:r>
                        <a:rPr lang="ar-EG" sz="2800" b="1" dirty="0"/>
                        <a:t>المعطيات السابقة</a:t>
                      </a:r>
                    </a:p>
                    <a:p>
                      <a:pPr marL="342900" indent="-342900" algn="r" rtl="1">
                        <a:buFont typeface="Arial" panose="020B0604020202020204" pitchFamily="34" charset="0"/>
                        <a:buChar char="•"/>
                      </a:pPr>
                      <a:r>
                        <a:rPr lang="ar-EG" sz="2800" b="1" dirty="0"/>
                        <a:t>الأفكار المسبقة</a:t>
                      </a:r>
                    </a:p>
                  </a:txBody>
                  <a:tcPr anchor="ctr"/>
                </a:tc>
                <a:tc>
                  <a:txBody>
                    <a:bodyPr/>
                    <a:lstStyle/>
                    <a:p>
                      <a:pPr algn="ctr" rtl="1"/>
                      <a:endParaRPr lang="ar-EG" sz="2400" b="1" dirty="0"/>
                    </a:p>
                  </a:txBody>
                  <a:tcPr anchor="ctr"/>
                </a:tc>
                <a:extLst>
                  <a:ext uri="{0D108BD9-81ED-4DB2-BD59-A6C34878D82A}">
                    <a16:rowId xmlns:a16="http://schemas.microsoft.com/office/drawing/2014/main" val="2825854658"/>
                  </a:ext>
                </a:extLst>
              </a:tr>
            </a:tbl>
          </a:graphicData>
        </a:graphic>
      </p:graphicFrame>
      <p:pic>
        <p:nvPicPr>
          <p:cNvPr id="5" name="صورة 4">
            <a:extLst>
              <a:ext uri="{FF2B5EF4-FFF2-40B4-BE49-F238E27FC236}">
                <a16:creationId xmlns:a16="http://schemas.microsoft.com/office/drawing/2014/main" id="{C603C910-29A0-4644-98CF-300D4AC25C69}"/>
              </a:ext>
            </a:extLst>
          </p:cNvPr>
          <p:cNvPicPr>
            <a:picLocks noChangeAspect="1"/>
          </p:cNvPicPr>
          <p:nvPr/>
        </p:nvPicPr>
        <p:blipFill>
          <a:blip r:embed="rId3">
            <a:clrChange>
              <a:clrFrom>
                <a:srgbClr val="FBFBFB"/>
              </a:clrFrom>
              <a:clrTo>
                <a:srgbClr val="FBFBFB">
                  <a:alpha val="0"/>
                </a:srgbClr>
              </a:clrTo>
            </a:clrChange>
            <a:extLst>
              <a:ext uri="{BEBA8EAE-BF5A-486C-A8C5-ECC9F3942E4B}">
                <a14:imgProps xmlns:a14="http://schemas.microsoft.com/office/drawing/2010/main">
                  <a14:imgLayer r:embed="rId4">
                    <a14:imgEffect>
                      <a14:backgroundRemoval t="0" b="98925" l="9091" r="88312"/>
                    </a14:imgEffect>
                  </a14:imgLayer>
                </a14:imgProps>
              </a:ext>
            </a:extLst>
          </a:blip>
          <a:stretch>
            <a:fillRect/>
          </a:stretch>
        </p:blipFill>
        <p:spPr>
          <a:xfrm>
            <a:off x="6516216" y="2636912"/>
            <a:ext cx="1734865" cy="2095356"/>
          </a:xfrm>
          <a:prstGeom prst="rect">
            <a:avLst/>
          </a:prstGeom>
        </p:spPr>
      </p:pic>
    </p:spTree>
    <p:extLst>
      <p:ext uri="{BB962C8B-B14F-4D97-AF65-F5344CB8AC3E}">
        <p14:creationId xmlns:p14="http://schemas.microsoft.com/office/powerpoint/2010/main" val="134161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5FBFC45F-0044-4F4A-88A2-2CEF89FADA79}"/>
              </a:ext>
            </a:extLst>
          </p:cNvPr>
          <p:cNvGraphicFramePr>
            <a:graphicFrameLocks noGrp="1"/>
          </p:cNvGraphicFramePr>
          <p:nvPr>
            <p:extLst>
              <p:ext uri="{D42A27DB-BD31-4B8C-83A1-F6EECF244321}">
                <p14:modId xmlns:p14="http://schemas.microsoft.com/office/powerpoint/2010/main" val="1865267922"/>
              </p:ext>
            </p:extLst>
          </p:nvPr>
        </p:nvGraphicFramePr>
        <p:xfrm>
          <a:off x="719572" y="610015"/>
          <a:ext cx="7704855" cy="5637969"/>
        </p:xfrm>
        <a:graphic>
          <a:graphicData uri="http://schemas.openxmlformats.org/drawingml/2006/table">
            <a:tbl>
              <a:tblPr rtl="1" firstRow="1" bandRow="1">
                <a:tableStyleId>{5C22544A-7EE6-4342-B048-85BDC9FD1C3A}</a:tableStyleId>
              </a:tblPr>
              <a:tblGrid>
                <a:gridCol w="2179623">
                  <a:extLst>
                    <a:ext uri="{9D8B030D-6E8A-4147-A177-3AD203B41FA5}">
                      <a16:colId xmlns:a16="http://schemas.microsoft.com/office/drawing/2014/main" val="4278466089"/>
                    </a:ext>
                  </a:extLst>
                </a:gridCol>
                <a:gridCol w="2956947">
                  <a:extLst>
                    <a:ext uri="{9D8B030D-6E8A-4147-A177-3AD203B41FA5}">
                      <a16:colId xmlns:a16="http://schemas.microsoft.com/office/drawing/2014/main" val="2758781917"/>
                    </a:ext>
                  </a:extLst>
                </a:gridCol>
                <a:gridCol w="2568285">
                  <a:extLst>
                    <a:ext uri="{9D8B030D-6E8A-4147-A177-3AD203B41FA5}">
                      <a16:colId xmlns:a16="http://schemas.microsoft.com/office/drawing/2014/main" val="2978668129"/>
                    </a:ext>
                  </a:extLst>
                </a:gridCol>
              </a:tblGrid>
              <a:tr h="685415">
                <a:tc>
                  <a:txBody>
                    <a:bodyPr/>
                    <a:lstStyle/>
                    <a:p>
                      <a:pPr algn="ctr" rtl="1"/>
                      <a:r>
                        <a:rPr lang="ar-EG" sz="3200" b="1" dirty="0"/>
                        <a:t>إشارة المرور</a:t>
                      </a:r>
                    </a:p>
                  </a:txBody>
                  <a:tcPr anchor="ctr"/>
                </a:tc>
                <a:tc>
                  <a:txBody>
                    <a:bodyPr/>
                    <a:lstStyle/>
                    <a:p>
                      <a:pPr algn="ctr" rtl="1"/>
                      <a:r>
                        <a:rPr lang="ar-EG" sz="3200" b="1" dirty="0"/>
                        <a:t>إستراتيجية التعامل مع المشكلة</a:t>
                      </a:r>
                    </a:p>
                  </a:txBody>
                  <a:tcPr anchor="ctr"/>
                </a:tc>
                <a:tc>
                  <a:txBody>
                    <a:bodyPr/>
                    <a:lstStyle/>
                    <a:p>
                      <a:pPr algn="ctr" rtl="1"/>
                      <a:r>
                        <a:rPr lang="ar-EG" sz="3200" b="1" dirty="0"/>
                        <a:t>الأسئلة المناسبة</a:t>
                      </a:r>
                    </a:p>
                  </a:txBody>
                  <a:tcPr anchor="ctr"/>
                </a:tc>
                <a:extLst>
                  <a:ext uri="{0D108BD9-81ED-4DB2-BD59-A6C34878D82A}">
                    <a16:rowId xmlns:a16="http://schemas.microsoft.com/office/drawing/2014/main" val="1602923686"/>
                  </a:ext>
                </a:extLst>
              </a:tr>
              <a:tr h="4571169">
                <a:tc>
                  <a:txBody>
                    <a:bodyPr/>
                    <a:lstStyle/>
                    <a:p>
                      <a:pPr algn="ctr" rtl="1"/>
                      <a:endParaRPr lang="ar-EG" sz="2400" b="1" dirty="0"/>
                    </a:p>
                  </a:txBody>
                  <a:tcPr anchor="ctr"/>
                </a:tc>
                <a:tc>
                  <a:txBody>
                    <a:bodyPr/>
                    <a:lstStyle/>
                    <a:p>
                      <a:pPr algn="ctr" rtl="1"/>
                      <a:r>
                        <a:rPr lang="ar-EG" sz="3600" b="1" dirty="0">
                          <a:solidFill>
                            <a:schemeClr val="accent6">
                              <a:lumMod val="75000"/>
                            </a:schemeClr>
                          </a:solidFill>
                        </a:rPr>
                        <a:t>تمهل:</a:t>
                      </a:r>
                    </a:p>
                    <a:p>
                      <a:pPr algn="ctr" rtl="1"/>
                      <a:r>
                        <a:rPr lang="ar-EG" sz="3600" b="1" dirty="0">
                          <a:solidFill>
                            <a:srgbClr val="0070C0"/>
                          </a:solidFill>
                        </a:rPr>
                        <a:t>أفهم وأتذكر</a:t>
                      </a:r>
                      <a:r>
                        <a:rPr lang="ar-EG" sz="3600" b="1" dirty="0"/>
                        <a:t> </a:t>
                      </a:r>
                    </a:p>
                    <a:p>
                      <a:pPr marL="342900" indent="-342900" algn="r" rtl="1">
                        <a:buFont typeface="Arial" panose="020B0604020202020204" pitchFamily="34" charset="0"/>
                        <a:buChar char="•"/>
                      </a:pPr>
                      <a:r>
                        <a:rPr lang="ar-EG" sz="2800" b="1" dirty="0"/>
                        <a:t>تمحيص المعلومات</a:t>
                      </a:r>
                    </a:p>
                    <a:p>
                      <a:pPr marL="342900" indent="-342900" algn="r" rtl="1">
                        <a:buFont typeface="Arial" panose="020B0604020202020204" pitchFamily="34" charset="0"/>
                        <a:buChar char="•"/>
                      </a:pPr>
                      <a:r>
                        <a:rPr lang="ar-EG" sz="2800" b="1" dirty="0"/>
                        <a:t>مقارنة المعطيات بما نعرف</a:t>
                      </a:r>
                    </a:p>
                    <a:p>
                      <a:pPr marL="342900" indent="-342900" algn="r" rtl="1">
                        <a:buFont typeface="Arial" panose="020B0604020202020204" pitchFamily="34" charset="0"/>
                        <a:buChar char="•"/>
                      </a:pPr>
                      <a:r>
                        <a:rPr lang="ar-EG" sz="2800" b="1" dirty="0"/>
                        <a:t>إعادة بناء الموقف</a:t>
                      </a:r>
                    </a:p>
                  </a:txBody>
                  <a:tcPr anchor="ctr"/>
                </a:tc>
                <a:tc>
                  <a:txBody>
                    <a:bodyPr/>
                    <a:lstStyle/>
                    <a:p>
                      <a:pPr algn="ctr" rtl="1"/>
                      <a:endParaRPr lang="ar-EG" sz="2400" b="1" dirty="0"/>
                    </a:p>
                  </a:txBody>
                  <a:tcPr anchor="ctr"/>
                </a:tc>
                <a:extLst>
                  <a:ext uri="{0D108BD9-81ED-4DB2-BD59-A6C34878D82A}">
                    <a16:rowId xmlns:a16="http://schemas.microsoft.com/office/drawing/2014/main" val="2825854658"/>
                  </a:ext>
                </a:extLst>
              </a:tr>
            </a:tbl>
          </a:graphicData>
        </a:graphic>
      </p:graphicFrame>
      <p:pic>
        <p:nvPicPr>
          <p:cNvPr id="4" name="صورة 3">
            <a:extLst>
              <a:ext uri="{FF2B5EF4-FFF2-40B4-BE49-F238E27FC236}">
                <a16:creationId xmlns:a16="http://schemas.microsoft.com/office/drawing/2014/main" id="{B7EDA82A-AA13-4BFE-A8DE-6DCD6BF043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53" b="100000" l="0" r="90000"/>
                    </a14:imgEffect>
                  </a14:imgLayer>
                </a14:imgProps>
              </a:ext>
            </a:extLst>
          </a:blip>
          <a:stretch>
            <a:fillRect/>
          </a:stretch>
        </p:blipFill>
        <p:spPr>
          <a:xfrm>
            <a:off x="6698064" y="2518704"/>
            <a:ext cx="1519680" cy="2062424"/>
          </a:xfrm>
          <a:prstGeom prst="rect">
            <a:avLst/>
          </a:prstGeom>
        </p:spPr>
      </p:pic>
    </p:spTree>
    <p:extLst>
      <p:ext uri="{BB962C8B-B14F-4D97-AF65-F5344CB8AC3E}">
        <p14:creationId xmlns:p14="http://schemas.microsoft.com/office/powerpoint/2010/main" val="372688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5FBFC45F-0044-4F4A-88A2-2CEF89FADA79}"/>
              </a:ext>
            </a:extLst>
          </p:cNvPr>
          <p:cNvGraphicFramePr>
            <a:graphicFrameLocks noGrp="1"/>
          </p:cNvGraphicFramePr>
          <p:nvPr>
            <p:extLst>
              <p:ext uri="{D42A27DB-BD31-4B8C-83A1-F6EECF244321}">
                <p14:modId xmlns:p14="http://schemas.microsoft.com/office/powerpoint/2010/main" val="2310790577"/>
              </p:ext>
            </p:extLst>
          </p:nvPr>
        </p:nvGraphicFramePr>
        <p:xfrm>
          <a:off x="719572" y="610015"/>
          <a:ext cx="7704855" cy="5637969"/>
        </p:xfrm>
        <a:graphic>
          <a:graphicData uri="http://schemas.openxmlformats.org/drawingml/2006/table">
            <a:tbl>
              <a:tblPr rtl="1" firstRow="1" bandRow="1">
                <a:tableStyleId>{5C22544A-7EE6-4342-B048-85BDC9FD1C3A}</a:tableStyleId>
              </a:tblPr>
              <a:tblGrid>
                <a:gridCol w="2179623">
                  <a:extLst>
                    <a:ext uri="{9D8B030D-6E8A-4147-A177-3AD203B41FA5}">
                      <a16:colId xmlns:a16="http://schemas.microsoft.com/office/drawing/2014/main" val="4278466089"/>
                    </a:ext>
                  </a:extLst>
                </a:gridCol>
                <a:gridCol w="2956947">
                  <a:extLst>
                    <a:ext uri="{9D8B030D-6E8A-4147-A177-3AD203B41FA5}">
                      <a16:colId xmlns:a16="http://schemas.microsoft.com/office/drawing/2014/main" val="2758781917"/>
                    </a:ext>
                  </a:extLst>
                </a:gridCol>
                <a:gridCol w="2568285">
                  <a:extLst>
                    <a:ext uri="{9D8B030D-6E8A-4147-A177-3AD203B41FA5}">
                      <a16:colId xmlns:a16="http://schemas.microsoft.com/office/drawing/2014/main" val="2978668129"/>
                    </a:ext>
                  </a:extLst>
                </a:gridCol>
              </a:tblGrid>
              <a:tr h="685415">
                <a:tc>
                  <a:txBody>
                    <a:bodyPr/>
                    <a:lstStyle/>
                    <a:p>
                      <a:pPr algn="ctr" rtl="1"/>
                      <a:r>
                        <a:rPr lang="ar-EG" sz="3200" b="1" dirty="0"/>
                        <a:t>إشارة المرور</a:t>
                      </a:r>
                    </a:p>
                  </a:txBody>
                  <a:tcPr anchor="ctr"/>
                </a:tc>
                <a:tc>
                  <a:txBody>
                    <a:bodyPr/>
                    <a:lstStyle/>
                    <a:p>
                      <a:pPr algn="ctr" rtl="1"/>
                      <a:r>
                        <a:rPr lang="ar-EG" sz="3200" b="1" dirty="0"/>
                        <a:t>إستراتيجية التعامل مع المشكلة</a:t>
                      </a:r>
                    </a:p>
                  </a:txBody>
                  <a:tcPr anchor="ctr"/>
                </a:tc>
                <a:tc>
                  <a:txBody>
                    <a:bodyPr/>
                    <a:lstStyle/>
                    <a:p>
                      <a:pPr algn="ctr" rtl="1"/>
                      <a:r>
                        <a:rPr lang="ar-EG" sz="3200" b="1" dirty="0"/>
                        <a:t>الأسئلة المناسبة</a:t>
                      </a:r>
                    </a:p>
                  </a:txBody>
                  <a:tcPr anchor="ctr"/>
                </a:tc>
                <a:extLst>
                  <a:ext uri="{0D108BD9-81ED-4DB2-BD59-A6C34878D82A}">
                    <a16:rowId xmlns:a16="http://schemas.microsoft.com/office/drawing/2014/main" val="1602923686"/>
                  </a:ext>
                </a:extLst>
              </a:tr>
              <a:tr h="4571169">
                <a:tc>
                  <a:txBody>
                    <a:bodyPr/>
                    <a:lstStyle/>
                    <a:p>
                      <a:pPr algn="ctr" rtl="1"/>
                      <a:endParaRPr lang="ar-EG" sz="2400" b="1" dirty="0"/>
                    </a:p>
                  </a:txBody>
                  <a:tcPr anchor="ctr"/>
                </a:tc>
                <a:tc>
                  <a:txBody>
                    <a:bodyPr/>
                    <a:lstStyle/>
                    <a:p>
                      <a:pPr algn="ctr" rtl="1"/>
                      <a:r>
                        <a:rPr lang="ar-EG" sz="3600" b="1" dirty="0">
                          <a:solidFill>
                            <a:srgbClr val="00B050"/>
                          </a:solidFill>
                        </a:rPr>
                        <a:t>انطلق:</a:t>
                      </a:r>
                    </a:p>
                    <a:p>
                      <a:pPr algn="ctr" rtl="1"/>
                      <a:r>
                        <a:rPr lang="ar-EG" sz="3600" b="1" dirty="0">
                          <a:solidFill>
                            <a:srgbClr val="0070C0"/>
                          </a:solidFill>
                        </a:rPr>
                        <a:t>أفكر وأستشرف</a:t>
                      </a:r>
                      <a:r>
                        <a:rPr lang="ar-EG" sz="3600" b="1" dirty="0"/>
                        <a:t> </a:t>
                      </a:r>
                    </a:p>
                    <a:p>
                      <a:pPr marL="342900" indent="-342900" algn="r" rtl="1">
                        <a:buFont typeface="Arial" panose="020B0604020202020204" pitchFamily="34" charset="0"/>
                        <a:buChar char="•"/>
                      </a:pPr>
                      <a:r>
                        <a:rPr lang="ar-EG" sz="2800" b="1" dirty="0"/>
                        <a:t>اختبار المعطيات</a:t>
                      </a:r>
                    </a:p>
                    <a:p>
                      <a:pPr marL="342900" indent="-342900" algn="r" rtl="1">
                        <a:buFont typeface="Arial" panose="020B0604020202020204" pitchFamily="34" charset="0"/>
                        <a:buChar char="•"/>
                      </a:pPr>
                      <a:r>
                        <a:rPr lang="ar-EG" sz="2800" b="1" dirty="0"/>
                        <a:t>بناء الفرضيات</a:t>
                      </a:r>
                    </a:p>
                    <a:p>
                      <a:pPr marL="342900" indent="-342900" algn="r" rtl="1">
                        <a:buFont typeface="Arial" panose="020B0604020202020204" pitchFamily="34" charset="0"/>
                        <a:buChar char="•"/>
                      </a:pPr>
                      <a:r>
                        <a:rPr lang="ar-EG" sz="2800" b="1" dirty="0"/>
                        <a:t>استشراف الحلول</a:t>
                      </a:r>
                    </a:p>
                    <a:p>
                      <a:pPr marL="342900" indent="-342900" algn="r" rtl="1">
                        <a:buFont typeface="Arial" panose="020B0604020202020204" pitchFamily="34" charset="0"/>
                        <a:buChar char="•"/>
                      </a:pPr>
                      <a:r>
                        <a:rPr lang="ar-EG" sz="2800" b="1" dirty="0"/>
                        <a:t>اتخاذ القرار</a:t>
                      </a:r>
                    </a:p>
                  </a:txBody>
                  <a:tcPr anchor="ctr"/>
                </a:tc>
                <a:tc>
                  <a:txBody>
                    <a:bodyPr/>
                    <a:lstStyle/>
                    <a:p>
                      <a:pPr algn="ctr" rtl="1"/>
                      <a:endParaRPr lang="ar-EG" sz="2400" b="1" dirty="0"/>
                    </a:p>
                  </a:txBody>
                  <a:tcPr anchor="ctr"/>
                </a:tc>
                <a:extLst>
                  <a:ext uri="{0D108BD9-81ED-4DB2-BD59-A6C34878D82A}">
                    <a16:rowId xmlns:a16="http://schemas.microsoft.com/office/drawing/2014/main" val="2825854658"/>
                  </a:ext>
                </a:extLst>
              </a:tr>
            </a:tbl>
          </a:graphicData>
        </a:graphic>
      </p:graphicFrame>
      <p:pic>
        <p:nvPicPr>
          <p:cNvPr id="4" name="صورة 3">
            <a:extLst>
              <a:ext uri="{FF2B5EF4-FFF2-40B4-BE49-F238E27FC236}">
                <a16:creationId xmlns:a16="http://schemas.microsoft.com/office/drawing/2014/main" id="{C6B2D233-97C5-4988-8083-3ADF343DBE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3878" l="8108" r="87838"/>
                    </a14:imgEffect>
                  </a14:imgLayer>
                </a14:imgProps>
              </a:ext>
            </a:extLst>
          </a:blip>
          <a:stretch>
            <a:fillRect/>
          </a:stretch>
        </p:blipFill>
        <p:spPr>
          <a:xfrm>
            <a:off x="6660232" y="2780928"/>
            <a:ext cx="1469284" cy="1945808"/>
          </a:xfrm>
          <a:prstGeom prst="rect">
            <a:avLst/>
          </a:prstGeom>
        </p:spPr>
      </p:pic>
    </p:spTree>
    <p:extLst>
      <p:ext uri="{BB962C8B-B14F-4D97-AF65-F5344CB8AC3E}">
        <p14:creationId xmlns:p14="http://schemas.microsoft.com/office/powerpoint/2010/main" val="110837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C673858-9A35-4F88-AA6F-E684710A5D5B}"/>
              </a:ext>
            </a:extLst>
          </p:cNvPr>
          <p:cNvGrpSpPr/>
          <p:nvPr/>
        </p:nvGrpSpPr>
        <p:grpSpPr>
          <a:xfrm>
            <a:off x="2592268" y="1065510"/>
            <a:ext cx="4078414" cy="5001744"/>
            <a:chOff x="2592268" y="1065510"/>
            <a:chExt cx="4078414" cy="5001744"/>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92268" y="1065510"/>
              <a:ext cx="4078414" cy="4078414"/>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592268" y="5143924"/>
              <a:ext cx="3959464" cy="923330"/>
            </a:xfrm>
            <a:prstGeom prst="rect">
              <a:avLst/>
            </a:prstGeom>
            <a:solidFill>
              <a:srgbClr val="00206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chemeClr val="accent3">
                      <a:lumMod val="60000"/>
                      <a:lumOff val="40000"/>
                    </a:schemeClr>
                  </a:solidFill>
                </a:rPr>
                <a:t>أفكر وأتدبر</a:t>
              </a:r>
            </a:p>
          </p:txBody>
        </p:sp>
      </p:grpSp>
    </p:spTree>
    <p:extLst>
      <p:ext uri="{BB962C8B-B14F-4D97-AF65-F5344CB8AC3E}">
        <p14:creationId xmlns:p14="http://schemas.microsoft.com/office/powerpoint/2010/main" val="334360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A1FC8AA7-CB79-4F3A-8DC6-C4871F668540}"/>
              </a:ext>
            </a:extLst>
          </p:cNvPr>
          <p:cNvSpPr txBox="1"/>
          <p:nvPr/>
        </p:nvSpPr>
        <p:spPr>
          <a:xfrm>
            <a:off x="737718" y="2310091"/>
            <a:ext cx="7668563" cy="3970318"/>
          </a:xfrm>
          <a:prstGeom prst="rect">
            <a:avLst/>
          </a:prstGeom>
          <a:noFill/>
        </p:spPr>
        <p:txBody>
          <a:bodyPr wrap="square" rtlCol="1">
            <a:spAutoFit/>
          </a:bodyPr>
          <a:lstStyle/>
          <a:p>
            <a:pPr marL="685800" indent="-685800">
              <a:buFont typeface="Wingdings" panose="05000000000000000000" pitchFamily="2" charset="2"/>
              <a:buChar char="§"/>
            </a:pPr>
            <a:r>
              <a:rPr lang="ar-EG" sz="3600" b="1" dirty="0">
                <a:solidFill>
                  <a:srgbClr val="002060"/>
                </a:solidFill>
                <a:effectLst>
                  <a:outerShdw blurRad="38100" dist="38100" dir="2700000" algn="tl">
                    <a:srgbClr val="000000">
                      <a:alpha val="43137"/>
                    </a:srgbClr>
                  </a:outerShdw>
                </a:effectLst>
              </a:rPr>
              <a:t>التعرف على مفهوم السؤال. </a:t>
            </a:r>
          </a:p>
          <a:p>
            <a:pPr marL="685800" indent="-685800">
              <a:buFont typeface="Wingdings" panose="05000000000000000000" pitchFamily="2" charset="2"/>
              <a:buChar char="§"/>
            </a:pPr>
            <a:r>
              <a:rPr lang="ar-EG" sz="3600" b="1" dirty="0">
                <a:solidFill>
                  <a:srgbClr val="002060"/>
                </a:solidFill>
                <a:effectLst>
                  <a:outerShdw blurRad="38100" dist="38100" dir="2700000" algn="tl">
                    <a:srgbClr val="000000">
                      <a:alpha val="43137"/>
                    </a:srgbClr>
                  </a:outerShdw>
                </a:effectLst>
              </a:rPr>
              <a:t>إدراك فاعلية الأسئلة في التفكير الناقد.</a:t>
            </a:r>
          </a:p>
          <a:p>
            <a:pPr marL="685800" indent="-685800">
              <a:buFont typeface="Wingdings" panose="05000000000000000000" pitchFamily="2" charset="2"/>
              <a:buChar char="§"/>
            </a:pPr>
            <a:r>
              <a:rPr lang="ar-EG" sz="3600" b="1" dirty="0">
                <a:solidFill>
                  <a:srgbClr val="002060"/>
                </a:solidFill>
                <a:effectLst>
                  <a:outerShdw blurRad="38100" dist="38100" dir="2700000" algn="tl">
                    <a:srgbClr val="000000">
                      <a:alpha val="43137"/>
                    </a:srgbClr>
                  </a:outerShdw>
                </a:effectLst>
              </a:rPr>
              <a:t>التعرف على أنواع الأسئلة واستراتيجيات طرحها.</a:t>
            </a:r>
          </a:p>
          <a:p>
            <a:pPr marL="685800" indent="-685800">
              <a:buFont typeface="Wingdings" panose="05000000000000000000" pitchFamily="2" charset="2"/>
              <a:buChar char="§"/>
            </a:pPr>
            <a:r>
              <a:rPr lang="ar-EG" sz="3600" b="1" dirty="0">
                <a:solidFill>
                  <a:srgbClr val="002060"/>
                </a:solidFill>
                <a:effectLst>
                  <a:outerShdw blurRad="38100" dist="38100" dir="2700000" algn="tl">
                    <a:srgbClr val="000000">
                      <a:alpha val="43137"/>
                    </a:srgbClr>
                  </a:outerShdw>
                </a:effectLst>
              </a:rPr>
              <a:t>التمييز بين السؤال المزيف والسؤال الحقيقي.</a:t>
            </a:r>
          </a:p>
          <a:p>
            <a:pPr marL="685800" indent="-685800">
              <a:buFont typeface="Wingdings" panose="05000000000000000000" pitchFamily="2" charset="2"/>
              <a:buChar char="§"/>
            </a:pPr>
            <a:r>
              <a:rPr lang="ar-EG" sz="3600" b="1" dirty="0">
                <a:solidFill>
                  <a:srgbClr val="002060"/>
                </a:solidFill>
                <a:effectLst>
                  <a:outerShdw blurRad="38100" dist="38100" dir="2700000" algn="tl">
                    <a:srgbClr val="000000">
                      <a:alpha val="43137"/>
                    </a:srgbClr>
                  </a:outerShdw>
                </a:effectLst>
              </a:rPr>
              <a:t>التدرب على طريقة طرح الأسئلة الحقيقية في الحياة اليومية.</a:t>
            </a:r>
          </a:p>
        </p:txBody>
      </p:sp>
      <p:grpSp>
        <p:nvGrpSpPr>
          <p:cNvPr id="8" name="مجموعة 7">
            <a:extLst>
              <a:ext uri="{FF2B5EF4-FFF2-40B4-BE49-F238E27FC236}">
                <a16:creationId xmlns:a16="http://schemas.microsoft.com/office/drawing/2014/main" id="{DBA5F7CF-413F-452E-B988-400F34A32F8C}"/>
              </a:ext>
            </a:extLst>
          </p:cNvPr>
          <p:cNvGrpSpPr/>
          <p:nvPr/>
        </p:nvGrpSpPr>
        <p:grpSpPr>
          <a:xfrm>
            <a:off x="1979712" y="692696"/>
            <a:ext cx="4356484" cy="1731087"/>
            <a:chOff x="1763688" y="380009"/>
            <a:chExt cx="4356484" cy="1731087"/>
          </a:xfrm>
        </p:grpSpPr>
        <p:sp>
          <p:nvSpPr>
            <p:cNvPr id="10" name="Rounded Rectangle 2">
              <a:extLst>
                <a:ext uri="{FF2B5EF4-FFF2-40B4-BE49-F238E27FC236}">
                  <a16:creationId xmlns:a16="http://schemas.microsoft.com/office/drawing/2014/main" id="{868D2C6C-5A71-4D95-87BD-04A5677CF1EB}"/>
                </a:ext>
              </a:extLst>
            </p:cNvPr>
            <p:cNvSpPr/>
            <p:nvPr/>
          </p:nvSpPr>
          <p:spPr bwMode="auto">
            <a:xfrm>
              <a:off x="3023828" y="792383"/>
              <a:ext cx="3096344" cy="930275"/>
            </a:xfrm>
            <a:prstGeom prst="roundRect">
              <a:avLst>
                <a:gd name="adj" fmla="val 33618"/>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defRPr/>
              </a:pPr>
              <a:r>
                <a:rPr lang="ar-EG" sz="6000" b="1" dirty="0">
                  <a:solidFill>
                    <a:schemeClr val="tx1"/>
                  </a:solidFill>
                </a:rPr>
                <a:t>الأهداف</a:t>
              </a:r>
              <a:endParaRPr lang="en-US" sz="6000" b="1" dirty="0">
                <a:solidFill>
                  <a:schemeClr val="tx1"/>
                </a:solidFill>
                <a:latin typeface="Calibri" pitchFamily="34" charset="0"/>
              </a:endParaRPr>
            </a:p>
          </p:txBody>
        </p:sp>
        <p:pic>
          <p:nvPicPr>
            <p:cNvPr id="11" name="صورة 10">
              <a:extLst>
                <a:ext uri="{FF2B5EF4-FFF2-40B4-BE49-F238E27FC236}">
                  <a16:creationId xmlns:a16="http://schemas.microsoft.com/office/drawing/2014/main" id="{2E5BB300-812F-45F7-9D38-BAF631CCF424}"/>
                </a:ext>
              </a:extLst>
            </p:cNvPr>
            <p:cNvPicPr>
              <a:picLocks noChangeAspect="1"/>
            </p:cNvPicPr>
            <p:nvPr/>
          </p:nvPicPr>
          <p:blipFill rotWithShape="1">
            <a:blip r:embed="rId3" cstate="print">
              <a:clrChange>
                <a:clrFrom>
                  <a:srgbClr val="F6FBFF"/>
                </a:clrFrom>
                <a:clrTo>
                  <a:srgbClr val="F6FBFF">
                    <a:alpha val="0"/>
                  </a:srgbClr>
                </a:clrTo>
              </a:clrChange>
              <a:extLst>
                <a:ext uri="{28A0092B-C50C-407E-A947-70E740481C1C}">
                  <a14:useLocalDpi xmlns:a14="http://schemas.microsoft.com/office/drawing/2010/main" val="0"/>
                </a:ext>
              </a:extLst>
            </a:blip>
            <a:srcRect l="17451" t="18501" r="17451" b="18501"/>
            <a:stretch/>
          </p:blipFill>
          <p:spPr>
            <a:xfrm>
              <a:off x="1763688" y="380009"/>
              <a:ext cx="1788790" cy="1731087"/>
            </a:xfrm>
            <a:prstGeom prst="rect">
              <a:avLst/>
            </a:prstGeom>
          </p:spPr>
        </p:pic>
      </p:grpSp>
    </p:spTree>
    <p:extLst>
      <p:ext uri="{BB962C8B-B14F-4D97-AF65-F5344CB8AC3E}">
        <p14:creationId xmlns:p14="http://schemas.microsoft.com/office/powerpoint/2010/main" val="250099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p:cTn id="3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 calcmode="lin" valueType="num">
                                      <p:cBhvr>
                                        <p:cTn id="40"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166842"/>
            <a:ext cx="7776865" cy="4647426"/>
          </a:xfrm>
          <a:prstGeom prst="rect">
            <a:avLst/>
          </a:prstGeom>
          <a:solidFill>
            <a:schemeClr val="accent6">
              <a:lumMod val="20000"/>
              <a:lumOff val="80000"/>
            </a:schemeClr>
          </a:solidFill>
          <a:ln w="57150">
            <a:noFill/>
            <a:prstDash val="dashDot"/>
          </a:ln>
        </p:spPr>
        <p:txBody>
          <a:bodyPr wrap="square" rtlCol="0">
            <a:spAutoFit/>
          </a:bodyPr>
          <a:lstStyle/>
          <a:p>
            <a:pPr algn="ctr"/>
            <a:r>
              <a:rPr lang="ar-EG" sz="3600" b="1" dirty="0">
                <a:solidFill>
                  <a:srgbClr val="990000"/>
                </a:solidFill>
              </a:rPr>
              <a:t>عند افتقاد المعلومة الصحيحة، وغياب الحجج المنطقية والبراهين العقلية تنتشر المغالطات، وتسود الشائعات، فيضل الناس، وتضيع الحقائق. غير أن الأمر لا يقتضي فقط التحصن من الشائعات، بل يستوجب كذلك بناء المعرفة الصحيحة. ولذلك كان لابد من إعادة البحث من جديد عن حقائق الأمور. هذا البحث يتطلب في بداية الأمر </a:t>
            </a:r>
            <a:r>
              <a:rPr lang="ar-EG" sz="4000" b="1" dirty="0">
                <a:solidFill>
                  <a:srgbClr val="990000"/>
                </a:solidFill>
              </a:rPr>
              <a:t>صياغة الأسئلة المناسبة.</a:t>
            </a:r>
            <a:endParaRPr lang="en-US" sz="3600" b="1" dirty="0">
              <a:solidFill>
                <a:srgbClr val="990000"/>
              </a:solidFill>
            </a:endParaRPr>
          </a:p>
        </p:txBody>
      </p:sp>
    </p:spTree>
    <p:extLst>
      <p:ext uri="{BB962C8B-B14F-4D97-AF65-F5344CB8AC3E}">
        <p14:creationId xmlns:p14="http://schemas.microsoft.com/office/powerpoint/2010/main" val="167496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443841"/>
            <a:ext cx="7776865" cy="2862322"/>
          </a:xfrm>
          <a:prstGeom prst="rect">
            <a:avLst/>
          </a:prstGeom>
          <a:noFill/>
          <a:ln w="57150">
            <a:noFill/>
            <a:prstDash val="dashDot"/>
          </a:ln>
        </p:spPr>
        <p:txBody>
          <a:bodyPr wrap="square" rtlCol="0">
            <a:spAutoFit/>
          </a:bodyPr>
          <a:lstStyle/>
          <a:p>
            <a:pPr algn="ctr"/>
            <a:r>
              <a:rPr lang="ar-EG" sz="3600" b="1" dirty="0"/>
              <a:t>1-أبني مع مجموعتي خطة </a:t>
            </a:r>
            <a:r>
              <a:rPr lang="ar-EG" sz="3600" b="1" dirty="0" err="1"/>
              <a:t>تساؤلية</a:t>
            </a:r>
            <a:r>
              <a:rPr lang="ar-EG" sz="3600" b="1" dirty="0"/>
              <a:t> لفهم ظاهرة فيروس كورونا </a:t>
            </a:r>
            <a:r>
              <a:rPr lang="en-US" sz="3600" b="1" dirty="0"/>
              <a:t>Covid-19 </a:t>
            </a:r>
            <a:r>
              <a:rPr lang="ar-EG" sz="3600" b="1" dirty="0"/>
              <a:t> وأختار أداة الاستفهام الملائمة لكل مطلوب من بين الأدوات التالية وأبحث عن غيرها، ثم أصوغ في الجدول التالي الأسئلة المناسبة:</a:t>
            </a:r>
            <a:endParaRPr lang="en-US" sz="3600" b="1" dirty="0"/>
          </a:p>
        </p:txBody>
      </p:sp>
      <p:pic>
        <p:nvPicPr>
          <p:cNvPr id="3" name="صورة 2">
            <a:extLst>
              <a:ext uri="{FF2B5EF4-FFF2-40B4-BE49-F238E27FC236}">
                <a16:creationId xmlns:a16="http://schemas.microsoft.com/office/drawing/2014/main" id="{B44857A6-F98A-46A1-8C74-53F17D074D72}"/>
              </a:ext>
            </a:extLst>
          </p:cNvPr>
          <p:cNvPicPr>
            <a:picLocks noChangeAspect="1"/>
          </p:cNvPicPr>
          <p:nvPr/>
        </p:nvPicPr>
        <p:blipFill>
          <a:blip r:embed="rId3"/>
          <a:stretch>
            <a:fillRect/>
          </a:stretch>
        </p:blipFill>
        <p:spPr>
          <a:xfrm>
            <a:off x="1161941" y="4251360"/>
            <a:ext cx="2955341" cy="1818674"/>
          </a:xfrm>
          <a:prstGeom prst="rect">
            <a:avLst/>
          </a:prstGeom>
        </p:spPr>
      </p:pic>
      <p:pic>
        <p:nvPicPr>
          <p:cNvPr id="5" name="صورة 4">
            <a:extLst>
              <a:ext uri="{FF2B5EF4-FFF2-40B4-BE49-F238E27FC236}">
                <a16:creationId xmlns:a16="http://schemas.microsoft.com/office/drawing/2014/main" id="{C8F0F10E-743D-49DC-B377-984F108F3DE5}"/>
              </a:ext>
            </a:extLst>
          </p:cNvPr>
          <p:cNvPicPr>
            <a:picLocks noChangeAspect="1"/>
          </p:cNvPicPr>
          <p:nvPr/>
        </p:nvPicPr>
        <p:blipFill>
          <a:blip r:embed="rId4"/>
          <a:stretch>
            <a:fillRect/>
          </a:stretch>
        </p:blipFill>
        <p:spPr>
          <a:xfrm>
            <a:off x="5026719" y="4306162"/>
            <a:ext cx="2865341" cy="1744737"/>
          </a:xfrm>
          <a:prstGeom prst="rect">
            <a:avLst/>
          </a:prstGeom>
        </p:spPr>
      </p:pic>
    </p:spTree>
    <p:extLst>
      <p:ext uri="{BB962C8B-B14F-4D97-AF65-F5344CB8AC3E}">
        <p14:creationId xmlns:p14="http://schemas.microsoft.com/office/powerpoint/2010/main" val="340591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9B41054F-F794-4BEB-9A49-6FCAA062FE07}"/>
              </a:ext>
            </a:extLst>
          </p:cNvPr>
          <p:cNvGraphicFramePr>
            <a:graphicFrameLocks noGrp="1"/>
          </p:cNvGraphicFramePr>
          <p:nvPr>
            <p:extLst>
              <p:ext uri="{D42A27DB-BD31-4B8C-83A1-F6EECF244321}">
                <p14:modId xmlns:p14="http://schemas.microsoft.com/office/powerpoint/2010/main" val="3720247003"/>
              </p:ext>
            </p:extLst>
          </p:nvPr>
        </p:nvGraphicFramePr>
        <p:xfrm>
          <a:off x="683567" y="634865"/>
          <a:ext cx="7776865" cy="5530439"/>
        </p:xfrm>
        <a:graphic>
          <a:graphicData uri="http://schemas.openxmlformats.org/drawingml/2006/table">
            <a:tbl>
              <a:tblPr rtl="1" firstRow="1" bandRow="1">
                <a:tableStyleId>{7DF18680-E054-41AD-8BC1-D1AEF772440D}</a:tableStyleId>
              </a:tblPr>
              <a:tblGrid>
                <a:gridCol w="1508672">
                  <a:extLst>
                    <a:ext uri="{9D8B030D-6E8A-4147-A177-3AD203B41FA5}">
                      <a16:colId xmlns:a16="http://schemas.microsoft.com/office/drawing/2014/main" val="1118975927"/>
                    </a:ext>
                  </a:extLst>
                </a:gridCol>
                <a:gridCol w="2937552">
                  <a:extLst>
                    <a:ext uri="{9D8B030D-6E8A-4147-A177-3AD203B41FA5}">
                      <a16:colId xmlns:a16="http://schemas.microsoft.com/office/drawing/2014/main" val="1273888415"/>
                    </a:ext>
                  </a:extLst>
                </a:gridCol>
                <a:gridCol w="3330641">
                  <a:extLst>
                    <a:ext uri="{9D8B030D-6E8A-4147-A177-3AD203B41FA5}">
                      <a16:colId xmlns:a16="http://schemas.microsoft.com/office/drawing/2014/main" val="814005420"/>
                    </a:ext>
                  </a:extLst>
                </a:gridCol>
              </a:tblGrid>
              <a:tr h="1018813">
                <a:tc>
                  <a:txBody>
                    <a:bodyPr/>
                    <a:lstStyle/>
                    <a:p>
                      <a:pPr algn="ctr" rtl="1"/>
                      <a:r>
                        <a:rPr lang="ar-EG" sz="3200" b="1" dirty="0"/>
                        <a:t>مجال الأسئلة</a:t>
                      </a:r>
                    </a:p>
                  </a:txBody>
                  <a:tcPr anchor="ctr"/>
                </a:tc>
                <a:tc>
                  <a:txBody>
                    <a:bodyPr/>
                    <a:lstStyle/>
                    <a:p>
                      <a:pPr algn="ctr" rtl="1"/>
                      <a:r>
                        <a:rPr lang="ar-EG" sz="3200" b="1" dirty="0"/>
                        <a:t>مطلوب الاستفهام</a:t>
                      </a:r>
                    </a:p>
                  </a:txBody>
                  <a:tcPr anchor="ctr"/>
                </a:tc>
                <a:tc>
                  <a:txBody>
                    <a:bodyPr/>
                    <a:lstStyle/>
                    <a:p>
                      <a:pPr algn="ctr" rtl="1"/>
                      <a:r>
                        <a:rPr lang="ar-EG" sz="3200" b="1" dirty="0"/>
                        <a:t>الأسئلة حول فايروس كورونا </a:t>
                      </a:r>
                      <a:r>
                        <a:rPr lang="en-US" sz="3200" b="1" dirty="0"/>
                        <a:t>Covid-19</a:t>
                      </a:r>
                      <a:endParaRPr lang="ar-EG" sz="3200" b="1" dirty="0"/>
                    </a:p>
                  </a:txBody>
                  <a:tcPr anchor="ctr"/>
                </a:tc>
                <a:extLst>
                  <a:ext uri="{0D108BD9-81ED-4DB2-BD59-A6C34878D82A}">
                    <a16:rowId xmlns:a16="http://schemas.microsoft.com/office/drawing/2014/main" val="1071255630"/>
                  </a:ext>
                </a:extLst>
              </a:tr>
              <a:tr h="4463639">
                <a:tc>
                  <a:txBody>
                    <a:bodyPr/>
                    <a:lstStyle/>
                    <a:p>
                      <a:pPr marL="92075" lvl="1" indent="0" algn="ctr" rtl="1"/>
                      <a:r>
                        <a:rPr lang="ar-EG" sz="2800" b="1" dirty="0">
                          <a:solidFill>
                            <a:schemeClr val="tx1"/>
                          </a:solidFill>
                        </a:rPr>
                        <a:t>أستفسر عن المعلومات وأستفهم عن الوقائع </a:t>
                      </a:r>
                    </a:p>
                  </a:txBody>
                  <a:tcPr anchor="ctr"/>
                </a:tc>
                <a:tc>
                  <a:txBody>
                    <a:bodyPr/>
                    <a:lstStyle/>
                    <a:p>
                      <a:pPr marL="274638" indent="-274638" algn="r" rtl="1">
                        <a:buFont typeface="Arial" panose="020B0604020202020204" pitchFamily="34" charset="0"/>
                        <a:buChar char="•"/>
                      </a:pPr>
                      <a:r>
                        <a:rPr lang="ar-EG" sz="2800" b="1" dirty="0"/>
                        <a:t>ماهية الموضوع</a:t>
                      </a:r>
                    </a:p>
                    <a:p>
                      <a:pPr marL="274638" indent="-274638" algn="r" rtl="1">
                        <a:buFont typeface="Arial" panose="020B0604020202020204" pitchFamily="34" charset="0"/>
                        <a:buChar char="•"/>
                      </a:pPr>
                      <a:r>
                        <a:rPr lang="ar-EG" sz="2800" b="1" dirty="0"/>
                        <a:t>الإطار الزمني للمسألة</a:t>
                      </a:r>
                    </a:p>
                    <a:p>
                      <a:pPr marL="274638" indent="-274638" algn="r" rtl="1">
                        <a:buFont typeface="Arial" panose="020B0604020202020204" pitchFamily="34" charset="0"/>
                        <a:buChar char="•"/>
                      </a:pPr>
                      <a:r>
                        <a:rPr lang="ar-EG" sz="2800" b="1" dirty="0"/>
                        <a:t>مكونات المشكلة وعناصرها</a:t>
                      </a:r>
                    </a:p>
                    <a:p>
                      <a:pPr marL="274638" indent="-274638" algn="r" rtl="1">
                        <a:buFont typeface="Arial" panose="020B0604020202020204" pitchFamily="34" charset="0"/>
                        <a:buChar char="•"/>
                      </a:pPr>
                      <a:r>
                        <a:rPr lang="ar-EG" sz="2800" b="1" dirty="0"/>
                        <a:t>مكمن أهمية الموضوع</a:t>
                      </a:r>
                    </a:p>
                    <a:p>
                      <a:pPr marL="274638" indent="-274638" algn="r" rtl="1">
                        <a:buFont typeface="Arial" panose="020B0604020202020204" pitchFamily="34" charset="0"/>
                        <a:buChar char="•"/>
                      </a:pPr>
                      <a:r>
                        <a:rPr lang="ar-EG" sz="2800" b="1" dirty="0"/>
                        <a:t>مكان حدوث المشكلة</a:t>
                      </a:r>
                    </a:p>
                    <a:p>
                      <a:pPr marL="274638" indent="-274638" algn="r" rtl="1">
                        <a:buFont typeface="Arial" panose="020B0604020202020204" pitchFamily="34" charset="0"/>
                        <a:buChar char="•"/>
                      </a:pPr>
                      <a:r>
                        <a:rPr lang="ar-EG" sz="2800" b="1" dirty="0"/>
                        <a:t>الأطراف المؤثرة في الموضوع</a:t>
                      </a:r>
                    </a:p>
                  </a:txBody>
                  <a:tcPr anchor="ctr"/>
                </a:tc>
                <a:tc>
                  <a:txBody>
                    <a:bodyPr/>
                    <a:lstStyle/>
                    <a:p>
                      <a:pPr algn="ctr" rtl="1"/>
                      <a:endParaRPr lang="ar-EG" sz="2400" b="1" dirty="0"/>
                    </a:p>
                  </a:txBody>
                  <a:tcPr anchor="ctr"/>
                </a:tc>
                <a:extLst>
                  <a:ext uri="{0D108BD9-81ED-4DB2-BD59-A6C34878D82A}">
                    <a16:rowId xmlns:a16="http://schemas.microsoft.com/office/drawing/2014/main" val="890116052"/>
                  </a:ext>
                </a:extLst>
              </a:tr>
            </a:tbl>
          </a:graphicData>
        </a:graphic>
      </p:graphicFrame>
    </p:spTree>
    <p:extLst>
      <p:ext uri="{BB962C8B-B14F-4D97-AF65-F5344CB8AC3E}">
        <p14:creationId xmlns:p14="http://schemas.microsoft.com/office/powerpoint/2010/main" val="223924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9B41054F-F794-4BEB-9A49-6FCAA062FE07}"/>
              </a:ext>
            </a:extLst>
          </p:cNvPr>
          <p:cNvGraphicFramePr>
            <a:graphicFrameLocks noGrp="1"/>
          </p:cNvGraphicFramePr>
          <p:nvPr>
            <p:extLst>
              <p:ext uri="{D42A27DB-BD31-4B8C-83A1-F6EECF244321}">
                <p14:modId xmlns:p14="http://schemas.microsoft.com/office/powerpoint/2010/main" val="3096772678"/>
              </p:ext>
            </p:extLst>
          </p:nvPr>
        </p:nvGraphicFramePr>
        <p:xfrm>
          <a:off x="683567" y="634865"/>
          <a:ext cx="7776865" cy="5547360"/>
        </p:xfrm>
        <a:graphic>
          <a:graphicData uri="http://schemas.openxmlformats.org/drawingml/2006/table">
            <a:tbl>
              <a:tblPr rtl="1" firstRow="1" bandRow="1">
                <a:tableStyleId>{7DF18680-E054-41AD-8BC1-D1AEF772440D}</a:tableStyleId>
              </a:tblPr>
              <a:tblGrid>
                <a:gridCol w="1285784">
                  <a:extLst>
                    <a:ext uri="{9D8B030D-6E8A-4147-A177-3AD203B41FA5}">
                      <a16:colId xmlns:a16="http://schemas.microsoft.com/office/drawing/2014/main" val="1118975927"/>
                    </a:ext>
                  </a:extLst>
                </a:gridCol>
                <a:gridCol w="3160440">
                  <a:extLst>
                    <a:ext uri="{9D8B030D-6E8A-4147-A177-3AD203B41FA5}">
                      <a16:colId xmlns:a16="http://schemas.microsoft.com/office/drawing/2014/main" val="1273888415"/>
                    </a:ext>
                  </a:extLst>
                </a:gridCol>
                <a:gridCol w="3330641">
                  <a:extLst>
                    <a:ext uri="{9D8B030D-6E8A-4147-A177-3AD203B41FA5}">
                      <a16:colId xmlns:a16="http://schemas.microsoft.com/office/drawing/2014/main" val="814005420"/>
                    </a:ext>
                  </a:extLst>
                </a:gridCol>
              </a:tblGrid>
              <a:tr h="1018813">
                <a:tc>
                  <a:txBody>
                    <a:bodyPr/>
                    <a:lstStyle/>
                    <a:p>
                      <a:pPr algn="ctr" rtl="1"/>
                      <a:r>
                        <a:rPr lang="ar-EG" sz="3200" b="1" dirty="0"/>
                        <a:t>مجال الأسئلة</a:t>
                      </a:r>
                    </a:p>
                  </a:txBody>
                  <a:tcPr anchor="ctr"/>
                </a:tc>
                <a:tc>
                  <a:txBody>
                    <a:bodyPr/>
                    <a:lstStyle/>
                    <a:p>
                      <a:pPr algn="ctr" rtl="1"/>
                      <a:r>
                        <a:rPr lang="ar-EG" sz="3200" b="1" dirty="0"/>
                        <a:t>مطلوب الاستفهام</a:t>
                      </a:r>
                    </a:p>
                  </a:txBody>
                  <a:tcPr anchor="ctr"/>
                </a:tc>
                <a:tc>
                  <a:txBody>
                    <a:bodyPr/>
                    <a:lstStyle/>
                    <a:p>
                      <a:pPr algn="ctr" rtl="1"/>
                      <a:r>
                        <a:rPr lang="ar-EG" sz="3200" b="1" dirty="0"/>
                        <a:t>الأسئلة حول فايروس كورونا </a:t>
                      </a:r>
                      <a:r>
                        <a:rPr lang="en-US" sz="3200" b="1" dirty="0"/>
                        <a:t>Covid-19</a:t>
                      </a:r>
                      <a:endParaRPr lang="ar-EG" sz="3200" b="1" dirty="0"/>
                    </a:p>
                  </a:txBody>
                  <a:tcPr anchor="ctr"/>
                </a:tc>
                <a:extLst>
                  <a:ext uri="{0D108BD9-81ED-4DB2-BD59-A6C34878D82A}">
                    <a16:rowId xmlns:a16="http://schemas.microsoft.com/office/drawing/2014/main" val="1071255630"/>
                  </a:ext>
                </a:extLst>
              </a:tr>
              <a:tr h="4463639">
                <a:tc>
                  <a:txBody>
                    <a:bodyPr/>
                    <a:lstStyle/>
                    <a:p>
                      <a:pPr marL="92075" lvl="1" indent="0" algn="ctr" rtl="1"/>
                      <a:r>
                        <a:rPr lang="ar-EG" sz="2800" b="1" dirty="0">
                          <a:solidFill>
                            <a:schemeClr val="tx1"/>
                          </a:solidFill>
                        </a:rPr>
                        <a:t>أتساءل عن الآراء وأتظنن في الحجج</a:t>
                      </a:r>
                    </a:p>
                  </a:txBody>
                  <a:tcPr anchor="ctr"/>
                </a:tc>
                <a:tc>
                  <a:txBody>
                    <a:bodyPr/>
                    <a:lstStyle/>
                    <a:p>
                      <a:pPr marL="274638" indent="-274638" algn="r" rtl="1">
                        <a:buFont typeface="Arial" panose="020B0604020202020204" pitchFamily="34" charset="0"/>
                        <a:buChar char="•"/>
                      </a:pPr>
                      <a:r>
                        <a:rPr lang="ar-EG" sz="2400" b="1" dirty="0"/>
                        <a:t>نمط تفاعل مكونات الموضوع</a:t>
                      </a:r>
                    </a:p>
                    <a:p>
                      <a:pPr marL="274638" indent="-274638" algn="r" rtl="1">
                        <a:buFont typeface="Arial" panose="020B0604020202020204" pitchFamily="34" charset="0"/>
                        <a:buChar char="•"/>
                      </a:pPr>
                      <a:r>
                        <a:rPr lang="ar-EG" sz="2400" b="1" dirty="0"/>
                        <a:t>علاقة الموضوع بمحيطه</a:t>
                      </a:r>
                    </a:p>
                    <a:p>
                      <a:pPr marL="274638" indent="-274638" algn="r" rtl="1">
                        <a:buFont typeface="Arial" panose="020B0604020202020204" pitchFamily="34" charset="0"/>
                        <a:buChar char="•"/>
                      </a:pPr>
                      <a:r>
                        <a:rPr lang="ar-EG" sz="2400" b="1" dirty="0"/>
                        <a:t>نمط عمل الموضوع</a:t>
                      </a:r>
                    </a:p>
                    <a:p>
                      <a:pPr marL="274638" indent="-274638" algn="r" rtl="1">
                        <a:buFont typeface="Arial" panose="020B0604020202020204" pitchFamily="34" charset="0"/>
                        <a:buChar char="•"/>
                      </a:pPr>
                      <a:r>
                        <a:rPr lang="ar-EG" sz="2400" b="1" dirty="0"/>
                        <a:t>أسباب وعلل حدوث المشكلة</a:t>
                      </a:r>
                    </a:p>
                    <a:p>
                      <a:pPr marL="274638" indent="-274638" algn="r" rtl="1">
                        <a:buFont typeface="Arial" panose="020B0604020202020204" pitchFamily="34" charset="0"/>
                        <a:buChar char="•"/>
                      </a:pPr>
                      <a:r>
                        <a:rPr lang="ar-EG" sz="2400" b="1" dirty="0"/>
                        <a:t>الحجج والبراهين المعتمدة</a:t>
                      </a:r>
                    </a:p>
                    <a:p>
                      <a:pPr marL="274638" indent="-274638" algn="r" rtl="1">
                        <a:buFont typeface="Arial" panose="020B0604020202020204" pitchFamily="34" charset="0"/>
                        <a:buChar char="•"/>
                      </a:pPr>
                      <a:r>
                        <a:rPr lang="ar-EG" sz="2400" b="1" dirty="0"/>
                        <a:t>سلامة الحجج والبراهين المعتمدة</a:t>
                      </a:r>
                    </a:p>
                    <a:p>
                      <a:pPr marL="274638" indent="-274638" algn="r" rtl="1">
                        <a:buFont typeface="Arial" panose="020B0604020202020204" pitchFamily="34" charset="0"/>
                        <a:buChar char="•"/>
                      </a:pPr>
                      <a:r>
                        <a:rPr lang="ar-EG" sz="2400" b="1" dirty="0"/>
                        <a:t>امتداد واستمرارية المشكلة</a:t>
                      </a:r>
                    </a:p>
                    <a:p>
                      <a:pPr marL="274638" indent="-274638" algn="r" rtl="1">
                        <a:buFont typeface="Arial" panose="020B0604020202020204" pitchFamily="34" charset="0"/>
                        <a:buChar char="•"/>
                      </a:pPr>
                      <a:r>
                        <a:rPr lang="ar-EG" sz="2400" b="1" dirty="0"/>
                        <a:t>الحجج والحلول البديلة والممكنة</a:t>
                      </a:r>
                    </a:p>
                  </a:txBody>
                  <a:tcPr anchor="ctr"/>
                </a:tc>
                <a:tc>
                  <a:txBody>
                    <a:bodyPr/>
                    <a:lstStyle/>
                    <a:p>
                      <a:pPr algn="ctr" rtl="1"/>
                      <a:endParaRPr lang="ar-EG" sz="2400" b="1" dirty="0"/>
                    </a:p>
                  </a:txBody>
                  <a:tcPr anchor="ctr"/>
                </a:tc>
                <a:extLst>
                  <a:ext uri="{0D108BD9-81ED-4DB2-BD59-A6C34878D82A}">
                    <a16:rowId xmlns:a16="http://schemas.microsoft.com/office/drawing/2014/main" val="890116052"/>
                  </a:ext>
                </a:extLst>
              </a:tr>
            </a:tbl>
          </a:graphicData>
        </a:graphic>
      </p:graphicFrame>
    </p:spTree>
    <p:extLst>
      <p:ext uri="{BB962C8B-B14F-4D97-AF65-F5344CB8AC3E}">
        <p14:creationId xmlns:p14="http://schemas.microsoft.com/office/powerpoint/2010/main" val="145150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9B41054F-F794-4BEB-9A49-6FCAA062FE07}"/>
              </a:ext>
            </a:extLst>
          </p:cNvPr>
          <p:cNvGraphicFramePr>
            <a:graphicFrameLocks noGrp="1"/>
          </p:cNvGraphicFramePr>
          <p:nvPr>
            <p:extLst>
              <p:ext uri="{D42A27DB-BD31-4B8C-83A1-F6EECF244321}">
                <p14:modId xmlns:p14="http://schemas.microsoft.com/office/powerpoint/2010/main" val="3717125737"/>
              </p:ext>
            </p:extLst>
          </p:nvPr>
        </p:nvGraphicFramePr>
        <p:xfrm>
          <a:off x="683567" y="634865"/>
          <a:ext cx="7776865" cy="5530439"/>
        </p:xfrm>
        <a:graphic>
          <a:graphicData uri="http://schemas.openxmlformats.org/drawingml/2006/table">
            <a:tbl>
              <a:tblPr rtl="1" firstRow="1" bandRow="1">
                <a:tableStyleId>{7DF18680-E054-41AD-8BC1-D1AEF772440D}</a:tableStyleId>
              </a:tblPr>
              <a:tblGrid>
                <a:gridCol w="1508672">
                  <a:extLst>
                    <a:ext uri="{9D8B030D-6E8A-4147-A177-3AD203B41FA5}">
                      <a16:colId xmlns:a16="http://schemas.microsoft.com/office/drawing/2014/main" val="1118975927"/>
                    </a:ext>
                  </a:extLst>
                </a:gridCol>
                <a:gridCol w="2937552">
                  <a:extLst>
                    <a:ext uri="{9D8B030D-6E8A-4147-A177-3AD203B41FA5}">
                      <a16:colId xmlns:a16="http://schemas.microsoft.com/office/drawing/2014/main" val="1273888415"/>
                    </a:ext>
                  </a:extLst>
                </a:gridCol>
                <a:gridCol w="3330641">
                  <a:extLst>
                    <a:ext uri="{9D8B030D-6E8A-4147-A177-3AD203B41FA5}">
                      <a16:colId xmlns:a16="http://schemas.microsoft.com/office/drawing/2014/main" val="814005420"/>
                    </a:ext>
                  </a:extLst>
                </a:gridCol>
              </a:tblGrid>
              <a:tr h="1018813">
                <a:tc>
                  <a:txBody>
                    <a:bodyPr/>
                    <a:lstStyle/>
                    <a:p>
                      <a:pPr algn="ctr" rtl="1"/>
                      <a:r>
                        <a:rPr lang="ar-EG" sz="3200" b="1" dirty="0"/>
                        <a:t>مجال الأسئلة</a:t>
                      </a:r>
                    </a:p>
                  </a:txBody>
                  <a:tcPr anchor="ctr"/>
                </a:tc>
                <a:tc>
                  <a:txBody>
                    <a:bodyPr/>
                    <a:lstStyle/>
                    <a:p>
                      <a:pPr algn="ctr" rtl="1"/>
                      <a:r>
                        <a:rPr lang="ar-EG" sz="3200" b="1" dirty="0"/>
                        <a:t>مطلوب الاستفهام</a:t>
                      </a:r>
                    </a:p>
                  </a:txBody>
                  <a:tcPr anchor="ctr"/>
                </a:tc>
                <a:tc>
                  <a:txBody>
                    <a:bodyPr/>
                    <a:lstStyle/>
                    <a:p>
                      <a:pPr algn="ctr" rtl="1"/>
                      <a:r>
                        <a:rPr lang="ar-EG" sz="3200" b="1" dirty="0"/>
                        <a:t>الأسئلة حول فايروس كورونا </a:t>
                      </a:r>
                      <a:r>
                        <a:rPr lang="en-US" sz="3200" b="1" dirty="0"/>
                        <a:t>Covid-19</a:t>
                      </a:r>
                      <a:endParaRPr lang="ar-EG" sz="3200" b="1" dirty="0"/>
                    </a:p>
                  </a:txBody>
                  <a:tcPr anchor="ctr"/>
                </a:tc>
                <a:extLst>
                  <a:ext uri="{0D108BD9-81ED-4DB2-BD59-A6C34878D82A}">
                    <a16:rowId xmlns:a16="http://schemas.microsoft.com/office/drawing/2014/main" val="1071255630"/>
                  </a:ext>
                </a:extLst>
              </a:tr>
              <a:tr h="4463639">
                <a:tc>
                  <a:txBody>
                    <a:bodyPr/>
                    <a:lstStyle/>
                    <a:p>
                      <a:pPr marL="92075" lvl="1" indent="0" algn="ctr" rtl="1"/>
                      <a:r>
                        <a:rPr lang="ar-EG" sz="2800" b="1" dirty="0">
                          <a:solidFill>
                            <a:schemeClr val="tx1"/>
                          </a:solidFill>
                        </a:rPr>
                        <a:t>أستفهم عن القيمة </a:t>
                      </a:r>
                    </a:p>
                  </a:txBody>
                  <a:tcPr anchor="ctr"/>
                </a:tc>
                <a:tc>
                  <a:txBody>
                    <a:bodyPr/>
                    <a:lstStyle/>
                    <a:p>
                      <a:pPr marL="274638" indent="-274638" algn="r" rtl="1">
                        <a:buFont typeface="Arial" panose="020B0604020202020204" pitchFamily="34" charset="0"/>
                        <a:buChar char="•"/>
                      </a:pPr>
                      <a:r>
                        <a:rPr lang="ar-EG" sz="2800" b="1" dirty="0"/>
                        <a:t>قيمة الحلول</a:t>
                      </a:r>
                    </a:p>
                    <a:p>
                      <a:pPr marL="274638" indent="-274638" algn="r" rtl="1">
                        <a:buFont typeface="Arial" panose="020B0604020202020204" pitchFamily="34" charset="0"/>
                        <a:buChar char="•"/>
                      </a:pPr>
                      <a:r>
                        <a:rPr lang="ar-EG" sz="2800" b="1" dirty="0"/>
                        <a:t>قيمة تجارب الحلول</a:t>
                      </a:r>
                    </a:p>
                    <a:p>
                      <a:pPr marL="274638" indent="-274638" algn="r" rtl="1">
                        <a:buFont typeface="Arial" panose="020B0604020202020204" pitchFamily="34" charset="0"/>
                        <a:buChar char="•"/>
                      </a:pPr>
                      <a:r>
                        <a:rPr lang="ar-EG" sz="2800" b="1" dirty="0"/>
                        <a:t>حدود إمكانية الحلول</a:t>
                      </a:r>
                    </a:p>
                    <a:p>
                      <a:pPr marL="274638" indent="-274638" algn="r" rtl="1">
                        <a:buFont typeface="Arial" panose="020B0604020202020204" pitchFamily="34" charset="0"/>
                        <a:buChar char="•"/>
                      </a:pPr>
                      <a:r>
                        <a:rPr lang="ar-EG" sz="2800" b="1" dirty="0"/>
                        <a:t>مدى الاستفادة من الحلول</a:t>
                      </a:r>
                    </a:p>
                    <a:p>
                      <a:pPr marL="274638" indent="-274638" algn="r" rtl="1">
                        <a:buFont typeface="Arial" panose="020B0604020202020204" pitchFamily="34" charset="0"/>
                        <a:buChar char="•"/>
                      </a:pPr>
                      <a:r>
                        <a:rPr lang="ar-EG" sz="2800" b="1" dirty="0"/>
                        <a:t>أهمية الحل بالنسبة للآخرين.</a:t>
                      </a:r>
                    </a:p>
                  </a:txBody>
                  <a:tcPr anchor="ctr"/>
                </a:tc>
                <a:tc>
                  <a:txBody>
                    <a:bodyPr/>
                    <a:lstStyle/>
                    <a:p>
                      <a:pPr algn="ctr" rtl="1"/>
                      <a:endParaRPr lang="ar-EG" sz="2400" b="1" dirty="0"/>
                    </a:p>
                  </a:txBody>
                  <a:tcPr anchor="ctr"/>
                </a:tc>
                <a:extLst>
                  <a:ext uri="{0D108BD9-81ED-4DB2-BD59-A6C34878D82A}">
                    <a16:rowId xmlns:a16="http://schemas.microsoft.com/office/drawing/2014/main" val="890116052"/>
                  </a:ext>
                </a:extLst>
              </a:tr>
            </a:tbl>
          </a:graphicData>
        </a:graphic>
      </p:graphicFrame>
    </p:spTree>
    <p:extLst>
      <p:ext uri="{BB962C8B-B14F-4D97-AF65-F5344CB8AC3E}">
        <p14:creationId xmlns:p14="http://schemas.microsoft.com/office/powerpoint/2010/main" val="105675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443841"/>
            <a:ext cx="7776865" cy="1754326"/>
          </a:xfrm>
          <a:prstGeom prst="rect">
            <a:avLst/>
          </a:prstGeom>
          <a:noFill/>
          <a:ln w="57150">
            <a:noFill/>
            <a:prstDash val="dashDot"/>
          </a:ln>
        </p:spPr>
        <p:txBody>
          <a:bodyPr wrap="square" rtlCol="0">
            <a:spAutoFit/>
          </a:bodyPr>
          <a:lstStyle/>
          <a:p>
            <a:pPr algn="ctr"/>
            <a:r>
              <a:rPr lang="ar-EG" sz="3600" b="1" dirty="0"/>
              <a:t>2- أصل بسهم بين السؤال ومهارة التفكير التي ينتمي إليها، وأتخيل سؤالاً طرحته الدكتورة غادة المطيري في أثناء بحثها:</a:t>
            </a:r>
            <a:endParaRPr lang="en-US" sz="3600" b="1" dirty="0"/>
          </a:p>
        </p:txBody>
      </p:sp>
      <p:pic>
        <p:nvPicPr>
          <p:cNvPr id="4" name="صورة 3">
            <a:extLst>
              <a:ext uri="{FF2B5EF4-FFF2-40B4-BE49-F238E27FC236}">
                <a16:creationId xmlns:a16="http://schemas.microsoft.com/office/drawing/2014/main" id="{1C6D72A0-69DB-4AC5-8BCD-F1200EAEACFC}"/>
              </a:ext>
            </a:extLst>
          </p:cNvPr>
          <p:cNvPicPr>
            <a:picLocks noChangeAspect="1"/>
          </p:cNvPicPr>
          <p:nvPr/>
        </p:nvPicPr>
        <p:blipFill>
          <a:blip r:embed="rId3"/>
          <a:stretch>
            <a:fillRect/>
          </a:stretch>
        </p:blipFill>
        <p:spPr>
          <a:xfrm>
            <a:off x="3059831" y="3659834"/>
            <a:ext cx="3324779" cy="2226687"/>
          </a:xfrm>
          <a:prstGeom prst="rect">
            <a:avLst/>
          </a:prstGeom>
        </p:spPr>
      </p:pic>
    </p:spTree>
    <p:extLst>
      <p:ext uri="{BB962C8B-B14F-4D97-AF65-F5344CB8AC3E}">
        <p14:creationId xmlns:p14="http://schemas.microsoft.com/office/powerpoint/2010/main" val="99982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9B41054F-F794-4BEB-9A49-6FCAA062FE07}"/>
              </a:ext>
            </a:extLst>
          </p:cNvPr>
          <p:cNvGraphicFramePr>
            <a:graphicFrameLocks noGrp="1"/>
          </p:cNvGraphicFramePr>
          <p:nvPr>
            <p:extLst>
              <p:ext uri="{D42A27DB-BD31-4B8C-83A1-F6EECF244321}">
                <p14:modId xmlns:p14="http://schemas.microsoft.com/office/powerpoint/2010/main" val="1687481174"/>
              </p:ext>
            </p:extLst>
          </p:nvPr>
        </p:nvGraphicFramePr>
        <p:xfrm>
          <a:off x="683568" y="663780"/>
          <a:ext cx="4968552" cy="5530439"/>
        </p:xfrm>
        <a:graphic>
          <a:graphicData uri="http://schemas.openxmlformats.org/drawingml/2006/table">
            <a:tbl>
              <a:tblPr rtl="1" firstRow="1" bandRow="1">
                <a:tableStyleId>{F5AB1C69-6EDB-4FF4-983F-18BD219EF322}</a:tableStyleId>
              </a:tblPr>
              <a:tblGrid>
                <a:gridCol w="1777804">
                  <a:extLst>
                    <a:ext uri="{9D8B030D-6E8A-4147-A177-3AD203B41FA5}">
                      <a16:colId xmlns:a16="http://schemas.microsoft.com/office/drawing/2014/main" val="1118975927"/>
                    </a:ext>
                  </a:extLst>
                </a:gridCol>
                <a:gridCol w="3190748">
                  <a:extLst>
                    <a:ext uri="{9D8B030D-6E8A-4147-A177-3AD203B41FA5}">
                      <a16:colId xmlns:a16="http://schemas.microsoft.com/office/drawing/2014/main" val="814005420"/>
                    </a:ext>
                  </a:extLst>
                </a:gridCol>
              </a:tblGrid>
              <a:tr h="1018813">
                <a:tc>
                  <a:txBody>
                    <a:bodyPr/>
                    <a:lstStyle/>
                    <a:p>
                      <a:pPr algn="ctr" rtl="1"/>
                      <a:r>
                        <a:rPr lang="ar-EG" sz="3200" b="1" dirty="0"/>
                        <a:t>صيغة السؤال</a:t>
                      </a:r>
                    </a:p>
                  </a:txBody>
                  <a:tcPr anchor="ctr"/>
                </a:tc>
                <a:tc>
                  <a:txBody>
                    <a:bodyPr/>
                    <a:lstStyle/>
                    <a:p>
                      <a:pPr algn="ctr" rtl="1"/>
                      <a:r>
                        <a:rPr lang="ar-EG" sz="3200" b="1" dirty="0"/>
                        <a:t>السؤال الذي طرحته الدكتورة غادة</a:t>
                      </a:r>
                    </a:p>
                  </a:txBody>
                  <a:tcPr anchor="ctr"/>
                </a:tc>
                <a:extLst>
                  <a:ext uri="{0D108BD9-81ED-4DB2-BD59-A6C34878D82A}">
                    <a16:rowId xmlns:a16="http://schemas.microsoft.com/office/drawing/2014/main" val="1071255630"/>
                  </a:ext>
                </a:extLst>
              </a:tr>
              <a:tr h="892728">
                <a:tc>
                  <a:txBody>
                    <a:bodyPr/>
                    <a:lstStyle/>
                    <a:p>
                      <a:pPr marL="92075" lvl="1" indent="0" algn="ctr" rtl="1"/>
                      <a:r>
                        <a:rPr lang="ar-EG" sz="2400" b="1" dirty="0">
                          <a:solidFill>
                            <a:schemeClr val="tx1"/>
                          </a:solidFill>
                        </a:rPr>
                        <a:t>ما هي المشكلة ....؟</a:t>
                      </a:r>
                    </a:p>
                  </a:txBody>
                  <a:tcPr anchor="ctr"/>
                </a:tc>
                <a:tc>
                  <a:txBody>
                    <a:bodyPr/>
                    <a:lstStyle/>
                    <a:p>
                      <a:pPr algn="ctr" rtl="1"/>
                      <a:r>
                        <a:rPr lang="ar-EG" sz="2400" b="1" dirty="0"/>
                        <a:t>ما هو الالتهاب؟</a:t>
                      </a:r>
                    </a:p>
                  </a:txBody>
                  <a:tcPr anchor="ctr"/>
                </a:tc>
                <a:extLst>
                  <a:ext uri="{0D108BD9-81ED-4DB2-BD59-A6C34878D82A}">
                    <a16:rowId xmlns:a16="http://schemas.microsoft.com/office/drawing/2014/main" val="890116052"/>
                  </a:ext>
                </a:extLst>
              </a:tr>
              <a:tr h="892728">
                <a:tc>
                  <a:txBody>
                    <a:bodyPr/>
                    <a:lstStyle/>
                    <a:p>
                      <a:pPr marL="92075" lvl="1" indent="0" algn="ctr" rtl="1"/>
                      <a:r>
                        <a:rPr lang="ar-EG" sz="2400" b="1" dirty="0">
                          <a:solidFill>
                            <a:schemeClr val="tx1"/>
                          </a:solidFill>
                        </a:rPr>
                        <a:t>ما العلاقة بين ....؟</a:t>
                      </a:r>
                    </a:p>
                  </a:txBody>
                  <a:tcPr anchor="ctr"/>
                </a:tc>
                <a:tc>
                  <a:txBody>
                    <a:bodyPr/>
                    <a:lstStyle/>
                    <a:p>
                      <a:pPr algn="ctr" rtl="1"/>
                      <a:endParaRPr lang="ar-EG" sz="2400" b="1" dirty="0"/>
                    </a:p>
                  </a:txBody>
                  <a:tcPr anchor="ctr"/>
                </a:tc>
                <a:extLst>
                  <a:ext uri="{0D108BD9-81ED-4DB2-BD59-A6C34878D82A}">
                    <a16:rowId xmlns:a16="http://schemas.microsoft.com/office/drawing/2014/main" val="4118470426"/>
                  </a:ext>
                </a:extLst>
              </a:tr>
              <a:tr h="892727">
                <a:tc>
                  <a:txBody>
                    <a:bodyPr/>
                    <a:lstStyle/>
                    <a:p>
                      <a:pPr marL="92075" lvl="1" indent="0" algn="ctr" rtl="1"/>
                      <a:r>
                        <a:rPr lang="ar-EG" sz="2400" b="1" dirty="0">
                          <a:solidFill>
                            <a:schemeClr val="tx1"/>
                          </a:solidFill>
                        </a:rPr>
                        <a:t>كيف نستدل على ....؟</a:t>
                      </a:r>
                    </a:p>
                  </a:txBody>
                  <a:tcPr anchor="ctr"/>
                </a:tc>
                <a:tc>
                  <a:txBody>
                    <a:bodyPr/>
                    <a:lstStyle/>
                    <a:p>
                      <a:pPr algn="ctr" rtl="1"/>
                      <a:endParaRPr lang="ar-EG" sz="2400" b="1" dirty="0"/>
                    </a:p>
                  </a:txBody>
                  <a:tcPr anchor="ctr"/>
                </a:tc>
                <a:extLst>
                  <a:ext uri="{0D108BD9-81ED-4DB2-BD59-A6C34878D82A}">
                    <a16:rowId xmlns:a16="http://schemas.microsoft.com/office/drawing/2014/main" val="605192456"/>
                  </a:ext>
                </a:extLst>
              </a:tr>
              <a:tr h="892728">
                <a:tc>
                  <a:txBody>
                    <a:bodyPr/>
                    <a:lstStyle/>
                    <a:p>
                      <a:pPr marL="92075" lvl="1" indent="0" algn="ctr" rtl="1"/>
                      <a:r>
                        <a:rPr lang="ar-EG" sz="2400" b="1" dirty="0">
                          <a:solidFill>
                            <a:schemeClr val="tx1"/>
                          </a:solidFill>
                        </a:rPr>
                        <a:t>متى حدث ...؟</a:t>
                      </a:r>
                    </a:p>
                  </a:txBody>
                  <a:tcPr anchor="ctr"/>
                </a:tc>
                <a:tc>
                  <a:txBody>
                    <a:bodyPr/>
                    <a:lstStyle/>
                    <a:p>
                      <a:pPr algn="ctr" rtl="1"/>
                      <a:endParaRPr lang="ar-EG" sz="2400" b="1" dirty="0"/>
                    </a:p>
                  </a:txBody>
                  <a:tcPr anchor="ctr"/>
                </a:tc>
                <a:extLst>
                  <a:ext uri="{0D108BD9-81ED-4DB2-BD59-A6C34878D82A}">
                    <a16:rowId xmlns:a16="http://schemas.microsoft.com/office/drawing/2014/main" val="1242794607"/>
                  </a:ext>
                </a:extLst>
              </a:tr>
              <a:tr h="892728">
                <a:tc>
                  <a:txBody>
                    <a:bodyPr/>
                    <a:lstStyle/>
                    <a:p>
                      <a:pPr marL="92075" lvl="1" indent="0" algn="ctr" rtl="1"/>
                      <a:r>
                        <a:rPr lang="ar-EG" sz="2400" b="1" dirty="0">
                          <a:solidFill>
                            <a:schemeClr val="tx1"/>
                          </a:solidFill>
                        </a:rPr>
                        <a:t>ما الأمثلة التي ....؟</a:t>
                      </a:r>
                    </a:p>
                  </a:txBody>
                  <a:tcPr anchor="ctr"/>
                </a:tc>
                <a:tc>
                  <a:txBody>
                    <a:bodyPr/>
                    <a:lstStyle/>
                    <a:p>
                      <a:pPr algn="ctr" rtl="1"/>
                      <a:endParaRPr lang="ar-EG" sz="2400" b="1" dirty="0"/>
                    </a:p>
                  </a:txBody>
                  <a:tcPr anchor="ctr"/>
                </a:tc>
                <a:extLst>
                  <a:ext uri="{0D108BD9-81ED-4DB2-BD59-A6C34878D82A}">
                    <a16:rowId xmlns:a16="http://schemas.microsoft.com/office/drawing/2014/main" val="1355130787"/>
                  </a:ext>
                </a:extLst>
              </a:tr>
            </a:tbl>
          </a:graphicData>
        </a:graphic>
      </p:graphicFrame>
      <p:sp>
        <p:nvSpPr>
          <p:cNvPr id="4" name="عنوان 1">
            <a:extLst>
              <a:ext uri="{FF2B5EF4-FFF2-40B4-BE49-F238E27FC236}">
                <a16:creationId xmlns:a16="http://schemas.microsoft.com/office/drawing/2014/main" id="{A8DAC460-9BF0-4FA9-819E-DDE9C4BF7280}"/>
              </a:ext>
            </a:extLst>
          </p:cNvPr>
          <p:cNvSpPr txBox="1">
            <a:spLocks/>
          </p:cNvSpPr>
          <p:nvPr/>
        </p:nvSpPr>
        <p:spPr>
          <a:xfrm>
            <a:off x="5940152" y="1268760"/>
            <a:ext cx="2551088" cy="646331"/>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3600" dirty="0">
                <a:solidFill>
                  <a:srgbClr val="FFFF00"/>
                </a:solidFill>
              </a:rPr>
              <a:t>يركب/ يبني حلًا</a:t>
            </a:r>
          </a:p>
        </p:txBody>
      </p:sp>
      <p:sp>
        <p:nvSpPr>
          <p:cNvPr id="5" name="عنوان 1">
            <a:extLst>
              <a:ext uri="{FF2B5EF4-FFF2-40B4-BE49-F238E27FC236}">
                <a16:creationId xmlns:a16="http://schemas.microsoft.com/office/drawing/2014/main" id="{27BC37AD-A709-4F9A-9621-348A11120C51}"/>
              </a:ext>
            </a:extLst>
          </p:cNvPr>
          <p:cNvSpPr txBox="1">
            <a:spLocks/>
          </p:cNvSpPr>
          <p:nvPr/>
        </p:nvSpPr>
        <p:spPr>
          <a:xfrm>
            <a:off x="5946968" y="2060848"/>
            <a:ext cx="2551088" cy="646331"/>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3600" dirty="0">
                <a:solidFill>
                  <a:srgbClr val="FFFF00"/>
                </a:solidFill>
              </a:rPr>
              <a:t>يقيم/يحكم</a:t>
            </a:r>
          </a:p>
        </p:txBody>
      </p:sp>
      <p:sp>
        <p:nvSpPr>
          <p:cNvPr id="10" name="عنوان 1">
            <a:extLst>
              <a:ext uri="{FF2B5EF4-FFF2-40B4-BE49-F238E27FC236}">
                <a16:creationId xmlns:a16="http://schemas.microsoft.com/office/drawing/2014/main" id="{DCDD2CE0-E2CF-48F6-92D3-2D7267FBD9DF}"/>
              </a:ext>
            </a:extLst>
          </p:cNvPr>
          <p:cNvSpPr txBox="1">
            <a:spLocks/>
          </p:cNvSpPr>
          <p:nvPr/>
        </p:nvSpPr>
        <p:spPr>
          <a:xfrm>
            <a:off x="5968640" y="2854677"/>
            <a:ext cx="2551088" cy="646331"/>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3600" dirty="0">
                <a:solidFill>
                  <a:srgbClr val="FFFF00"/>
                </a:solidFill>
              </a:rPr>
              <a:t>يحلل/ يستدل</a:t>
            </a:r>
          </a:p>
        </p:txBody>
      </p:sp>
      <p:sp>
        <p:nvSpPr>
          <p:cNvPr id="11" name="عنوان 1">
            <a:extLst>
              <a:ext uri="{FF2B5EF4-FFF2-40B4-BE49-F238E27FC236}">
                <a16:creationId xmlns:a16="http://schemas.microsoft.com/office/drawing/2014/main" id="{D76286D7-4DD6-431F-AC71-4B84C9DF07CE}"/>
              </a:ext>
            </a:extLst>
          </p:cNvPr>
          <p:cNvSpPr txBox="1">
            <a:spLocks/>
          </p:cNvSpPr>
          <p:nvPr/>
        </p:nvSpPr>
        <p:spPr>
          <a:xfrm>
            <a:off x="5975456" y="3646765"/>
            <a:ext cx="2551088" cy="646331"/>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3600" dirty="0">
                <a:solidFill>
                  <a:srgbClr val="FFFF00"/>
                </a:solidFill>
              </a:rPr>
              <a:t>يطبق/يمارس</a:t>
            </a:r>
          </a:p>
        </p:txBody>
      </p:sp>
      <p:sp>
        <p:nvSpPr>
          <p:cNvPr id="12" name="عنوان 1">
            <a:extLst>
              <a:ext uri="{FF2B5EF4-FFF2-40B4-BE49-F238E27FC236}">
                <a16:creationId xmlns:a16="http://schemas.microsoft.com/office/drawing/2014/main" id="{E12E01B8-7EFA-4E58-AF3B-6C65B7B61515}"/>
              </a:ext>
            </a:extLst>
          </p:cNvPr>
          <p:cNvSpPr txBox="1">
            <a:spLocks/>
          </p:cNvSpPr>
          <p:nvPr/>
        </p:nvSpPr>
        <p:spPr>
          <a:xfrm>
            <a:off x="5975456" y="4438853"/>
            <a:ext cx="2551088" cy="584775"/>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3200" dirty="0">
                <a:solidFill>
                  <a:srgbClr val="FFFF00"/>
                </a:solidFill>
              </a:rPr>
              <a:t>يفهم/ يقارن/ يعلل</a:t>
            </a:r>
          </a:p>
        </p:txBody>
      </p:sp>
      <p:sp>
        <p:nvSpPr>
          <p:cNvPr id="13" name="عنوان 1">
            <a:extLst>
              <a:ext uri="{FF2B5EF4-FFF2-40B4-BE49-F238E27FC236}">
                <a16:creationId xmlns:a16="http://schemas.microsoft.com/office/drawing/2014/main" id="{AEF1456C-2166-4597-AF1A-8B5A7307863B}"/>
              </a:ext>
            </a:extLst>
          </p:cNvPr>
          <p:cNvSpPr txBox="1">
            <a:spLocks/>
          </p:cNvSpPr>
          <p:nvPr/>
        </p:nvSpPr>
        <p:spPr>
          <a:xfrm>
            <a:off x="5982272" y="5230941"/>
            <a:ext cx="2551088" cy="646331"/>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3600" dirty="0">
                <a:solidFill>
                  <a:srgbClr val="FFFF00"/>
                </a:solidFill>
              </a:rPr>
              <a:t>يتعرف/ يتذكر</a:t>
            </a:r>
          </a:p>
        </p:txBody>
      </p:sp>
    </p:spTree>
    <p:extLst>
      <p:ext uri="{BB962C8B-B14F-4D97-AF65-F5344CB8AC3E}">
        <p14:creationId xmlns:p14="http://schemas.microsoft.com/office/powerpoint/2010/main" val="152935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4">
                                            <p:bg/>
                                          </p:spTgt>
                                        </p:tgtEl>
                                        <p:attrNameLst>
                                          <p:attrName>style.visibility</p:attrName>
                                        </p:attrNameLst>
                                      </p:cBhvr>
                                      <p:to>
                                        <p:strVal val="visible"/>
                                      </p:to>
                                    </p:set>
                                    <p:anim calcmode="lin" valueType="num">
                                      <p:cBhvr additive="base">
                                        <p:cTn id="11"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bg/>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5">
                                            <p:bg/>
                                          </p:spTgt>
                                        </p:tgtEl>
                                        <p:attrNameLst>
                                          <p:attrName>style.visibility</p:attrName>
                                        </p:attrNameLst>
                                      </p:cBhvr>
                                      <p:to>
                                        <p:strVal val="visible"/>
                                      </p:to>
                                    </p:set>
                                    <p:anim calcmode="lin" valueType="num">
                                      <p:cBhvr additive="base">
                                        <p:cTn id="21"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bg/>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bg/>
                                          </p:spTgt>
                                        </p:tgtEl>
                                        <p:attrNameLst>
                                          <p:attrName>style.visibility</p:attrName>
                                        </p:attrNameLst>
                                      </p:cBhvr>
                                      <p:to>
                                        <p:strVal val="visible"/>
                                      </p:to>
                                    </p:set>
                                    <p:anim calcmode="lin" valueType="num">
                                      <p:cBhvr additive="base">
                                        <p:cTn id="31" dur="500" fill="hold"/>
                                        <p:tgtEl>
                                          <p:spTgt spid="10">
                                            <p:bg/>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
                                            <p:bg/>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 calcmode="lin" valueType="num">
                                      <p:cBhvr additive="base">
                                        <p:cTn id="36"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1">
                                            <p:bg/>
                                          </p:spTgt>
                                        </p:tgtEl>
                                        <p:attrNameLst>
                                          <p:attrName>style.visibility</p:attrName>
                                        </p:attrNameLst>
                                      </p:cBhvr>
                                      <p:to>
                                        <p:strVal val="visible"/>
                                      </p:to>
                                    </p:set>
                                    <p:anim calcmode="lin" valueType="num">
                                      <p:cBhvr additive="base">
                                        <p:cTn id="41" dur="500" fill="hold"/>
                                        <p:tgtEl>
                                          <p:spTgt spid="11">
                                            <p:bg/>
                                          </p:spTgt>
                                        </p:tgtEl>
                                        <p:attrNameLst>
                                          <p:attrName>ppt_x</p:attrName>
                                        </p:attrNameLst>
                                      </p:cBhvr>
                                      <p:tavLst>
                                        <p:tav tm="0">
                                          <p:val>
                                            <p:strVal val="1+#ppt_w/2"/>
                                          </p:val>
                                        </p:tav>
                                        <p:tav tm="100000">
                                          <p:val>
                                            <p:strVal val="#ppt_x"/>
                                          </p:val>
                                        </p:tav>
                                      </p:tavLst>
                                    </p:anim>
                                    <p:anim calcmode="lin" valueType="num">
                                      <p:cBhvr additive="base">
                                        <p:cTn id="42" dur="500" fill="hold"/>
                                        <p:tgtEl>
                                          <p:spTgt spid="11">
                                            <p:bg/>
                                          </p:spTgt>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 calcmode="lin" valueType="num">
                                      <p:cBhvr additive="base">
                                        <p:cTn id="46"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bg/>
                                          </p:spTgt>
                                        </p:tgtEl>
                                        <p:attrNameLst>
                                          <p:attrName>style.visibility</p:attrName>
                                        </p:attrNameLst>
                                      </p:cBhvr>
                                      <p:to>
                                        <p:strVal val="visible"/>
                                      </p:to>
                                    </p:set>
                                    <p:anim calcmode="lin" valueType="num">
                                      <p:cBhvr additive="base">
                                        <p:cTn id="51" dur="500" fill="hold"/>
                                        <p:tgtEl>
                                          <p:spTgt spid="12">
                                            <p:bg/>
                                          </p:spTgt>
                                        </p:tgtEl>
                                        <p:attrNameLst>
                                          <p:attrName>ppt_x</p:attrName>
                                        </p:attrNameLst>
                                      </p:cBhvr>
                                      <p:tavLst>
                                        <p:tav tm="0">
                                          <p:val>
                                            <p:strVal val="1+#ppt_w/2"/>
                                          </p:val>
                                        </p:tav>
                                        <p:tav tm="100000">
                                          <p:val>
                                            <p:strVal val="#ppt_x"/>
                                          </p:val>
                                        </p:tav>
                                      </p:tavLst>
                                    </p:anim>
                                    <p:anim calcmode="lin" valueType="num">
                                      <p:cBhvr additive="base">
                                        <p:cTn id="52" dur="500" fill="hold"/>
                                        <p:tgtEl>
                                          <p:spTgt spid="12">
                                            <p:bg/>
                                          </p:spTgt>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 calcmode="lin" valueType="num">
                                      <p:cBhvr additive="base">
                                        <p:cTn id="56"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2" fill="hold" grpId="0" nodeType="afterEffect">
                                  <p:stCondLst>
                                    <p:cond delay="0"/>
                                  </p:stCondLst>
                                  <p:childTnLst>
                                    <p:set>
                                      <p:cBhvr>
                                        <p:cTn id="60" dur="1" fill="hold">
                                          <p:stCondLst>
                                            <p:cond delay="0"/>
                                          </p:stCondLst>
                                        </p:cTn>
                                        <p:tgtEl>
                                          <p:spTgt spid="13">
                                            <p:bg/>
                                          </p:spTgt>
                                        </p:tgtEl>
                                        <p:attrNameLst>
                                          <p:attrName>style.visibility</p:attrName>
                                        </p:attrNameLst>
                                      </p:cBhvr>
                                      <p:to>
                                        <p:strVal val="visible"/>
                                      </p:to>
                                    </p:set>
                                    <p:anim calcmode="lin" valueType="num">
                                      <p:cBhvr additive="base">
                                        <p:cTn id="61" dur="500" fill="hold"/>
                                        <p:tgtEl>
                                          <p:spTgt spid="13">
                                            <p:bg/>
                                          </p:spTgt>
                                        </p:tgtEl>
                                        <p:attrNameLst>
                                          <p:attrName>ppt_x</p:attrName>
                                        </p:attrNameLst>
                                      </p:cBhvr>
                                      <p:tavLst>
                                        <p:tav tm="0">
                                          <p:val>
                                            <p:strVal val="1+#ppt_w/2"/>
                                          </p:val>
                                        </p:tav>
                                        <p:tav tm="100000">
                                          <p:val>
                                            <p:strVal val="#ppt_x"/>
                                          </p:val>
                                        </p:tav>
                                      </p:tavLst>
                                    </p:anim>
                                    <p:anim calcmode="lin" valueType="num">
                                      <p:cBhvr additive="base">
                                        <p:cTn id="62" dur="500" fill="hold"/>
                                        <p:tgtEl>
                                          <p:spTgt spid="13">
                                            <p:bg/>
                                          </p:spTgt>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 presetClass="entr" presetSubtype="2" fill="hold" grpId="0" nodeType="afterEffect">
                                  <p:stCondLst>
                                    <p:cond delay="0"/>
                                  </p:stCondLst>
                                  <p:childTnLst>
                                    <p:set>
                                      <p:cBhvr>
                                        <p:cTn id="65" dur="1" fill="hold">
                                          <p:stCondLst>
                                            <p:cond delay="0"/>
                                          </p:stCondLst>
                                        </p:cTn>
                                        <p:tgtEl>
                                          <p:spTgt spid="13">
                                            <p:txEl>
                                              <p:pRg st="0" end="0"/>
                                            </p:txEl>
                                          </p:spTgt>
                                        </p:tgtEl>
                                        <p:attrNameLst>
                                          <p:attrName>style.visibility</p:attrName>
                                        </p:attrNameLst>
                                      </p:cBhvr>
                                      <p:to>
                                        <p:strVal val="visible"/>
                                      </p:to>
                                    </p:set>
                                    <p:anim calcmode="lin" valueType="num">
                                      <p:cBhvr additive="base">
                                        <p:cTn id="66"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10" grpId="0" build="p" animBg="1"/>
      <p:bldP spid="11" grpId="0" build="p" animBg="1"/>
      <p:bldP spid="12" grpId="0" build="p" animBg="1"/>
      <p:bldP spid="1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9B41054F-F794-4BEB-9A49-6FCAA062FE07}"/>
              </a:ext>
            </a:extLst>
          </p:cNvPr>
          <p:cNvGraphicFramePr>
            <a:graphicFrameLocks noGrp="1"/>
          </p:cNvGraphicFramePr>
          <p:nvPr>
            <p:extLst>
              <p:ext uri="{D42A27DB-BD31-4B8C-83A1-F6EECF244321}">
                <p14:modId xmlns:p14="http://schemas.microsoft.com/office/powerpoint/2010/main" val="3782658754"/>
              </p:ext>
            </p:extLst>
          </p:nvPr>
        </p:nvGraphicFramePr>
        <p:xfrm>
          <a:off x="683568" y="663780"/>
          <a:ext cx="4968552" cy="5530439"/>
        </p:xfrm>
        <a:graphic>
          <a:graphicData uri="http://schemas.openxmlformats.org/drawingml/2006/table">
            <a:tbl>
              <a:tblPr rtl="1" firstRow="1" bandRow="1">
                <a:tableStyleId>{F5AB1C69-6EDB-4FF4-983F-18BD219EF322}</a:tableStyleId>
              </a:tblPr>
              <a:tblGrid>
                <a:gridCol w="1777804">
                  <a:extLst>
                    <a:ext uri="{9D8B030D-6E8A-4147-A177-3AD203B41FA5}">
                      <a16:colId xmlns:a16="http://schemas.microsoft.com/office/drawing/2014/main" val="1118975927"/>
                    </a:ext>
                  </a:extLst>
                </a:gridCol>
                <a:gridCol w="3190748">
                  <a:extLst>
                    <a:ext uri="{9D8B030D-6E8A-4147-A177-3AD203B41FA5}">
                      <a16:colId xmlns:a16="http://schemas.microsoft.com/office/drawing/2014/main" val="814005420"/>
                    </a:ext>
                  </a:extLst>
                </a:gridCol>
              </a:tblGrid>
              <a:tr h="1018813">
                <a:tc>
                  <a:txBody>
                    <a:bodyPr/>
                    <a:lstStyle/>
                    <a:p>
                      <a:pPr algn="ctr" rtl="1"/>
                      <a:r>
                        <a:rPr lang="ar-EG" sz="3200" b="1" dirty="0"/>
                        <a:t>صيغة السؤال</a:t>
                      </a:r>
                    </a:p>
                  </a:txBody>
                  <a:tcPr anchor="ctr"/>
                </a:tc>
                <a:tc>
                  <a:txBody>
                    <a:bodyPr/>
                    <a:lstStyle/>
                    <a:p>
                      <a:pPr algn="ctr" rtl="1"/>
                      <a:r>
                        <a:rPr lang="ar-EG" sz="3200" b="1" dirty="0"/>
                        <a:t>السؤال الذي طرحته الدكتورة غادة</a:t>
                      </a:r>
                    </a:p>
                  </a:txBody>
                  <a:tcPr anchor="ctr"/>
                </a:tc>
                <a:extLst>
                  <a:ext uri="{0D108BD9-81ED-4DB2-BD59-A6C34878D82A}">
                    <a16:rowId xmlns:a16="http://schemas.microsoft.com/office/drawing/2014/main" val="1071255630"/>
                  </a:ext>
                </a:extLst>
              </a:tr>
              <a:tr h="892728">
                <a:tc>
                  <a:txBody>
                    <a:bodyPr/>
                    <a:lstStyle/>
                    <a:p>
                      <a:pPr marL="92075" lvl="1" indent="0" algn="ctr" rtl="1"/>
                      <a:r>
                        <a:rPr lang="ar-EG" sz="2400" b="1" dirty="0">
                          <a:solidFill>
                            <a:schemeClr val="tx1"/>
                          </a:solidFill>
                        </a:rPr>
                        <a:t>ما أوجه الشبه....؟</a:t>
                      </a:r>
                    </a:p>
                  </a:txBody>
                  <a:tcPr anchor="ctr"/>
                </a:tc>
                <a:tc>
                  <a:txBody>
                    <a:bodyPr/>
                    <a:lstStyle/>
                    <a:p>
                      <a:pPr algn="ctr" rtl="1"/>
                      <a:endParaRPr lang="ar-EG" sz="2400" b="1" dirty="0"/>
                    </a:p>
                  </a:txBody>
                  <a:tcPr anchor="ctr"/>
                </a:tc>
                <a:extLst>
                  <a:ext uri="{0D108BD9-81ED-4DB2-BD59-A6C34878D82A}">
                    <a16:rowId xmlns:a16="http://schemas.microsoft.com/office/drawing/2014/main" val="890116052"/>
                  </a:ext>
                </a:extLst>
              </a:tr>
              <a:tr h="892728">
                <a:tc>
                  <a:txBody>
                    <a:bodyPr/>
                    <a:lstStyle/>
                    <a:p>
                      <a:pPr marL="92075" lvl="1" indent="0" algn="ctr" rtl="1"/>
                      <a:r>
                        <a:rPr lang="ar-EG" sz="2400" b="1" dirty="0">
                          <a:solidFill>
                            <a:schemeClr val="tx1"/>
                          </a:solidFill>
                        </a:rPr>
                        <a:t>ما أهمية...؟</a:t>
                      </a:r>
                    </a:p>
                  </a:txBody>
                  <a:tcPr anchor="ctr"/>
                </a:tc>
                <a:tc>
                  <a:txBody>
                    <a:bodyPr/>
                    <a:lstStyle/>
                    <a:p>
                      <a:pPr algn="ctr" rtl="1"/>
                      <a:endParaRPr lang="ar-EG" sz="2400" b="1" dirty="0"/>
                    </a:p>
                  </a:txBody>
                  <a:tcPr anchor="ctr"/>
                </a:tc>
                <a:extLst>
                  <a:ext uri="{0D108BD9-81ED-4DB2-BD59-A6C34878D82A}">
                    <a16:rowId xmlns:a16="http://schemas.microsoft.com/office/drawing/2014/main" val="4118470426"/>
                  </a:ext>
                </a:extLst>
              </a:tr>
              <a:tr h="892727">
                <a:tc>
                  <a:txBody>
                    <a:bodyPr/>
                    <a:lstStyle/>
                    <a:p>
                      <a:pPr marL="92075" lvl="1" indent="0" algn="ctr" rtl="1"/>
                      <a:r>
                        <a:rPr lang="ar-EG" sz="2400" b="1" dirty="0">
                          <a:solidFill>
                            <a:schemeClr val="tx1"/>
                          </a:solidFill>
                        </a:rPr>
                        <a:t>كيف نفسر ...؟</a:t>
                      </a:r>
                    </a:p>
                  </a:txBody>
                  <a:tcPr anchor="ctr"/>
                </a:tc>
                <a:tc>
                  <a:txBody>
                    <a:bodyPr/>
                    <a:lstStyle/>
                    <a:p>
                      <a:pPr algn="ctr" rtl="1"/>
                      <a:r>
                        <a:rPr lang="ar-EG" sz="2400" b="1" dirty="0"/>
                        <a:t>كيف يمكن تحديد مكانه والقضاء عليه؟</a:t>
                      </a:r>
                    </a:p>
                  </a:txBody>
                  <a:tcPr anchor="ctr"/>
                </a:tc>
                <a:extLst>
                  <a:ext uri="{0D108BD9-81ED-4DB2-BD59-A6C34878D82A}">
                    <a16:rowId xmlns:a16="http://schemas.microsoft.com/office/drawing/2014/main" val="605192456"/>
                  </a:ext>
                </a:extLst>
              </a:tr>
              <a:tr h="892728">
                <a:tc>
                  <a:txBody>
                    <a:bodyPr/>
                    <a:lstStyle/>
                    <a:p>
                      <a:pPr marL="92075" lvl="1" indent="0" algn="ctr" rtl="1"/>
                      <a:r>
                        <a:rPr lang="ar-EG" sz="2400" b="1" dirty="0">
                          <a:solidFill>
                            <a:schemeClr val="tx1"/>
                          </a:solidFill>
                        </a:rPr>
                        <a:t>ما هي الأجزاء...؟</a:t>
                      </a:r>
                    </a:p>
                  </a:txBody>
                  <a:tcPr anchor="ctr"/>
                </a:tc>
                <a:tc>
                  <a:txBody>
                    <a:bodyPr/>
                    <a:lstStyle/>
                    <a:p>
                      <a:pPr algn="ctr" rtl="1"/>
                      <a:endParaRPr lang="ar-EG" sz="2400" b="1" dirty="0"/>
                    </a:p>
                  </a:txBody>
                  <a:tcPr anchor="ctr"/>
                </a:tc>
                <a:extLst>
                  <a:ext uri="{0D108BD9-81ED-4DB2-BD59-A6C34878D82A}">
                    <a16:rowId xmlns:a16="http://schemas.microsoft.com/office/drawing/2014/main" val="1242794607"/>
                  </a:ext>
                </a:extLst>
              </a:tr>
              <a:tr h="892728">
                <a:tc>
                  <a:txBody>
                    <a:bodyPr/>
                    <a:lstStyle/>
                    <a:p>
                      <a:pPr marL="92075" lvl="1" indent="0" algn="ctr" rtl="1"/>
                      <a:r>
                        <a:rPr lang="ar-EG" sz="2400" b="1" dirty="0">
                          <a:solidFill>
                            <a:schemeClr val="tx1"/>
                          </a:solidFill>
                        </a:rPr>
                        <a:t>كيف نصنف....؟</a:t>
                      </a:r>
                    </a:p>
                  </a:txBody>
                  <a:tcPr anchor="ctr"/>
                </a:tc>
                <a:tc>
                  <a:txBody>
                    <a:bodyPr/>
                    <a:lstStyle/>
                    <a:p>
                      <a:pPr algn="ctr" rtl="1"/>
                      <a:endParaRPr lang="ar-EG" sz="2400" b="1" dirty="0"/>
                    </a:p>
                  </a:txBody>
                  <a:tcPr anchor="ctr"/>
                </a:tc>
                <a:extLst>
                  <a:ext uri="{0D108BD9-81ED-4DB2-BD59-A6C34878D82A}">
                    <a16:rowId xmlns:a16="http://schemas.microsoft.com/office/drawing/2014/main" val="1355130787"/>
                  </a:ext>
                </a:extLst>
              </a:tr>
            </a:tbl>
          </a:graphicData>
        </a:graphic>
      </p:graphicFrame>
      <p:sp>
        <p:nvSpPr>
          <p:cNvPr id="4" name="عنوان 1">
            <a:extLst>
              <a:ext uri="{FF2B5EF4-FFF2-40B4-BE49-F238E27FC236}">
                <a16:creationId xmlns:a16="http://schemas.microsoft.com/office/drawing/2014/main" id="{A8DAC460-9BF0-4FA9-819E-DDE9C4BF7280}"/>
              </a:ext>
            </a:extLst>
          </p:cNvPr>
          <p:cNvSpPr txBox="1">
            <a:spLocks/>
          </p:cNvSpPr>
          <p:nvPr/>
        </p:nvSpPr>
        <p:spPr>
          <a:xfrm>
            <a:off x="5940152" y="1268760"/>
            <a:ext cx="2551088" cy="646331"/>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3600" dirty="0">
                <a:solidFill>
                  <a:srgbClr val="FFFF00"/>
                </a:solidFill>
              </a:rPr>
              <a:t>يركب/ يبني حلًا</a:t>
            </a:r>
          </a:p>
        </p:txBody>
      </p:sp>
      <p:sp>
        <p:nvSpPr>
          <p:cNvPr id="5" name="عنوان 1">
            <a:extLst>
              <a:ext uri="{FF2B5EF4-FFF2-40B4-BE49-F238E27FC236}">
                <a16:creationId xmlns:a16="http://schemas.microsoft.com/office/drawing/2014/main" id="{27BC37AD-A709-4F9A-9621-348A11120C51}"/>
              </a:ext>
            </a:extLst>
          </p:cNvPr>
          <p:cNvSpPr txBox="1">
            <a:spLocks/>
          </p:cNvSpPr>
          <p:nvPr/>
        </p:nvSpPr>
        <p:spPr>
          <a:xfrm>
            <a:off x="5946968" y="2060848"/>
            <a:ext cx="2551088" cy="646331"/>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3600" dirty="0">
                <a:solidFill>
                  <a:srgbClr val="FFFF00"/>
                </a:solidFill>
              </a:rPr>
              <a:t>يقيم/يحكم</a:t>
            </a:r>
          </a:p>
        </p:txBody>
      </p:sp>
      <p:sp>
        <p:nvSpPr>
          <p:cNvPr id="10" name="عنوان 1">
            <a:extLst>
              <a:ext uri="{FF2B5EF4-FFF2-40B4-BE49-F238E27FC236}">
                <a16:creationId xmlns:a16="http://schemas.microsoft.com/office/drawing/2014/main" id="{DCDD2CE0-E2CF-48F6-92D3-2D7267FBD9DF}"/>
              </a:ext>
            </a:extLst>
          </p:cNvPr>
          <p:cNvSpPr txBox="1">
            <a:spLocks/>
          </p:cNvSpPr>
          <p:nvPr/>
        </p:nvSpPr>
        <p:spPr>
          <a:xfrm>
            <a:off x="5968640" y="2854677"/>
            <a:ext cx="2551088" cy="646331"/>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3600" dirty="0">
                <a:solidFill>
                  <a:srgbClr val="FFFF00"/>
                </a:solidFill>
              </a:rPr>
              <a:t>يحلل/ يستدل</a:t>
            </a:r>
          </a:p>
        </p:txBody>
      </p:sp>
      <p:sp>
        <p:nvSpPr>
          <p:cNvPr id="11" name="عنوان 1">
            <a:extLst>
              <a:ext uri="{FF2B5EF4-FFF2-40B4-BE49-F238E27FC236}">
                <a16:creationId xmlns:a16="http://schemas.microsoft.com/office/drawing/2014/main" id="{D76286D7-4DD6-431F-AC71-4B84C9DF07CE}"/>
              </a:ext>
            </a:extLst>
          </p:cNvPr>
          <p:cNvSpPr txBox="1">
            <a:spLocks/>
          </p:cNvSpPr>
          <p:nvPr/>
        </p:nvSpPr>
        <p:spPr>
          <a:xfrm>
            <a:off x="5975456" y="3646765"/>
            <a:ext cx="2551088" cy="646331"/>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3600" dirty="0">
                <a:solidFill>
                  <a:srgbClr val="FFFF00"/>
                </a:solidFill>
              </a:rPr>
              <a:t>يطبق/يمارس</a:t>
            </a:r>
          </a:p>
        </p:txBody>
      </p:sp>
      <p:sp>
        <p:nvSpPr>
          <p:cNvPr id="12" name="عنوان 1">
            <a:extLst>
              <a:ext uri="{FF2B5EF4-FFF2-40B4-BE49-F238E27FC236}">
                <a16:creationId xmlns:a16="http://schemas.microsoft.com/office/drawing/2014/main" id="{E12E01B8-7EFA-4E58-AF3B-6C65B7B61515}"/>
              </a:ext>
            </a:extLst>
          </p:cNvPr>
          <p:cNvSpPr txBox="1">
            <a:spLocks/>
          </p:cNvSpPr>
          <p:nvPr/>
        </p:nvSpPr>
        <p:spPr>
          <a:xfrm>
            <a:off x="5975456" y="4438853"/>
            <a:ext cx="2551088" cy="584775"/>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3200" dirty="0">
                <a:solidFill>
                  <a:srgbClr val="FFFF00"/>
                </a:solidFill>
              </a:rPr>
              <a:t>يفهم/ يقارن/ يعلل</a:t>
            </a:r>
          </a:p>
        </p:txBody>
      </p:sp>
      <p:sp>
        <p:nvSpPr>
          <p:cNvPr id="13" name="عنوان 1">
            <a:extLst>
              <a:ext uri="{FF2B5EF4-FFF2-40B4-BE49-F238E27FC236}">
                <a16:creationId xmlns:a16="http://schemas.microsoft.com/office/drawing/2014/main" id="{AEF1456C-2166-4597-AF1A-8B5A7307863B}"/>
              </a:ext>
            </a:extLst>
          </p:cNvPr>
          <p:cNvSpPr txBox="1">
            <a:spLocks/>
          </p:cNvSpPr>
          <p:nvPr/>
        </p:nvSpPr>
        <p:spPr>
          <a:xfrm>
            <a:off x="5982272" y="5230941"/>
            <a:ext cx="2551088" cy="646331"/>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3600" dirty="0">
                <a:solidFill>
                  <a:srgbClr val="FFFF00"/>
                </a:solidFill>
              </a:rPr>
              <a:t>يتعرف/ يتذكر</a:t>
            </a:r>
          </a:p>
        </p:txBody>
      </p:sp>
    </p:spTree>
    <p:extLst>
      <p:ext uri="{BB962C8B-B14F-4D97-AF65-F5344CB8AC3E}">
        <p14:creationId xmlns:p14="http://schemas.microsoft.com/office/powerpoint/2010/main" val="339168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9B41054F-F794-4BEB-9A49-6FCAA062FE07}"/>
              </a:ext>
            </a:extLst>
          </p:cNvPr>
          <p:cNvGraphicFramePr>
            <a:graphicFrameLocks noGrp="1"/>
          </p:cNvGraphicFramePr>
          <p:nvPr>
            <p:extLst>
              <p:ext uri="{D42A27DB-BD31-4B8C-83A1-F6EECF244321}">
                <p14:modId xmlns:p14="http://schemas.microsoft.com/office/powerpoint/2010/main" val="664968825"/>
              </p:ext>
            </p:extLst>
          </p:nvPr>
        </p:nvGraphicFramePr>
        <p:xfrm>
          <a:off x="683568" y="663780"/>
          <a:ext cx="4968552" cy="5530439"/>
        </p:xfrm>
        <a:graphic>
          <a:graphicData uri="http://schemas.openxmlformats.org/drawingml/2006/table">
            <a:tbl>
              <a:tblPr rtl="1" firstRow="1" bandRow="1">
                <a:tableStyleId>{F5AB1C69-6EDB-4FF4-983F-18BD219EF322}</a:tableStyleId>
              </a:tblPr>
              <a:tblGrid>
                <a:gridCol w="1777804">
                  <a:extLst>
                    <a:ext uri="{9D8B030D-6E8A-4147-A177-3AD203B41FA5}">
                      <a16:colId xmlns:a16="http://schemas.microsoft.com/office/drawing/2014/main" val="1118975927"/>
                    </a:ext>
                  </a:extLst>
                </a:gridCol>
                <a:gridCol w="3190748">
                  <a:extLst>
                    <a:ext uri="{9D8B030D-6E8A-4147-A177-3AD203B41FA5}">
                      <a16:colId xmlns:a16="http://schemas.microsoft.com/office/drawing/2014/main" val="814005420"/>
                    </a:ext>
                  </a:extLst>
                </a:gridCol>
              </a:tblGrid>
              <a:tr h="1018813">
                <a:tc>
                  <a:txBody>
                    <a:bodyPr/>
                    <a:lstStyle/>
                    <a:p>
                      <a:pPr algn="ctr" rtl="1"/>
                      <a:r>
                        <a:rPr lang="ar-EG" sz="3200" b="1" dirty="0"/>
                        <a:t>صيغة السؤال</a:t>
                      </a:r>
                    </a:p>
                  </a:txBody>
                  <a:tcPr anchor="ctr"/>
                </a:tc>
                <a:tc>
                  <a:txBody>
                    <a:bodyPr/>
                    <a:lstStyle/>
                    <a:p>
                      <a:pPr algn="ctr" rtl="1"/>
                      <a:r>
                        <a:rPr lang="ar-EG" sz="3200" b="1" dirty="0"/>
                        <a:t>السؤال الذي طرحته الدكتورة غادة</a:t>
                      </a:r>
                    </a:p>
                  </a:txBody>
                  <a:tcPr anchor="ctr"/>
                </a:tc>
                <a:extLst>
                  <a:ext uri="{0D108BD9-81ED-4DB2-BD59-A6C34878D82A}">
                    <a16:rowId xmlns:a16="http://schemas.microsoft.com/office/drawing/2014/main" val="1071255630"/>
                  </a:ext>
                </a:extLst>
              </a:tr>
              <a:tr h="892728">
                <a:tc>
                  <a:txBody>
                    <a:bodyPr/>
                    <a:lstStyle/>
                    <a:p>
                      <a:pPr marL="92075" lvl="1" indent="0" algn="ctr" rtl="1"/>
                      <a:r>
                        <a:rPr lang="ar-EG" sz="2400" b="1" dirty="0">
                          <a:solidFill>
                            <a:schemeClr val="tx1"/>
                          </a:solidFill>
                        </a:rPr>
                        <a:t>ما الأفضل...؟</a:t>
                      </a:r>
                    </a:p>
                  </a:txBody>
                  <a:tcPr anchor="ctr"/>
                </a:tc>
                <a:tc>
                  <a:txBody>
                    <a:bodyPr/>
                    <a:lstStyle/>
                    <a:p>
                      <a:pPr algn="ctr" rtl="1"/>
                      <a:endParaRPr lang="ar-EG" sz="2400" b="1" dirty="0"/>
                    </a:p>
                  </a:txBody>
                  <a:tcPr anchor="ctr"/>
                </a:tc>
                <a:extLst>
                  <a:ext uri="{0D108BD9-81ED-4DB2-BD59-A6C34878D82A}">
                    <a16:rowId xmlns:a16="http://schemas.microsoft.com/office/drawing/2014/main" val="890116052"/>
                  </a:ext>
                </a:extLst>
              </a:tr>
              <a:tr h="892728">
                <a:tc>
                  <a:txBody>
                    <a:bodyPr/>
                    <a:lstStyle/>
                    <a:p>
                      <a:pPr marL="92075" lvl="1" indent="0" algn="ctr" rtl="1"/>
                      <a:r>
                        <a:rPr lang="ar-EG" sz="2400" b="1" dirty="0">
                          <a:solidFill>
                            <a:schemeClr val="tx1"/>
                          </a:solidFill>
                        </a:rPr>
                        <a:t>لماذا كان...؟</a:t>
                      </a:r>
                    </a:p>
                  </a:txBody>
                  <a:tcPr anchor="ctr"/>
                </a:tc>
                <a:tc>
                  <a:txBody>
                    <a:bodyPr/>
                    <a:lstStyle/>
                    <a:p>
                      <a:pPr algn="ctr" rtl="1"/>
                      <a:endParaRPr lang="ar-EG" sz="2400" b="1" dirty="0"/>
                    </a:p>
                  </a:txBody>
                  <a:tcPr anchor="ctr"/>
                </a:tc>
                <a:extLst>
                  <a:ext uri="{0D108BD9-81ED-4DB2-BD59-A6C34878D82A}">
                    <a16:rowId xmlns:a16="http://schemas.microsoft.com/office/drawing/2014/main" val="4118470426"/>
                  </a:ext>
                </a:extLst>
              </a:tr>
              <a:tr h="892727">
                <a:tc>
                  <a:txBody>
                    <a:bodyPr/>
                    <a:lstStyle/>
                    <a:p>
                      <a:pPr marL="92075" lvl="1" indent="0" algn="ctr" rtl="1"/>
                      <a:r>
                        <a:rPr lang="ar-EG" sz="2400" b="1" dirty="0">
                          <a:solidFill>
                            <a:schemeClr val="tx1"/>
                          </a:solidFill>
                        </a:rPr>
                        <a:t>ما الطريقة التي...؟</a:t>
                      </a:r>
                    </a:p>
                  </a:txBody>
                  <a:tcPr anchor="ctr"/>
                </a:tc>
                <a:tc>
                  <a:txBody>
                    <a:bodyPr/>
                    <a:lstStyle/>
                    <a:p>
                      <a:pPr algn="ctr" rtl="1"/>
                      <a:endParaRPr lang="ar-EG" sz="2400" b="1" dirty="0"/>
                    </a:p>
                  </a:txBody>
                  <a:tcPr anchor="ctr"/>
                </a:tc>
                <a:extLst>
                  <a:ext uri="{0D108BD9-81ED-4DB2-BD59-A6C34878D82A}">
                    <a16:rowId xmlns:a16="http://schemas.microsoft.com/office/drawing/2014/main" val="605192456"/>
                  </a:ext>
                </a:extLst>
              </a:tr>
              <a:tr h="892728">
                <a:tc>
                  <a:txBody>
                    <a:bodyPr/>
                    <a:lstStyle/>
                    <a:p>
                      <a:pPr marL="92075" lvl="1" indent="0" algn="ctr" rtl="1"/>
                      <a:r>
                        <a:rPr lang="ar-EG" sz="2400" b="1" dirty="0">
                          <a:solidFill>
                            <a:schemeClr val="tx1"/>
                          </a:solidFill>
                        </a:rPr>
                        <a:t>ماذا نستنتج...؟</a:t>
                      </a:r>
                    </a:p>
                  </a:txBody>
                  <a:tcPr anchor="ctr"/>
                </a:tc>
                <a:tc>
                  <a:txBody>
                    <a:bodyPr/>
                    <a:lstStyle/>
                    <a:p>
                      <a:pPr algn="ctr" rtl="1"/>
                      <a:endParaRPr lang="ar-EG" sz="2400" b="1" dirty="0"/>
                    </a:p>
                  </a:txBody>
                  <a:tcPr anchor="ctr"/>
                </a:tc>
                <a:extLst>
                  <a:ext uri="{0D108BD9-81ED-4DB2-BD59-A6C34878D82A}">
                    <a16:rowId xmlns:a16="http://schemas.microsoft.com/office/drawing/2014/main" val="1242794607"/>
                  </a:ext>
                </a:extLst>
              </a:tr>
              <a:tr h="892728">
                <a:tc>
                  <a:txBody>
                    <a:bodyPr/>
                    <a:lstStyle/>
                    <a:p>
                      <a:pPr marL="92075" lvl="1" indent="0" algn="ctr" rtl="1"/>
                      <a:r>
                        <a:rPr lang="ar-EG" sz="2400" b="1" dirty="0">
                          <a:solidFill>
                            <a:schemeClr val="tx1"/>
                          </a:solidFill>
                        </a:rPr>
                        <a:t>هل يوجد بديل .....؟</a:t>
                      </a:r>
                    </a:p>
                  </a:txBody>
                  <a:tcPr anchor="ctr"/>
                </a:tc>
                <a:tc>
                  <a:txBody>
                    <a:bodyPr/>
                    <a:lstStyle/>
                    <a:p>
                      <a:pPr algn="ctr" rtl="1"/>
                      <a:endParaRPr lang="ar-EG" sz="2400" b="1" dirty="0"/>
                    </a:p>
                  </a:txBody>
                  <a:tcPr anchor="ctr"/>
                </a:tc>
                <a:extLst>
                  <a:ext uri="{0D108BD9-81ED-4DB2-BD59-A6C34878D82A}">
                    <a16:rowId xmlns:a16="http://schemas.microsoft.com/office/drawing/2014/main" val="1355130787"/>
                  </a:ext>
                </a:extLst>
              </a:tr>
            </a:tbl>
          </a:graphicData>
        </a:graphic>
      </p:graphicFrame>
      <p:sp>
        <p:nvSpPr>
          <p:cNvPr id="4" name="عنوان 1">
            <a:extLst>
              <a:ext uri="{FF2B5EF4-FFF2-40B4-BE49-F238E27FC236}">
                <a16:creationId xmlns:a16="http://schemas.microsoft.com/office/drawing/2014/main" id="{A8DAC460-9BF0-4FA9-819E-DDE9C4BF7280}"/>
              </a:ext>
            </a:extLst>
          </p:cNvPr>
          <p:cNvSpPr txBox="1">
            <a:spLocks/>
          </p:cNvSpPr>
          <p:nvPr/>
        </p:nvSpPr>
        <p:spPr>
          <a:xfrm>
            <a:off x="5940152" y="1268760"/>
            <a:ext cx="2551088" cy="646331"/>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3600" dirty="0">
                <a:solidFill>
                  <a:srgbClr val="FFFF00"/>
                </a:solidFill>
              </a:rPr>
              <a:t>يركب/ يبني حلًا</a:t>
            </a:r>
          </a:p>
        </p:txBody>
      </p:sp>
      <p:sp>
        <p:nvSpPr>
          <p:cNvPr id="5" name="عنوان 1">
            <a:extLst>
              <a:ext uri="{FF2B5EF4-FFF2-40B4-BE49-F238E27FC236}">
                <a16:creationId xmlns:a16="http://schemas.microsoft.com/office/drawing/2014/main" id="{27BC37AD-A709-4F9A-9621-348A11120C51}"/>
              </a:ext>
            </a:extLst>
          </p:cNvPr>
          <p:cNvSpPr txBox="1">
            <a:spLocks/>
          </p:cNvSpPr>
          <p:nvPr/>
        </p:nvSpPr>
        <p:spPr>
          <a:xfrm>
            <a:off x="5946968" y="2060848"/>
            <a:ext cx="2551088" cy="646331"/>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3600" dirty="0">
                <a:solidFill>
                  <a:srgbClr val="FFFF00"/>
                </a:solidFill>
              </a:rPr>
              <a:t>يقيم/يحكم</a:t>
            </a:r>
          </a:p>
        </p:txBody>
      </p:sp>
      <p:sp>
        <p:nvSpPr>
          <p:cNvPr id="10" name="عنوان 1">
            <a:extLst>
              <a:ext uri="{FF2B5EF4-FFF2-40B4-BE49-F238E27FC236}">
                <a16:creationId xmlns:a16="http://schemas.microsoft.com/office/drawing/2014/main" id="{DCDD2CE0-E2CF-48F6-92D3-2D7267FBD9DF}"/>
              </a:ext>
            </a:extLst>
          </p:cNvPr>
          <p:cNvSpPr txBox="1">
            <a:spLocks/>
          </p:cNvSpPr>
          <p:nvPr/>
        </p:nvSpPr>
        <p:spPr>
          <a:xfrm>
            <a:off x="5968640" y="2854677"/>
            <a:ext cx="2551088" cy="646331"/>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3600" dirty="0">
                <a:solidFill>
                  <a:srgbClr val="FFFF00"/>
                </a:solidFill>
              </a:rPr>
              <a:t>يحلل/ يستدل</a:t>
            </a:r>
          </a:p>
        </p:txBody>
      </p:sp>
      <p:sp>
        <p:nvSpPr>
          <p:cNvPr id="11" name="عنوان 1">
            <a:extLst>
              <a:ext uri="{FF2B5EF4-FFF2-40B4-BE49-F238E27FC236}">
                <a16:creationId xmlns:a16="http://schemas.microsoft.com/office/drawing/2014/main" id="{D76286D7-4DD6-431F-AC71-4B84C9DF07CE}"/>
              </a:ext>
            </a:extLst>
          </p:cNvPr>
          <p:cNvSpPr txBox="1">
            <a:spLocks/>
          </p:cNvSpPr>
          <p:nvPr/>
        </p:nvSpPr>
        <p:spPr>
          <a:xfrm>
            <a:off x="5975456" y="3646765"/>
            <a:ext cx="2551088" cy="646331"/>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3600" dirty="0">
                <a:solidFill>
                  <a:srgbClr val="FFFF00"/>
                </a:solidFill>
              </a:rPr>
              <a:t>يطبق/يمارس</a:t>
            </a:r>
          </a:p>
        </p:txBody>
      </p:sp>
      <p:sp>
        <p:nvSpPr>
          <p:cNvPr id="12" name="عنوان 1">
            <a:extLst>
              <a:ext uri="{FF2B5EF4-FFF2-40B4-BE49-F238E27FC236}">
                <a16:creationId xmlns:a16="http://schemas.microsoft.com/office/drawing/2014/main" id="{E12E01B8-7EFA-4E58-AF3B-6C65B7B61515}"/>
              </a:ext>
            </a:extLst>
          </p:cNvPr>
          <p:cNvSpPr txBox="1">
            <a:spLocks/>
          </p:cNvSpPr>
          <p:nvPr/>
        </p:nvSpPr>
        <p:spPr>
          <a:xfrm>
            <a:off x="5975456" y="4438853"/>
            <a:ext cx="2551088" cy="584775"/>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3200" dirty="0">
                <a:solidFill>
                  <a:srgbClr val="FFFF00"/>
                </a:solidFill>
              </a:rPr>
              <a:t>يفهم/ يقارن/ يعلل</a:t>
            </a:r>
          </a:p>
        </p:txBody>
      </p:sp>
      <p:sp>
        <p:nvSpPr>
          <p:cNvPr id="13" name="عنوان 1">
            <a:extLst>
              <a:ext uri="{FF2B5EF4-FFF2-40B4-BE49-F238E27FC236}">
                <a16:creationId xmlns:a16="http://schemas.microsoft.com/office/drawing/2014/main" id="{AEF1456C-2166-4597-AF1A-8B5A7307863B}"/>
              </a:ext>
            </a:extLst>
          </p:cNvPr>
          <p:cNvSpPr txBox="1">
            <a:spLocks/>
          </p:cNvSpPr>
          <p:nvPr/>
        </p:nvSpPr>
        <p:spPr>
          <a:xfrm>
            <a:off x="5982272" y="5230941"/>
            <a:ext cx="2551088" cy="646331"/>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3600" dirty="0">
                <a:solidFill>
                  <a:srgbClr val="FFFF00"/>
                </a:solidFill>
              </a:rPr>
              <a:t>يتعرف/ يتذكر</a:t>
            </a:r>
          </a:p>
        </p:txBody>
      </p:sp>
    </p:spTree>
    <p:extLst>
      <p:ext uri="{BB962C8B-B14F-4D97-AF65-F5344CB8AC3E}">
        <p14:creationId xmlns:p14="http://schemas.microsoft.com/office/powerpoint/2010/main" val="34836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9B41054F-F794-4BEB-9A49-6FCAA062FE07}"/>
              </a:ext>
            </a:extLst>
          </p:cNvPr>
          <p:cNvGraphicFramePr>
            <a:graphicFrameLocks noGrp="1"/>
          </p:cNvGraphicFramePr>
          <p:nvPr>
            <p:extLst>
              <p:ext uri="{D42A27DB-BD31-4B8C-83A1-F6EECF244321}">
                <p14:modId xmlns:p14="http://schemas.microsoft.com/office/powerpoint/2010/main" val="1913713186"/>
              </p:ext>
            </p:extLst>
          </p:nvPr>
        </p:nvGraphicFramePr>
        <p:xfrm>
          <a:off x="719573" y="1239561"/>
          <a:ext cx="4968552" cy="4637711"/>
        </p:xfrm>
        <a:graphic>
          <a:graphicData uri="http://schemas.openxmlformats.org/drawingml/2006/table">
            <a:tbl>
              <a:tblPr rtl="1" firstRow="1" bandRow="1">
                <a:tableStyleId>{F5AB1C69-6EDB-4FF4-983F-18BD219EF322}</a:tableStyleId>
              </a:tblPr>
              <a:tblGrid>
                <a:gridCol w="1777804">
                  <a:extLst>
                    <a:ext uri="{9D8B030D-6E8A-4147-A177-3AD203B41FA5}">
                      <a16:colId xmlns:a16="http://schemas.microsoft.com/office/drawing/2014/main" val="1118975927"/>
                    </a:ext>
                  </a:extLst>
                </a:gridCol>
                <a:gridCol w="3190748">
                  <a:extLst>
                    <a:ext uri="{9D8B030D-6E8A-4147-A177-3AD203B41FA5}">
                      <a16:colId xmlns:a16="http://schemas.microsoft.com/office/drawing/2014/main" val="814005420"/>
                    </a:ext>
                  </a:extLst>
                </a:gridCol>
              </a:tblGrid>
              <a:tr h="1018813">
                <a:tc>
                  <a:txBody>
                    <a:bodyPr/>
                    <a:lstStyle/>
                    <a:p>
                      <a:pPr algn="ctr" rtl="1"/>
                      <a:r>
                        <a:rPr lang="ar-EG" sz="3200" b="1" dirty="0"/>
                        <a:t>صيغة السؤال</a:t>
                      </a:r>
                    </a:p>
                  </a:txBody>
                  <a:tcPr anchor="ctr"/>
                </a:tc>
                <a:tc>
                  <a:txBody>
                    <a:bodyPr/>
                    <a:lstStyle/>
                    <a:p>
                      <a:pPr algn="ctr" rtl="1"/>
                      <a:r>
                        <a:rPr lang="ar-EG" sz="3200" b="1" dirty="0"/>
                        <a:t>السؤال الذي طرحته الدكتورة غادة</a:t>
                      </a:r>
                    </a:p>
                  </a:txBody>
                  <a:tcPr anchor="ctr"/>
                </a:tc>
                <a:extLst>
                  <a:ext uri="{0D108BD9-81ED-4DB2-BD59-A6C34878D82A}">
                    <a16:rowId xmlns:a16="http://schemas.microsoft.com/office/drawing/2014/main" val="1071255630"/>
                  </a:ext>
                </a:extLst>
              </a:tr>
              <a:tr h="892728">
                <a:tc>
                  <a:txBody>
                    <a:bodyPr/>
                    <a:lstStyle/>
                    <a:p>
                      <a:pPr marL="92075" lvl="1" indent="0" algn="ctr" rtl="1"/>
                      <a:r>
                        <a:rPr lang="ar-EG" sz="2400" b="1" dirty="0">
                          <a:solidFill>
                            <a:schemeClr val="tx1"/>
                          </a:solidFill>
                        </a:rPr>
                        <a:t>ما قيمة .....؟</a:t>
                      </a:r>
                    </a:p>
                  </a:txBody>
                  <a:tcPr anchor="ctr"/>
                </a:tc>
                <a:tc>
                  <a:txBody>
                    <a:bodyPr/>
                    <a:lstStyle/>
                    <a:p>
                      <a:pPr algn="ctr" rtl="1"/>
                      <a:endParaRPr lang="ar-EG" sz="2400" b="1" dirty="0"/>
                    </a:p>
                  </a:txBody>
                  <a:tcPr anchor="ctr"/>
                </a:tc>
                <a:extLst>
                  <a:ext uri="{0D108BD9-81ED-4DB2-BD59-A6C34878D82A}">
                    <a16:rowId xmlns:a16="http://schemas.microsoft.com/office/drawing/2014/main" val="890116052"/>
                  </a:ext>
                </a:extLst>
              </a:tr>
              <a:tr h="892728">
                <a:tc>
                  <a:txBody>
                    <a:bodyPr/>
                    <a:lstStyle/>
                    <a:p>
                      <a:pPr marL="92075" lvl="1" indent="0" algn="ctr" rtl="1"/>
                      <a:r>
                        <a:rPr lang="ar-EG" sz="2400" b="1" dirty="0">
                          <a:solidFill>
                            <a:schemeClr val="tx1"/>
                          </a:solidFill>
                        </a:rPr>
                        <a:t>ما الفرق....؟</a:t>
                      </a:r>
                    </a:p>
                  </a:txBody>
                  <a:tcPr anchor="ctr"/>
                </a:tc>
                <a:tc>
                  <a:txBody>
                    <a:bodyPr/>
                    <a:lstStyle/>
                    <a:p>
                      <a:pPr algn="ctr" rtl="1"/>
                      <a:endParaRPr lang="ar-EG" sz="2400" b="1" dirty="0"/>
                    </a:p>
                  </a:txBody>
                  <a:tcPr anchor="ctr"/>
                </a:tc>
                <a:extLst>
                  <a:ext uri="{0D108BD9-81ED-4DB2-BD59-A6C34878D82A}">
                    <a16:rowId xmlns:a16="http://schemas.microsoft.com/office/drawing/2014/main" val="4118470426"/>
                  </a:ext>
                </a:extLst>
              </a:tr>
              <a:tr h="892727">
                <a:tc>
                  <a:txBody>
                    <a:bodyPr/>
                    <a:lstStyle/>
                    <a:p>
                      <a:pPr marL="92075" lvl="1" indent="0" algn="ctr" rtl="1"/>
                      <a:r>
                        <a:rPr lang="ar-EG" sz="2400" b="1" dirty="0">
                          <a:solidFill>
                            <a:schemeClr val="tx1"/>
                          </a:solidFill>
                        </a:rPr>
                        <a:t>كيف ننظم...؟</a:t>
                      </a:r>
                    </a:p>
                  </a:txBody>
                  <a:tcPr anchor="ctr"/>
                </a:tc>
                <a:tc>
                  <a:txBody>
                    <a:bodyPr/>
                    <a:lstStyle/>
                    <a:p>
                      <a:pPr algn="ctr" rtl="1"/>
                      <a:endParaRPr lang="ar-EG" sz="2400" b="1" dirty="0"/>
                    </a:p>
                  </a:txBody>
                  <a:tcPr anchor="ctr"/>
                </a:tc>
                <a:extLst>
                  <a:ext uri="{0D108BD9-81ED-4DB2-BD59-A6C34878D82A}">
                    <a16:rowId xmlns:a16="http://schemas.microsoft.com/office/drawing/2014/main" val="605192456"/>
                  </a:ext>
                </a:extLst>
              </a:tr>
              <a:tr h="892728">
                <a:tc>
                  <a:txBody>
                    <a:bodyPr/>
                    <a:lstStyle/>
                    <a:p>
                      <a:pPr marL="92075" lvl="1" indent="0" algn="ctr" rtl="1"/>
                      <a:r>
                        <a:rPr lang="ar-EG" sz="2400" b="1" dirty="0">
                          <a:solidFill>
                            <a:schemeClr val="tx1"/>
                          </a:solidFill>
                        </a:rPr>
                        <a:t>هل يوجد اختلاف....؟</a:t>
                      </a:r>
                    </a:p>
                  </a:txBody>
                  <a:tcPr anchor="ctr"/>
                </a:tc>
                <a:tc>
                  <a:txBody>
                    <a:bodyPr/>
                    <a:lstStyle/>
                    <a:p>
                      <a:pPr algn="ctr" rtl="1"/>
                      <a:endParaRPr lang="ar-EG" sz="2400" b="1" dirty="0"/>
                    </a:p>
                  </a:txBody>
                  <a:tcPr anchor="ctr"/>
                </a:tc>
                <a:extLst>
                  <a:ext uri="{0D108BD9-81ED-4DB2-BD59-A6C34878D82A}">
                    <a16:rowId xmlns:a16="http://schemas.microsoft.com/office/drawing/2014/main" val="1242794607"/>
                  </a:ext>
                </a:extLst>
              </a:tr>
            </a:tbl>
          </a:graphicData>
        </a:graphic>
      </p:graphicFrame>
      <p:sp>
        <p:nvSpPr>
          <p:cNvPr id="4" name="عنوان 1">
            <a:extLst>
              <a:ext uri="{FF2B5EF4-FFF2-40B4-BE49-F238E27FC236}">
                <a16:creationId xmlns:a16="http://schemas.microsoft.com/office/drawing/2014/main" id="{A8DAC460-9BF0-4FA9-819E-DDE9C4BF7280}"/>
              </a:ext>
            </a:extLst>
          </p:cNvPr>
          <p:cNvSpPr txBox="1">
            <a:spLocks/>
          </p:cNvSpPr>
          <p:nvPr/>
        </p:nvSpPr>
        <p:spPr>
          <a:xfrm>
            <a:off x="5940152" y="1268760"/>
            <a:ext cx="2551088" cy="646331"/>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3600" dirty="0">
                <a:solidFill>
                  <a:srgbClr val="FFFF00"/>
                </a:solidFill>
              </a:rPr>
              <a:t>يركب/ يبني حلًا</a:t>
            </a:r>
          </a:p>
        </p:txBody>
      </p:sp>
      <p:sp>
        <p:nvSpPr>
          <p:cNvPr id="5" name="عنوان 1">
            <a:extLst>
              <a:ext uri="{FF2B5EF4-FFF2-40B4-BE49-F238E27FC236}">
                <a16:creationId xmlns:a16="http://schemas.microsoft.com/office/drawing/2014/main" id="{27BC37AD-A709-4F9A-9621-348A11120C51}"/>
              </a:ext>
            </a:extLst>
          </p:cNvPr>
          <p:cNvSpPr txBox="1">
            <a:spLocks/>
          </p:cNvSpPr>
          <p:nvPr/>
        </p:nvSpPr>
        <p:spPr>
          <a:xfrm>
            <a:off x="5946968" y="2060848"/>
            <a:ext cx="2551088" cy="646331"/>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3600" dirty="0">
                <a:solidFill>
                  <a:srgbClr val="FFFF00"/>
                </a:solidFill>
              </a:rPr>
              <a:t>يقيم/يحكم</a:t>
            </a:r>
          </a:p>
        </p:txBody>
      </p:sp>
      <p:sp>
        <p:nvSpPr>
          <p:cNvPr id="10" name="عنوان 1">
            <a:extLst>
              <a:ext uri="{FF2B5EF4-FFF2-40B4-BE49-F238E27FC236}">
                <a16:creationId xmlns:a16="http://schemas.microsoft.com/office/drawing/2014/main" id="{DCDD2CE0-E2CF-48F6-92D3-2D7267FBD9DF}"/>
              </a:ext>
            </a:extLst>
          </p:cNvPr>
          <p:cNvSpPr txBox="1">
            <a:spLocks/>
          </p:cNvSpPr>
          <p:nvPr/>
        </p:nvSpPr>
        <p:spPr>
          <a:xfrm>
            <a:off x="5968640" y="2854677"/>
            <a:ext cx="2551088" cy="646331"/>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3600" dirty="0">
                <a:solidFill>
                  <a:srgbClr val="FFFF00"/>
                </a:solidFill>
              </a:rPr>
              <a:t>يحلل/ يستدل</a:t>
            </a:r>
          </a:p>
        </p:txBody>
      </p:sp>
      <p:sp>
        <p:nvSpPr>
          <p:cNvPr id="11" name="عنوان 1">
            <a:extLst>
              <a:ext uri="{FF2B5EF4-FFF2-40B4-BE49-F238E27FC236}">
                <a16:creationId xmlns:a16="http://schemas.microsoft.com/office/drawing/2014/main" id="{D76286D7-4DD6-431F-AC71-4B84C9DF07CE}"/>
              </a:ext>
            </a:extLst>
          </p:cNvPr>
          <p:cNvSpPr txBox="1">
            <a:spLocks/>
          </p:cNvSpPr>
          <p:nvPr/>
        </p:nvSpPr>
        <p:spPr>
          <a:xfrm>
            <a:off x="5975456" y="3646765"/>
            <a:ext cx="2551088" cy="646331"/>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3600" dirty="0">
                <a:solidFill>
                  <a:srgbClr val="FFFF00"/>
                </a:solidFill>
              </a:rPr>
              <a:t>يطبق/يمارس</a:t>
            </a:r>
          </a:p>
        </p:txBody>
      </p:sp>
      <p:sp>
        <p:nvSpPr>
          <p:cNvPr id="12" name="عنوان 1">
            <a:extLst>
              <a:ext uri="{FF2B5EF4-FFF2-40B4-BE49-F238E27FC236}">
                <a16:creationId xmlns:a16="http://schemas.microsoft.com/office/drawing/2014/main" id="{E12E01B8-7EFA-4E58-AF3B-6C65B7B61515}"/>
              </a:ext>
            </a:extLst>
          </p:cNvPr>
          <p:cNvSpPr txBox="1">
            <a:spLocks/>
          </p:cNvSpPr>
          <p:nvPr/>
        </p:nvSpPr>
        <p:spPr>
          <a:xfrm>
            <a:off x="5975456" y="4438853"/>
            <a:ext cx="2551088" cy="584775"/>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3200" dirty="0">
                <a:solidFill>
                  <a:srgbClr val="FFFF00"/>
                </a:solidFill>
              </a:rPr>
              <a:t>يفهم/ يقارن/ يعلل</a:t>
            </a:r>
          </a:p>
        </p:txBody>
      </p:sp>
      <p:sp>
        <p:nvSpPr>
          <p:cNvPr id="13" name="عنوان 1">
            <a:extLst>
              <a:ext uri="{FF2B5EF4-FFF2-40B4-BE49-F238E27FC236}">
                <a16:creationId xmlns:a16="http://schemas.microsoft.com/office/drawing/2014/main" id="{AEF1456C-2166-4597-AF1A-8B5A7307863B}"/>
              </a:ext>
            </a:extLst>
          </p:cNvPr>
          <p:cNvSpPr txBox="1">
            <a:spLocks/>
          </p:cNvSpPr>
          <p:nvPr/>
        </p:nvSpPr>
        <p:spPr>
          <a:xfrm>
            <a:off x="5982272" y="5230941"/>
            <a:ext cx="2551088" cy="646331"/>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3600" dirty="0">
                <a:solidFill>
                  <a:srgbClr val="FFFF00"/>
                </a:solidFill>
              </a:rPr>
              <a:t>يتعرف/ يتذكر</a:t>
            </a:r>
          </a:p>
        </p:txBody>
      </p:sp>
    </p:spTree>
    <p:extLst>
      <p:ext uri="{BB962C8B-B14F-4D97-AF65-F5344CB8AC3E}">
        <p14:creationId xmlns:p14="http://schemas.microsoft.com/office/powerpoint/2010/main" val="423731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3" cstate="print">
            <a:extLst>
              <a:ext uri="{28A0092B-C50C-407E-A947-70E740481C1C}">
                <a14:useLocalDpi xmlns:a14="http://schemas.microsoft.com/office/drawing/2010/main" val="0"/>
              </a:ext>
            </a:extLst>
          </a:blip>
          <a:srcRect l="2778" t="15980" r="9722" b="22603"/>
          <a:stretch/>
        </p:blipFill>
        <p:spPr>
          <a:xfrm>
            <a:off x="1691680" y="1257330"/>
            <a:ext cx="5472608" cy="4343340"/>
          </a:xfrm>
          <a:prstGeom prst="rect">
            <a:avLst/>
          </a:prstGeom>
        </p:spPr>
      </p:pic>
      <p:sp>
        <p:nvSpPr>
          <p:cNvPr id="6" name="عنوان 1">
            <a:extLst>
              <a:ext uri="{FF2B5EF4-FFF2-40B4-BE49-F238E27FC236}">
                <a16:creationId xmlns:a16="http://schemas.microsoft.com/office/drawing/2014/main" id="{33634818-CCB1-4B01-9AE4-101BDDF24770}"/>
              </a:ext>
            </a:extLst>
          </p:cNvPr>
          <p:cNvSpPr txBox="1">
            <a:spLocks/>
          </p:cNvSpPr>
          <p:nvPr/>
        </p:nvSpPr>
        <p:spPr>
          <a:xfrm>
            <a:off x="2483768" y="2564904"/>
            <a:ext cx="4176464" cy="1080121"/>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9600" b="1" dirty="0">
                <a:solidFill>
                  <a:srgbClr val="FFC000"/>
                </a:solidFill>
                <a:effectLst>
                  <a:outerShdw blurRad="38100" dist="38100" dir="2700000" algn="tl">
                    <a:srgbClr val="000000">
                      <a:alpha val="43137"/>
                    </a:srgbClr>
                  </a:outerShdw>
                </a:effectLst>
              </a:rPr>
              <a:t>تمهيد</a:t>
            </a:r>
          </a:p>
        </p:txBody>
      </p:sp>
    </p:spTree>
    <p:extLst>
      <p:ext uri="{BB962C8B-B14F-4D97-AF65-F5344CB8AC3E}">
        <p14:creationId xmlns:p14="http://schemas.microsoft.com/office/powerpoint/2010/main" val="33438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16DF8F84-AE43-4C12-99F5-830DC85045EF}"/>
              </a:ext>
            </a:extLst>
          </p:cNvPr>
          <p:cNvGrpSpPr/>
          <p:nvPr/>
        </p:nvGrpSpPr>
        <p:grpSpPr>
          <a:xfrm>
            <a:off x="2411760" y="1030424"/>
            <a:ext cx="4797152" cy="4797152"/>
            <a:chOff x="2411760" y="1030424"/>
            <a:chExt cx="4797152" cy="479715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030424"/>
              <a:ext cx="4797152" cy="479715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411760" y="4653136"/>
              <a:ext cx="3959464" cy="923330"/>
            </a:xfrm>
            <a:prstGeom prst="rect">
              <a:avLst/>
            </a:prstGeom>
            <a:solidFill>
              <a:srgbClr val="C00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أتدرب (1)</a:t>
              </a:r>
            </a:p>
          </p:txBody>
        </p:sp>
      </p:grpSp>
    </p:spTree>
    <p:extLst>
      <p:ext uri="{BB962C8B-B14F-4D97-AF65-F5344CB8AC3E}">
        <p14:creationId xmlns:p14="http://schemas.microsoft.com/office/powerpoint/2010/main" val="275973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843677"/>
            <a:ext cx="7776865" cy="3970318"/>
          </a:xfrm>
          <a:prstGeom prst="rect">
            <a:avLst/>
          </a:prstGeom>
          <a:solidFill>
            <a:schemeClr val="accent6">
              <a:lumMod val="20000"/>
              <a:lumOff val="80000"/>
            </a:schemeClr>
          </a:solidFill>
          <a:ln w="57150">
            <a:noFill/>
            <a:prstDash val="dashDot"/>
          </a:ln>
        </p:spPr>
        <p:txBody>
          <a:bodyPr wrap="square" rtlCol="0">
            <a:spAutoFit/>
          </a:bodyPr>
          <a:lstStyle/>
          <a:p>
            <a:pPr algn="ctr"/>
            <a:r>
              <a:rPr lang="ar-EG" sz="3600" b="1" dirty="0"/>
              <a:t>التفكير بعناية مشروع لا يكتمل أبدًا، إنه قصة نبحث عن نهاية لا وجود لها. الأسئلة النقدية تؤمن مثيرًا وموجها للتفكير الناقد. إنها تمضي بنا قدمًا نحو بحث مستمر ومتواصل عن آراء أو قرارات أو أحكام ... إن اليقين المطلق ليس غاية التفكير الناقد، إنما غايته اتخاذ أفضل قرارات ممكنة في ظل الظروف الراهنة.</a:t>
            </a:r>
            <a:endParaRPr lang="en-US" sz="3600" b="1" dirty="0"/>
          </a:p>
        </p:txBody>
      </p:sp>
      <p:sp>
        <p:nvSpPr>
          <p:cNvPr id="3" name="مستطيل: زوايا مستديرة 2">
            <a:extLst>
              <a:ext uri="{FF2B5EF4-FFF2-40B4-BE49-F238E27FC236}">
                <a16:creationId xmlns:a16="http://schemas.microsoft.com/office/drawing/2014/main" id="{AC12D7DB-9AB4-49B3-B910-D0EC62BAAE2C}"/>
              </a:ext>
            </a:extLst>
          </p:cNvPr>
          <p:cNvSpPr/>
          <p:nvPr/>
        </p:nvSpPr>
        <p:spPr>
          <a:xfrm>
            <a:off x="683564" y="5572058"/>
            <a:ext cx="7776865" cy="7006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طرح الأسئلة المناسبة، مرشد للتفكير الناقد، نيل براون </a:t>
            </a:r>
            <a:r>
              <a:rPr lang="ar-EG" sz="2000" b="1" dirty="0" err="1">
                <a:solidFill>
                  <a:schemeClr val="tx1"/>
                </a:solidFill>
              </a:rPr>
              <a:t>وستيورات</a:t>
            </a:r>
            <a:r>
              <a:rPr lang="ar-EG" sz="2000" b="1" dirty="0">
                <a:solidFill>
                  <a:schemeClr val="tx1"/>
                </a:solidFill>
              </a:rPr>
              <a:t> كيلي، ترجمة نجيب </a:t>
            </a:r>
            <a:r>
              <a:rPr lang="ar-EG" sz="2000" b="1" dirty="0" err="1">
                <a:solidFill>
                  <a:schemeClr val="tx1"/>
                </a:solidFill>
              </a:rPr>
              <a:t>الحصادي</a:t>
            </a:r>
            <a:r>
              <a:rPr lang="ar-EG" sz="2000" b="1" dirty="0">
                <a:solidFill>
                  <a:schemeClr val="tx1"/>
                </a:solidFill>
              </a:rPr>
              <a:t> ومحمد السيد، الطبعة الأولى، 2009م.</a:t>
            </a:r>
          </a:p>
        </p:txBody>
      </p:sp>
    </p:spTree>
    <p:extLst>
      <p:ext uri="{BB962C8B-B14F-4D97-AF65-F5344CB8AC3E}">
        <p14:creationId xmlns:p14="http://schemas.microsoft.com/office/powerpoint/2010/main" val="309659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443841"/>
            <a:ext cx="7776865" cy="1754326"/>
          </a:xfrm>
          <a:prstGeom prst="rect">
            <a:avLst/>
          </a:prstGeom>
          <a:noFill/>
          <a:ln w="57150">
            <a:noFill/>
            <a:prstDash val="dashDot"/>
          </a:ln>
        </p:spPr>
        <p:txBody>
          <a:bodyPr wrap="square" rtlCol="0">
            <a:spAutoFit/>
          </a:bodyPr>
          <a:lstStyle/>
          <a:p>
            <a:pPr algn="ctr"/>
            <a:r>
              <a:rPr lang="ar-EG" sz="3600" b="1" dirty="0"/>
              <a:t>1- أقرأ النص وأجب عن السؤال:</a:t>
            </a:r>
          </a:p>
          <a:p>
            <a:pPr algn="ctr"/>
            <a:r>
              <a:rPr lang="ar-EG" sz="3600" b="1" dirty="0"/>
              <a:t>حدد خصائص الأسئلة الناقدة، وبين علاقتها باتخاذ القرار.</a:t>
            </a:r>
          </a:p>
        </p:txBody>
      </p:sp>
      <p:sp>
        <p:nvSpPr>
          <p:cNvPr id="5" name="TextBox 2">
            <a:extLst>
              <a:ext uri="{FF2B5EF4-FFF2-40B4-BE49-F238E27FC236}">
                <a16:creationId xmlns:a16="http://schemas.microsoft.com/office/drawing/2014/main" id="{CD957269-B185-49E7-8D19-3F26A657201F}"/>
              </a:ext>
            </a:extLst>
          </p:cNvPr>
          <p:cNvSpPr txBox="1"/>
          <p:nvPr/>
        </p:nvSpPr>
        <p:spPr>
          <a:xfrm>
            <a:off x="1115616" y="3127249"/>
            <a:ext cx="6660740" cy="2554545"/>
          </a:xfrm>
          <a:prstGeom prst="rect">
            <a:avLst/>
          </a:prstGeom>
          <a:noFill/>
          <a:ln w="57150">
            <a:noFill/>
            <a:prstDash val="dashDot"/>
          </a:ln>
        </p:spPr>
        <p:txBody>
          <a:bodyPr wrap="square" rtlCol="0">
            <a:spAutoFit/>
          </a:bodyPr>
          <a:lstStyle/>
          <a:p>
            <a:pPr algn="ctr"/>
            <a:r>
              <a:rPr lang="ar-EG" sz="4000" b="1" dirty="0">
                <a:solidFill>
                  <a:srgbClr val="0000CC"/>
                </a:solidFill>
                <a:sym typeface="Wingdings 2" panose="05020102010507070707" pitchFamily="18" charset="2"/>
              </a:rPr>
              <a:t>تؤمن مثيرًا وموجهًا للتفكير الناقد، وتمضي بنا قدمًا نحو بحث مستمر ومتواصل عن آراء أو قرارات أو أحكام، وبالتالي اتخاذ أفضل قرارات ممكنة.</a:t>
            </a:r>
            <a:endParaRPr lang="ar-EG" sz="4000" b="1" dirty="0">
              <a:solidFill>
                <a:srgbClr val="0000CC"/>
              </a:solidFill>
            </a:endParaRPr>
          </a:p>
        </p:txBody>
      </p:sp>
    </p:spTree>
    <p:extLst>
      <p:ext uri="{BB962C8B-B14F-4D97-AF65-F5344CB8AC3E}">
        <p14:creationId xmlns:p14="http://schemas.microsoft.com/office/powerpoint/2010/main" val="272015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324465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033870" y="905340"/>
            <a:ext cx="7076252" cy="1212652"/>
          </a:xfrm>
          <a:prstGeom prst="foldedCorner">
            <a:avLst>
              <a:gd name="adj" fmla="val 11925"/>
            </a:avLst>
          </a:prstGeom>
          <a:solidFill>
            <a:schemeClr val="accent1">
              <a:lumMod val="20000"/>
              <a:lumOff val="80000"/>
            </a:schemeClr>
          </a:solidFill>
          <a:ln w="57150">
            <a:noFill/>
            <a:prstDash val="dashDot"/>
          </a:ln>
        </p:spPr>
        <p:txBody>
          <a:bodyPr wrap="square" rtlCol="0" anchor="ctr">
            <a:spAutoFit/>
          </a:bodyPr>
          <a:lstStyle/>
          <a:p>
            <a:pPr algn="ctr"/>
            <a:r>
              <a:rPr lang="ar-EG" sz="3200" b="1" dirty="0"/>
              <a:t>"إن الشك في كل شيء والتصديق بكل شيء حلان مريحان بالتساوي يعفينا كل منهما من التفكير"</a:t>
            </a:r>
          </a:p>
        </p:txBody>
      </p:sp>
      <p:sp>
        <p:nvSpPr>
          <p:cNvPr id="3" name="مستطيل: زوايا مستديرة 2">
            <a:extLst>
              <a:ext uri="{FF2B5EF4-FFF2-40B4-BE49-F238E27FC236}">
                <a16:creationId xmlns:a16="http://schemas.microsoft.com/office/drawing/2014/main" id="{72D1EA61-E921-4C2A-A1B1-2979FB241440}"/>
              </a:ext>
            </a:extLst>
          </p:cNvPr>
          <p:cNvSpPr/>
          <p:nvPr/>
        </p:nvSpPr>
        <p:spPr>
          <a:xfrm>
            <a:off x="683564" y="5572058"/>
            <a:ext cx="7776865" cy="7006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العلم والفرضية، هنري </a:t>
            </a:r>
            <a:r>
              <a:rPr lang="ar-EG" sz="2000" b="1" dirty="0" err="1">
                <a:solidFill>
                  <a:schemeClr val="tx1"/>
                </a:solidFill>
              </a:rPr>
              <a:t>بوانكاري</a:t>
            </a:r>
            <a:r>
              <a:rPr lang="ar-EG" sz="2000" b="1" dirty="0">
                <a:solidFill>
                  <a:schemeClr val="tx1"/>
                </a:solidFill>
              </a:rPr>
              <a:t>، ترجمة حمادي بن جاء بالله، ٢٠٠٢م</a:t>
            </a:r>
          </a:p>
        </p:txBody>
      </p:sp>
      <p:pic>
        <p:nvPicPr>
          <p:cNvPr id="6" name="صورة 5">
            <a:extLst>
              <a:ext uri="{FF2B5EF4-FFF2-40B4-BE49-F238E27FC236}">
                <a16:creationId xmlns:a16="http://schemas.microsoft.com/office/drawing/2014/main" id="{97C8BBA5-D37C-47C5-9FF4-4A425834740D}"/>
              </a:ext>
            </a:extLst>
          </p:cNvPr>
          <p:cNvPicPr>
            <a:picLocks noChangeAspect="1"/>
          </p:cNvPicPr>
          <p:nvPr/>
        </p:nvPicPr>
        <p:blipFill>
          <a:blip r:embed="rId3"/>
          <a:stretch>
            <a:fillRect/>
          </a:stretch>
        </p:blipFill>
        <p:spPr>
          <a:xfrm>
            <a:off x="2843808" y="2501431"/>
            <a:ext cx="3797863" cy="2840282"/>
          </a:xfrm>
          <a:prstGeom prst="rect">
            <a:avLst/>
          </a:prstGeom>
        </p:spPr>
      </p:pic>
    </p:spTree>
    <p:extLst>
      <p:ext uri="{BB962C8B-B14F-4D97-AF65-F5344CB8AC3E}">
        <p14:creationId xmlns:p14="http://schemas.microsoft.com/office/powerpoint/2010/main" val="426328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2213823"/>
            <a:ext cx="7776865" cy="1200329"/>
          </a:xfrm>
          <a:prstGeom prst="rect">
            <a:avLst/>
          </a:prstGeom>
          <a:noFill/>
          <a:ln w="57150">
            <a:noFill/>
            <a:prstDash val="dashDot"/>
          </a:ln>
        </p:spPr>
        <p:txBody>
          <a:bodyPr wrap="square" rtlCol="0">
            <a:spAutoFit/>
          </a:bodyPr>
          <a:lstStyle/>
          <a:p>
            <a:pPr algn="ctr"/>
            <a:r>
              <a:rPr lang="ar-EG" sz="3600" b="1" dirty="0"/>
              <a:t>2- أحاول مع مجموعتي الإجابة عن الأسئلة التالية، ثم أكتشف طبيعة السؤال ومسلماته الضمنية:</a:t>
            </a:r>
          </a:p>
        </p:txBody>
      </p:sp>
    </p:spTree>
    <p:extLst>
      <p:ext uri="{BB962C8B-B14F-4D97-AF65-F5344CB8AC3E}">
        <p14:creationId xmlns:p14="http://schemas.microsoft.com/office/powerpoint/2010/main" val="181443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95F4738E-0B24-4F0E-AF55-4FC4742B2626}"/>
              </a:ext>
            </a:extLst>
          </p:cNvPr>
          <p:cNvGraphicFramePr>
            <a:graphicFrameLocks noGrp="1"/>
          </p:cNvGraphicFramePr>
          <p:nvPr>
            <p:extLst>
              <p:ext uri="{D42A27DB-BD31-4B8C-83A1-F6EECF244321}">
                <p14:modId xmlns:p14="http://schemas.microsoft.com/office/powerpoint/2010/main" val="2522635520"/>
              </p:ext>
            </p:extLst>
          </p:nvPr>
        </p:nvGraphicFramePr>
        <p:xfrm>
          <a:off x="899592" y="1188864"/>
          <a:ext cx="7416824" cy="4616400"/>
        </p:xfrm>
        <a:graphic>
          <a:graphicData uri="http://schemas.openxmlformats.org/drawingml/2006/table">
            <a:tbl>
              <a:tblPr rtl="1" firstRow="1" bandRow="1">
                <a:tableStyleId>{073A0DAA-6AF3-43AB-8588-CEC1D06C72B9}</a:tableStyleId>
              </a:tblPr>
              <a:tblGrid>
                <a:gridCol w="3708412">
                  <a:extLst>
                    <a:ext uri="{9D8B030D-6E8A-4147-A177-3AD203B41FA5}">
                      <a16:colId xmlns:a16="http://schemas.microsoft.com/office/drawing/2014/main" val="1951971841"/>
                    </a:ext>
                  </a:extLst>
                </a:gridCol>
                <a:gridCol w="3708412">
                  <a:extLst>
                    <a:ext uri="{9D8B030D-6E8A-4147-A177-3AD203B41FA5}">
                      <a16:colId xmlns:a16="http://schemas.microsoft.com/office/drawing/2014/main" val="3245780705"/>
                    </a:ext>
                  </a:extLst>
                </a:gridCol>
              </a:tblGrid>
              <a:tr h="831215">
                <a:tc>
                  <a:txBody>
                    <a:bodyPr/>
                    <a:lstStyle/>
                    <a:p>
                      <a:pPr algn="ctr" rtl="1"/>
                      <a:r>
                        <a:rPr lang="ar-EG" sz="2800" b="1" dirty="0"/>
                        <a:t>المجموعة الأولى</a:t>
                      </a:r>
                    </a:p>
                  </a:txBody>
                  <a:tcPr anchor="ctr"/>
                </a:tc>
                <a:tc>
                  <a:txBody>
                    <a:bodyPr/>
                    <a:lstStyle/>
                    <a:p>
                      <a:pPr algn="ctr" rtl="1"/>
                      <a:r>
                        <a:rPr lang="ar-EG" sz="2800" b="1" dirty="0"/>
                        <a:t>المجموعة الثانية</a:t>
                      </a:r>
                    </a:p>
                  </a:txBody>
                  <a:tcPr anchor="ctr"/>
                </a:tc>
                <a:extLst>
                  <a:ext uri="{0D108BD9-81ED-4DB2-BD59-A6C34878D82A}">
                    <a16:rowId xmlns:a16="http://schemas.microsoft.com/office/drawing/2014/main" val="1425927936"/>
                  </a:ext>
                </a:extLst>
              </a:tr>
              <a:tr h="841367">
                <a:tc>
                  <a:txBody>
                    <a:bodyPr/>
                    <a:lstStyle/>
                    <a:p>
                      <a:pPr algn="ctr" rtl="1"/>
                      <a:r>
                        <a:rPr lang="ar-EG" sz="2400" b="1" dirty="0"/>
                        <a:t>أيهما وجد قبل الآخر البيضة أم الدجاجة؟</a:t>
                      </a:r>
                    </a:p>
                  </a:txBody>
                  <a:tcPr anchor="ctr"/>
                </a:tc>
                <a:tc>
                  <a:txBody>
                    <a:bodyPr/>
                    <a:lstStyle/>
                    <a:p>
                      <a:pPr algn="ctr" rtl="1"/>
                      <a:r>
                        <a:rPr lang="ar-EG" sz="2400" b="1" dirty="0"/>
                        <a:t>كم عدد أصحاب الكهف؟</a:t>
                      </a:r>
                    </a:p>
                  </a:txBody>
                  <a:tcPr anchor="ctr"/>
                </a:tc>
                <a:extLst>
                  <a:ext uri="{0D108BD9-81ED-4DB2-BD59-A6C34878D82A}">
                    <a16:rowId xmlns:a16="http://schemas.microsoft.com/office/drawing/2014/main" val="998973760"/>
                  </a:ext>
                </a:extLst>
              </a:tr>
              <a:tr h="2943818">
                <a:tc>
                  <a:txBody>
                    <a:bodyPr/>
                    <a:lstStyle/>
                    <a:p>
                      <a:pPr algn="r" rtl="1"/>
                      <a:r>
                        <a:rPr lang="ar-EG" sz="2400" b="1" dirty="0"/>
                        <a:t>الإجابة</a:t>
                      </a:r>
                    </a:p>
                  </a:txBody>
                  <a:tcPr/>
                </a:tc>
                <a:tc>
                  <a:txBody>
                    <a:bodyPr/>
                    <a:lstStyle/>
                    <a:p>
                      <a:pPr algn="r" rtl="1"/>
                      <a:r>
                        <a:rPr lang="ar-EG" sz="2400" b="1" dirty="0"/>
                        <a:t>الإجابة</a:t>
                      </a:r>
                    </a:p>
                  </a:txBody>
                  <a:tcPr/>
                </a:tc>
                <a:extLst>
                  <a:ext uri="{0D108BD9-81ED-4DB2-BD59-A6C34878D82A}">
                    <a16:rowId xmlns:a16="http://schemas.microsoft.com/office/drawing/2014/main" val="4156414780"/>
                  </a:ext>
                </a:extLst>
              </a:tr>
            </a:tbl>
          </a:graphicData>
        </a:graphic>
      </p:graphicFrame>
    </p:spTree>
    <p:extLst>
      <p:ext uri="{BB962C8B-B14F-4D97-AF65-F5344CB8AC3E}">
        <p14:creationId xmlns:p14="http://schemas.microsoft.com/office/powerpoint/2010/main" val="80144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2213823"/>
            <a:ext cx="7776865" cy="646331"/>
          </a:xfrm>
          <a:prstGeom prst="rect">
            <a:avLst/>
          </a:prstGeom>
          <a:noFill/>
          <a:ln w="57150">
            <a:noFill/>
            <a:prstDash val="dashDot"/>
          </a:ln>
        </p:spPr>
        <p:txBody>
          <a:bodyPr wrap="square" rtlCol="0">
            <a:spAutoFit/>
          </a:bodyPr>
          <a:lstStyle/>
          <a:p>
            <a:pPr algn="ctr"/>
            <a:r>
              <a:rPr lang="ar-EG" sz="3600" b="1" dirty="0"/>
              <a:t>ما قيمة هذا النوع من الأسئلة في رأيك؟</a:t>
            </a:r>
          </a:p>
        </p:txBody>
      </p:sp>
      <p:pic>
        <p:nvPicPr>
          <p:cNvPr id="3" name="صورة 2">
            <a:extLst>
              <a:ext uri="{FF2B5EF4-FFF2-40B4-BE49-F238E27FC236}">
                <a16:creationId xmlns:a16="http://schemas.microsoft.com/office/drawing/2014/main" id="{57DF2DA1-6E50-4471-8098-BED382879DBA}"/>
              </a:ext>
            </a:extLst>
          </p:cNvPr>
          <p:cNvPicPr>
            <a:picLocks noChangeAspect="1"/>
          </p:cNvPicPr>
          <p:nvPr/>
        </p:nvPicPr>
        <p:blipFill>
          <a:blip r:embed="rId3"/>
          <a:stretch>
            <a:fillRect/>
          </a:stretch>
        </p:blipFill>
        <p:spPr>
          <a:xfrm>
            <a:off x="3705224" y="3429001"/>
            <a:ext cx="2264474" cy="2426222"/>
          </a:xfrm>
          <a:prstGeom prst="rect">
            <a:avLst/>
          </a:prstGeom>
        </p:spPr>
      </p:pic>
    </p:spTree>
    <p:extLst>
      <p:ext uri="{BB962C8B-B14F-4D97-AF65-F5344CB8AC3E}">
        <p14:creationId xmlns:p14="http://schemas.microsoft.com/office/powerpoint/2010/main" val="26878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690834"/>
            <a:ext cx="7596844" cy="3539430"/>
          </a:xfrm>
          <a:prstGeom prst="rect">
            <a:avLst/>
          </a:prstGeom>
          <a:solidFill>
            <a:schemeClr val="accent6">
              <a:lumMod val="20000"/>
              <a:lumOff val="80000"/>
            </a:schemeClr>
          </a:solidFill>
          <a:ln w="57150">
            <a:noFill/>
            <a:prstDash val="dashDot"/>
          </a:ln>
        </p:spPr>
        <p:txBody>
          <a:bodyPr wrap="square" rtlCol="0">
            <a:spAutoFit/>
          </a:bodyPr>
          <a:lstStyle/>
          <a:p>
            <a:pPr algn="ctr"/>
            <a:r>
              <a:rPr lang="ar-EG" sz="3200" b="1" dirty="0"/>
              <a:t>إن من أهم المسائل الثقافية والعلمية وأخطرها مسألة الأسئلة. ذلك أن السؤال هو الذي يقرر الإجابة، ولأن الأمر كذلك فإن فن صناعة السؤال من أصعب فنون القول والمنطق، وأنا أزعم أن كثير من البلبلة الفكرية التي نعيشها في واقعنا العربي الفكري المعاصر هي بسبب أسئلة مهزوزة قادت إلى إجابات مصابة بمثل داء تلك الأسئلة </a:t>
            </a:r>
            <a:endParaRPr lang="en-US" sz="3200" b="1" dirty="0"/>
          </a:p>
        </p:txBody>
      </p:sp>
      <p:sp>
        <p:nvSpPr>
          <p:cNvPr id="4" name="مستطيل: زوايا مستديرة 3">
            <a:extLst>
              <a:ext uri="{FF2B5EF4-FFF2-40B4-BE49-F238E27FC236}">
                <a16:creationId xmlns:a16="http://schemas.microsoft.com/office/drawing/2014/main" id="{12E90D44-A9AF-464C-8C71-2E1E02263529}"/>
              </a:ext>
            </a:extLst>
          </p:cNvPr>
          <p:cNvSpPr/>
          <p:nvPr/>
        </p:nvSpPr>
        <p:spPr>
          <a:xfrm>
            <a:off x="1313638" y="5661248"/>
            <a:ext cx="6858762" cy="543545"/>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a:solidFill>
                  <a:schemeClr val="tx1"/>
                </a:solidFill>
              </a:rPr>
              <a:t>المصدر: ثقافة الأسئلة، مقالات في النقد والنظرية، الطبعة الثانية، ١٩٩٣م</a:t>
            </a:r>
          </a:p>
        </p:txBody>
      </p:sp>
      <p:pic>
        <p:nvPicPr>
          <p:cNvPr id="5" name="صورة 4">
            <a:extLst>
              <a:ext uri="{FF2B5EF4-FFF2-40B4-BE49-F238E27FC236}">
                <a16:creationId xmlns:a16="http://schemas.microsoft.com/office/drawing/2014/main" id="{407E40CE-C819-4DE2-A9CB-0402F85F4550}"/>
              </a:ext>
            </a:extLst>
          </p:cNvPr>
          <p:cNvPicPr>
            <a:picLocks noChangeAspect="1"/>
          </p:cNvPicPr>
          <p:nvPr/>
        </p:nvPicPr>
        <p:blipFill>
          <a:blip r:embed="rId3"/>
          <a:stretch>
            <a:fillRect/>
          </a:stretch>
        </p:blipFill>
        <p:spPr>
          <a:xfrm>
            <a:off x="3616478" y="4331026"/>
            <a:ext cx="2253082" cy="1258214"/>
          </a:xfrm>
          <a:prstGeom prst="rect">
            <a:avLst/>
          </a:prstGeom>
        </p:spPr>
      </p:pic>
    </p:spTree>
    <p:extLst>
      <p:ext uri="{BB962C8B-B14F-4D97-AF65-F5344CB8AC3E}">
        <p14:creationId xmlns:p14="http://schemas.microsoft.com/office/powerpoint/2010/main" val="245710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908720"/>
            <a:ext cx="7596844" cy="4031873"/>
          </a:xfrm>
          <a:prstGeom prst="rect">
            <a:avLst/>
          </a:prstGeom>
          <a:solidFill>
            <a:schemeClr val="accent6">
              <a:lumMod val="20000"/>
              <a:lumOff val="80000"/>
            </a:schemeClr>
          </a:solidFill>
          <a:ln w="57150">
            <a:noFill/>
            <a:prstDash val="dashDot"/>
          </a:ln>
        </p:spPr>
        <p:txBody>
          <a:bodyPr wrap="square" rtlCol="0">
            <a:spAutoFit/>
          </a:bodyPr>
          <a:lstStyle/>
          <a:p>
            <a:pPr algn="ctr"/>
            <a:r>
              <a:rPr lang="ar-EG" sz="3200" b="1" dirty="0"/>
              <a:t>ولنعد إلى أية قضية عربيه نشعر أنها قضية مهزوزة وسنجد أن الداء جاءها من السؤال وليس من الجواب، مثل قضية العروبة والإسلام، وقضية الدين والدولة، وقضية الأصالة والمعاصرة. وهي قضايا تبدت في ثقافتنا المعاصرة وكأنها من المتعارضات المتناقضات وما هن كذلك، ولكن الأسئلة هي التي أوقعتها في بركة التناقض منذ أن سمحنا بدخول (أم) في وسط هذه القضايا حين نتساءل: "الأصالة أم المعاصرة".... إلخ</a:t>
            </a:r>
            <a:endParaRPr lang="en-US" sz="3200" b="1" dirty="0"/>
          </a:p>
        </p:txBody>
      </p:sp>
      <p:sp>
        <p:nvSpPr>
          <p:cNvPr id="4" name="مستطيل: زوايا مستديرة 3">
            <a:extLst>
              <a:ext uri="{FF2B5EF4-FFF2-40B4-BE49-F238E27FC236}">
                <a16:creationId xmlns:a16="http://schemas.microsoft.com/office/drawing/2014/main" id="{12E90D44-A9AF-464C-8C71-2E1E02263529}"/>
              </a:ext>
            </a:extLst>
          </p:cNvPr>
          <p:cNvSpPr/>
          <p:nvPr/>
        </p:nvSpPr>
        <p:spPr>
          <a:xfrm>
            <a:off x="1313638" y="5661248"/>
            <a:ext cx="6858762" cy="543545"/>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a:solidFill>
                  <a:schemeClr val="tx1"/>
                </a:solidFill>
              </a:rPr>
              <a:t>المصدر: ثقافة الأسئلة، مقالات في النقد والنظرية، الطبعة الثانية، ١٩٩٣م</a:t>
            </a:r>
          </a:p>
        </p:txBody>
      </p:sp>
    </p:spTree>
    <p:extLst>
      <p:ext uri="{BB962C8B-B14F-4D97-AF65-F5344CB8AC3E}">
        <p14:creationId xmlns:p14="http://schemas.microsoft.com/office/powerpoint/2010/main" val="378878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8A7F4-2444-4A15-83D0-190F9040B847}"/>
              </a:ext>
            </a:extLst>
          </p:cNvPr>
          <p:cNvSpPr txBox="1"/>
          <p:nvPr/>
        </p:nvSpPr>
        <p:spPr>
          <a:xfrm>
            <a:off x="971600" y="612844"/>
            <a:ext cx="7200800" cy="5632311"/>
          </a:xfrm>
          <a:prstGeom prst="rect">
            <a:avLst/>
          </a:prstGeom>
          <a:noFill/>
          <a:ln w="57150">
            <a:solidFill>
              <a:srgbClr val="FF0000"/>
            </a:solidFill>
            <a:prstDash val="dashDot"/>
          </a:ln>
        </p:spPr>
        <p:txBody>
          <a:bodyPr wrap="square" rtlCol="0">
            <a:spAutoFit/>
          </a:bodyPr>
          <a:lstStyle/>
          <a:p>
            <a:pPr algn="ctr"/>
            <a:r>
              <a:rPr lang="ar-EG" sz="4000" b="1" dirty="0">
                <a:solidFill>
                  <a:srgbClr val="002060"/>
                </a:solidFill>
              </a:rPr>
              <a:t>يركن الإنسان في الغالب إلى طمأنينة اليقين والتسليم بالجاهز والمألوف من الأفكار دون تمحيص هربًا من قلق السؤال وحيرة الشك. غير أن الاصطدام بالمستجد من المشكلات يدفعه إلى المساءلة والتشكك، ليدرك أن سبيله لإصلاح واقعه مرهون بقدرته على طرح وإبداع أسئلة جديدة تساعده على ربط الأفكار واتخاذ قرارات سليمة وابتكار حلول فعالة وخلاقة.</a:t>
            </a:r>
            <a:endParaRPr lang="en-US" sz="4000" b="1" dirty="0">
              <a:solidFill>
                <a:srgbClr val="002060"/>
              </a:solidFill>
            </a:endParaRPr>
          </a:p>
        </p:txBody>
      </p:sp>
    </p:spTree>
    <p:extLst>
      <p:ext uri="{BB962C8B-B14F-4D97-AF65-F5344CB8AC3E}">
        <p14:creationId xmlns:p14="http://schemas.microsoft.com/office/powerpoint/2010/main" val="258335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1196752"/>
            <a:ext cx="7596844" cy="2554545"/>
          </a:xfrm>
          <a:prstGeom prst="rect">
            <a:avLst/>
          </a:prstGeom>
          <a:solidFill>
            <a:schemeClr val="accent6">
              <a:lumMod val="20000"/>
              <a:lumOff val="80000"/>
            </a:schemeClr>
          </a:solidFill>
          <a:ln w="57150">
            <a:noFill/>
            <a:prstDash val="dashDot"/>
          </a:ln>
        </p:spPr>
        <p:txBody>
          <a:bodyPr wrap="square" rtlCol="0">
            <a:spAutoFit/>
          </a:bodyPr>
          <a:lstStyle/>
          <a:p>
            <a:pPr algn="ctr"/>
            <a:r>
              <a:rPr lang="ar-EG" sz="3200" b="1" dirty="0"/>
              <a:t>وتأتي الإجابة لتضع إحداهما في نقيض الأخرى.... وقد لامس بعض المفكرين العرب هذه القضايا ووصفوها بأنها مقولات زائفة، ولست أراها زائفة من داء فيها هي، وإنما ذاك داء جاءها من الأسئلة الفاسدة ..... إن من ضرورتنا الثقافية المعاصرة هو أن نجيد صناعة الأسئلة. </a:t>
            </a:r>
            <a:endParaRPr lang="en-US" sz="3200" b="1" dirty="0"/>
          </a:p>
        </p:txBody>
      </p:sp>
      <p:sp>
        <p:nvSpPr>
          <p:cNvPr id="4" name="مستطيل: زوايا مستديرة 3">
            <a:extLst>
              <a:ext uri="{FF2B5EF4-FFF2-40B4-BE49-F238E27FC236}">
                <a16:creationId xmlns:a16="http://schemas.microsoft.com/office/drawing/2014/main" id="{12E90D44-A9AF-464C-8C71-2E1E02263529}"/>
              </a:ext>
            </a:extLst>
          </p:cNvPr>
          <p:cNvSpPr/>
          <p:nvPr/>
        </p:nvSpPr>
        <p:spPr>
          <a:xfrm>
            <a:off x="1313638" y="5661248"/>
            <a:ext cx="6858762" cy="543545"/>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a:solidFill>
                  <a:schemeClr val="tx1"/>
                </a:solidFill>
              </a:rPr>
              <a:t>المصدر: ثقافة الأسئلة، مقالات في النقد والنظرية، الطبعة الثانية، ١٩٩٣م</a:t>
            </a:r>
          </a:p>
        </p:txBody>
      </p:sp>
    </p:spTree>
    <p:extLst>
      <p:ext uri="{BB962C8B-B14F-4D97-AF65-F5344CB8AC3E}">
        <p14:creationId xmlns:p14="http://schemas.microsoft.com/office/powerpoint/2010/main" val="112853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556792"/>
            <a:ext cx="7776865" cy="1200329"/>
          </a:xfrm>
          <a:prstGeom prst="rect">
            <a:avLst/>
          </a:prstGeom>
          <a:noFill/>
          <a:ln w="57150">
            <a:noFill/>
            <a:prstDash val="dashDot"/>
          </a:ln>
        </p:spPr>
        <p:txBody>
          <a:bodyPr wrap="square" rtlCol="0">
            <a:spAutoFit/>
          </a:bodyPr>
          <a:lstStyle/>
          <a:p>
            <a:pPr algn="ctr"/>
            <a:r>
              <a:rPr lang="ar-EG" sz="3600" b="1" dirty="0"/>
              <a:t>3- بين من خلال النص كيف يمكن أن توقعنا إساءة طرح الأسئلة في الأخطاء والمغالطات والزيف.</a:t>
            </a:r>
            <a:endParaRPr lang="en-US" sz="3600" b="1" dirty="0"/>
          </a:p>
        </p:txBody>
      </p:sp>
    </p:spTree>
    <p:extLst>
      <p:ext uri="{BB962C8B-B14F-4D97-AF65-F5344CB8AC3E}">
        <p14:creationId xmlns:p14="http://schemas.microsoft.com/office/powerpoint/2010/main" val="127548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337808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187624" y="658049"/>
            <a:ext cx="7076252" cy="4746665"/>
          </a:xfrm>
          <a:prstGeom prst="foldedCorner">
            <a:avLst>
              <a:gd name="adj" fmla="val 11925"/>
            </a:avLst>
          </a:prstGeom>
          <a:solidFill>
            <a:schemeClr val="accent1">
              <a:lumMod val="20000"/>
              <a:lumOff val="80000"/>
            </a:schemeClr>
          </a:solidFill>
          <a:ln w="57150">
            <a:noFill/>
            <a:prstDash val="dashDot"/>
          </a:ln>
        </p:spPr>
        <p:txBody>
          <a:bodyPr wrap="square" rtlCol="0" anchor="ctr">
            <a:spAutoFit/>
          </a:bodyPr>
          <a:lstStyle/>
          <a:p>
            <a:r>
              <a:rPr lang="ar-EG" sz="2800" b="1" dirty="0"/>
              <a:t>عشر قواعد أساسية لطرح الأسئلة:</a:t>
            </a:r>
          </a:p>
          <a:p>
            <a:r>
              <a:rPr lang="ar-EG" sz="2400" b="1" dirty="0"/>
              <a:t>1-	كن مباشرًا</a:t>
            </a:r>
          </a:p>
          <a:p>
            <a:r>
              <a:rPr lang="ar-EG" sz="2400" b="1" dirty="0"/>
              <a:t>2-	تواصل بالعين</a:t>
            </a:r>
          </a:p>
          <a:p>
            <a:r>
              <a:rPr lang="ar-EG" sz="2400" b="1" dirty="0"/>
              <a:t>3-	استخدم لغة سهلة</a:t>
            </a:r>
          </a:p>
          <a:p>
            <a:r>
              <a:rPr lang="ar-EG" sz="2400" b="1" dirty="0"/>
              <a:t>4-	استخدم جملاً بسيطة التركيب</a:t>
            </a:r>
          </a:p>
          <a:p>
            <a:r>
              <a:rPr lang="ar-EG" sz="2400" b="1" dirty="0"/>
              <a:t>5-	كن مختصرًا</a:t>
            </a:r>
          </a:p>
          <a:p>
            <a:r>
              <a:rPr lang="ar-EG" sz="2400" b="1" dirty="0"/>
              <a:t>6-	ركز على الموضوع</a:t>
            </a:r>
          </a:p>
          <a:p>
            <a:r>
              <a:rPr lang="ar-EG" sz="2400" b="1" dirty="0"/>
              <a:t>7-	تأكد من وضوح الغرض </a:t>
            </a:r>
          </a:p>
          <a:p>
            <a:r>
              <a:rPr lang="ar-EG" sz="2400" b="1" dirty="0"/>
              <a:t>8-	احرص على ملائمة السؤال للموقف والشخص </a:t>
            </a:r>
          </a:p>
          <a:p>
            <a:r>
              <a:rPr lang="ar-EG" sz="2400" b="1" dirty="0"/>
              <a:t>9-	يجب أن يعكس أسلوب السؤال النية من ورائه</a:t>
            </a:r>
          </a:p>
          <a:p>
            <a:r>
              <a:rPr lang="ar-EG" sz="2400" b="1" dirty="0"/>
              <a:t>10-	اعرف كيف تستفيد من الإجابة</a:t>
            </a:r>
          </a:p>
        </p:txBody>
      </p:sp>
      <p:sp>
        <p:nvSpPr>
          <p:cNvPr id="3" name="مستطيل: زوايا مستديرة 2">
            <a:extLst>
              <a:ext uri="{FF2B5EF4-FFF2-40B4-BE49-F238E27FC236}">
                <a16:creationId xmlns:a16="http://schemas.microsoft.com/office/drawing/2014/main" id="{72D1EA61-E921-4C2A-A1B1-2979FB241440}"/>
              </a:ext>
            </a:extLst>
          </p:cNvPr>
          <p:cNvSpPr/>
          <p:nvPr/>
        </p:nvSpPr>
        <p:spPr>
          <a:xfrm>
            <a:off x="683567" y="5691911"/>
            <a:ext cx="7776865" cy="497720"/>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b="1" dirty="0">
                <a:solidFill>
                  <a:schemeClr val="tx1"/>
                </a:solidFill>
              </a:rPr>
              <a:t>المصدر: فن السؤال، اطرح أسئلة أفضل تحصل على إجابات أفضل، تيري جيه فادم، ٢٠١١ م</a:t>
            </a:r>
          </a:p>
        </p:txBody>
      </p:sp>
    </p:spTree>
    <p:extLst>
      <p:ext uri="{BB962C8B-B14F-4D97-AF65-F5344CB8AC3E}">
        <p14:creationId xmlns:p14="http://schemas.microsoft.com/office/powerpoint/2010/main" val="333479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844824"/>
            <a:ext cx="7776865" cy="2308324"/>
          </a:xfrm>
          <a:prstGeom prst="rect">
            <a:avLst/>
          </a:prstGeom>
          <a:noFill/>
          <a:ln w="57150">
            <a:noFill/>
            <a:prstDash val="dashDot"/>
          </a:ln>
        </p:spPr>
        <p:txBody>
          <a:bodyPr wrap="square" rtlCol="0">
            <a:spAutoFit/>
          </a:bodyPr>
          <a:lstStyle/>
          <a:p>
            <a:pPr algn="ctr"/>
            <a:r>
              <a:rPr lang="ar-EG" sz="3600" b="1" dirty="0"/>
              <a:t>4- لتحصين أنفسنا من المغالطات الناتجة عن سوء طرح الأسئلة، ينبغي علينا إجادة فن صناعة الأسئلة أكمل البنود المناسبة لوضع ميثاق يحدد شروط صناعة الأسئلة الصحيحة:</a:t>
            </a:r>
            <a:endParaRPr lang="en-US" sz="3600" b="1" dirty="0"/>
          </a:p>
        </p:txBody>
      </p:sp>
    </p:spTree>
    <p:extLst>
      <p:ext uri="{BB962C8B-B14F-4D97-AF65-F5344CB8AC3E}">
        <p14:creationId xmlns:p14="http://schemas.microsoft.com/office/powerpoint/2010/main" val="48876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3">
            <a:extLst>
              <a:ext uri="{FF2B5EF4-FFF2-40B4-BE49-F238E27FC236}">
                <a16:creationId xmlns:a16="http://schemas.microsoft.com/office/drawing/2014/main" id="{7A745E0C-78DE-4875-83A9-49C3C9CC76E7}"/>
              </a:ext>
            </a:extLst>
          </p:cNvPr>
          <p:cNvGraphicFramePr>
            <a:graphicFrameLocks noGrp="1"/>
          </p:cNvGraphicFramePr>
          <p:nvPr>
            <p:extLst>
              <p:ext uri="{D42A27DB-BD31-4B8C-83A1-F6EECF244321}">
                <p14:modId xmlns:p14="http://schemas.microsoft.com/office/powerpoint/2010/main" val="2884253026"/>
              </p:ext>
            </p:extLst>
          </p:nvPr>
        </p:nvGraphicFramePr>
        <p:xfrm>
          <a:off x="899592" y="1031134"/>
          <a:ext cx="7344815" cy="4795732"/>
        </p:xfrm>
        <a:graphic>
          <a:graphicData uri="http://schemas.openxmlformats.org/drawingml/2006/table">
            <a:tbl>
              <a:tblPr rtl="1" firstRow="1" bandRow="1">
                <a:tableStyleId>{00A15C55-8517-42AA-B614-E9B94910E393}</a:tableStyleId>
              </a:tblPr>
              <a:tblGrid>
                <a:gridCol w="1985306">
                  <a:extLst>
                    <a:ext uri="{9D8B030D-6E8A-4147-A177-3AD203B41FA5}">
                      <a16:colId xmlns:a16="http://schemas.microsoft.com/office/drawing/2014/main" val="879641829"/>
                    </a:ext>
                  </a:extLst>
                </a:gridCol>
                <a:gridCol w="2651160">
                  <a:extLst>
                    <a:ext uri="{9D8B030D-6E8A-4147-A177-3AD203B41FA5}">
                      <a16:colId xmlns:a16="http://schemas.microsoft.com/office/drawing/2014/main" val="1013425450"/>
                    </a:ext>
                  </a:extLst>
                </a:gridCol>
                <a:gridCol w="2708349">
                  <a:extLst>
                    <a:ext uri="{9D8B030D-6E8A-4147-A177-3AD203B41FA5}">
                      <a16:colId xmlns:a16="http://schemas.microsoft.com/office/drawing/2014/main" val="2651819245"/>
                    </a:ext>
                  </a:extLst>
                </a:gridCol>
              </a:tblGrid>
              <a:tr h="648072">
                <a:tc>
                  <a:txBody>
                    <a:bodyPr/>
                    <a:lstStyle/>
                    <a:p>
                      <a:pPr algn="ctr" rtl="1"/>
                      <a:r>
                        <a:rPr lang="ar-EG" sz="2800" b="1" dirty="0"/>
                        <a:t>المجال</a:t>
                      </a:r>
                    </a:p>
                  </a:txBody>
                  <a:tcPr anchor="ctr"/>
                </a:tc>
                <a:tc>
                  <a:txBody>
                    <a:bodyPr/>
                    <a:lstStyle/>
                    <a:p>
                      <a:pPr algn="ctr" rtl="1"/>
                      <a:r>
                        <a:rPr lang="ar-EG" sz="2800" b="1" dirty="0"/>
                        <a:t>ما يجب تجنبه</a:t>
                      </a:r>
                    </a:p>
                  </a:txBody>
                  <a:tcPr anchor="ctr"/>
                </a:tc>
                <a:tc>
                  <a:txBody>
                    <a:bodyPr/>
                    <a:lstStyle/>
                    <a:p>
                      <a:pPr algn="ctr" rtl="1"/>
                      <a:r>
                        <a:rPr lang="ar-EG" sz="2800" b="1" dirty="0"/>
                        <a:t>ما يجب الالتزام به</a:t>
                      </a:r>
                    </a:p>
                  </a:txBody>
                  <a:tcPr anchor="ctr"/>
                </a:tc>
                <a:extLst>
                  <a:ext uri="{0D108BD9-81ED-4DB2-BD59-A6C34878D82A}">
                    <a16:rowId xmlns:a16="http://schemas.microsoft.com/office/drawing/2014/main" val="1156505031"/>
                  </a:ext>
                </a:extLst>
              </a:tr>
              <a:tr h="1036915">
                <a:tc rowSpan="4">
                  <a:txBody>
                    <a:bodyPr/>
                    <a:lstStyle/>
                    <a:p>
                      <a:pPr algn="ctr" rtl="1"/>
                      <a:r>
                        <a:rPr lang="ar-EG" sz="2400" b="1" dirty="0"/>
                        <a:t>هدف السؤال</a:t>
                      </a:r>
                    </a:p>
                  </a:txBody>
                  <a:tcPr anchor="ctr"/>
                </a:tc>
                <a:tc>
                  <a:txBody>
                    <a:bodyPr/>
                    <a:lstStyle/>
                    <a:p>
                      <a:pPr algn="ctr" rtl="1"/>
                      <a:r>
                        <a:rPr lang="ar-EG" sz="2400" b="1" dirty="0"/>
                        <a:t>غموض هدف السؤال</a:t>
                      </a:r>
                    </a:p>
                  </a:txBody>
                  <a:tcPr anchor="ctr"/>
                </a:tc>
                <a:tc>
                  <a:txBody>
                    <a:bodyPr/>
                    <a:lstStyle/>
                    <a:p>
                      <a:pPr algn="ctr" rtl="1"/>
                      <a:endParaRPr lang="ar-EG" sz="2400" b="1" dirty="0"/>
                    </a:p>
                  </a:txBody>
                  <a:tcPr anchor="ctr"/>
                </a:tc>
                <a:extLst>
                  <a:ext uri="{0D108BD9-81ED-4DB2-BD59-A6C34878D82A}">
                    <a16:rowId xmlns:a16="http://schemas.microsoft.com/office/drawing/2014/main" val="2621940473"/>
                  </a:ext>
                </a:extLst>
              </a:tr>
              <a:tr h="1036915">
                <a:tc vMerge="1">
                  <a:txBody>
                    <a:bodyPr/>
                    <a:lstStyle/>
                    <a:p>
                      <a:pPr algn="ctr" rtl="1"/>
                      <a:endParaRPr lang="ar-EG" sz="2400" b="1" dirty="0"/>
                    </a:p>
                  </a:txBody>
                  <a:tcPr/>
                </a:tc>
                <a:tc>
                  <a:txBody>
                    <a:bodyPr/>
                    <a:lstStyle/>
                    <a:p>
                      <a:pPr algn="ctr" rtl="1"/>
                      <a:endParaRPr lang="ar-EG" sz="2400" b="1"/>
                    </a:p>
                  </a:txBody>
                  <a:tcPr anchor="ctr"/>
                </a:tc>
                <a:tc>
                  <a:txBody>
                    <a:bodyPr/>
                    <a:lstStyle/>
                    <a:p>
                      <a:pPr algn="ctr" rtl="1"/>
                      <a:r>
                        <a:rPr lang="ar-EG" sz="2400" b="1" dirty="0"/>
                        <a:t>بساطة هدف السؤال</a:t>
                      </a:r>
                    </a:p>
                  </a:txBody>
                  <a:tcPr anchor="ctr"/>
                </a:tc>
                <a:extLst>
                  <a:ext uri="{0D108BD9-81ED-4DB2-BD59-A6C34878D82A}">
                    <a16:rowId xmlns:a16="http://schemas.microsoft.com/office/drawing/2014/main" val="819608329"/>
                  </a:ext>
                </a:extLst>
              </a:tr>
              <a:tr h="1036915">
                <a:tc vMerge="1">
                  <a:txBody>
                    <a:bodyPr/>
                    <a:lstStyle/>
                    <a:p>
                      <a:pPr algn="ctr" rtl="1"/>
                      <a:endParaRPr lang="ar-EG" sz="2400" b="1" dirty="0"/>
                    </a:p>
                  </a:txBody>
                  <a:tcPr/>
                </a:tc>
                <a:tc>
                  <a:txBody>
                    <a:bodyPr/>
                    <a:lstStyle/>
                    <a:p>
                      <a:pPr algn="ctr" rtl="1"/>
                      <a:r>
                        <a:rPr lang="ar-EG" sz="2400" b="1" dirty="0"/>
                        <a:t>تعدد الأهداف في السؤال الواحد</a:t>
                      </a:r>
                    </a:p>
                  </a:txBody>
                  <a:tcPr anchor="ctr"/>
                </a:tc>
                <a:tc>
                  <a:txBody>
                    <a:bodyPr/>
                    <a:lstStyle/>
                    <a:p>
                      <a:pPr algn="ctr" rtl="1"/>
                      <a:endParaRPr lang="ar-EG" sz="2400" b="1"/>
                    </a:p>
                  </a:txBody>
                  <a:tcPr anchor="ctr"/>
                </a:tc>
                <a:extLst>
                  <a:ext uri="{0D108BD9-81ED-4DB2-BD59-A6C34878D82A}">
                    <a16:rowId xmlns:a16="http://schemas.microsoft.com/office/drawing/2014/main" val="1128402741"/>
                  </a:ext>
                </a:extLst>
              </a:tr>
              <a:tr h="1036915">
                <a:tc vMerge="1">
                  <a:txBody>
                    <a:bodyPr/>
                    <a:lstStyle/>
                    <a:p>
                      <a:pPr algn="ctr" rtl="1"/>
                      <a:endParaRPr lang="ar-EG" sz="2400" b="1" dirty="0"/>
                    </a:p>
                  </a:txBody>
                  <a:tcPr/>
                </a:tc>
                <a:tc>
                  <a:txBody>
                    <a:bodyPr/>
                    <a:lstStyle/>
                    <a:p>
                      <a:pPr algn="ctr" rtl="1"/>
                      <a:endParaRPr lang="ar-EG" sz="2400" b="1"/>
                    </a:p>
                  </a:txBody>
                  <a:tcPr anchor="ctr"/>
                </a:tc>
                <a:tc>
                  <a:txBody>
                    <a:bodyPr/>
                    <a:lstStyle/>
                    <a:p>
                      <a:pPr algn="ctr" rtl="1"/>
                      <a:r>
                        <a:rPr lang="ar-EG" sz="2400" b="1" dirty="0"/>
                        <a:t>الإعلان عن الهدف</a:t>
                      </a:r>
                    </a:p>
                  </a:txBody>
                  <a:tcPr anchor="ctr"/>
                </a:tc>
                <a:extLst>
                  <a:ext uri="{0D108BD9-81ED-4DB2-BD59-A6C34878D82A}">
                    <a16:rowId xmlns:a16="http://schemas.microsoft.com/office/drawing/2014/main" val="1384296104"/>
                  </a:ext>
                </a:extLst>
              </a:tr>
            </a:tbl>
          </a:graphicData>
        </a:graphic>
      </p:graphicFrame>
    </p:spTree>
    <p:extLst>
      <p:ext uri="{BB962C8B-B14F-4D97-AF65-F5344CB8AC3E}">
        <p14:creationId xmlns:p14="http://schemas.microsoft.com/office/powerpoint/2010/main" val="2818785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3">
            <a:extLst>
              <a:ext uri="{FF2B5EF4-FFF2-40B4-BE49-F238E27FC236}">
                <a16:creationId xmlns:a16="http://schemas.microsoft.com/office/drawing/2014/main" id="{7A745E0C-78DE-4875-83A9-49C3C9CC76E7}"/>
              </a:ext>
            </a:extLst>
          </p:cNvPr>
          <p:cNvGraphicFramePr>
            <a:graphicFrameLocks noGrp="1"/>
          </p:cNvGraphicFramePr>
          <p:nvPr>
            <p:extLst>
              <p:ext uri="{D42A27DB-BD31-4B8C-83A1-F6EECF244321}">
                <p14:modId xmlns:p14="http://schemas.microsoft.com/office/powerpoint/2010/main" val="1356784648"/>
              </p:ext>
            </p:extLst>
          </p:nvPr>
        </p:nvGraphicFramePr>
        <p:xfrm>
          <a:off x="899592" y="1031134"/>
          <a:ext cx="7344815" cy="4795732"/>
        </p:xfrm>
        <a:graphic>
          <a:graphicData uri="http://schemas.openxmlformats.org/drawingml/2006/table">
            <a:tbl>
              <a:tblPr rtl="1" firstRow="1" bandRow="1">
                <a:tableStyleId>{00A15C55-8517-42AA-B614-E9B94910E393}</a:tableStyleId>
              </a:tblPr>
              <a:tblGrid>
                <a:gridCol w="1985306">
                  <a:extLst>
                    <a:ext uri="{9D8B030D-6E8A-4147-A177-3AD203B41FA5}">
                      <a16:colId xmlns:a16="http://schemas.microsoft.com/office/drawing/2014/main" val="879641829"/>
                    </a:ext>
                  </a:extLst>
                </a:gridCol>
                <a:gridCol w="2651160">
                  <a:extLst>
                    <a:ext uri="{9D8B030D-6E8A-4147-A177-3AD203B41FA5}">
                      <a16:colId xmlns:a16="http://schemas.microsoft.com/office/drawing/2014/main" val="1013425450"/>
                    </a:ext>
                  </a:extLst>
                </a:gridCol>
                <a:gridCol w="2708349">
                  <a:extLst>
                    <a:ext uri="{9D8B030D-6E8A-4147-A177-3AD203B41FA5}">
                      <a16:colId xmlns:a16="http://schemas.microsoft.com/office/drawing/2014/main" val="2651819245"/>
                    </a:ext>
                  </a:extLst>
                </a:gridCol>
              </a:tblGrid>
              <a:tr h="648072">
                <a:tc>
                  <a:txBody>
                    <a:bodyPr/>
                    <a:lstStyle/>
                    <a:p>
                      <a:pPr algn="ctr" rtl="1"/>
                      <a:r>
                        <a:rPr lang="ar-EG" sz="2800" b="1" dirty="0"/>
                        <a:t>المجال</a:t>
                      </a:r>
                    </a:p>
                  </a:txBody>
                  <a:tcPr anchor="ctr"/>
                </a:tc>
                <a:tc>
                  <a:txBody>
                    <a:bodyPr/>
                    <a:lstStyle/>
                    <a:p>
                      <a:pPr algn="ctr" rtl="1"/>
                      <a:r>
                        <a:rPr lang="ar-EG" sz="2800" b="1" dirty="0"/>
                        <a:t>ما يجب تجنبه</a:t>
                      </a:r>
                    </a:p>
                  </a:txBody>
                  <a:tcPr anchor="ctr"/>
                </a:tc>
                <a:tc>
                  <a:txBody>
                    <a:bodyPr/>
                    <a:lstStyle/>
                    <a:p>
                      <a:pPr algn="ctr" rtl="1"/>
                      <a:r>
                        <a:rPr lang="ar-EG" sz="2800" b="1" dirty="0"/>
                        <a:t>ما يجب الالتزام به</a:t>
                      </a:r>
                    </a:p>
                  </a:txBody>
                  <a:tcPr anchor="ctr"/>
                </a:tc>
                <a:extLst>
                  <a:ext uri="{0D108BD9-81ED-4DB2-BD59-A6C34878D82A}">
                    <a16:rowId xmlns:a16="http://schemas.microsoft.com/office/drawing/2014/main" val="1156505031"/>
                  </a:ext>
                </a:extLst>
              </a:tr>
              <a:tr h="1036915">
                <a:tc rowSpan="4">
                  <a:txBody>
                    <a:bodyPr/>
                    <a:lstStyle/>
                    <a:p>
                      <a:pPr algn="ctr" rtl="1"/>
                      <a:r>
                        <a:rPr lang="ar-EG" sz="2400" b="1" dirty="0"/>
                        <a:t>موضوع السؤال</a:t>
                      </a:r>
                    </a:p>
                  </a:txBody>
                  <a:tcPr anchor="ctr"/>
                </a:tc>
                <a:tc>
                  <a:txBody>
                    <a:bodyPr/>
                    <a:lstStyle/>
                    <a:p>
                      <a:pPr algn="ctr" rtl="1"/>
                      <a:r>
                        <a:rPr lang="ar-EG" sz="2400" b="1" dirty="0"/>
                        <a:t>غير دقيق</a:t>
                      </a:r>
                    </a:p>
                  </a:txBody>
                  <a:tcPr anchor="ctr"/>
                </a:tc>
                <a:tc>
                  <a:txBody>
                    <a:bodyPr/>
                    <a:lstStyle/>
                    <a:p>
                      <a:pPr algn="ctr" rtl="1"/>
                      <a:endParaRPr lang="ar-EG" sz="2400" b="1" dirty="0"/>
                    </a:p>
                  </a:txBody>
                  <a:tcPr anchor="ctr"/>
                </a:tc>
                <a:extLst>
                  <a:ext uri="{0D108BD9-81ED-4DB2-BD59-A6C34878D82A}">
                    <a16:rowId xmlns:a16="http://schemas.microsoft.com/office/drawing/2014/main" val="2621940473"/>
                  </a:ext>
                </a:extLst>
              </a:tr>
              <a:tr h="1036915">
                <a:tc vMerge="1">
                  <a:txBody>
                    <a:bodyPr/>
                    <a:lstStyle/>
                    <a:p>
                      <a:pPr algn="ctr" rtl="1"/>
                      <a:endParaRPr lang="ar-EG" sz="2400" b="1" dirty="0"/>
                    </a:p>
                  </a:txBody>
                  <a:tcPr/>
                </a:tc>
                <a:tc>
                  <a:txBody>
                    <a:bodyPr/>
                    <a:lstStyle/>
                    <a:p>
                      <a:pPr algn="ctr" rtl="1"/>
                      <a:endParaRPr lang="ar-EG" sz="2400" b="1"/>
                    </a:p>
                  </a:txBody>
                  <a:tcPr anchor="ctr"/>
                </a:tc>
                <a:tc>
                  <a:txBody>
                    <a:bodyPr/>
                    <a:lstStyle/>
                    <a:p>
                      <a:pPr algn="ctr" rtl="1"/>
                      <a:r>
                        <a:rPr lang="ar-EG" sz="2400" b="1" dirty="0"/>
                        <a:t>الإجابة عنه ممكنة</a:t>
                      </a:r>
                    </a:p>
                  </a:txBody>
                  <a:tcPr anchor="ctr"/>
                </a:tc>
                <a:extLst>
                  <a:ext uri="{0D108BD9-81ED-4DB2-BD59-A6C34878D82A}">
                    <a16:rowId xmlns:a16="http://schemas.microsoft.com/office/drawing/2014/main" val="819608329"/>
                  </a:ext>
                </a:extLst>
              </a:tr>
              <a:tr h="1036915">
                <a:tc vMerge="1">
                  <a:txBody>
                    <a:bodyPr/>
                    <a:lstStyle/>
                    <a:p>
                      <a:pPr algn="ctr" rtl="1"/>
                      <a:endParaRPr lang="ar-EG" sz="2400" b="1" dirty="0"/>
                    </a:p>
                  </a:txBody>
                  <a:tcPr/>
                </a:tc>
                <a:tc>
                  <a:txBody>
                    <a:bodyPr/>
                    <a:lstStyle/>
                    <a:p>
                      <a:pPr algn="ctr" rtl="1"/>
                      <a:r>
                        <a:rPr lang="ar-EG" sz="2400" b="1" dirty="0"/>
                        <a:t>ملائم للجمهور المستهدف</a:t>
                      </a:r>
                    </a:p>
                  </a:txBody>
                  <a:tcPr anchor="ctr"/>
                </a:tc>
                <a:tc>
                  <a:txBody>
                    <a:bodyPr/>
                    <a:lstStyle/>
                    <a:p>
                      <a:pPr algn="ctr" rtl="1"/>
                      <a:endParaRPr lang="ar-EG" sz="2400" b="1"/>
                    </a:p>
                  </a:txBody>
                  <a:tcPr anchor="ctr"/>
                </a:tc>
                <a:extLst>
                  <a:ext uri="{0D108BD9-81ED-4DB2-BD59-A6C34878D82A}">
                    <a16:rowId xmlns:a16="http://schemas.microsoft.com/office/drawing/2014/main" val="1128402741"/>
                  </a:ext>
                </a:extLst>
              </a:tr>
              <a:tr h="1036915">
                <a:tc vMerge="1">
                  <a:txBody>
                    <a:bodyPr/>
                    <a:lstStyle/>
                    <a:p>
                      <a:pPr algn="ctr" rtl="1"/>
                      <a:endParaRPr lang="ar-EG" sz="2400" b="1" dirty="0"/>
                    </a:p>
                  </a:txBody>
                  <a:tcPr/>
                </a:tc>
                <a:tc>
                  <a:txBody>
                    <a:bodyPr/>
                    <a:lstStyle/>
                    <a:p>
                      <a:pPr algn="ctr" rtl="1"/>
                      <a:endParaRPr lang="ar-EG" sz="2400" b="1"/>
                    </a:p>
                  </a:txBody>
                  <a:tcPr anchor="ctr"/>
                </a:tc>
                <a:tc>
                  <a:txBody>
                    <a:bodyPr/>
                    <a:lstStyle/>
                    <a:p>
                      <a:pPr algn="ctr" rtl="1"/>
                      <a:r>
                        <a:rPr lang="ar-EG" sz="2400" b="1" dirty="0"/>
                        <a:t>واضح السياق</a:t>
                      </a:r>
                    </a:p>
                  </a:txBody>
                  <a:tcPr anchor="ctr"/>
                </a:tc>
                <a:extLst>
                  <a:ext uri="{0D108BD9-81ED-4DB2-BD59-A6C34878D82A}">
                    <a16:rowId xmlns:a16="http://schemas.microsoft.com/office/drawing/2014/main" val="1384296104"/>
                  </a:ext>
                </a:extLst>
              </a:tr>
            </a:tbl>
          </a:graphicData>
        </a:graphic>
      </p:graphicFrame>
    </p:spTree>
    <p:extLst>
      <p:ext uri="{BB962C8B-B14F-4D97-AF65-F5344CB8AC3E}">
        <p14:creationId xmlns:p14="http://schemas.microsoft.com/office/powerpoint/2010/main" val="620959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3">
            <a:extLst>
              <a:ext uri="{FF2B5EF4-FFF2-40B4-BE49-F238E27FC236}">
                <a16:creationId xmlns:a16="http://schemas.microsoft.com/office/drawing/2014/main" id="{7A745E0C-78DE-4875-83A9-49C3C9CC76E7}"/>
              </a:ext>
            </a:extLst>
          </p:cNvPr>
          <p:cNvGraphicFramePr>
            <a:graphicFrameLocks noGrp="1"/>
          </p:cNvGraphicFramePr>
          <p:nvPr>
            <p:extLst>
              <p:ext uri="{D42A27DB-BD31-4B8C-83A1-F6EECF244321}">
                <p14:modId xmlns:p14="http://schemas.microsoft.com/office/powerpoint/2010/main" val="1173084488"/>
              </p:ext>
            </p:extLst>
          </p:nvPr>
        </p:nvGraphicFramePr>
        <p:xfrm>
          <a:off x="899592" y="1031134"/>
          <a:ext cx="7344815" cy="4795732"/>
        </p:xfrm>
        <a:graphic>
          <a:graphicData uri="http://schemas.openxmlformats.org/drawingml/2006/table">
            <a:tbl>
              <a:tblPr rtl="1" firstRow="1" bandRow="1">
                <a:tableStyleId>{00A15C55-8517-42AA-B614-E9B94910E393}</a:tableStyleId>
              </a:tblPr>
              <a:tblGrid>
                <a:gridCol w="1985306">
                  <a:extLst>
                    <a:ext uri="{9D8B030D-6E8A-4147-A177-3AD203B41FA5}">
                      <a16:colId xmlns:a16="http://schemas.microsoft.com/office/drawing/2014/main" val="879641829"/>
                    </a:ext>
                  </a:extLst>
                </a:gridCol>
                <a:gridCol w="2651160">
                  <a:extLst>
                    <a:ext uri="{9D8B030D-6E8A-4147-A177-3AD203B41FA5}">
                      <a16:colId xmlns:a16="http://schemas.microsoft.com/office/drawing/2014/main" val="1013425450"/>
                    </a:ext>
                  </a:extLst>
                </a:gridCol>
                <a:gridCol w="2708349">
                  <a:extLst>
                    <a:ext uri="{9D8B030D-6E8A-4147-A177-3AD203B41FA5}">
                      <a16:colId xmlns:a16="http://schemas.microsoft.com/office/drawing/2014/main" val="2651819245"/>
                    </a:ext>
                  </a:extLst>
                </a:gridCol>
              </a:tblGrid>
              <a:tr h="648072">
                <a:tc>
                  <a:txBody>
                    <a:bodyPr/>
                    <a:lstStyle/>
                    <a:p>
                      <a:pPr algn="ctr" rtl="1"/>
                      <a:r>
                        <a:rPr lang="ar-EG" sz="2800" b="1" dirty="0"/>
                        <a:t>المجال</a:t>
                      </a:r>
                    </a:p>
                  </a:txBody>
                  <a:tcPr anchor="ctr"/>
                </a:tc>
                <a:tc>
                  <a:txBody>
                    <a:bodyPr/>
                    <a:lstStyle/>
                    <a:p>
                      <a:pPr algn="ctr" rtl="1"/>
                      <a:r>
                        <a:rPr lang="ar-EG" sz="2800" b="1" dirty="0"/>
                        <a:t>ما يجب تجنبه</a:t>
                      </a:r>
                    </a:p>
                  </a:txBody>
                  <a:tcPr anchor="ctr"/>
                </a:tc>
                <a:tc>
                  <a:txBody>
                    <a:bodyPr/>
                    <a:lstStyle/>
                    <a:p>
                      <a:pPr algn="ctr" rtl="1"/>
                      <a:r>
                        <a:rPr lang="ar-EG" sz="2800" b="1" dirty="0"/>
                        <a:t>ما يجب الالتزام به</a:t>
                      </a:r>
                    </a:p>
                  </a:txBody>
                  <a:tcPr anchor="ctr"/>
                </a:tc>
                <a:extLst>
                  <a:ext uri="{0D108BD9-81ED-4DB2-BD59-A6C34878D82A}">
                    <a16:rowId xmlns:a16="http://schemas.microsoft.com/office/drawing/2014/main" val="1156505031"/>
                  </a:ext>
                </a:extLst>
              </a:tr>
              <a:tr h="1036915">
                <a:tc rowSpan="4">
                  <a:txBody>
                    <a:bodyPr/>
                    <a:lstStyle/>
                    <a:p>
                      <a:pPr algn="ctr" rtl="1"/>
                      <a:r>
                        <a:rPr lang="ar-EG" sz="2400" b="1" dirty="0"/>
                        <a:t>صيغة السؤال</a:t>
                      </a:r>
                    </a:p>
                  </a:txBody>
                  <a:tcPr anchor="ctr"/>
                </a:tc>
                <a:tc>
                  <a:txBody>
                    <a:bodyPr/>
                    <a:lstStyle/>
                    <a:p>
                      <a:pPr algn="ctr" rtl="1"/>
                      <a:endParaRPr lang="ar-EG" sz="2400" b="1" dirty="0"/>
                    </a:p>
                  </a:txBody>
                  <a:tcPr anchor="ctr"/>
                </a:tc>
                <a:tc>
                  <a:txBody>
                    <a:bodyPr/>
                    <a:lstStyle/>
                    <a:p>
                      <a:pPr algn="ctr" rtl="1"/>
                      <a:r>
                        <a:rPr lang="ar-EG" sz="2400" b="1" dirty="0"/>
                        <a:t>أداة الاستفهام الملائمة للمطلوب</a:t>
                      </a:r>
                    </a:p>
                  </a:txBody>
                  <a:tcPr anchor="ctr"/>
                </a:tc>
                <a:extLst>
                  <a:ext uri="{0D108BD9-81ED-4DB2-BD59-A6C34878D82A}">
                    <a16:rowId xmlns:a16="http://schemas.microsoft.com/office/drawing/2014/main" val="2621940473"/>
                  </a:ext>
                </a:extLst>
              </a:tr>
              <a:tr h="1036915">
                <a:tc vMerge="1">
                  <a:txBody>
                    <a:bodyPr/>
                    <a:lstStyle/>
                    <a:p>
                      <a:pPr algn="ctr" rtl="1"/>
                      <a:endParaRPr lang="ar-EG" sz="2400" b="1" dirty="0"/>
                    </a:p>
                  </a:txBody>
                  <a:tcPr/>
                </a:tc>
                <a:tc>
                  <a:txBody>
                    <a:bodyPr/>
                    <a:lstStyle/>
                    <a:p>
                      <a:pPr algn="ctr" rtl="1"/>
                      <a:r>
                        <a:rPr lang="ar-EG" sz="2400" b="1" dirty="0"/>
                        <a:t>مطولة وفضفاضة</a:t>
                      </a:r>
                    </a:p>
                  </a:txBody>
                  <a:tcPr anchor="ctr"/>
                </a:tc>
                <a:tc>
                  <a:txBody>
                    <a:bodyPr/>
                    <a:lstStyle/>
                    <a:p>
                      <a:pPr algn="ctr" rtl="1"/>
                      <a:endParaRPr lang="ar-EG" sz="2400" b="1" dirty="0"/>
                    </a:p>
                  </a:txBody>
                  <a:tcPr anchor="ctr"/>
                </a:tc>
                <a:extLst>
                  <a:ext uri="{0D108BD9-81ED-4DB2-BD59-A6C34878D82A}">
                    <a16:rowId xmlns:a16="http://schemas.microsoft.com/office/drawing/2014/main" val="819608329"/>
                  </a:ext>
                </a:extLst>
              </a:tr>
              <a:tr h="1036915">
                <a:tc vMerge="1">
                  <a:txBody>
                    <a:bodyPr/>
                    <a:lstStyle/>
                    <a:p>
                      <a:pPr algn="ctr" rtl="1"/>
                      <a:endParaRPr lang="ar-EG" sz="2400" b="1" dirty="0"/>
                    </a:p>
                  </a:txBody>
                  <a:tcPr/>
                </a:tc>
                <a:tc>
                  <a:txBody>
                    <a:bodyPr/>
                    <a:lstStyle/>
                    <a:p>
                      <a:pPr algn="ctr" rtl="1"/>
                      <a:r>
                        <a:rPr lang="ar-EG" sz="2400" b="1" dirty="0"/>
                        <a:t> </a:t>
                      </a:r>
                    </a:p>
                  </a:txBody>
                  <a:tcPr anchor="ctr"/>
                </a:tc>
                <a:tc>
                  <a:txBody>
                    <a:bodyPr/>
                    <a:lstStyle/>
                    <a:p>
                      <a:pPr algn="ctr" rtl="1"/>
                      <a:r>
                        <a:rPr lang="ar-EG" sz="2400" b="1" dirty="0"/>
                        <a:t>سلامة اللغة</a:t>
                      </a:r>
                    </a:p>
                  </a:txBody>
                  <a:tcPr anchor="ctr"/>
                </a:tc>
                <a:extLst>
                  <a:ext uri="{0D108BD9-81ED-4DB2-BD59-A6C34878D82A}">
                    <a16:rowId xmlns:a16="http://schemas.microsoft.com/office/drawing/2014/main" val="1128402741"/>
                  </a:ext>
                </a:extLst>
              </a:tr>
              <a:tr h="1036915">
                <a:tc vMerge="1">
                  <a:txBody>
                    <a:bodyPr/>
                    <a:lstStyle/>
                    <a:p>
                      <a:pPr algn="ctr" rtl="1"/>
                      <a:endParaRPr lang="ar-EG" sz="2400" b="1" dirty="0"/>
                    </a:p>
                  </a:txBody>
                  <a:tcPr/>
                </a:tc>
                <a:tc>
                  <a:txBody>
                    <a:bodyPr/>
                    <a:lstStyle/>
                    <a:p>
                      <a:pPr algn="ctr" rtl="1"/>
                      <a:r>
                        <a:rPr lang="ar-EG" sz="2400" b="1" dirty="0"/>
                        <a:t>استعمال مصطلحات معقدة</a:t>
                      </a:r>
                    </a:p>
                  </a:txBody>
                  <a:tcPr anchor="ctr"/>
                </a:tc>
                <a:tc>
                  <a:txBody>
                    <a:bodyPr/>
                    <a:lstStyle/>
                    <a:p>
                      <a:pPr algn="ctr" rtl="1"/>
                      <a:endParaRPr lang="ar-EG" sz="2400" b="1" dirty="0"/>
                    </a:p>
                  </a:txBody>
                  <a:tcPr anchor="ctr"/>
                </a:tc>
                <a:extLst>
                  <a:ext uri="{0D108BD9-81ED-4DB2-BD59-A6C34878D82A}">
                    <a16:rowId xmlns:a16="http://schemas.microsoft.com/office/drawing/2014/main" val="1384296104"/>
                  </a:ext>
                </a:extLst>
              </a:tr>
            </a:tbl>
          </a:graphicData>
        </a:graphic>
      </p:graphicFrame>
    </p:spTree>
    <p:extLst>
      <p:ext uri="{BB962C8B-B14F-4D97-AF65-F5344CB8AC3E}">
        <p14:creationId xmlns:p14="http://schemas.microsoft.com/office/powerpoint/2010/main" val="27723940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16DF8F84-AE43-4C12-99F5-830DC85045EF}"/>
              </a:ext>
            </a:extLst>
          </p:cNvPr>
          <p:cNvGrpSpPr/>
          <p:nvPr/>
        </p:nvGrpSpPr>
        <p:grpSpPr>
          <a:xfrm>
            <a:off x="2411760" y="1030424"/>
            <a:ext cx="4797152" cy="4797152"/>
            <a:chOff x="2411760" y="1030424"/>
            <a:chExt cx="4797152" cy="479715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030424"/>
              <a:ext cx="4797152" cy="479715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411760" y="4653136"/>
              <a:ext cx="3959464" cy="923330"/>
            </a:xfrm>
            <a:prstGeom prst="rect">
              <a:avLst/>
            </a:prstGeom>
            <a:solidFill>
              <a:srgbClr val="C00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أتدرب (2)</a:t>
              </a:r>
            </a:p>
          </p:txBody>
        </p:sp>
      </p:grpSp>
    </p:spTree>
    <p:extLst>
      <p:ext uri="{BB962C8B-B14F-4D97-AF65-F5344CB8AC3E}">
        <p14:creationId xmlns:p14="http://schemas.microsoft.com/office/powerpoint/2010/main" val="120660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1" name="مستطيل: زوايا مستديرة 10">
            <a:extLst>
              <a:ext uri="{FF2B5EF4-FFF2-40B4-BE49-F238E27FC236}">
                <a16:creationId xmlns:a16="http://schemas.microsoft.com/office/drawing/2014/main" id="{CF20B972-C0C3-4D2B-9D67-8E7B0A835FDE}"/>
              </a:ext>
            </a:extLst>
          </p:cNvPr>
          <p:cNvSpPr/>
          <p:nvPr/>
        </p:nvSpPr>
        <p:spPr>
          <a:xfrm>
            <a:off x="2689504" y="2636912"/>
            <a:ext cx="3764992" cy="792088"/>
          </a:xfrm>
          <a:prstGeom prst="roundRect">
            <a:avLst/>
          </a:prstGeom>
          <a:solidFill>
            <a:srgbClr val="00CC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800" b="1" dirty="0">
                <a:solidFill>
                  <a:schemeClr val="bg1"/>
                </a:solidFill>
              </a:rPr>
              <a:t>دهشة السؤال</a:t>
            </a:r>
          </a:p>
        </p:txBody>
      </p:sp>
      <p:sp>
        <p:nvSpPr>
          <p:cNvPr id="7" name="مستطيل: زوايا مستديرة 6">
            <a:extLst>
              <a:ext uri="{FF2B5EF4-FFF2-40B4-BE49-F238E27FC236}">
                <a16:creationId xmlns:a16="http://schemas.microsoft.com/office/drawing/2014/main" id="{0DDA7A4A-27A2-48F0-B900-8155CD93E274}"/>
              </a:ext>
            </a:extLst>
          </p:cNvPr>
          <p:cNvSpPr/>
          <p:nvPr/>
        </p:nvSpPr>
        <p:spPr>
          <a:xfrm>
            <a:off x="909745" y="5733256"/>
            <a:ext cx="7324510" cy="469791"/>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مجلة الحوار، دهشة السؤال وحكمته، يونيو ٢٠٢٠م، زكي الميلاد (بتصرف)</a:t>
            </a:r>
          </a:p>
        </p:txBody>
      </p:sp>
    </p:spTree>
    <p:extLst>
      <p:ext uri="{BB962C8B-B14F-4D97-AF65-F5344CB8AC3E}">
        <p14:creationId xmlns:p14="http://schemas.microsoft.com/office/powerpoint/2010/main" val="202381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8A7F4-2444-4A15-83D0-190F9040B847}"/>
              </a:ext>
            </a:extLst>
          </p:cNvPr>
          <p:cNvSpPr txBox="1"/>
          <p:nvPr/>
        </p:nvSpPr>
        <p:spPr>
          <a:xfrm>
            <a:off x="683568" y="836712"/>
            <a:ext cx="7776864" cy="4401205"/>
          </a:xfrm>
          <a:prstGeom prst="rect">
            <a:avLst/>
          </a:prstGeom>
          <a:noFill/>
          <a:ln w="57150">
            <a:solidFill>
              <a:srgbClr val="FF0000"/>
            </a:solidFill>
            <a:prstDash val="dashDot"/>
          </a:ln>
        </p:spPr>
        <p:txBody>
          <a:bodyPr wrap="square" rtlCol="0">
            <a:spAutoFit/>
          </a:bodyPr>
          <a:lstStyle/>
          <a:p>
            <a:pPr algn="ctr"/>
            <a:r>
              <a:rPr lang="ar-EG" sz="4000" b="1" dirty="0">
                <a:solidFill>
                  <a:srgbClr val="002060"/>
                </a:solidFill>
              </a:rPr>
              <a:t>ولقد رود في القرآن الكريم الحث على التفكير بأسلوب الاستفهام الإنكاري كقولة تعالى: </a:t>
            </a:r>
            <a:r>
              <a:rPr lang="ar-EG" sz="3600" b="1" dirty="0">
                <a:solidFill>
                  <a:srgbClr val="00B050"/>
                </a:solidFill>
              </a:rPr>
              <a:t>﴿أَوَلَمْ يَتَفَكَّرُوا فِي أَنْفُسِهِمْ مَا خَلَقَ اللَّهُ السَّمَاوَاتِ وَالْأَرْضَ وَمَا بَيْنَهُمَا إِلَّا بِالْحَقِّ وَأَجَلٍ مُسَمًّى وَإِنَّ كَثِيرًا مِنَ النَّاسِ بِلِقَاءِ رَبِّهِمْ لَكَافِرُونَ﴾ </a:t>
            </a:r>
            <a:r>
              <a:rPr lang="ar-EG" sz="3600" b="1" baseline="30000" dirty="0">
                <a:solidFill>
                  <a:srgbClr val="002060"/>
                </a:solidFill>
              </a:rPr>
              <a:t>(1) </a:t>
            </a:r>
            <a:r>
              <a:rPr lang="ar-EG" sz="4000" b="1" dirty="0">
                <a:solidFill>
                  <a:srgbClr val="002060"/>
                </a:solidFill>
              </a:rPr>
              <a:t>،وقوله تعالى: </a:t>
            </a:r>
            <a:r>
              <a:rPr lang="ar-EG" sz="4000" b="1" dirty="0">
                <a:solidFill>
                  <a:srgbClr val="00B050"/>
                </a:solidFill>
              </a:rPr>
              <a:t>﴿أَوَلَمْ يَتَفَكَّرُوا مَا بِصَاحِبِهِمْ مِنْ جِنَّةٍ إِنْ هُوَ إِلَّا نَذِيرٌ مُبِينٌ﴾ </a:t>
            </a:r>
            <a:r>
              <a:rPr lang="ar-EG" sz="4000" b="1" baseline="30000" dirty="0">
                <a:solidFill>
                  <a:srgbClr val="002060"/>
                </a:solidFill>
              </a:rPr>
              <a:t>(2) </a:t>
            </a:r>
            <a:endParaRPr lang="en-US" sz="4000" b="1" baseline="30000" dirty="0">
              <a:solidFill>
                <a:srgbClr val="00B050"/>
              </a:solidFill>
            </a:endParaRPr>
          </a:p>
        </p:txBody>
      </p:sp>
      <p:sp>
        <p:nvSpPr>
          <p:cNvPr id="4" name="مستطيل: زوايا مستديرة 3">
            <a:extLst>
              <a:ext uri="{FF2B5EF4-FFF2-40B4-BE49-F238E27FC236}">
                <a16:creationId xmlns:a16="http://schemas.microsoft.com/office/drawing/2014/main" id="{536728A6-F278-4035-B7D8-CD8D7D774331}"/>
              </a:ext>
            </a:extLst>
          </p:cNvPr>
          <p:cNvSpPr/>
          <p:nvPr/>
        </p:nvSpPr>
        <p:spPr>
          <a:xfrm>
            <a:off x="1979712" y="5589240"/>
            <a:ext cx="5868652" cy="576064"/>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indent="-514350">
              <a:buAutoNum type="arabicParenBoth"/>
            </a:pPr>
            <a:r>
              <a:rPr lang="ar-EG" sz="2000" b="1" dirty="0">
                <a:solidFill>
                  <a:schemeClr val="tx1"/>
                </a:solidFill>
              </a:rPr>
              <a:t>سورة الروم الآية رقم (8)</a:t>
            </a:r>
          </a:p>
          <a:p>
            <a:pPr marL="514350" indent="-514350">
              <a:buAutoNum type="arabicParenBoth"/>
            </a:pPr>
            <a:r>
              <a:rPr lang="ar-EG" sz="2000" b="1" dirty="0">
                <a:solidFill>
                  <a:schemeClr val="tx1"/>
                </a:solidFill>
              </a:rPr>
              <a:t>سورة الأعراف الآية رقم (184)</a:t>
            </a:r>
          </a:p>
        </p:txBody>
      </p:sp>
    </p:spTree>
    <p:extLst>
      <p:ext uri="{BB962C8B-B14F-4D97-AF65-F5344CB8AC3E}">
        <p14:creationId xmlns:p14="http://schemas.microsoft.com/office/powerpoint/2010/main" val="349962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764704"/>
            <a:ext cx="7776865" cy="5016758"/>
          </a:xfrm>
          <a:prstGeom prst="rect">
            <a:avLst/>
          </a:prstGeom>
          <a:solidFill>
            <a:schemeClr val="accent6">
              <a:lumMod val="20000"/>
              <a:lumOff val="80000"/>
            </a:schemeClr>
          </a:solidFill>
          <a:ln w="57150">
            <a:noFill/>
            <a:prstDash val="dashDot"/>
          </a:ln>
        </p:spPr>
        <p:txBody>
          <a:bodyPr wrap="square" rtlCol="0">
            <a:spAutoFit/>
          </a:bodyPr>
          <a:lstStyle/>
          <a:p>
            <a:pPr algn="ctr"/>
            <a:r>
              <a:rPr lang="ar-EG" sz="3200" b="1" dirty="0"/>
              <a:t>من طبيعة السؤال أن يولد حركة في الذهن، فهو يأتي ليستثير الذهن، ويكسر فيه حالة السكون، ويدفعه إلى التنبه واليقظة، وإذا جاءت الدهشة هنا فإنها تزيد من قوة الحركة المتولدة من السؤال بشكل يختلف مع حركة السؤال الفاقد للدهشة.</a:t>
            </a:r>
          </a:p>
          <a:p>
            <a:pPr algn="ctr"/>
            <a:r>
              <a:rPr lang="ar-EG" sz="3200" b="1" dirty="0"/>
              <a:t>وهذا ما يعرفه الحكماء وبه يتميزون، فإنهم ينظرون إلى السؤال من جهة الدهشة، وبدافع الدهشة يتصلون بالسؤال ويتعاملون معه فحصًا وتأملاً. أما السؤال الذي لا يجدون فيه دهشة فيطرحونه جانبًا، ويعتبرونه خارج نطاق اهتمامهم وأقل درجة من مقامهم.</a:t>
            </a:r>
          </a:p>
        </p:txBody>
      </p:sp>
    </p:spTree>
    <p:extLst>
      <p:ext uri="{BB962C8B-B14F-4D97-AF65-F5344CB8AC3E}">
        <p14:creationId xmlns:p14="http://schemas.microsoft.com/office/powerpoint/2010/main" val="4173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980728"/>
            <a:ext cx="7776865" cy="4524315"/>
          </a:xfrm>
          <a:prstGeom prst="rect">
            <a:avLst/>
          </a:prstGeom>
          <a:solidFill>
            <a:schemeClr val="accent6">
              <a:lumMod val="20000"/>
              <a:lumOff val="80000"/>
            </a:schemeClr>
          </a:solidFill>
          <a:ln w="57150">
            <a:noFill/>
            <a:prstDash val="dashDot"/>
          </a:ln>
        </p:spPr>
        <p:txBody>
          <a:bodyPr wrap="square" rtlCol="0">
            <a:spAutoFit/>
          </a:bodyPr>
          <a:lstStyle/>
          <a:p>
            <a:pPr algn="ctr"/>
            <a:r>
              <a:rPr lang="ar-EG" sz="3200" b="1" dirty="0"/>
              <a:t>ولكي يتصف السؤال بالدهشة فهو بحاجه إلى إبداع وابتكار، ومن هنا تكمن صعوبة السؤال من جهة، وحيويته من جهة أخرى، وجه الصعوبة يكمن في أنه ليس من السهولة إبداع السؤال وابتكاره، فالوصول إلى ذلك بحاجة إلى التأملات مستفيضة ينشط فيها الفكر، وقد يستغرق وقتًا ويتطلب جهدًا، لذا لا يقوى على إبداعه وابتكاره إلا أولئك الذين يتصفون بيقظة الفكر وسعة الخيال وقوة التأمل، وهم في الغالب قله من الناس يعرفون بأهل الفكر والمعرفة والحكمة.</a:t>
            </a:r>
          </a:p>
        </p:txBody>
      </p:sp>
    </p:spTree>
    <p:extLst>
      <p:ext uri="{BB962C8B-B14F-4D97-AF65-F5344CB8AC3E}">
        <p14:creationId xmlns:p14="http://schemas.microsoft.com/office/powerpoint/2010/main" val="120440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443841"/>
            <a:ext cx="7776865" cy="1200329"/>
          </a:xfrm>
          <a:prstGeom prst="rect">
            <a:avLst/>
          </a:prstGeom>
          <a:noFill/>
          <a:ln w="57150">
            <a:noFill/>
            <a:prstDash val="dashDot"/>
          </a:ln>
        </p:spPr>
        <p:txBody>
          <a:bodyPr wrap="square" rtlCol="0">
            <a:spAutoFit/>
          </a:bodyPr>
          <a:lstStyle/>
          <a:p>
            <a:pPr algn="ctr"/>
            <a:r>
              <a:rPr lang="ar-EG" sz="3600" b="1" dirty="0"/>
              <a:t>1- ما الذي يميز السؤال الفاقد للدهشة عن السؤال الذي يثير الدهشة؟</a:t>
            </a:r>
          </a:p>
        </p:txBody>
      </p:sp>
      <p:sp>
        <p:nvSpPr>
          <p:cNvPr id="3" name="TextBox 2">
            <a:extLst>
              <a:ext uri="{FF2B5EF4-FFF2-40B4-BE49-F238E27FC236}">
                <a16:creationId xmlns:a16="http://schemas.microsoft.com/office/drawing/2014/main" id="{C4628745-EEFF-49CD-9000-6AF3BDC5A094}"/>
              </a:ext>
            </a:extLst>
          </p:cNvPr>
          <p:cNvSpPr txBox="1"/>
          <p:nvPr/>
        </p:nvSpPr>
        <p:spPr>
          <a:xfrm>
            <a:off x="683567" y="3284984"/>
            <a:ext cx="7776865" cy="2308324"/>
          </a:xfrm>
          <a:prstGeom prst="rect">
            <a:avLst/>
          </a:prstGeom>
          <a:noFill/>
          <a:ln w="57150">
            <a:noFill/>
            <a:prstDash val="dashDot"/>
          </a:ln>
        </p:spPr>
        <p:txBody>
          <a:bodyPr wrap="square" rtlCol="0">
            <a:spAutoFit/>
          </a:bodyPr>
          <a:lstStyle/>
          <a:p>
            <a:pPr algn="ctr"/>
            <a:r>
              <a:rPr lang="ar-EG" sz="3600" b="1" dirty="0">
                <a:solidFill>
                  <a:srgbClr val="0000CC"/>
                </a:solidFill>
              </a:rPr>
              <a:t>السؤال المثير للدهشة يدفع الحكماء للتعامل معه بالفحص والتأمل، أما السؤال الفاقد للدهشة فيطرحونه جانبًا، ويعتبرونه خارج نطاق اهتمامهم وأقل درجة من مقامهم.</a:t>
            </a:r>
            <a:endParaRPr lang="en-US" sz="3600" b="1" dirty="0">
              <a:solidFill>
                <a:srgbClr val="0000CC"/>
              </a:solidFill>
            </a:endParaRPr>
          </a:p>
        </p:txBody>
      </p:sp>
    </p:spTree>
    <p:extLst>
      <p:ext uri="{BB962C8B-B14F-4D97-AF65-F5344CB8AC3E}">
        <p14:creationId xmlns:p14="http://schemas.microsoft.com/office/powerpoint/2010/main" val="142302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443841"/>
            <a:ext cx="7776865" cy="2308324"/>
          </a:xfrm>
          <a:prstGeom prst="rect">
            <a:avLst/>
          </a:prstGeom>
          <a:noFill/>
          <a:ln w="57150">
            <a:noFill/>
            <a:prstDash val="dashDot"/>
          </a:ln>
        </p:spPr>
        <p:txBody>
          <a:bodyPr wrap="square" rtlCol="0">
            <a:spAutoFit/>
          </a:bodyPr>
          <a:lstStyle/>
          <a:p>
            <a:pPr algn="ctr"/>
            <a:r>
              <a:rPr lang="ar-EG" sz="3600" b="1" dirty="0"/>
              <a:t>2- من وجهة نظر الكاتب، السؤال الذي يثير الدهشة لا يقوى على ابداعه وابتكاره إلا قلة يعرفون بأهل الفكر والمعرفة والحكمة. هل تتفق مع هذا القول؟ علل إجابتك.</a:t>
            </a:r>
          </a:p>
        </p:txBody>
      </p:sp>
      <p:sp>
        <p:nvSpPr>
          <p:cNvPr id="4" name="TextBox 2">
            <a:extLst>
              <a:ext uri="{FF2B5EF4-FFF2-40B4-BE49-F238E27FC236}">
                <a16:creationId xmlns:a16="http://schemas.microsoft.com/office/drawing/2014/main" id="{01275ADD-9E6E-469F-A51A-E3F8BC900395}"/>
              </a:ext>
            </a:extLst>
          </p:cNvPr>
          <p:cNvSpPr txBox="1"/>
          <p:nvPr/>
        </p:nvSpPr>
        <p:spPr>
          <a:xfrm>
            <a:off x="1043608" y="3989022"/>
            <a:ext cx="6660740" cy="1323439"/>
          </a:xfrm>
          <a:prstGeom prst="rect">
            <a:avLst/>
          </a:prstGeom>
          <a:noFill/>
          <a:ln w="57150">
            <a:noFill/>
            <a:prstDash val="dashDot"/>
          </a:ln>
        </p:spPr>
        <p:txBody>
          <a:bodyPr wrap="square" rtlCol="0">
            <a:spAutoFit/>
          </a:bodyPr>
          <a:lstStyle/>
          <a:p>
            <a:pPr algn="ctr"/>
            <a:r>
              <a:rPr lang="ar-EG" sz="4000" b="1" dirty="0">
                <a:solidFill>
                  <a:srgbClr val="0000CC"/>
                </a:solidFill>
                <a:sym typeface="Wingdings 2" panose="05020102010507070707" pitchFamily="18" charset="2"/>
              </a:rPr>
              <a:t>نعم، لأنهم يتصفون بيقظة الفكر وسعة الخيال وقوة التأمل</a:t>
            </a:r>
            <a:endParaRPr lang="ar-EG" sz="4000" b="1" dirty="0">
              <a:solidFill>
                <a:srgbClr val="0000CC"/>
              </a:solidFill>
            </a:endParaRPr>
          </a:p>
        </p:txBody>
      </p:sp>
    </p:spTree>
    <p:extLst>
      <p:ext uri="{BB962C8B-B14F-4D97-AF65-F5344CB8AC3E}">
        <p14:creationId xmlns:p14="http://schemas.microsoft.com/office/powerpoint/2010/main" val="381845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443841"/>
            <a:ext cx="7776865" cy="1200329"/>
          </a:xfrm>
          <a:prstGeom prst="rect">
            <a:avLst/>
          </a:prstGeom>
          <a:noFill/>
          <a:ln w="57150">
            <a:noFill/>
            <a:prstDash val="dashDot"/>
          </a:ln>
        </p:spPr>
        <p:txBody>
          <a:bodyPr wrap="square" rtlCol="0">
            <a:spAutoFit/>
          </a:bodyPr>
          <a:lstStyle/>
          <a:p>
            <a:pPr algn="ctr"/>
            <a:r>
              <a:rPr lang="ar-EG" sz="3600" b="1" dirty="0"/>
              <a:t>3- فيم تتمثل المهارات التي يتطلبها ابتكار الأسئلة المقترنة بالدهشة الفكرية؟</a:t>
            </a:r>
          </a:p>
        </p:txBody>
      </p:sp>
      <p:sp>
        <p:nvSpPr>
          <p:cNvPr id="3" name="TextBox 2">
            <a:extLst>
              <a:ext uri="{FF2B5EF4-FFF2-40B4-BE49-F238E27FC236}">
                <a16:creationId xmlns:a16="http://schemas.microsoft.com/office/drawing/2014/main" id="{C4628745-EEFF-49CD-9000-6AF3BDC5A094}"/>
              </a:ext>
            </a:extLst>
          </p:cNvPr>
          <p:cNvSpPr txBox="1"/>
          <p:nvPr/>
        </p:nvSpPr>
        <p:spPr>
          <a:xfrm>
            <a:off x="971599" y="3336668"/>
            <a:ext cx="7200800" cy="1754326"/>
          </a:xfrm>
          <a:prstGeom prst="rect">
            <a:avLst/>
          </a:prstGeom>
          <a:noFill/>
          <a:ln w="57150">
            <a:noFill/>
            <a:prstDash val="dashDot"/>
          </a:ln>
        </p:spPr>
        <p:txBody>
          <a:bodyPr wrap="square" rtlCol="0">
            <a:spAutoFit/>
          </a:bodyPr>
          <a:lstStyle/>
          <a:p>
            <a:pPr marL="571500" indent="-571500">
              <a:buFont typeface="Arial" panose="020B0604020202020204" pitchFamily="34" charset="0"/>
              <a:buChar char="•"/>
            </a:pPr>
            <a:r>
              <a:rPr lang="ar-EG" sz="3600" b="1" dirty="0">
                <a:solidFill>
                  <a:srgbClr val="0000CC"/>
                </a:solidFill>
              </a:rPr>
              <a:t>يقظة الفكر</a:t>
            </a:r>
          </a:p>
          <a:p>
            <a:pPr marL="571500" indent="-571500">
              <a:buFont typeface="Arial" panose="020B0604020202020204" pitchFamily="34" charset="0"/>
              <a:buChar char="•"/>
            </a:pPr>
            <a:r>
              <a:rPr lang="ar-EG" sz="3600" b="1" dirty="0">
                <a:solidFill>
                  <a:srgbClr val="0000CC"/>
                </a:solidFill>
              </a:rPr>
              <a:t>سعة الخيال</a:t>
            </a:r>
          </a:p>
          <a:p>
            <a:pPr marL="571500" indent="-571500">
              <a:buFont typeface="Arial" panose="020B0604020202020204" pitchFamily="34" charset="0"/>
              <a:buChar char="•"/>
            </a:pPr>
            <a:r>
              <a:rPr lang="ar-EG" sz="3600" b="1" dirty="0">
                <a:solidFill>
                  <a:srgbClr val="0000CC"/>
                </a:solidFill>
              </a:rPr>
              <a:t>قوة التأمل</a:t>
            </a:r>
          </a:p>
        </p:txBody>
      </p:sp>
    </p:spTree>
    <p:extLst>
      <p:ext uri="{BB962C8B-B14F-4D97-AF65-F5344CB8AC3E}">
        <p14:creationId xmlns:p14="http://schemas.microsoft.com/office/powerpoint/2010/main" val="260920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980728"/>
            <a:ext cx="7776865" cy="3970318"/>
          </a:xfrm>
          <a:prstGeom prst="rect">
            <a:avLst/>
          </a:prstGeom>
          <a:solidFill>
            <a:schemeClr val="accent6">
              <a:lumMod val="20000"/>
              <a:lumOff val="80000"/>
            </a:schemeClr>
          </a:solidFill>
          <a:ln w="57150">
            <a:noFill/>
            <a:prstDash val="dashDot"/>
          </a:ln>
        </p:spPr>
        <p:txBody>
          <a:bodyPr wrap="square" rtlCol="0">
            <a:spAutoFit/>
          </a:bodyPr>
          <a:lstStyle/>
          <a:p>
            <a:pPr algn="ctr"/>
            <a:r>
              <a:rPr lang="ar-EG" sz="3600" b="1" dirty="0"/>
              <a:t>الدهشة بالمعنى الفكري في حالة التنبيه الذهني اليقظ التي يتكثف فيها التأمل ويتركز، ولا تحصل هذه الحالة في كل آن، ولا تظهر بطريقة عادية، وإنما تظهر بطريقة فارقة تتسم بالانتباه الذكي وعندئذ توصف بالدهشة التي تتكسر فيها الرتابة، وتتقشع منها الغفلة، وتحل فيها اليقظة، ويتجلى فيها التبصر.</a:t>
            </a:r>
          </a:p>
        </p:txBody>
      </p:sp>
      <p:sp>
        <p:nvSpPr>
          <p:cNvPr id="3" name="مستطيل: زوايا مستديرة 2">
            <a:extLst>
              <a:ext uri="{FF2B5EF4-FFF2-40B4-BE49-F238E27FC236}">
                <a16:creationId xmlns:a16="http://schemas.microsoft.com/office/drawing/2014/main" id="{8B18AEC0-AC78-4E49-AC5F-7DA5510610A4}"/>
              </a:ext>
            </a:extLst>
          </p:cNvPr>
          <p:cNvSpPr/>
          <p:nvPr/>
        </p:nvSpPr>
        <p:spPr>
          <a:xfrm>
            <a:off x="909745" y="5733256"/>
            <a:ext cx="7324510" cy="469791"/>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صحيفة الرياض، ٢٩ يونيو 2017 م، الفكر والدهشة، زكي الميلاد</a:t>
            </a:r>
          </a:p>
        </p:txBody>
      </p:sp>
    </p:spTree>
    <p:extLst>
      <p:ext uri="{BB962C8B-B14F-4D97-AF65-F5344CB8AC3E}">
        <p14:creationId xmlns:p14="http://schemas.microsoft.com/office/powerpoint/2010/main" val="391148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980728"/>
            <a:ext cx="7776865" cy="4524315"/>
          </a:xfrm>
          <a:prstGeom prst="rect">
            <a:avLst/>
          </a:prstGeom>
          <a:solidFill>
            <a:schemeClr val="accent6">
              <a:lumMod val="20000"/>
              <a:lumOff val="80000"/>
            </a:schemeClr>
          </a:solidFill>
          <a:ln w="57150">
            <a:noFill/>
            <a:prstDash val="dashDot"/>
          </a:ln>
        </p:spPr>
        <p:txBody>
          <a:bodyPr wrap="square" rtlCol="0">
            <a:spAutoFit/>
          </a:bodyPr>
          <a:lstStyle/>
          <a:p>
            <a:pPr algn="ctr"/>
            <a:r>
              <a:rPr lang="ar-EG" sz="3600" b="1" dirty="0"/>
              <a:t>والدهشة بهذا المعني هي انتقال الفكر من حالة السكون إلى حالة الحركة التي تعرف بتوقد الذهن، ويقظة الفكر وتنبه الخيال، ومعها يخطو الفكر خطوات نحو البحث والاستكشاف بصور متعددة تبدأ من ابتكار السؤال، ولا تنتهي باكتشاف النظريات والأفكار، ومنها الأفكار الموصوفة بالعظيمة التي بإمكانها أن تحرك التاريخ، وتغير المجتمعات، وتصنع الأمم.</a:t>
            </a:r>
          </a:p>
        </p:txBody>
      </p:sp>
      <p:sp>
        <p:nvSpPr>
          <p:cNvPr id="3" name="مستطيل: زوايا مستديرة 2">
            <a:extLst>
              <a:ext uri="{FF2B5EF4-FFF2-40B4-BE49-F238E27FC236}">
                <a16:creationId xmlns:a16="http://schemas.microsoft.com/office/drawing/2014/main" id="{C1140BEC-9C3C-4309-B3FA-1C145AC4C517}"/>
              </a:ext>
            </a:extLst>
          </p:cNvPr>
          <p:cNvSpPr/>
          <p:nvPr/>
        </p:nvSpPr>
        <p:spPr>
          <a:xfrm>
            <a:off x="909745" y="5733256"/>
            <a:ext cx="7324510" cy="469791"/>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صحيفة الرياض، ٢٩ يونيو 2017 م، الفكر والدهشة، زكي الميلاد</a:t>
            </a:r>
          </a:p>
        </p:txBody>
      </p:sp>
    </p:spTree>
    <p:extLst>
      <p:ext uri="{BB962C8B-B14F-4D97-AF65-F5344CB8AC3E}">
        <p14:creationId xmlns:p14="http://schemas.microsoft.com/office/powerpoint/2010/main" val="60838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D3A01E3-76E2-4F12-99BB-C15F21096E29}"/>
              </a:ext>
            </a:extLst>
          </p:cNvPr>
          <p:cNvGrpSpPr/>
          <p:nvPr/>
        </p:nvGrpSpPr>
        <p:grpSpPr>
          <a:xfrm>
            <a:off x="2776592" y="1484784"/>
            <a:ext cx="3590815" cy="3505822"/>
            <a:chOff x="2776592" y="1196752"/>
            <a:chExt cx="3590815" cy="350582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6592" y="1196752"/>
              <a:ext cx="3590815" cy="350582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987824" y="1196752"/>
              <a:ext cx="2977048" cy="1464231"/>
            </a:xfrm>
            <a:prstGeom prst="roundRect">
              <a:avLst/>
            </a:prstGeom>
            <a:solidFill>
              <a:schemeClr val="tx1"/>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4000" dirty="0"/>
                <a:t>أتدرب وأقيم مكتسباتي</a:t>
              </a:r>
            </a:p>
          </p:txBody>
        </p:sp>
      </p:grpSp>
    </p:spTree>
    <p:extLst>
      <p:ext uri="{BB962C8B-B14F-4D97-AF65-F5344CB8AC3E}">
        <p14:creationId xmlns:p14="http://schemas.microsoft.com/office/powerpoint/2010/main" val="277438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1" name="مستطيل: زوايا مستديرة 10">
            <a:extLst>
              <a:ext uri="{FF2B5EF4-FFF2-40B4-BE49-F238E27FC236}">
                <a16:creationId xmlns:a16="http://schemas.microsoft.com/office/drawing/2014/main" id="{CF20B972-C0C3-4D2B-9D67-8E7B0A835FDE}"/>
              </a:ext>
            </a:extLst>
          </p:cNvPr>
          <p:cNvSpPr/>
          <p:nvPr/>
        </p:nvSpPr>
        <p:spPr>
          <a:xfrm>
            <a:off x="2174008" y="1306503"/>
            <a:ext cx="4795984" cy="1296144"/>
          </a:xfrm>
          <a:prstGeom prst="roundRect">
            <a:avLst/>
          </a:prstGeom>
          <a:solidFill>
            <a:srgbClr val="00CC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000" b="1" dirty="0"/>
              <a:t>تأثير المخدرات على الخلايا العصبية وأنظمة العقل</a:t>
            </a:r>
            <a:endParaRPr lang="en-US" sz="4000" dirty="0"/>
          </a:p>
        </p:txBody>
      </p:sp>
      <p:sp>
        <p:nvSpPr>
          <p:cNvPr id="7" name="مستطيل: زوايا مستديرة 6">
            <a:extLst>
              <a:ext uri="{FF2B5EF4-FFF2-40B4-BE49-F238E27FC236}">
                <a16:creationId xmlns:a16="http://schemas.microsoft.com/office/drawing/2014/main" id="{0DDA7A4A-27A2-48F0-B900-8155CD93E274}"/>
              </a:ext>
            </a:extLst>
          </p:cNvPr>
          <p:cNvSpPr/>
          <p:nvPr/>
        </p:nvSpPr>
        <p:spPr>
          <a:xfrm>
            <a:off x="909745" y="5589240"/>
            <a:ext cx="7324510" cy="613807"/>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المرجع العلمي للوقاية من تعاطي المخدرات والمؤثرات العقلية، اللجنة الوطنية لمكافحة المخدرات، 2016 م</a:t>
            </a:r>
          </a:p>
        </p:txBody>
      </p:sp>
      <p:pic>
        <p:nvPicPr>
          <p:cNvPr id="3" name="صورة 2">
            <a:extLst>
              <a:ext uri="{FF2B5EF4-FFF2-40B4-BE49-F238E27FC236}">
                <a16:creationId xmlns:a16="http://schemas.microsoft.com/office/drawing/2014/main" id="{78529B43-BCD4-4441-8C54-B30C46A4B746}"/>
              </a:ext>
            </a:extLst>
          </p:cNvPr>
          <p:cNvPicPr>
            <a:picLocks noChangeAspect="1"/>
          </p:cNvPicPr>
          <p:nvPr/>
        </p:nvPicPr>
        <p:blipFill>
          <a:blip r:embed="rId3"/>
          <a:stretch>
            <a:fillRect/>
          </a:stretch>
        </p:blipFill>
        <p:spPr>
          <a:xfrm>
            <a:off x="3035808" y="3002087"/>
            <a:ext cx="3072384" cy="2194560"/>
          </a:xfrm>
          <a:prstGeom prst="rect">
            <a:avLst/>
          </a:prstGeom>
        </p:spPr>
      </p:pic>
    </p:spTree>
    <p:extLst>
      <p:ext uri="{BB962C8B-B14F-4D97-AF65-F5344CB8AC3E}">
        <p14:creationId xmlns:p14="http://schemas.microsoft.com/office/powerpoint/2010/main" val="349503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612844"/>
            <a:ext cx="7776865" cy="5632311"/>
          </a:xfrm>
          <a:prstGeom prst="rect">
            <a:avLst/>
          </a:prstGeom>
          <a:solidFill>
            <a:schemeClr val="accent6">
              <a:lumMod val="20000"/>
              <a:lumOff val="80000"/>
            </a:schemeClr>
          </a:solidFill>
          <a:ln w="57150">
            <a:noFill/>
            <a:prstDash val="dashDot"/>
          </a:ln>
        </p:spPr>
        <p:txBody>
          <a:bodyPr wrap="square" rtlCol="0">
            <a:spAutoFit/>
          </a:bodyPr>
          <a:lstStyle/>
          <a:p>
            <a:pPr algn="ctr"/>
            <a:r>
              <a:rPr lang="ar-EG" sz="3600" b="1" dirty="0"/>
              <a:t>المخدرات مواد كيميائية تعمل بطريقة خاصة في الجسم والعقل. قام بتشخيصها المختصون في مجال علم حركة العقار في الجسد.. حيث تعمل المخدرات في الدماغ من خلال قيامها بما يلي:</a:t>
            </a:r>
          </a:p>
          <a:p>
            <a:pPr marL="571500" indent="-571500">
              <a:buFont typeface="Arial" panose="020B0604020202020204" pitchFamily="34" charset="0"/>
              <a:buChar char="•"/>
            </a:pPr>
            <a:r>
              <a:rPr lang="ar-EG" sz="3600" b="1" dirty="0"/>
              <a:t>اختراق نظام الاتصال العصبي</a:t>
            </a:r>
          </a:p>
          <a:p>
            <a:pPr marL="571500" indent="-571500">
              <a:buFont typeface="Arial" panose="020B0604020202020204" pitchFamily="34" charset="0"/>
              <a:buChar char="•"/>
            </a:pPr>
            <a:r>
              <a:rPr lang="ar-EG" sz="3600" b="1" dirty="0"/>
              <a:t>ثم تتداخل مع عمليات وطرق إرسال واستقبال الخلايا العصبية للمعلومات التي تعمل على معالجتها عقليًا </a:t>
            </a:r>
          </a:p>
          <a:p>
            <a:pPr marL="571500" indent="-571500">
              <a:buFont typeface="Arial" panose="020B0604020202020204" pitchFamily="34" charset="0"/>
              <a:buChar char="•"/>
            </a:pPr>
            <a:r>
              <a:rPr lang="ar-EG" sz="3600" b="1" dirty="0"/>
              <a:t>ومن ثم تؤثر في أسلوب وطريقة معالجة المعلومات. </a:t>
            </a:r>
          </a:p>
        </p:txBody>
      </p:sp>
    </p:spTree>
    <p:extLst>
      <p:ext uri="{BB962C8B-B14F-4D97-AF65-F5344CB8AC3E}">
        <p14:creationId xmlns:p14="http://schemas.microsoft.com/office/powerpoint/2010/main" val="79126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662EAA1F-089B-46DC-9E13-8A289216A86F}"/>
              </a:ext>
            </a:extLst>
          </p:cNvPr>
          <p:cNvGrpSpPr/>
          <p:nvPr/>
        </p:nvGrpSpPr>
        <p:grpSpPr>
          <a:xfrm>
            <a:off x="1835697" y="620688"/>
            <a:ext cx="5359026" cy="5359026"/>
            <a:chOff x="1835697" y="620688"/>
            <a:chExt cx="5359026" cy="5359026"/>
          </a:xfrm>
        </p:grpSpPr>
        <p:pic>
          <p:nvPicPr>
            <p:cNvPr id="6" name="صورة 5">
              <a:extLst>
                <a:ext uri="{FF2B5EF4-FFF2-40B4-BE49-F238E27FC236}">
                  <a16:creationId xmlns:a16="http://schemas.microsoft.com/office/drawing/2014/main" id="{F77AA6D7-7E74-4BBB-BF94-BB6399011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7" y="620688"/>
              <a:ext cx="5359026" cy="5359026"/>
            </a:xfrm>
            <a:prstGeom prst="rect">
              <a:avLst/>
            </a:prstGeom>
          </p:spPr>
        </p:pic>
        <p:sp>
          <p:nvSpPr>
            <p:cNvPr id="5" name="عنوان 1">
              <a:extLst>
                <a:ext uri="{FF2B5EF4-FFF2-40B4-BE49-F238E27FC236}">
                  <a16:creationId xmlns:a16="http://schemas.microsoft.com/office/drawing/2014/main" id="{B4ACBC93-A8C5-4058-B816-D494C486E766}"/>
                </a:ext>
              </a:extLst>
            </p:cNvPr>
            <p:cNvSpPr txBox="1">
              <a:spLocks/>
            </p:cNvSpPr>
            <p:nvPr/>
          </p:nvSpPr>
          <p:spPr>
            <a:xfrm rot="20741800">
              <a:off x="3212248" y="3695251"/>
              <a:ext cx="2272846" cy="93610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8000" b="1" i="1" dirty="0">
                  <a:solidFill>
                    <a:schemeClr val="bg1"/>
                  </a:solidFill>
                  <a:effectLst>
                    <a:outerShdw blurRad="38100" dist="38100" dir="2700000" algn="tl">
                      <a:srgbClr val="000000">
                        <a:alpha val="43137"/>
                      </a:srgbClr>
                    </a:outerShdw>
                  </a:effectLst>
                  <a:cs typeface="PT Simple Bold Ruled" panose="02010400000000000000" pitchFamily="2" charset="-78"/>
                </a:rPr>
                <a:t>أقرأ</a:t>
              </a:r>
            </a:p>
          </p:txBody>
        </p:sp>
      </p:grpSp>
    </p:spTree>
    <p:extLst>
      <p:ext uri="{BB962C8B-B14F-4D97-AF65-F5344CB8AC3E}">
        <p14:creationId xmlns:p14="http://schemas.microsoft.com/office/powerpoint/2010/main" val="353024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764704"/>
            <a:ext cx="7776865" cy="5078313"/>
          </a:xfrm>
          <a:prstGeom prst="rect">
            <a:avLst/>
          </a:prstGeom>
          <a:solidFill>
            <a:schemeClr val="accent6">
              <a:lumMod val="20000"/>
              <a:lumOff val="80000"/>
            </a:schemeClr>
          </a:solidFill>
          <a:ln w="57150">
            <a:noFill/>
            <a:prstDash val="dashDot"/>
          </a:ln>
        </p:spPr>
        <p:txBody>
          <a:bodyPr wrap="square" rtlCol="0">
            <a:spAutoFit/>
          </a:bodyPr>
          <a:lstStyle/>
          <a:p>
            <a:pPr algn="ctr"/>
            <a:r>
              <a:rPr lang="ar-EG" sz="3600" b="1" dirty="0"/>
              <a:t>تؤثر المخدرات كالحشيش والهيروين في أسلوب عمل الخلايا العصبية، لأن تركيبتها الكيميائية تتشابه مع تركيبة الناقل العصبي الطبيعي والتي تسمح الخلايا العصبية عادة بدخولها إلى داخلها لإيصال الرسائل العصبية لخلايا العقل. هذا التشابه في التركيبة الكيميائية بين الناقل العصبي الطبيعي وبين المخدر، يخدع المستقبلات العصبية التي تستقبل الرسائل، فتقوم بإدخاله إلى داخل الخلية العصبية في المخ، ومن ثم تفعيل الخلايا العصبية.</a:t>
            </a:r>
          </a:p>
        </p:txBody>
      </p:sp>
    </p:spTree>
    <p:extLst>
      <p:ext uri="{BB962C8B-B14F-4D97-AF65-F5344CB8AC3E}">
        <p14:creationId xmlns:p14="http://schemas.microsoft.com/office/powerpoint/2010/main" val="397347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650011"/>
            <a:ext cx="7776865" cy="5324535"/>
          </a:xfrm>
          <a:prstGeom prst="rect">
            <a:avLst/>
          </a:prstGeom>
          <a:solidFill>
            <a:schemeClr val="accent6">
              <a:lumMod val="20000"/>
              <a:lumOff val="80000"/>
            </a:schemeClr>
          </a:solidFill>
          <a:ln w="57150">
            <a:noFill/>
            <a:prstDash val="dashDot"/>
          </a:ln>
        </p:spPr>
        <p:txBody>
          <a:bodyPr wrap="square" rtlCol="0">
            <a:spAutoFit/>
          </a:bodyPr>
          <a:lstStyle/>
          <a:p>
            <a:pPr algn="ctr"/>
            <a:r>
              <a:rPr lang="ar-EG" sz="3400" b="1" dirty="0"/>
              <a:t>فإذا دخلت هذه المخدرات التي تحاكي كيميائية الناقل العصبي في المخ، فإنها تعمل بطريقة مختلفة وتقوم بتنشيط تفاعلية الخلايا العصبية تنشيطًا مختلفًا عما يفعله الناقل العصبي الطبيعي مما يؤدي إلى نقل رسائل غير متساوية بين الخلايا العصبية وغير واضحة ومشوشة لا تفهمها الخلايا العصبية.</a:t>
            </a:r>
          </a:p>
          <a:p>
            <a:pPr algn="ctr"/>
            <a:r>
              <a:rPr lang="ar-EG" sz="3400" b="1" dirty="0"/>
              <a:t>وعلى الخلايا العصبية أن تنتج استجابات لمثل هذه الرسائل فتصدر مجموعة استجابات متغايرة وغير مركزة مما ينم عن حالة عدم التركيز واضحة وتصبح هذه الاستجابات مرسلة عبر الشبكة العصبية في المخ.</a:t>
            </a:r>
          </a:p>
        </p:txBody>
      </p:sp>
    </p:spTree>
    <p:extLst>
      <p:ext uri="{BB962C8B-B14F-4D97-AF65-F5344CB8AC3E}">
        <p14:creationId xmlns:p14="http://schemas.microsoft.com/office/powerpoint/2010/main" val="187268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2060848"/>
            <a:ext cx="6624737" cy="1656184"/>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rPr>
              <a:t>1- أصوغ خمسة أسئلة تجيب عنها مضامين النص معتمدًا صيغ الاستفهام وأزواج المفاهيم الواردة في الجدول التالي:</a:t>
            </a:r>
            <a:endParaRPr lang="en-US" dirty="0">
              <a:solidFill>
                <a:schemeClr val="tx1"/>
              </a:solidFill>
            </a:endParaRPr>
          </a:p>
        </p:txBody>
      </p:sp>
    </p:spTree>
    <p:extLst>
      <p:ext uri="{BB962C8B-B14F-4D97-AF65-F5344CB8AC3E}">
        <p14:creationId xmlns:p14="http://schemas.microsoft.com/office/powerpoint/2010/main" val="136347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D705377F-D78C-4E0E-8C59-2EFBA7CBEF89}"/>
              </a:ext>
            </a:extLst>
          </p:cNvPr>
          <p:cNvGraphicFramePr>
            <a:graphicFrameLocks noGrp="1"/>
          </p:cNvGraphicFramePr>
          <p:nvPr>
            <p:extLst>
              <p:ext uri="{D42A27DB-BD31-4B8C-83A1-F6EECF244321}">
                <p14:modId xmlns:p14="http://schemas.microsoft.com/office/powerpoint/2010/main" val="1346828402"/>
              </p:ext>
            </p:extLst>
          </p:nvPr>
        </p:nvGraphicFramePr>
        <p:xfrm>
          <a:off x="755576" y="620688"/>
          <a:ext cx="7632848" cy="5782004"/>
        </p:xfrm>
        <a:graphic>
          <a:graphicData uri="http://schemas.openxmlformats.org/drawingml/2006/table">
            <a:tbl>
              <a:tblPr rtl="1" firstRow="1" bandRow="1">
                <a:tableStyleId>{93296810-A885-4BE3-A3E7-6D5BEEA58F35}</a:tableStyleId>
              </a:tblPr>
              <a:tblGrid>
                <a:gridCol w="1177200">
                  <a:extLst>
                    <a:ext uri="{9D8B030D-6E8A-4147-A177-3AD203B41FA5}">
                      <a16:colId xmlns:a16="http://schemas.microsoft.com/office/drawing/2014/main" val="2284000665"/>
                    </a:ext>
                  </a:extLst>
                </a:gridCol>
                <a:gridCol w="1895120">
                  <a:extLst>
                    <a:ext uri="{9D8B030D-6E8A-4147-A177-3AD203B41FA5}">
                      <a16:colId xmlns:a16="http://schemas.microsoft.com/office/drawing/2014/main" val="2020103507"/>
                    </a:ext>
                  </a:extLst>
                </a:gridCol>
                <a:gridCol w="1523640">
                  <a:extLst>
                    <a:ext uri="{9D8B030D-6E8A-4147-A177-3AD203B41FA5}">
                      <a16:colId xmlns:a16="http://schemas.microsoft.com/office/drawing/2014/main" val="562116330"/>
                    </a:ext>
                  </a:extLst>
                </a:gridCol>
                <a:gridCol w="3036888">
                  <a:extLst>
                    <a:ext uri="{9D8B030D-6E8A-4147-A177-3AD203B41FA5}">
                      <a16:colId xmlns:a16="http://schemas.microsoft.com/office/drawing/2014/main" val="2733441044"/>
                    </a:ext>
                  </a:extLst>
                </a:gridCol>
              </a:tblGrid>
              <a:tr h="912101">
                <a:tc>
                  <a:txBody>
                    <a:bodyPr/>
                    <a:lstStyle/>
                    <a:p>
                      <a:pPr algn="ctr" rtl="1"/>
                      <a:r>
                        <a:rPr lang="ar-EG" sz="2800" b="1" dirty="0"/>
                        <a:t>ع/ر</a:t>
                      </a:r>
                    </a:p>
                  </a:txBody>
                  <a:tcPr anchor="ctr"/>
                </a:tc>
                <a:tc>
                  <a:txBody>
                    <a:bodyPr/>
                    <a:lstStyle/>
                    <a:p>
                      <a:pPr algn="ctr" rtl="1"/>
                      <a:r>
                        <a:rPr lang="ar-EG" sz="2800" b="1" dirty="0"/>
                        <a:t>الزوج </a:t>
                      </a:r>
                      <a:r>
                        <a:rPr lang="ar-EG" sz="2800" b="1" dirty="0" err="1"/>
                        <a:t>المفهومي</a:t>
                      </a:r>
                      <a:endParaRPr lang="ar-EG" sz="2800" b="1" dirty="0"/>
                    </a:p>
                  </a:txBody>
                  <a:tcPr anchor="ctr"/>
                </a:tc>
                <a:tc>
                  <a:txBody>
                    <a:bodyPr/>
                    <a:lstStyle/>
                    <a:p>
                      <a:pPr algn="ctr" rtl="1"/>
                      <a:r>
                        <a:rPr lang="ar-EG" sz="2800" b="1" dirty="0"/>
                        <a:t>أداة الاستفهام</a:t>
                      </a:r>
                    </a:p>
                  </a:txBody>
                  <a:tcPr anchor="ctr"/>
                </a:tc>
                <a:tc>
                  <a:txBody>
                    <a:bodyPr/>
                    <a:lstStyle/>
                    <a:p>
                      <a:pPr algn="ctr" rtl="1"/>
                      <a:r>
                        <a:rPr lang="ar-EG" sz="2800" b="1" dirty="0"/>
                        <a:t>السؤال</a:t>
                      </a:r>
                    </a:p>
                  </a:txBody>
                  <a:tcPr anchor="ctr"/>
                </a:tc>
                <a:extLst>
                  <a:ext uri="{0D108BD9-81ED-4DB2-BD59-A6C34878D82A}">
                    <a16:rowId xmlns:a16="http://schemas.microsoft.com/office/drawing/2014/main" val="1900776837"/>
                  </a:ext>
                </a:extLst>
              </a:tr>
              <a:tr h="912101">
                <a:tc>
                  <a:txBody>
                    <a:bodyPr/>
                    <a:lstStyle/>
                    <a:p>
                      <a:pPr algn="ctr" rtl="1"/>
                      <a:r>
                        <a:rPr lang="ar-EG" sz="2400" b="1" dirty="0"/>
                        <a:t>السؤال الأول</a:t>
                      </a:r>
                    </a:p>
                  </a:txBody>
                  <a:tcPr anchor="ctr"/>
                </a:tc>
                <a:tc>
                  <a:txBody>
                    <a:bodyPr/>
                    <a:lstStyle/>
                    <a:p>
                      <a:pPr algn="ctr" rtl="1"/>
                      <a:r>
                        <a:rPr lang="ar-EG" sz="2400" b="1" dirty="0"/>
                        <a:t>المخدرات/الخلايا العصبية</a:t>
                      </a:r>
                    </a:p>
                  </a:txBody>
                  <a:tcPr anchor="ctr"/>
                </a:tc>
                <a:tc>
                  <a:txBody>
                    <a:bodyPr/>
                    <a:lstStyle/>
                    <a:p>
                      <a:pPr algn="ctr" rtl="1"/>
                      <a:r>
                        <a:rPr lang="ar-EG" sz="2400" b="1" dirty="0"/>
                        <a:t>كيف...</a:t>
                      </a:r>
                    </a:p>
                  </a:txBody>
                  <a:tcPr anchor="ctr"/>
                </a:tc>
                <a:tc>
                  <a:txBody>
                    <a:bodyPr/>
                    <a:lstStyle/>
                    <a:p>
                      <a:pPr algn="ctr" rtl="1"/>
                      <a:endParaRPr lang="ar-EG" sz="2800" b="1"/>
                    </a:p>
                  </a:txBody>
                  <a:tcPr anchor="ctr"/>
                </a:tc>
                <a:extLst>
                  <a:ext uri="{0D108BD9-81ED-4DB2-BD59-A6C34878D82A}">
                    <a16:rowId xmlns:a16="http://schemas.microsoft.com/office/drawing/2014/main" val="1020394467"/>
                  </a:ext>
                </a:extLst>
              </a:tr>
              <a:tr h="91210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dirty="0"/>
                        <a:t>السؤال الثاني</a:t>
                      </a:r>
                    </a:p>
                  </a:txBody>
                  <a:tcPr anchor="ctr"/>
                </a:tc>
                <a:tc>
                  <a:txBody>
                    <a:bodyPr/>
                    <a:lstStyle/>
                    <a:p>
                      <a:pPr algn="ctr" rtl="1"/>
                      <a:r>
                        <a:rPr lang="ar-EG" sz="2400" b="1" dirty="0"/>
                        <a:t>الهيروين/أسلوب عمل الخلايا</a:t>
                      </a:r>
                    </a:p>
                  </a:txBody>
                  <a:tcPr anchor="ctr"/>
                </a:tc>
                <a:tc>
                  <a:txBody>
                    <a:bodyPr/>
                    <a:lstStyle/>
                    <a:p>
                      <a:pPr algn="ctr" rtl="1"/>
                      <a:r>
                        <a:rPr lang="ar-EG" sz="2400" b="1" dirty="0"/>
                        <a:t>لماذا</a:t>
                      </a:r>
                    </a:p>
                    <a:p>
                      <a:pPr algn="ctr" rtl="1"/>
                      <a:r>
                        <a:rPr lang="ar-EG" sz="2400" b="1" dirty="0"/>
                        <a:t>لمَ...</a:t>
                      </a:r>
                    </a:p>
                  </a:txBody>
                  <a:tcPr anchor="ctr"/>
                </a:tc>
                <a:tc>
                  <a:txBody>
                    <a:bodyPr/>
                    <a:lstStyle/>
                    <a:p>
                      <a:pPr algn="ctr" rtl="1"/>
                      <a:endParaRPr lang="ar-EG" sz="2800" b="1"/>
                    </a:p>
                  </a:txBody>
                  <a:tcPr anchor="ctr"/>
                </a:tc>
                <a:extLst>
                  <a:ext uri="{0D108BD9-81ED-4DB2-BD59-A6C34878D82A}">
                    <a16:rowId xmlns:a16="http://schemas.microsoft.com/office/drawing/2014/main" val="3620949889"/>
                  </a:ext>
                </a:extLst>
              </a:tr>
              <a:tr h="91210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dirty="0"/>
                        <a:t>السؤال الثالث</a:t>
                      </a:r>
                    </a:p>
                  </a:txBody>
                  <a:tcPr anchor="ctr"/>
                </a:tc>
                <a:tc>
                  <a:txBody>
                    <a:bodyPr/>
                    <a:lstStyle/>
                    <a:p>
                      <a:pPr algn="ctr" rtl="1"/>
                      <a:r>
                        <a:rPr lang="ar-EG" sz="2400" b="1" dirty="0"/>
                        <a:t>المخدر/الناقل العصبي الطبيعي</a:t>
                      </a:r>
                    </a:p>
                  </a:txBody>
                  <a:tcPr anchor="ctr"/>
                </a:tc>
                <a:tc>
                  <a:txBody>
                    <a:bodyPr/>
                    <a:lstStyle/>
                    <a:p>
                      <a:pPr algn="ctr" rtl="1"/>
                      <a:r>
                        <a:rPr lang="ar-EG" sz="2400" b="1" dirty="0"/>
                        <a:t>ما هي...ما هو.....</a:t>
                      </a:r>
                    </a:p>
                  </a:txBody>
                  <a:tcPr anchor="ctr"/>
                </a:tc>
                <a:tc>
                  <a:txBody>
                    <a:bodyPr/>
                    <a:lstStyle/>
                    <a:p>
                      <a:pPr algn="ctr" rtl="1"/>
                      <a:endParaRPr lang="ar-EG" sz="2800" b="1"/>
                    </a:p>
                  </a:txBody>
                  <a:tcPr anchor="ctr"/>
                </a:tc>
                <a:extLst>
                  <a:ext uri="{0D108BD9-81ED-4DB2-BD59-A6C34878D82A}">
                    <a16:rowId xmlns:a16="http://schemas.microsoft.com/office/drawing/2014/main" val="919417072"/>
                  </a:ext>
                </a:extLst>
              </a:tr>
              <a:tr h="91210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dirty="0"/>
                        <a:t>السؤال الرابع</a:t>
                      </a:r>
                    </a:p>
                  </a:txBody>
                  <a:tcPr anchor="ctr"/>
                </a:tc>
                <a:tc>
                  <a:txBody>
                    <a:bodyPr/>
                    <a:lstStyle/>
                    <a:p>
                      <a:pPr algn="ctr" rtl="1"/>
                      <a:r>
                        <a:rPr lang="ar-EG" sz="2400" b="1" dirty="0"/>
                        <a:t>كيميائية الناقل العصبي/ تفاعلية الخلايا العصبية</a:t>
                      </a:r>
                    </a:p>
                  </a:txBody>
                  <a:tcPr anchor="ctr"/>
                </a:tc>
                <a:tc>
                  <a:txBody>
                    <a:bodyPr/>
                    <a:lstStyle/>
                    <a:p>
                      <a:pPr algn="ctr" rtl="1"/>
                      <a:r>
                        <a:rPr lang="ar-EG" sz="2400" b="1" dirty="0"/>
                        <a:t>هل ....</a:t>
                      </a:r>
                    </a:p>
                  </a:txBody>
                  <a:tcPr anchor="ctr"/>
                </a:tc>
                <a:tc>
                  <a:txBody>
                    <a:bodyPr/>
                    <a:lstStyle/>
                    <a:p>
                      <a:pPr algn="ctr" rtl="1"/>
                      <a:endParaRPr lang="ar-EG" sz="2800" b="1"/>
                    </a:p>
                  </a:txBody>
                  <a:tcPr anchor="ctr"/>
                </a:tc>
                <a:extLst>
                  <a:ext uri="{0D108BD9-81ED-4DB2-BD59-A6C34878D82A}">
                    <a16:rowId xmlns:a16="http://schemas.microsoft.com/office/drawing/2014/main" val="1370256978"/>
                  </a:ext>
                </a:extLst>
              </a:tr>
              <a:tr h="91210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dirty="0"/>
                        <a:t>السؤال الخامس</a:t>
                      </a:r>
                    </a:p>
                  </a:txBody>
                  <a:tcPr anchor="ctr"/>
                </a:tc>
                <a:tc>
                  <a:txBody>
                    <a:bodyPr/>
                    <a:lstStyle/>
                    <a:p>
                      <a:pPr algn="ctr" rtl="1"/>
                      <a:r>
                        <a:rPr lang="ar-EG" sz="2400" b="1" dirty="0"/>
                        <a:t>المخدرات/معالجة المعلومات</a:t>
                      </a:r>
                    </a:p>
                  </a:txBody>
                  <a:tcPr anchor="ctr"/>
                </a:tc>
                <a:tc>
                  <a:txBody>
                    <a:bodyPr/>
                    <a:lstStyle/>
                    <a:p>
                      <a:pPr algn="ctr" rtl="1"/>
                      <a:r>
                        <a:rPr lang="ar-EG" sz="2400" b="1" dirty="0"/>
                        <a:t>يختار الطالب الأداة</a:t>
                      </a:r>
                    </a:p>
                  </a:txBody>
                  <a:tcPr anchor="ctr"/>
                </a:tc>
                <a:tc>
                  <a:txBody>
                    <a:bodyPr/>
                    <a:lstStyle/>
                    <a:p>
                      <a:pPr algn="ctr" rtl="1"/>
                      <a:endParaRPr lang="ar-EG" sz="2800" b="1" dirty="0"/>
                    </a:p>
                  </a:txBody>
                  <a:tcPr anchor="ctr"/>
                </a:tc>
                <a:extLst>
                  <a:ext uri="{0D108BD9-81ED-4DB2-BD59-A6C34878D82A}">
                    <a16:rowId xmlns:a16="http://schemas.microsoft.com/office/drawing/2014/main" val="3279869766"/>
                  </a:ext>
                </a:extLst>
              </a:tr>
            </a:tbl>
          </a:graphicData>
        </a:graphic>
      </p:graphicFrame>
      <p:sp>
        <p:nvSpPr>
          <p:cNvPr id="4" name="TextBox 2">
            <a:extLst>
              <a:ext uri="{FF2B5EF4-FFF2-40B4-BE49-F238E27FC236}">
                <a16:creationId xmlns:a16="http://schemas.microsoft.com/office/drawing/2014/main" id="{48F5D4B9-11AD-42B3-9A60-6510FD36CAE4}"/>
              </a:ext>
            </a:extLst>
          </p:cNvPr>
          <p:cNvSpPr txBox="1"/>
          <p:nvPr/>
        </p:nvSpPr>
        <p:spPr>
          <a:xfrm>
            <a:off x="728168" y="1556792"/>
            <a:ext cx="3168354" cy="830997"/>
          </a:xfrm>
          <a:prstGeom prst="rect">
            <a:avLst/>
          </a:prstGeom>
          <a:noFill/>
          <a:ln w="57150">
            <a:noFill/>
            <a:prstDash val="dashDot"/>
          </a:ln>
        </p:spPr>
        <p:txBody>
          <a:bodyPr wrap="square" rtlCol="0">
            <a:spAutoFit/>
          </a:bodyPr>
          <a:lstStyle/>
          <a:p>
            <a:pPr algn="ctr"/>
            <a:r>
              <a:rPr lang="ar-EG" sz="2400" b="1" dirty="0">
                <a:solidFill>
                  <a:srgbClr val="0000CC"/>
                </a:solidFill>
              </a:rPr>
              <a:t>كيف تؤثر المخدرات على الخلايا العصبية؟</a:t>
            </a:r>
          </a:p>
        </p:txBody>
      </p:sp>
      <p:sp>
        <p:nvSpPr>
          <p:cNvPr id="5" name="TextBox 2">
            <a:extLst>
              <a:ext uri="{FF2B5EF4-FFF2-40B4-BE49-F238E27FC236}">
                <a16:creationId xmlns:a16="http://schemas.microsoft.com/office/drawing/2014/main" id="{822D29DD-74C9-479F-8C98-6E20D55B4119}"/>
              </a:ext>
            </a:extLst>
          </p:cNvPr>
          <p:cNvSpPr txBox="1"/>
          <p:nvPr/>
        </p:nvSpPr>
        <p:spPr>
          <a:xfrm>
            <a:off x="728168" y="2492896"/>
            <a:ext cx="3168354" cy="830997"/>
          </a:xfrm>
          <a:prstGeom prst="rect">
            <a:avLst/>
          </a:prstGeom>
          <a:noFill/>
          <a:ln w="57150">
            <a:noFill/>
            <a:prstDash val="dashDot"/>
          </a:ln>
        </p:spPr>
        <p:txBody>
          <a:bodyPr wrap="square" rtlCol="0">
            <a:spAutoFit/>
          </a:bodyPr>
          <a:lstStyle/>
          <a:p>
            <a:pPr algn="ctr"/>
            <a:r>
              <a:rPr lang="ar-EG" sz="2400" b="1" dirty="0">
                <a:solidFill>
                  <a:srgbClr val="0000CC"/>
                </a:solidFill>
              </a:rPr>
              <a:t>لماذا يؤثر الهيروين في أسلوب عمل الخلايا؟</a:t>
            </a:r>
          </a:p>
        </p:txBody>
      </p:sp>
      <p:sp>
        <p:nvSpPr>
          <p:cNvPr id="6" name="TextBox 2">
            <a:extLst>
              <a:ext uri="{FF2B5EF4-FFF2-40B4-BE49-F238E27FC236}">
                <a16:creationId xmlns:a16="http://schemas.microsoft.com/office/drawing/2014/main" id="{12BD2858-165D-4BB3-BD8D-0F74B814EAC8}"/>
              </a:ext>
            </a:extLst>
          </p:cNvPr>
          <p:cNvSpPr txBox="1"/>
          <p:nvPr/>
        </p:nvSpPr>
        <p:spPr>
          <a:xfrm>
            <a:off x="755576" y="3433524"/>
            <a:ext cx="3168354" cy="830997"/>
          </a:xfrm>
          <a:prstGeom prst="rect">
            <a:avLst/>
          </a:prstGeom>
          <a:noFill/>
          <a:ln w="57150">
            <a:noFill/>
            <a:prstDash val="dashDot"/>
          </a:ln>
        </p:spPr>
        <p:txBody>
          <a:bodyPr wrap="square" rtlCol="0">
            <a:spAutoFit/>
          </a:bodyPr>
          <a:lstStyle/>
          <a:p>
            <a:pPr algn="ctr"/>
            <a:r>
              <a:rPr lang="ar-EG" sz="2400" b="1" dirty="0">
                <a:solidFill>
                  <a:srgbClr val="0000CC"/>
                </a:solidFill>
              </a:rPr>
              <a:t>ما هي مخاطر المخدر على الناقل العصبي الطبيعي؟</a:t>
            </a:r>
          </a:p>
        </p:txBody>
      </p:sp>
      <p:sp>
        <p:nvSpPr>
          <p:cNvPr id="8" name="TextBox 2">
            <a:extLst>
              <a:ext uri="{FF2B5EF4-FFF2-40B4-BE49-F238E27FC236}">
                <a16:creationId xmlns:a16="http://schemas.microsoft.com/office/drawing/2014/main" id="{F187C5A0-7952-458C-8F9E-FA96A1338C67}"/>
              </a:ext>
            </a:extLst>
          </p:cNvPr>
          <p:cNvSpPr txBox="1"/>
          <p:nvPr/>
        </p:nvSpPr>
        <p:spPr>
          <a:xfrm>
            <a:off x="755576" y="5571695"/>
            <a:ext cx="3168354" cy="830997"/>
          </a:xfrm>
          <a:prstGeom prst="rect">
            <a:avLst/>
          </a:prstGeom>
          <a:noFill/>
          <a:ln w="57150">
            <a:noFill/>
            <a:prstDash val="dashDot"/>
          </a:ln>
        </p:spPr>
        <p:txBody>
          <a:bodyPr wrap="square" rtlCol="0">
            <a:spAutoFit/>
          </a:bodyPr>
          <a:lstStyle/>
          <a:p>
            <a:pPr algn="ctr"/>
            <a:r>
              <a:rPr lang="ar-EG" sz="2400" b="1" dirty="0">
                <a:solidFill>
                  <a:srgbClr val="0000CC"/>
                </a:solidFill>
              </a:rPr>
              <a:t>كيف تؤثر المخدرات على أسلوب معالجة المعلومات؟</a:t>
            </a:r>
          </a:p>
        </p:txBody>
      </p:sp>
    </p:spTree>
    <p:extLst>
      <p:ext uri="{BB962C8B-B14F-4D97-AF65-F5344CB8AC3E}">
        <p14:creationId xmlns:p14="http://schemas.microsoft.com/office/powerpoint/2010/main" val="392844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rPr>
              <a:t>2- اختر من بين الأسئلة التي قمت بصياغتها السؤال الأكثر ملائمة للموضوع الرئيسي للنص:</a:t>
            </a:r>
            <a:endParaRPr lang="en-US" dirty="0">
              <a:solidFill>
                <a:schemeClr val="tx1"/>
              </a:solidFill>
            </a:endParaRPr>
          </a:p>
        </p:txBody>
      </p:sp>
      <p:sp>
        <p:nvSpPr>
          <p:cNvPr id="3" name="TextBox 2">
            <a:extLst>
              <a:ext uri="{FF2B5EF4-FFF2-40B4-BE49-F238E27FC236}">
                <a16:creationId xmlns:a16="http://schemas.microsoft.com/office/drawing/2014/main" id="{7B074DAC-6498-4411-9631-F052CB489DD6}"/>
              </a:ext>
            </a:extLst>
          </p:cNvPr>
          <p:cNvSpPr txBox="1"/>
          <p:nvPr/>
        </p:nvSpPr>
        <p:spPr>
          <a:xfrm>
            <a:off x="1835694" y="3284984"/>
            <a:ext cx="5472609" cy="1323439"/>
          </a:xfrm>
          <a:prstGeom prst="rect">
            <a:avLst/>
          </a:prstGeom>
          <a:noFill/>
          <a:ln w="57150">
            <a:noFill/>
            <a:prstDash val="dashDot"/>
          </a:ln>
        </p:spPr>
        <p:txBody>
          <a:bodyPr wrap="square" rtlCol="0">
            <a:spAutoFit/>
          </a:bodyPr>
          <a:lstStyle/>
          <a:p>
            <a:pPr algn="ctr"/>
            <a:r>
              <a:rPr lang="ar-EG" sz="4000" b="1" dirty="0">
                <a:solidFill>
                  <a:srgbClr val="0000CC"/>
                </a:solidFill>
              </a:rPr>
              <a:t>كيف تؤثر المخدرات على الخلايا العصبية؟</a:t>
            </a:r>
          </a:p>
        </p:txBody>
      </p:sp>
    </p:spTree>
    <p:extLst>
      <p:ext uri="{BB962C8B-B14F-4D97-AF65-F5344CB8AC3E}">
        <p14:creationId xmlns:p14="http://schemas.microsoft.com/office/powerpoint/2010/main" val="136901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980728"/>
            <a:ext cx="6624737" cy="144016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rPr>
              <a:t>3- أقوم بالتعاون مع مجموعتي باختيار أحد </a:t>
            </a:r>
            <a:r>
              <a:rPr lang="ar-EG" dirty="0" err="1">
                <a:solidFill>
                  <a:schemeClr val="tx1"/>
                </a:solidFill>
              </a:rPr>
              <a:t>التبويبات</a:t>
            </a:r>
            <a:r>
              <a:rPr lang="ar-EG" dirty="0">
                <a:solidFill>
                  <a:schemeClr val="tx1"/>
                </a:solidFill>
              </a:rPr>
              <a:t> الستة التالية وإكمال الخارطة الذهنية التالية.</a:t>
            </a:r>
            <a:endParaRPr lang="en-US" dirty="0">
              <a:solidFill>
                <a:schemeClr val="tx1"/>
              </a:solidFill>
            </a:endParaRPr>
          </a:p>
        </p:txBody>
      </p:sp>
      <p:sp>
        <p:nvSpPr>
          <p:cNvPr id="3" name="TextBox 2">
            <a:extLst>
              <a:ext uri="{FF2B5EF4-FFF2-40B4-BE49-F238E27FC236}">
                <a16:creationId xmlns:a16="http://schemas.microsoft.com/office/drawing/2014/main" id="{7B074DAC-6498-4411-9631-F052CB489DD6}"/>
              </a:ext>
            </a:extLst>
          </p:cNvPr>
          <p:cNvSpPr txBox="1"/>
          <p:nvPr/>
        </p:nvSpPr>
        <p:spPr>
          <a:xfrm>
            <a:off x="791579" y="2564904"/>
            <a:ext cx="7560840" cy="3539430"/>
          </a:xfrm>
          <a:prstGeom prst="rect">
            <a:avLst/>
          </a:prstGeom>
          <a:noFill/>
          <a:ln w="57150">
            <a:noFill/>
            <a:prstDash val="dashDot"/>
          </a:ln>
        </p:spPr>
        <p:txBody>
          <a:bodyPr wrap="square" rtlCol="0">
            <a:spAutoFit/>
          </a:bodyPr>
          <a:lstStyle/>
          <a:p>
            <a:pPr algn="ctr"/>
            <a:r>
              <a:rPr lang="ar-EG" sz="3200" b="1" dirty="0"/>
              <a:t>يؤدي تعاطي المخدرات والإدمان عليها إلى تدمير الجسد والعقل، حيث يسبب اضطرابات خطيرة في الأعضاء الحيوية لجسم الإنسان كالقلب والرئتين والدماغ والمعدة والكبد والكلى وسائر مكونات الجسد.</a:t>
            </a:r>
          </a:p>
          <a:p>
            <a:pPr algn="ctr"/>
            <a:r>
              <a:rPr lang="ar-EG" sz="3200" b="1" dirty="0"/>
              <a:t>وتتضمن الشريحة التالية مجمل تلك الاضطرابات ولكن دون ترتيب. والمطلوب هو تبويبها وفق مطلوب الأسئلة الستة في خرائط ذهنية لاستكمال الجدول:</a:t>
            </a:r>
          </a:p>
        </p:txBody>
      </p:sp>
    </p:spTree>
    <p:extLst>
      <p:ext uri="{BB962C8B-B14F-4D97-AF65-F5344CB8AC3E}">
        <p14:creationId xmlns:p14="http://schemas.microsoft.com/office/powerpoint/2010/main" val="101818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074DAC-6498-4411-9631-F052CB489DD6}"/>
              </a:ext>
            </a:extLst>
          </p:cNvPr>
          <p:cNvSpPr txBox="1"/>
          <p:nvPr/>
        </p:nvSpPr>
        <p:spPr>
          <a:xfrm>
            <a:off x="467544" y="674400"/>
            <a:ext cx="8208912" cy="5509200"/>
          </a:xfrm>
          <a:prstGeom prst="rect">
            <a:avLst/>
          </a:prstGeom>
          <a:noFill/>
          <a:ln w="57150">
            <a:noFill/>
            <a:prstDash val="dashDot"/>
          </a:ln>
        </p:spPr>
        <p:txBody>
          <a:bodyPr wrap="square" rtlCol="0">
            <a:spAutoFit/>
          </a:bodyPr>
          <a:lstStyle/>
          <a:p>
            <a:pPr algn="ctr"/>
            <a:r>
              <a:rPr lang="ar-EG" sz="3200" b="1" dirty="0"/>
              <a:t>الهيجان العصبي- اضطرابات في وظائف التنفس – اضطرابات في وظائف القلب – التوتر الانفعالي – فقدان الشهية – الحساسية المفرطة – التهاب الأغشية المخاطية المبطنة للجهاز التنفسي – ضيق الشرايين التاجية – اضطراب الشعور – اختلاف الاتزان – اضطرابات في حركة الأمعاء – جلطات القلب – تمدد وانفجار الحويصلات الهوائية – تليف الكبد – عدم الانتظام في الحس والشعور العام – الاكتئاب – ضعف الهضم – الشعور بالضيق – تبلد الشعور والاحساس – الإمساك المزمن – الجلطات الدماغية – انخفاض نسبة الذكاء – اختلاف في عملية تبادل الأكسدة – الدوار والصداع المزمن – اختلاف التوازن المستمر – الاضطرابات المعدية </a:t>
            </a:r>
          </a:p>
        </p:txBody>
      </p:sp>
    </p:spTree>
    <p:extLst>
      <p:ext uri="{BB962C8B-B14F-4D97-AF65-F5344CB8AC3E}">
        <p14:creationId xmlns:p14="http://schemas.microsoft.com/office/powerpoint/2010/main" val="72925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074DAC-6498-4411-9631-F052CB489DD6}"/>
              </a:ext>
            </a:extLst>
          </p:cNvPr>
          <p:cNvSpPr txBox="1"/>
          <p:nvPr/>
        </p:nvSpPr>
        <p:spPr>
          <a:xfrm>
            <a:off x="467544" y="764704"/>
            <a:ext cx="8208912" cy="584775"/>
          </a:xfrm>
          <a:prstGeom prst="rect">
            <a:avLst/>
          </a:prstGeom>
          <a:noFill/>
          <a:ln w="57150">
            <a:noFill/>
            <a:prstDash val="dashDot"/>
          </a:ln>
        </p:spPr>
        <p:txBody>
          <a:bodyPr wrap="square" rtlCol="0">
            <a:spAutoFit/>
          </a:bodyPr>
          <a:lstStyle/>
          <a:p>
            <a:pPr algn="ctr"/>
            <a:r>
              <a:rPr lang="ar-EG" sz="3200" b="1" dirty="0"/>
              <a:t>ما هي الاضطرابات التي تسببها المخدرات لوظائف الدماغ؟</a:t>
            </a:r>
          </a:p>
        </p:txBody>
      </p:sp>
      <p:pic>
        <p:nvPicPr>
          <p:cNvPr id="4" name="صورة 3">
            <a:extLst>
              <a:ext uri="{FF2B5EF4-FFF2-40B4-BE49-F238E27FC236}">
                <a16:creationId xmlns:a16="http://schemas.microsoft.com/office/drawing/2014/main" id="{661E1793-3E05-4480-91EE-87C17008EBBB}"/>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3897212" y="3112277"/>
            <a:ext cx="1349576" cy="1238482"/>
          </a:xfrm>
          <a:prstGeom prst="rect">
            <a:avLst/>
          </a:prstGeom>
        </p:spPr>
      </p:pic>
      <p:sp>
        <p:nvSpPr>
          <p:cNvPr id="5" name="TextBox 2">
            <a:extLst>
              <a:ext uri="{FF2B5EF4-FFF2-40B4-BE49-F238E27FC236}">
                <a16:creationId xmlns:a16="http://schemas.microsoft.com/office/drawing/2014/main" id="{56ABBF47-9994-4272-9D36-A161DD1D7FD6}"/>
              </a:ext>
            </a:extLst>
          </p:cNvPr>
          <p:cNvSpPr txBox="1"/>
          <p:nvPr/>
        </p:nvSpPr>
        <p:spPr>
          <a:xfrm>
            <a:off x="6084168" y="20248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6" name="TextBox 2">
            <a:extLst>
              <a:ext uri="{FF2B5EF4-FFF2-40B4-BE49-F238E27FC236}">
                <a16:creationId xmlns:a16="http://schemas.microsoft.com/office/drawing/2014/main" id="{0359A406-52FB-486B-A19C-82C053F31076}"/>
              </a:ext>
            </a:extLst>
          </p:cNvPr>
          <p:cNvSpPr txBox="1"/>
          <p:nvPr/>
        </p:nvSpPr>
        <p:spPr>
          <a:xfrm>
            <a:off x="6094416" y="41336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7" name="TextBox 2">
            <a:extLst>
              <a:ext uri="{FF2B5EF4-FFF2-40B4-BE49-F238E27FC236}">
                <a16:creationId xmlns:a16="http://schemas.microsoft.com/office/drawing/2014/main" id="{ED6E8DDF-A3E7-4790-A303-7B153B289701}"/>
              </a:ext>
            </a:extLst>
          </p:cNvPr>
          <p:cNvSpPr txBox="1"/>
          <p:nvPr/>
        </p:nvSpPr>
        <p:spPr>
          <a:xfrm>
            <a:off x="827584" y="20248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8" name="TextBox 2">
            <a:extLst>
              <a:ext uri="{FF2B5EF4-FFF2-40B4-BE49-F238E27FC236}">
                <a16:creationId xmlns:a16="http://schemas.microsoft.com/office/drawing/2014/main" id="{48B7B9B9-B1B0-4735-A0D5-059A64DE0AE5}"/>
              </a:ext>
            </a:extLst>
          </p:cNvPr>
          <p:cNvSpPr txBox="1"/>
          <p:nvPr/>
        </p:nvSpPr>
        <p:spPr>
          <a:xfrm>
            <a:off x="837832" y="41336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9" name="TextBox 2">
            <a:extLst>
              <a:ext uri="{FF2B5EF4-FFF2-40B4-BE49-F238E27FC236}">
                <a16:creationId xmlns:a16="http://schemas.microsoft.com/office/drawing/2014/main" id="{D46C0640-7AB5-4674-B555-C23E9CAE3CE9}"/>
              </a:ext>
            </a:extLst>
          </p:cNvPr>
          <p:cNvSpPr txBox="1"/>
          <p:nvPr/>
        </p:nvSpPr>
        <p:spPr>
          <a:xfrm>
            <a:off x="3661306" y="1484784"/>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10" name="TextBox 2">
            <a:extLst>
              <a:ext uri="{FF2B5EF4-FFF2-40B4-BE49-F238E27FC236}">
                <a16:creationId xmlns:a16="http://schemas.microsoft.com/office/drawing/2014/main" id="{58983FCC-5F78-4047-AC37-14B38C03EF24}"/>
              </a:ext>
            </a:extLst>
          </p:cNvPr>
          <p:cNvSpPr txBox="1"/>
          <p:nvPr/>
        </p:nvSpPr>
        <p:spPr>
          <a:xfrm>
            <a:off x="3599892" y="4725144"/>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11" name="TextBox 2">
            <a:extLst>
              <a:ext uri="{FF2B5EF4-FFF2-40B4-BE49-F238E27FC236}">
                <a16:creationId xmlns:a16="http://schemas.microsoft.com/office/drawing/2014/main" id="{58B382C0-8E1F-4E06-94BE-809B35A0250F}"/>
              </a:ext>
            </a:extLst>
          </p:cNvPr>
          <p:cNvSpPr txBox="1"/>
          <p:nvPr/>
        </p:nvSpPr>
        <p:spPr>
          <a:xfrm>
            <a:off x="3633157" y="1938027"/>
            <a:ext cx="1947633" cy="461665"/>
          </a:xfrm>
          <a:prstGeom prst="rect">
            <a:avLst/>
          </a:prstGeom>
          <a:noFill/>
          <a:ln w="57150">
            <a:noFill/>
            <a:prstDash val="dashDot"/>
          </a:ln>
        </p:spPr>
        <p:txBody>
          <a:bodyPr wrap="square" rtlCol="0">
            <a:spAutoFit/>
          </a:bodyPr>
          <a:lstStyle/>
          <a:p>
            <a:pPr algn="ctr"/>
            <a:r>
              <a:rPr lang="ar-EG" sz="2400" b="1" dirty="0">
                <a:solidFill>
                  <a:srgbClr val="0000CC"/>
                </a:solidFill>
              </a:rPr>
              <a:t>الهيجان العصبي</a:t>
            </a:r>
          </a:p>
        </p:txBody>
      </p:sp>
      <p:sp>
        <p:nvSpPr>
          <p:cNvPr id="14" name="TextBox 2">
            <a:extLst>
              <a:ext uri="{FF2B5EF4-FFF2-40B4-BE49-F238E27FC236}">
                <a16:creationId xmlns:a16="http://schemas.microsoft.com/office/drawing/2014/main" id="{EFB2F01C-2243-442F-8BDD-97FE885E20A9}"/>
              </a:ext>
            </a:extLst>
          </p:cNvPr>
          <p:cNvSpPr txBox="1"/>
          <p:nvPr/>
        </p:nvSpPr>
        <p:spPr>
          <a:xfrm>
            <a:off x="6094416" y="2493522"/>
            <a:ext cx="1947633" cy="461665"/>
          </a:xfrm>
          <a:prstGeom prst="rect">
            <a:avLst/>
          </a:prstGeom>
          <a:noFill/>
          <a:ln w="57150">
            <a:noFill/>
            <a:prstDash val="dashDot"/>
          </a:ln>
        </p:spPr>
        <p:txBody>
          <a:bodyPr wrap="square" rtlCol="0">
            <a:spAutoFit/>
          </a:bodyPr>
          <a:lstStyle/>
          <a:p>
            <a:pPr algn="ctr"/>
            <a:r>
              <a:rPr lang="ar-EG" sz="2400" b="1" dirty="0">
                <a:solidFill>
                  <a:srgbClr val="0000CC"/>
                </a:solidFill>
              </a:rPr>
              <a:t>التوتر الانفعالي</a:t>
            </a:r>
          </a:p>
        </p:txBody>
      </p:sp>
      <p:sp>
        <p:nvSpPr>
          <p:cNvPr id="15" name="TextBox 2">
            <a:extLst>
              <a:ext uri="{FF2B5EF4-FFF2-40B4-BE49-F238E27FC236}">
                <a16:creationId xmlns:a16="http://schemas.microsoft.com/office/drawing/2014/main" id="{EC1E9420-2F80-417F-A75C-B5419A729C16}"/>
              </a:ext>
            </a:extLst>
          </p:cNvPr>
          <p:cNvSpPr txBox="1"/>
          <p:nvPr/>
        </p:nvSpPr>
        <p:spPr>
          <a:xfrm>
            <a:off x="6094416" y="4586888"/>
            <a:ext cx="1947633" cy="461665"/>
          </a:xfrm>
          <a:prstGeom prst="rect">
            <a:avLst/>
          </a:prstGeom>
          <a:noFill/>
          <a:ln w="57150">
            <a:noFill/>
            <a:prstDash val="dashDot"/>
          </a:ln>
        </p:spPr>
        <p:txBody>
          <a:bodyPr wrap="square" rtlCol="0">
            <a:spAutoFit/>
          </a:bodyPr>
          <a:lstStyle/>
          <a:p>
            <a:pPr algn="ctr"/>
            <a:r>
              <a:rPr lang="ar-EG" sz="2400" b="1" dirty="0">
                <a:solidFill>
                  <a:srgbClr val="0000CC"/>
                </a:solidFill>
              </a:rPr>
              <a:t>اضطراب الشعور</a:t>
            </a:r>
          </a:p>
        </p:txBody>
      </p:sp>
      <p:sp>
        <p:nvSpPr>
          <p:cNvPr id="16" name="TextBox 2">
            <a:extLst>
              <a:ext uri="{FF2B5EF4-FFF2-40B4-BE49-F238E27FC236}">
                <a16:creationId xmlns:a16="http://schemas.microsoft.com/office/drawing/2014/main" id="{2864DA3E-1A8C-48DB-B3E4-A5AE983AD03E}"/>
              </a:ext>
            </a:extLst>
          </p:cNvPr>
          <p:cNvSpPr txBox="1"/>
          <p:nvPr/>
        </p:nvSpPr>
        <p:spPr>
          <a:xfrm>
            <a:off x="825875" y="2478088"/>
            <a:ext cx="1947633" cy="461665"/>
          </a:xfrm>
          <a:prstGeom prst="rect">
            <a:avLst/>
          </a:prstGeom>
          <a:noFill/>
          <a:ln w="57150">
            <a:noFill/>
            <a:prstDash val="dashDot"/>
          </a:ln>
        </p:spPr>
        <p:txBody>
          <a:bodyPr wrap="square" rtlCol="0">
            <a:spAutoFit/>
          </a:bodyPr>
          <a:lstStyle/>
          <a:p>
            <a:pPr algn="ctr"/>
            <a:r>
              <a:rPr lang="ar-EG" sz="2400" b="1" dirty="0">
                <a:solidFill>
                  <a:srgbClr val="0000CC"/>
                </a:solidFill>
              </a:rPr>
              <a:t>الاكتئاب</a:t>
            </a:r>
          </a:p>
        </p:txBody>
      </p:sp>
      <p:sp>
        <p:nvSpPr>
          <p:cNvPr id="17" name="TextBox 2">
            <a:extLst>
              <a:ext uri="{FF2B5EF4-FFF2-40B4-BE49-F238E27FC236}">
                <a16:creationId xmlns:a16="http://schemas.microsoft.com/office/drawing/2014/main" id="{B9161AF8-596E-4BE5-AD01-9AF67763F845}"/>
              </a:ext>
            </a:extLst>
          </p:cNvPr>
          <p:cNvSpPr txBox="1"/>
          <p:nvPr/>
        </p:nvSpPr>
        <p:spPr>
          <a:xfrm>
            <a:off x="804631" y="4301468"/>
            <a:ext cx="1947633" cy="1200329"/>
          </a:xfrm>
          <a:prstGeom prst="rect">
            <a:avLst/>
          </a:prstGeom>
          <a:noFill/>
          <a:ln w="57150">
            <a:noFill/>
            <a:prstDash val="dashDot"/>
          </a:ln>
        </p:spPr>
        <p:txBody>
          <a:bodyPr wrap="square" rtlCol="0">
            <a:spAutoFit/>
          </a:bodyPr>
          <a:lstStyle/>
          <a:p>
            <a:pPr algn="ctr"/>
            <a:r>
              <a:rPr lang="ar-EG" sz="2400" b="1" dirty="0">
                <a:solidFill>
                  <a:srgbClr val="0000CC"/>
                </a:solidFill>
              </a:rPr>
              <a:t>عدم الانتظام في الحس والشعور العام</a:t>
            </a:r>
          </a:p>
        </p:txBody>
      </p:sp>
      <p:sp>
        <p:nvSpPr>
          <p:cNvPr id="18" name="TextBox 2">
            <a:extLst>
              <a:ext uri="{FF2B5EF4-FFF2-40B4-BE49-F238E27FC236}">
                <a16:creationId xmlns:a16="http://schemas.microsoft.com/office/drawing/2014/main" id="{BB7AF523-31E0-4498-8B50-290D2FAEE52C}"/>
              </a:ext>
            </a:extLst>
          </p:cNvPr>
          <p:cNvSpPr txBox="1"/>
          <p:nvPr/>
        </p:nvSpPr>
        <p:spPr>
          <a:xfrm>
            <a:off x="3606224" y="5105218"/>
            <a:ext cx="1947633" cy="461665"/>
          </a:xfrm>
          <a:prstGeom prst="rect">
            <a:avLst/>
          </a:prstGeom>
          <a:noFill/>
          <a:ln w="57150">
            <a:noFill/>
            <a:prstDash val="dashDot"/>
          </a:ln>
        </p:spPr>
        <p:txBody>
          <a:bodyPr wrap="square" rtlCol="0">
            <a:spAutoFit/>
          </a:bodyPr>
          <a:lstStyle/>
          <a:p>
            <a:pPr algn="ctr"/>
            <a:r>
              <a:rPr lang="ar-EG" sz="2400" b="1" dirty="0">
                <a:solidFill>
                  <a:srgbClr val="0000CC"/>
                </a:solidFill>
              </a:rPr>
              <a:t>اختلاف الاتزان</a:t>
            </a:r>
          </a:p>
        </p:txBody>
      </p:sp>
    </p:spTree>
    <p:extLst>
      <p:ext uri="{BB962C8B-B14F-4D97-AF65-F5344CB8AC3E}">
        <p14:creationId xmlns:p14="http://schemas.microsoft.com/office/powerpoint/2010/main" val="149107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ppt_x"/>
                                          </p:val>
                                        </p:tav>
                                        <p:tav tm="100000">
                                          <p:val>
                                            <p:strVal val="#ppt_x"/>
                                          </p:val>
                                        </p:tav>
                                      </p:tavLst>
                                    </p:anim>
                                    <p:anim calcmode="lin" valueType="num">
                                      <p:cBhvr additive="base">
                                        <p:cTn id="6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11" grpId="0"/>
      <p:bldP spid="14" grpId="0"/>
      <p:bldP spid="15" grpId="0"/>
      <p:bldP spid="16" grpId="0"/>
      <p:bldP spid="17" grpId="0"/>
      <p:bldP spid="1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074DAC-6498-4411-9631-F052CB489DD6}"/>
              </a:ext>
            </a:extLst>
          </p:cNvPr>
          <p:cNvSpPr txBox="1"/>
          <p:nvPr/>
        </p:nvSpPr>
        <p:spPr>
          <a:xfrm>
            <a:off x="467544" y="764704"/>
            <a:ext cx="8208912" cy="584775"/>
          </a:xfrm>
          <a:prstGeom prst="rect">
            <a:avLst/>
          </a:prstGeom>
          <a:noFill/>
          <a:ln w="57150">
            <a:noFill/>
            <a:prstDash val="dashDot"/>
          </a:ln>
        </p:spPr>
        <p:txBody>
          <a:bodyPr wrap="square" rtlCol="0">
            <a:spAutoFit/>
          </a:bodyPr>
          <a:lstStyle/>
          <a:p>
            <a:pPr algn="ctr"/>
            <a:r>
              <a:rPr lang="ar-EG" sz="3200" b="1" dirty="0"/>
              <a:t>ما هي الاضطرابات التي تسببها المخدرات لوظائف الدماغ؟</a:t>
            </a:r>
          </a:p>
        </p:txBody>
      </p:sp>
      <p:pic>
        <p:nvPicPr>
          <p:cNvPr id="4" name="صورة 3">
            <a:extLst>
              <a:ext uri="{FF2B5EF4-FFF2-40B4-BE49-F238E27FC236}">
                <a16:creationId xmlns:a16="http://schemas.microsoft.com/office/drawing/2014/main" id="{661E1793-3E05-4480-91EE-87C17008EBBB}"/>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3897212" y="3112277"/>
            <a:ext cx="1349576" cy="1238482"/>
          </a:xfrm>
          <a:prstGeom prst="rect">
            <a:avLst/>
          </a:prstGeom>
        </p:spPr>
      </p:pic>
      <p:sp>
        <p:nvSpPr>
          <p:cNvPr id="5" name="TextBox 2">
            <a:extLst>
              <a:ext uri="{FF2B5EF4-FFF2-40B4-BE49-F238E27FC236}">
                <a16:creationId xmlns:a16="http://schemas.microsoft.com/office/drawing/2014/main" id="{56ABBF47-9994-4272-9D36-A161DD1D7FD6}"/>
              </a:ext>
            </a:extLst>
          </p:cNvPr>
          <p:cNvSpPr txBox="1"/>
          <p:nvPr/>
        </p:nvSpPr>
        <p:spPr>
          <a:xfrm>
            <a:off x="6084168" y="20248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6" name="TextBox 2">
            <a:extLst>
              <a:ext uri="{FF2B5EF4-FFF2-40B4-BE49-F238E27FC236}">
                <a16:creationId xmlns:a16="http://schemas.microsoft.com/office/drawing/2014/main" id="{0359A406-52FB-486B-A19C-82C053F31076}"/>
              </a:ext>
            </a:extLst>
          </p:cNvPr>
          <p:cNvSpPr txBox="1"/>
          <p:nvPr/>
        </p:nvSpPr>
        <p:spPr>
          <a:xfrm>
            <a:off x="6094416" y="41336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7" name="TextBox 2">
            <a:extLst>
              <a:ext uri="{FF2B5EF4-FFF2-40B4-BE49-F238E27FC236}">
                <a16:creationId xmlns:a16="http://schemas.microsoft.com/office/drawing/2014/main" id="{ED6E8DDF-A3E7-4790-A303-7B153B289701}"/>
              </a:ext>
            </a:extLst>
          </p:cNvPr>
          <p:cNvSpPr txBox="1"/>
          <p:nvPr/>
        </p:nvSpPr>
        <p:spPr>
          <a:xfrm>
            <a:off x="827584" y="20248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8" name="TextBox 2">
            <a:extLst>
              <a:ext uri="{FF2B5EF4-FFF2-40B4-BE49-F238E27FC236}">
                <a16:creationId xmlns:a16="http://schemas.microsoft.com/office/drawing/2014/main" id="{48B7B9B9-B1B0-4735-A0D5-059A64DE0AE5}"/>
              </a:ext>
            </a:extLst>
          </p:cNvPr>
          <p:cNvSpPr txBox="1"/>
          <p:nvPr/>
        </p:nvSpPr>
        <p:spPr>
          <a:xfrm>
            <a:off x="837832" y="41336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9" name="TextBox 2">
            <a:extLst>
              <a:ext uri="{FF2B5EF4-FFF2-40B4-BE49-F238E27FC236}">
                <a16:creationId xmlns:a16="http://schemas.microsoft.com/office/drawing/2014/main" id="{D46C0640-7AB5-4674-B555-C23E9CAE3CE9}"/>
              </a:ext>
            </a:extLst>
          </p:cNvPr>
          <p:cNvSpPr txBox="1"/>
          <p:nvPr/>
        </p:nvSpPr>
        <p:spPr>
          <a:xfrm>
            <a:off x="3661306" y="1484784"/>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10" name="TextBox 2">
            <a:extLst>
              <a:ext uri="{FF2B5EF4-FFF2-40B4-BE49-F238E27FC236}">
                <a16:creationId xmlns:a16="http://schemas.microsoft.com/office/drawing/2014/main" id="{58983FCC-5F78-4047-AC37-14B38C03EF24}"/>
              </a:ext>
            </a:extLst>
          </p:cNvPr>
          <p:cNvSpPr txBox="1"/>
          <p:nvPr/>
        </p:nvSpPr>
        <p:spPr>
          <a:xfrm>
            <a:off x="3599892" y="4725144"/>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14" name="TextBox 2">
            <a:extLst>
              <a:ext uri="{FF2B5EF4-FFF2-40B4-BE49-F238E27FC236}">
                <a16:creationId xmlns:a16="http://schemas.microsoft.com/office/drawing/2014/main" id="{EFB2F01C-2243-442F-8BDD-97FE885E20A9}"/>
              </a:ext>
            </a:extLst>
          </p:cNvPr>
          <p:cNvSpPr txBox="1"/>
          <p:nvPr/>
        </p:nvSpPr>
        <p:spPr>
          <a:xfrm>
            <a:off x="6094416" y="2493522"/>
            <a:ext cx="1947633" cy="830997"/>
          </a:xfrm>
          <a:prstGeom prst="rect">
            <a:avLst/>
          </a:prstGeom>
          <a:noFill/>
          <a:ln w="57150">
            <a:noFill/>
            <a:prstDash val="dashDot"/>
          </a:ln>
        </p:spPr>
        <p:txBody>
          <a:bodyPr wrap="square" rtlCol="0">
            <a:spAutoFit/>
          </a:bodyPr>
          <a:lstStyle/>
          <a:p>
            <a:pPr algn="ctr"/>
            <a:r>
              <a:rPr lang="ar-EG" sz="2400" b="1" dirty="0">
                <a:solidFill>
                  <a:srgbClr val="0000CC"/>
                </a:solidFill>
              </a:rPr>
              <a:t>تبلد الشعور والأحاسيس</a:t>
            </a:r>
          </a:p>
        </p:txBody>
      </p:sp>
      <p:sp>
        <p:nvSpPr>
          <p:cNvPr id="15" name="TextBox 2">
            <a:extLst>
              <a:ext uri="{FF2B5EF4-FFF2-40B4-BE49-F238E27FC236}">
                <a16:creationId xmlns:a16="http://schemas.microsoft.com/office/drawing/2014/main" id="{EC1E9420-2F80-417F-A75C-B5419A729C16}"/>
              </a:ext>
            </a:extLst>
          </p:cNvPr>
          <p:cNvSpPr txBox="1"/>
          <p:nvPr/>
        </p:nvSpPr>
        <p:spPr>
          <a:xfrm>
            <a:off x="6094416" y="4586888"/>
            <a:ext cx="1947633" cy="830997"/>
          </a:xfrm>
          <a:prstGeom prst="rect">
            <a:avLst/>
          </a:prstGeom>
          <a:noFill/>
          <a:ln w="57150">
            <a:noFill/>
            <a:prstDash val="dashDot"/>
          </a:ln>
        </p:spPr>
        <p:txBody>
          <a:bodyPr wrap="square" rtlCol="0">
            <a:spAutoFit/>
          </a:bodyPr>
          <a:lstStyle/>
          <a:p>
            <a:pPr algn="ctr"/>
            <a:r>
              <a:rPr lang="ar-EG" sz="2400" b="1" dirty="0">
                <a:solidFill>
                  <a:srgbClr val="0000CC"/>
                </a:solidFill>
              </a:rPr>
              <a:t>انخفاض نسبة الذكاء</a:t>
            </a:r>
          </a:p>
        </p:txBody>
      </p:sp>
      <p:sp>
        <p:nvSpPr>
          <p:cNvPr id="17" name="TextBox 2">
            <a:extLst>
              <a:ext uri="{FF2B5EF4-FFF2-40B4-BE49-F238E27FC236}">
                <a16:creationId xmlns:a16="http://schemas.microsoft.com/office/drawing/2014/main" id="{B9161AF8-596E-4BE5-AD01-9AF67763F845}"/>
              </a:ext>
            </a:extLst>
          </p:cNvPr>
          <p:cNvSpPr txBox="1"/>
          <p:nvPr/>
        </p:nvSpPr>
        <p:spPr>
          <a:xfrm>
            <a:off x="804631" y="4301468"/>
            <a:ext cx="1947633" cy="830997"/>
          </a:xfrm>
          <a:prstGeom prst="rect">
            <a:avLst/>
          </a:prstGeom>
          <a:noFill/>
          <a:ln w="57150">
            <a:noFill/>
            <a:prstDash val="dashDot"/>
          </a:ln>
        </p:spPr>
        <p:txBody>
          <a:bodyPr wrap="square" rtlCol="0">
            <a:spAutoFit/>
          </a:bodyPr>
          <a:lstStyle/>
          <a:p>
            <a:pPr algn="ctr"/>
            <a:r>
              <a:rPr lang="ar-EG" sz="2400" b="1" dirty="0">
                <a:solidFill>
                  <a:srgbClr val="0000CC"/>
                </a:solidFill>
              </a:rPr>
              <a:t>اختلال التوازن المستمر</a:t>
            </a:r>
          </a:p>
        </p:txBody>
      </p:sp>
      <p:sp>
        <p:nvSpPr>
          <p:cNvPr id="18" name="TextBox 2">
            <a:extLst>
              <a:ext uri="{FF2B5EF4-FFF2-40B4-BE49-F238E27FC236}">
                <a16:creationId xmlns:a16="http://schemas.microsoft.com/office/drawing/2014/main" id="{BB7AF523-31E0-4498-8B50-290D2FAEE52C}"/>
              </a:ext>
            </a:extLst>
          </p:cNvPr>
          <p:cNvSpPr txBox="1"/>
          <p:nvPr/>
        </p:nvSpPr>
        <p:spPr>
          <a:xfrm>
            <a:off x="3606224" y="5105218"/>
            <a:ext cx="1947633" cy="830997"/>
          </a:xfrm>
          <a:prstGeom prst="rect">
            <a:avLst/>
          </a:prstGeom>
          <a:noFill/>
          <a:ln w="57150">
            <a:noFill/>
            <a:prstDash val="dashDot"/>
          </a:ln>
        </p:spPr>
        <p:txBody>
          <a:bodyPr wrap="square" rtlCol="0">
            <a:spAutoFit/>
          </a:bodyPr>
          <a:lstStyle/>
          <a:p>
            <a:pPr algn="ctr"/>
            <a:r>
              <a:rPr lang="ar-EG" sz="2400" b="1" dirty="0">
                <a:solidFill>
                  <a:srgbClr val="0000CC"/>
                </a:solidFill>
              </a:rPr>
              <a:t>الدوار والصداع المزمن</a:t>
            </a:r>
          </a:p>
        </p:txBody>
      </p:sp>
    </p:spTree>
    <p:extLst>
      <p:ext uri="{BB962C8B-B14F-4D97-AF65-F5344CB8AC3E}">
        <p14:creationId xmlns:p14="http://schemas.microsoft.com/office/powerpoint/2010/main" val="3412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074DAC-6498-4411-9631-F052CB489DD6}"/>
              </a:ext>
            </a:extLst>
          </p:cNvPr>
          <p:cNvSpPr txBox="1"/>
          <p:nvPr/>
        </p:nvSpPr>
        <p:spPr>
          <a:xfrm>
            <a:off x="467544" y="764704"/>
            <a:ext cx="8208912" cy="584775"/>
          </a:xfrm>
          <a:prstGeom prst="rect">
            <a:avLst/>
          </a:prstGeom>
          <a:noFill/>
          <a:ln w="57150">
            <a:noFill/>
            <a:prstDash val="dashDot"/>
          </a:ln>
        </p:spPr>
        <p:txBody>
          <a:bodyPr wrap="square" rtlCol="0">
            <a:spAutoFit/>
          </a:bodyPr>
          <a:lstStyle/>
          <a:p>
            <a:pPr algn="ctr"/>
            <a:r>
              <a:rPr lang="ar-EG" sz="3200" b="1" dirty="0"/>
              <a:t>ما هي الاضطرابات التي تسببها المخدرات لوظائف التنفس؟</a:t>
            </a:r>
          </a:p>
        </p:txBody>
      </p:sp>
      <p:sp>
        <p:nvSpPr>
          <p:cNvPr id="5" name="TextBox 2">
            <a:extLst>
              <a:ext uri="{FF2B5EF4-FFF2-40B4-BE49-F238E27FC236}">
                <a16:creationId xmlns:a16="http://schemas.microsoft.com/office/drawing/2014/main" id="{56ABBF47-9994-4272-9D36-A161DD1D7FD6}"/>
              </a:ext>
            </a:extLst>
          </p:cNvPr>
          <p:cNvSpPr txBox="1"/>
          <p:nvPr/>
        </p:nvSpPr>
        <p:spPr>
          <a:xfrm>
            <a:off x="6084168" y="20248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6" name="TextBox 2">
            <a:extLst>
              <a:ext uri="{FF2B5EF4-FFF2-40B4-BE49-F238E27FC236}">
                <a16:creationId xmlns:a16="http://schemas.microsoft.com/office/drawing/2014/main" id="{0359A406-52FB-486B-A19C-82C053F31076}"/>
              </a:ext>
            </a:extLst>
          </p:cNvPr>
          <p:cNvSpPr txBox="1"/>
          <p:nvPr/>
        </p:nvSpPr>
        <p:spPr>
          <a:xfrm>
            <a:off x="6094416" y="41336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7" name="TextBox 2">
            <a:extLst>
              <a:ext uri="{FF2B5EF4-FFF2-40B4-BE49-F238E27FC236}">
                <a16:creationId xmlns:a16="http://schemas.microsoft.com/office/drawing/2014/main" id="{ED6E8DDF-A3E7-4790-A303-7B153B289701}"/>
              </a:ext>
            </a:extLst>
          </p:cNvPr>
          <p:cNvSpPr txBox="1"/>
          <p:nvPr/>
        </p:nvSpPr>
        <p:spPr>
          <a:xfrm>
            <a:off x="827584" y="20248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8" name="TextBox 2">
            <a:extLst>
              <a:ext uri="{FF2B5EF4-FFF2-40B4-BE49-F238E27FC236}">
                <a16:creationId xmlns:a16="http://schemas.microsoft.com/office/drawing/2014/main" id="{48B7B9B9-B1B0-4735-A0D5-059A64DE0AE5}"/>
              </a:ext>
            </a:extLst>
          </p:cNvPr>
          <p:cNvSpPr txBox="1"/>
          <p:nvPr/>
        </p:nvSpPr>
        <p:spPr>
          <a:xfrm>
            <a:off x="837832" y="41336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9" name="TextBox 2">
            <a:extLst>
              <a:ext uri="{FF2B5EF4-FFF2-40B4-BE49-F238E27FC236}">
                <a16:creationId xmlns:a16="http://schemas.microsoft.com/office/drawing/2014/main" id="{D46C0640-7AB5-4674-B555-C23E9CAE3CE9}"/>
              </a:ext>
            </a:extLst>
          </p:cNvPr>
          <p:cNvSpPr txBox="1"/>
          <p:nvPr/>
        </p:nvSpPr>
        <p:spPr>
          <a:xfrm>
            <a:off x="3661306" y="1484784"/>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10" name="TextBox 2">
            <a:extLst>
              <a:ext uri="{FF2B5EF4-FFF2-40B4-BE49-F238E27FC236}">
                <a16:creationId xmlns:a16="http://schemas.microsoft.com/office/drawing/2014/main" id="{58983FCC-5F78-4047-AC37-14B38C03EF24}"/>
              </a:ext>
            </a:extLst>
          </p:cNvPr>
          <p:cNvSpPr txBox="1"/>
          <p:nvPr/>
        </p:nvSpPr>
        <p:spPr>
          <a:xfrm>
            <a:off x="3599892" y="4725144"/>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11" name="TextBox 2">
            <a:extLst>
              <a:ext uri="{FF2B5EF4-FFF2-40B4-BE49-F238E27FC236}">
                <a16:creationId xmlns:a16="http://schemas.microsoft.com/office/drawing/2014/main" id="{58B382C0-8E1F-4E06-94BE-809B35A0250F}"/>
              </a:ext>
            </a:extLst>
          </p:cNvPr>
          <p:cNvSpPr txBox="1"/>
          <p:nvPr/>
        </p:nvSpPr>
        <p:spPr>
          <a:xfrm>
            <a:off x="3623633" y="1694354"/>
            <a:ext cx="1947633" cy="830997"/>
          </a:xfrm>
          <a:prstGeom prst="rect">
            <a:avLst/>
          </a:prstGeom>
          <a:noFill/>
          <a:ln w="57150">
            <a:noFill/>
            <a:prstDash val="dashDot"/>
          </a:ln>
        </p:spPr>
        <p:txBody>
          <a:bodyPr wrap="square" rtlCol="0">
            <a:spAutoFit/>
          </a:bodyPr>
          <a:lstStyle/>
          <a:p>
            <a:pPr algn="ctr"/>
            <a:r>
              <a:rPr lang="ar-EG" sz="2400" b="1" dirty="0">
                <a:solidFill>
                  <a:srgbClr val="0000CC"/>
                </a:solidFill>
              </a:rPr>
              <a:t>اضطرابات في وظائف التنفس</a:t>
            </a:r>
          </a:p>
        </p:txBody>
      </p:sp>
      <p:sp>
        <p:nvSpPr>
          <p:cNvPr id="14" name="TextBox 2">
            <a:extLst>
              <a:ext uri="{FF2B5EF4-FFF2-40B4-BE49-F238E27FC236}">
                <a16:creationId xmlns:a16="http://schemas.microsoft.com/office/drawing/2014/main" id="{EFB2F01C-2243-442F-8BDD-97FE885E20A9}"/>
              </a:ext>
            </a:extLst>
          </p:cNvPr>
          <p:cNvSpPr txBox="1"/>
          <p:nvPr/>
        </p:nvSpPr>
        <p:spPr>
          <a:xfrm>
            <a:off x="6094416" y="2184980"/>
            <a:ext cx="1947633" cy="1200329"/>
          </a:xfrm>
          <a:prstGeom prst="rect">
            <a:avLst/>
          </a:prstGeom>
          <a:noFill/>
          <a:ln w="57150">
            <a:noFill/>
            <a:prstDash val="dashDot"/>
          </a:ln>
        </p:spPr>
        <p:txBody>
          <a:bodyPr wrap="square" rtlCol="0">
            <a:spAutoFit/>
          </a:bodyPr>
          <a:lstStyle/>
          <a:p>
            <a:pPr algn="ctr"/>
            <a:r>
              <a:rPr lang="ar-EG" sz="2400" b="1" dirty="0">
                <a:solidFill>
                  <a:srgbClr val="0000CC"/>
                </a:solidFill>
              </a:rPr>
              <a:t>التهاب الأغشية المخاطية المبطنة للجهاز التنفسي</a:t>
            </a:r>
          </a:p>
        </p:txBody>
      </p:sp>
      <p:sp>
        <p:nvSpPr>
          <p:cNvPr id="15" name="TextBox 2">
            <a:extLst>
              <a:ext uri="{FF2B5EF4-FFF2-40B4-BE49-F238E27FC236}">
                <a16:creationId xmlns:a16="http://schemas.microsoft.com/office/drawing/2014/main" id="{EC1E9420-2F80-417F-A75C-B5419A729C16}"/>
              </a:ext>
            </a:extLst>
          </p:cNvPr>
          <p:cNvSpPr txBox="1"/>
          <p:nvPr/>
        </p:nvSpPr>
        <p:spPr>
          <a:xfrm>
            <a:off x="6094416" y="4228498"/>
            <a:ext cx="1947633" cy="1200329"/>
          </a:xfrm>
          <a:prstGeom prst="rect">
            <a:avLst/>
          </a:prstGeom>
          <a:noFill/>
          <a:ln w="57150">
            <a:noFill/>
            <a:prstDash val="dashDot"/>
          </a:ln>
        </p:spPr>
        <p:txBody>
          <a:bodyPr wrap="square" rtlCol="0">
            <a:spAutoFit/>
          </a:bodyPr>
          <a:lstStyle/>
          <a:p>
            <a:pPr algn="ctr"/>
            <a:r>
              <a:rPr lang="ar-EG" sz="2400" b="1" dirty="0">
                <a:solidFill>
                  <a:srgbClr val="0000CC"/>
                </a:solidFill>
              </a:rPr>
              <a:t>تمدد وانفجار الحويصلات الهوائية</a:t>
            </a:r>
          </a:p>
        </p:txBody>
      </p:sp>
      <p:sp>
        <p:nvSpPr>
          <p:cNvPr id="17" name="TextBox 2">
            <a:extLst>
              <a:ext uri="{FF2B5EF4-FFF2-40B4-BE49-F238E27FC236}">
                <a16:creationId xmlns:a16="http://schemas.microsoft.com/office/drawing/2014/main" id="{B9161AF8-596E-4BE5-AD01-9AF67763F845}"/>
              </a:ext>
            </a:extLst>
          </p:cNvPr>
          <p:cNvSpPr txBox="1"/>
          <p:nvPr/>
        </p:nvSpPr>
        <p:spPr>
          <a:xfrm>
            <a:off x="734733" y="4572021"/>
            <a:ext cx="1947633" cy="461665"/>
          </a:xfrm>
          <a:prstGeom prst="rect">
            <a:avLst/>
          </a:prstGeom>
          <a:noFill/>
          <a:ln w="57150">
            <a:noFill/>
            <a:prstDash val="dashDot"/>
          </a:ln>
        </p:spPr>
        <p:txBody>
          <a:bodyPr wrap="square" rtlCol="0">
            <a:spAutoFit/>
          </a:bodyPr>
          <a:lstStyle/>
          <a:p>
            <a:pPr algn="ctr"/>
            <a:r>
              <a:rPr lang="ar-EG" sz="2400" b="1" dirty="0">
                <a:solidFill>
                  <a:srgbClr val="0000CC"/>
                </a:solidFill>
              </a:rPr>
              <a:t>الشعور بالضيق</a:t>
            </a:r>
          </a:p>
        </p:txBody>
      </p:sp>
      <p:sp>
        <p:nvSpPr>
          <p:cNvPr id="18" name="TextBox 2">
            <a:extLst>
              <a:ext uri="{FF2B5EF4-FFF2-40B4-BE49-F238E27FC236}">
                <a16:creationId xmlns:a16="http://schemas.microsoft.com/office/drawing/2014/main" id="{BB7AF523-31E0-4498-8B50-290D2FAEE52C}"/>
              </a:ext>
            </a:extLst>
          </p:cNvPr>
          <p:cNvSpPr txBox="1"/>
          <p:nvPr/>
        </p:nvSpPr>
        <p:spPr>
          <a:xfrm>
            <a:off x="3606224" y="5105218"/>
            <a:ext cx="1947633" cy="830997"/>
          </a:xfrm>
          <a:prstGeom prst="rect">
            <a:avLst/>
          </a:prstGeom>
          <a:noFill/>
          <a:ln w="57150">
            <a:noFill/>
            <a:prstDash val="dashDot"/>
          </a:ln>
        </p:spPr>
        <p:txBody>
          <a:bodyPr wrap="square" rtlCol="0">
            <a:spAutoFit/>
          </a:bodyPr>
          <a:lstStyle/>
          <a:p>
            <a:pPr algn="ctr"/>
            <a:r>
              <a:rPr lang="ar-EG" sz="2400" b="1" dirty="0">
                <a:solidFill>
                  <a:srgbClr val="0000CC"/>
                </a:solidFill>
              </a:rPr>
              <a:t>اختلال في عملية تبادل الأكسدة</a:t>
            </a:r>
          </a:p>
        </p:txBody>
      </p:sp>
      <p:pic>
        <p:nvPicPr>
          <p:cNvPr id="12" name="صورة 11">
            <a:extLst>
              <a:ext uri="{FF2B5EF4-FFF2-40B4-BE49-F238E27FC236}">
                <a16:creationId xmlns:a16="http://schemas.microsoft.com/office/drawing/2014/main" id="{83A62754-ED29-4319-B937-679AF42163F8}"/>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3867211" y="3179338"/>
            <a:ext cx="1352862" cy="1352862"/>
          </a:xfrm>
          <a:prstGeom prst="rect">
            <a:avLst/>
          </a:prstGeom>
        </p:spPr>
      </p:pic>
    </p:spTree>
    <p:extLst>
      <p:ext uri="{BB962C8B-B14F-4D97-AF65-F5344CB8AC3E}">
        <p14:creationId xmlns:p14="http://schemas.microsoft.com/office/powerpoint/2010/main" val="91330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11" grpId="0"/>
      <p:bldP spid="14" grpId="0"/>
      <p:bldP spid="15"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892F902-8656-4ABC-BDD0-03C8FCE1C749}"/>
              </a:ext>
            </a:extLst>
          </p:cNvPr>
          <p:cNvPicPr>
            <a:picLocks noChangeAspect="1"/>
          </p:cNvPicPr>
          <p:nvPr/>
        </p:nvPicPr>
        <p:blipFill>
          <a:blip r:embed="rId3"/>
          <a:stretch>
            <a:fillRect/>
          </a:stretch>
        </p:blipFill>
        <p:spPr>
          <a:xfrm rot="20937971">
            <a:off x="867158" y="2356916"/>
            <a:ext cx="2430346" cy="2492892"/>
          </a:xfrm>
          <a:prstGeom prst="rect">
            <a:avLst/>
          </a:prstGeom>
        </p:spPr>
      </p:pic>
      <p:sp>
        <p:nvSpPr>
          <p:cNvPr id="10" name="TextBox 2">
            <a:extLst>
              <a:ext uri="{FF2B5EF4-FFF2-40B4-BE49-F238E27FC236}">
                <a16:creationId xmlns:a16="http://schemas.microsoft.com/office/drawing/2014/main" id="{AF7610CA-AC5A-492B-AB67-45CCDF89CBF0}"/>
              </a:ext>
            </a:extLst>
          </p:cNvPr>
          <p:cNvSpPr txBox="1"/>
          <p:nvPr/>
        </p:nvSpPr>
        <p:spPr>
          <a:xfrm>
            <a:off x="3378722" y="1268760"/>
            <a:ext cx="5061136" cy="4031873"/>
          </a:xfrm>
          <a:prstGeom prst="rect">
            <a:avLst/>
          </a:prstGeom>
          <a:noFill/>
          <a:ln w="57150">
            <a:noFill/>
            <a:prstDash val="dashDot"/>
          </a:ln>
        </p:spPr>
        <p:txBody>
          <a:bodyPr wrap="square" rtlCol="0">
            <a:spAutoFit/>
          </a:bodyPr>
          <a:lstStyle/>
          <a:p>
            <a:pPr algn="ctr"/>
            <a:r>
              <a:rPr lang="ar-EG" sz="3200" b="1" dirty="0"/>
              <a:t>الدكتورة والمخترعة السعودية، غادة المطيري، تحدثت عن بديات التفكير في اختراعها فقالت يبدأ البحث عادة بمشكلة نحاول إيجاد حل لها، وقبل عشرة أعوام سألت أطباء جراحة القلب عن أكبر مشكلة تواجههم فأجمعوا على أنها انسداد الشرايين الذي يؤدي إلى الجلطة</a:t>
            </a:r>
            <a:endParaRPr lang="en-US" sz="3200" b="1" dirty="0"/>
          </a:p>
        </p:txBody>
      </p:sp>
      <p:sp>
        <p:nvSpPr>
          <p:cNvPr id="11" name="مستطيل: زوايا مستديرة 10">
            <a:extLst>
              <a:ext uri="{FF2B5EF4-FFF2-40B4-BE49-F238E27FC236}">
                <a16:creationId xmlns:a16="http://schemas.microsoft.com/office/drawing/2014/main" id="{CF20B972-C0C3-4D2B-9D67-8E7B0A835FDE}"/>
              </a:ext>
            </a:extLst>
          </p:cNvPr>
          <p:cNvSpPr/>
          <p:nvPr/>
        </p:nvSpPr>
        <p:spPr>
          <a:xfrm>
            <a:off x="1619672" y="5805264"/>
            <a:ext cx="6516724" cy="4320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"صحيفة الرياض" 31 / 1 /2016 م، حوار سحر الرملاوي</a:t>
            </a:r>
          </a:p>
        </p:txBody>
      </p:sp>
    </p:spTree>
    <p:extLst>
      <p:ext uri="{BB962C8B-B14F-4D97-AF65-F5344CB8AC3E}">
        <p14:creationId xmlns:p14="http://schemas.microsoft.com/office/powerpoint/2010/main" val="127938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074DAC-6498-4411-9631-F052CB489DD6}"/>
              </a:ext>
            </a:extLst>
          </p:cNvPr>
          <p:cNvSpPr txBox="1"/>
          <p:nvPr/>
        </p:nvSpPr>
        <p:spPr>
          <a:xfrm>
            <a:off x="467544" y="764704"/>
            <a:ext cx="8208912" cy="584775"/>
          </a:xfrm>
          <a:prstGeom prst="rect">
            <a:avLst/>
          </a:prstGeom>
          <a:noFill/>
          <a:ln w="57150">
            <a:noFill/>
            <a:prstDash val="dashDot"/>
          </a:ln>
        </p:spPr>
        <p:txBody>
          <a:bodyPr wrap="square" rtlCol="0">
            <a:spAutoFit/>
          </a:bodyPr>
          <a:lstStyle/>
          <a:p>
            <a:pPr algn="ctr"/>
            <a:r>
              <a:rPr lang="ar-EG" sz="3200" b="1" dirty="0"/>
              <a:t>ما هي الاضطرابات التي تسببها المخدرات لوظائف الكبد؟</a:t>
            </a:r>
          </a:p>
        </p:txBody>
      </p:sp>
      <p:sp>
        <p:nvSpPr>
          <p:cNvPr id="5" name="TextBox 2">
            <a:extLst>
              <a:ext uri="{FF2B5EF4-FFF2-40B4-BE49-F238E27FC236}">
                <a16:creationId xmlns:a16="http://schemas.microsoft.com/office/drawing/2014/main" id="{56ABBF47-9994-4272-9D36-A161DD1D7FD6}"/>
              </a:ext>
            </a:extLst>
          </p:cNvPr>
          <p:cNvSpPr txBox="1"/>
          <p:nvPr/>
        </p:nvSpPr>
        <p:spPr>
          <a:xfrm>
            <a:off x="6084168" y="20248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6" name="TextBox 2">
            <a:extLst>
              <a:ext uri="{FF2B5EF4-FFF2-40B4-BE49-F238E27FC236}">
                <a16:creationId xmlns:a16="http://schemas.microsoft.com/office/drawing/2014/main" id="{0359A406-52FB-486B-A19C-82C053F31076}"/>
              </a:ext>
            </a:extLst>
          </p:cNvPr>
          <p:cNvSpPr txBox="1"/>
          <p:nvPr/>
        </p:nvSpPr>
        <p:spPr>
          <a:xfrm>
            <a:off x="6094416" y="41336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7" name="TextBox 2">
            <a:extLst>
              <a:ext uri="{FF2B5EF4-FFF2-40B4-BE49-F238E27FC236}">
                <a16:creationId xmlns:a16="http://schemas.microsoft.com/office/drawing/2014/main" id="{ED6E8DDF-A3E7-4790-A303-7B153B289701}"/>
              </a:ext>
            </a:extLst>
          </p:cNvPr>
          <p:cNvSpPr txBox="1"/>
          <p:nvPr/>
        </p:nvSpPr>
        <p:spPr>
          <a:xfrm>
            <a:off x="827584" y="20248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8" name="TextBox 2">
            <a:extLst>
              <a:ext uri="{FF2B5EF4-FFF2-40B4-BE49-F238E27FC236}">
                <a16:creationId xmlns:a16="http://schemas.microsoft.com/office/drawing/2014/main" id="{48B7B9B9-B1B0-4735-A0D5-059A64DE0AE5}"/>
              </a:ext>
            </a:extLst>
          </p:cNvPr>
          <p:cNvSpPr txBox="1"/>
          <p:nvPr/>
        </p:nvSpPr>
        <p:spPr>
          <a:xfrm>
            <a:off x="837832" y="41336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9" name="TextBox 2">
            <a:extLst>
              <a:ext uri="{FF2B5EF4-FFF2-40B4-BE49-F238E27FC236}">
                <a16:creationId xmlns:a16="http://schemas.microsoft.com/office/drawing/2014/main" id="{D46C0640-7AB5-4674-B555-C23E9CAE3CE9}"/>
              </a:ext>
            </a:extLst>
          </p:cNvPr>
          <p:cNvSpPr txBox="1"/>
          <p:nvPr/>
        </p:nvSpPr>
        <p:spPr>
          <a:xfrm>
            <a:off x="3661306" y="1484784"/>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10" name="TextBox 2">
            <a:extLst>
              <a:ext uri="{FF2B5EF4-FFF2-40B4-BE49-F238E27FC236}">
                <a16:creationId xmlns:a16="http://schemas.microsoft.com/office/drawing/2014/main" id="{58983FCC-5F78-4047-AC37-14B38C03EF24}"/>
              </a:ext>
            </a:extLst>
          </p:cNvPr>
          <p:cNvSpPr txBox="1"/>
          <p:nvPr/>
        </p:nvSpPr>
        <p:spPr>
          <a:xfrm>
            <a:off x="3599892" y="4725144"/>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11" name="TextBox 2">
            <a:extLst>
              <a:ext uri="{FF2B5EF4-FFF2-40B4-BE49-F238E27FC236}">
                <a16:creationId xmlns:a16="http://schemas.microsoft.com/office/drawing/2014/main" id="{58B382C0-8E1F-4E06-94BE-809B35A0250F}"/>
              </a:ext>
            </a:extLst>
          </p:cNvPr>
          <p:cNvSpPr txBox="1"/>
          <p:nvPr/>
        </p:nvSpPr>
        <p:spPr>
          <a:xfrm>
            <a:off x="3639633" y="1897741"/>
            <a:ext cx="1947633" cy="461665"/>
          </a:xfrm>
          <a:prstGeom prst="rect">
            <a:avLst/>
          </a:prstGeom>
          <a:noFill/>
          <a:ln w="57150">
            <a:noFill/>
            <a:prstDash val="dashDot"/>
          </a:ln>
        </p:spPr>
        <p:txBody>
          <a:bodyPr wrap="square" rtlCol="0">
            <a:spAutoFit/>
          </a:bodyPr>
          <a:lstStyle/>
          <a:p>
            <a:pPr algn="ctr"/>
            <a:r>
              <a:rPr lang="ar-EG" sz="2400" b="1" dirty="0">
                <a:solidFill>
                  <a:srgbClr val="0000CC"/>
                </a:solidFill>
              </a:rPr>
              <a:t>تليف الكبد</a:t>
            </a:r>
          </a:p>
        </p:txBody>
      </p:sp>
      <p:pic>
        <p:nvPicPr>
          <p:cNvPr id="4" name="صورة 3">
            <a:extLst>
              <a:ext uri="{FF2B5EF4-FFF2-40B4-BE49-F238E27FC236}">
                <a16:creationId xmlns:a16="http://schemas.microsoft.com/office/drawing/2014/main" id="{80F36020-39AC-4F00-94B0-A235AFA8D549}"/>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3887924" y="3014936"/>
            <a:ext cx="1368152" cy="1368152"/>
          </a:xfrm>
          <a:prstGeom prst="rect">
            <a:avLst/>
          </a:prstGeom>
        </p:spPr>
      </p:pic>
    </p:spTree>
    <p:extLst>
      <p:ext uri="{BB962C8B-B14F-4D97-AF65-F5344CB8AC3E}">
        <p14:creationId xmlns:p14="http://schemas.microsoft.com/office/powerpoint/2010/main" val="355176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074DAC-6498-4411-9631-F052CB489DD6}"/>
              </a:ext>
            </a:extLst>
          </p:cNvPr>
          <p:cNvSpPr txBox="1"/>
          <p:nvPr/>
        </p:nvSpPr>
        <p:spPr>
          <a:xfrm>
            <a:off x="467544" y="764704"/>
            <a:ext cx="8208912" cy="584775"/>
          </a:xfrm>
          <a:prstGeom prst="rect">
            <a:avLst/>
          </a:prstGeom>
          <a:noFill/>
          <a:ln w="57150">
            <a:noFill/>
            <a:prstDash val="dashDot"/>
          </a:ln>
        </p:spPr>
        <p:txBody>
          <a:bodyPr wrap="square" rtlCol="0">
            <a:spAutoFit/>
          </a:bodyPr>
          <a:lstStyle/>
          <a:p>
            <a:pPr algn="ctr"/>
            <a:r>
              <a:rPr lang="ar-EG" sz="3200" b="1" dirty="0"/>
              <a:t>ما هي الاضطرابات التي تسببها المخدرات لوظائف المعدة؟</a:t>
            </a:r>
          </a:p>
        </p:txBody>
      </p:sp>
      <p:sp>
        <p:nvSpPr>
          <p:cNvPr id="5" name="TextBox 2">
            <a:extLst>
              <a:ext uri="{FF2B5EF4-FFF2-40B4-BE49-F238E27FC236}">
                <a16:creationId xmlns:a16="http://schemas.microsoft.com/office/drawing/2014/main" id="{56ABBF47-9994-4272-9D36-A161DD1D7FD6}"/>
              </a:ext>
            </a:extLst>
          </p:cNvPr>
          <p:cNvSpPr txBox="1"/>
          <p:nvPr/>
        </p:nvSpPr>
        <p:spPr>
          <a:xfrm>
            <a:off x="6084168" y="20248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6" name="TextBox 2">
            <a:extLst>
              <a:ext uri="{FF2B5EF4-FFF2-40B4-BE49-F238E27FC236}">
                <a16:creationId xmlns:a16="http://schemas.microsoft.com/office/drawing/2014/main" id="{0359A406-52FB-486B-A19C-82C053F31076}"/>
              </a:ext>
            </a:extLst>
          </p:cNvPr>
          <p:cNvSpPr txBox="1"/>
          <p:nvPr/>
        </p:nvSpPr>
        <p:spPr>
          <a:xfrm>
            <a:off x="6094416" y="41336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7" name="TextBox 2">
            <a:extLst>
              <a:ext uri="{FF2B5EF4-FFF2-40B4-BE49-F238E27FC236}">
                <a16:creationId xmlns:a16="http://schemas.microsoft.com/office/drawing/2014/main" id="{ED6E8DDF-A3E7-4790-A303-7B153B289701}"/>
              </a:ext>
            </a:extLst>
          </p:cNvPr>
          <p:cNvSpPr txBox="1"/>
          <p:nvPr/>
        </p:nvSpPr>
        <p:spPr>
          <a:xfrm>
            <a:off x="827584" y="20248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8" name="TextBox 2">
            <a:extLst>
              <a:ext uri="{FF2B5EF4-FFF2-40B4-BE49-F238E27FC236}">
                <a16:creationId xmlns:a16="http://schemas.microsoft.com/office/drawing/2014/main" id="{48B7B9B9-B1B0-4735-A0D5-059A64DE0AE5}"/>
              </a:ext>
            </a:extLst>
          </p:cNvPr>
          <p:cNvSpPr txBox="1"/>
          <p:nvPr/>
        </p:nvSpPr>
        <p:spPr>
          <a:xfrm>
            <a:off x="837832" y="41336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9" name="TextBox 2">
            <a:extLst>
              <a:ext uri="{FF2B5EF4-FFF2-40B4-BE49-F238E27FC236}">
                <a16:creationId xmlns:a16="http://schemas.microsoft.com/office/drawing/2014/main" id="{D46C0640-7AB5-4674-B555-C23E9CAE3CE9}"/>
              </a:ext>
            </a:extLst>
          </p:cNvPr>
          <p:cNvSpPr txBox="1"/>
          <p:nvPr/>
        </p:nvSpPr>
        <p:spPr>
          <a:xfrm>
            <a:off x="3661306" y="1484784"/>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10" name="TextBox 2">
            <a:extLst>
              <a:ext uri="{FF2B5EF4-FFF2-40B4-BE49-F238E27FC236}">
                <a16:creationId xmlns:a16="http://schemas.microsoft.com/office/drawing/2014/main" id="{58983FCC-5F78-4047-AC37-14B38C03EF24}"/>
              </a:ext>
            </a:extLst>
          </p:cNvPr>
          <p:cNvSpPr txBox="1"/>
          <p:nvPr/>
        </p:nvSpPr>
        <p:spPr>
          <a:xfrm>
            <a:off x="3599892" y="4725144"/>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11" name="TextBox 2">
            <a:extLst>
              <a:ext uri="{FF2B5EF4-FFF2-40B4-BE49-F238E27FC236}">
                <a16:creationId xmlns:a16="http://schemas.microsoft.com/office/drawing/2014/main" id="{58B382C0-8E1F-4E06-94BE-809B35A0250F}"/>
              </a:ext>
            </a:extLst>
          </p:cNvPr>
          <p:cNvSpPr txBox="1"/>
          <p:nvPr/>
        </p:nvSpPr>
        <p:spPr>
          <a:xfrm>
            <a:off x="3681849" y="1938027"/>
            <a:ext cx="1947633" cy="461665"/>
          </a:xfrm>
          <a:prstGeom prst="rect">
            <a:avLst/>
          </a:prstGeom>
          <a:noFill/>
          <a:ln w="57150">
            <a:noFill/>
            <a:prstDash val="dashDot"/>
          </a:ln>
        </p:spPr>
        <p:txBody>
          <a:bodyPr wrap="square" rtlCol="0">
            <a:spAutoFit/>
          </a:bodyPr>
          <a:lstStyle/>
          <a:p>
            <a:pPr algn="ctr"/>
            <a:r>
              <a:rPr lang="ar-EG" sz="2400" b="1" dirty="0">
                <a:solidFill>
                  <a:srgbClr val="0000CC"/>
                </a:solidFill>
              </a:rPr>
              <a:t>فقدان الشهية</a:t>
            </a:r>
          </a:p>
        </p:txBody>
      </p:sp>
      <p:sp>
        <p:nvSpPr>
          <p:cNvPr id="14" name="TextBox 2">
            <a:extLst>
              <a:ext uri="{FF2B5EF4-FFF2-40B4-BE49-F238E27FC236}">
                <a16:creationId xmlns:a16="http://schemas.microsoft.com/office/drawing/2014/main" id="{EFB2F01C-2243-442F-8BDD-97FE885E20A9}"/>
              </a:ext>
            </a:extLst>
          </p:cNvPr>
          <p:cNvSpPr txBox="1"/>
          <p:nvPr/>
        </p:nvSpPr>
        <p:spPr>
          <a:xfrm>
            <a:off x="6108128" y="2363689"/>
            <a:ext cx="1947633" cy="461665"/>
          </a:xfrm>
          <a:prstGeom prst="rect">
            <a:avLst/>
          </a:prstGeom>
          <a:noFill/>
          <a:ln w="57150">
            <a:noFill/>
            <a:prstDash val="dashDot"/>
          </a:ln>
        </p:spPr>
        <p:txBody>
          <a:bodyPr wrap="square" rtlCol="0">
            <a:spAutoFit/>
          </a:bodyPr>
          <a:lstStyle/>
          <a:p>
            <a:pPr algn="ctr"/>
            <a:r>
              <a:rPr lang="ar-EG" sz="2400" b="1" dirty="0">
                <a:solidFill>
                  <a:srgbClr val="0000CC"/>
                </a:solidFill>
              </a:rPr>
              <a:t>ضعف الهضم</a:t>
            </a:r>
          </a:p>
        </p:txBody>
      </p:sp>
      <p:sp>
        <p:nvSpPr>
          <p:cNvPr id="15" name="TextBox 2">
            <a:extLst>
              <a:ext uri="{FF2B5EF4-FFF2-40B4-BE49-F238E27FC236}">
                <a16:creationId xmlns:a16="http://schemas.microsoft.com/office/drawing/2014/main" id="{EC1E9420-2F80-417F-A75C-B5419A729C16}"/>
              </a:ext>
            </a:extLst>
          </p:cNvPr>
          <p:cNvSpPr txBox="1"/>
          <p:nvPr/>
        </p:nvSpPr>
        <p:spPr>
          <a:xfrm>
            <a:off x="6094416" y="4494311"/>
            <a:ext cx="1947633" cy="830997"/>
          </a:xfrm>
          <a:prstGeom prst="rect">
            <a:avLst/>
          </a:prstGeom>
          <a:noFill/>
          <a:ln w="57150">
            <a:noFill/>
            <a:prstDash val="dashDot"/>
          </a:ln>
        </p:spPr>
        <p:txBody>
          <a:bodyPr wrap="square" rtlCol="0">
            <a:spAutoFit/>
          </a:bodyPr>
          <a:lstStyle/>
          <a:p>
            <a:pPr algn="ctr"/>
            <a:r>
              <a:rPr lang="ar-EG" sz="2400" b="1" dirty="0">
                <a:solidFill>
                  <a:srgbClr val="0000CC"/>
                </a:solidFill>
              </a:rPr>
              <a:t>الاضطرابات المعدية</a:t>
            </a:r>
          </a:p>
        </p:txBody>
      </p:sp>
      <p:pic>
        <p:nvPicPr>
          <p:cNvPr id="12" name="صورة 11">
            <a:extLst>
              <a:ext uri="{FF2B5EF4-FFF2-40B4-BE49-F238E27FC236}">
                <a16:creationId xmlns:a16="http://schemas.microsoft.com/office/drawing/2014/main" id="{FBE41ED1-746F-4317-86F0-B723FA59622B}"/>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3763444" y="2967040"/>
            <a:ext cx="1617111" cy="1527271"/>
          </a:xfrm>
          <a:prstGeom prst="rect">
            <a:avLst/>
          </a:prstGeom>
        </p:spPr>
      </p:pic>
    </p:spTree>
    <p:extLst>
      <p:ext uri="{BB962C8B-B14F-4D97-AF65-F5344CB8AC3E}">
        <p14:creationId xmlns:p14="http://schemas.microsoft.com/office/powerpoint/2010/main" val="389425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11" grpId="0"/>
      <p:bldP spid="14" grpId="0"/>
      <p:bldP spid="15"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074DAC-6498-4411-9631-F052CB489DD6}"/>
              </a:ext>
            </a:extLst>
          </p:cNvPr>
          <p:cNvSpPr txBox="1"/>
          <p:nvPr/>
        </p:nvSpPr>
        <p:spPr>
          <a:xfrm>
            <a:off x="467544" y="764704"/>
            <a:ext cx="8208912" cy="584775"/>
          </a:xfrm>
          <a:prstGeom prst="rect">
            <a:avLst/>
          </a:prstGeom>
          <a:noFill/>
          <a:ln w="57150">
            <a:noFill/>
            <a:prstDash val="dashDot"/>
          </a:ln>
        </p:spPr>
        <p:txBody>
          <a:bodyPr wrap="square" rtlCol="0">
            <a:spAutoFit/>
          </a:bodyPr>
          <a:lstStyle/>
          <a:p>
            <a:pPr algn="ctr"/>
            <a:r>
              <a:rPr lang="ar-EG" sz="3200" b="1" dirty="0"/>
              <a:t>ما هي الاضطرابات التي تسببها المخدرات لوظائف الأمعاء؟</a:t>
            </a:r>
          </a:p>
        </p:txBody>
      </p:sp>
      <p:sp>
        <p:nvSpPr>
          <p:cNvPr id="5" name="TextBox 2">
            <a:extLst>
              <a:ext uri="{FF2B5EF4-FFF2-40B4-BE49-F238E27FC236}">
                <a16:creationId xmlns:a16="http://schemas.microsoft.com/office/drawing/2014/main" id="{56ABBF47-9994-4272-9D36-A161DD1D7FD6}"/>
              </a:ext>
            </a:extLst>
          </p:cNvPr>
          <p:cNvSpPr txBox="1"/>
          <p:nvPr/>
        </p:nvSpPr>
        <p:spPr>
          <a:xfrm>
            <a:off x="6084168" y="20248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6" name="TextBox 2">
            <a:extLst>
              <a:ext uri="{FF2B5EF4-FFF2-40B4-BE49-F238E27FC236}">
                <a16:creationId xmlns:a16="http://schemas.microsoft.com/office/drawing/2014/main" id="{0359A406-52FB-486B-A19C-82C053F31076}"/>
              </a:ext>
            </a:extLst>
          </p:cNvPr>
          <p:cNvSpPr txBox="1"/>
          <p:nvPr/>
        </p:nvSpPr>
        <p:spPr>
          <a:xfrm>
            <a:off x="6094416" y="41336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7" name="TextBox 2">
            <a:extLst>
              <a:ext uri="{FF2B5EF4-FFF2-40B4-BE49-F238E27FC236}">
                <a16:creationId xmlns:a16="http://schemas.microsoft.com/office/drawing/2014/main" id="{ED6E8DDF-A3E7-4790-A303-7B153B289701}"/>
              </a:ext>
            </a:extLst>
          </p:cNvPr>
          <p:cNvSpPr txBox="1"/>
          <p:nvPr/>
        </p:nvSpPr>
        <p:spPr>
          <a:xfrm>
            <a:off x="827584" y="20248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8" name="TextBox 2">
            <a:extLst>
              <a:ext uri="{FF2B5EF4-FFF2-40B4-BE49-F238E27FC236}">
                <a16:creationId xmlns:a16="http://schemas.microsoft.com/office/drawing/2014/main" id="{48B7B9B9-B1B0-4735-A0D5-059A64DE0AE5}"/>
              </a:ext>
            </a:extLst>
          </p:cNvPr>
          <p:cNvSpPr txBox="1"/>
          <p:nvPr/>
        </p:nvSpPr>
        <p:spPr>
          <a:xfrm>
            <a:off x="837832" y="41336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9" name="TextBox 2">
            <a:extLst>
              <a:ext uri="{FF2B5EF4-FFF2-40B4-BE49-F238E27FC236}">
                <a16:creationId xmlns:a16="http://schemas.microsoft.com/office/drawing/2014/main" id="{D46C0640-7AB5-4674-B555-C23E9CAE3CE9}"/>
              </a:ext>
            </a:extLst>
          </p:cNvPr>
          <p:cNvSpPr txBox="1"/>
          <p:nvPr/>
        </p:nvSpPr>
        <p:spPr>
          <a:xfrm>
            <a:off x="3661306" y="1484784"/>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10" name="TextBox 2">
            <a:extLst>
              <a:ext uri="{FF2B5EF4-FFF2-40B4-BE49-F238E27FC236}">
                <a16:creationId xmlns:a16="http://schemas.microsoft.com/office/drawing/2014/main" id="{58983FCC-5F78-4047-AC37-14B38C03EF24}"/>
              </a:ext>
            </a:extLst>
          </p:cNvPr>
          <p:cNvSpPr txBox="1"/>
          <p:nvPr/>
        </p:nvSpPr>
        <p:spPr>
          <a:xfrm>
            <a:off x="3599892" y="4725144"/>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11" name="TextBox 2">
            <a:extLst>
              <a:ext uri="{FF2B5EF4-FFF2-40B4-BE49-F238E27FC236}">
                <a16:creationId xmlns:a16="http://schemas.microsoft.com/office/drawing/2014/main" id="{58B382C0-8E1F-4E06-94BE-809B35A0250F}"/>
              </a:ext>
            </a:extLst>
          </p:cNvPr>
          <p:cNvSpPr txBox="1"/>
          <p:nvPr/>
        </p:nvSpPr>
        <p:spPr>
          <a:xfrm>
            <a:off x="3657889" y="1729553"/>
            <a:ext cx="1947633" cy="830997"/>
          </a:xfrm>
          <a:prstGeom prst="rect">
            <a:avLst/>
          </a:prstGeom>
          <a:noFill/>
          <a:ln w="57150">
            <a:noFill/>
            <a:prstDash val="dashDot"/>
          </a:ln>
        </p:spPr>
        <p:txBody>
          <a:bodyPr wrap="square" rtlCol="0">
            <a:spAutoFit/>
          </a:bodyPr>
          <a:lstStyle/>
          <a:p>
            <a:pPr algn="ctr"/>
            <a:r>
              <a:rPr lang="ar-EG" sz="2400" b="1" dirty="0">
                <a:solidFill>
                  <a:srgbClr val="0000CC"/>
                </a:solidFill>
              </a:rPr>
              <a:t>اضطرابات في حركة الأمعاء</a:t>
            </a:r>
          </a:p>
        </p:txBody>
      </p:sp>
      <p:sp>
        <p:nvSpPr>
          <p:cNvPr id="14" name="TextBox 2">
            <a:extLst>
              <a:ext uri="{FF2B5EF4-FFF2-40B4-BE49-F238E27FC236}">
                <a16:creationId xmlns:a16="http://schemas.microsoft.com/office/drawing/2014/main" id="{EFB2F01C-2243-442F-8BDD-97FE885E20A9}"/>
              </a:ext>
            </a:extLst>
          </p:cNvPr>
          <p:cNvSpPr txBox="1"/>
          <p:nvPr/>
        </p:nvSpPr>
        <p:spPr>
          <a:xfrm>
            <a:off x="6080751" y="2460229"/>
            <a:ext cx="1947633" cy="461665"/>
          </a:xfrm>
          <a:prstGeom prst="rect">
            <a:avLst/>
          </a:prstGeom>
          <a:noFill/>
          <a:ln w="57150">
            <a:noFill/>
            <a:prstDash val="dashDot"/>
          </a:ln>
        </p:spPr>
        <p:txBody>
          <a:bodyPr wrap="square" rtlCol="0">
            <a:spAutoFit/>
          </a:bodyPr>
          <a:lstStyle/>
          <a:p>
            <a:pPr algn="ctr"/>
            <a:r>
              <a:rPr lang="ar-EG" sz="2400" b="1" dirty="0">
                <a:solidFill>
                  <a:srgbClr val="0000CC"/>
                </a:solidFill>
              </a:rPr>
              <a:t>الإمساك المزمن</a:t>
            </a:r>
          </a:p>
        </p:txBody>
      </p:sp>
      <p:pic>
        <p:nvPicPr>
          <p:cNvPr id="4" name="صورة 3">
            <a:extLst>
              <a:ext uri="{FF2B5EF4-FFF2-40B4-BE49-F238E27FC236}">
                <a16:creationId xmlns:a16="http://schemas.microsoft.com/office/drawing/2014/main" id="{7FDEBDFC-A7C6-4666-8C2D-96B9E26F3764}"/>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3798695" y="2988241"/>
            <a:ext cx="1576350" cy="1596560"/>
          </a:xfrm>
          <a:prstGeom prst="rect">
            <a:avLst/>
          </a:prstGeom>
        </p:spPr>
      </p:pic>
    </p:spTree>
    <p:extLst>
      <p:ext uri="{BB962C8B-B14F-4D97-AF65-F5344CB8AC3E}">
        <p14:creationId xmlns:p14="http://schemas.microsoft.com/office/powerpoint/2010/main" val="142800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11" grpId="0"/>
      <p:bldP spid="1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074DAC-6498-4411-9631-F052CB489DD6}"/>
              </a:ext>
            </a:extLst>
          </p:cNvPr>
          <p:cNvSpPr txBox="1"/>
          <p:nvPr/>
        </p:nvSpPr>
        <p:spPr>
          <a:xfrm>
            <a:off x="467544" y="764704"/>
            <a:ext cx="8208912" cy="584775"/>
          </a:xfrm>
          <a:prstGeom prst="rect">
            <a:avLst/>
          </a:prstGeom>
          <a:noFill/>
          <a:ln w="57150">
            <a:noFill/>
            <a:prstDash val="dashDot"/>
          </a:ln>
        </p:spPr>
        <p:txBody>
          <a:bodyPr wrap="square" rtlCol="0">
            <a:spAutoFit/>
          </a:bodyPr>
          <a:lstStyle/>
          <a:p>
            <a:pPr algn="ctr"/>
            <a:r>
              <a:rPr lang="ar-EG" sz="3200" b="1" dirty="0"/>
              <a:t>ما هي الاضطرابات التي تسببها المخدرات لوظائف القلب؟</a:t>
            </a:r>
          </a:p>
        </p:txBody>
      </p:sp>
      <p:sp>
        <p:nvSpPr>
          <p:cNvPr id="5" name="TextBox 2">
            <a:extLst>
              <a:ext uri="{FF2B5EF4-FFF2-40B4-BE49-F238E27FC236}">
                <a16:creationId xmlns:a16="http://schemas.microsoft.com/office/drawing/2014/main" id="{56ABBF47-9994-4272-9D36-A161DD1D7FD6}"/>
              </a:ext>
            </a:extLst>
          </p:cNvPr>
          <p:cNvSpPr txBox="1"/>
          <p:nvPr/>
        </p:nvSpPr>
        <p:spPr>
          <a:xfrm>
            <a:off x="6084168" y="20248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6" name="TextBox 2">
            <a:extLst>
              <a:ext uri="{FF2B5EF4-FFF2-40B4-BE49-F238E27FC236}">
                <a16:creationId xmlns:a16="http://schemas.microsoft.com/office/drawing/2014/main" id="{0359A406-52FB-486B-A19C-82C053F31076}"/>
              </a:ext>
            </a:extLst>
          </p:cNvPr>
          <p:cNvSpPr txBox="1"/>
          <p:nvPr/>
        </p:nvSpPr>
        <p:spPr>
          <a:xfrm>
            <a:off x="6094416" y="41336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7" name="TextBox 2">
            <a:extLst>
              <a:ext uri="{FF2B5EF4-FFF2-40B4-BE49-F238E27FC236}">
                <a16:creationId xmlns:a16="http://schemas.microsoft.com/office/drawing/2014/main" id="{ED6E8DDF-A3E7-4790-A303-7B153B289701}"/>
              </a:ext>
            </a:extLst>
          </p:cNvPr>
          <p:cNvSpPr txBox="1"/>
          <p:nvPr/>
        </p:nvSpPr>
        <p:spPr>
          <a:xfrm>
            <a:off x="827584" y="20248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8" name="TextBox 2">
            <a:extLst>
              <a:ext uri="{FF2B5EF4-FFF2-40B4-BE49-F238E27FC236}">
                <a16:creationId xmlns:a16="http://schemas.microsoft.com/office/drawing/2014/main" id="{48B7B9B9-B1B0-4735-A0D5-059A64DE0AE5}"/>
              </a:ext>
            </a:extLst>
          </p:cNvPr>
          <p:cNvSpPr txBox="1"/>
          <p:nvPr/>
        </p:nvSpPr>
        <p:spPr>
          <a:xfrm>
            <a:off x="837832" y="4133645"/>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9" name="TextBox 2">
            <a:extLst>
              <a:ext uri="{FF2B5EF4-FFF2-40B4-BE49-F238E27FC236}">
                <a16:creationId xmlns:a16="http://schemas.microsoft.com/office/drawing/2014/main" id="{D46C0640-7AB5-4674-B555-C23E9CAE3CE9}"/>
              </a:ext>
            </a:extLst>
          </p:cNvPr>
          <p:cNvSpPr txBox="1"/>
          <p:nvPr/>
        </p:nvSpPr>
        <p:spPr>
          <a:xfrm>
            <a:off x="3661306" y="1484784"/>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10" name="TextBox 2">
            <a:extLst>
              <a:ext uri="{FF2B5EF4-FFF2-40B4-BE49-F238E27FC236}">
                <a16:creationId xmlns:a16="http://schemas.microsoft.com/office/drawing/2014/main" id="{58983FCC-5F78-4047-AC37-14B38C03EF24}"/>
              </a:ext>
            </a:extLst>
          </p:cNvPr>
          <p:cNvSpPr txBox="1"/>
          <p:nvPr/>
        </p:nvSpPr>
        <p:spPr>
          <a:xfrm>
            <a:off x="3599892" y="4725144"/>
            <a:ext cx="1944216" cy="1368152"/>
          </a:xfrm>
          <a:prstGeom prst="rect">
            <a:avLst/>
          </a:prstGeom>
          <a:solidFill>
            <a:srgbClr val="F9FECE"/>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sp>
        <p:nvSpPr>
          <p:cNvPr id="11" name="TextBox 2">
            <a:extLst>
              <a:ext uri="{FF2B5EF4-FFF2-40B4-BE49-F238E27FC236}">
                <a16:creationId xmlns:a16="http://schemas.microsoft.com/office/drawing/2014/main" id="{58B382C0-8E1F-4E06-94BE-809B35A0250F}"/>
              </a:ext>
            </a:extLst>
          </p:cNvPr>
          <p:cNvSpPr txBox="1"/>
          <p:nvPr/>
        </p:nvSpPr>
        <p:spPr>
          <a:xfrm>
            <a:off x="3661306" y="1675399"/>
            <a:ext cx="1947633" cy="830997"/>
          </a:xfrm>
          <a:prstGeom prst="rect">
            <a:avLst/>
          </a:prstGeom>
          <a:noFill/>
          <a:ln w="57150">
            <a:noFill/>
            <a:prstDash val="dashDot"/>
          </a:ln>
        </p:spPr>
        <p:txBody>
          <a:bodyPr wrap="square" rtlCol="0">
            <a:spAutoFit/>
          </a:bodyPr>
          <a:lstStyle/>
          <a:p>
            <a:pPr algn="ctr"/>
            <a:r>
              <a:rPr lang="ar-EG" sz="2400" b="1" dirty="0">
                <a:solidFill>
                  <a:srgbClr val="0000CC"/>
                </a:solidFill>
              </a:rPr>
              <a:t>اضطرابات في وظائف القلب</a:t>
            </a:r>
          </a:p>
        </p:txBody>
      </p:sp>
      <p:sp>
        <p:nvSpPr>
          <p:cNvPr id="14" name="TextBox 2">
            <a:extLst>
              <a:ext uri="{FF2B5EF4-FFF2-40B4-BE49-F238E27FC236}">
                <a16:creationId xmlns:a16="http://schemas.microsoft.com/office/drawing/2014/main" id="{EFB2F01C-2243-442F-8BDD-97FE885E20A9}"/>
              </a:ext>
            </a:extLst>
          </p:cNvPr>
          <p:cNvSpPr txBox="1"/>
          <p:nvPr/>
        </p:nvSpPr>
        <p:spPr>
          <a:xfrm>
            <a:off x="6094416" y="2276995"/>
            <a:ext cx="1947633" cy="830997"/>
          </a:xfrm>
          <a:prstGeom prst="rect">
            <a:avLst/>
          </a:prstGeom>
          <a:noFill/>
          <a:ln w="57150">
            <a:noFill/>
            <a:prstDash val="dashDot"/>
          </a:ln>
        </p:spPr>
        <p:txBody>
          <a:bodyPr wrap="square" rtlCol="0">
            <a:spAutoFit/>
          </a:bodyPr>
          <a:lstStyle/>
          <a:p>
            <a:pPr algn="ctr"/>
            <a:r>
              <a:rPr lang="ar-EG" sz="2400" b="1" dirty="0">
                <a:solidFill>
                  <a:srgbClr val="0000CC"/>
                </a:solidFill>
              </a:rPr>
              <a:t>ضيق الشرايين التاجية</a:t>
            </a:r>
          </a:p>
        </p:txBody>
      </p:sp>
      <p:sp>
        <p:nvSpPr>
          <p:cNvPr id="15" name="TextBox 2">
            <a:extLst>
              <a:ext uri="{FF2B5EF4-FFF2-40B4-BE49-F238E27FC236}">
                <a16:creationId xmlns:a16="http://schemas.microsoft.com/office/drawing/2014/main" id="{EC1E9420-2F80-417F-A75C-B5419A729C16}"/>
              </a:ext>
            </a:extLst>
          </p:cNvPr>
          <p:cNvSpPr txBox="1"/>
          <p:nvPr/>
        </p:nvSpPr>
        <p:spPr>
          <a:xfrm>
            <a:off x="6094416" y="4643553"/>
            <a:ext cx="1947633" cy="461665"/>
          </a:xfrm>
          <a:prstGeom prst="rect">
            <a:avLst/>
          </a:prstGeom>
          <a:noFill/>
          <a:ln w="57150">
            <a:noFill/>
            <a:prstDash val="dashDot"/>
          </a:ln>
        </p:spPr>
        <p:txBody>
          <a:bodyPr wrap="square" rtlCol="0">
            <a:spAutoFit/>
          </a:bodyPr>
          <a:lstStyle/>
          <a:p>
            <a:pPr algn="ctr"/>
            <a:r>
              <a:rPr lang="ar-EG" sz="2400" b="1" dirty="0">
                <a:solidFill>
                  <a:srgbClr val="0000CC"/>
                </a:solidFill>
              </a:rPr>
              <a:t>جلطات القلب</a:t>
            </a:r>
          </a:p>
        </p:txBody>
      </p:sp>
      <p:pic>
        <p:nvPicPr>
          <p:cNvPr id="12" name="صورة 11">
            <a:extLst>
              <a:ext uri="{FF2B5EF4-FFF2-40B4-BE49-F238E27FC236}">
                <a16:creationId xmlns:a16="http://schemas.microsoft.com/office/drawing/2014/main" id="{91E2D803-1341-49C9-A630-0E79C2F4EA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3749386" y="3035324"/>
            <a:ext cx="1645227" cy="1534491"/>
          </a:xfrm>
          <a:prstGeom prst="rect">
            <a:avLst/>
          </a:prstGeom>
        </p:spPr>
      </p:pic>
    </p:spTree>
    <p:extLst>
      <p:ext uri="{BB962C8B-B14F-4D97-AF65-F5344CB8AC3E}">
        <p14:creationId xmlns:p14="http://schemas.microsoft.com/office/powerpoint/2010/main" val="322324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11" grpId="0"/>
      <p:bldP spid="14" grpId="0"/>
      <p:bldP spid="1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628800"/>
            <a:ext cx="6624737" cy="28803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rPr>
              <a:t>4- تخيل إنك صحفي، وتعتزم القيام بتحقيق ميداني حول ظاهرة تعاطي المخدرات وتحتاج إلى صياغة مجموعة من الأسئلة المناسبة لاستيفاء كل جوانب الظاهرة. قم بصياغة هذه الأسئلة وفق المواضيع التالية واستكمل الجدول التالي:</a:t>
            </a:r>
            <a:endParaRPr lang="en-US" dirty="0">
              <a:solidFill>
                <a:schemeClr val="tx1"/>
              </a:solidFill>
            </a:endParaRPr>
          </a:p>
        </p:txBody>
      </p:sp>
    </p:spTree>
    <p:extLst>
      <p:ext uri="{BB962C8B-B14F-4D97-AF65-F5344CB8AC3E}">
        <p14:creationId xmlns:p14="http://schemas.microsoft.com/office/powerpoint/2010/main" val="9423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3">
            <a:extLst>
              <a:ext uri="{FF2B5EF4-FFF2-40B4-BE49-F238E27FC236}">
                <a16:creationId xmlns:a16="http://schemas.microsoft.com/office/drawing/2014/main" id="{A2AADB96-85E2-47C7-A2F4-E0862FF82455}"/>
              </a:ext>
            </a:extLst>
          </p:cNvPr>
          <p:cNvGraphicFramePr>
            <a:graphicFrameLocks noGrp="1"/>
          </p:cNvGraphicFramePr>
          <p:nvPr>
            <p:extLst>
              <p:ext uri="{D42A27DB-BD31-4B8C-83A1-F6EECF244321}">
                <p14:modId xmlns:p14="http://schemas.microsoft.com/office/powerpoint/2010/main" val="1369890134"/>
              </p:ext>
            </p:extLst>
          </p:nvPr>
        </p:nvGraphicFramePr>
        <p:xfrm>
          <a:off x="899592" y="512677"/>
          <a:ext cx="7344816" cy="5832646"/>
        </p:xfrm>
        <a:graphic>
          <a:graphicData uri="http://schemas.openxmlformats.org/drawingml/2006/table">
            <a:tbl>
              <a:tblPr rtl="1" firstRow="1" bandRow="1">
                <a:tableStyleId>{7DF18680-E054-41AD-8BC1-D1AEF772440D}</a:tableStyleId>
              </a:tblPr>
              <a:tblGrid>
                <a:gridCol w="2186488">
                  <a:extLst>
                    <a:ext uri="{9D8B030D-6E8A-4147-A177-3AD203B41FA5}">
                      <a16:colId xmlns:a16="http://schemas.microsoft.com/office/drawing/2014/main" val="1151243714"/>
                    </a:ext>
                  </a:extLst>
                </a:gridCol>
                <a:gridCol w="5158328">
                  <a:extLst>
                    <a:ext uri="{9D8B030D-6E8A-4147-A177-3AD203B41FA5}">
                      <a16:colId xmlns:a16="http://schemas.microsoft.com/office/drawing/2014/main" val="3666005160"/>
                    </a:ext>
                  </a:extLst>
                </a:gridCol>
              </a:tblGrid>
              <a:tr h="576064">
                <a:tc>
                  <a:txBody>
                    <a:bodyPr/>
                    <a:lstStyle/>
                    <a:p>
                      <a:pPr algn="ctr" rtl="1"/>
                      <a:r>
                        <a:rPr lang="ar-EG" sz="2400" dirty="0"/>
                        <a:t>موضوع السؤال</a:t>
                      </a:r>
                    </a:p>
                  </a:txBody>
                  <a:tcPr anchor="ctr"/>
                </a:tc>
                <a:tc>
                  <a:txBody>
                    <a:bodyPr/>
                    <a:lstStyle/>
                    <a:p>
                      <a:pPr algn="ctr" rtl="1"/>
                      <a:r>
                        <a:rPr lang="ar-EG" sz="2400" dirty="0"/>
                        <a:t>الأسئلة المناسبة</a:t>
                      </a:r>
                    </a:p>
                  </a:txBody>
                  <a:tcPr anchor="ctr"/>
                </a:tc>
                <a:extLst>
                  <a:ext uri="{0D108BD9-81ED-4DB2-BD59-A6C34878D82A}">
                    <a16:rowId xmlns:a16="http://schemas.microsoft.com/office/drawing/2014/main" val="1630919258"/>
                  </a:ext>
                </a:extLst>
              </a:tr>
              <a:tr h="876097">
                <a:tc>
                  <a:txBody>
                    <a:bodyPr/>
                    <a:lstStyle/>
                    <a:p>
                      <a:pPr algn="ctr" rtl="1"/>
                      <a:r>
                        <a:rPr lang="ar-EG" sz="2400" b="1" dirty="0"/>
                        <a:t>تعريف المخدرات</a:t>
                      </a:r>
                    </a:p>
                  </a:txBody>
                  <a:tcPr anchor="ctr"/>
                </a:tc>
                <a:tc>
                  <a:txBody>
                    <a:bodyPr/>
                    <a:lstStyle/>
                    <a:p>
                      <a:pPr algn="ctr" rtl="1"/>
                      <a:endParaRPr lang="ar-EG"/>
                    </a:p>
                  </a:txBody>
                  <a:tcPr anchor="ctr"/>
                </a:tc>
                <a:extLst>
                  <a:ext uri="{0D108BD9-81ED-4DB2-BD59-A6C34878D82A}">
                    <a16:rowId xmlns:a16="http://schemas.microsoft.com/office/drawing/2014/main" val="2302378411"/>
                  </a:ext>
                </a:extLst>
              </a:tr>
              <a:tr h="876097">
                <a:tc>
                  <a:txBody>
                    <a:bodyPr/>
                    <a:lstStyle/>
                    <a:p>
                      <a:pPr algn="ctr" rtl="1"/>
                      <a:r>
                        <a:rPr lang="ar-EG" sz="2400" b="1" dirty="0"/>
                        <a:t>أنواع المخدرات</a:t>
                      </a:r>
                    </a:p>
                  </a:txBody>
                  <a:tcPr anchor="ctr"/>
                </a:tc>
                <a:tc>
                  <a:txBody>
                    <a:bodyPr/>
                    <a:lstStyle/>
                    <a:p>
                      <a:pPr algn="ctr" rtl="1"/>
                      <a:endParaRPr lang="ar-EG"/>
                    </a:p>
                  </a:txBody>
                  <a:tcPr anchor="ctr"/>
                </a:tc>
                <a:extLst>
                  <a:ext uri="{0D108BD9-81ED-4DB2-BD59-A6C34878D82A}">
                    <a16:rowId xmlns:a16="http://schemas.microsoft.com/office/drawing/2014/main" val="1584370410"/>
                  </a:ext>
                </a:extLst>
              </a:tr>
              <a:tr h="876097">
                <a:tc>
                  <a:txBody>
                    <a:bodyPr/>
                    <a:lstStyle/>
                    <a:p>
                      <a:pPr algn="ctr" rtl="1"/>
                      <a:r>
                        <a:rPr lang="ar-EG" sz="2400" b="1" dirty="0"/>
                        <a:t>تعريف الإدمان</a:t>
                      </a:r>
                    </a:p>
                  </a:txBody>
                  <a:tcPr anchor="ctr"/>
                </a:tc>
                <a:tc>
                  <a:txBody>
                    <a:bodyPr/>
                    <a:lstStyle/>
                    <a:p>
                      <a:pPr algn="ctr" rtl="1"/>
                      <a:endParaRPr lang="ar-EG"/>
                    </a:p>
                  </a:txBody>
                  <a:tcPr anchor="ctr"/>
                </a:tc>
                <a:extLst>
                  <a:ext uri="{0D108BD9-81ED-4DB2-BD59-A6C34878D82A}">
                    <a16:rowId xmlns:a16="http://schemas.microsoft.com/office/drawing/2014/main" val="2922899331"/>
                  </a:ext>
                </a:extLst>
              </a:tr>
              <a:tr h="876097">
                <a:tc>
                  <a:txBody>
                    <a:bodyPr/>
                    <a:lstStyle/>
                    <a:p>
                      <a:pPr algn="ctr" rtl="1"/>
                      <a:r>
                        <a:rPr lang="ar-EG" sz="2400" b="1" dirty="0"/>
                        <a:t>أسباب الإدمان على تعاطي المخدرات</a:t>
                      </a:r>
                    </a:p>
                  </a:txBody>
                  <a:tcPr anchor="ctr"/>
                </a:tc>
                <a:tc>
                  <a:txBody>
                    <a:bodyPr/>
                    <a:lstStyle/>
                    <a:p>
                      <a:pPr algn="ctr" rtl="1"/>
                      <a:endParaRPr lang="ar-EG"/>
                    </a:p>
                  </a:txBody>
                  <a:tcPr anchor="ctr"/>
                </a:tc>
                <a:extLst>
                  <a:ext uri="{0D108BD9-81ED-4DB2-BD59-A6C34878D82A}">
                    <a16:rowId xmlns:a16="http://schemas.microsoft.com/office/drawing/2014/main" val="1856621975"/>
                  </a:ext>
                </a:extLst>
              </a:tr>
              <a:tr h="876097">
                <a:tc>
                  <a:txBody>
                    <a:bodyPr/>
                    <a:lstStyle/>
                    <a:p>
                      <a:pPr algn="ctr" rtl="1"/>
                      <a:r>
                        <a:rPr lang="ar-EG" sz="2400" b="1" dirty="0"/>
                        <a:t>الفئة العمرية التي تتعاطى المخدرات</a:t>
                      </a:r>
                    </a:p>
                  </a:txBody>
                  <a:tcPr anchor="ctr"/>
                </a:tc>
                <a:tc>
                  <a:txBody>
                    <a:bodyPr/>
                    <a:lstStyle/>
                    <a:p>
                      <a:pPr algn="ctr" rtl="1"/>
                      <a:endParaRPr lang="ar-EG" dirty="0"/>
                    </a:p>
                  </a:txBody>
                  <a:tcPr anchor="ctr"/>
                </a:tc>
                <a:extLst>
                  <a:ext uri="{0D108BD9-81ED-4DB2-BD59-A6C34878D82A}">
                    <a16:rowId xmlns:a16="http://schemas.microsoft.com/office/drawing/2014/main" val="1953109431"/>
                  </a:ext>
                </a:extLst>
              </a:tr>
              <a:tr h="87609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dirty="0"/>
                        <a:t>أنواع الاضطرابات الناتجة عن الإدمان</a:t>
                      </a:r>
                    </a:p>
                  </a:txBody>
                  <a:tcPr anchor="ctr"/>
                </a:tc>
                <a:tc>
                  <a:txBody>
                    <a:bodyPr/>
                    <a:lstStyle/>
                    <a:p>
                      <a:pPr algn="ctr" rtl="1"/>
                      <a:endParaRPr lang="ar-EG" dirty="0"/>
                    </a:p>
                  </a:txBody>
                  <a:tcPr anchor="ctr"/>
                </a:tc>
                <a:extLst>
                  <a:ext uri="{0D108BD9-81ED-4DB2-BD59-A6C34878D82A}">
                    <a16:rowId xmlns:a16="http://schemas.microsoft.com/office/drawing/2014/main" val="662121429"/>
                  </a:ext>
                </a:extLst>
              </a:tr>
            </a:tbl>
          </a:graphicData>
        </a:graphic>
      </p:graphicFrame>
    </p:spTree>
    <p:extLst>
      <p:ext uri="{BB962C8B-B14F-4D97-AF65-F5344CB8AC3E}">
        <p14:creationId xmlns:p14="http://schemas.microsoft.com/office/powerpoint/2010/main" val="14449798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3">
            <a:extLst>
              <a:ext uri="{FF2B5EF4-FFF2-40B4-BE49-F238E27FC236}">
                <a16:creationId xmlns:a16="http://schemas.microsoft.com/office/drawing/2014/main" id="{A2AADB96-85E2-47C7-A2F4-E0862FF82455}"/>
              </a:ext>
            </a:extLst>
          </p:cNvPr>
          <p:cNvGraphicFramePr>
            <a:graphicFrameLocks noGrp="1"/>
          </p:cNvGraphicFramePr>
          <p:nvPr>
            <p:extLst>
              <p:ext uri="{D42A27DB-BD31-4B8C-83A1-F6EECF244321}">
                <p14:modId xmlns:p14="http://schemas.microsoft.com/office/powerpoint/2010/main" val="3929174227"/>
              </p:ext>
            </p:extLst>
          </p:nvPr>
        </p:nvGraphicFramePr>
        <p:xfrm>
          <a:off x="899592" y="512677"/>
          <a:ext cx="7344816" cy="5832646"/>
        </p:xfrm>
        <a:graphic>
          <a:graphicData uri="http://schemas.openxmlformats.org/drawingml/2006/table">
            <a:tbl>
              <a:tblPr rtl="1" firstRow="1" bandRow="1">
                <a:tableStyleId>{7DF18680-E054-41AD-8BC1-D1AEF772440D}</a:tableStyleId>
              </a:tblPr>
              <a:tblGrid>
                <a:gridCol w="2186488">
                  <a:extLst>
                    <a:ext uri="{9D8B030D-6E8A-4147-A177-3AD203B41FA5}">
                      <a16:colId xmlns:a16="http://schemas.microsoft.com/office/drawing/2014/main" val="1151243714"/>
                    </a:ext>
                  </a:extLst>
                </a:gridCol>
                <a:gridCol w="5158328">
                  <a:extLst>
                    <a:ext uri="{9D8B030D-6E8A-4147-A177-3AD203B41FA5}">
                      <a16:colId xmlns:a16="http://schemas.microsoft.com/office/drawing/2014/main" val="3666005160"/>
                    </a:ext>
                  </a:extLst>
                </a:gridCol>
              </a:tblGrid>
              <a:tr h="576064">
                <a:tc>
                  <a:txBody>
                    <a:bodyPr/>
                    <a:lstStyle/>
                    <a:p>
                      <a:pPr algn="ctr" rtl="1"/>
                      <a:r>
                        <a:rPr lang="ar-EG" sz="2400" dirty="0"/>
                        <a:t>موضوع السؤال</a:t>
                      </a:r>
                    </a:p>
                  </a:txBody>
                  <a:tcPr anchor="ctr"/>
                </a:tc>
                <a:tc>
                  <a:txBody>
                    <a:bodyPr/>
                    <a:lstStyle/>
                    <a:p>
                      <a:pPr algn="ctr" rtl="1"/>
                      <a:r>
                        <a:rPr lang="ar-EG" sz="2400" dirty="0"/>
                        <a:t>الأسئلة المناسبة</a:t>
                      </a:r>
                    </a:p>
                  </a:txBody>
                  <a:tcPr anchor="ctr"/>
                </a:tc>
                <a:extLst>
                  <a:ext uri="{0D108BD9-81ED-4DB2-BD59-A6C34878D82A}">
                    <a16:rowId xmlns:a16="http://schemas.microsoft.com/office/drawing/2014/main" val="1630919258"/>
                  </a:ext>
                </a:extLst>
              </a:tr>
              <a:tr h="876097">
                <a:tc>
                  <a:txBody>
                    <a:bodyPr/>
                    <a:lstStyle/>
                    <a:p>
                      <a:pPr algn="ctr" rtl="1"/>
                      <a:r>
                        <a:rPr lang="ar-EG" sz="2400" b="1" dirty="0"/>
                        <a:t>مسؤولية وقوع الشباب في الإدمان</a:t>
                      </a:r>
                    </a:p>
                  </a:txBody>
                  <a:tcPr anchor="ctr"/>
                </a:tc>
                <a:tc>
                  <a:txBody>
                    <a:bodyPr/>
                    <a:lstStyle/>
                    <a:p>
                      <a:pPr algn="ctr" rtl="1"/>
                      <a:endParaRPr lang="ar-EG"/>
                    </a:p>
                  </a:txBody>
                  <a:tcPr anchor="ctr"/>
                </a:tc>
                <a:extLst>
                  <a:ext uri="{0D108BD9-81ED-4DB2-BD59-A6C34878D82A}">
                    <a16:rowId xmlns:a16="http://schemas.microsoft.com/office/drawing/2014/main" val="2302378411"/>
                  </a:ext>
                </a:extLst>
              </a:tr>
              <a:tr h="876097">
                <a:tc>
                  <a:txBody>
                    <a:bodyPr/>
                    <a:lstStyle/>
                    <a:p>
                      <a:pPr algn="ctr" rtl="1"/>
                      <a:r>
                        <a:rPr lang="ar-EG" sz="2400" b="1" dirty="0"/>
                        <a:t>المسؤولية العائلية</a:t>
                      </a:r>
                    </a:p>
                  </a:txBody>
                  <a:tcPr anchor="ctr"/>
                </a:tc>
                <a:tc>
                  <a:txBody>
                    <a:bodyPr/>
                    <a:lstStyle/>
                    <a:p>
                      <a:pPr algn="ctr" rtl="1"/>
                      <a:endParaRPr lang="ar-EG"/>
                    </a:p>
                  </a:txBody>
                  <a:tcPr anchor="ctr"/>
                </a:tc>
                <a:extLst>
                  <a:ext uri="{0D108BD9-81ED-4DB2-BD59-A6C34878D82A}">
                    <a16:rowId xmlns:a16="http://schemas.microsoft.com/office/drawing/2014/main" val="1584370410"/>
                  </a:ext>
                </a:extLst>
              </a:tr>
              <a:tr h="876097">
                <a:tc>
                  <a:txBody>
                    <a:bodyPr/>
                    <a:lstStyle/>
                    <a:p>
                      <a:pPr algn="ctr" rtl="1"/>
                      <a:r>
                        <a:rPr lang="ar-EG" sz="2400" b="1" dirty="0"/>
                        <a:t>المسؤولية الفردية</a:t>
                      </a:r>
                    </a:p>
                  </a:txBody>
                  <a:tcPr anchor="ctr"/>
                </a:tc>
                <a:tc>
                  <a:txBody>
                    <a:bodyPr/>
                    <a:lstStyle/>
                    <a:p>
                      <a:pPr algn="ctr" rtl="1"/>
                      <a:endParaRPr lang="ar-EG"/>
                    </a:p>
                  </a:txBody>
                  <a:tcPr anchor="ctr"/>
                </a:tc>
                <a:extLst>
                  <a:ext uri="{0D108BD9-81ED-4DB2-BD59-A6C34878D82A}">
                    <a16:rowId xmlns:a16="http://schemas.microsoft.com/office/drawing/2014/main" val="2922899331"/>
                  </a:ext>
                </a:extLst>
              </a:tr>
              <a:tr h="876097">
                <a:tc>
                  <a:txBody>
                    <a:bodyPr/>
                    <a:lstStyle/>
                    <a:p>
                      <a:pPr algn="ctr" rtl="1"/>
                      <a:r>
                        <a:rPr lang="ar-EG" sz="2400" b="1" dirty="0"/>
                        <a:t>مخاطر الإدمان الجسدية</a:t>
                      </a:r>
                    </a:p>
                  </a:txBody>
                  <a:tcPr anchor="ctr"/>
                </a:tc>
                <a:tc>
                  <a:txBody>
                    <a:bodyPr/>
                    <a:lstStyle/>
                    <a:p>
                      <a:pPr algn="ctr" rtl="1"/>
                      <a:endParaRPr lang="ar-EG"/>
                    </a:p>
                  </a:txBody>
                  <a:tcPr anchor="ctr"/>
                </a:tc>
                <a:extLst>
                  <a:ext uri="{0D108BD9-81ED-4DB2-BD59-A6C34878D82A}">
                    <a16:rowId xmlns:a16="http://schemas.microsoft.com/office/drawing/2014/main" val="1856621975"/>
                  </a:ext>
                </a:extLst>
              </a:tr>
              <a:tr h="876097">
                <a:tc>
                  <a:txBody>
                    <a:bodyPr/>
                    <a:lstStyle/>
                    <a:p>
                      <a:pPr algn="ctr" rtl="1"/>
                      <a:r>
                        <a:rPr lang="ar-EG" sz="2400" b="1" dirty="0"/>
                        <a:t>مخاطر الإدمان النفسية</a:t>
                      </a:r>
                    </a:p>
                  </a:txBody>
                  <a:tcPr anchor="ctr"/>
                </a:tc>
                <a:tc>
                  <a:txBody>
                    <a:bodyPr/>
                    <a:lstStyle/>
                    <a:p>
                      <a:pPr algn="ctr" rtl="1"/>
                      <a:endParaRPr lang="ar-EG" dirty="0"/>
                    </a:p>
                  </a:txBody>
                  <a:tcPr anchor="ctr"/>
                </a:tc>
                <a:extLst>
                  <a:ext uri="{0D108BD9-81ED-4DB2-BD59-A6C34878D82A}">
                    <a16:rowId xmlns:a16="http://schemas.microsoft.com/office/drawing/2014/main" val="1953109431"/>
                  </a:ext>
                </a:extLst>
              </a:tr>
              <a:tr h="87609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dirty="0"/>
                        <a:t>مخاطر الإدمان الاجتماعية</a:t>
                      </a:r>
                    </a:p>
                  </a:txBody>
                  <a:tcPr anchor="ctr"/>
                </a:tc>
                <a:tc>
                  <a:txBody>
                    <a:bodyPr/>
                    <a:lstStyle/>
                    <a:p>
                      <a:pPr algn="ctr" rtl="1"/>
                      <a:endParaRPr lang="ar-EG" dirty="0"/>
                    </a:p>
                  </a:txBody>
                  <a:tcPr anchor="ctr"/>
                </a:tc>
                <a:extLst>
                  <a:ext uri="{0D108BD9-81ED-4DB2-BD59-A6C34878D82A}">
                    <a16:rowId xmlns:a16="http://schemas.microsoft.com/office/drawing/2014/main" val="1767384708"/>
                  </a:ext>
                </a:extLst>
              </a:tr>
            </a:tbl>
          </a:graphicData>
        </a:graphic>
      </p:graphicFrame>
    </p:spTree>
    <p:extLst>
      <p:ext uri="{BB962C8B-B14F-4D97-AF65-F5344CB8AC3E}">
        <p14:creationId xmlns:p14="http://schemas.microsoft.com/office/powerpoint/2010/main" val="9201400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3">
            <a:extLst>
              <a:ext uri="{FF2B5EF4-FFF2-40B4-BE49-F238E27FC236}">
                <a16:creationId xmlns:a16="http://schemas.microsoft.com/office/drawing/2014/main" id="{A2AADB96-85E2-47C7-A2F4-E0862FF82455}"/>
              </a:ext>
            </a:extLst>
          </p:cNvPr>
          <p:cNvGraphicFramePr>
            <a:graphicFrameLocks noGrp="1"/>
          </p:cNvGraphicFramePr>
          <p:nvPr>
            <p:extLst>
              <p:ext uri="{D42A27DB-BD31-4B8C-83A1-F6EECF244321}">
                <p14:modId xmlns:p14="http://schemas.microsoft.com/office/powerpoint/2010/main" val="3093584332"/>
              </p:ext>
            </p:extLst>
          </p:nvPr>
        </p:nvGraphicFramePr>
        <p:xfrm>
          <a:off x="899592" y="950725"/>
          <a:ext cx="7344816" cy="4956549"/>
        </p:xfrm>
        <a:graphic>
          <a:graphicData uri="http://schemas.openxmlformats.org/drawingml/2006/table">
            <a:tbl>
              <a:tblPr rtl="1" firstRow="1" bandRow="1">
                <a:tableStyleId>{7DF18680-E054-41AD-8BC1-D1AEF772440D}</a:tableStyleId>
              </a:tblPr>
              <a:tblGrid>
                <a:gridCol w="2186488">
                  <a:extLst>
                    <a:ext uri="{9D8B030D-6E8A-4147-A177-3AD203B41FA5}">
                      <a16:colId xmlns:a16="http://schemas.microsoft.com/office/drawing/2014/main" val="1151243714"/>
                    </a:ext>
                  </a:extLst>
                </a:gridCol>
                <a:gridCol w="5158328">
                  <a:extLst>
                    <a:ext uri="{9D8B030D-6E8A-4147-A177-3AD203B41FA5}">
                      <a16:colId xmlns:a16="http://schemas.microsoft.com/office/drawing/2014/main" val="3666005160"/>
                    </a:ext>
                  </a:extLst>
                </a:gridCol>
              </a:tblGrid>
              <a:tr h="576064">
                <a:tc>
                  <a:txBody>
                    <a:bodyPr/>
                    <a:lstStyle/>
                    <a:p>
                      <a:pPr algn="ctr" rtl="1"/>
                      <a:r>
                        <a:rPr lang="ar-EG" sz="2400" dirty="0"/>
                        <a:t>موضوع السؤال</a:t>
                      </a:r>
                    </a:p>
                  </a:txBody>
                  <a:tcPr anchor="ctr"/>
                </a:tc>
                <a:tc>
                  <a:txBody>
                    <a:bodyPr/>
                    <a:lstStyle/>
                    <a:p>
                      <a:pPr algn="ctr" rtl="1"/>
                      <a:r>
                        <a:rPr lang="ar-EG" sz="2400" dirty="0"/>
                        <a:t>الأسئلة المناسبة</a:t>
                      </a:r>
                    </a:p>
                  </a:txBody>
                  <a:tcPr anchor="ctr"/>
                </a:tc>
                <a:extLst>
                  <a:ext uri="{0D108BD9-81ED-4DB2-BD59-A6C34878D82A}">
                    <a16:rowId xmlns:a16="http://schemas.microsoft.com/office/drawing/2014/main" val="1630919258"/>
                  </a:ext>
                </a:extLst>
              </a:tr>
              <a:tr h="876097">
                <a:tc>
                  <a:txBody>
                    <a:bodyPr/>
                    <a:lstStyle/>
                    <a:p>
                      <a:pPr algn="ctr" rtl="1"/>
                      <a:r>
                        <a:rPr lang="ar-EG" sz="2400" b="1" dirty="0"/>
                        <a:t>الوقاية من تعاطي المخدرات</a:t>
                      </a:r>
                    </a:p>
                  </a:txBody>
                  <a:tcPr anchor="ctr"/>
                </a:tc>
                <a:tc>
                  <a:txBody>
                    <a:bodyPr/>
                    <a:lstStyle/>
                    <a:p>
                      <a:pPr algn="ctr" rtl="1"/>
                      <a:endParaRPr lang="ar-EG"/>
                    </a:p>
                  </a:txBody>
                  <a:tcPr anchor="ctr"/>
                </a:tc>
                <a:extLst>
                  <a:ext uri="{0D108BD9-81ED-4DB2-BD59-A6C34878D82A}">
                    <a16:rowId xmlns:a16="http://schemas.microsoft.com/office/drawing/2014/main" val="2302378411"/>
                  </a:ext>
                </a:extLst>
              </a:tr>
              <a:tr h="876097">
                <a:tc>
                  <a:txBody>
                    <a:bodyPr/>
                    <a:lstStyle/>
                    <a:p>
                      <a:pPr algn="ctr" rtl="1"/>
                      <a:r>
                        <a:rPr lang="ar-EG" sz="2400" b="1" dirty="0"/>
                        <a:t>دور مؤسسات الدولة</a:t>
                      </a:r>
                    </a:p>
                  </a:txBody>
                  <a:tcPr anchor="ctr"/>
                </a:tc>
                <a:tc>
                  <a:txBody>
                    <a:bodyPr/>
                    <a:lstStyle/>
                    <a:p>
                      <a:pPr algn="ctr" rtl="1"/>
                      <a:endParaRPr lang="ar-EG"/>
                    </a:p>
                  </a:txBody>
                  <a:tcPr anchor="ctr"/>
                </a:tc>
                <a:extLst>
                  <a:ext uri="{0D108BD9-81ED-4DB2-BD59-A6C34878D82A}">
                    <a16:rowId xmlns:a16="http://schemas.microsoft.com/office/drawing/2014/main" val="1584370410"/>
                  </a:ext>
                </a:extLst>
              </a:tr>
              <a:tr h="876097">
                <a:tc>
                  <a:txBody>
                    <a:bodyPr/>
                    <a:lstStyle/>
                    <a:p>
                      <a:pPr algn="ctr" rtl="1"/>
                      <a:r>
                        <a:rPr lang="ar-EG" sz="2400" b="1" dirty="0"/>
                        <a:t>دور المؤسسات التعليمية</a:t>
                      </a:r>
                    </a:p>
                  </a:txBody>
                  <a:tcPr anchor="ctr"/>
                </a:tc>
                <a:tc>
                  <a:txBody>
                    <a:bodyPr/>
                    <a:lstStyle/>
                    <a:p>
                      <a:pPr algn="ctr" rtl="1"/>
                      <a:endParaRPr lang="ar-EG"/>
                    </a:p>
                  </a:txBody>
                  <a:tcPr anchor="ctr"/>
                </a:tc>
                <a:extLst>
                  <a:ext uri="{0D108BD9-81ED-4DB2-BD59-A6C34878D82A}">
                    <a16:rowId xmlns:a16="http://schemas.microsoft.com/office/drawing/2014/main" val="2922899331"/>
                  </a:ext>
                </a:extLst>
              </a:tr>
              <a:tr h="876097">
                <a:tc>
                  <a:txBody>
                    <a:bodyPr/>
                    <a:lstStyle/>
                    <a:p>
                      <a:pPr algn="ctr" rtl="1"/>
                      <a:r>
                        <a:rPr lang="ar-EG" sz="2400" b="1" dirty="0"/>
                        <a:t>دور وسائل الإعلام</a:t>
                      </a:r>
                    </a:p>
                  </a:txBody>
                  <a:tcPr anchor="ctr"/>
                </a:tc>
                <a:tc>
                  <a:txBody>
                    <a:bodyPr/>
                    <a:lstStyle/>
                    <a:p>
                      <a:pPr algn="ctr" rtl="1"/>
                      <a:endParaRPr lang="ar-EG"/>
                    </a:p>
                  </a:txBody>
                  <a:tcPr anchor="ctr"/>
                </a:tc>
                <a:extLst>
                  <a:ext uri="{0D108BD9-81ED-4DB2-BD59-A6C34878D82A}">
                    <a16:rowId xmlns:a16="http://schemas.microsoft.com/office/drawing/2014/main" val="1856621975"/>
                  </a:ext>
                </a:extLst>
              </a:tr>
              <a:tr h="876097">
                <a:tc>
                  <a:txBody>
                    <a:bodyPr/>
                    <a:lstStyle/>
                    <a:p>
                      <a:pPr algn="ctr" rtl="1"/>
                      <a:r>
                        <a:rPr lang="ar-EG" sz="2400" b="1" dirty="0"/>
                        <a:t>اقترح مواضيع أخرى</a:t>
                      </a:r>
                    </a:p>
                  </a:txBody>
                  <a:tcPr anchor="ctr"/>
                </a:tc>
                <a:tc>
                  <a:txBody>
                    <a:bodyPr/>
                    <a:lstStyle/>
                    <a:p>
                      <a:pPr algn="ctr" rtl="1"/>
                      <a:endParaRPr lang="ar-EG" dirty="0"/>
                    </a:p>
                  </a:txBody>
                  <a:tcPr anchor="ctr"/>
                </a:tc>
                <a:extLst>
                  <a:ext uri="{0D108BD9-81ED-4DB2-BD59-A6C34878D82A}">
                    <a16:rowId xmlns:a16="http://schemas.microsoft.com/office/drawing/2014/main" val="1953109431"/>
                  </a:ext>
                </a:extLst>
              </a:tr>
            </a:tbl>
          </a:graphicData>
        </a:graphic>
      </p:graphicFrame>
    </p:spTree>
    <p:extLst>
      <p:ext uri="{BB962C8B-B14F-4D97-AF65-F5344CB8AC3E}">
        <p14:creationId xmlns:p14="http://schemas.microsoft.com/office/powerpoint/2010/main" val="7334622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971599" y="692696"/>
            <a:ext cx="7200801" cy="2016224"/>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rPr>
              <a:t>5- ابن مقالاً صحفيًا، من خلال عقد لقاءات صحفية مع بعض رفاقك ومعلميك في المدرسة وعائلتك وأصدقائك، تختزل فيه مجمل إجابتهم عن النقاط التالية:</a:t>
            </a:r>
            <a:endParaRPr lang="en-US" dirty="0">
              <a:solidFill>
                <a:schemeClr val="tx1"/>
              </a:solidFill>
            </a:endParaRPr>
          </a:p>
        </p:txBody>
      </p:sp>
      <p:sp>
        <p:nvSpPr>
          <p:cNvPr id="3" name="TextBox 2">
            <a:extLst>
              <a:ext uri="{FF2B5EF4-FFF2-40B4-BE49-F238E27FC236}">
                <a16:creationId xmlns:a16="http://schemas.microsoft.com/office/drawing/2014/main" id="{7B074DAC-6498-4411-9631-F052CB489DD6}"/>
              </a:ext>
            </a:extLst>
          </p:cNvPr>
          <p:cNvSpPr txBox="1"/>
          <p:nvPr/>
        </p:nvSpPr>
        <p:spPr>
          <a:xfrm>
            <a:off x="1255039" y="2852936"/>
            <a:ext cx="6624737" cy="3539430"/>
          </a:xfrm>
          <a:prstGeom prst="rect">
            <a:avLst/>
          </a:prstGeom>
          <a:noFill/>
          <a:ln w="57150">
            <a:noFill/>
            <a:prstDash val="dashDot"/>
          </a:ln>
        </p:spPr>
        <p:txBody>
          <a:bodyPr wrap="square" rtlCol="0">
            <a:spAutoFit/>
          </a:bodyPr>
          <a:lstStyle/>
          <a:p>
            <a:pPr marL="457200" indent="-457200">
              <a:buFont typeface="Arial" panose="020B0604020202020204" pitchFamily="34" charset="0"/>
              <a:buChar char="•"/>
            </a:pPr>
            <a:r>
              <a:rPr lang="ar-EG" sz="3200" b="1" dirty="0"/>
              <a:t>ماهية المخدرات ومعنى الإدمان. </a:t>
            </a:r>
          </a:p>
          <a:p>
            <a:pPr marL="457200" indent="-457200">
              <a:buFont typeface="Arial" panose="020B0604020202020204" pitchFamily="34" charset="0"/>
              <a:buChar char="•"/>
            </a:pPr>
            <a:r>
              <a:rPr lang="ar-EG" sz="3200" b="1" dirty="0"/>
              <a:t>أسباب تعاطي المخدرات والإدمان عليها.</a:t>
            </a:r>
          </a:p>
          <a:p>
            <a:pPr marL="457200" indent="-457200">
              <a:buFont typeface="Arial" panose="020B0604020202020204" pitchFamily="34" charset="0"/>
              <a:buChar char="•"/>
            </a:pPr>
            <a:r>
              <a:rPr lang="ar-EG" sz="3200" b="1" dirty="0"/>
              <a:t>تبعات ومخاطر تعاطي المخدرات الجسمية والنفسة والاجتماعية.</a:t>
            </a:r>
          </a:p>
          <a:p>
            <a:pPr marL="457200" indent="-457200">
              <a:buFont typeface="Arial" panose="020B0604020202020204" pitchFamily="34" charset="0"/>
              <a:buChar char="•"/>
            </a:pPr>
            <a:r>
              <a:rPr lang="ar-EG" sz="3200" b="1" dirty="0"/>
              <a:t>كيفية الوقاية من تعاطي المخدرات (دور الأسرة، المدرسة، مؤسسات الدولة).</a:t>
            </a:r>
          </a:p>
          <a:p>
            <a:pPr marL="457200" indent="-457200">
              <a:buFont typeface="Arial" panose="020B0604020202020204" pitchFamily="34" charset="0"/>
              <a:buChar char="•"/>
            </a:pPr>
            <a:r>
              <a:rPr lang="ar-EG" sz="3200" b="1" dirty="0"/>
              <a:t>سبل علاج الإدمان.</a:t>
            </a:r>
          </a:p>
        </p:txBody>
      </p:sp>
    </p:spTree>
    <p:extLst>
      <p:ext uri="{BB962C8B-B14F-4D97-AF65-F5344CB8AC3E}">
        <p14:creationId xmlns:p14="http://schemas.microsoft.com/office/powerpoint/2010/main" val="328164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074DAC-6498-4411-9631-F052CB489DD6}"/>
              </a:ext>
            </a:extLst>
          </p:cNvPr>
          <p:cNvSpPr txBox="1"/>
          <p:nvPr/>
        </p:nvSpPr>
        <p:spPr>
          <a:xfrm>
            <a:off x="588720" y="692696"/>
            <a:ext cx="7966560" cy="5262979"/>
          </a:xfrm>
          <a:prstGeom prst="rect">
            <a:avLst/>
          </a:prstGeom>
          <a:noFill/>
          <a:ln w="57150">
            <a:noFill/>
            <a:prstDash val="dashDot"/>
          </a:ln>
        </p:spPr>
        <p:txBody>
          <a:bodyPr wrap="square" rtlCol="0">
            <a:spAutoFit/>
          </a:bodyPr>
          <a:lstStyle/>
          <a:p>
            <a:pPr algn="ctr"/>
            <a:r>
              <a:rPr lang="ar-EG" sz="2800" b="1" dirty="0">
                <a:solidFill>
                  <a:srgbClr val="0000CC"/>
                </a:solidFill>
              </a:rPr>
              <a:t>المخدرات هي مجموعة من المواد التي تسبب الإدمان وتسمم الجهاز العصبي، ويطلق لفظ (مخدر) على ما يُذهب العقل ويغيبه، لاحتوائه على مواد كيميائية تؤدي إلى النعاس والنوم أو غياب الوعي.</a:t>
            </a:r>
          </a:p>
          <a:p>
            <a:pPr algn="ctr"/>
            <a:r>
              <a:rPr lang="ar-EG" sz="2800" b="1" dirty="0">
                <a:solidFill>
                  <a:srgbClr val="0000CC"/>
                </a:solidFill>
              </a:rPr>
              <a:t>قد يؤدي استخدام المخدرات إلى ما يسمى (متلازمة التبعية)، وهي مجموعة من الظواهر السلوكية والمعرفية والفسيولوجية التي تتطور بعد الاستخدام المتكرر للمواد، وتتضمن عادة رغبة قوية في الاستمرار بذلك على الرغم من العواقب الضارة، حتى يصل إلى مرحلة الاعتماد عليها وظهور أعراض </a:t>
            </a:r>
            <a:r>
              <a:rPr lang="ar-EG" sz="2800" b="1" dirty="0" err="1">
                <a:solidFill>
                  <a:srgbClr val="0000CC"/>
                </a:solidFill>
              </a:rPr>
              <a:t>انسحابية</a:t>
            </a:r>
            <a:r>
              <a:rPr lang="ar-EG" sz="2800" b="1" dirty="0">
                <a:solidFill>
                  <a:srgbClr val="0000CC"/>
                </a:solidFill>
              </a:rPr>
              <a:t>.</a:t>
            </a:r>
          </a:p>
          <a:p>
            <a:pPr algn="ctr"/>
            <a:r>
              <a:rPr lang="ar-EG" sz="2800" b="1" dirty="0">
                <a:solidFill>
                  <a:srgbClr val="0000CC"/>
                </a:solidFill>
              </a:rPr>
              <a:t>معنى الإدمان:</a:t>
            </a:r>
          </a:p>
          <a:p>
            <a:pPr algn="ctr"/>
            <a:r>
              <a:rPr lang="ar-EG" sz="2800" b="1" dirty="0">
                <a:solidFill>
                  <a:srgbClr val="0000CC"/>
                </a:solidFill>
              </a:rPr>
              <a:t>هو رغبة قهرية للاستمرار في تعاطي المادة المخدرة أو الحصول عليها بأي وسيلة، مع الميل إلى زيادة الجرعة </a:t>
            </a:r>
            <a:r>
              <a:rPr lang="ar-EG" sz="2800" b="1" dirty="0" err="1">
                <a:solidFill>
                  <a:srgbClr val="0000CC"/>
                </a:solidFill>
              </a:rPr>
              <a:t>المتعاطاة</a:t>
            </a:r>
            <a:r>
              <a:rPr lang="ar-EG" sz="2800" b="1" dirty="0">
                <a:solidFill>
                  <a:srgbClr val="0000CC"/>
                </a:solidFill>
              </a:rPr>
              <a:t>؛ مما يسبب اعتمادًا نفسيًّا وجسميًّا وتأثيرًا ضارًا في الفرد والمجتمع.</a:t>
            </a:r>
          </a:p>
        </p:txBody>
      </p:sp>
    </p:spTree>
    <p:extLst>
      <p:ext uri="{BB962C8B-B14F-4D97-AF65-F5344CB8AC3E}">
        <p14:creationId xmlns:p14="http://schemas.microsoft.com/office/powerpoint/2010/main" val="351667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5" y="1124744"/>
            <a:ext cx="7776865" cy="3539430"/>
          </a:xfrm>
          <a:prstGeom prst="rect">
            <a:avLst/>
          </a:prstGeom>
          <a:noFill/>
          <a:ln w="57150">
            <a:noFill/>
            <a:prstDash val="dashDot"/>
          </a:ln>
        </p:spPr>
        <p:txBody>
          <a:bodyPr wrap="square" rtlCol="0">
            <a:spAutoFit/>
          </a:bodyPr>
          <a:lstStyle/>
          <a:p>
            <a:pPr algn="ctr"/>
            <a:r>
              <a:rPr lang="ar-EG" sz="3200" b="1" dirty="0"/>
              <a:t>ولتوضيح الأمر فإن انسداد الشرايين يأتي من تراكم الدهون على جدرانها، وهذا التراكم يحدث بمرور العمر، وهو موجود عند البشر كافة، ولكن بنسب متفاوتة، والتهاب الشحوم المتراكمة في الشرايين يؤدي إلى الجلطة، والمشكلة التي واجهها أطباء القلب كانت عدم استطاعتهم تحديد إن كان ثمة التهاب أو لا، لأنه أمر يستحيل تحديده خاصة في البدايات لذا تحدث الجلطة</a:t>
            </a:r>
            <a:endParaRPr lang="en-US" sz="3200" b="1" dirty="0"/>
          </a:p>
        </p:txBody>
      </p:sp>
      <p:sp>
        <p:nvSpPr>
          <p:cNvPr id="5" name="مستطيل: زوايا مستديرة 4">
            <a:extLst>
              <a:ext uri="{FF2B5EF4-FFF2-40B4-BE49-F238E27FC236}">
                <a16:creationId xmlns:a16="http://schemas.microsoft.com/office/drawing/2014/main" id="{4ACF132A-3526-41F2-88DD-52B6EE4D950E}"/>
              </a:ext>
            </a:extLst>
          </p:cNvPr>
          <p:cNvSpPr/>
          <p:nvPr/>
        </p:nvSpPr>
        <p:spPr>
          <a:xfrm>
            <a:off x="1313635" y="5733256"/>
            <a:ext cx="6516724" cy="4320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"صحيفة الرياض" 31 / 1 /2016 م، حوار سحر الرملاوي</a:t>
            </a:r>
          </a:p>
        </p:txBody>
      </p:sp>
    </p:spTree>
    <p:extLst>
      <p:ext uri="{BB962C8B-B14F-4D97-AF65-F5344CB8AC3E}">
        <p14:creationId xmlns:p14="http://schemas.microsoft.com/office/powerpoint/2010/main" val="97727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074DAC-6498-4411-9631-F052CB489DD6}"/>
              </a:ext>
            </a:extLst>
          </p:cNvPr>
          <p:cNvSpPr txBox="1"/>
          <p:nvPr/>
        </p:nvSpPr>
        <p:spPr>
          <a:xfrm>
            <a:off x="588720" y="548680"/>
            <a:ext cx="7966560" cy="5693866"/>
          </a:xfrm>
          <a:prstGeom prst="rect">
            <a:avLst/>
          </a:prstGeom>
          <a:noFill/>
          <a:ln w="57150">
            <a:noFill/>
            <a:prstDash val="dashDot"/>
          </a:ln>
        </p:spPr>
        <p:txBody>
          <a:bodyPr wrap="square" rtlCol="0">
            <a:spAutoFit/>
          </a:bodyPr>
          <a:lstStyle/>
          <a:p>
            <a:pPr algn="ctr"/>
            <a:r>
              <a:rPr lang="ar-EG" sz="2800" b="1" dirty="0">
                <a:solidFill>
                  <a:srgbClr val="0000CC"/>
                </a:solidFill>
              </a:rPr>
              <a:t>​أسباب الوقوع في المخدرات:</a:t>
            </a:r>
          </a:p>
          <a:p>
            <a:r>
              <a:rPr lang="ar-EG" sz="2800" b="1" dirty="0">
                <a:solidFill>
                  <a:srgbClr val="0000CC"/>
                </a:solidFill>
              </a:rPr>
              <a:t>أسرية</a:t>
            </a:r>
          </a:p>
          <a:p>
            <a:pPr marL="457200" indent="-457200">
              <a:buFont typeface="Arial" panose="020B0604020202020204" pitchFamily="34" charset="0"/>
              <a:buChar char="•"/>
            </a:pPr>
            <a:r>
              <a:rPr lang="ar-EG" sz="2800" b="1" dirty="0">
                <a:solidFill>
                  <a:srgbClr val="0000CC"/>
                </a:solidFill>
              </a:rPr>
              <a:t>القدوة السيئة من قبل الوالدين.</a:t>
            </a:r>
          </a:p>
          <a:p>
            <a:pPr marL="457200" indent="-457200">
              <a:buFont typeface="Arial" panose="020B0604020202020204" pitchFamily="34" charset="0"/>
              <a:buChar char="•"/>
            </a:pPr>
            <a:r>
              <a:rPr lang="ar-EG" sz="2800" b="1" dirty="0">
                <a:solidFill>
                  <a:srgbClr val="0000CC"/>
                </a:solidFill>
              </a:rPr>
              <a:t>إدمان أحد الوالدين.</a:t>
            </a:r>
          </a:p>
          <a:p>
            <a:pPr marL="457200" indent="-457200">
              <a:buFont typeface="Arial" panose="020B0604020202020204" pitchFamily="34" charset="0"/>
              <a:buChar char="•"/>
            </a:pPr>
            <a:r>
              <a:rPr lang="ar-EG" sz="2800" b="1" dirty="0">
                <a:solidFill>
                  <a:srgbClr val="0000CC"/>
                </a:solidFill>
              </a:rPr>
              <a:t>التفكك الأسري.</a:t>
            </a:r>
          </a:p>
          <a:p>
            <a:pPr marL="457200" indent="-457200">
              <a:buFont typeface="Arial" panose="020B0604020202020204" pitchFamily="34" charset="0"/>
              <a:buChar char="•"/>
            </a:pPr>
            <a:r>
              <a:rPr lang="ar-EG" sz="2800" b="1" dirty="0">
                <a:solidFill>
                  <a:srgbClr val="0000CC"/>
                </a:solidFill>
              </a:rPr>
              <a:t>إهمال الوالدين لأبنائهم</a:t>
            </a:r>
          </a:p>
          <a:p>
            <a:r>
              <a:rPr lang="ar-EG" sz="2800" b="1" dirty="0">
                <a:solidFill>
                  <a:srgbClr val="0000CC"/>
                </a:solidFill>
              </a:rPr>
              <a:t>بيئية​</a:t>
            </a:r>
          </a:p>
          <a:p>
            <a:pPr marL="457200" indent="-457200">
              <a:buFont typeface="Arial" panose="020B0604020202020204" pitchFamily="34" charset="0"/>
              <a:buChar char="•"/>
            </a:pPr>
            <a:r>
              <a:rPr lang="ar-EG" sz="2800" b="1" dirty="0">
                <a:solidFill>
                  <a:srgbClr val="0000CC"/>
                </a:solidFill>
              </a:rPr>
              <a:t>أصدقاء السوء.</a:t>
            </a:r>
          </a:p>
          <a:p>
            <a:pPr marL="457200" indent="-457200">
              <a:buFont typeface="Arial" panose="020B0604020202020204" pitchFamily="34" charset="0"/>
              <a:buChar char="•"/>
            </a:pPr>
            <a:r>
              <a:rPr lang="ar-EG" sz="2800" b="1" dirty="0">
                <a:solidFill>
                  <a:srgbClr val="0000CC"/>
                </a:solidFill>
              </a:rPr>
              <a:t>الفراغ.</a:t>
            </a:r>
          </a:p>
          <a:p>
            <a:pPr marL="457200" indent="-457200">
              <a:buFont typeface="Arial" panose="020B0604020202020204" pitchFamily="34" charset="0"/>
              <a:buChar char="•"/>
            </a:pPr>
            <a:r>
              <a:rPr lang="ar-EG" sz="2800" b="1" dirty="0">
                <a:solidFill>
                  <a:srgbClr val="0000CC"/>
                </a:solidFill>
              </a:rPr>
              <a:t>السفر إلى الخارج دون رقابة.​</a:t>
            </a:r>
          </a:p>
          <a:p>
            <a:r>
              <a:rPr lang="ar-EG" sz="2800" b="1" dirty="0">
                <a:solidFill>
                  <a:srgbClr val="0000CC"/>
                </a:solidFill>
              </a:rPr>
              <a:t>أخرى​</a:t>
            </a:r>
          </a:p>
          <a:p>
            <a:pPr marL="457200" indent="-457200">
              <a:buFont typeface="Arial" panose="020B0604020202020204" pitchFamily="34" charset="0"/>
              <a:buChar char="•"/>
            </a:pPr>
            <a:r>
              <a:rPr lang="ar-EG" sz="2800" b="1" dirty="0">
                <a:solidFill>
                  <a:srgbClr val="0000CC"/>
                </a:solidFill>
              </a:rPr>
              <a:t>ضعف الوازع الديني.</a:t>
            </a:r>
          </a:p>
          <a:p>
            <a:pPr marL="457200" indent="-457200">
              <a:buFont typeface="Arial" panose="020B0604020202020204" pitchFamily="34" charset="0"/>
              <a:buChar char="•"/>
            </a:pPr>
            <a:r>
              <a:rPr lang="ar-EG" sz="2800" b="1" dirty="0">
                <a:solidFill>
                  <a:srgbClr val="0000CC"/>
                </a:solidFill>
              </a:rPr>
              <a:t>اضطرابات الشخصية وحب الاستطلاع.</a:t>
            </a:r>
          </a:p>
        </p:txBody>
      </p:sp>
    </p:spTree>
    <p:extLst>
      <p:ext uri="{BB962C8B-B14F-4D97-AF65-F5344CB8AC3E}">
        <p14:creationId xmlns:p14="http://schemas.microsoft.com/office/powerpoint/2010/main" val="99002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074DAC-6498-4411-9631-F052CB489DD6}"/>
              </a:ext>
            </a:extLst>
          </p:cNvPr>
          <p:cNvSpPr txBox="1"/>
          <p:nvPr/>
        </p:nvSpPr>
        <p:spPr>
          <a:xfrm>
            <a:off x="588720" y="548680"/>
            <a:ext cx="7966560" cy="5693866"/>
          </a:xfrm>
          <a:prstGeom prst="rect">
            <a:avLst/>
          </a:prstGeom>
          <a:noFill/>
          <a:ln w="57150">
            <a:noFill/>
            <a:prstDash val="dashDot"/>
          </a:ln>
        </p:spPr>
        <p:txBody>
          <a:bodyPr wrap="square" rtlCol="0">
            <a:spAutoFit/>
          </a:bodyPr>
          <a:lstStyle/>
          <a:p>
            <a:pPr algn="ctr"/>
            <a:r>
              <a:rPr lang="ar-EG" sz="2800" b="1" dirty="0">
                <a:solidFill>
                  <a:srgbClr val="0000CC"/>
                </a:solidFill>
              </a:rPr>
              <a:t>الوقاية من إدمان المخدرات:</a:t>
            </a:r>
          </a:p>
          <a:p>
            <a:r>
              <a:rPr lang="ar-EG" sz="2800" b="1" dirty="0">
                <a:solidFill>
                  <a:srgbClr val="0000CC"/>
                </a:solidFill>
              </a:rPr>
              <a:t>تعزيز الوازع الديني لدى الأبناء.</a:t>
            </a:r>
          </a:p>
          <a:p>
            <a:r>
              <a:rPr lang="ar-EG" sz="2800" b="1" dirty="0">
                <a:solidFill>
                  <a:srgbClr val="0000CC"/>
                </a:solidFill>
              </a:rPr>
              <a:t>احترام رأي الأبناء وتشجيعهم على التعبير.</a:t>
            </a:r>
          </a:p>
          <a:p>
            <a:r>
              <a:rPr lang="ar-EG" sz="2800" b="1" dirty="0">
                <a:solidFill>
                  <a:srgbClr val="0000CC"/>
                </a:solidFill>
              </a:rPr>
              <a:t>اعطاؤهم الثقة بالبوح بمشكلاتهم والتقرب منهم.</a:t>
            </a:r>
          </a:p>
          <a:p>
            <a:r>
              <a:rPr lang="ar-EG" sz="2800" b="1" dirty="0">
                <a:solidFill>
                  <a:srgbClr val="0000CC"/>
                </a:solidFill>
              </a:rPr>
              <a:t>التركيز على المبادئ والثوابت الثقافية.</a:t>
            </a:r>
          </a:p>
          <a:p>
            <a:r>
              <a:rPr lang="ar-EG" sz="2800" b="1" dirty="0">
                <a:solidFill>
                  <a:srgbClr val="0000CC"/>
                </a:solidFill>
              </a:rPr>
              <a:t>تنمية اهتمامات الأبناء بأنشطة إيجابية كالرياضة والرسم والبرمجة وغيرها.</a:t>
            </a:r>
          </a:p>
          <a:p>
            <a:r>
              <a:rPr lang="ar-EG" sz="2800" b="1" dirty="0">
                <a:solidFill>
                  <a:srgbClr val="0000CC"/>
                </a:solidFill>
              </a:rPr>
              <a:t>تعليم الأبناء كيفية التعامل مع الضغط النفسي والإحباط.</a:t>
            </a:r>
          </a:p>
          <a:p>
            <a:r>
              <a:rPr lang="ar-EG" sz="2800" b="1" dirty="0">
                <a:solidFill>
                  <a:srgbClr val="0000CC"/>
                </a:solidFill>
              </a:rPr>
              <a:t>تخصيص وقت للسفر لأداء العمرة أو للزيارة وأوقات للمرح معهم.</a:t>
            </a:r>
          </a:p>
          <a:p>
            <a:r>
              <a:rPr lang="ar-EG" sz="2800" b="1" dirty="0">
                <a:solidFill>
                  <a:srgbClr val="0000CC"/>
                </a:solidFill>
              </a:rPr>
              <a:t>تخصيص وقت لقضائه مع كل ابن أو ابنة ومشاركة الأب والأم أنشطتهم المدرسية.</a:t>
            </a:r>
          </a:p>
          <a:p>
            <a:r>
              <a:rPr lang="ar-EG" sz="2800" b="1" dirty="0">
                <a:solidFill>
                  <a:srgbClr val="0000CC"/>
                </a:solidFill>
              </a:rPr>
              <a:t>التركيز على قيمة الحب العائلي، وأن عدم الرضا عن فعل معين لا يقلل من قيمة الحب.</a:t>
            </a:r>
          </a:p>
        </p:txBody>
      </p:sp>
    </p:spTree>
    <p:extLst>
      <p:ext uri="{BB962C8B-B14F-4D97-AF65-F5344CB8AC3E}">
        <p14:creationId xmlns:p14="http://schemas.microsoft.com/office/powerpoint/2010/main" val="344551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4" y="716498"/>
            <a:ext cx="7776865" cy="5016758"/>
          </a:xfrm>
          <a:prstGeom prst="rect">
            <a:avLst/>
          </a:prstGeom>
          <a:noFill/>
          <a:ln w="57150">
            <a:noFill/>
            <a:prstDash val="dashDot"/>
          </a:ln>
        </p:spPr>
        <p:txBody>
          <a:bodyPr wrap="square" rtlCol="0">
            <a:spAutoFit/>
          </a:bodyPr>
          <a:lstStyle/>
          <a:p>
            <a:pPr algn="ctr"/>
            <a:r>
              <a:rPr lang="ar-EG" sz="3200" b="1" dirty="0"/>
              <a:t>وتضيف د. غادة (حين سمعت هذا الكلام بدأت الأسئلة: ما هو الالتهاب؟ وما هي المواد التي يمكن أن تحاصره وتقضي عليه؟ وكيف يمكن تحديد مكانه والقضاء عليه؟ وبدأت رحلة البحث عن الإجابات، قرأت كثيرًا، وسألت كثيرًا، وتعمقت في الأمر حتى ألهمني الله وضع الضوء داخل الكبسولة واطلاقه في الجسد فلا تفتح الكبسولة وتشع بضوئها إلا في موضع الالتهاب، وعندئذ يمكن علاجه بأدوية علاج الالتهابات. وتقول (لا تعتقدوا بأن الأمر كان سهلاً، فقد استغرقنا عشرة أعوام حتى استطعنا استيعاب المشكلة وتحديد الحل المبتكر لها).</a:t>
            </a:r>
            <a:endParaRPr lang="en-US" sz="3200" b="1" dirty="0"/>
          </a:p>
        </p:txBody>
      </p:sp>
      <p:sp>
        <p:nvSpPr>
          <p:cNvPr id="5" name="مستطيل: زوايا مستديرة 4">
            <a:extLst>
              <a:ext uri="{FF2B5EF4-FFF2-40B4-BE49-F238E27FC236}">
                <a16:creationId xmlns:a16="http://schemas.microsoft.com/office/drawing/2014/main" id="{4ACF132A-3526-41F2-88DD-52B6EE4D950E}"/>
              </a:ext>
            </a:extLst>
          </p:cNvPr>
          <p:cNvSpPr/>
          <p:nvPr/>
        </p:nvSpPr>
        <p:spPr>
          <a:xfrm>
            <a:off x="1313635" y="5733256"/>
            <a:ext cx="6516724" cy="4320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"صحيفة الرياض" 31 / 1 /2016 م، حوار سحر الرملاوي</a:t>
            </a:r>
          </a:p>
        </p:txBody>
      </p:sp>
    </p:spTree>
    <p:extLst>
      <p:ext uri="{BB962C8B-B14F-4D97-AF65-F5344CB8AC3E}">
        <p14:creationId xmlns:p14="http://schemas.microsoft.com/office/powerpoint/2010/main" val="42389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TotalTime>
  <Words>3271</Words>
  <Application>Microsoft Office PowerPoint</Application>
  <PresentationFormat>عرض على الشاشة (4:3)</PresentationFormat>
  <Paragraphs>353</Paragraphs>
  <Slides>81</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81</vt:i4>
      </vt:variant>
    </vt:vector>
  </HeadingPairs>
  <TitlesOfParts>
    <vt:vector size="85" baseType="lpstr">
      <vt:lpstr>Arial</vt:lpstr>
      <vt:lpstr>Calibri</vt:lpstr>
      <vt:lpstr>Wingdings</vt:lpstr>
      <vt:lpstr>نسق Office</vt:lpstr>
      <vt:lpstr>الدرس السادس</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www.ien.edu.sa ٨ </dc:title>
  <dc:creator>Eman Adel</dc:creator>
  <cp:lastModifiedBy>Eman Adel</cp:lastModifiedBy>
  <cp:revision>140</cp:revision>
  <dcterms:created xsi:type="dcterms:W3CDTF">2020-12-01T14:21:27Z</dcterms:created>
  <dcterms:modified xsi:type="dcterms:W3CDTF">2021-08-22T18:59:45Z</dcterms:modified>
</cp:coreProperties>
</file>