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1"/>
  </p:notes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57" r:id="rId11"/>
    <p:sldId id="258" r:id="rId12"/>
    <p:sldId id="259" r:id="rId13"/>
    <p:sldId id="260" r:id="rId14"/>
    <p:sldId id="261" r:id="rId15"/>
    <p:sldId id="262" r:id="rId16"/>
    <p:sldId id="267" r:id="rId17"/>
    <p:sldId id="263" r:id="rId18"/>
    <p:sldId id="264" r:id="rId19"/>
    <p:sldId id="265" r:id="rId20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45" d="100"/>
          <a:sy n="45" d="100"/>
        </p:scale>
        <p:origin x="-96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9D57D1E-389B-4D48-AEA1-7F205259B319}" type="datetimeFigureOut">
              <a:rPr lang="en-US"/>
              <a:pPr>
                <a:defRPr/>
              </a:pPr>
              <a:t>8/22/2016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  <a:endParaRPr lang="en-US" noProof="0" smtClean="0"/>
          </a:p>
          <a:p>
            <a:pPr lvl="1"/>
            <a:r>
              <a:rPr lang="ar-SA" noProof="0" smtClean="0"/>
              <a:t>المستوى الثاني</a:t>
            </a:r>
            <a:endParaRPr lang="en-US" noProof="0" smtClean="0"/>
          </a:p>
          <a:p>
            <a:pPr lvl="2"/>
            <a:r>
              <a:rPr lang="ar-SA" noProof="0" smtClean="0"/>
              <a:t>المستوى الثالث</a:t>
            </a:r>
            <a:endParaRPr lang="en-US" noProof="0" smtClean="0"/>
          </a:p>
          <a:p>
            <a:pPr lvl="3"/>
            <a:r>
              <a:rPr lang="ar-SA" noProof="0" smtClean="0"/>
              <a:t>المستوى الرابع</a:t>
            </a:r>
            <a:endParaRPr lang="en-US" noProof="0" smtClean="0"/>
          </a:p>
          <a:p>
            <a:pPr lvl="4"/>
            <a:r>
              <a:rPr lang="ar-SA" noProof="0" smtClean="0"/>
              <a:t>المستوى الخامس</a:t>
            </a:r>
            <a:endParaRPr lang="en-US" noProof="0" smtClean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63F08BF-A0D5-4AC1-AE87-98A480EBC9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2532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96F66AD-07CC-4501-B6C7-97A53BBB7FE3}" type="slidenum">
              <a:rPr lang="en-US" smtClean="0">
                <a:latin typeface="Arial" charset="0"/>
                <a:cs typeface="Arial" charset="0"/>
              </a:rPr>
              <a:pPr/>
              <a:t>14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B4573-9BD9-46E3-A806-FF2E7B5C58C3}" type="datetimeFigureOut">
              <a:rPr lang="en-US"/>
              <a:pPr>
                <a:defRPr/>
              </a:pPr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CBC28-71E5-4EE3-9F5F-D1C5D600C1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ld"/>
    <p:sndAc>
      <p:stSnd>
        <p:snd r:embed="rId1" name="suction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E2FA0-0083-4933-ACB0-57D71C483C11}" type="datetimeFigureOut">
              <a:rPr lang="en-US"/>
              <a:pPr>
                <a:defRPr/>
              </a:pPr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F5945-5317-40BE-9DB2-CC7EFD49C4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ld"/>
    <p:sndAc>
      <p:stSnd>
        <p:snd r:embed="rId1" name="suction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F3FEA-9071-4146-B8F7-E4B44153B0C4}" type="datetimeFigureOut">
              <a:rPr lang="en-US"/>
              <a:pPr>
                <a:defRPr/>
              </a:pPr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BA6ED-C71B-4672-9314-59BF8BE975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ld"/>
    <p:sndAc>
      <p:stSnd>
        <p:snd r:embed="rId1" name="suction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FA075-2304-4B87-984A-2D1AB44F84BE}" type="datetimeFigureOut">
              <a:rPr lang="en-US"/>
              <a:pPr>
                <a:defRPr/>
              </a:pPr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5CF1F-F40B-4F8C-B672-A8AE581ECA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ld"/>
    <p:sndAc>
      <p:stSnd>
        <p:snd r:embed="rId1" name="suction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747EC-825D-48BA-B2AD-D991721726FD}" type="datetimeFigureOut">
              <a:rPr lang="en-US"/>
              <a:pPr>
                <a:defRPr/>
              </a:pPr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BA669-BA45-496A-A731-F71147A5E5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ld"/>
    <p:sndAc>
      <p:stSnd>
        <p:snd r:embed="rId1" name="suction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C4A73-D29B-43A9-B86B-F4D51F94EC65}" type="datetimeFigureOut">
              <a:rPr lang="en-US"/>
              <a:pPr>
                <a:defRPr/>
              </a:pPr>
              <a:t>8/22/2016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7EB7C-EBB0-4C79-8BAB-79E4DB1759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ld"/>
    <p:sndAc>
      <p:stSnd>
        <p:snd r:embed="rId1" name="suction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879A9-0ED6-4624-B138-733FA220CE9C}" type="datetimeFigureOut">
              <a:rPr lang="en-US"/>
              <a:pPr>
                <a:defRPr/>
              </a:pPr>
              <a:t>8/22/2016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06928-FEF5-4734-BAE8-DF51D87270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ld"/>
    <p:sndAc>
      <p:stSnd>
        <p:snd r:embed="rId1" name="suction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92D38-59D5-441A-9DFD-3A3D2082BFFB}" type="datetimeFigureOut">
              <a:rPr lang="en-US"/>
              <a:pPr>
                <a:defRPr/>
              </a:pPr>
              <a:t>8/22/2016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317FF-FB54-4681-8663-CEB8200EA2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ld"/>
    <p:sndAc>
      <p:stSnd>
        <p:snd r:embed="rId1" name="suction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7F0B5-7E76-44BD-92CA-155C62257720}" type="datetimeFigureOut">
              <a:rPr lang="en-US"/>
              <a:pPr>
                <a:defRPr/>
              </a:pPr>
              <a:t>8/22/2016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34A89-EA67-4822-A35D-925CCFAA15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ld"/>
    <p:sndAc>
      <p:stSnd>
        <p:snd r:embed="rId1" name="suction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D8A4A-7EA1-475A-8D3F-85CC2EAD7B2E}" type="datetimeFigureOut">
              <a:rPr lang="en-US"/>
              <a:pPr>
                <a:defRPr/>
              </a:pPr>
              <a:t>8/22/2016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E248F-03D4-4E86-AC02-531BD919C7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ld"/>
    <p:sndAc>
      <p:stSnd>
        <p:snd r:embed="rId1" name="suction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57982-7BA7-4AA3-83E0-9DADF4D583B8}" type="datetimeFigureOut">
              <a:rPr lang="en-US"/>
              <a:pPr>
                <a:defRPr/>
              </a:pPr>
              <a:t>8/22/2016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D5C5D-8BA1-479B-8CE4-35C46EE7BE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ld"/>
    <p:sndAc>
      <p:stSnd>
        <p:snd r:embed="rId1" name="suction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18B4386-F1EE-4EEA-AEBE-4F40E34CF7E9}" type="datetimeFigureOut">
              <a:rPr lang="en-US"/>
              <a:pPr>
                <a:defRPr/>
              </a:pPr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DA7068-FEA8-48D2-9AD1-AEC66DE32C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trips dir="ld"/>
    <p:sndAc>
      <p:stSnd>
        <p:snd r:embed="rId13" name="suction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audio" Target="../media/audio13.wav"/><Relationship Id="rId7" Type="http://schemas.openxmlformats.org/officeDocument/2006/relationships/image" Target="../media/image2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6.wav"/><Relationship Id="rId5" Type="http://schemas.openxmlformats.org/officeDocument/2006/relationships/audio" Target="../media/audio15.wav"/><Relationship Id="rId4" Type="http://schemas.openxmlformats.org/officeDocument/2006/relationships/audio" Target="../media/audio14.wav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47.wav"/><Relationship Id="rId13" Type="http://schemas.openxmlformats.org/officeDocument/2006/relationships/audio" Target="../media/audio52.wav"/><Relationship Id="rId3" Type="http://schemas.openxmlformats.org/officeDocument/2006/relationships/audio" Target="../media/audio17.wav"/><Relationship Id="rId7" Type="http://schemas.openxmlformats.org/officeDocument/2006/relationships/audio" Target="../media/audio46.wav"/><Relationship Id="rId12" Type="http://schemas.openxmlformats.org/officeDocument/2006/relationships/audio" Target="../media/audio51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5.wav"/><Relationship Id="rId11" Type="http://schemas.openxmlformats.org/officeDocument/2006/relationships/audio" Target="../media/audio50.wav"/><Relationship Id="rId5" Type="http://schemas.openxmlformats.org/officeDocument/2006/relationships/audio" Target="../media/audio15.wav"/><Relationship Id="rId15" Type="http://schemas.openxmlformats.org/officeDocument/2006/relationships/image" Target="../media/image11.png"/><Relationship Id="rId10" Type="http://schemas.openxmlformats.org/officeDocument/2006/relationships/audio" Target="../media/audio49.wav"/><Relationship Id="rId4" Type="http://schemas.openxmlformats.org/officeDocument/2006/relationships/audio" Target="../media/audio44.wav"/><Relationship Id="rId9" Type="http://schemas.openxmlformats.org/officeDocument/2006/relationships/audio" Target="../media/audio48.wav"/><Relationship Id="rId14" Type="http://schemas.openxmlformats.org/officeDocument/2006/relationships/audio" Target="../media/audio53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54.wav"/><Relationship Id="rId7" Type="http://schemas.openxmlformats.org/officeDocument/2006/relationships/image" Target="../media/image12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7.wav"/><Relationship Id="rId5" Type="http://schemas.openxmlformats.org/officeDocument/2006/relationships/audio" Target="../media/audio56.wav"/><Relationship Id="rId4" Type="http://schemas.openxmlformats.org/officeDocument/2006/relationships/audio" Target="../media/audio55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63.wav"/><Relationship Id="rId3" Type="http://schemas.openxmlformats.org/officeDocument/2006/relationships/audio" Target="../media/audio58.wav"/><Relationship Id="rId7" Type="http://schemas.openxmlformats.org/officeDocument/2006/relationships/audio" Target="../media/audio62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1.wav"/><Relationship Id="rId11" Type="http://schemas.openxmlformats.org/officeDocument/2006/relationships/image" Target="../media/image15.jpeg"/><Relationship Id="rId5" Type="http://schemas.openxmlformats.org/officeDocument/2006/relationships/audio" Target="../media/audio60.wav"/><Relationship Id="rId10" Type="http://schemas.openxmlformats.org/officeDocument/2006/relationships/image" Target="../media/image14.png"/><Relationship Id="rId4" Type="http://schemas.openxmlformats.org/officeDocument/2006/relationships/audio" Target="../media/audio59.wav"/><Relationship Id="rId9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audio" Target="../media/audio64.wav"/><Relationship Id="rId7" Type="http://schemas.openxmlformats.org/officeDocument/2006/relationships/image" Target="../media/image16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7.wav"/><Relationship Id="rId5" Type="http://schemas.openxmlformats.org/officeDocument/2006/relationships/audio" Target="../media/audio66.wav"/><Relationship Id="rId4" Type="http://schemas.openxmlformats.org/officeDocument/2006/relationships/audio" Target="../media/audio65.wav"/><Relationship Id="rId9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72.wav"/><Relationship Id="rId13" Type="http://schemas.openxmlformats.org/officeDocument/2006/relationships/image" Target="../media/image20.jpeg"/><Relationship Id="rId3" Type="http://schemas.openxmlformats.org/officeDocument/2006/relationships/audio" Target="../media/audio8.wav"/><Relationship Id="rId7" Type="http://schemas.openxmlformats.org/officeDocument/2006/relationships/audio" Target="../media/audio71.wav"/><Relationship Id="rId12" Type="http://schemas.openxmlformats.org/officeDocument/2006/relationships/image" Target="../media/image1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0.wav"/><Relationship Id="rId11" Type="http://schemas.openxmlformats.org/officeDocument/2006/relationships/audio" Target="../media/audio75.wav"/><Relationship Id="rId5" Type="http://schemas.openxmlformats.org/officeDocument/2006/relationships/audio" Target="../media/audio69.wav"/><Relationship Id="rId10" Type="http://schemas.openxmlformats.org/officeDocument/2006/relationships/audio" Target="../media/audio74.wav"/><Relationship Id="rId4" Type="http://schemas.openxmlformats.org/officeDocument/2006/relationships/audio" Target="../media/audio68.wav"/><Relationship Id="rId9" Type="http://schemas.openxmlformats.org/officeDocument/2006/relationships/audio" Target="../media/audio73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81.wav"/><Relationship Id="rId3" Type="http://schemas.openxmlformats.org/officeDocument/2006/relationships/audio" Target="../media/audio76.wav"/><Relationship Id="rId7" Type="http://schemas.openxmlformats.org/officeDocument/2006/relationships/audio" Target="../media/audio80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9.wav"/><Relationship Id="rId5" Type="http://schemas.openxmlformats.org/officeDocument/2006/relationships/audio" Target="../media/audio78.wav"/><Relationship Id="rId10" Type="http://schemas.openxmlformats.org/officeDocument/2006/relationships/image" Target="../media/image21.jpeg"/><Relationship Id="rId4" Type="http://schemas.openxmlformats.org/officeDocument/2006/relationships/audio" Target="../media/audio77.wav"/><Relationship Id="rId9" Type="http://schemas.openxmlformats.org/officeDocument/2006/relationships/audio" Target="../media/audio8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83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audio" Target="../media/audio84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90.wav"/><Relationship Id="rId3" Type="http://schemas.openxmlformats.org/officeDocument/2006/relationships/audio" Target="../media/audio85.wav"/><Relationship Id="rId7" Type="http://schemas.openxmlformats.org/officeDocument/2006/relationships/audio" Target="../media/audio89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8.wav"/><Relationship Id="rId5" Type="http://schemas.openxmlformats.org/officeDocument/2006/relationships/audio" Target="../media/audio87.wav"/><Relationship Id="rId10" Type="http://schemas.openxmlformats.org/officeDocument/2006/relationships/image" Target="../media/image22.gif"/><Relationship Id="rId4" Type="http://schemas.openxmlformats.org/officeDocument/2006/relationships/audio" Target="../media/audio86.wav"/><Relationship Id="rId9" Type="http://schemas.openxmlformats.org/officeDocument/2006/relationships/image" Target="../media/image19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96.wav"/><Relationship Id="rId3" Type="http://schemas.openxmlformats.org/officeDocument/2006/relationships/audio" Target="../media/audio91.wav"/><Relationship Id="rId7" Type="http://schemas.openxmlformats.org/officeDocument/2006/relationships/audio" Target="../media/audio95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94.wav"/><Relationship Id="rId5" Type="http://schemas.openxmlformats.org/officeDocument/2006/relationships/audio" Target="../media/audio93.wav"/><Relationship Id="rId10" Type="http://schemas.openxmlformats.org/officeDocument/2006/relationships/image" Target="../media/image17.jpeg"/><Relationship Id="rId4" Type="http://schemas.openxmlformats.org/officeDocument/2006/relationships/audio" Target="../media/audio92.wav"/><Relationship Id="rId9" Type="http://schemas.openxmlformats.org/officeDocument/2006/relationships/image" Target="../media/image19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95.wav"/><Relationship Id="rId7" Type="http://schemas.openxmlformats.org/officeDocument/2006/relationships/image" Target="../media/image19.gif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audio" Target="../media/audio98.wav"/><Relationship Id="rId4" Type="http://schemas.openxmlformats.org/officeDocument/2006/relationships/audio" Target="../media/audio97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7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audio" Target="../media/audio18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24.wav"/><Relationship Id="rId3" Type="http://schemas.openxmlformats.org/officeDocument/2006/relationships/audio" Target="../media/audio19.wav"/><Relationship Id="rId7" Type="http://schemas.openxmlformats.org/officeDocument/2006/relationships/audio" Target="../media/audio23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2.wav"/><Relationship Id="rId5" Type="http://schemas.openxmlformats.org/officeDocument/2006/relationships/audio" Target="../media/audio21.wav"/><Relationship Id="rId10" Type="http://schemas.openxmlformats.org/officeDocument/2006/relationships/image" Target="../media/image7.png"/><Relationship Id="rId4" Type="http://schemas.openxmlformats.org/officeDocument/2006/relationships/audio" Target="../media/audio20.wav"/><Relationship Id="rId9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1.wav"/><Relationship Id="rId7" Type="http://schemas.openxmlformats.org/officeDocument/2006/relationships/image" Target="../media/image6.wmf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7.wav"/><Relationship Id="rId5" Type="http://schemas.openxmlformats.org/officeDocument/2006/relationships/audio" Target="../media/audio26.wav"/><Relationship Id="rId4" Type="http://schemas.openxmlformats.org/officeDocument/2006/relationships/audio" Target="../media/audio25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1.wav"/><Relationship Id="rId7" Type="http://schemas.openxmlformats.org/officeDocument/2006/relationships/image" Target="../media/image6.wmf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0.wav"/><Relationship Id="rId5" Type="http://schemas.openxmlformats.org/officeDocument/2006/relationships/audio" Target="../media/audio29.wav"/><Relationship Id="rId4" Type="http://schemas.openxmlformats.org/officeDocument/2006/relationships/audio" Target="../media/audio28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1.wav"/><Relationship Id="rId7" Type="http://schemas.openxmlformats.org/officeDocument/2006/relationships/image" Target="../media/image6.wmf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3.wav"/><Relationship Id="rId5" Type="http://schemas.openxmlformats.org/officeDocument/2006/relationships/audio" Target="../media/audio32.wav"/><Relationship Id="rId4" Type="http://schemas.openxmlformats.org/officeDocument/2006/relationships/audio" Target="../media/audio31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39.wav"/><Relationship Id="rId3" Type="http://schemas.openxmlformats.org/officeDocument/2006/relationships/audio" Target="../media/audio34.wav"/><Relationship Id="rId7" Type="http://schemas.openxmlformats.org/officeDocument/2006/relationships/audio" Target="../media/audio38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7.wav"/><Relationship Id="rId11" Type="http://schemas.openxmlformats.org/officeDocument/2006/relationships/image" Target="../media/image10.jpeg"/><Relationship Id="rId5" Type="http://schemas.openxmlformats.org/officeDocument/2006/relationships/audio" Target="../media/audio36.wav"/><Relationship Id="rId10" Type="http://schemas.openxmlformats.org/officeDocument/2006/relationships/image" Target="../media/image9.jpeg"/><Relationship Id="rId4" Type="http://schemas.openxmlformats.org/officeDocument/2006/relationships/audio" Target="../media/audio35.wav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audio" Target="../media/audio40.wav"/><Relationship Id="rId7" Type="http://schemas.openxmlformats.org/officeDocument/2006/relationships/image" Target="../media/image9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audio" Target="../media/audio42.wav"/><Relationship Id="rId4" Type="http://schemas.openxmlformats.org/officeDocument/2006/relationships/audio" Target="../media/audio4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3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209800" y="314325"/>
            <a:ext cx="4724400" cy="1743075"/>
            <a:chOff x="2743200" y="619125"/>
            <a:chExt cx="3352800" cy="2809875"/>
          </a:xfrm>
        </p:grpSpPr>
        <p:sp>
          <p:nvSpPr>
            <p:cNvPr id="3" name="Rounded Rectangle 2"/>
            <p:cNvSpPr/>
            <p:nvPr/>
          </p:nvSpPr>
          <p:spPr>
            <a:xfrm>
              <a:off x="3123995" y="990193"/>
              <a:ext cx="2666693" cy="2134277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pic>
          <p:nvPicPr>
            <p:cNvPr id="1026" name="Picture 2" descr="C:\حازم\الشغل الجديد باور\براويز واطارات جديدة\10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43200" y="619125"/>
              <a:ext cx="3352800" cy="280987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165475" y="771525"/>
            <a:ext cx="28527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Low">
              <a:defRPr/>
            </a:pPr>
            <a:r>
              <a:rPr lang="ar-EG" sz="4800" b="1" dirty="0">
                <a:latin typeface="Tahoma" pitchFamily="34" charset="0"/>
                <a:cs typeface="+mn-cs"/>
              </a:rPr>
              <a:t>الوحدة الأولى</a:t>
            </a:r>
            <a:endParaRPr lang="en-US" sz="4800" b="1" dirty="0">
              <a:latin typeface="Tahoma" pitchFamily="34" charset="0"/>
              <a:cs typeface="+mn-cs"/>
            </a:endParaRPr>
          </a:p>
        </p:txBody>
      </p:sp>
      <p:pic>
        <p:nvPicPr>
          <p:cNvPr id="1027" name="Picture 3" descr="C:\حازم\الشغل الجديد باور\براويز واطارات جديدة\23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4400" y="4267200"/>
            <a:ext cx="7391400" cy="1752600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softEdge rad="112500"/>
          </a:effec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667000" y="4800600"/>
            <a:ext cx="36147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Low"/>
            <a:r>
              <a:rPr lang="ar-EG" sz="4800" b="1">
                <a:solidFill>
                  <a:srgbClr val="C00000"/>
                </a:solidFill>
                <a:latin typeface="Calibri" pitchFamily="34" charset="0"/>
              </a:rPr>
              <a:t>الأطعمة والأشربة</a:t>
            </a:r>
            <a:endParaRPr lang="en-US" sz="480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2054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09800" y="2286000"/>
            <a:ext cx="5010150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ld"/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52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لوحدة الأول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الأطعمة والأشرب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63538" y="2590800"/>
          <a:ext cx="8369300" cy="40386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14072"/>
                <a:gridCol w="4110656"/>
                <a:gridCol w="3644572"/>
              </a:tblGrid>
              <a:tr h="3708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4" marR="68584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justLow" rtl="1"/>
                      <a:endParaRPr lang="ar-EG" sz="3200" dirty="0"/>
                    </a:p>
                  </a:txBody>
                  <a:tcPr marL="91446" marR="9144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4" marR="68584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sz="3200" b="1" dirty="0" smtClean="0"/>
                    </a:p>
                    <a:p>
                      <a:pPr rtl="1"/>
                      <a:endParaRPr lang="ar-EG" sz="3200" b="1" dirty="0"/>
                    </a:p>
                  </a:txBody>
                  <a:tcPr marL="91446" marR="914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sz="3200" b="1" dirty="0"/>
                    </a:p>
                  </a:txBody>
                  <a:tcPr marL="91446" marR="914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sz="3200" b="1" dirty="0" smtClean="0"/>
                    </a:p>
                    <a:p>
                      <a:pPr rtl="1"/>
                      <a:endParaRPr lang="ar-EG" sz="3200" b="1" dirty="0"/>
                    </a:p>
                  </a:txBody>
                  <a:tcPr marL="91446" marR="914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sz="3200" b="1" dirty="0"/>
                    </a:p>
                  </a:txBody>
                  <a:tcPr marL="91446" marR="914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32588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sz="3200" b="1" dirty="0"/>
                    </a:p>
                  </a:txBody>
                  <a:tcPr marL="91446" marR="914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sz="3200" b="1" dirty="0" smtClean="0"/>
                    </a:p>
                    <a:p>
                      <a:pPr rtl="1"/>
                      <a:endParaRPr lang="ar-EG" sz="3200" b="1" dirty="0"/>
                    </a:p>
                  </a:txBody>
                  <a:tcPr marL="91446" marR="914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886200" y="3302000"/>
            <a:ext cx="4191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200" b="1">
                <a:solidFill>
                  <a:srgbClr val="FF0000"/>
                </a:solidFill>
                <a:latin typeface="Calibri" pitchFamily="34" charset="0"/>
              </a:rPr>
              <a:t>وجوب شكر الله على تلك النعم.</a:t>
            </a:r>
            <a:endParaRPr lang="en-US" sz="32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33400" y="3378200"/>
            <a:ext cx="3429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3200" b="1">
                <a:solidFill>
                  <a:srgbClr val="00B050"/>
                </a:solidFill>
                <a:latin typeface="Calibri" pitchFamily="34" charset="0"/>
              </a:rPr>
              <a:t>لا يشكرون الله عز وجل.</a:t>
            </a:r>
            <a:endParaRPr lang="en-US" sz="320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962400" y="4445000"/>
            <a:ext cx="4114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200" b="1">
                <a:solidFill>
                  <a:srgbClr val="FF0000"/>
                </a:solidFill>
                <a:latin typeface="Calibri" pitchFamily="34" charset="0"/>
              </a:rPr>
              <a:t>بيان الحلال والحرام منها.</a:t>
            </a:r>
            <a:endParaRPr lang="en-US" sz="32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503738" y="5511800"/>
            <a:ext cx="34972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200" b="1">
                <a:solidFill>
                  <a:srgbClr val="FF0000"/>
                </a:solidFill>
                <a:latin typeface="Calibri" pitchFamily="34" charset="0"/>
              </a:rPr>
              <a:t>تحريم الإسراف فيها.</a:t>
            </a:r>
            <a:endParaRPr lang="en-US" sz="32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57200" y="5334000"/>
            <a:ext cx="3581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200" b="1">
                <a:solidFill>
                  <a:srgbClr val="00B050"/>
                </a:solidFill>
                <a:latin typeface="Calibri" pitchFamily="34" charset="0"/>
              </a:rPr>
              <a:t>يسرفون أو يقترون حسب الهوى.</a:t>
            </a:r>
            <a:endParaRPr lang="en-US" sz="320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95275" y="4419600"/>
            <a:ext cx="37433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ar-EG" sz="3200" b="1">
                <a:solidFill>
                  <a:srgbClr val="00B050"/>
                </a:solidFill>
                <a:latin typeface="Calibri" pitchFamily="34" charset="0"/>
              </a:rPr>
              <a:t>لا يأبهون بتحريم أو تحليل.</a:t>
            </a:r>
            <a:endParaRPr lang="en-US" sz="320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11298" name="TextBox 11"/>
          <p:cNvSpPr txBox="1">
            <a:spLocks noChangeArrowheads="1"/>
          </p:cNvSpPr>
          <p:nvPr/>
        </p:nvSpPr>
        <p:spPr bwMode="auto">
          <a:xfrm>
            <a:off x="8275638" y="2514600"/>
            <a:ext cx="3317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Low"/>
            <a:r>
              <a:rPr lang="ar-EG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م</a:t>
            </a:r>
            <a:endParaRPr lang="en-US"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708525" y="2606675"/>
            <a:ext cx="28003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Low"/>
            <a:r>
              <a:rPr lang="ar-EG" sz="3200" b="1">
                <a:solidFill>
                  <a:srgbClr val="FFFFFF"/>
                </a:solidFill>
                <a:latin typeface="Calibri" pitchFamily="34" charset="0"/>
              </a:rPr>
              <a:t>ما يختص به المسلم</a:t>
            </a:r>
            <a:endParaRPr lang="ar-EG" sz="3200">
              <a:latin typeface="Calibri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914400" y="2590800"/>
            <a:ext cx="2628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Low"/>
            <a:r>
              <a:rPr lang="ar-EG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حال غير المسلمين</a:t>
            </a:r>
            <a:endParaRPr lang="en-US"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8229600" y="3378200"/>
            <a:ext cx="4159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Low"/>
            <a:r>
              <a:rPr lang="ar-EG" sz="3200" b="1"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8229600" y="4521200"/>
            <a:ext cx="4159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Low"/>
            <a:r>
              <a:rPr lang="ar-EG" sz="3200" b="1"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8229600" y="5664200"/>
            <a:ext cx="4159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Low"/>
            <a:r>
              <a:rPr lang="ar-EG" sz="3200" b="1"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صورة 17" descr="untiييtled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28600" y="228600"/>
            <a:ext cx="863441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838200" y="531813"/>
            <a:ext cx="73152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61950" indent="-361950"/>
            <a:r>
              <a:rPr lang="ar-EG" sz="3600" b="1">
                <a:solidFill>
                  <a:schemeClr val="bg1"/>
                </a:solidFill>
                <a:latin typeface="Calibri" pitchFamily="34" charset="0"/>
              </a:rPr>
              <a:t>أ- للمسلم خصائص يتميز بها عن غيره، ومنها ما يتعلق بطعامه وشرابه، حدد ثلاثًا من هذه الخصائص، مقارنًا ذلك بغير المسلمين:</a:t>
            </a:r>
            <a:endParaRPr lang="en-US" sz="36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strips dir="ld"/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للمسلم خصائص يتميز بها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ما يختص به المسل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على تلك النع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ل غير المسلمي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لا يشكرون الله عز وج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منها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لا يأبهون بتحريم أو تحلي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تحريم الإسراف فيها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يسرفون أو يقترون حسب الهو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38200" y="609600"/>
            <a:ext cx="7543800" cy="762000"/>
          </a:xfrm>
          <a:prstGeom prst="round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90600" y="685800"/>
            <a:ext cx="72596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Low"/>
            <a:r>
              <a:rPr lang="ar-EG" sz="3600" b="1">
                <a:latin typeface="Calibri" pitchFamily="34" charset="0"/>
              </a:rPr>
              <a:t>ب- لماذا وجدت هذه الفروق بين المسلم وغيره؟</a:t>
            </a:r>
            <a:endParaRPr lang="en-US" sz="3600">
              <a:latin typeface="Calibri" pitchFamily="34" charset="0"/>
            </a:endParaRPr>
          </a:p>
        </p:txBody>
      </p:sp>
      <p:pic>
        <p:nvPicPr>
          <p:cNvPr id="3074" name="Picture 2" descr="C:\حازم\الشغل الجديد باور\براويز واطارات جديدة\22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2895600"/>
            <a:ext cx="7696200" cy="304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47800" y="3811588"/>
            <a:ext cx="5867400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4000" b="1">
                <a:solidFill>
                  <a:srgbClr val="FF0000"/>
                </a:solidFill>
                <a:latin typeface="Calibri" pitchFamily="34" charset="0"/>
              </a:rPr>
              <a:t>ليلتزم بها فيتم معنى عبوديته لله عز وجل.</a:t>
            </a:r>
            <a:endParaRPr lang="en-US" sz="400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strips dir="ld"/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73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لماذا وجدت هذه الفروق بين المسل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218 - hands 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فيت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4267200" y="304801"/>
            <a:ext cx="4876800" cy="1371600"/>
            <a:chOff x="5181600" y="304800"/>
            <a:chExt cx="3686175" cy="1539875"/>
          </a:xfrm>
          <a:effectLst>
            <a:glow rad="139700">
              <a:schemeClr val="accent5">
                <a:satMod val="175000"/>
                <a:alpha val="40000"/>
              </a:schemeClr>
            </a:glow>
          </a:effectLst>
        </p:grpSpPr>
        <p:sp>
          <p:nvSpPr>
            <p:cNvPr id="4" name="Rounded Rectangle 3"/>
            <p:cNvSpPr/>
            <p:nvPr/>
          </p:nvSpPr>
          <p:spPr>
            <a:xfrm>
              <a:off x="6096000" y="457200"/>
              <a:ext cx="1828800" cy="990600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pic>
          <p:nvPicPr>
            <p:cNvPr id="4098" name="Picture 2" descr="C:\حازم\الشغل الجديد باور\براويز واطارات جديدة\15.jpg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181600" y="304800"/>
              <a:ext cx="3686175" cy="1539875"/>
            </a:xfrm>
            <a:prstGeom prst="rect">
              <a:avLst/>
            </a:prstGeom>
            <a:noFill/>
          </p:spPr>
        </p:pic>
      </p:grp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424488" y="381000"/>
            <a:ext cx="2508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Low"/>
            <a:r>
              <a:rPr lang="ar-EG" sz="3200" b="1">
                <a:latin typeface="Tahoma" pitchFamily="34" charset="0"/>
                <a:cs typeface="Tahoma" pitchFamily="34" charset="0"/>
              </a:rPr>
              <a:t>نعمة الطعام</a:t>
            </a:r>
            <a:endParaRPr lang="ar-EG" sz="3200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687388" y="2514600"/>
            <a:ext cx="8151812" cy="3657600"/>
            <a:chOff x="4546600" y="3657600"/>
            <a:chExt cx="1219200" cy="1481138"/>
          </a:xfrm>
        </p:grpSpPr>
        <p:sp>
          <p:nvSpPr>
            <p:cNvPr id="7" name="Rounded Rectangle 6"/>
            <p:cNvSpPr/>
            <p:nvPr/>
          </p:nvSpPr>
          <p:spPr>
            <a:xfrm>
              <a:off x="4616879" y="3734100"/>
              <a:ext cx="1067008" cy="1295353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pic>
          <p:nvPicPr>
            <p:cNvPr id="13322" name="Picture 3" descr="C:\حازم\الشغل الجديد باور\براويز واطارات جديدة\26.gif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546600" y="3657600"/>
              <a:ext cx="1219200" cy="1481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600200" y="3048000"/>
            <a:ext cx="64008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600" b="1">
                <a:latin typeface="Calibri" pitchFamily="34" charset="0"/>
              </a:rPr>
              <a:t>امتنَّ الله تعالى على عباده بأن خلق لهم ما في الأرض، وجعله مباحا لهم ليستعينوا به على طاعته، قال تعالى:</a:t>
            </a:r>
            <a:endParaRPr lang="en-US" sz="3600">
              <a:latin typeface="Calibri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295400" y="4800600"/>
            <a:ext cx="6858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rgbClr val="7030A0"/>
                </a:solidFill>
                <a:latin typeface="Calibri" pitchFamily="34" charset="0"/>
                <a:sym typeface="AGA Arabesque" pitchFamily="2" charset="2"/>
              </a:rPr>
              <a:t>)</a:t>
            </a:r>
            <a:r>
              <a:rPr lang="ar-EG" sz="3600" b="1">
                <a:solidFill>
                  <a:srgbClr val="FF0000"/>
                </a:solidFill>
                <a:latin typeface="Calibri" pitchFamily="34" charset="0"/>
                <a:sym typeface="AGA Arabesque" pitchFamily="2" charset="2"/>
              </a:rPr>
              <a:t>و</a:t>
            </a:r>
            <a:r>
              <a:rPr lang="ar-EG" sz="3600" b="1">
                <a:solidFill>
                  <a:srgbClr val="FF0000"/>
                </a:solidFill>
              </a:rPr>
              <a:t>هُوَ</a:t>
            </a:r>
            <a:r>
              <a:rPr lang="ar-EG" sz="3600" b="1">
                <a:solidFill>
                  <a:srgbClr val="C00000"/>
                </a:solidFill>
              </a:rPr>
              <a:t> الَّذِي خَلَقَ لَكُمْ مَا</a:t>
            </a:r>
            <a:r>
              <a:rPr lang="ar-EG" sz="3600">
                <a:solidFill>
                  <a:srgbClr val="C00000"/>
                </a:solidFill>
              </a:rPr>
              <a:t> فِي </a:t>
            </a:r>
            <a:r>
              <a:rPr lang="ar-EG" sz="3600" b="1">
                <a:solidFill>
                  <a:srgbClr val="C00000"/>
                </a:solidFill>
              </a:rPr>
              <a:t>الأَرْضِ جَمِيعًا</a:t>
            </a:r>
            <a:r>
              <a:rPr lang="ar-EG" sz="3600" b="1">
                <a:solidFill>
                  <a:srgbClr val="7030A0"/>
                </a:solidFill>
                <a:latin typeface="Calibri" pitchFamily="34" charset="0"/>
                <a:sym typeface="AGA Arabesque" pitchFamily="2" charset="2"/>
              </a:rPr>
              <a:t>)</a:t>
            </a:r>
            <a:r>
              <a:rPr lang="ar-EG" sz="3600" b="1" baseline="30000">
                <a:solidFill>
                  <a:srgbClr val="7030A0"/>
                </a:solidFill>
                <a:latin typeface="Calibri" pitchFamily="34" charset="0"/>
                <a:sym typeface="AGA Arabesque" pitchFamily="2" charset="2"/>
              </a:rPr>
              <a:t>(1)</a:t>
            </a:r>
            <a:r>
              <a:rPr lang="ar-EG" sz="3600" b="1">
                <a:solidFill>
                  <a:srgbClr val="7030A0"/>
                </a:solidFill>
                <a:latin typeface="Calibri" pitchFamily="34" charset="0"/>
                <a:sym typeface="AGA Arabesque" pitchFamily="2" charset="2"/>
              </a:rPr>
              <a:t>.</a:t>
            </a:r>
            <a:endParaRPr lang="ar-EG" sz="3600">
              <a:solidFill>
                <a:srgbClr val="7030A0"/>
              </a:solidFill>
              <a:latin typeface="Calibri" pitchFamily="34" charset="0"/>
            </a:endParaRPr>
          </a:p>
        </p:txBody>
      </p:sp>
      <p:pic>
        <p:nvPicPr>
          <p:cNvPr id="1026" name="Picture 2" descr="C:\حازم\الشغل الجديد باور\الشهر الثاني\فقه 3م ف1 طالب\1235836389.jpg"/>
          <p:cNvPicPr>
            <a:picLocks noChangeAspect="1" noChangeArrowheads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949325" y="356146"/>
            <a:ext cx="2857500" cy="204043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2" name="مربع نص 11"/>
          <p:cNvSpPr txBox="1">
            <a:spLocks noChangeArrowheads="1"/>
          </p:cNvSpPr>
          <p:nvPr/>
        </p:nvSpPr>
        <p:spPr bwMode="auto">
          <a:xfrm>
            <a:off x="2971800" y="6172200"/>
            <a:ext cx="3886200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ar-EG" sz="2400" b="1"/>
              <a:t>(1) سورة البقرة، آية: 29.</a:t>
            </a:r>
            <a:endParaRPr lang="en-US" sz="2400" b="1"/>
          </a:p>
        </p:txBody>
      </p:sp>
    </p:spTree>
  </p:cSld>
  <p:clrMapOvr>
    <a:masterClrMapping/>
  </p:clrMapOvr>
  <p:transition>
    <p:strips dir="ld"/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نعمة الطعام ش1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ound05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وهو الذي خل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سورة البقرة، آية 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1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1371600" y="304801"/>
            <a:ext cx="6705600" cy="1447799"/>
            <a:chOff x="1905000" y="1752600"/>
            <a:chExt cx="1993059" cy="2024063"/>
          </a:xfrm>
          <a:effectLst>
            <a:glow rad="228600">
              <a:schemeClr val="accent3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</p:grpSpPr>
        <p:sp>
          <p:nvSpPr>
            <p:cNvPr id="6" name="Rectangle 5"/>
            <p:cNvSpPr/>
            <p:nvPr/>
          </p:nvSpPr>
          <p:spPr>
            <a:xfrm>
              <a:off x="2057400" y="1858780"/>
              <a:ext cx="1645170" cy="18288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b="1">
                <a:solidFill>
                  <a:schemeClr val="tx1"/>
                </a:solidFill>
              </a:endParaRPr>
            </a:p>
          </p:txBody>
        </p:sp>
        <p:pic>
          <p:nvPicPr>
            <p:cNvPr id="5123" name="Picture 3" descr="C:\حازم\الشغل الجديد باور\براويز واطارات جديدة\32.jpe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05000" y="1752600"/>
              <a:ext cx="1993059" cy="2024063"/>
            </a:xfrm>
            <a:prstGeom prst="rect">
              <a:avLst/>
            </a:prstGeom>
            <a:noFill/>
          </p:spPr>
        </p:pic>
      </p:grp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981200" y="457200"/>
            <a:ext cx="52117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ar-EG" sz="3600" b="1" dirty="0">
                <a:latin typeface="Tahoma" pitchFamily="34" charset="0"/>
                <a:cs typeface="+mn-cs"/>
              </a:rPr>
              <a:t>الأحكام الشرعية العامة المتعلقة بالأطعمة </a:t>
            </a:r>
            <a:r>
              <a:rPr lang="ar-EG" sz="3600" b="1" dirty="0" err="1">
                <a:latin typeface="Tahoma" pitchFamily="34" charset="0"/>
                <a:cs typeface="+mn-cs"/>
              </a:rPr>
              <a:t>والأشربة</a:t>
            </a:r>
            <a:endParaRPr lang="en-US" sz="3600" b="1" dirty="0">
              <a:latin typeface="Tahoma" pitchFamily="34" charset="0"/>
              <a:cs typeface="+mn-cs"/>
            </a:endParaRPr>
          </a:p>
        </p:txBody>
      </p:sp>
      <p:grpSp>
        <p:nvGrpSpPr>
          <p:cNvPr id="3" name="Group 11"/>
          <p:cNvGrpSpPr/>
          <p:nvPr/>
        </p:nvGrpSpPr>
        <p:grpSpPr>
          <a:xfrm>
            <a:off x="304800" y="3429000"/>
            <a:ext cx="8458200" cy="3429000"/>
            <a:chOff x="958120" y="2713220"/>
            <a:chExt cx="7277100" cy="3813175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0" name="Rectangle 9"/>
            <p:cNvSpPr/>
            <p:nvPr/>
          </p:nvSpPr>
          <p:spPr>
            <a:xfrm>
              <a:off x="1020580" y="2728210"/>
              <a:ext cx="7086600" cy="3429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b="1">
                <a:solidFill>
                  <a:schemeClr val="tx1"/>
                </a:solidFill>
              </a:endParaRPr>
            </a:p>
          </p:txBody>
        </p:sp>
        <p:pic>
          <p:nvPicPr>
            <p:cNvPr id="5124" name="Picture 4" descr="C:\حازم\الشغل الجديد باور\براويز واطارات جديدة\30.jp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58120" y="2713220"/>
              <a:ext cx="7277100" cy="3813175"/>
            </a:xfrm>
            <a:prstGeom prst="rect">
              <a:avLst/>
            </a:prstGeom>
            <a:noFill/>
          </p:spPr>
        </p:pic>
      </p:grp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09600" y="3505200"/>
            <a:ext cx="78486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Low">
              <a:defRPr/>
            </a:pPr>
            <a:r>
              <a:rPr lang="ar-EG" sz="3600" b="1" dirty="0">
                <a:latin typeface="Calibri" pitchFamily="34" charset="0"/>
                <a:cs typeface="+mn-cs"/>
              </a:rPr>
              <a:t>شرع الله تعالى لعباده أحكاما تتعلق بمآكلهم ومشاربهم، إذا </a:t>
            </a:r>
            <a:r>
              <a:rPr lang="ar-EG" sz="3600" b="1" dirty="0" err="1">
                <a:latin typeface="Calibri" pitchFamily="34" charset="0"/>
                <a:cs typeface="+mn-cs"/>
              </a:rPr>
              <a:t>التزموها</a:t>
            </a:r>
            <a:r>
              <a:rPr lang="ar-EG" sz="3600" b="1" dirty="0">
                <a:latin typeface="Calibri" pitchFamily="34" charset="0"/>
                <a:cs typeface="+mn-cs"/>
              </a:rPr>
              <a:t> كانت حياتهم عبودية لربهم، وإن تركوها أو بعضها كان بُعدهم عن ربهم بقدر ما يتركونه من هذه التشريعات الحكيمة، ومن أهم هذه التشريعات ما يلي:</a:t>
            </a:r>
            <a:endParaRPr lang="en-US" sz="3600" b="1" dirty="0">
              <a:latin typeface="Calibri" pitchFamily="34" charset="0"/>
              <a:cs typeface="+mn-cs"/>
            </a:endParaRPr>
          </a:p>
        </p:txBody>
      </p:sp>
      <p:pic>
        <p:nvPicPr>
          <p:cNvPr id="2050" name="Picture 2" descr="C:\حازم\الشغل الجديد باور\الشهر الثاني\فقه 3م ف1 طالب\embedpizzacompany1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0F0EE"/>
              </a:clrFrom>
              <a:clrTo>
                <a:srgbClr val="F0F0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1828800"/>
            <a:ext cx="3124200" cy="1524000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strips dir="ld"/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82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لأحكام الشرعية العامة ش 1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OUND99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شرع الله تعالى لعباده أحكامًا تتعل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620000" y="457200"/>
            <a:ext cx="1371600" cy="1066800"/>
          </a:xfrm>
          <a:prstGeom prst="ellipse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754938" y="609600"/>
            <a:ext cx="11509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Low"/>
            <a:r>
              <a:rPr lang="ar-EG" sz="4000" b="1">
                <a:latin typeface="Tahoma" pitchFamily="34" charset="0"/>
                <a:cs typeface="Tahoma" pitchFamily="34" charset="0"/>
              </a:rPr>
              <a:t>أولاً:</a:t>
            </a:r>
            <a:endParaRPr lang="ar-EG" sz="4000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762000" y="347663"/>
            <a:ext cx="6096000" cy="1252537"/>
            <a:chOff x="3706813" y="347663"/>
            <a:chExt cx="2084388" cy="1524000"/>
          </a:xfrm>
        </p:grpSpPr>
        <p:sp>
          <p:nvSpPr>
            <p:cNvPr id="5" name="Rectangle 4"/>
            <p:cNvSpPr/>
            <p:nvPr/>
          </p:nvSpPr>
          <p:spPr>
            <a:xfrm>
              <a:off x="3916337" y="457761"/>
              <a:ext cx="1620286" cy="129414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pic>
          <p:nvPicPr>
            <p:cNvPr id="6146" name="Picture 2" descr="C:\حازم\الشغل الجديد باور\براويز واطارات جديدة\27.gif"/>
            <p:cNvPicPr>
              <a:picLocks noChangeAspect="1" noChangeArrowheads="1"/>
            </p:cNvPicPr>
            <p:nvPr/>
          </p:nvPicPr>
          <p:blipFill>
            <a:blip r:embed="rId12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3706813" y="347663"/>
              <a:ext cx="2084388" cy="1524000"/>
            </a:xfrm>
            <a:prstGeom prst="rect">
              <a:avLst/>
            </a:prstGeom>
            <a:noFill/>
          </p:spPr>
        </p:pic>
      </p:grp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355725" y="458788"/>
            <a:ext cx="46640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200" b="1">
                <a:latin typeface="Calibri" pitchFamily="34" charset="0"/>
              </a:rPr>
              <a:t>وجوب شكر الله تعالى على نعمة الطعام والشراب:</a:t>
            </a:r>
            <a:endParaRPr lang="ar-EG" sz="3200">
              <a:latin typeface="Calibri" pitchFamily="34" charset="0"/>
            </a:endParaRPr>
          </a:p>
        </p:txBody>
      </p: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228600" y="2362200"/>
            <a:ext cx="9067800" cy="3582988"/>
            <a:chOff x="457199" y="2284413"/>
            <a:chExt cx="7848601" cy="3125787"/>
          </a:xfrm>
        </p:grpSpPr>
        <p:sp>
          <p:nvSpPr>
            <p:cNvPr id="11" name="Rectangle 10"/>
            <p:cNvSpPr/>
            <p:nvPr/>
          </p:nvSpPr>
          <p:spPr>
            <a:xfrm>
              <a:off x="775980" y="2438141"/>
              <a:ext cx="7134093" cy="2743546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pic>
          <p:nvPicPr>
            <p:cNvPr id="15373" name="Picture 3" descr="C:\حازم\الشغل الجديد باور\براويز واطارات جديدة\21.jpg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lum contrast="12000"/>
            </a:blip>
            <a:srcRect/>
            <a:stretch>
              <a:fillRect/>
            </a:stretch>
          </p:blipFill>
          <p:spPr bwMode="auto">
            <a:xfrm>
              <a:off x="457199" y="2284413"/>
              <a:ext cx="7848601" cy="3125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95350" y="2743200"/>
            <a:ext cx="77152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Low"/>
            <a:r>
              <a:rPr lang="ar-EG" sz="3200" b="1">
                <a:latin typeface="Calibri" pitchFamily="34" charset="0"/>
              </a:rPr>
              <a:t>أباح الله تعالى لعباده أن يأكلوا من الطيبات، وأوجب عليهم أن يشكروه عليها، وبين لهم أن هذا الشكر هو مقتضى العبودية لله تعالى؛ فقال تعالى:</a:t>
            </a:r>
            <a:endParaRPr lang="en-US" sz="2800">
              <a:latin typeface="Calibri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219200" y="4343400"/>
            <a:ext cx="7239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3200" b="1">
                <a:solidFill>
                  <a:srgbClr val="7030A0"/>
                </a:solidFill>
                <a:latin typeface="Calibri" pitchFamily="34" charset="0"/>
                <a:sym typeface="AGA Arabesque" pitchFamily="2" charset="2"/>
              </a:rPr>
              <a:t>(</a:t>
            </a:r>
            <a:r>
              <a:rPr lang="ar-SA" sz="3600" b="1">
                <a:solidFill>
                  <a:srgbClr val="C00000"/>
                </a:solidFill>
                <a:latin typeface="Calibri" pitchFamily="34" charset="0"/>
              </a:rPr>
              <a:t>يَا أَيُّهَا الَّذِينَ آمَنُوا كُلُوا مِنْ طَيِّبَاتِ مَا رَزَقْنَاكُمْ وَاشْكُرُوا لِلهِ إِنْ كُنتُمْ إِيَّاهُ تَعْبُدُونَ</a:t>
            </a:r>
            <a:r>
              <a:rPr lang="ar-EG" sz="3600" b="1">
                <a:solidFill>
                  <a:srgbClr val="7030A0"/>
                </a:solidFill>
                <a:latin typeface="Calibri" pitchFamily="34" charset="0"/>
                <a:sym typeface="AGA Arabesque" pitchFamily="2" charset="2"/>
              </a:rPr>
              <a:t>)</a:t>
            </a:r>
            <a:r>
              <a:rPr lang="ar-EG" sz="3600" b="1" baseline="30000">
                <a:solidFill>
                  <a:srgbClr val="7030A0"/>
                </a:solidFill>
                <a:latin typeface="Calibri" pitchFamily="34" charset="0"/>
                <a:sym typeface="AGA Arabesque" pitchFamily="2" charset="2"/>
              </a:rPr>
              <a:t>(1) </a:t>
            </a:r>
            <a:r>
              <a:rPr lang="ar-EG" sz="3600" b="1">
                <a:solidFill>
                  <a:srgbClr val="7030A0"/>
                </a:solidFill>
                <a:latin typeface="Calibri" pitchFamily="34" charset="0"/>
                <a:sym typeface="AGA Arabesque" pitchFamily="2" charset="2"/>
              </a:rPr>
              <a:t>. </a:t>
            </a:r>
            <a:endParaRPr lang="ar-EG" sz="3200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2819400" y="5938838"/>
            <a:ext cx="4114800" cy="4619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 rtl="0">
              <a:defRPr/>
            </a:pPr>
            <a:r>
              <a:rPr lang="ar-EG" sz="2400" b="1" dirty="0">
                <a:latin typeface="Calibri" pitchFamily="34" charset="0"/>
                <a:cs typeface="Arial" pitchFamily="34" charset="0"/>
              </a:rPr>
              <a:t>(1) سورة البقرة، آية: 172.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trips dir="ld"/>
    <p:sndAc>
      <p:stSnd>
        <p:snd r:embed="rId3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o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أولا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0398 - da-y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وجوب شكر الله تعالى عل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أباح الله تعالى لعباده أن يأكلوا من الطيبات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يَا أَيُّهَا الَّذِينَ آمَنُوا كُلُوا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سورة البقرة آية 17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4" grpId="0"/>
      <p:bldP spid="16" grpId="0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52400" y="1524000"/>
            <a:ext cx="8915400" cy="1828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b="1">
              <a:solidFill>
                <a:schemeClr val="tx1"/>
              </a:solidFill>
            </a:endParaRPr>
          </a:p>
        </p:txBody>
      </p:sp>
      <p:pic>
        <p:nvPicPr>
          <p:cNvPr id="7171" name="Picture 3" descr="C:\حازم\الشغل الجديد باور\براويز واطارات جديدة\24.jpe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3581400"/>
            <a:ext cx="9144000" cy="304800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09600" y="3962400"/>
            <a:ext cx="7772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20713" indent="-620713" algn="justLow"/>
            <a:r>
              <a:rPr lang="ar-EG" sz="2800" b="1">
                <a:solidFill>
                  <a:srgbClr val="00B0F0"/>
                </a:solidFill>
              </a:rPr>
              <a:t>أولاً: </a:t>
            </a:r>
            <a:r>
              <a:rPr lang="ar-EG" sz="2800" b="1">
                <a:solidFill>
                  <a:srgbClr val="FF3300"/>
                </a:solidFill>
              </a:rPr>
              <a:t>أن نحمد الله عز وجل بقلوبنا وألسنتنا، فكم من أناس محرومين من تلك النعمة ولا يجدون ما يسد جوعهم.</a:t>
            </a:r>
            <a:endParaRPr lang="en-US" sz="2800" b="1">
              <a:solidFill>
                <a:srgbClr val="FF3300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09600" y="4916488"/>
            <a:ext cx="77724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20713" indent="-620713" algn="justLow"/>
            <a:r>
              <a:rPr lang="ar-EG" sz="2800" b="1">
                <a:solidFill>
                  <a:srgbClr val="00B0F0"/>
                </a:solidFill>
              </a:rPr>
              <a:t>ثانيا: </a:t>
            </a:r>
            <a:r>
              <a:rPr lang="ar-EG" sz="2800" b="1">
                <a:solidFill>
                  <a:srgbClr val="FF3300"/>
                </a:solidFill>
              </a:rPr>
              <a:t>نطعم الطعام (مسكين</a:t>
            </a:r>
            <a:r>
              <a:rPr lang="ar-SA" sz="2800" b="1">
                <a:solidFill>
                  <a:srgbClr val="FF3300"/>
                </a:solidFill>
              </a:rPr>
              <a:t>ً</a:t>
            </a:r>
            <a:r>
              <a:rPr lang="ar-EG" sz="2800" b="1">
                <a:solidFill>
                  <a:srgbClr val="FF3300"/>
                </a:solidFill>
              </a:rPr>
              <a:t>ا ويتيم</a:t>
            </a:r>
            <a:r>
              <a:rPr lang="ar-SA" sz="2800" b="1">
                <a:solidFill>
                  <a:srgbClr val="FF3300"/>
                </a:solidFill>
              </a:rPr>
              <a:t>ً</a:t>
            </a:r>
            <a:r>
              <a:rPr lang="ar-EG" sz="2800" b="1">
                <a:solidFill>
                  <a:srgbClr val="FF3300"/>
                </a:solidFill>
              </a:rPr>
              <a:t>ا وأسير</a:t>
            </a:r>
            <a:r>
              <a:rPr lang="ar-SA" sz="2800" b="1">
                <a:solidFill>
                  <a:srgbClr val="FF3300"/>
                </a:solidFill>
              </a:rPr>
              <a:t>ً</a:t>
            </a:r>
            <a:r>
              <a:rPr lang="ar-EG" sz="2800" b="1">
                <a:solidFill>
                  <a:srgbClr val="FF3300"/>
                </a:solidFill>
              </a:rPr>
              <a:t>ا) وكل من يحتاج إلى الطعام عن طريق المئدبات العامة والعزومات طوال العام وكذلك موائد الإفطار في رمضان.</a:t>
            </a:r>
            <a:endParaRPr lang="en-US" sz="2800" b="1">
              <a:solidFill>
                <a:srgbClr val="FF3300"/>
              </a:solidFill>
            </a:endParaRPr>
          </a:p>
        </p:txBody>
      </p:sp>
      <p:grpSp>
        <p:nvGrpSpPr>
          <p:cNvPr id="2" name="مجموعة 11"/>
          <p:cNvGrpSpPr>
            <a:grpSpLocks/>
          </p:cNvGrpSpPr>
          <p:nvPr/>
        </p:nvGrpSpPr>
        <p:grpSpPr bwMode="auto">
          <a:xfrm>
            <a:off x="5334000" y="0"/>
            <a:ext cx="3451225" cy="1295400"/>
            <a:chOff x="4214810" y="1286449"/>
            <a:chExt cx="2143140" cy="1629535"/>
          </a:xfrm>
        </p:grpSpPr>
        <p:sp>
          <p:nvSpPr>
            <p:cNvPr id="13" name="نجمة ذات 16 نقطة 12"/>
            <p:cNvSpPr/>
            <p:nvPr/>
          </p:nvSpPr>
          <p:spPr>
            <a:xfrm>
              <a:off x="4251285" y="1286449"/>
              <a:ext cx="2056389" cy="1629535"/>
            </a:xfrm>
            <a:prstGeom prst="star16">
              <a:avLst/>
            </a:prstGeom>
            <a:solidFill>
              <a:srgbClr val="0099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>
                <a:defRPr/>
              </a:pPr>
              <a:endParaRPr lang="ar-SA" b="1">
                <a:solidFill>
                  <a:schemeClr val="tx1"/>
                </a:solidFill>
              </a:endParaRPr>
            </a:p>
          </p:txBody>
        </p:sp>
        <p:sp>
          <p:nvSpPr>
            <p:cNvPr id="14" name="نجمة ذات 16 نقطة 13"/>
            <p:cNvSpPr/>
            <p:nvPr/>
          </p:nvSpPr>
          <p:spPr>
            <a:xfrm>
              <a:off x="4214810" y="1428235"/>
              <a:ext cx="2143140" cy="1357946"/>
            </a:xfrm>
            <a:prstGeom prst="star16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>
                <a:defRPr/>
              </a:pPr>
              <a:endParaRPr lang="ar-SA" b="1">
                <a:solidFill>
                  <a:schemeClr val="tx1"/>
                </a:solidFill>
              </a:endParaRPr>
            </a:p>
          </p:txBody>
        </p:sp>
      </p:grp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6165850" y="138113"/>
            <a:ext cx="15224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Low">
              <a:defRPr/>
            </a:pPr>
            <a:r>
              <a:rPr lang="ar-EG" sz="5400" b="1" dirty="0">
                <a:solidFill>
                  <a:schemeClr val="bg1"/>
                </a:solidFill>
                <a:latin typeface="Tahoma" pitchFamily="34" charset="0"/>
                <a:cs typeface="+mn-cs"/>
              </a:rPr>
              <a:t>تمرين</a:t>
            </a:r>
            <a:endParaRPr lang="en-US" sz="5400" b="1" dirty="0">
              <a:solidFill>
                <a:schemeClr val="bg1"/>
              </a:solidFill>
              <a:latin typeface="Tahoma" pitchFamily="34" charset="0"/>
              <a:cs typeface="+mn-cs"/>
            </a:endParaRPr>
          </a:p>
        </p:txBody>
      </p:sp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-152400" y="1752600"/>
            <a:ext cx="92202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ar-EG" sz="2800" b="1" dirty="0">
                <a:latin typeface="Calibri" pitchFamily="34" charset="0"/>
                <a:cs typeface="+mn-cs"/>
              </a:rPr>
              <a:t>أخبر الله سبحانه وتعالى أنه سوف يسأل عباده عن نعمته عليهم: هل شكروها أو جحدوها</a:t>
            </a:r>
            <a:r>
              <a:rPr lang="ar-SA" sz="2800" b="1" dirty="0">
                <a:latin typeface="Calibri" pitchFamily="34" charset="0"/>
                <a:cs typeface="+mn-cs"/>
              </a:rPr>
              <a:t> </a:t>
            </a:r>
            <a:r>
              <a:rPr lang="ar-EG" sz="2800" b="1" dirty="0">
                <a:latin typeface="Calibri" pitchFamily="34" charset="0"/>
                <a:cs typeface="+mn-cs"/>
              </a:rPr>
              <a:t>؟ فقال تعالى</a:t>
            </a:r>
            <a:r>
              <a:rPr lang="ar-SA" sz="2800" b="1" dirty="0">
                <a:latin typeface="Calibri" pitchFamily="34" charset="0"/>
                <a:cs typeface="+mn-cs"/>
              </a:rPr>
              <a:t> </a:t>
            </a:r>
            <a:r>
              <a:rPr lang="ar-EG" sz="2800" b="1" dirty="0">
                <a:latin typeface="Calibri" pitchFamily="34" charset="0"/>
                <a:cs typeface="+mn-cs"/>
              </a:rPr>
              <a:t>: </a:t>
            </a:r>
            <a:r>
              <a:rPr lang="ar-EG" sz="2800" b="1" dirty="0">
                <a:solidFill>
                  <a:srgbClr val="00B050"/>
                </a:solidFill>
                <a:latin typeface="Calibri" pitchFamily="34" charset="0"/>
                <a:cs typeface="Arial" pitchFamily="34" charset="0"/>
                <a:sym typeface="AGA Arabesque" pitchFamily="2" charset="2"/>
              </a:rPr>
              <a:t>(</a:t>
            </a:r>
            <a:r>
              <a:rPr lang="ar-SA" sz="2800" b="1" dirty="0">
                <a:solidFill>
                  <a:srgbClr val="00B050"/>
                </a:solidFill>
                <a:latin typeface="Calibri" pitchFamily="34" charset="0"/>
                <a:cs typeface="Arial" pitchFamily="34" charset="0"/>
              </a:rPr>
              <a:t>ثُمَّ لَتُسْأَلُنَّ يَوْمَئِذٍ عَنْ النَّعِيمِ</a:t>
            </a:r>
            <a:r>
              <a:rPr lang="ar-EG" sz="2800" b="1" dirty="0" err="1">
                <a:solidFill>
                  <a:srgbClr val="00B050"/>
                </a:solidFill>
                <a:latin typeface="Calibri" pitchFamily="34" charset="0"/>
                <a:cs typeface="Arial" pitchFamily="34" charset="0"/>
                <a:sym typeface="AGA Arabesque" pitchFamily="2" charset="2"/>
              </a:rPr>
              <a:t>)</a:t>
            </a:r>
            <a:r>
              <a:rPr lang="ar-EG" sz="2800" b="1" baseline="30000" dirty="0">
                <a:solidFill>
                  <a:srgbClr val="00B050"/>
                </a:solidFill>
                <a:latin typeface="Calibri" pitchFamily="34" charset="0"/>
                <a:cs typeface="Arial" pitchFamily="34" charset="0"/>
                <a:sym typeface="AGA Arabesque" pitchFamily="2" charset="2"/>
              </a:rPr>
              <a:t>(2</a:t>
            </a:r>
            <a:r>
              <a:rPr lang="ar-EG" sz="2800" b="1" baseline="30000" dirty="0" err="1">
                <a:solidFill>
                  <a:srgbClr val="00B050"/>
                </a:solidFill>
                <a:latin typeface="Calibri" pitchFamily="34" charset="0"/>
                <a:cs typeface="Arial" pitchFamily="34" charset="0"/>
                <a:sym typeface="AGA Arabesque" pitchFamily="2" charset="2"/>
              </a:rPr>
              <a:t>)</a:t>
            </a:r>
            <a:r>
              <a:rPr lang="ar-EG" sz="2800" b="1" dirty="0" err="1">
                <a:solidFill>
                  <a:srgbClr val="00B050"/>
                </a:solidFill>
                <a:latin typeface="Calibri" pitchFamily="34" charset="0"/>
                <a:cs typeface="Arial" pitchFamily="34" charset="0"/>
                <a:sym typeface="AGA Arabesque" pitchFamily="2" charset="2"/>
              </a:rPr>
              <a:t>،</a:t>
            </a:r>
            <a:r>
              <a:rPr lang="ar-EG" sz="2800" b="1" dirty="0">
                <a:latin typeface="Calibri" pitchFamily="34" charset="0"/>
                <a:cs typeface="+mn-cs"/>
              </a:rPr>
              <a:t> </a:t>
            </a:r>
          </a:p>
          <a:p>
            <a:pPr>
              <a:defRPr/>
            </a:pPr>
            <a:r>
              <a:rPr lang="ar-EG" sz="2800" b="1" dirty="0">
                <a:latin typeface="Calibri" pitchFamily="34" charset="0"/>
                <a:cs typeface="+mn-cs"/>
              </a:rPr>
              <a:t>بالتعاون مع مجموعتك: ناقش الوسائل الممكنة لشكر نعمة الطعام والشراب:</a:t>
            </a:r>
            <a:endParaRPr lang="en-US" sz="2800" b="1" dirty="0">
              <a:latin typeface="Calibri" pitchFamily="34" charset="0"/>
              <a:cs typeface="+mn-cs"/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533400" y="909638"/>
            <a:ext cx="3276600" cy="4619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 rtl="0">
              <a:defRPr/>
            </a:pPr>
            <a:r>
              <a:rPr lang="ar-EG" sz="2400" b="1" dirty="0">
                <a:latin typeface="Calibri" pitchFamily="34" charset="0"/>
                <a:cs typeface="Arial" pitchFamily="34" charset="0"/>
              </a:rPr>
              <a:t>(2) سورة التكاثر، آية: 8.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trips dir="ld"/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nli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تمري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أخبر الله سبحانه وتعالى أنه سوف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سورة التكاثر آية 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0069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أن نحمد الله عز وج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نطعم الطعا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1" grpId="0"/>
      <p:bldP spid="15" grpId="0"/>
      <p:bldP spid="16" grpId="0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حازم\الشغل الجديد باور\براويز واطارات جديدة\24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3429000"/>
            <a:ext cx="8915400" cy="274320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533400" y="3770313"/>
            <a:ext cx="77724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20713" indent="-620713"/>
            <a:r>
              <a:rPr lang="ar-EG" sz="2800" b="1" dirty="0">
                <a:solidFill>
                  <a:srgbClr val="0070C0"/>
                </a:solidFill>
              </a:rPr>
              <a:t>ثالث</a:t>
            </a:r>
            <a:r>
              <a:rPr lang="ar-SA" sz="2800" b="1" dirty="0">
                <a:solidFill>
                  <a:srgbClr val="0070C0"/>
                </a:solidFill>
              </a:rPr>
              <a:t>ً</a:t>
            </a:r>
            <a:r>
              <a:rPr lang="ar-EG" sz="2800" b="1" dirty="0">
                <a:solidFill>
                  <a:srgbClr val="0070C0"/>
                </a:solidFill>
              </a:rPr>
              <a:t>ا: </a:t>
            </a:r>
            <a:r>
              <a:rPr lang="ar-EG" sz="2800" b="1" dirty="0">
                <a:solidFill>
                  <a:srgbClr val="FF00FF"/>
                </a:solidFill>
              </a:rPr>
              <a:t>ألا نسرف في طعامنا </a:t>
            </a:r>
            <a:r>
              <a:rPr lang="ar-EG" sz="2800" b="1" dirty="0" smtClean="0">
                <a:solidFill>
                  <a:srgbClr val="FF00FF"/>
                </a:solidFill>
              </a:rPr>
              <a:t>ونسمع </a:t>
            </a:r>
            <a:r>
              <a:rPr lang="ar-EG" sz="2800" b="1" dirty="0">
                <a:solidFill>
                  <a:srgbClr val="FF00FF"/>
                </a:solidFill>
              </a:rPr>
              <a:t>لنصيحة رسول الله صلى الله عليه </a:t>
            </a:r>
            <a:r>
              <a:rPr lang="ar-EG" sz="2800" b="1" dirty="0" err="1">
                <a:solidFill>
                  <a:srgbClr val="FF00FF"/>
                </a:solidFill>
              </a:rPr>
              <a:t>وسلم </a:t>
            </a:r>
            <a:r>
              <a:rPr lang="ar-EG" sz="2800" b="1" dirty="0">
                <a:solidFill>
                  <a:srgbClr val="FF00FF"/>
                </a:solidFill>
              </a:rPr>
              <a:t>(ثلث للطعام وثلث للشراب وثلث للنفس</a:t>
            </a:r>
            <a:r>
              <a:rPr lang="ar-EG" sz="2800" b="1" dirty="0" err="1">
                <a:solidFill>
                  <a:srgbClr val="FF00FF"/>
                </a:solidFill>
              </a:rPr>
              <a:t>).</a:t>
            </a:r>
            <a:endParaRPr lang="en-US" sz="2800" b="1" dirty="0">
              <a:solidFill>
                <a:srgbClr val="FF00FF"/>
              </a:solidFill>
            </a:endParaRPr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838200" y="4800600"/>
            <a:ext cx="7467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23900" indent="-723900" algn="justLow"/>
            <a:r>
              <a:rPr lang="ar-EG" sz="2800" b="1">
                <a:solidFill>
                  <a:srgbClr val="0070C0"/>
                </a:solidFill>
              </a:rPr>
              <a:t>رابع</a:t>
            </a:r>
            <a:r>
              <a:rPr lang="ar-SA" sz="2800" b="1">
                <a:solidFill>
                  <a:srgbClr val="0070C0"/>
                </a:solidFill>
              </a:rPr>
              <a:t>ًا</a:t>
            </a:r>
            <a:r>
              <a:rPr lang="ar-EG" sz="2800" b="1">
                <a:solidFill>
                  <a:srgbClr val="0070C0"/>
                </a:solidFill>
              </a:rPr>
              <a:t>: </a:t>
            </a:r>
            <a:r>
              <a:rPr lang="ar-EG" sz="2800" b="1">
                <a:solidFill>
                  <a:srgbClr val="FF00FF"/>
                </a:solidFill>
              </a:rPr>
              <a:t>أن نبين أحكام الطعام والشراب لمن لا يعرفها فهذا من النصح للمسلمين وكمال شكر النعمة.</a:t>
            </a:r>
            <a:endParaRPr lang="en-US" sz="2800" b="1">
              <a:solidFill>
                <a:srgbClr val="FF00FF"/>
              </a:solidFill>
            </a:endParaRPr>
          </a:p>
        </p:txBody>
      </p:sp>
      <p:grpSp>
        <p:nvGrpSpPr>
          <p:cNvPr id="17413" name="مجموعة 7"/>
          <p:cNvGrpSpPr>
            <a:grpSpLocks/>
          </p:cNvGrpSpPr>
          <p:nvPr/>
        </p:nvGrpSpPr>
        <p:grpSpPr bwMode="auto">
          <a:xfrm>
            <a:off x="3124200" y="0"/>
            <a:ext cx="3451225" cy="1295400"/>
            <a:chOff x="4214810" y="1286449"/>
            <a:chExt cx="2143140" cy="1629535"/>
          </a:xfrm>
        </p:grpSpPr>
        <p:sp>
          <p:nvSpPr>
            <p:cNvPr id="9" name="نجمة ذات 16 نقطة 8"/>
            <p:cNvSpPr/>
            <p:nvPr/>
          </p:nvSpPr>
          <p:spPr>
            <a:xfrm>
              <a:off x="4251285" y="1286449"/>
              <a:ext cx="2056389" cy="1629535"/>
            </a:xfrm>
            <a:prstGeom prst="star16">
              <a:avLst/>
            </a:prstGeom>
            <a:solidFill>
              <a:srgbClr val="0099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>
                <a:defRPr/>
              </a:pPr>
              <a:endParaRPr lang="ar-SA" b="1">
                <a:solidFill>
                  <a:schemeClr val="tx1"/>
                </a:solidFill>
              </a:endParaRPr>
            </a:p>
          </p:txBody>
        </p:sp>
        <p:sp>
          <p:nvSpPr>
            <p:cNvPr id="10" name="نجمة ذات 16 نقطة 9"/>
            <p:cNvSpPr/>
            <p:nvPr/>
          </p:nvSpPr>
          <p:spPr>
            <a:xfrm>
              <a:off x="4214810" y="1428235"/>
              <a:ext cx="2143140" cy="1357946"/>
            </a:xfrm>
            <a:prstGeom prst="star16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>
                <a:defRPr/>
              </a:pPr>
              <a:endParaRPr lang="ar-SA" b="1">
                <a:solidFill>
                  <a:schemeClr val="tx1"/>
                </a:solidFill>
              </a:endParaRPr>
            </a:p>
          </p:txBody>
        </p:sp>
      </p:grp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956050" y="138113"/>
            <a:ext cx="15224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Low">
              <a:defRPr/>
            </a:pPr>
            <a:r>
              <a:rPr lang="ar-EG" sz="5400" b="1" dirty="0">
                <a:solidFill>
                  <a:schemeClr val="bg1"/>
                </a:solidFill>
                <a:latin typeface="Tahoma" pitchFamily="34" charset="0"/>
                <a:cs typeface="+mn-cs"/>
              </a:rPr>
              <a:t>تمرين</a:t>
            </a:r>
            <a:endParaRPr lang="en-US" sz="5400" b="1" dirty="0">
              <a:solidFill>
                <a:schemeClr val="bg1"/>
              </a:solidFill>
              <a:latin typeface="Tahoma" pitchFamily="34" charset="0"/>
              <a:cs typeface="+mn-cs"/>
            </a:endParaRPr>
          </a:p>
        </p:txBody>
      </p:sp>
      <p:sp>
        <p:nvSpPr>
          <p:cNvPr id="12" name="Rounded Rectangle 5"/>
          <p:cNvSpPr/>
          <p:nvPr/>
        </p:nvSpPr>
        <p:spPr>
          <a:xfrm>
            <a:off x="76200" y="1371600"/>
            <a:ext cx="8915400" cy="1828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b="1">
              <a:solidFill>
                <a:schemeClr val="tx1"/>
              </a:solidFill>
            </a:endParaRP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-228600" y="1600200"/>
            <a:ext cx="92202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ar-EG" sz="2800" b="1" dirty="0">
                <a:latin typeface="Calibri" pitchFamily="34" charset="0"/>
                <a:cs typeface="+mn-cs"/>
              </a:rPr>
              <a:t>أخبر الله سبحانه وتعالى أنه سوف يسأل عباده عن نعمته عليهم: هل شكروها أو جحدوها</a:t>
            </a:r>
            <a:r>
              <a:rPr lang="ar-SA" sz="2800" b="1" dirty="0">
                <a:latin typeface="Calibri" pitchFamily="34" charset="0"/>
                <a:cs typeface="+mn-cs"/>
              </a:rPr>
              <a:t> </a:t>
            </a:r>
            <a:r>
              <a:rPr lang="ar-EG" sz="2800" b="1" dirty="0">
                <a:latin typeface="Calibri" pitchFamily="34" charset="0"/>
                <a:cs typeface="+mn-cs"/>
              </a:rPr>
              <a:t>؟ فقال تعالى</a:t>
            </a:r>
            <a:r>
              <a:rPr lang="ar-SA" sz="2800" b="1" dirty="0">
                <a:latin typeface="Calibri" pitchFamily="34" charset="0"/>
                <a:cs typeface="+mn-cs"/>
              </a:rPr>
              <a:t> </a:t>
            </a:r>
            <a:r>
              <a:rPr lang="ar-EG" sz="2800" b="1" dirty="0">
                <a:latin typeface="Calibri" pitchFamily="34" charset="0"/>
                <a:cs typeface="+mn-cs"/>
              </a:rPr>
              <a:t>: </a:t>
            </a:r>
            <a:r>
              <a:rPr lang="ar-EG" sz="2800" b="1" dirty="0">
                <a:solidFill>
                  <a:srgbClr val="00B050"/>
                </a:solidFill>
                <a:latin typeface="Calibri" pitchFamily="34" charset="0"/>
                <a:cs typeface="Arial" pitchFamily="34" charset="0"/>
                <a:sym typeface="AGA Arabesque" pitchFamily="2" charset="2"/>
              </a:rPr>
              <a:t>(</a:t>
            </a:r>
            <a:r>
              <a:rPr lang="ar-SA" sz="2800" b="1" dirty="0">
                <a:solidFill>
                  <a:srgbClr val="00B050"/>
                </a:solidFill>
                <a:latin typeface="Calibri" pitchFamily="34" charset="0"/>
                <a:cs typeface="Arial" pitchFamily="34" charset="0"/>
              </a:rPr>
              <a:t>ثُمَّ لَتُسْأَلُنَّ يَوْمَئِذٍ عَنْ النَّعِيمِ</a:t>
            </a:r>
            <a:r>
              <a:rPr lang="ar-EG" sz="2800" b="1" dirty="0" err="1">
                <a:solidFill>
                  <a:srgbClr val="00B050"/>
                </a:solidFill>
                <a:latin typeface="Calibri" pitchFamily="34" charset="0"/>
                <a:cs typeface="Arial" pitchFamily="34" charset="0"/>
                <a:sym typeface="AGA Arabesque" pitchFamily="2" charset="2"/>
              </a:rPr>
              <a:t>)</a:t>
            </a:r>
            <a:r>
              <a:rPr lang="ar-EG" sz="2800" b="1" baseline="30000" dirty="0">
                <a:solidFill>
                  <a:srgbClr val="00B050"/>
                </a:solidFill>
                <a:latin typeface="Calibri" pitchFamily="34" charset="0"/>
                <a:cs typeface="Arial" pitchFamily="34" charset="0"/>
                <a:sym typeface="AGA Arabesque" pitchFamily="2" charset="2"/>
              </a:rPr>
              <a:t>(2</a:t>
            </a:r>
            <a:r>
              <a:rPr lang="ar-EG" sz="2800" b="1" baseline="30000" dirty="0" err="1">
                <a:solidFill>
                  <a:srgbClr val="00B050"/>
                </a:solidFill>
                <a:latin typeface="Calibri" pitchFamily="34" charset="0"/>
                <a:cs typeface="Arial" pitchFamily="34" charset="0"/>
                <a:sym typeface="AGA Arabesque" pitchFamily="2" charset="2"/>
              </a:rPr>
              <a:t>)</a:t>
            </a:r>
            <a:r>
              <a:rPr lang="ar-EG" sz="2800" b="1" dirty="0" err="1">
                <a:solidFill>
                  <a:srgbClr val="00B050"/>
                </a:solidFill>
                <a:latin typeface="Calibri" pitchFamily="34" charset="0"/>
                <a:cs typeface="Arial" pitchFamily="34" charset="0"/>
                <a:sym typeface="AGA Arabesque" pitchFamily="2" charset="2"/>
              </a:rPr>
              <a:t>،</a:t>
            </a:r>
            <a:r>
              <a:rPr lang="ar-EG" sz="2800" b="1" dirty="0">
                <a:latin typeface="Calibri" pitchFamily="34" charset="0"/>
                <a:cs typeface="+mn-cs"/>
              </a:rPr>
              <a:t> </a:t>
            </a:r>
          </a:p>
          <a:p>
            <a:pPr>
              <a:defRPr/>
            </a:pPr>
            <a:r>
              <a:rPr lang="ar-EG" sz="2800" b="1" dirty="0">
                <a:latin typeface="Calibri" pitchFamily="34" charset="0"/>
                <a:cs typeface="+mn-cs"/>
              </a:rPr>
              <a:t>بالتعاون مع مجموعتك: ناقش الوسائل الممكنة لشكر نعمة الطعام والشراب.</a:t>
            </a:r>
            <a:endParaRPr lang="en-US" sz="2800" b="1" dirty="0">
              <a:latin typeface="Calibri" pitchFamily="34" charset="0"/>
              <a:cs typeface="+mn-cs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533400" y="909638"/>
            <a:ext cx="3276600" cy="4619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 rtl="0">
              <a:defRPr/>
            </a:pPr>
            <a:r>
              <a:rPr lang="ar-EG" sz="2400" b="1" dirty="0">
                <a:latin typeface="Calibri" pitchFamily="34" charset="0"/>
                <a:cs typeface="Arial" pitchFamily="34" charset="0"/>
              </a:rPr>
              <a:t>(2) سورة التكاثر، آية: 8.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trips dir="ld"/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ألا نسرف في طعامنا و نسم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أن نبين أحكام الطعام والشراب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620000" y="457200"/>
            <a:ext cx="1371600" cy="1066800"/>
          </a:xfrm>
          <a:prstGeom prst="ellipse">
            <a:avLst/>
          </a:prstGeom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b="1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720013" y="609600"/>
            <a:ext cx="110013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Low">
              <a:defRPr/>
            </a:pPr>
            <a:r>
              <a:rPr lang="ar-EG" sz="4400" b="1" dirty="0">
                <a:latin typeface="Calibri" pitchFamily="34" charset="0"/>
                <a:cs typeface="+mn-cs"/>
              </a:rPr>
              <a:t>ثانياً:</a:t>
            </a:r>
            <a:endParaRPr lang="ar-EG" sz="4400" b="1" dirty="0">
              <a:latin typeface="Tahoma" pitchFamily="34" charset="0"/>
              <a:cs typeface="+mn-cs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09600" y="301625"/>
            <a:ext cx="6781800" cy="1527175"/>
            <a:chOff x="3706813" y="347663"/>
            <a:chExt cx="2084388" cy="1524000"/>
          </a:xfrm>
        </p:grpSpPr>
        <p:sp>
          <p:nvSpPr>
            <p:cNvPr id="5" name="Rectangle 4"/>
            <p:cNvSpPr/>
            <p:nvPr/>
          </p:nvSpPr>
          <p:spPr>
            <a:xfrm>
              <a:off x="3916618" y="456973"/>
              <a:ext cx="1619890" cy="129429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b="1">
                <a:solidFill>
                  <a:schemeClr val="tx1"/>
                </a:solidFill>
              </a:endParaRPr>
            </a:p>
          </p:txBody>
        </p:sp>
        <p:pic>
          <p:nvPicPr>
            <p:cNvPr id="6" name="Picture 2" descr="C:\حازم\الشغل الجديد باور\براويز واطارات جديدة\27.gif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3706813" y="347663"/>
              <a:ext cx="2084388" cy="1524000"/>
            </a:xfrm>
            <a:prstGeom prst="rect">
              <a:avLst/>
            </a:prstGeom>
            <a:noFill/>
          </p:spPr>
        </p:pic>
      </p:grp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24000" y="458788"/>
            <a:ext cx="4876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ar-EG" sz="3600" b="1" dirty="0">
                <a:latin typeface="Calibri" pitchFamily="34" charset="0"/>
                <a:cs typeface="+mn-cs"/>
              </a:rPr>
              <a:t>بيان الحلال والحرام من الأطعمة </a:t>
            </a:r>
            <a:r>
              <a:rPr lang="ar-EG" sz="3600" b="1" dirty="0" err="1">
                <a:latin typeface="Calibri" pitchFamily="34" charset="0"/>
                <a:cs typeface="+mn-cs"/>
              </a:rPr>
              <a:t>والأشربة:</a:t>
            </a:r>
            <a:endParaRPr lang="ar-EG" sz="3600" b="1" dirty="0">
              <a:latin typeface="Calibri" pitchFamily="34" charset="0"/>
              <a:cs typeface="+mn-cs"/>
            </a:endParaRPr>
          </a:p>
        </p:txBody>
      </p:sp>
      <p:pic>
        <p:nvPicPr>
          <p:cNvPr id="8194" name="Picture 2" descr="C:\حازم\الشغل الجديد باور\براويز واطارات جديدة\7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4800" y="2438400"/>
            <a:ext cx="8585200" cy="2971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09600" y="2743200"/>
            <a:ext cx="76962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ar-EG" sz="3200" b="1" dirty="0">
                <a:latin typeface="Calibri" pitchFamily="34" charset="0"/>
                <a:cs typeface="+mn-cs"/>
              </a:rPr>
              <a:t>لقد بين الله تعالى في شريعته الكاملة ما يجب على المسلم التمسك </a:t>
            </a:r>
            <a:r>
              <a:rPr lang="ar-EG" sz="3200" b="1" dirty="0" err="1">
                <a:latin typeface="Calibri" pitchFamily="34" charset="0"/>
                <a:cs typeface="+mn-cs"/>
              </a:rPr>
              <a:t>به</a:t>
            </a:r>
            <a:r>
              <a:rPr lang="ar-EG" sz="3200" b="1" dirty="0">
                <a:latin typeface="Calibri" pitchFamily="34" charset="0"/>
                <a:cs typeface="+mn-cs"/>
              </a:rPr>
              <a:t> فيما يأكله ويذره من </a:t>
            </a:r>
            <a:r>
              <a:rPr lang="ar-EG" sz="3200" b="1" dirty="0" err="1">
                <a:latin typeface="Calibri" pitchFamily="34" charset="0"/>
                <a:cs typeface="+mn-cs"/>
              </a:rPr>
              <a:t>المطعومات</a:t>
            </a:r>
            <a:r>
              <a:rPr lang="ar-EG" sz="3200" b="1" dirty="0">
                <a:latin typeface="Calibri" pitchFamily="34" charset="0"/>
                <a:cs typeface="+mn-cs"/>
              </a:rPr>
              <a:t>، فقال </a:t>
            </a:r>
            <a:r>
              <a:rPr lang="ar-EG" sz="3200" b="1" dirty="0" err="1">
                <a:latin typeface="Calibri" pitchFamily="34" charset="0"/>
                <a:cs typeface="+mn-cs"/>
              </a:rPr>
              <a:t>تعالى:</a:t>
            </a:r>
            <a:endParaRPr lang="ar-EG" sz="3200" b="1" dirty="0">
              <a:latin typeface="Calibri" pitchFamily="34" charset="0"/>
              <a:cs typeface="+mn-cs"/>
            </a:endParaRPr>
          </a:p>
          <a:p>
            <a:pPr>
              <a:defRPr/>
            </a:pPr>
            <a:r>
              <a:rPr lang="ar-EG" sz="3200" b="1" dirty="0">
                <a:latin typeface="Calibri" pitchFamily="34" charset="0"/>
                <a:cs typeface="+mn-cs"/>
              </a:rPr>
              <a:t> </a:t>
            </a:r>
          </a:p>
          <a:p>
            <a:pPr>
              <a:defRPr/>
            </a:pPr>
            <a:r>
              <a:rPr lang="ar-EG" sz="3200" b="1" dirty="0">
                <a:latin typeface="Calibri" pitchFamily="34" charset="0"/>
                <a:cs typeface="+mn-cs"/>
              </a:rPr>
              <a:t>والمسلم يتمسك بدينه فلا يأكل أو يشرب إلا ما أحل الله له، ويتجنب ما حرمه الله تعالى.</a:t>
            </a:r>
            <a:endParaRPr lang="en-US" sz="3200" b="1" dirty="0">
              <a:latin typeface="Calibri" pitchFamily="34" charset="0"/>
              <a:cs typeface="+mn-cs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048000" y="3733800"/>
            <a:ext cx="5715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ar-EG" sz="3600" b="1" dirty="0" err="1">
                <a:latin typeface="Calibri" pitchFamily="34" charset="0"/>
                <a:cs typeface="+mn-cs"/>
                <a:sym typeface="AGA Arabesque" pitchFamily="2" charset="2"/>
              </a:rPr>
              <a:t>(</a:t>
            </a:r>
            <a:r>
              <a:rPr lang="ar-SA" sz="3600" b="1" dirty="0">
                <a:solidFill>
                  <a:srgbClr val="00B050"/>
                </a:solidFill>
                <a:latin typeface="Calibri" pitchFamily="34" charset="0"/>
                <a:cs typeface="+mn-cs"/>
              </a:rPr>
              <a:t>وَقَدْ فَصَّلَ لَكُمْ مَا حَرَّمَ عَلَيْكُمْ</a:t>
            </a:r>
            <a:r>
              <a:rPr lang="ar-EG" sz="3600" b="1" dirty="0">
                <a:latin typeface="Calibri" pitchFamily="34" charset="0"/>
                <a:cs typeface="+mn-cs"/>
                <a:sym typeface="AGA Arabesque" pitchFamily="2" charset="2"/>
              </a:rPr>
              <a:t>)</a:t>
            </a:r>
            <a:r>
              <a:rPr lang="ar-EG" sz="3600" b="1" baseline="30000" dirty="0">
                <a:latin typeface="Calibri" pitchFamily="34" charset="0"/>
              </a:rPr>
              <a:t>(3) </a:t>
            </a:r>
            <a:r>
              <a:rPr lang="ar-EG" sz="3200" b="1" dirty="0">
                <a:latin typeface="Calibri" pitchFamily="34" charset="0"/>
                <a:cs typeface="+mn-cs"/>
              </a:rPr>
              <a:t>،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2362200" y="5862638"/>
            <a:ext cx="4114800" cy="4619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 rtl="0">
              <a:defRPr/>
            </a:pPr>
            <a:r>
              <a:rPr lang="ar-EG" sz="2400" b="1" dirty="0">
                <a:latin typeface="Calibri" pitchFamily="34" charset="0"/>
                <a:cs typeface="Arial" pitchFamily="34" charset="0"/>
              </a:rPr>
              <a:t>(3) سورة الأنعام، آية: 119.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trips dir="ld"/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EADO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ثانيًا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987 - sca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بيان الحلال والحرا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لقد بين الله تعالى في شريعت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سورة الأنعام، آية 11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1" grpId="0"/>
      <p:bldP spid="12" grpId="0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620000" y="457200"/>
            <a:ext cx="1371600" cy="1066800"/>
          </a:xfrm>
          <a:prstGeom prst="ellipse">
            <a:avLst/>
          </a:prstGeom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b="1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762875" y="609600"/>
            <a:ext cx="9953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Low">
              <a:defRPr/>
            </a:pPr>
            <a:r>
              <a:rPr lang="ar-EG" sz="4000" b="1" dirty="0">
                <a:latin typeface="Calibri" pitchFamily="34" charset="0"/>
                <a:cs typeface="+mn-cs"/>
              </a:rPr>
              <a:t>ثالثاً:</a:t>
            </a:r>
            <a:endParaRPr lang="ar-EG" sz="4000" b="1" dirty="0">
              <a:latin typeface="Tahoma" pitchFamily="34" charset="0"/>
              <a:cs typeface="+mn-cs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949450" y="333375"/>
            <a:ext cx="4648200" cy="917575"/>
            <a:chOff x="3706813" y="347663"/>
            <a:chExt cx="2084388" cy="1524000"/>
          </a:xfrm>
        </p:grpSpPr>
        <p:sp>
          <p:nvSpPr>
            <p:cNvPr id="5" name="Rectangle 4"/>
            <p:cNvSpPr/>
            <p:nvPr/>
          </p:nvSpPr>
          <p:spPr>
            <a:xfrm>
              <a:off x="3916106" y="458403"/>
              <a:ext cx="1620241" cy="129461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b="1">
                <a:solidFill>
                  <a:schemeClr val="tx1"/>
                </a:solidFill>
              </a:endParaRPr>
            </a:p>
          </p:txBody>
        </p:sp>
        <p:pic>
          <p:nvPicPr>
            <p:cNvPr id="6" name="Picture 2" descr="C:\حازم\الشغل الجديد باور\براويز واطارات جديدة\27.gif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3706813" y="347663"/>
              <a:ext cx="2084388" cy="1524000"/>
            </a:xfrm>
            <a:prstGeom prst="rect">
              <a:avLst/>
            </a:prstGeom>
            <a:noFill/>
          </p:spPr>
        </p:pic>
      </p:grp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438400" y="458788"/>
            <a:ext cx="3505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Low">
              <a:defRPr/>
            </a:pPr>
            <a:r>
              <a:rPr lang="ar-EG" sz="3200" b="1" dirty="0">
                <a:latin typeface="Calibri" pitchFamily="34" charset="0"/>
                <a:cs typeface="+mn-cs"/>
              </a:rPr>
              <a:t>مشروعية إطعام </a:t>
            </a:r>
            <a:r>
              <a:rPr lang="ar-EG" sz="3200" b="1" dirty="0" err="1">
                <a:latin typeface="Calibri" pitchFamily="34" charset="0"/>
                <a:cs typeface="+mn-cs"/>
              </a:rPr>
              <a:t>الطعام:</a:t>
            </a:r>
            <a:endParaRPr lang="ar-EG" sz="3200" b="1" dirty="0">
              <a:latin typeface="Calibri" pitchFamily="34" charset="0"/>
              <a:cs typeface="+mn-cs"/>
            </a:endParaRPr>
          </a:p>
        </p:txBody>
      </p:sp>
      <p:grpSp>
        <p:nvGrpSpPr>
          <p:cNvPr id="8" name="Group 11"/>
          <p:cNvGrpSpPr/>
          <p:nvPr/>
        </p:nvGrpSpPr>
        <p:grpSpPr>
          <a:xfrm>
            <a:off x="76200" y="2667000"/>
            <a:ext cx="8915400" cy="3276600"/>
            <a:chOff x="397240" y="3139190"/>
            <a:chExt cx="8370888" cy="3443990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9" name="Rectangle 8"/>
            <p:cNvSpPr/>
            <p:nvPr/>
          </p:nvSpPr>
          <p:spPr>
            <a:xfrm>
              <a:off x="503420" y="3170886"/>
              <a:ext cx="8183380" cy="308028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b="1">
                <a:solidFill>
                  <a:schemeClr val="tx1"/>
                </a:solidFill>
              </a:endParaRPr>
            </a:p>
          </p:txBody>
        </p:sp>
        <p:pic>
          <p:nvPicPr>
            <p:cNvPr id="9218" name="Picture 2" descr="C:\حازم\الشغل الجديد باور\براويز واطارات جديدة\30.jpg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397240" y="3139190"/>
              <a:ext cx="8370888" cy="3443990"/>
            </a:xfrm>
            <a:prstGeom prst="rect">
              <a:avLst/>
            </a:prstGeom>
            <a:noFill/>
          </p:spPr>
        </p:pic>
      </p:grp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52400" y="2819400"/>
            <a:ext cx="86106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ar-EG" sz="3200" b="1" dirty="0">
                <a:latin typeface="Calibri" pitchFamily="34" charset="0"/>
                <a:cs typeface="+mn-cs"/>
              </a:rPr>
              <a:t>جاءت الشريعة بالحث على الإكرام، وإطعام الطعام، ويدخل في ذلك </a:t>
            </a:r>
            <a:r>
              <a:rPr lang="ar-EG" sz="3200" b="1" dirty="0">
                <a:solidFill>
                  <a:srgbClr val="FF0000"/>
                </a:solidFill>
                <a:latin typeface="Calibri" pitchFamily="34" charset="0"/>
                <a:cs typeface="+mn-cs"/>
              </a:rPr>
              <a:t>الإطعام الواجب</a:t>
            </a:r>
            <a:r>
              <a:rPr lang="ar-EG" sz="3200" b="1" dirty="0">
                <a:latin typeface="Calibri" pitchFamily="34" charset="0"/>
                <a:cs typeface="+mn-cs"/>
              </a:rPr>
              <a:t>، كإطعام الرجل أهل بيته، وإغاثة الملهوف الجائع، والضيافة الواجبة، كما يدخل في ذلك </a:t>
            </a:r>
            <a:r>
              <a:rPr lang="ar-EG" sz="3200" b="1" dirty="0">
                <a:solidFill>
                  <a:srgbClr val="FF0000"/>
                </a:solidFill>
                <a:latin typeface="Calibri" pitchFamily="34" charset="0"/>
                <a:cs typeface="+mn-cs"/>
              </a:rPr>
              <a:t>الإطعام المستحب</a:t>
            </a:r>
            <a:r>
              <a:rPr lang="ar-EG" sz="3200" b="1" dirty="0">
                <a:latin typeface="Calibri" pitchFamily="34" charset="0"/>
                <a:cs typeface="+mn-cs"/>
              </a:rPr>
              <a:t>؛ كإطعام الفقراء والمساكين، فعن أبي هريرة رضي الله عنه قال: قال رسول الله صلى الله عليه وسلم:</a:t>
            </a:r>
            <a:endParaRPr lang="en-US" sz="3200" b="1" dirty="0">
              <a:solidFill>
                <a:srgbClr val="0070C0"/>
              </a:solidFill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ransition>
    <p:strips dir="ld"/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ثالثًا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 (8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مشروعية إطعام الطعا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on 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جاءت الشريعة بالحث على الإكرا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0" y="2057400"/>
            <a:ext cx="9144000" cy="3886200"/>
            <a:chOff x="397240" y="3139190"/>
            <a:chExt cx="8370888" cy="3443990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15" name="Rectangle 8"/>
            <p:cNvSpPr/>
            <p:nvPr/>
          </p:nvSpPr>
          <p:spPr>
            <a:xfrm>
              <a:off x="503420" y="3170886"/>
              <a:ext cx="8183380" cy="308028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b="1">
                <a:solidFill>
                  <a:schemeClr val="tx1"/>
                </a:solidFill>
              </a:endParaRPr>
            </a:p>
          </p:txBody>
        </p:sp>
        <p:pic>
          <p:nvPicPr>
            <p:cNvPr id="18" name="Picture 2" descr="C:\حازم\الشغل الجديد باور\براويز واطارات جديدة\30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397240" y="3139190"/>
              <a:ext cx="8370888" cy="3443990"/>
            </a:xfrm>
            <a:prstGeom prst="rect">
              <a:avLst/>
            </a:prstGeom>
            <a:noFill/>
          </p:spPr>
        </p:pic>
      </p:grp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57200" y="2286000"/>
            <a:ext cx="83058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ar-EG" sz="3200" b="1" dirty="0">
                <a:latin typeface="Calibri" pitchFamily="34" charset="0"/>
              </a:rPr>
              <a:t>(</a:t>
            </a:r>
            <a:r>
              <a:rPr lang="ar-EG" sz="3200" b="1" dirty="0">
                <a:solidFill>
                  <a:srgbClr val="0070C0"/>
                </a:solidFill>
                <a:latin typeface="Calibri" pitchFamily="34" charset="0"/>
              </a:rPr>
              <a:t>إِنَّ الله عز وجل يقول يوم القِيَامَةِ: يا ابن آدَمَ استَطْعَمْتُكَ فلم تُطْعِمْني </a:t>
            </a:r>
            <a:r>
              <a:rPr lang="ar-EG" sz="3200" b="1" dirty="0">
                <a:solidFill>
                  <a:srgbClr val="0070C0"/>
                </a:solidFill>
                <a:latin typeface="Calibri" pitchFamily="34" charset="0"/>
                <a:cs typeface="+mn-cs"/>
              </a:rPr>
              <a:t>قال:</a:t>
            </a:r>
            <a:r>
              <a:rPr lang="ar-EG" sz="3200" b="1" dirty="0">
                <a:latin typeface="Calibri" pitchFamily="34" charset="0"/>
                <a:cs typeface="+mn-cs"/>
              </a:rPr>
              <a:t> </a:t>
            </a:r>
            <a:r>
              <a:rPr lang="ar-EG" sz="3200" b="1" dirty="0">
                <a:solidFill>
                  <a:srgbClr val="0070C0"/>
                </a:solidFill>
                <a:latin typeface="Calibri" pitchFamily="34" charset="0"/>
                <a:cs typeface="+mn-cs"/>
              </a:rPr>
              <a:t>يا رَبّ وَكَيْفَ أُطْعِمُكَ وأَنْتَ رَبُّ </a:t>
            </a:r>
            <a:r>
              <a:rPr lang="ar-EG" sz="3200" b="1" dirty="0">
                <a:solidFill>
                  <a:srgbClr val="0070C0"/>
                </a:solidFill>
                <a:latin typeface="Calibri" pitchFamily="34" charset="0"/>
                <a:cs typeface="+mn-cs"/>
              </a:rPr>
              <a:t>العَالَمينَ؟ </a:t>
            </a:r>
            <a:r>
              <a:rPr lang="ar-EG" sz="3200" b="1" dirty="0">
                <a:solidFill>
                  <a:srgbClr val="0070C0"/>
                </a:solidFill>
                <a:latin typeface="Calibri" pitchFamily="34" charset="0"/>
                <a:cs typeface="+mn-cs"/>
              </a:rPr>
              <a:t>قَالَ: أمَا عَلِمْتَ أَنَّهُ استَطْعَمَكَ عَبدِي فُلانٌ فلم تُطْعِمهُ، أمَا عَلمْتَ أنَّكَ لَو أطعَمْتَهُ لوجدتَ ذلك عِندي، يا ابن آدمَ اسْتَسْقَيتُكَ فلم تَسقِنِي، قال: يا رَبّ كَيْفَ أسْقِيكَ وأنْتَ رَبُّ </a:t>
            </a:r>
            <a:r>
              <a:rPr lang="ar-EG" sz="3200" b="1" dirty="0">
                <a:solidFill>
                  <a:srgbClr val="0070C0"/>
                </a:solidFill>
                <a:latin typeface="Calibri" pitchFamily="34" charset="0"/>
                <a:cs typeface="+mn-cs"/>
              </a:rPr>
              <a:t>العَالمينَ؟ </a:t>
            </a:r>
            <a:r>
              <a:rPr lang="ar-EG" sz="3200" b="1" dirty="0">
                <a:solidFill>
                  <a:srgbClr val="0070C0"/>
                </a:solidFill>
                <a:latin typeface="Calibri" pitchFamily="34" charset="0"/>
                <a:cs typeface="+mn-cs"/>
              </a:rPr>
              <a:t>قال: اسْتسقَاكَ عَبدِي فُلانٌ فلم تَسقِهِ، أما إنَّكَ لو سَقَيتَهُ وَجَدتَ ذلك عِندِي</a:t>
            </a:r>
            <a:r>
              <a:rPr lang="ar-EG" sz="3200" b="1" dirty="0">
                <a:latin typeface="Calibri" pitchFamily="34" charset="0"/>
                <a:cs typeface="+mn-cs"/>
              </a:rPr>
              <a:t>)</a:t>
            </a:r>
            <a:r>
              <a:rPr lang="ar-EG" sz="3200" b="1" baseline="30000" dirty="0">
                <a:latin typeface="Calibri" pitchFamily="34" charset="0"/>
                <a:cs typeface="+mn-cs"/>
              </a:rPr>
              <a:t>(4)</a:t>
            </a:r>
            <a:r>
              <a:rPr lang="ar-EG" sz="3200" b="1" baseline="-25000" dirty="0">
                <a:latin typeface="Calibri" pitchFamily="34" charset="0"/>
                <a:cs typeface="+mn-cs"/>
              </a:rPr>
              <a:t>.</a:t>
            </a:r>
            <a:endParaRPr lang="en-US" sz="3200" b="1" dirty="0">
              <a:latin typeface="Calibri" pitchFamily="34" charset="0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620000" y="457200"/>
            <a:ext cx="1371600" cy="1066800"/>
          </a:xfrm>
          <a:prstGeom prst="ellipse">
            <a:avLst/>
          </a:prstGeom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b="1">
              <a:solidFill>
                <a:schemeClr val="tx1"/>
              </a:solidFill>
            </a:endParaRPr>
          </a:p>
        </p:txBody>
      </p:sp>
      <p:sp>
        <p:nvSpPr>
          <p:cNvPr id="12293" name="TextBox 13"/>
          <p:cNvSpPr txBox="1">
            <a:spLocks noChangeArrowheads="1"/>
          </p:cNvSpPr>
          <p:nvPr/>
        </p:nvSpPr>
        <p:spPr bwMode="auto">
          <a:xfrm>
            <a:off x="7762875" y="609600"/>
            <a:ext cx="9953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Low">
              <a:defRPr/>
            </a:pPr>
            <a:r>
              <a:rPr lang="ar-EG" sz="4000" b="1" dirty="0">
                <a:latin typeface="Calibri" pitchFamily="34" charset="0"/>
                <a:cs typeface="+mn-cs"/>
              </a:rPr>
              <a:t>ثالثاً:</a:t>
            </a:r>
            <a:endParaRPr lang="ar-EG" sz="4000" b="1" dirty="0">
              <a:latin typeface="Tahoma" pitchFamily="34" charset="0"/>
              <a:cs typeface="+mn-cs"/>
            </a:endParaRPr>
          </a:p>
        </p:txBody>
      </p:sp>
      <p:grpSp>
        <p:nvGrpSpPr>
          <p:cNvPr id="20486" name="Group 14"/>
          <p:cNvGrpSpPr>
            <a:grpSpLocks/>
          </p:cNvGrpSpPr>
          <p:nvPr/>
        </p:nvGrpSpPr>
        <p:grpSpPr bwMode="auto">
          <a:xfrm>
            <a:off x="1949450" y="333375"/>
            <a:ext cx="4648200" cy="917575"/>
            <a:chOff x="3706813" y="347663"/>
            <a:chExt cx="2084388" cy="1524000"/>
          </a:xfrm>
        </p:grpSpPr>
        <p:sp>
          <p:nvSpPr>
            <p:cNvPr id="16" name="Rectangle 15"/>
            <p:cNvSpPr/>
            <p:nvPr/>
          </p:nvSpPr>
          <p:spPr>
            <a:xfrm>
              <a:off x="3916106" y="458403"/>
              <a:ext cx="1620241" cy="129461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b="1">
                <a:solidFill>
                  <a:schemeClr val="tx1"/>
                </a:solidFill>
              </a:endParaRPr>
            </a:p>
          </p:txBody>
        </p:sp>
        <p:pic>
          <p:nvPicPr>
            <p:cNvPr id="17" name="Picture 2" descr="C:\حازم\الشغل الجديد باور\براويز واطارات جديدة\27.gif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3706813" y="347663"/>
              <a:ext cx="2084388" cy="1524000"/>
            </a:xfrm>
            <a:prstGeom prst="rect">
              <a:avLst/>
            </a:prstGeom>
            <a:noFill/>
          </p:spPr>
        </p:pic>
      </p:grpSp>
      <p:sp>
        <p:nvSpPr>
          <p:cNvPr id="12295" name="TextBox 17"/>
          <p:cNvSpPr txBox="1">
            <a:spLocks noChangeArrowheads="1"/>
          </p:cNvSpPr>
          <p:nvPr/>
        </p:nvSpPr>
        <p:spPr bwMode="auto">
          <a:xfrm>
            <a:off x="2667000" y="458788"/>
            <a:ext cx="3352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Low">
              <a:defRPr/>
            </a:pPr>
            <a:r>
              <a:rPr lang="ar-EG" sz="3200" b="1" dirty="0">
                <a:latin typeface="Calibri" pitchFamily="34" charset="0"/>
                <a:cs typeface="+mn-cs"/>
              </a:rPr>
              <a:t>مشروعية إطعام </a:t>
            </a:r>
            <a:r>
              <a:rPr lang="ar-EG" sz="3200" b="1" dirty="0" err="1">
                <a:latin typeface="Calibri" pitchFamily="34" charset="0"/>
                <a:cs typeface="+mn-cs"/>
              </a:rPr>
              <a:t>الطعام:</a:t>
            </a:r>
            <a:endParaRPr lang="ar-EG" sz="3200" b="1" dirty="0">
              <a:latin typeface="Calibri" pitchFamily="34" charset="0"/>
              <a:cs typeface="+mn-cs"/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228600" y="5924550"/>
            <a:ext cx="8686800" cy="400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 rtl="0">
              <a:defRPr/>
            </a:pPr>
            <a:r>
              <a:rPr lang="ar-EG" sz="2000" b="1" dirty="0">
                <a:latin typeface="Calibri" pitchFamily="34" charset="0"/>
                <a:cs typeface="Arial" pitchFamily="34" charset="0"/>
              </a:rPr>
              <a:t>(4) رواه مسلم في كتاب البر والصلة والآداب، باب فضل عيادة المريض 4/ </a:t>
            </a:r>
            <a:r>
              <a:rPr lang="ar-EG" sz="2000" b="1" dirty="0" err="1">
                <a:latin typeface="Calibri" pitchFamily="34" charset="0"/>
                <a:cs typeface="Arial" pitchFamily="34" charset="0"/>
              </a:rPr>
              <a:t>1989 </a:t>
            </a:r>
            <a:r>
              <a:rPr lang="ar-EG" sz="2000" b="1" dirty="0">
                <a:latin typeface="Calibri" pitchFamily="34" charset="0"/>
                <a:cs typeface="Arial" pitchFamily="34" charset="0"/>
              </a:rPr>
              <a:t>(2569</a:t>
            </a:r>
            <a:r>
              <a:rPr lang="ar-EG" sz="2000" b="1" dirty="0" err="1">
                <a:latin typeface="Calibri" pitchFamily="34" charset="0"/>
                <a:cs typeface="Arial" pitchFamily="34" charset="0"/>
              </a:rPr>
              <a:t>).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trips dir="ld"/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 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إِنَّ الله عز وجل يقول يوم القِيَامَةِ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رواه مسلم في كتاب البر والصلة والآداب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537c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524000"/>
            <a:ext cx="8610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371600" y="2668588"/>
            <a:ext cx="6199188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ar-SA" sz="4400" b="1"/>
              <a:t>قال الله تعالى: (</a:t>
            </a:r>
            <a:r>
              <a:rPr lang="ar-SA" sz="4400" b="1">
                <a:solidFill>
                  <a:srgbClr val="00B050"/>
                </a:solidFill>
              </a:rPr>
              <a:t>وَيُطْعِمُونَ الطَّعَامَ عَلَىٰ حُبِّهِ مِسْكِينًا وَيَتِيمًا وَأَسِيرًا</a:t>
            </a:r>
            <a:r>
              <a:rPr lang="ar-EG" sz="4400" b="1"/>
              <a:t>)</a:t>
            </a:r>
            <a:endParaRPr lang="en-US" sz="440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90600" y="4719638"/>
            <a:ext cx="3913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ar-EG" sz="2400" b="1">
                <a:solidFill>
                  <a:srgbClr val="C00000"/>
                </a:solidFill>
              </a:rPr>
              <a:t> سورة الإنسان الآية (8)</a:t>
            </a:r>
            <a:endParaRPr lang="en-US" sz="24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strips dir="ld"/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ش2 قال الله تعال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ILLOWMO.WMF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3">
                <a:tint val="45000"/>
                <a:satMod val="400000"/>
              </a:schemeClr>
            </a:duotone>
            <a:lum contrast="100000"/>
          </a:blip>
          <a:stretch>
            <a:fillRect/>
          </a:stretch>
        </p:blipFill>
        <p:spPr bwMode="auto">
          <a:xfrm>
            <a:off x="609600" y="1981200"/>
            <a:ext cx="8153400" cy="1428794"/>
          </a:xfrm>
          <a:prstGeom prst="rect">
            <a:avLst/>
          </a:prstGeom>
          <a:effectLst>
            <a:innerShdw blurRad="546100">
              <a:prstClr val="black"/>
            </a:innerShdw>
          </a:effectLst>
        </p:spPr>
      </p:pic>
      <p:sp>
        <p:nvSpPr>
          <p:cNvPr id="5" name="مستطيل 4"/>
          <p:cNvSpPr>
            <a:spLocks noChangeArrowheads="1"/>
          </p:cNvSpPr>
          <p:nvPr/>
        </p:nvSpPr>
        <p:spPr bwMode="auto">
          <a:xfrm>
            <a:off x="4943475" y="2286000"/>
            <a:ext cx="25527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EG" sz="3600" b="1">
                <a:solidFill>
                  <a:srgbClr val="FF00FF"/>
                </a:solidFill>
              </a:rPr>
              <a:t>1- </a:t>
            </a:r>
            <a:r>
              <a:rPr lang="ar-SA" sz="3600" b="1">
                <a:solidFill>
                  <a:srgbClr val="FF00FF"/>
                </a:solidFill>
              </a:rPr>
              <a:t>نعمة الطعام.</a:t>
            </a:r>
            <a:endParaRPr lang="en-US" sz="3600">
              <a:solidFill>
                <a:srgbClr val="FF00FF"/>
              </a:solidFill>
            </a:endParaRPr>
          </a:p>
        </p:txBody>
      </p:sp>
      <p:pic>
        <p:nvPicPr>
          <p:cNvPr id="6" name="Picture 4" descr="PILLOWMO.WMF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3">
                <a:tint val="45000"/>
                <a:satMod val="400000"/>
              </a:schemeClr>
            </a:duotone>
            <a:lum contrast="100000"/>
          </a:blip>
          <a:stretch>
            <a:fillRect/>
          </a:stretch>
        </p:blipFill>
        <p:spPr bwMode="auto">
          <a:xfrm>
            <a:off x="457200" y="3429000"/>
            <a:ext cx="8153400" cy="1428794"/>
          </a:xfrm>
          <a:prstGeom prst="rect">
            <a:avLst/>
          </a:prstGeom>
          <a:effectLst>
            <a:innerShdw blurRad="546100">
              <a:prstClr val="black"/>
            </a:innerShdw>
          </a:effectLst>
        </p:spPr>
      </p:pic>
      <p:sp>
        <p:nvSpPr>
          <p:cNvPr id="7" name="مستطيل 6"/>
          <p:cNvSpPr>
            <a:spLocks noChangeArrowheads="1"/>
          </p:cNvSpPr>
          <p:nvPr/>
        </p:nvSpPr>
        <p:spPr bwMode="auto">
          <a:xfrm>
            <a:off x="1190625" y="3581400"/>
            <a:ext cx="62007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9263" indent="-449263"/>
            <a:r>
              <a:rPr lang="ar-EG" sz="3600" b="1">
                <a:solidFill>
                  <a:srgbClr val="FF00FF"/>
                </a:solidFill>
              </a:rPr>
              <a:t>2- </a:t>
            </a:r>
            <a:r>
              <a:rPr lang="ar-SA" sz="3600" b="1">
                <a:solidFill>
                  <a:srgbClr val="FF00FF"/>
                </a:solidFill>
              </a:rPr>
              <a:t>الأحكام الشرعية العامة المتعلقة بالأطعمة والأشربة.</a:t>
            </a:r>
            <a:endParaRPr lang="en-US" sz="3600">
              <a:solidFill>
                <a:srgbClr val="FF00FF"/>
              </a:solidFill>
            </a:endParaRPr>
          </a:p>
        </p:txBody>
      </p:sp>
      <p:pic>
        <p:nvPicPr>
          <p:cNvPr id="8" name="Picture 4" descr="PILLOWMO.WMF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3">
                <a:tint val="45000"/>
                <a:satMod val="400000"/>
              </a:schemeClr>
            </a:duotone>
            <a:lum contrast="100000"/>
          </a:blip>
          <a:stretch>
            <a:fillRect/>
          </a:stretch>
        </p:blipFill>
        <p:spPr bwMode="auto">
          <a:xfrm>
            <a:off x="228600" y="5029200"/>
            <a:ext cx="8153400" cy="1428794"/>
          </a:xfrm>
          <a:prstGeom prst="rect">
            <a:avLst/>
          </a:prstGeom>
          <a:effectLst>
            <a:innerShdw blurRad="546100">
              <a:prstClr val="black"/>
            </a:innerShdw>
          </a:effectLst>
        </p:spPr>
      </p:pic>
      <p:sp>
        <p:nvSpPr>
          <p:cNvPr id="9" name="مستطيل 8"/>
          <p:cNvSpPr>
            <a:spLocks noChangeArrowheads="1"/>
          </p:cNvSpPr>
          <p:nvPr/>
        </p:nvSpPr>
        <p:spPr bwMode="auto">
          <a:xfrm>
            <a:off x="2179638" y="5410200"/>
            <a:ext cx="49831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ar-EG" sz="3600" b="1">
                <a:solidFill>
                  <a:srgbClr val="FF00FF"/>
                </a:solidFill>
              </a:rPr>
              <a:t>3- </a:t>
            </a:r>
            <a:r>
              <a:rPr lang="ar-SA" sz="3600" b="1">
                <a:solidFill>
                  <a:srgbClr val="FF00FF"/>
                </a:solidFill>
              </a:rPr>
              <a:t>الأصل في الأطعمة والأشربة.</a:t>
            </a:r>
            <a:endParaRPr lang="en-US" sz="3600">
              <a:solidFill>
                <a:srgbClr val="FF00FF"/>
              </a:solidFill>
            </a:endParaRPr>
          </a:p>
        </p:txBody>
      </p:sp>
      <p:pic>
        <p:nvPicPr>
          <p:cNvPr id="10" name="صورة 9" descr="8.gif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359048">
            <a:off x="2266950" y="255588"/>
            <a:ext cx="4970463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مستطيل 10"/>
          <p:cNvSpPr>
            <a:spLocks noChangeArrowheads="1"/>
          </p:cNvSpPr>
          <p:nvPr/>
        </p:nvSpPr>
        <p:spPr bwMode="auto">
          <a:xfrm>
            <a:off x="3200400" y="381000"/>
            <a:ext cx="3397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/>
            <a:r>
              <a:rPr lang="ar-SA" sz="5400" b="1">
                <a:solidFill>
                  <a:schemeClr val="bg1"/>
                </a:solidFill>
              </a:rPr>
              <a:t>عناصر الوحدة</a:t>
            </a:r>
            <a:endParaRPr lang="en-US" sz="54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trips dir="ld"/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308 - chimes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عناصر الوحد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باب بينفتح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نعمة الطعا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باب بينفتح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الأحكام الشرعية العام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باب بينفتح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الأصل في الأطعمة والأشرب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ILLOWMO.WMF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lum contrast="100000"/>
          </a:blip>
          <a:stretch>
            <a:fillRect/>
          </a:stretch>
        </p:blipFill>
        <p:spPr bwMode="auto">
          <a:xfrm>
            <a:off x="609600" y="1981200"/>
            <a:ext cx="8153400" cy="1428794"/>
          </a:xfrm>
          <a:prstGeom prst="rect">
            <a:avLst/>
          </a:prstGeom>
          <a:effectLst>
            <a:innerShdw blurRad="546100">
              <a:prstClr val="black"/>
            </a:innerShdw>
          </a:effectLst>
        </p:spPr>
      </p:pic>
      <p:sp>
        <p:nvSpPr>
          <p:cNvPr id="5" name="مستطيل 4"/>
          <p:cNvSpPr>
            <a:spLocks noChangeArrowheads="1"/>
          </p:cNvSpPr>
          <p:nvPr/>
        </p:nvSpPr>
        <p:spPr bwMode="auto">
          <a:xfrm>
            <a:off x="2130425" y="2286000"/>
            <a:ext cx="49561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ar-EG" sz="3600" b="1">
                <a:solidFill>
                  <a:srgbClr val="C00000"/>
                </a:solidFill>
              </a:rPr>
              <a:t>4- </a:t>
            </a:r>
            <a:r>
              <a:rPr lang="ar-SA" sz="3600" b="1">
                <a:solidFill>
                  <a:srgbClr val="C00000"/>
                </a:solidFill>
              </a:rPr>
              <a:t>أنواع الأطعمة وأهم أحكامها.</a:t>
            </a:r>
            <a:endParaRPr lang="en-US" sz="3600">
              <a:solidFill>
                <a:srgbClr val="C00000"/>
              </a:solidFill>
            </a:endParaRPr>
          </a:p>
        </p:txBody>
      </p:sp>
      <p:pic>
        <p:nvPicPr>
          <p:cNvPr id="6" name="Picture 4" descr="PILLOWMO.WMF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lum contrast="100000"/>
          </a:blip>
          <a:stretch>
            <a:fillRect/>
          </a:stretch>
        </p:blipFill>
        <p:spPr bwMode="auto">
          <a:xfrm>
            <a:off x="457200" y="3429000"/>
            <a:ext cx="8153400" cy="1428794"/>
          </a:xfrm>
          <a:prstGeom prst="rect">
            <a:avLst/>
          </a:prstGeom>
          <a:effectLst>
            <a:innerShdw blurRad="546100">
              <a:prstClr val="black"/>
            </a:innerShdw>
          </a:effectLst>
        </p:spPr>
      </p:pic>
      <p:sp>
        <p:nvSpPr>
          <p:cNvPr id="7" name="مستطيل 6"/>
          <p:cNvSpPr>
            <a:spLocks noChangeArrowheads="1"/>
          </p:cNvSpPr>
          <p:nvPr/>
        </p:nvSpPr>
        <p:spPr bwMode="auto">
          <a:xfrm>
            <a:off x="762000" y="3810000"/>
            <a:ext cx="62007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600" b="1">
                <a:solidFill>
                  <a:srgbClr val="C00000"/>
                </a:solidFill>
              </a:rPr>
              <a:t>5- </a:t>
            </a:r>
            <a:r>
              <a:rPr lang="ar-SA" sz="3600" b="1">
                <a:solidFill>
                  <a:srgbClr val="C00000"/>
                </a:solidFill>
              </a:rPr>
              <a:t>الأطعمة النباتية والحيوانية.</a:t>
            </a:r>
            <a:endParaRPr lang="en-US" sz="3600">
              <a:solidFill>
                <a:srgbClr val="C00000"/>
              </a:solidFill>
            </a:endParaRPr>
          </a:p>
        </p:txBody>
      </p:sp>
      <p:pic>
        <p:nvPicPr>
          <p:cNvPr id="8" name="Picture 4" descr="PILLOWMO.WMF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lum contrast="100000"/>
          </a:blip>
          <a:stretch>
            <a:fillRect/>
          </a:stretch>
        </p:blipFill>
        <p:spPr bwMode="auto">
          <a:xfrm>
            <a:off x="228600" y="5029200"/>
            <a:ext cx="8153400" cy="1428794"/>
          </a:xfrm>
          <a:prstGeom prst="rect">
            <a:avLst/>
          </a:prstGeom>
          <a:effectLst>
            <a:innerShdw blurRad="546100">
              <a:prstClr val="black"/>
            </a:innerShdw>
          </a:effectLst>
        </p:spPr>
      </p:pic>
      <p:sp>
        <p:nvSpPr>
          <p:cNvPr id="9" name="مستطيل 8"/>
          <p:cNvSpPr>
            <a:spLocks noChangeArrowheads="1"/>
          </p:cNvSpPr>
          <p:nvPr/>
        </p:nvSpPr>
        <p:spPr bwMode="auto">
          <a:xfrm>
            <a:off x="2720975" y="5486400"/>
            <a:ext cx="41370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ar-EG" sz="3600" b="1">
                <a:solidFill>
                  <a:srgbClr val="C00000"/>
                </a:solidFill>
              </a:rPr>
              <a:t>6- </a:t>
            </a:r>
            <a:r>
              <a:rPr lang="ar-SA" sz="3600" b="1">
                <a:solidFill>
                  <a:srgbClr val="C00000"/>
                </a:solidFill>
              </a:rPr>
              <a:t>الأطعمة الضارة بالبدن.</a:t>
            </a:r>
            <a:endParaRPr lang="en-US" sz="3600">
              <a:solidFill>
                <a:srgbClr val="C00000"/>
              </a:solidFill>
            </a:endParaRPr>
          </a:p>
        </p:txBody>
      </p:sp>
      <p:pic>
        <p:nvPicPr>
          <p:cNvPr id="5128" name="صورة 9" descr="8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359048">
            <a:off x="2266950" y="255588"/>
            <a:ext cx="4970463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9" name="مستطيل 10"/>
          <p:cNvSpPr>
            <a:spLocks noChangeArrowheads="1"/>
          </p:cNvSpPr>
          <p:nvPr/>
        </p:nvSpPr>
        <p:spPr bwMode="auto">
          <a:xfrm>
            <a:off x="3200400" y="381000"/>
            <a:ext cx="3397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/>
            <a:r>
              <a:rPr lang="ar-SA" sz="5400" b="1">
                <a:solidFill>
                  <a:schemeClr val="bg1"/>
                </a:solidFill>
              </a:rPr>
              <a:t>عناصر الوحدة</a:t>
            </a:r>
            <a:endParaRPr lang="en-US" sz="54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trips dir="ld"/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باب بينفتح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أنواع الأطعمة وأهم أحكامها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باب بينفتح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الأطعمة النباتية والحيواني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باب بينفتح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الأطعمة الضارة بالبد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ILLOWMO.WMF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lum contrast="100000"/>
          </a:blip>
          <a:stretch>
            <a:fillRect/>
          </a:stretch>
        </p:blipFill>
        <p:spPr bwMode="auto">
          <a:xfrm>
            <a:off x="533400" y="1981200"/>
            <a:ext cx="8305800" cy="1428794"/>
          </a:xfrm>
          <a:prstGeom prst="rect">
            <a:avLst/>
          </a:prstGeom>
          <a:effectLst>
            <a:innerShdw blurRad="546100">
              <a:prstClr val="black"/>
            </a:innerShdw>
          </a:effectLst>
        </p:spPr>
      </p:pic>
      <p:sp>
        <p:nvSpPr>
          <p:cNvPr id="5" name="مستطيل 4"/>
          <p:cNvSpPr>
            <a:spLocks noChangeArrowheads="1"/>
          </p:cNvSpPr>
          <p:nvPr/>
        </p:nvSpPr>
        <p:spPr bwMode="auto">
          <a:xfrm>
            <a:off x="3040063" y="2286000"/>
            <a:ext cx="45037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ar-EG" sz="3600" b="1">
                <a:solidFill>
                  <a:srgbClr val="C00000"/>
                </a:solidFill>
              </a:rPr>
              <a:t>7- </a:t>
            </a:r>
            <a:r>
              <a:rPr lang="ar-SA" sz="3600" b="1">
                <a:solidFill>
                  <a:srgbClr val="C00000"/>
                </a:solidFill>
              </a:rPr>
              <a:t>الأطعمة الخبيثة والنجسة.</a:t>
            </a:r>
            <a:endParaRPr lang="en-US" sz="3600">
              <a:solidFill>
                <a:srgbClr val="C00000"/>
              </a:solidFill>
            </a:endParaRPr>
          </a:p>
        </p:txBody>
      </p:sp>
      <p:pic>
        <p:nvPicPr>
          <p:cNvPr id="6" name="Picture 4" descr="PILLOWMO.WMF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lum contrast="100000"/>
          </a:blip>
          <a:stretch>
            <a:fillRect/>
          </a:stretch>
        </p:blipFill>
        <p:spPr bwMode="auto">
          <a:xfrm>
            <a:off x="381000" y="3429000"/>
            <a:ext cx="8305800" cy="1428794"/>
          </a:xfrm>
          <a:prstGeom prst="rect">
            <a:avLst/>
          </a:prstGeom>
          <a:effectLst>
            <a:innerShdw blurRad="546100">
              <a:prstClr val="black"/>
            </a:innerShdw>
          </a:effectLst>
        </p:spPr>
      </p:pic>
      <p:sp>
        <p:nvSpPr>
          <p:cNvPr id="7" name="مستطيل 6"/>
          <p:cNvSpPr>
            <a:spLocks noChangeArrowheads="1"/>
          </p:cNvSpPr>
          <p:nvPr/>
        </p:nvSpPr>
        <p:spPr bwMode="auto">
          <a:xfrm>
            <a:off x="1295400" y="3581400"/>
            <a:ext cx="62007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9750" indent="-539750"/>
            <a:r>
              <a:rPr lang="ar-EG" sz="3600" b="1">
                <a:solidFill>
                  <a:srgbClr val="C00000"/>
                </a:solidFill>
              </a:rPr>
              <a:t>8- </a:t>
            </a:r>
            <a:r>
              <a:rPr lang="ar-SA" sz="3600" b="1">
                <a:solidFill>
                  <a:srgbClr val="C00000"/>
                </a:solidFill>
              </a:rPr>
              <a:t>الحيوانات الآكلة للجيف والنجاسات والحيوانات المفترسة.</a:t>
            </a:r>
            <a:endParaRPr lang="en-US" sz="3600">
              <a:solidFill>
                <a:srgbClr val="C00000"/>
              </a:solidFill>
            </a:endParaRPr>
          </a:p>
        </p:txBody>
      </p:sp>
      <p:pic>
        <p:nvPicPr>
          <p:cNvPr id="8" name="Picture 4" descr="PILLOWMO.WMF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lum contrast="100000"/>
          </a:blip>
          <a:stretch>
            <a:fillRect/>
          </a:stretch>
        </p:blipFill>
        <p:spPr bwMode="auto">
          <a:xfrm>
            <a:off x="152400" y="5029200"/>
            <a:ext cx="8305800" cy="1428794"/>
          </a:xfrm>
          <a:prstGeom prst="rect">
            <a:avLst/>
          </a:prstGeom>
          <a:effectLst>
            <a:innerShdw blurRad="546100">
              <a:prstClr val="black"/>
            </a:innerShdw>
          </a:effectLst>
        </p:spPr>
      </p:pic>
      <p:sp>
        <p:nvSpPr>
          <p:cNvPr id="9" name="مستطيل 8"/>
          <p:cNvSpPr>
            <a:spLocks noChangeArrowheads="1"/>
          </p:cNvSpPr>
          <p:nvPr/>
        </p:nvSpPr>
        <p:spPr bwMode="auto">
          <a:xfrm>
            <a:off x="2362200" y="5410200"/>
            <a:ext cx="5032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ar-EG" sz="3600" b="1">
                <a:solidFill>
                  <a:srgbClr val="C00000"/>
                </a:solidFill>
              </a:rPr>
              <a:t>9- </a:t>
            </a:r>
            <a:r>
              <a:rPr lang="ar-SA" sz="3600" b="1">
                <a:solidFill>
                  <a:srgbClr val="C00000"/>
                </a:solidFill>
              </a:rPr>
              <a:t>الأطعمة المسكرة أو المخدرة.</a:t>
            </a:r>
            <a:endParaRPr lang="en-US" sz="3600">
              <a:solidFill>
                <a:srgbClr val="C00000"/>
              </a:solidFill>
            </a:endParaRPr>
          </a:p>
        </p:txBody>
      </p:sp>
      <p:pic>
        <p:nvPicPr>
          <p:cNvPr id="6152" name="صورة 9" descr="8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359048">
            <a:off x="2266950" y="255588"/>
            <a:ext cx="4970463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مستطيل 10"/>
          <p:cNvSpPr>
            <a:spLocks noChangeArrowheads="1"/>
          </p:cNvSpPr>
          <p:nvPr/>
        </p:nvSpPr>
        <p:spPr bwMode="auto">
          <a:xfrm>
            <a:off x="3200400" y="381000"/>
            <a:ext cx="3397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/>
            <a:r>
              <a:rPr lang="ar-SA" sz="5400" b="1">
                <a:solidFill>
                  <a:schemeClr val="bg1"/>
                </a:solidFill>
              </a:rPr>
              <a:t>عناصر الوحدة</a:t>
            </a:r>
            <a:endParaRPr lang="en-US" sz="54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trips dir="ld"/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باب بينفتح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لأطعمة الخبيثة والنجس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باب بينفتح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الحيوانات الآكلة للجيف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باب بينفتح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الأطعمة المسكرة أو المخدر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ILLOWMO.WMF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lum contrast="100000"/>
          </a:blip>
          <a:stretch>
            <a:fillRect/>
          </a:stretch>
        </p:blipFill>
        <p:spPr bwMode="auto">
          <a:xfrm>
            <a:off x="457200" y="1981200"/>
            <a:ext cx="8305800" cy="1428794"/>
          </a:xfrm>
          <a:prstGeom prst="rect">
            <a:avLst/>
          </a:prstGeom>
          <a:effectLst>
            <a:innerShdw blurRad="546100">
              <a:prstClr val="black"/>
            </a:innerShdw>
          </a:effectLst>
        </p:spPr>
      </p:pic>
      <p:sp>
        <p:nvSpPr>
          <p:cNvPr id="5" name="مستطيل 4"/>
          <p:cNvSpPr>
            <a:spLocks noChangeArrowheads="1"/>
          </p:cNvSpPr>
          <p:nvPr/>
        </p:nvSpPr>
        <p:spPr bwMode="auto">
          <a:xfrm>
            <a:off x="762000" y="2362200"/>
            <a:ext cx="70199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EG" sz="3600" b="1">
                <a:solidFill>
                  <a:srgbClr val="0070C0"/>
                </a:solidFill>
              </a:rPr>
              <a:t>10- </a:t>
            </a:r>
            <a:r>
              <a:rPr lang="ar-SA" sz="3600" b="1">
                <a:solidFill>
                  <a:srgbClr val="0070C0"/>
                </a:solidFill>
              </a:rPr>
              <a:t>الحيوانات التي أمرنا بقتلها أو نهينا عنه.</a:t>
            </a:r>
            <a:endParaRPr lang="en-US" sz="3600">
              <a:solidFill>
                <a:srgbClr val="0070C0"/>
              </a:solidFill>
            </a:endParaRPr>
          </a:p>
        </p:txBody>
      </p:sp>
      <p:pic>
        <p:nvPicPr>
          <p:cNvPr id="6" name="Picture 4" descr="PILLOWMO.WMF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lum contrast="100000"/>
          </a:blip>
          <a:stretch>
            <a:fillRect/>
          </a:stretch>
        </p:blipFill>
        <p:spPr bwMode="auto">
          <a:xfrm>
            <a:off x="304800" y="3429000"/>
            <a:ext cx="8305800" cy="1428794"/>
          </a:xfrm>
          <a:prstGeom prst="rect">
            <a:avLst/>
          </a:prstGeom>
          <a:effectLst>
            <a:innerShdw blurRad="546100">
              <a:prstClr val="black"/>
            </a:innerShdw>
          </a:effectLst>
        </p:spPr>
      </p:pic>
      <p:sp>
        <p:nvSpPr>
          <p:cNvPr id="7" name="مستطيل 6"/>
          <p:cNvSpPr>
            <a:spLocks noChangeArrowheads="1"/>
          </p:cNvSpPr>
          <p:nvPr/>
        </p:nvSpPr>
        <p:spPr bwMode="auto">
          <a:xfrm>
            <a:off x="1524000" y="3657600"/>
            <a:ext cx="62007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11213" indent="-811213"/>
            <a:r>
              <a:rPr lang="ar-EG" sz="3600" b="1">
                <a:solidFill>
                  <a:srgbClr val="0070C0"/>
                </a:solidFill>
              </a:rPr>
              <a:t>11- </a:t>
            </a:r>
            <a:r>
              <a:rPr lang="ar-SA" sz="3600" b="1">
                <a:solidFill>
                  <a:srgbClr val="0070C0"/>
                </a:solidFill>
              </a:rPr>
              <a:t>ما تعلق به حق الله أو حق الآخرين من الأطعمة.</a:t>
            </a:r>
            <a:endParaRPr lang="en-US" sz="3600">
              <a:solidFill>
                <a:srgbClr val="0070C0"/>
              </a:solidFill>
            </a:endParaRPr>
          </a:p>
        </p:txBody>
      </p:sp>
      <p:pic>
        <p:nvPicPr>
          <p:cNvPr id="8" name="Picture 4" descr="PILLOWMO.WMF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lum contrast="100000"/>
          </a:blip>
          <a:stretch>
            <a:fillRect/>
          </a:stretch>
        </p:blipFill>
        <p:spPr bwMode="auto">
          <a:xfrm>
            <a:off x="76200" y="5029200"/>
            <a:ext cx="8305800" cy="1428794"/>
          </a:xfrm>
          <a:prstGeom prst="rect">
            <a:avLst/>
          </a:prstGeom>
          <a:effectLst>
            <a:innerShdw blurRad="546100">
              <a:prstClr val="black"/>
            </a:innerShdw>
          </a:effectLst>
        </p:spPr>
      </p:pic>
      <p:sp>
        <p:nvSpPr>
          <p:cNvPr id="9" name="مستطيل 8"/>
          <p:cNvSpPr>
            <a:spLocks noChangeArrowheads="1"/>
          </p:cNvSpPr>
          <p:nvPr/>
        </p:nvSpPr>
        <p:spPr bwMode="auto">
          <a:xfrm>
            <a:off x="1974850" y="5410200"/>
            <a:ext cx="5492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ar-EG" sz="4000" b="1">
                <a:solidFill>
                  <a:srgbClr val="0070C0"/>
                </a:solidFill>
              </a:rPr>
              <a:t>12- </a:t>
            </a:r>
            <a:r>
              <a:rPr lang="ar-SA" sz="4000" b="1">
                <a:solidFill>
                  <a:srgbClr val="0070C0"/>
                </a:solidFill>
              </a:rPr>
              <a:t>الأطعمة المشتبهة بالمحرم.</a:t>
            </a:r>
            <a:endParaRPr lang="en-US" sz="4000">
              <a:solidFill>
                <a:srgbClr val="0070C0"/>
              </a:solidFill>
            </a:endParaRPr>
          </a:p>
        </p:txBody>
      </p:sp>
      <p:pic>
        <p:nvPicPr>
          <p:cNvPr id="7176" name="صورة 9" descr="8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359048">
            <a:off x="2266950" y="255588"/>
            <a:ext cx="4970463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7" name="مستطيل 10"/>
          <p:cNvSpPr>
            <a:spLocks noChangeArrowheads="1"/>
          </p:cNvSpPr>
          <p:nvPr/>
        </p:nvSpPr>
        <p:spPr bwMode="auto">
          <a:xfrm>
            <a:off x="3200400" y="381000"/>
            <a:ext cx="3397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/>
            <a:r>
              <a:rPr lang="ar-SA" sz="5400" b="1">
                <a:solidFill>
                  <a:schemeClr val="bg1"/>
                </a:solidFill>
              </a:rPr>
              <a:t>عناصر الوحدة</a:t>
            </a:r>
            <a:endParaRPr lang="en-US" sz="54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trips dir="ld"/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باب بينفتح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لحيوانات التي أمرنا بقتلها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باب بينفتح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ما تعلق به حق الله أو ح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باب بينفتح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الأطعمة المشتبهة بالمحر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3333.gif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95800" y="228600"/>
            <a:ext cx="43434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5029200" y="457200"/>
            <a:ext cx="32781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/>
            <a:r>
              <a:rPr lang="ar-SA" sz="6000" b="1">
                <a:solidFill>
                  <a:schemeClr val="bg1"/>
                </a:solidFill>
              </a:rPr>
              <a:t>أريد أن أتعلم</a:t>
            </a:r>
            <a:endParaRPr lang="en-US" sz="6000">
              <a:solidFill>
                <a:schemeClr val="bg1"/>
              </a:solidFill>
            </a:endParaRPr>
          </a:p>
        </p:txBody>
      </p:sp>
      <p:pic>
        <p:nvPicPr>
          <p:cNvPr id="4" name="صورة 3" descr="0150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1000" y="2590800"/>
            <a:ext cx="835818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90600" y="3124200"/>
            <a:ext cx="7010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534988" indent="-534988"/>
            <a:r>
              <a:rPr lang="ar-EG" sz="3600" b="1">
                <a:solidFill>
                  <a:srgbClr val="00B0F0"/>
                </a:solidFill>
              </a:rPr>
              <a:t>1- </a:t>
            </a:r>
            <a:r>
              <a:rPr lang="ar-SA" sz="3600" b="1">
                <a:solidFill>
                  <a:srgbClr val="00B0F0"/>
                </a:solidFill>
              </a:rPr>
              <a:t>أهم الأحكام الشرعية العامة المتعلقة بالأطعمة والأشربة.</a:t>
            </a:r>
            <a:endParaRPr lang="ar-EG" altLang="zh-CN" sz="4400">
              <a:solidFill>
                <a:srgbClr val="00B0F0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819400" y="4306888"/>
            <a:ext cx="5410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187325"/>
            <a:r>
              <a:rPr lang="ar-EG" sz="3600" b="1">
                <a:solidFill>
                  <a:srgbClr val="00B050"/>
                </a:solidFill>
              </a:rPr>
              <a:t>2- </a:t>
            </a:r>
            <a:r>
              <a:rPr lang="ar-SA" sz="3600" b="1">
                <a:solidFill>
                  <a:srgbClr val="00B050"/>
                </a:solidFill>
              </a:rPr>
              <a:t>أنواع الأطعمة وأهم أحكامها.</a:t>
            </a:r>
            <a:endParaRPr lang="ar-EG" altLang="zh-CN" sz="4400">
              <a:solidFill>
                <a:srgbClr val="00B050"/>
              </a:solidFill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066800" y="4972050"/>
            <a:ext cx="6934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534988" indent="-534988"/>
            <a:r>
              <a:rPr lang="ar-EG" sz="3600" b="1">
                <a:solidFill>
                  <a:srgbClr val="FF0000"/>
                </a:solidFill>
              </a:rPr>
              <a:t>3- </a:t>
            </a:r>
            <a:r>
              <a:rPr lang="ar-SA" sz="3600" b="1">
                <a:solidFill>
                  <a:srgbClr val="FF0000"/>
                </a:solidFill>
              </a:rPr>
              <a:t>أمثلة للحيوانات التي أمرنا بقتلها أو نهينا عنه</a:t>
            </a:r>
            <a:r>
              <a:rPr lang="ar-EG" sz="3600" b="1">
                <a:solidFill>
                  <a:srgbClr val="FF0000"/>
                </a:solidFill>
              </a:rPr>
              <a:t>ا</a:t>
            </a:r>
            <a:r>
              <a:rPr lang="ar-SA" sz="3600" b="1">
                <a:solidFill>
                  <a:srgbClr val="FF0000"/>
                </a:solidFill>
              </a:rPr>
              <a:t>.</a:t>
            </a:r>
            <a:endParaRPr lang="ar-EG" altLang="zh-CN" sz="4400">
              <a:solidFill>
                <a:srgbClr val="FF0000"/>
              </a:solidFill>
            </a:endParaRPr>
          </a:p>
        </p:txBody>
      </p:sp>
      <p:pic>
        <p:nvPicPr>
          <p:cNvPr id="8" name="صورة 7" descr="imagesCAOZUCGC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09600" y="304800"/>
            <a:ext cx="3581400" cy="2078458"/>
          </a:xfrm>
          <a:prstGeom prst="ellipse">
            <a:avLst/>
          </a:prstGeom>
        </p:spPr>
      </p:pic>
    </p:spTree>
  </p:cSld>
  <p:clrMapOvr>
    <a:masterClrMapping/>
  </p:clrMapOvr>
  <p:transition>
    <p:strips dir="ld"/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بل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أريد أن أتعل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054 - another stapl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أهم الأحكام الشرعية العامة المتعلق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أنواع الأطعمة وأهم أحكامها ش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امثل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صورة 1" descr="3333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228600"/>
            <a:ext cx="43434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مستطيل 2"/>
          <p:cNvSpPr>
            <a:spLocks noChangeArrowheads="1"/>
          </p:cNvSpPr>
          <p:nvPr/>
        </p:nvSpPr>
        <p:spPr bwMode="auto">
          <a:xfrm>
            <a:off x="5029200" y="457200"/>
            <a:ext cx="32781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/>
            <a:r>
              <a:rPr lang="ar-SA" sz="6000" b="1">
                <a:solidFill>
                  <a:schemeClr val="bg1"/>
                </a:solidFill>
              </a:rPr>
              <a:t>أريد أن أتعلم</a:t>
            </a:r>
            <a:endParaRPr lang="en-US" sz="6000">
              <a:solidFill>
                <a:schemeClr val="bg1"/>
              </a:solidFill>
            </a:endParaRPr>
          </a:p>
        </p:txBody>
      </p:sp>
      <p:pic>
        <p:nvPicPr>
          <p:cNvPr id="9220" name="صورة 3" descr="0150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2590800"/>
            <a:ext cx="835818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600200" y="3306763"/>
            <a:ext cx="6248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ar-EG" sz="3600" b="1">
                <a:solidFill>
                  <a:srgbClr val="0070C0"/>
                </a:solidFill>
              </a:rPr>
              <a:t>4- </a:t>
            </a:r>
            <a:r>
              <a:rPr lang="ar-SA" sz="3600" b="1">
                <a:solidFill>
                  <a:srgbClr val="0070C0"/>
                </a:solidFill>
              </a:rPr>
              <a:t>خطورة المسكرات والمخدرات.</a:t>
            </a:r>
            <a:endParaRPr lang="ar-EG" altLang="zh-CN" sz="4400">
              <a:solidFill>
                <a:srgbClr val="0070C0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438400" y="3992563"/>
            <a:ext cx="5410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ar-EG" sz="36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5-</a:t>
            </a:r>
            <a:r>
              <a:rPr lang="ar-EG" sz="3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sz="3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أضرار التدخين والمخدرات.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762000" y="4757738"/>
            <a:ext cx="7162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620713" indent="-620713"/>
            <a:r>
              <a:rPr lang="ar-EG" sz="3600" b="1">
                <a:solidFill>
                  <a:srgbClr val="FF00FF"/>
                </a:solidFill>
              </a:rPr>
              <a:t>6- </a:t>
            </a:r>
            <a:r>
              <a:rPr lang="ar-SA" sz="3600" b="1">
                <a:solidFill>
                  <a:srgbClr val="FF00FF"/>
                </a:solidFill>
              </a:rPr>
              <a:t>أمثلة للأطعمة المشتبهة بالمحرم أو المختلطة به.</a:t>
            </a:r>
            <a:endParaRPr lang="en-US" sz="3600">
              <a:solidFill>
                <a:srgbClr val="FF00FF"/>
              </a:solidFill>
            </a:endParaRPr>
          </a:p>
        </p:txBody>
      </p:sp>
      <p:pic>
        <p:nvPicPr>
          <p:cNvPr id="9" name="صورة 8" descr="imagesCAOZUCGC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9600" y="304800"/>
            <a:ext cx="3581400" cy="2078458"/>
          </a:xfrm>
          <a:prstGeom prst="ellipse">
            <a:avLst/>
          </a:prstGeom>
        </p:spPr>
      </p:pic>
    </p:spTree>
  </p:cSld>
  <p:clrMapOvr>
    <a:masterClrMapping/>
  </p:clrMapOvr>
  <p:transition>
    <p:strips dir="ld"/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خطورة المسكرات والمخدرات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أضرار التدخين والمخدرات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أمثلة للأطعمة المشتبهة بالمحر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صورة 1" descr="3333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533400"/>
            <a:ext cx="43434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مستطيل 2"/>
          <p:cNvSpPr>
            <a:spLocks noChangeArrowheads="1"/>
          </p:cNvSpPr>
          <p:nvPr/>
        </p:nvSpPr>
        <p:spPr bwMode="auto">
          <a:xfrm>
            <a:off x="5029200" y="762000"/>
            <a:ext cx="32781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/>
            <a:r>
              <a:rPr lang="ar-SA" sz="6000" b="1">
                <a:solidFill>
                  <a:schemeClr val="bg1"/>
                </a:solidFill>
              </a:rPr>
              <a:t>أريد أن أتعلم</a:t>
            </a:r>
            <a:endParaRPr lang="en-US" sz="6000">
              <a:solidFill>
                <a:schemeClr val="bg1"/>
              </a:solidFill>
            </a:endParaRPr>
          </a:p>
        </p:txBody>
      </p:sp>
      <p:pic>
        <p:nvPicPr>
          <p:cNvPr id="10244" name="صورة 3" descr="015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505200"/>
            <a:ext cx="835818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14400" y="4267200"/>
            <a:ext cx="6781800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620713" indent="-620713"/>
            <a:r>
              <a:rPr lang="ar-EG" sz="4000" b="1">
                <a:solidFill>
                  <a:srgbClr val="0070C0"/>
                </a:solidFill>
              </a:rPr>
              <a:t>7- </a:t>
            </a:r>
            <a:r>
              <a:rPr lang="ar-SA" sz="4000" b="1">
                <a:solidFill>
                  <a:srgbClr val="0070C0"/>
                </a:solidFill>
              </a:rPr>
              <a:t>بعض الحكم الشرعية من النهي عن بعض الأطعمة. </a:t>
            </a:r>
            <a:endParaRPr lang="en-US" sz="4000">
              <a:solidFill>
                <a:srgbClr val="0070C0"/>
              </a:solidFill>
            </a:endParaRPr>
          </a:p>
        </p:txBody>
      </p:sp>
      <p:pic>
        <p:nvPicPr>
          <p:cNvPr id="9" name="صورة 8" descr="imagesCAOZUCGC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" y="893342"/>
            <a:ext cx="3581400" cy="2078458"/>
          </a:xfrm>
          <a:prstGeom prst="ellipse">
            <a:avLst/>
          </a:prstGeom>
        </p:spPr>
      </p:pic>
    </p:spTree>
  </p:cSld>
  <p:clrMapOvr>
    <a:masterClrMapping/>
  </p:clrMapOvr>
  <p:transition>
    <p:strips dir="ld"/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بعض الحكم الشرعية من النه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1069</TotalTime>
  <Words>868</Words>
  <Application>Microsoft Office PowerPoint</Application>
  <PresentationFormat>عرض على الشاشة (3:4)‏</PresentationFormat>
  <Paragraphs>83</Paragraphs>
  <Slides>19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سمة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6" baseType="lpstr">
      <vt:lpstr>Arial</vt:lpstr>
      <vt:lpstr>Calibri</vt:lpstr>
      <vt:lpstr>Tahoma</vt:lpstr>
      <vt:lpstr>SimSun</vt:lpstr>
      <vt:lpstr>Times New Roman</vt:lpstr>
      <vt:lpstr>AGA Arabesque</vt:lpstr>
      <vt:lpstr>Office Theme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فقه 3م الوحدة الاولى</dc:title>
  <dc:subject>1- نعمة الطعام</dc:subject>
  <dc:creator>أ/بندر الحازمي</dc:creator>
  <cp:keywords>حقيبة انجاز المعلم والمعلمة</cp:keywords>
  <cp:lastModifiedBy>hzm.man.14</cp:lastModifiedBy>
  <cp:revision>94</cp:revision>
  <dcterms:created xsi:type="dcterms:W3CDTF">2006-08-16T00:00:00Z</dcterms:created>
  <dcterms:modified xsi:type="dcterms:W3CDTF">2016-08-22T12:55:02Z</dcterms:modified>
</cp:coreProperties>
</file>