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75" r:id="rId7"/>
    <p:sldId id="277" r:id="rId8"/>
    <p:sldId id="279" r:id="rId9"/>
    <p:sldId id="281" r:id="rId10"/>
    <p:sldId id="265" r:id="rId11"/>
    <p:sldId id="266" r:id="rId12"/>
    <p:sldId id="267" r:id="rId13"/>
    <p:sldId id="283" r:id="rId14"/>
    <p:sldId id="285" r:id="rId15"/>
    <p:sldId id="270" r:id="rId16"/>
    <p:sldId id="286" r:id="rId17"/>
    <p:sldId id="271" r:id="rId18"/>
    <p:sldId id="288" r:id="rId19"/>
    <p:sldId id="272" r:id="rId2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FFCC"/>
    <a:srgbClr val="0000FF"/>
    <a:srgbClr val="00FFFF"/>
    <a:srgbClr val="8064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53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6913E0-5C5F-4AC6-8D0A-4E3C0C568DDD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BE9E0D-DAD4-477D-8C82-E851DBE7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pitchFamily="34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A9D787-73FE-4047-9B10-33ABD67D7693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8A27-E1C3-4686-A169-5838F239169F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F2A5-F5BA-49F3-8D3D-0FB62904D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AA3-B9D2-4FB9-AE23-BEE2A497ECB6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F248-5809-4AF3-BEC5-F48E76CD8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C1C1-0957-41FE-82F2-4A890EC724AB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DDEB-223E-4979-94EE-A29C5B6A1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808D-33E8-4508-ACA4-4066AEA59E38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86AE-EE5E-45E2-8C55-DA1257EA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06BF-442A-49BC-BD51-8FA75F382D29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FED2-F326-4683-8E07-81381730F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D0B1-756E-4A5C-AC86-5EE3691D6FBD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1E79-EAD4-4F5D-BA7D-3775B3ACA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0F19-F327-4A08-AF08-1BB76F1484D0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AF1C-43BA-4D2B-BD1E-4F5D81354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A89E-AF18-4F55-9C1D-CD9BC674017B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E673-865D-4A72-B9D2-1CD139BC6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67A5-75BF-447B-9F0E-91AAD015074A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0C92-7BED-4241-9E49-4D973D6D3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30D1-029C-403C-8F4D-CABA98780953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2F98-E8C8-4AA5-A36D-131E804D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16F2-1951-4515-9239-97D092AD3CD6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9D7C-9744-4696-BC28-35C4FC9A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9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551FD-6783-468A-945B-F53574A270B4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94E0D-E594-4E60-A97E-129A0284A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3.wav"/><Relationship Id="rId7" Type="http://schemas.openxmlformats.org/officeDocument/2006/relationships/image" Target="../media/image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51.wav"/><Relationship Id="rId7" Type="http://schemas.openxmlformats.org/officeDocument/2006/relationships/audio" Target="../media/audio5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4.wav"/><Relationship Id="rId5" Type="http://schemas.openxmlformats.org/officeDocument/2006/relationships/audio" Target="../media/audio53.wav"/><Relationship Id="rId10" Type="http://schemas.openxmlformats.org/officeDocument/2006/relationships/image" Target="../media/image12.png"/><Relationship Id="rId4" Type="http://schemas.openxmlformats.org/officeDocument/2006/relationships/audio" Target="../media/audio52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53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8.wav"/><Relationship Id="rId5" Type="http://schemas.openxmlformats.org/officeDocument/2006/relationships/audio" Target="../media/audio57.wav"/><Relationship Id="rId4" Type="http://schemas.openxmlformats.org/officeDocument/2006/relationships/audio" Target="../media/audio56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59.wav"/><Relationship Id="rId7" Type="http://schemas.openxmlformats.org/officeDocument/2006/relationships/audio" Target="../media/audio63.wav"/><Relationship Id="rId12" Type="http://schemas.openxmlformats.org/officeDocument/2006/relationships/image" Target="../media/image1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2.wav"/><Relationship Id="rId11" Type="http://schemas.openxmlformats.org/officeDocument/2006/relationships/audio" Target="../media/audio65.wav"/><Relationship Id="rId5" Type="http://schemas.openxmlformats.org/officeDocument/2006/relationships/audio" Target="../media/audio61.wav"/><Relationship Id="rId10" Type="http://schemas.openxmlformats.org/officeDocument/2006/relationships/audio" Target="../media/audio38.wav"/><Relationship Id="rId4" Type="http://schemas.openxmlformats.org/officeDocument/2006/relationships/audio" Target="../media/audio60.wav"/><Relationship Id="rId9" Type="http://schemas.openxmlformats.org/officeDocument/2006/relationships/audio" Target="../media/audio6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6.wav"/><Relationship Id="rId7" Type="http://schemas.openxmlformats.org/officeDocument/2006/relationships/image" Target="../media/image14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8.wav"/><Relationship Id="rId5" Type="http://schemas.openxmlformats.org/officeDocument/2006/relationships/audio" Target="../media/audio38.wav"/><Relationship Id="rId4" Type="http://schemas.openxmlformats.org/officeDocument/2006/relationships/audio" Target="../media/audio6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9.wav"/><Relationship Id="rId7" Type="http://schemas.openxmlformats.org/officeDocument/2006/relationships/image" Target="../media/image14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1.wav"/><Relationship Id="rId5" Type="http://schemas.openxmlformats.org/officeDocument/2006/relationships/audio" Target="../media/audio38.wav"/><Relationship Id="rId4" Type="http://schemas.openxmlformats.org/officeDocument/2006/relationships/audio" Target="../media/audio7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5.wav"/><Relationship Id="rId5" Type="http://schemas.openxmlformats.org/officeDocument/2006/relationships/audio" Target="../media/audio74.wav"/><Relationship Id="rId4" Type="http://schemas.openxmlformats.org/officeDocument/2006/relationships/audio" Target="../media/audio7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2.wav"/><Relationship Id="rId3" Type="http://schemas.openxmlformats.org/officeDocument/2006/relationships/audio" Target="../media/audio77.wav"/><Relationship Id="rId7" Type="http://schemas.openxmlformats.org/officeDocument/2006/relationships/audio" Target="../media/audio8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0.wav"/><Relationship Id="rId5" Type="http://schemas.openxmlformats.org/officeDocument/2006/relationships/audio" Target="../media/audio79.wav"/><Relationship Id="rId4" Type="http://schemas.openxmlformats.org/officeDocument/2006/relationships/audio" Target="../media/audio78.wav"/><Relationship Id="rId9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9.wav"/><Relationship Id="rId13" Type="http://schemas.openxmlformats.org/officeDocument/2006/relationships/audio" Target="../media/audio94.wav"/><Relationship Id="rId3" Type="http://schemas.openxmlformats.org/officeDocument/2006/relationships/audio" Target="../media/audio84.wav"/><Relationship Id="rId7" Type="http://schemas.openxmlformats.org/officeDocument/2006/relationships/audio" Target="../media/audio88.wav"/><Relationship Id="rId12" Type="http://schemas.openxmlformats.org/officeDocument/2006/relationships/audio" Target="../media/audio93.wav"/><Relationship Id="rId2" Type="http://schemas.openxmlformats.org/officeDocument/2006/relationships/audio" Target="../media/audio3.wav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7.wav"/><Relationship Id="rId11" Type="http://schemas.openxmlformats.org/officeDocument/2006/relationships/audio" Target="../media/audio92.wav"/><Relationship Id="rId5" Type="http://schemas.openxmlformats.org/officeDocument/2006/relationships/audio" Target="../media/audio86.wav"/><Relationship Id="rId15" Type="http://schemas.openxmlformats.org/officeDocument/2006/relationships/audio" Target="../media/audio96.wav"/><Relationship Id="rId10" Type="http://schemas.openxmlformats.org/officeDocument/2006/relationships/audio" Target="../media/audio91.wav"/><Relationship Id="rId4" Type="http://schemas.openxmlformats.org/officeDocument/2006/relationships/audio" Target="../media/audio85.wav"/><Relationship Id="rId9" Type="http://schemas.openxmlformats.org/officeDocument/2006/relationships/audio" Target="../media/audio90.wav"/><Relationship Id="rId14" Type="http://schemas.openxmlformats.org/officeDocument/2006/relationships/audio" Target="../media/audio9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audio" Target="../media/audio1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image" Target="../media/image9.wmf"/><Relationship Id="rId3" Type="http://schemas.openxmlformats.org/officeDocument/2006/relationships/audio" Target="../media/audio21.wav"/><Relationship Id="rId7" Type="http://schemas.openxmlformats.org/officeDocument/2006/relationships/audio" Target="../media/audio25.wav"/><Relationship Id="rId12" Type="http://schemas.openxmlformats.org/officeDocument/2006/relationships/image" Target="../media/image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11" Type="http://schemas.openxmlformats.org/officeDocument/2006/relationships/audio" Target="../media/audio29.wav"/><Relationship Id="rId5" Type="http://schemas.openxmlformats.org/officeDocument/2006/relationships/audio" Target="../media/audio23.wav"/><Relationship Id="rId10" Type="http://schemas.openxmlformats.org/officeDocument/2006/relationships/audio" Target="../media/audio28.wav"/><Relationship Id="rId4" Type="http://schemas.openxmlformats.org/officeDocument/2006/relationships/audio" Target="../media/audio22.wav"/><Relationship Id="rId9" Type="http://schemas.openxmlformats.org/officeDocument/2006/relationships/audio" Target="../media/audio2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4.wav"/><Relationship Id="rId13" Type="http://schemas.openxmlformats.org/officeDocument/2006/relationships/audio" Target="../media/audio39.wav"/><Relationship Id="rId3" Type="http://schemas.openxmlformats.org/officeDocument/2006/relationships/audio" Target="../media/audio8.wav"/><Relationship Id="rId7" Type="http://schemas.openxmlformats.org/officeDocument/2006/relationships/audio" Target="../media/audio33.wav"/><Relationship Id="rId12" Type="http://schemas.openxmlformats.org/officeDocument/2006/relationships/audio" Target="../media/audio3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11" Type="http://schemas.openxmlformats.org/officeDocument/2006/relationships/audio" Target="../media/audio37.wav"/><Relationship Id="rId5" Type="http://schemas.openxmlformats.org/officeDocument/2006/relationships/audio" Target="../media/audio31.wav"/><Relationship Id="rId10" Type="http://schemas.openxmlformats.org/officeDocument/2006/relationships/audio" Target="../media/audio36.wav"/><Relationship Id="rId4" Type="http://schemas.openxmlformats.org/officeDocument/2006/relationships/audio" Target="../media/audio30.wav"/><Relationship Id="rId9" Type="http://schemas.openxmlformats.org/officeDocument/2006/relationships/audio" Target="../media/audio3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3.wav"/><Relationship Id="rId3" Type="http://schemas.openxmlformats.org/officeDocument/2006/relationships/audio" Target="../media/audio31.wav"/><Relationship Id="rId7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2.wav"/><Relationship Id="rId5" Type="http://schemas.openxmlformats.org/officeDocument/2006/relationships/audio" Target="../media/audio41.wav"/><Relationship Id="rId4" Type="http://schemas.openxmlformats.org/officeDocument/2006/relationships/audio" Target="../media/audio4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6.wav"/><Relationship Id="rId3" Type="http://schemas.openxmlformats.org/officeDocument/2006/relationships/audio" Target="../media/audio28.wav"/><Relationship Id="rId7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4" Type="http://schemas.openxmlformats.org/officeDocument/2006/relationships/audio" Target="../media/audio3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9.wav"/><Relationship Id="rId3" Type="http://schemas.openxmlformats.org/officeDocument/2006/relationships/audio" Target="../media/audio28.wav"/><Relationship Id="rId7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8.wav"/><Relationship Id="rId5" Type="http://schemas.openxmlformats.org/officeDocument/2006/relationships/audio" Target="../media/audio47.wav"/><Relationship Id="rId4" Type="http://schemas.openxmlformats.org/officeDocument/2006/relationships/audio" Target="../media/audio3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04.WMF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80000"/>
          </a:blip>
          <a:stretch>
            <a:fillRect/>
          </a:stretch>
        </p:blipFill>
        <p:spPr>
          <a:xfrm>
            <a:off x="914400" y="228600"/>
            <a:ext cx="7305650" cy="1905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762000"/>
            <a:ext cx="3505200" cy="1016000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الوحدة الثالثة </a:t>
            </a:r>
          </a:p>
        </p:txBody>
      </p:sp>
      <p:pic>
        <p:nvPicPr>
          <p:cNvPr id="7" name="Picture 6" descr="00044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3505200"/>
            <a:ext cx="7329714" cy="28194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981200" y="4267200"/>
            <a:ext cx="4724400" cy="1446213"/>
          </a:xfrm>
          <a:prstGeom prst="rect">
            <a:avLst/>
          </a:prstGeom>
          <a:noFill/>
          <a:effectLst/>
        </p:spPr>
        <p:txBody>
          <a:bodyPr rtlCol="1">
            <a:spAutoFit/>
            <a:scene3d>
              <a:camera prst="perspectiveBelow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+mn-cs"/>
              </a:rPr>
              <a:t>الضيافة وآداب الطعام والشراب 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ثالث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ضيافة وآداب الطعام و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99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228600"/>
            <a:ext cx="6229350" cy="838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48768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latin typeface="+mn-lt"/>
                <a:cs typeface="+mn-cs"/>
              </a:rPr>
              <a:t>القسم الثاني: ما ينبغي اجتنابه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657600"/>
            <a:ext cx="4648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 descr="imgd7406054cb4c6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1600200"/>
            <a:ext cx="6596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5000" y="2181225"/>
            <a:ext cx="5530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>
                <a:solidFill>
                  <a:srgbClr val="0000CC"/>
                </a:solidFill>
                <a:latin typeface="Microsoft Sans Serif" pitchFamily="34" charset="0"/>
              </a:rPr>
              <a:t>1- النفخ في الإناء، أو التنفس فيه.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W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قسم الثاني ما ينبغي اجتناب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94 - squ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نفخ في الإن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EPCH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038600"/>
            <a:ext cx="3048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3" descr="0099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228600"/>
            <a:ext cx="6229350" cy="838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4"/>
          <p:cNvSpPr txBox="1"/>
          <p:nvPr/>
        </p:nvSpPr>
        <p:spPr>
          <a:xfrm>
            <a:off x="3124200" y="228600"/>
            <a:ext cx="48768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latin typeface="+mn-lt"/>
                <a:cs typeface="+mn-cs"/>
              </a:rPr>
              <a:t>القسم الثاني: ما ينبغي اجتنابه</a:t>
            </a:r>
          </a:p>
        </p:txBody>
      </p:sp>
      <p:pic>
        <p:nvPicPr>
          <p:cNvPr id="11" name="صورة 10" descr="imgd7406054cb4c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1600200"/>
            <a:ext cx="6596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971800" y="1981200"/>
            <a:ext cx="4311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ar-EG" sz="3600" b="1">
                <a:solidFill>
                  <a:srgbClr val="0000CC"/>
                </a:solidFill>
                <a:latin typeface="Microsoft Sans Serif" pitchFamily="34" charset="0"/>
              </a:rPr>
              <a:t>2- الشرب أو الأكل قائمًا.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71800" y="2743200"/>
            <a:ext cx="4311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ar-EG" sz="3600" b="1">
                <a:solidFill>
                  <a:srgbClr val="0000CC"/>
                </a:solidFill>
                <a:latin typeface="Microsoft Sans Serif" pitchFamily="34" charset="0"/>
              </a:rPr>
              <a:t>3- الإكثار من الأكل.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94 - squ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رب أو الأكل قائم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إكثار من الأ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95.W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152400"/>
            <a:ext cx="8458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46088"/>
            <a:ext cx="7924800" cy="10779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بالتعاون مع مجموعتي أملأ الفراغات مستفيدًا من الأدلة </a:t>
            </a:r>
            <a:r>
              <a:rPr lang="ar-EG" sz="32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الآتية</a:t>
            </a:r>
            <a:r>
              <a:rPr lang="ar-SA" sz="32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2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:</a:t>
            </a:r>
            <a:endParaRPr lang="ar-EG" sz="3200" b="1" dirty="0">
              <a:solidFill>
                <a:srgbClr val="0000FF"/>
              </a:solidFill>
              <a:latin typeface="Microsoft Sans Serif" pitchFamily="34" charset="0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4866" y="1905000"/>
          <a:ext cx="8195734" cy="32766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956442"/>
                <a:gridCol w="3437758"/>
                <a:gridCol w="3801534"/>
              </a:tblGrid>
              <a:tr h="93617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234042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2400" y="2057400"/>
            <a:ext cx="5334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057400"/>
            <a:ext cx="36576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ما ينبغي اجتنابه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057400"/>
            <a:ext cx="2743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3559175"/>
            <a:ext cx="5334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635375"/>
            <a:ext cx="2743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الأكل بالشمال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3962400" cy="20621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عن جابر رضي الله عنه أن النبي صلى الله عليه وسلم </a:t>
            </a:r>
            <a:r>
              <a:rPr lang="ar-EG" sz="3200" b="1" dirty="0">
                <a:latin typeface="Microsoft Sans Serif" pitchFamily="34" charset="0"/>
                <a:cs typeface="+mn-cs"/>
              </a:rPr>
              <a:t>قال</a:t>
            </a:r>
            <a:r>
              <a:rPr lang="ar-SA" sz="3200" b="1" dirty="0">
                <a:latin typeface="Microsoft Sans Serif" pitchFamily="34" charset="0"/>
                <a:cs typeface="+mn-cs"/>
              </a:rPr>
              <a:t> </a:t>
            </a:r>
            <a:r>
              <a:rPr lang="ar-EG" sz="3200" b="1" dirty="0">
                <a:latin typeface="Microsoft Sans Serif" pitchFamily="34" charset="0"/>
                <a:cs typeface="+mn-cs"/>
              </a:rPr>
              <a:t>: </a:t>
            </a:r>
            <a:r>
              <a:rPr lang="ar-EG" sz="3200" b="1" dirty="0">
                <a:latin typeface="Microsoft Sans Serif" pitchFamily="34" charset="0"/>
                <a:cs typeface="+mn-cs"/>
              </a:rPr>
              <a:t>(</a:t>
            </a:r>
            <a:r>
              <a:rPr lang="ar-EG" sz="32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لا تأكلوا بالشمال، فإن الشيطان يأكل بالشمال</a:t>
            </a:r>
            <a:r>
              <a:rPr lang="ar-EG" sz="3200" b="1" dirty="0">
                <a:latin typeface="Microsoft Sans Serif" pitchFamily="34" charset="0"/>
                <a:cs typeface="+mn-cs"/>
              </a:rPr>
              <a:t>)</a:t>
            </a:r>
            <a:r>
              <a:rPr lang="ar-EG" sz="3200" b="1" baseline="30000" dirty="0">
                <a:latin typeface="Microsoft Sans Serif" pitchFamily="34" charset="0"/>
                <a:cs typeface="+mn-cs"/>
              </a:rPr>
              <a:t>(1)</a:t>
            </a:r>
            <a:r>
              <a:rPr lang="ar-EG" sz="3200" b="1" dirty="0">
                <a:latin typeface="Microsoft Sans Serif" pitchFamily="34" charset="0"/>
                <a:cs typeface="+mn-cs"/>
              </a:rPr>
              <a:t>.</a:t>
            </a:r>
          </a:p>
        </p:txBody>
      </p:sp>
      <p:sp>
        <p:nvSpPr>
          <p:cNvPr id="13323" name="مستطيل 16"/>
          <p:cNvSpPr>
            <a:spLocks noChangeArrowheads="1"/>
          </p:cNvSpPr>
          <p:nvPr/>
        </p:nvSpPr>
        <p:spPr bwMode="auto">
          <a:xfrm>
            <a:off x="4495800" y="4191000"/>
            <a:ext cx="279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1000">
                <a:solidFill>
                  <a:srgbClr val="0000FF"/>
                </a:solidFill>
              </a:rPr>
              <a:t>..........................................................................</a:t>
            </a:r>
          </a:p>
        </p:txBody>
      </p:sp>
      <p:sp>
        <p:nvSpPr>
          <p:cNvPr id="18" name="مستطيل ذو زوايا قطرية مخدوشة 17"/>
          <p:cNvSpPr/>
          <p:nvPr/>
        </p:nvSpPr>
        <p:spPr>
          <a:xfrm>
            <a:off x="457200" y="5410200"/>
            <a:ext cx="8077200" cy="10668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3400" y="5503863"/>
            <a:ext cx="7643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800" b="1">
                <a:solidFill>
                  <a:schemeClr val="bg1"/>
                </a:solidFill>
              </a:rPr>
              <a:t>(1) رواه مسلم في الأشربة، باب آداب الطعام والشراب 3/ 1598رقم (2019).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S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التعاون مع مجموعتي أملأ الفراغ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ا ينبغي اجتناب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كل بالشم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دلي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عن جابر رضي الله عنه أ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رواه مسلم في الأشربة، ش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95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76200"/>
            <a:ext cx="8458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6"/>
          <p:cNvSpPr txBox="1"/>
          <p:nvPr/>
        </p:nvSpPr>
        <p:spPr>
          <a:xfrm>
            <a:off x="609600" y="369888"/>
            <a:ext cx="7924800" cy="10779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بالتعاون مع مجموعتي أملأ الفراغات مستفيدًا من الأدلة </a:t>
            </a:r>
            <a:r>
              <a:rPr lang="ar-EG" sz="3200" b="1" dirty="0" err="1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الآتية:</a:t>
            </a:r>
            <a:endParaRPr lang="ar-EG" sz="3200" b="1" dirty="0">
              <a:solidFill>
                <a:srgbClr val="0000FF"/>
              </a:solidFill>
              <a:latin typeface="Microsoft Sans Serif" pitchFamily="34" charset="0"/>
              <a:cs typeface="+mn-cs"/>
            </a:endParaRPr>
          </a:p>
        </p:txBody>
      </p:sp>
      <p:graphicFrame>
        <p:nvGraphicFramePr>
          <p:cNvPr id="4" name="Table 7"/>
          <p:cNvGraphicFramePr>
            <a:graphicFrameLocks noGrp="1"/>
          </p:cNvGraphicFramePr>
          <p:nvPr/>
        </p:nvGraphicFramePr>
        <p:xfrm>
          <a:off x="338666" y="1828800"/>
          <a:ext cx="8195734" cy="37338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956442"/>
                <a:gridCol w="3437758"/>
                <a:gridCol w="3801534"/>
              </a:tblGrid>
              <a:tr h="1066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2667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8"/>
          <p:cNvSpPr txBox="1"/>
          <p:nvPr/>
        </p:nvSpPr>
        <p:spPr>
          <a:xfrm>
            <a:off x="7696200" y="1981200"/>
            <a:ext cx="5334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3962400" y="1981200"/>
            <a:ext cx="36576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ما ينبغي اجتنابه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09600" y="1981200"/>
            <a:ext cx="2743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7696200" y="3482975"/>
            <a:ext cx="533400" cy="14462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        5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572000" y="3635375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FF00FF"/>
                </a:solidFill>
              </a:rPr>
              <a:t> أن أعيب طعاما</a:t>
            </a:r>
            <a:endParaRPr lang="ar-EG" sz="4000" b="1">
              <a:solidFill>
                <a:srgbClr val="FF00FF"/>
              </a:solidFill>
              <a:latin typeface="Microsoft Sans Serif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81000" y="2971800"/>
            <a:ext cx="381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latin typeface="Microsoft Sans Serif" pitchFamily="34" charset="0"/>
              </a:rPr>
              <a:t>قال أبو هريرة رضي الله عنه: (</a:t>
            </a:r>
            <a:r>
              <a:rPr lang="ar-EG" sz="3200" b="1">
                <a:solidFill>
                  <a:srgbClr val="0000CC"/>
                </a:solidFill>
                <a:latin typeface="Microsoft Sans Serif" pitchFamily="34" charset="0"/>
              </a:rPr>
              <a:t>ما عابَ الرسولُ صلى الله عليه وسلم طعاما قطّ، كان إذا اشتهى شيئا أكله، وإن كرهه ترَكَهُ</a:t>
            </a:r>
            <a:r>
              <a:rPr lang="ar-EG" sz="3200" b="1">
                <a:latin typeface="Microsoft Sans Serif" pitchFamily="34" charset="0"/>
              </a:rPr>
              <a:t>)</a:t>
            </a:r>
            <a:r>
              <a:rPr lang="ar-EG" sz="3200" b="1" baseline="30000">
                <a:latin typeface="Microsoft Sans Serif" pitchFamily="34" charset="0"/>
              </a:rPr>
              <a:t>(2)</a:t>
            </a:r>
            <a:r>
              <a:rPr lang="ar-EG" sz="3200" b="1">
                <a:latin typeface="Microsoft Sans Serif" pitchFamily="34" charset="0"/>
              </a:rPr>
              <a:t>.</a:t>
            </a:r>
          </a:p>
        </p:txBody>
      </p:sp>
      <p:sp>
        <p:nvSpPr>
          <p:cNvPr id="14347" name="مستطيل 12"/>
          <p:cNvSpPr>
            <a:spLocks noChangeArrowheads="1"/>
          </p:cNvSpPr>
          <p:nvPr/>
        </p:nvSpPr>
        <p:spPr bwMode="auto">
          <a:xfrm>
            <a:off x="4419600" y="4114800"/>
            <a:ext cx="2970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1000">
                <a:solidFill>
                  <a:srgbClr val="0000FF"/>
                </a:solidFill>
              </a:rPr>
              <a:t>..........................................................................     </a:t>
            </a:r>
          </a:p>
        </p:txBody>
      </p:sp>
      <p:sp>
        <p:nvSpPr>
          <p:cNvPr id="14" name="مستطيل ذو زوايا قطرية مخدوشة 13"/>
          <p:cNvSpPr/>
          <p:nvPr/>
        </p:nvSpPr>
        <p:spPr>
          <a:xfrm>
            <a:off x="457200" y="5791200"/>
            <a:ext cx="8077200" cy="9906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57200" y="5856288"/>
            <a:ext cx="7643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000" b="1">
                <a:solidFill>
                  <a:schemeClr val="bg1"/>
                </a:solidFill>
              </a:rPr>
              <a:t>(2) رواه البخاري في الأطعمة، باب: ما عاب النبي صلى الله عليه وسلم طعاما ( الفتح 9/ 547)، رقم (5409)، ومسلم، في الأشربة، باب لا يعيب الطعام 3/ 1632 رقم (2064).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 أعيب طعا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أبو هريرة رضي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رواه البخاري في الأطعمة، باب ما ع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95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04800"/>
            <a:ext cx="8458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6"/>
          <p:cNvSpPr txBox="1"/>
          <p:nvPr/>
        </p:nvSpPr>
        <p:spPr>
          <a:xfrm>
            <a:off x="609600" y="598488"/>
            <a:ext cx="7924800" cy="10779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بالتعاون مع مجموعتي أملأ الفراغات مستفيدًا من الأدلة الآتية</a:t>
            </a:r>
          </a:p>
        </p:txBody>
      </p:sp>
      <p:graphicFrame>
        <p:nvGraphicFramePr>
          <p:cNvPr id="4" name="Table 7"/>
          <p:cNvGraphicFramePr>
            <a:graphicFrameLocks noGrp="1"/>
          </p:cNvGraphicFramePr>
          <p:nvPr/>
        </p:nvGraphicFramePr>
        <p:xfrm>
          <a:off x="338666" y="2057400"/>
          <a:ext cx="8195734" cy="37338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956442"/>
                <a:gridCol w="3437758"/>
                <a:gridCol w="3801534"/>
              </a:tblGrid>
              <a:tr h="1066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2667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8"/>
          <p:cNvSpPr txBox="1"/>
          <p:nvPr/>
        </p:nvSpPr>
        <p:spPr>
          <a:xfrm>
            <a:off x="7696200" y="2209800"/>
            <a:ext cx="5334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3962400" y="2209800"/>
            <a:ext cx="36576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ما ينبغي اجتنابه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09600" y="2209800"/>
            <a:ext cx="2743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7696200" y="3711575"/>
            <a:ext cx="5334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6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495800" y="37338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FF00FF"/>
                </a:solidFill>
              </a:rPr>
              <a:t> أن آكل متكئ</a:t>
            </a:r>
            <a:r>
              <a:rPr lang="ar-SA" sz="4000" b="1">
                <a:solidFill>
                  <a:srgbClr val="FF00FF"/>
                </a:solidFill>
              </a:rPr>
              <a:t>ً</a:t>
            </a:r>
            <a:r>
              <a:rPr lang="ar-EG" sz="4000" b="1">
                <a:solidFill>
                  <a:srgbClr val="FF00FF"/>
                </a:solidFill>
              </a:rPr>
              <a:t>ا</a:t>
            </a:r>
            <a:endParaRPr lang="ar-EG" sz="4000" b="1">
              <a:solidFill>
                <a:srgbClr val="FF00FF"/>
              </a:solidFill>
              <a:latin typeface="Microsoft Sans Serif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57200" y="3200400"/>
            <a:ext cx="3733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latin typeface="Microsoft Sans Serif" pitchFamily="34" charset="0"/>
              </a:rPr>
              <a:t>عن أبي جُحيفة رضي الله عنه أن النبي صلى الله عليه وسلم قال: (إني لا آكل متكئا)</a:t>
            </a:r>
            <a:r>
              <a:rPr lang="ar-EG" sz="3200" b="1" baseline="30000">
                <a:latin typeface="Microsoft Sans Serif" pitchFamily="34" charset="0"/>
              </a:rPr>
              <a:t>(3)</a:t>
            </a:r>
            <a:r>
              <a:rPr lang="ar-EG" sz="3200" b="1">
                <a:latin typeface="Microsoft Sans Serif" pitchFamily="34" charset="0"/>
              </a:rPr>
              <a:t>.</a:t>
            </a:r>
          </a:p>
        </p:txBody>
      </p:sp>
      <p:sp>
        <p:nvSpPr>
          <p:cNvPr id="15371" name="مستطيل 12"/>
          <p:cNvSpPr>
            <a:spLocks noChangeArrowheads="1"/>
          </p:cNvSpPr>
          <p:nvPr/>
        </p:nvSpPr>
        <p:spPr bwMode="auto">
          <a:xfrm>
            <a:off x="4419600" y="4343400"/>
            <a:ext cx="279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1000">
                <a:solidFill>
                  <a:srgbClr val="0000FF"/>
                </a:solidFill>
              </a:rPr>
              <a:t>..........................................................................</a:t>
            </a:r>
          </a:p>
        </p:txBody>
      </p:sp>
      <p:sp>
        <p:nvSpPr>
          <p:cNvPr id="14" name="مستطيل ذو زوايا قطرية مخدوشة 13"/>
          <p:cNvSpPr/>
          <p:nvPr/>
        </p:nvSpPr>
        <p:spPr>
          <a:xfrm>
            <a:off x="304800" y="5943600"/>
            <a:ext cx="8458200" cy="7620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0" y="6019800"/>
            <a:ext cx="848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400" b="1">
                <a:solidFill>
                  <a:schemeClr val="bg1"/>
                </a:solidFill>
              </a:rPr>
              <a:t>(3) رواه البخاري في الأطعمة، باب الأكل متكئا ( الفتح 9/ 540)، رقم (5398).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 آكل متكئ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 أبي جُحيفة رضي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رواه البخاري في الأطعمة، باب  ش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مجموعة 13"/>
          <p:cNvGrpSpPr>
            <a:grpSpLocks/>
          </p:cNvGrpSpPr>
          <p:nvPr/>
        </p:nvGrpSpPr>
        <p:grpSpPr bwMode="auto">
          <a:xfrm>
            <a:off x="685800" y="2133600"/>
            <a:ext cx="7696200" cy="4343400"/>
            <a:chOff x="914399" y="1981200"/>
            <a:chExt cx="7162801" cy="4343400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914399" y="1981200"/>
              <a:ext cx="7162801" cy="4343400"/>
            </a:xfrm>
            <a:custGeom>
              <a:avLst/>
              <a:gdLst>
                <a:gd name="T0" fmla="*/ 6370654 w 5136"/>
                <a:gd name="T1" fmla="*/ 0 h 2928"/>
                <a:gd name="T2" fmla="*/ 6535219 w 5136"/>
                <a:gd name="T3" fmla="*/ 19284 h 2928"/>
                <a:gd name="T4" fmla="*/ 6669103 w 5136"/>
                <a:gd name="T5" fmla="*/ 74170 h 2928"/>
                <a:gd name="T6" fmla="*/ 6804382 w 5136"/>
                <a:gd name="T7" fmla="*/ 149824 h 2928"/>
                <a:gd name="T8" fmla="*/ 6922925 w 5136"/>
                <a:gd name="T9" fmla="*/ 262562 h 2928"/>
                <a:gd name="T10" fmla="*/ 7027522 w 5136"/>
                <a:gd name="T11" fmla="*/ 412386 h 2928"/>
                <a:gd name="T12" fmla="*/ 7102832 w 5136"/>
                <a:gd name="T13" fmla="*/ 562209 h 2928"/>
                <a:gd name="T14" fmla="*/ 7147460 w 5136"/>
                <a:gd name="T15" fmla="*/ 729834 h 2928"/>
                <a:gd name="T16" fmla="*/ 7162801 w 5136"/>
                <a:gd name="T17" fmla="*/ 916742 h 2928"/>
                <a:gd name="T18" fmla="*/ 7162801 w 5136"/>
                <a:gd name="T19" fmla="*/ 3520112 h 2928"/>
                <a:gd name="T20" fmla="*/ 7133514 w 5136"/>
                <a:gd name="T21" fmla="*/ 3707021 h 2928"/>
                <a:gd name="T22" fmla="*/ 7073545 w 5136"/>
                <a:gd name="T23" fmla="*/ 3874645 h 2928"/>
                <a:gd name="T24" fmla="*/ 6982894 w 5136"/>
                <a:gd name="T25" fmla="*/ 4006668 h 2928"/>
                <a:gd name="T26" fmla="*/ 6878297 w 5136"/>
                <a:gd name="T27" fmla="*/ 4137207 h 2928"/>
                <a:gd name="T28" fmla="*/ 6744413 w 5136"/>
                <a:gd name="T29" fmla="*/ 4230662 h 2928"/>
                <a:gd name="T30" fmla="*/ 6609135 w 5136"/>
                <a:gd name="T31" fmla="*/ 4306315 h 2928"/>
                <a:gd name="T32" fmla="*/ 6444569 w 5136"/>
                <a:gd name="T33" fmla="*/ 4343400 h 2928"/>
                <a:gd name="T34" fmla="*/ 792148 w 5136"/>
                <a:gd name="T35" fmla="*/ 4343400 h 2928"/>
                <a:gd name="T36" fmla="*/ 627582 w 5136"/>
                <a:gd name="T37" fmla="*/ 4324116 h 2928"/>
                <a:gd name="T38" fmla="*/ 478357 w 5136"/>
                <a:gd name="T39" fmla="*/ 4269230 h 2928"/>
                <a:gd name="T40" fmla="*/ 344473 w 5136"/>
                <a:gd name="T41" fmla="*/ 4193576 h 2928"/>
                <a:gd name="T42" fmla="*/ 239876 w 5136"/>
                <a:gd name="T43" fmla="*/ 4080838 h 2928"/>
                <a:gd name="T44" fmla="*/ 135279 w 5136"/>
                <a:gd name="T45" fmla="*/ 3931014 h 2928"/>
                <a:gd name="T46" fmla="*/ 59969 w 5136"/>
                <a:gd name="T47" fmla="*/ 3781191 h 2928"/>
                <a:gd name="T48" fmla="*/ 15341 w 5136"/>
                <a:gd name="T49" fmla="*/ 3613567 h 2928"/>
                <a:gd name="T50" fmla="*/ 0 w 5136"/>
                <a:gd name="T51" fmla="*/ 3426658 h 2928"/>
                <a:gd name="T52" fmla="*/ 0 w 5136"/>
                <a:gd name="T53" fmla="*/ 823288 h 2928"/>
                <a:gd name="T54" fmla="*/ 29287 w 5136"/>
                <a:gd name="T55" fmla="*/ 636379 h 2928"/>
                <a:gd name="T56" fmla="*/ 89256 w 5136"/>
                <a:gd name="T57" fmla="*/ 468755 h 2928"/>
                <a:gd name="T58" fmla="*/ 179907 w 5136"/>
                <a:gd name="T59" fmla="*/ 336732 h 2928"/>
                <a:gd name="T60" fmla="*/ 284504 w 5136"/>
                <a:gd name="T61" fmla="*/ 206193 h 2928"/>
                <a:gd name="T62" fmla="*/ 418388 w 5136"/>
                <a:gd name="T63" fmla="*/ 112739 h 2928"/>
                <a:gd name="T64" fmla="*/ 553667 w 5136"/>
                <a:gd name="T65" fmla="*/ 37085 h 2928"/>
                <a:gd name="T66" fmla="*/ 718233 w 5136"/>
                <a:gd name="T67" fmla="*/ 0 h 29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36"/>
                <a:gd name="T103" fmla="*/ 0 h 2928"/>
                <a:gd name="T104" fmla="*/ 5136 w 5136"/>
                <a:gd name="T105" fmla="*/ 2928 h 29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36" h="2928">
                  <a:moveTo>
                    <a:pt x="568" y="0"/>
                  </a:moveTo>
                  <a:lnTo>
                    <a:pt x="4568" y="0"/>
                  </a:lnTo>
                  <a:lnTo>
                    <a:pt x="4621" y="0"/>
                  </a:lnTo>
                  <a:lnTo>
                    <a:pt x="4686" y="13"/>
                  </a:lnTo>
                  <a:lnTo>
                    <a:pt x="4739" y="25"/>
                  </a:lnTo>
                  <a:lnTo>
                    <a:pt x="4782" y="50"/>
                  </a:lnTo>
                  <a:lnTo>
                    <a:pt x="4836" y="76"/>
                  </a:lnTo>
                  <a:lnTo>
                    <a:pt x="4879" y="101"/>
                  </a:lnTo>
                  <a:lnTo>
                    <a:pt x="4932" y="139"/>
                  </a:lnTo>
                  <a:lnTo>
                    <a:pt x="4964" y="177"/>
                  </a:lnTo>
                  <a:lnTo>
                    <a:pt x="5007" y="227"/>
                  </a:lnTo>
                  <a:lnTo>
                    <a:pt x="5039" y="278"/>
                  </a:lnTo>
                  <a:lnTo>
                    <a:pt x="5072" y="316"/>
                  </a:lnTo>
                  <a:lnTo>
                    <a:pt x="5093" y="379"/>
                  </a:lnTo>
                  <a:lnTo>
                    <a:pt x="5115" y="429"/>
                  </a:lnTo>
                  <a:lnTo>
                    <a:pt x="5125" y="492"/>
                  </a:lnTo>
                  <a:lnTo>
                    <a:pt x="5136" y="555"/>
                  </a:lnTo>
                  <a:lnTo>
                    <a:pt x="5136" y="618"/>
                  </a:lnTo>
                  <a:lnTo>
                    <a:pt x="5136" y="2310"/>
                  </a:lnTo>
                  <a:lnTo>
                    <a:pt x="5136" y="2373"/>
                  </a:lnTo>
                  <a:lnTo>
                    <a:pt x="5125" y="2436"/>
                  </a:lnTo>
                  <a:lnTo>
                    <a:pt x="5115" y="2499"/>
                  </a:lnTo>
                  <a:lnTo>
                    <a:pt x="5093" y="2549"/>
                  </a:lnTo>
                  <a:lnTo>
                    <a:pt x="5072" y="2612"/>
                  </a:lnTo>
                  <a:lnTo>
                    <a:pt x="5039" y="2650"/>
                  </a:lnTo>
                  <a:lnTo>
                    <a:pt x="5007" y="2701"/>
                  </a:lnTo>
                  <a:lnTo>
                    <a:pt x="4964" y="2751"/>
                  </a:lnTo>
                  <a:lnTo>
                    <a:pt x="4932" y="2789"/>
                  </a:lnTo>
                  <a:lnTo>
                    <a:pt x="4879" y="2827"/>
                  </a:lnTo>
                  <a:lnTo>
                    <a:pt x="4836" y="2852"/>
                  </a:lnTo>
                  <a:lnTo>
                    <a:pt x="4782" y="2878"/>
                  </a:lnTo>
                  <a:lnTo>
                    <a:pt x="4739" y="2903"/>
                  </a:lnTo>
                  <a:lnTo>
                    <a:pt x="4686" y="2915"/>
                  </a:lnTo>
                  <a:lnTo>
                    <a:pt x="4621" y="2928"/>
                  </a:lnTo>
                  <a:lnTo>
                    <a:pt x="4568" y="2928"/>
                  </a:lnTo>
                  <a:lnTo>
                    <a:pt x="568" y="2928"/>
                  </a:lnTo>
                  <a:lnTo>
                    <a:pt x="515" y="2928"/>
                  </a:lnTo>
                  <a:lnTo>
                    <a:pt x="450" y="2915"/>
                  </a:lnTo>
                  <a:lnTo>
                    <a:pt x="397" y="2903"/>
                  </a:lnTo>
                  <a:lnTo>
                    <a:pt x="343" y="2878"/>
                  </a:lnTo>
                  <a:lnTo>
                    <a:pt x="300" y="2852"/>
                  </a:lnTo>
                  <a:lnTo>
                    <a:pt x="247" y="2827"/>
                  </a:lnTo>
                  <a:lnTo>
                    <a:pt x="204" y="2789"/>
                  </a:lnTo>
                  <a:lnTo>
                    <a:pt x="172" y="2751"/>
                  </a:lnTo>
                  <a:lnTo>
                    <a:pt x="129" y="2701"/>
                  </a:lnTo>
                  <a:lnTo>
                    <a:pt x="97" y="2650"/>
                  </a:lnTo>
                  <a:lnTo>
                    <a:pt x="64" y="2612"/>
                  </a:lnTo>
                  <a:lnTo>
                    <a:pt x="43" y="2549"/>
                  </a:lnTo>
                  <a:lnTo>
                    <a:pt x="21" y="2499"/>
                  </a:lnTo>
                  <a:lnTo>
                    <a:pt x="11" y="2436"/>
                  </a:lnTo>
                  <a:lnTo>
                    <a:pt x="0" y="2373"/>
                  </a:lnTo>
                  <a:lnTo>
                    <a:pt x="0" y="2310"/>
                  </a:lnTo>
                  <a:lnTo>
                    <a:pt x="0" y="618"/>
                  </a:lnTo>
                  <a:lnTo>
                    <a:pt x="0" y="555"/>
                  </a:lnTo>
                  <a:lnTo>
                    <a:pt x="11" y="492"/>
                  </a:lnTo>
                  <a:lnTo>
                    <a:pt x="21" y="429"/>
                  </a:lnTo>
                  <a:lnTo>
                    <a:pt x="43" y="379"/>
                  </a:lnTo>
                  <a:lnTo>
                    <a:pt x="64" y="316"/>
                  </a:lnTo>
                  <a:lnTo>
                    <a:pt x="97" y="278"/>
                  </a:lnTo>
                  <a:lnTo>
                    <a:pt x="129" y="227"/>
                  </a:lnTo>
                  <a:lnTo>
                    <a:pt x="172" y="177"/>
                  </a:lnTo>
                  <a:lnTo>
                    <a:pt x="204" y="139"/>
                  </a:lnTo>
                  <a:lnTo>
                    <a:pt x="247" y="101"/>
                  </a:lnTo>
                  <a:lnTo>
                    <a:pt x="300" y="76"/>
                  </a:lnTo>
                  <a:lnTo>
                    <a:pt x="343" y="50"/>
                  </a:lnTo>
                  <a:lnTo>
                    <a:pt x="397" y="25"/>
                  </a:lnTo>
                  <a:lnTo>
                    <a:pt x="450" y="13"/>
                  </a:lnTo>
                  <a:lnTo>
                    <a:pt x="515" y="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393" name="Freeform 13"/>
            <p:cNvSpPr>
              <a:spLocks/>
            </p:cNvSpPr>
            <p:nvPr/>
          </p:nvSpPr>
          <p:spPr bwMode="auto">
            <a:xfrm>
              <a:off x="1066800" y="2133600"/>
              <a:ext cx="6859588" cy="3906838"/>
            </a:xfrm>
            <a:custGeom>
              <a:avLst/>
              <a:gdLst>
                <a:gd name="T0" fmla="*/ 6111874 w 4321"/>
                <a:gd name="T1" fmla="*/ 0 h 2461"/>
                <a:gd name="T2" fmla="*/ 6264274 w 4321"/>
                <a:gd name="T3" fmla="*/ 19050 h 2461"/>
                <a:gd name="T4" fmla="*/ 6400799 w 4321"/>
                <a:gd name="T5" fmla="*/ 60325 h 2461"/>
                <a:gd name="T6" fmla="*/ 6537326 w 4321"/>
                <a:gd name="T7" fmla="*/ 139700 h 2461"/>
                <a:gd name="T8" fmla="*/ 6638926 w 4321"/>
                <a:gd name="T9" fmla="*/ 239713 h 2461"/>
                <a:gd name="T10" fmla="*/ 6740526 w 4321"/>
                <a:gd name="T11" fmla="*/ 360363 h 2461"/>
                <a:gd name="T12" fmla="*/ 6808788 w 4321"/>
                <a:gd name="T13" fmla="*/ 500063 h 2461"/>
                <a:gd name="T14" fmla="*/ 6843713 w 4321"/>
                <a:gd name="T15" fmla="*/ 660400 h 2461"/>
                <a:gd name="T16" fmla="*/ 6859588 w 4321"/>
                <a:gd name="T17" fmla="*/ 820738 h 2461"/>
                <a:gd name="T18" fmla="*/ 6859588 w 4321"/>
                <a:gd name="T19" fmla="*/ 3165475 h 2461"/>
                <a:gd name="T20" fmla="*/ 6826251 w 4321"/>
                <a:gd name="T21" fmla="*/ 3325813 h 2461"/>
                <a:gd name="T22" fmla="*/ 6775451 w 4321"/>
                <a:gd name="T23" fmla="*/ 3486151 h 2461"/>
                <a:gd name="T24" fmla="*/ 6689726 w 4321"/>
                <a:gd name="T25" fmla="*/ 3605213 h 2461"/>
                <a:gd name="T26" fmla="*/ 6588126 w 4321"/>
                <a:gd name="T27" fmla="*/ 3725863 h 2461"/>
                <a:gd name="T28" fmla="*/ 6469062 w 4321"/>
                <a:gd name="T29" fmla="*/ 3806826 h 2461"/>
                <a:gd name="T30" fmla="*/ 6332537 w 4321"/>
                <a:gd name="T31" fmla="*/ 3867151 h 2461"/>
                <a:gd name="T32" fmla="*/ 6180137 w 4321"/>
                <a:gd name="T33" fmla="*/ 3906838 h 2461"/>
                <a:gd name="T34" fmla="*/ 766762 w 4321"/>
                <a:gd name="T35" fmla="*/ 3906838 h 2461"/>
                <a:gd name="T36" fmla="*/ 612775 w 4321"/>
                <a:gd name="T37" fmla="*/ 3886201 h 2461"/>
                <a:gd name="T38" fmla="*/ 460375 w 4321"/>
                <a:gd name="T39" fmla="*/ 3846513 h 2461"/>
                <a:gd name="T40" fmla="*/ 341312 w 4321"/>
                <a:gd name="T41" fmla="*/ 3765551 h 2461"/>
                <a:gd name="T42" fmla="*/ 222250 w 4321"/>
                <a:gd name="T43" fmla="*/ 3665538 h 2461"/>
                <a:gd name="T44" fmla="*/ 136525 w 4321"/>
                <a:gd name="T45" fmla="*/ 3546476 h 2461"/>
                <a:gd name="T46" fmla="*/ 68262 w 4321"/>
                <a:gd name="T47" fmla="*/ 3405188 h 2461"/>
                <a:gd name="T48" fmla="*/ 17462 w 4321"/>
                <a:gd name="T49" fmla="*/ 3244850 h 2461"/>
                <a:gd name="T50" fmla="*/ 0 w 4321"/>
                <a:gd name="T51" fmla="*/ 3084512 h 2461"/>
                <a:gd name="T52" fmla="*/ 0 w 4321"/>
                <a:gd name="T53" fmla="*/ 741362 h 2461"/>
                <a:gd name="T54" fmla="*/ 34925 w 4321"/>
                <a:gd name="T55" fmla="*/ 581025 h 2461"/>
                <a:gd name="T56" fmla="*/ 85725 w 4321"/>
                <a:gd name="T57" fmla="*/ 420688 h 2461"/>
                <a:gd name="T58" fmla="*/ 171450 w 4321"/>
                <a:gd name="T59" fmla="*/ 300038 h 2461"/>
                <a:gd name="T60" fmla="*/ 273050 w 4321"/>
                <a:gd name="T61" fmla="*/ 179388 h 2461"/>
                <a:gd name="T62" fmla="*/ 392112 w 4321"/>
                <a:gd name="T63" fmla="*/ 100012 h 2461"/>
                <a:gd name="T64" fmla="*/ 546100 w 4321"/>
                <a:gd name="T65" fmla="*/ 39688 h 2461"/>
                <a:gd name="T66" fmla="*/ 681037 w 4321"/>
                <a:gd name="T67" fmla="*/ 0 h 24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21"/>
                <a:gd name="T103" fmla="*/ 0 h 2461"/>
                <a:gd name="T104" fmla="*/ 4321 w 4321"/>
                <a:gd name="T105" fmla="*/ 2461 h 24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21" h="2461">
                  <a:moveTo>
                    <a:pt x="483" y="0"/>
                  </a:moveTo>
                  <a:lnTo>
                    <a:pt x="3850" y="0"/>
                  </a:lnTo>
                  <a:lnTo>
                    <a:pt x="3893" y="0"/>
                  </a:lnTo>
                  <a:lnTo>
                    <a:pt x="3946" y="12"/>
                  </a:lnTo>
                  <a:lnTo>
                    <a:pt x="3989" y="25"/>
                  </a:lnTo>
                  <a:lnTo>
                    <a:pt x="4032" y="38"/>
                  </a:lnTo>
                  <a:lnTo>
                    <a:pt x="4075" y="63"/>
                  </a:lnTo>
                  <a:lnTo>
                    <a:pt x="4118" y="88"/>
                  </a:lnTo>
                  <a:lnTo>
                    <a:pt x="4150" y="113"/>
                  </a:lnTo>
                  <a:lnTo>
                    <a:pt x="4182" y="151"/>
                  </a:lnTo>
                  <a:lnTo>
                    <a:pt x="4214" y="189"/>
                  </a:lnTo>
                  <a:lnTo>
                    <a:pt x="4246" y="227"/>
                  </a:lnTo>
                  <a:lnTo>
                    <a:pt x="4268" y="265"/>
                  </a:lnTo>
                  <a:lnTo>
                    <a:pt x="4289" y="315"/>
                  </a:lnTo>
                  <a:lnTo>
                    <a:pt x="4300" y="366"/>
                  </a:lnTo>
                  <a:lnTo>
                    <a:pt x="4311" y="416"/>
                  </a:lnTo>
                  <a:lnTo>
                    <a:pt x="4321" y="467"/>
                  </a:lnTo>
                  <a:lnTo>
                    <a:pt x="4321" y="517"/>
                  </a:lnTo>
                  <a:lnTo>
                    <a:pt x="4321" y="1943"/>
                  </a:lnTo>
                  <a:lnTo>
                    <a:pt x="4321" y="1994"/>
                  </a:lnTo>
                  <a:lnTo>
                    <a:pt x="4311" y="2044"/>
                  </a:lnTo>
                  <a:lnTo>
                    <a:pt x="4300" y="2095"/>
                  </a:lnTo>
                  <a:lnTo>
                    <a:pt x="4289" y="2145"/>
                  </a:lnTo>
                  <a:lnTo>
                    <a:pt x="4268" y="2196"/>
                  </a:lnTo>
                  <a:lnTo>
                    <a:pt x="4246" y="2234"/>
                  </a:lnTo>
                  <a:lnTo>
                    <a:pt x="4214" y="2271"/>
                  </a:lnTo>
                  <a:lnTo>
                    <a:pt x="4182" y="2309"/>
                  </a:lnTo>
                  <a:lnTo>
                    <a:pt x="4150" y="2347"/>
                  </a:lnTo>
                  <a:lnTo>
                    <a:pt x="4118" y="2372"/>
                  </a:lnTo>
                  <a:lnTo>
                    <a:pt x="4075" y="2398"/>
                  </a:lnTo>
                  <a:lnTo>
                    <a:pt x="4032" y="2423"/>
                  </a:lnTo>
                  <a:lnTo>
                    <a:pt x="3989" y="2436"/>
                  </a:lnTo>
                  <a:lnTo>
                    <a:pt x="3946" y="2448"/>
                  </a:lnTo>
                  <a:lnTo>
                    <a:pt x="3893" y="2461"/>
                  </a:lnTo>
                  <a:lnTo>
                    <a:pt x="3850" y="2461"/>
                  </a:lnTo>
                  <a:lnTo>
                    <a:pt x="483" y="2461"/>
                  </a:lnTo>
                  <a:lnTo>
                    <a:pt x="429" y="2461"/>
                  </a:lnTo>
                  <a:lnTo>
                    <a:pt x="386" y="2448"/>
                  </a:lnTo>
                  <a:lnTo>
                    <a:pt x="344" y="2436"/>
                  </a:lnTo>
                  <a:lnTo>
                    <a:pt x="290" y="2423"/>
                  </a:lnTo>
                  <a:lnTo>
                    <a:pt x="247" y="2398"/>
                  </a:lnTo>
                  <a:lnTo>
                    <a:pt x="215" y="2372"/>
                  </a:lnTo>
                  <a:lnTo>
                    <a:pt x="172" y="2347"/>
                  </a:lnTo>
                  <a:lnTo>
                    <a:pt x="140" y="2309"/>
                  </a:lnTo>
                  <a:lnTo>
                    <a:pt x="108" y="2271"/>
                  </a:lnTo>
                  <a:lnTo>
                    <a:pt x="86" y="2234"/>
                  </a:lnTo>
                  <a:lnTo>
                    <a:pt x="54" y="2196"/>
                  </a:lnTo>
                  <a:lnTo>
                    <a:pt x="43" y="2145"/>
                  </a:lnTo>
                  <a:lnTo>
                    <a:pt x="22" y="2095"/>
                  </a:lnTo>
                  <a:lnTo>
                    <a:pt x="11" y="2044"/>
                  </a:lnTo>
                  <a:lnTo>
                    <a:pt x="0" y="1994"/>
                  </a:lnTo>
                  <a:lnTo>
                    <a:pt x="0" y="1943"/>
                  </a:lnTo>
                  <a:lnTo>
                    <a:pt x="0" y="517"/>
                  </a:lnTo>
                  <a:lnTo>
                    <a:pt x="0" y="467"/>
                  </a:lnTo>
                  <a:lnTo>
                    <a:pt x="11" y="416"/>
                  </a:lnTo>
                  <a:lnTo>
                    <a:pt x="22" y="366"/>
                  </a:lnTo>
                  <a:lnTo>
                    <a:pt x="43" y="315"/>
                  </a:lnTo>
                  <a:lnTo>
                    <a:pt x="54" y="265"/>
                  </a:lnTo>
                  <a:lnTo>
                    <a:pt x="86" y="227"/>
                  </a:lnTo>
                  <a:lnTo>
                    <a:pt x="108" y="189"/>
                  </a:lnTo>
                  <a:lnTo>
                    <a:pt x="140" y="151"/>
                  </a:lnTo>
                  <a:lnTo>
                    <a:pt x="172" y="113"/>
                  </a:lnTo>
                  <a:lnTo>
                    <a:pt x="215" y="88"/>
                  </a:lnTo>
                  <a:lnTo>
                    <a:pt x="247" y="63"/>
                  </a:lnTo>
                  <a:lnTo>
                    <a:pt x="290" y="38"/>
                  </a:lnTo>
                  <a:lnTo>
                    <a:pt x="344" y="25"/>
                  </a:lnTo>
                  <a:lnTo>
                    <a:pt x="386" y="12"/>
                  </a:lnTo>
                  <a:lnTo>
                    <a:pt x="429" y="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0600" y="2362200"/>
            <a:ext cx="7010400" cy="34782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Microsoft Sans Serif" pitchFamily="34" charset="0"/>
                <a:cs typeface="+mn-cs"/>
              </a:rPr>
              <a:t>أ- </a:t>
            </a:r>
            <a:r>
              <a:rPr lang="ar-EG" sz="4000" b="1" dirty="0" err="1">
                <a:latin typeface="Microsoft Sans Serif" pitchFamily="34" charset="0"/>
                <a:cs typeface="+mn-cs"/>
              </a:rPr>
              <a:t>أ</a:t>
            </a:r>
            <a:r>
              <a:rPr lang="ar-EG" sz="4000" b="1" dirty="0">
                <a:latin typeface="Microsoft Sans Serif" pitchFamily="34" charset="0"/>
                <a:cs typeface="+mn-cs"/>
              </a:rPr>
              <a:t>حفظ هذا الدعاء: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عن معاذ بن أنس الجهني</a:t>
            </a:r>
            <a:r>
              <a:rPr lang="ar-EG" sz="3600" b="1" dirty="0">
                <a:latin typeface="Microsoft Sans Serif" pitchFamily="34" charset="0"/>
                <a:cs typeface="+mn-cs"/>
              </a:rPr>
              <a:t> رضي الله عنه أن رسول الله صلى الله عليه وسلم قال: (</a:t>
            </a:r>
            <a:r>
              <a:rPr lang="ar-EG" sz="36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من أكَلَ طعَاما ثُمَّ قال: الحمدُ لله الذي أطعمنِي </a:t>
            </a:r>
            <a:r>
              <a:rPr lang="ar-EG" sz="3600" b="1" dirty="0" smtClean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هذا</a:t>
            </a:r>
            <a:r>
              <a:rPr lang="ar-SA" sz="3600" b="1" dirty="0" smtClean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 err="1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ورزقنيهِ</a:t>
            </a:r>
            <a:r>
              <a:rPr lang="ar-EG" sz="36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من غيرِ حَولٍ مني ولا قُوَّة، غَفَرَ الله لهُ ما تقَدَّمَ من ذَنبِهِ</a:t>
            </a:r>
            <a:r>
              <a:rPr lang="ar-EG" sz="3600" b="1" dirty="0">
                <a:latin typeface="Microsoft Sans Serif" pitchFamily="34" charset="0"/>
                <a:cs typeface="+mn-cs"/>
              </a:rPr>
              <a:t>)</a:t>
            </a:r>
            <a:r>
              <a:rPr lang="ar-EG" sz="3600" b="1" baseline="30000" dirty="0">
                <a:latin typeface="Microsoft Sans Serif" pitchFamily="34" charset="0"/>
                <a:cs typeface="+mn-cs"/>
              </a:rPr>
              <a:t>(4)</a:t>
            </a:r>
            <a:r>
              <a:rPr lang="ar-EG" sz="3600" b="1" dirty="0">
                <a:latin typeface="Microsoft Sans Serif" pitchFamily="34" charset="0"/>
                <a:cs typeface="+mn-cs"/>
              </a:rPr>
              <a:t>.</a:t>
            </a:r>
          </a:p>
        </p:txBody>
      </p:sp>
      <p:grpSp>
        <p:nvGrpSpPr>
          <p:cNvPr id="3" name="مجموعة 7"/>
          <p:cNvGrpSpPr>
            <a:grpSpLocks/>
          </p:cNvGrpSpPr>
          <p:nvPr/>
        </p:nvGrpSpPr>
        <p:grpSpPr bwMode="auto">
          <a:xfrm>
            <a:off x="2857500" y="0"/>
            <a:ext cx="3771900" cy="1655763"/>
            <a:chOff x="4214810" y="1286449"/>
            <a:chExt cx="2143140" cy="1629535"/>
          </a:xfrm>
        </p:grpSpPr>
        <p:sp>
          <p:nvSpPr>
            <p:cNvPr id="9" name="نجمة ذات 16 نقطة 8"/>
            <p:cNvSpPr/>
            <p:nvPr/>
          </p:nvSpPr>
          <p:spPr>
            <a:xfrm>
              <a:off x="4250890" y="1286449"/>
              <a:ext cx="2056548" cy="1629535"/>
            </a:xfrm>
            <a:prstGeom prst="star16">
              <a:avLst/>
            </a:prstGeom>
            <a:solidFill>
              <a:srgbClr val="00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  <p:sp>
          <p:nvSpPr>
            <p:cNvPr id="10" name="نجمة ذات 16 نقطة 9"/>
            <p:cNvSpPr/>
            <p:nvPr/>
          </p:nvSpPr>
          <p:spPr>
            <a:xfrm>
              <a:off x="4214810" y="1428624"/>
              <a:ext cx="2143140" cy="1357685"/>
            </a:xfrm>
            <a:prstGeom prst="star16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33800" y="304800"/>
            <a:ext cx="1884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EG" sz="6000" b="1">
                <a:solidFill>
                  <a:schemeClr val="bg1"/>
                </a:solidFill>
                <a:latin typeface="Microsoft Sans Serif" pitchFamily="34" charset="0"/>
              </a:rPr>
              <a:t>تمرين 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حفظ هذا الدع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ن معاذ بن أنس الجهني رض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457200" y="1981200"/>
            <a:ext cx="8077200" cy="3200400"/>
          </a:xfrm>
          <a:prstGeom prst="snip2DiagRect">
            <a:avLst>
              <a:gd name="adj1" fmla="val 14625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2312988"/>
            <a:ext cx="76438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6575" indent="-536575" algn="justLow"/>
            <a:r>
              <a:rPr lang="ar-EG" sz="2800" b="1">
                <a:solidFill>
                  <a:schemeClr val="bg1"/>
                </a:solidFill>
              </a:rPr>
              <a:t>(4) رواه أحمد 3/ 439، وأبو داود في كتاب اللباس، باب (1) 4/ 42( 4023)، والترمذي في كتاب الدعوات، باب ما يقول إذا فرغ من الطعام 5/ 508(3458)، وابن ماجة في كتاب الأطعمة، باب ما يُقال إذا فرغ من الطعام 2/ 1093(3285)، قال الترمذي: حديث حسن غريب، وحسنه الألباني في إرواء الغليل  47/7- 48(1989).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واه أحمد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66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2057400"/>
            <a:ext cx="7696200" cy="42783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ب- عن عائشة -رضي الله عنها- أن رسول الله صلى الله عليه وسلم </a:t>
            </a:r>
            <a:r>
              <a:rPr lang="ar-EG" sz="3200" b="1" dirty="0">
                <a:latin typeface="Microsoft Sans Serif" pitchFamily="34" charset="0"/>
                <a:cs typeface="+mn-cs"/>
              </a:rPr>
              <a:t>قال</a:t>
            </a:r>
            <a:r>
              <a:rPr lang="ar-SA" sz="3200" b="1" dirty="0">
                <a:latin typeface="Microsoft Sans Serif" pitchFamily="34" charset="0"/>
                <a:cs typeface="+mn-cs"/>
              </a:rPr>
              <a:t> </a:t>
            </a:r>
            <a:r>
              <a:rPr lang="ar-EG" sz="3200" b="1" dirty="0">
                <a:latin typeface="Microsoft Sans Serif" pitchFamily="34" charset="0"/>
                <a:cs typeface="+mn-cs"/>
              </a:rPr>
              <a:t>: </a:t>
            </a:r>
            <a:r>
              <a:rPr lang="ar-EG" sz="3200" b="1" dirty="0">
                <a:latin typeface="Microsoft Sans Serif" pitchFamily="34" charset="0"/>
                <a:cs typeface="+mn-cs"/>
              </a:rPr>
              <a:t>”إذا أكل أحدكم فليذكر اسم الله تعالى، فإن نسي أن يذكر اسم الله تعالى في أوله فليقل: بسم الله أولهُ وآخرَهُ“</a:t>
            </a:r>
            <a:r>
              <a:rPr lang="ar-EG" sz="3200" b="1" baseline="30000" dirty="0">
                <a:latin typeface="Microsoft Sans Serif" pitchFamily="34" charset="0"/>
                <a:cs typeface="+mn-cs"/>
              </a:rPr>
              <a:t>(1)</a:t>
            </a:r>
            <a:r>
              <a:rPr lang="ar-EG" sz="3200" b="1" dirty="0">
                <a:latin typeface="Microsoft Sans Serif" pitchFamily="34" charset="0"/>
                <a:cs typeface="+mn-cs"/>
              </a:rPr>
              <a:t>.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اقرأ الحديث واستخرج منه فائدتين:</a:t>
            </a:r>
          </a:p>
          <a:p>
            <a:pPr algn="justLow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latin typeface="Microsoft Sans Serif" pitchFamily="34" charset="0"/>
                <a:cs typeface="+mn-cs"/>
              </a:rPr>
              <a:t>1-</a:t>
            </a:r>
            <a:r>
              <a:rPr lang="ar-EG" sz="3200" b="1" dirty="0" err="1">
                <a:latin typeface="Microsoft Sans Serif" pitchFamily="34" charset="0"/>
                <a:cs typeface="+mn-cs"/>
              </a:rPr>
              <a:t> </a:t>
            </a:r>
            <a:r>
              <a:rPr lang="ar-EG" sz="1000" b="1" dirty="0">
                <a:latin typeface="Microsoft Sans Serif" pitchFamily="34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</a:t>
            </a:r>
            <a:endParaRPr lang="ar-EG" sz="3200" b="1" dirty="0">
              <a:latin typeface="Microsoft Sans Serif" pitchFamily="34" charset="0"/>
              <a:cs typeface="+mn-cs"/>
            </a:endParaRPr>
          </a:p>
          <a:p>
            <a:pPr algn="justLow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latin typeface="Microsoft Sans Serif" pitchFamily="34" charset="0"/>
                <a:cs typeface="+mn-cs"/>
              </a:rPr>
              <a:t>2-</a:t>
            </a:r>
            <a:r>
              <a:rPr lang="ar-EG" sz="3200" b="1" dirty="0" err="1">
                <a:latin typeface="Microsoft Sans Serif" pitchFamily="34" charset="0"/>
                <a:cs typeface="+mn-cs"/>
              </a:rPr>
              <a:t> </a:t>
            </a:r>
            <a:r>
              <a:rPr lang="ar-EG" sz="1000" b="1" dirty="0">
                <a:latin typeface="Microsoft Sans Serif" pitchFamily="34" charset="0"/>
                <a:cs typeface="+mn-cs"/>
              </a:rPr>
              <a:t>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66294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FF0000"/>
                </a:solidFill>
                <a:latin typeface="+mn-lt"/>
                <a:cs typeface="+mn-cs"/>
              </a:rPr>
              <a:t>حمد الله بالصيغة الواردة في الحديث من أسباب المغفرة.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5638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2800" b="1">
                <a:solidFill>
                  <a:srgbClr val="FF0000"/>
                </a:solidFill>
              </a:rPr>
              <a:t>تسن التسمية وسط الأكل إذا نسي الآكل أن يقولها في أوله.</a:t>
            </a:r>
            <a:endParaRPr lang="en-US" sz="2800">
              <a:solidFill>
                <a:srgbClr val="FF0000"/>
              </a:solidFill>
            </a:endParaRPr>
          </a:p>
        </p:txBody>
      </p:sp>
      <p:grpSp>
        <p:nvGrpSpPr>
          <p:cNvPr id="18438" name="مجموعة 9"/>
          <p:cNvGrpSpPr>
            <a:grpSpLocks/>
          </p:cNvGrpSpPr>
          <p:nvPr/>
        </p:nvGrpSpPr>
        <p:grpSpPr bwMode="auto">
          <a:xfrm>
            <a:off x="2857500" y="0"/>
            <a:ext cx="3771900" cy="1655763"/>
            <a:chOff x="4214810" y="1286449"/>
            <a:chExt cx="2143140" cy="1629535"/>
          </a:xfrm>
        </p:grpSpPr>
        <p:sp>
          <p:nvSpPr>
            <p:cNvPr id="11" name="نجمة ذات 16 نقطة 10"/>
            <p:cNvSpPr/>
            <p:nvPr/>
          </p:nvSpPr>
          <p:spPr>
            <a:xfrm>
              <a:off x="4250890" y="1286449"/>
              <a:ext cx="2056548" cy="1629535"/>
            </a:xfrm>
            <a:prstGeom prst="star16">
              <a:avLst/>
            </a:prstGeom>
            <a:solidFill>
              <a:srgbClr val="00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  <p:sp>
          <p:nvSpPr>
            <p:cNvPr id="12" name="نجمة ذات 16 نقطة 11"/>
            <p:cNvSpPr/>
            <p:nvPr/>
          </p:nvSpPr>
          <p:spPr>
            <a:xfrm>
              <a:off x="4214810" y="1428624"/>
              <a:ext cx="2143140" cy="1357685"/>
            </a:xfrm>
            <a:prstGeom prst="star16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</p:grp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3733800" y="304800"/>
            <a:ext cx="1884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EG" sz="6000" b="1">
                <a:solidFill>
                  <a:schemeClr val="bg1"/>
                </a:solidFill>
                <a:latin typeface="Microsoft Sans Serif" pitchFamily="34" charset="0"/>
              </a:rPr>
              <a:t>تمرين 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IS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 عائش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قرأ الحديث واستخرج منه فائد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حمد الله بالصيغة الواردة في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تسن التسمية وسط الأكل إذا نس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381000" y="1219200"/>
            <a:ext cx="8458200" cy="4648200"/>
          </a:xfrm>
          <a:prstGeom prst="snip2DiagRect">
            <a:avLst>
              <a:gd name="adj1" fmla="val 14625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defRPr/>
            </a:pPr>
            <a:endParaRPr lang="ar-SA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1752600"/>
            <a:ext cx="76438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1950" indent="-361950" algn="justLow"/>
            <a:r>
              <a:rPr lang="ar-EG" sz="2800" b="1">
                <a:solidFill>
                  <a:schemeClr val="bg1"/>
                </a:solidFill>
              </a:rPr>
              <a:t>(1) رواه أبو داود في كتاب الأطعمة، باب التسمية على الطعام 3/ 347 ( 3767)، والترمذي في كتاب الأطعمة، باب ما جاء في التسمية على الطعام 4/ 288( 1858)، وابن ماجة في كتاب الأطعمة، باب التسمية ثم الطعام 2/ 1086(3264)، والنسائي في السنن الكبرى 6/ 78 (10112)، والحاكم في المستدرك على الصحيحين 4/ 121(7087)، قال الترمذي: حديث حسن صحيح، وصححه ابن حبان 12/ 13(5214) والألباني في إرواء الغليل 7/ 24 (1965).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واه أبو داود في كتاب الأطعمة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 (28).W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81000" y="1752600"/>
            <a:ext cx="97536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828800"/>
            <a:ext cx="8001000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ت- بالتعاون مع مجموعتك، اذكر ثلاث ممارسات حسنة وأخرى سيئة أثناء تناول </a:t>
            </a: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الطعام</a:t>
            </a:r>
            <a:r>
              <a:rPr lang="ar-SA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:</a:t>
            </a:r>
            <a:endParaRPr lang="ar-EG" sz="3600" b="1" dirty="0">
              <a:solidFill>
                <a:srgbClr val="0000FF"/>
              </a:solidFill>
              <a:latin typeface="Microsoft Sans Serif" pitchFamily="34" charset="0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8328" y="3352800"/>
          <a:ext cx="8626812" cy="335280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369340"/>
                <a:gridCol w="4257472"/>
              </a:tblGrid>
              <a:tr h="8382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3429000"/>
            <a:ext cx="32004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ممارسات حسنة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392488"/>
            <a:ext cx="31242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ممارسات سيئة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4352925"/>
            <a:ext cx="35052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التسمية قبل الأكل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5029200"/>
            <a:ext cx="35052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الأكل باليمين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5800725"/>
            <a:ext cx="35052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الأكل مما يليني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4352925"/>
            <a:ext cx="35052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الأكل بالشمال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029200"/>
            <a:ext cx="35052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النفخ في الطعام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5800725"/>
            <a:ext cx="35052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الأكل متكئاً</a:t>
            </a:r>
          </a:p>
        </p:txBody>
      </p:sp>
      <p:grpSp>
        <p:nvGrpSpPr>
          <p:cNvPr id="20493" name="مجموعة 16"/>
          <p:cNvGrpSpPr>
            <a:grpSpLocks/>
          </p:cNvGrpSpPr>
          <p:nvPr/>
        </p:nvGrpSpPr>
        <p:grpSpPr bwMode="auto">
          <a:xfrm>
            <a:off x="2857500" y="0"/>
            <a:ext cx="3771900" cy="1655763"/>
            <a:chOff x="4214810" y="1286449"/>
            <a:chExt cx="2143140" cy="1629535"/>
          </a:xfrm>
        </p:grpSpPr>
        <p:sp>
          <p:nvSpPr>
            <p:cNvPr id="18" name="نجمة ذات 16 نقطة 17"/>
            <p:cNvSpPr/>
            <p:nvPr/>
          </p:nvSpPr>
          <p:spPr>
            <a:xfrm>
              <a:off x="4250890" y="1286449"/>
              <a:ext cx="2056548" cy="1629535"/>
            </a:xfrm>
            <a:prstGeom prst="star16">
              <a:avLst/>
            </a:prstGeom>
            <a:solidFill>
              <a:srgbClr val="00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  <p:sp>
          <p:nvSpPr>
            <p:cNvPr id="19" name="نجمة ذات 16 نقطة 18"/>
            <p:cNvSpPr/>
            <p:nvPr/>
          </p:nvSpPr>
          <p:spPr>
            <a:xfrm>
              <a:off x="4214810" y="1428624"/>
              <a:ext cx="2143140" cy="1357685"/>
            </a:xfrm>
            <a:prstGeom prst="star16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</p:grpSp>
      <p:sp>
        <p:nvSpPr>
          <p:cNvPr id="20494" name="Rectangle 1"/>
          <p:cNvSpPr>
            <a:spLocks noChangeArrowheads="1"/>
          </p:cNvSpPr>
          <p:nvPr/>
        </p:nvSpPr>
        <p:spPr bwMode="auto">
          <a:xfrm>
            <a:off x="3733800" y="304800"/>
            <a:ext cx="1884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EG" sz="6000" b="1">
                <a:solidFill>
                  <a:schemeClr val="bg1"/>
                </a:solidFill>
                <a:latin typeface="Microsoft Sans Serif" pitchFamily="34" charset="0"/>
              </a:rPr>
              <a:t>تمرين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800600" y="44227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40400" algn="l"/>
              </a:tabLst>
            </a:pPr>
            <a:r>
              <a:rPr lang="ar-EG" sz="3600" b="1">
                <a:solidFill>
                  <a:srgbClr val="7030A0"/>
                </a:solidFill>
              </a:rPr>
              <a:t>1- </a:t>
            </a:r>
            <a:r>
              <a:rPr lang="ar-EG" sz="1000" b="1">
                <a:solidFill>
                  <a:srgbClr val="7030A0"/>
                </a:solidFill>
              </a:rPr>
              <a:t>................................................................................</a:t>
            </a:r>
            <a:endParaRPr lang="ar-EG" sz="1000">
              <a:solidFill>
                <a:srgbClr val="7030A0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800600" y="52212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40400" algn="l"/>
              </a:tabLst>
            </a:pPr>
            <a:r>
              <a:rPr lang="ar-EG" sz="3600" b="1">
                <a:solidFill>
                  <a:srgbClr val="7030A0"/>
                </a:solidFill>
              </a:rPr>
              <a:t>2- </a:t>
            </a:r>
            <a:r>
              <a:rPr lang="ar-EG" sz="1000" b="1">
                <a:solidFill>
                  <a:srgbClr val="7030A0"/>
                </a:solidFill>
              </a:rPr>
              <a:t>................................................................................</a:t>
            </a:r>
            <a:endParaRPr lang="ar-EG" sz="1000">
              <a:solidFill>
                <a:srgbClr val="7030A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800600" y="59070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40400" algn="l"/>
              </a:tabLst>
            </a:pPr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................................................................................</a:t>
            </a:r>
            <a:endParaRPr lang="ar-EG" sz="1000">
              <a:solidFill>
                <a:srgbClr val="7030A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85800" y="44196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40400" algn="l"/>
              </a:tabLst>
            </a:pPr>
            <a:r>
              <a:rPr lang="ar-EG" sz="3600" b="1">
                <a:solidFill>
                  <a:srgbClr val="7030A0"/>
                </a:solidFill>
              </a:rPr>
              <a:t>1- </a:t>
            </a:r>
            <a:r>
              <a:rPr lang="ar-EG" sz="1000" b="1">
                <a:solidFill>
                  <a:srgbClr val="7030A0"/>
                </a:solidFill>
              </a:rPr>
              <a:t>................................................................................</a:t>
            </a:r>
            <a:endParaRPr lang="ar-EG" sz="1000">
              <a:solidFill>
                <a:srgbClr val="7030A0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85800" y="51816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40400" algn="l"/>
              </a:tabLst>
            </a:pPr>
            <a:r>
              <a:rPr lang="ar-EG" sz="3600" b="1">
                <a:solidFill>
                  <a:srgbClr val="7030A0"/>
                </a:solidFill>
              </a:rPr>
              <a:t>2- </a:t>
            </a:r>
            <a:r>
              <a:rPr lang="ar-EG" sz="1000" b="1">
                <a:solidFill>
                  <a:srgbClr val="7030A0"/>
                </a:solidFill>
              </a:rPr>
              <a:t>................................................................................</a:t>
            </a:r>
            <a:endParaRPr lang="ar-EG" sz="1000">
              <a:solidFill>
                <a:srgbClr val="7030A0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85800" y="57150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40400" algn="l"/>
              </a:tabLst>
            </a:pPr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...............................................................................</a:t>
            </a:r>
            <a:endParaRPr lang="ar-EG" sz="10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التعاون مع مجموعتك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مارسات حسن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تسميه قبل الأ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كل باليمين ش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أكل مما يليني ش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ممارسات سي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الأكل بالشمال ش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النفخ ش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الأكل ش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091.WMF"/>
          <p:cNvPicPr>
            <a:picLocks noChangeAspect="1"/>
          </p:cNvPicPr>
          <p:nvPr/>
        </p:nvPicPr>
        <p:blipFill>
          <a:blip r:embed="rId5" cstate="print">
            <a:lum bright="38000" contrast="100000"/>
          </a:blip>
          <a:stretch>
            <a:fillRect/>
          </a:stretch>
        </p:blipFill>
        <p:spPr>
          <a:xfrm>
            <a:off x="838200" y="1752600"/>
            <a:ext cx="7848600" cy="338202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81200" y="2590800"/>
            <a:ext cx="5638800" cy="9239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rgbClr val="0000CC"/>
                </a:solidFill>
                <a:latin typeface="Tahoma" pitchFamily="34" charset="0"/>
                <a:cs typeface="+mn-cs"/>
              </a:rPr>
              <a:t>آداب الطعام والشراب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آداب الطعام و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5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7520" y="228601"/>
            <a:ext cx="6126480" cy="281939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43400" y="990600"/>
            <a:ext cx="3200400" cy="15700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آداب الطعام </a:t>
            </a:r>
            <a:r>
              <a:rPr lang="ar-EG" sz="4800" b="1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قسمان:</a:t>
            </a:r>
            <a:endParaRPr lang="ar-EG" sz="48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lum bright="-5000" contrast="24000"/>
          </a:blip>
          <a:srcRect/>
          <a:stretch>
            <a:fillRect/>
          </a:stretch>
        </p:blipFill>
        <p:spPr bwMode="auto">
          <a:xfrm>
            <a:off x="4572000" y="3581400"/>
            <a:ext cx="4267200" cy="2971800"/>
          </a:xfrm>
          <a:prstGeom prst="round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lum bright="-5000" contrast="24000"/>
          </a:blip>
          <a:srcRect/>
          <a:stretch>
            <a:fillRect/>
          </a:stretch>
        </p:blipFill>
        <p:spPr bwMode="auto">
          <a:xfrm>
            <a:off x="381001" y="3581400"/>
            <a:ext cx="4038600" cy="2895600"/>
          </a:xfrm>
          <a:prstGeom prst="round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NGB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آداب الطعام قس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07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6800" y="457200"/>
            <a:ext cx="6858000" cy="9906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85800"/>
            <a:ext cx="457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Microsoft Sans Serif" pitchFamily="34" charset="0"/>
                <a:cs typeface="+mn-cs"/>
              </a:rPr>
              <a:t>القسم الأول: ما ينبغي فعله</a:t>
            </a:r>
          </a:p>
        </p:txBody>
      </p:sp>
      <p:pic>
        <p:nvPicPr>
          <p:cNvPr id="8" name="Picture 7" descr="0295.WMF"/>
          <p:cNvPicPr>
            <a:picLocks noChangeAspect="1"/>
          </p:cNvPicPr>
          <p:nvPr/>
        </p:nvPicPr>
        <p:blipFill>
          <a:blip r:embed="rId13">
            <a:lum bright="98000" contrast="98000"/>
          </a:blip>
          <a:srcRect/>
          <a:stretch>
            <a:fillRect/>
          </a:stretch>
        </p:blipFill>
        <p:spPr bwMode="auto">
          <a:xfrm>
            <a:off x="381000" y="1365250"/>
            <a:ext cx="830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2051050"/>
            <a:ext cx="7239000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CC"/>
                </a:solidFill>
                <a:latin typeface="+mn-lt"/>
                <a:cs typeface="+mn-cs"/>
              </a:rPr>
              <a:t>بالتعاون مع مجموعتي أستخرج أدبا من آداب الطعام من كل دليل من الأدلة </a:t>
            </a:r>
            <a:r>
              <a:rPr lang="ar-EG" sz="3600" b="1" dirty="0">
                <a:solidFill>
                  <a:srgbClr val="0000CC"/>
                </a:solidFill>
                <a:latin typeface="+mn-lt"/>
                <a:cs typeface="+mn-cs"/>
              </a:rPr>
              <a:t>الآتية</a:t>
            </a:r>
            <a:r>
              <a:rPr lang="ar-SA" sz="36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ar-EG" sz="3600" b="1" dirty="0">
                <a:solidFill>
                  <a:srgbClr val="0000CC"/>
                </a:solidFill>
                <a:latin typeface="+mn-lt"/>
                <a:cs typeface="+mn-cs"/>
              </a:rPr>
              <a:t>:</a:t>
            </a:r>
            <a:endParaRPr lang="ar-EG" sz="36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372" y="3879980"/>
          <a:ext cx="8665028" cy="24446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92628"/>
                <a:gridCol w="3733800"/>
                <a:gridCol w="4038600"/>
              </a:tblGrid>
              <a:tr h="685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17588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3400" y="3781425"/>
            <a:ext cx="76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857625"/>
            <a:ext cx="3048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857625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0" y="517525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Microsoft Sans Serif" pitchFamily="34" charset="0"/>
                <a:cs typeface="+mn-c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5032375"/>
            <a:ext cx="6858000" cy="8318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Microsoft Sans Serif" pitchFamily="34" charset="0"/>
                <a:cs typeface="+mn-cs"/>
              </a:rPr>
              <a:t>غسل اليدين قبل الأكل وبعده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قسم الأول ما ينبغي فع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التعاون مع مجموعت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د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دلي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LOW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غسل اليدين قبل الأكل وبعد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9"/>
          <p:cNvGraphicFramePr>
            <a:graphicFrameLocks noGrp="1"/>
          </p:cNvGraphicFramePr>
          <p:nvPr/>
        </p:nvGraphicFramePr>
        <p:xfrm>
          <a:off x="250372" y="762000"/>
          <a:ext cx="8665028" cy="37338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92628"/>
                <a:gridCol w="3733800"/>
                <a:gridCol w="4038600"/>
              </a:tblGrid>
              <a:tr h="762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0"/>
          <p:cNvSpPr txBox="1"/>
          <p:nvPr/>
        </p:nvSpPr>
        <p:spPr>
          <a:xfrm>
            <a:off x="8077200" y="762000"/>
            <a:ext cx="76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038600" y="762000"/>
            <a:ext cx="3048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457200" y="838200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8077200" y="18288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2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72000" y="2209800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077200" y="26670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3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495800" y="3048000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077200" y="35814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4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495800" y="4038600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4114800" y="17526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FF00FF"/>
                </a:solidFill>
              </a:rPr>
              <a:t>التسمية أول الأكل</a:t>
            </a:r>
            <a:endParaRPr lang="en-US" sz="3200">
              <a:solidFill>
                <a:srgbClr val="FF00FF"/>
              </a:solidFill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800600" y="2590800"/>
            <a:ext cx="24384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FF"/>
                </a:solidFill>
                <a:latin typeface="Microsoft Sans Serif" pitchFamily="34" charset="0"/>
                <a:cs typeface="+mn-cs"/>
              </a:rPr>
              <a:t>الأكل باليمين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4876800" y="3581400"/>
            <a:ext cx="24384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FF"/>
                </a:solidFill>
                <a:latin typeface="Microsoft Sans Serif" pitchFamily="34" charset="0"/>
                <a:cs typeface="+mn-cs"/>
              </a:rPr>
              <a:t>الأكل مما يليني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304800" y="1676400"/>
            <a:ext cx="3733800" cy="25542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عن عمر بن أبي سلمة رضي الله عنه أن النبي صلى الله عليه وسلم قال </a:t>
            </a:r>
            <a:r>
              <a:rPr lang="ar-EG" sz="3200" b="1" dirty="0">
                <a:latin typeface="Microsoft Sans Serif" pitchFamily="34" charset="0"/>
                <a:cs typeface="+mn-cs"/>
              </a:rPr>
              <a:t>له</a:t>
            </a:r>
            <a:r>
              <a:rPr lang="ar-SA" sz="3200" b="1" dirty="0">
                <a:latin typeface="Microsoft Sans Serif" pitchFamily="34" charset="0"/>
                <a:cs typeface="+mn-cs"/>
              </a:rPr>
              <a:t> </a:t>
            </a:r>
            <a:r>
              <a:rPr lang="ar-EG" sz="3200" b="1" dirty="0">
                <a:latin typeface="Microsoft Sans Serif" pitchFamily="34" charset="0"/>
                <a:cs typeface="+mn-cs"/>
              </a:rPr>
              <a:t>: </a:t>
            </a:r>
            <a:r>
              <a:rPr lang="ar-EG" sz="3200" b="1" dirty="0">
                <a:latin typeface="Microsoft Sans Serif" pitchFamily="34" charset="0"/>
                <a:cs typeface="+mn-cs"/>
              </a:rPr>
              <a:t>(</a:t>
            </a:r>
            <a:r>
              <a:rPr lang="ar-EG" sz="32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يا غلام، سم الله، وكل بيمينك، وكل مما يليك</a:t>
            </a:r>
            <a:r>
              <a:rPr lang="ar-EG" sz="3200" b="1" dirty="0">
                <a:latin typeface="Microsoft Sans Serif" pitchFamily="34" charset="0"/>
                <a:cs typeface="+mn-cs"/>
              </a:rPr>
              <a:t>)</a:t>
            </a:r>
            <a:r>
              <a:rPr lang="ar-EG" sz="3200" b="1" baseline="30000" dirty="0">
                <a:latin typeface="Microsoft Sans Serif" pitchFamily="34" charset="0"/>
                <a:cs typeface="+mn-cs"/>
              </a:rPr>
              <a:t>(1)</a:t>
            </a:r>
            <a:r>
              <a:rPr lang="ar-EG" sz="3200" b="1" dirty="0">
                <a:latin typeface="Microsoft Sans Serif" pitchFamily="34" charset="0"/>
                <a:cs typeface="+mn-cs"/>
              </a:rPr>
              <a:t>.</a:t>
            </a:r>
          </a:p>
        </p:txBody>
      </p:sp>
      <p:sp>
        <p:nvSpPr>
          <p:cNvPr id="23" name="مستطيل ذو زوايا قطرية مخدوشة 22"/>
          <p:cNvSpPr/>
          <p:nvPr/>
        </p:nvSpPr>
        <p:spPr>
          <a:xfrm>
            <a:off x="533400" y="5029200"/>
            <a:ext cx="8077200" cy="12954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85800" y="5343525"/>
            <a:ext cx="74152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000" b="1">
                <a:solidFill>
                  <a:schemeClr val="bg1"/>
                </a:solidFill>
              </a:rPr>
              <a:t>(1) رواه البخاري في الأطعمة، باب التسمية على الطعام ( الفتح 9/ 521)، رقم (5376)، ومسلم في كتاب الأشربة، باب آداب الطعام والشراب 3/ 1599(2022).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تسمية أول الأ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كل بالي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أكل مما يلي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عن عمر بن أب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رواه البخاري في الأطعمة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/>
          <p:cNvGraphicFramePr>
            <a:graphicFrameLocks noGrp="1"/>
          </p:cNvGraphicFramePr>
          <p:nvPr/>
        </p:nvGraphicFramePr>
        <p:xfrm>
          <a:off x="250372" y="685800"/>
          <a:ext cx="8665028" cy="37338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92628"/>
                <a:gridCol w="3733800"/>
                <a:gridCol w="4038600"/>
              </a:tblGrid>
              <a:tr h="762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77200" y="685800"/>
            <a:ext cx="76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038600" y="685800"/>
            <a:ext cx="3048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457200" y="762000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8077200" y="17526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5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343400" y="2286000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35052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6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419600" y="3810000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4876800" y="1752600"/>
            <a:ext cx="24384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FF"/>
                </a:solidFill>
                <a:latin typeface="Microsoft Sans Serif" pitchFamily="34" charset="0"/>
                <a:cs typeface="+mn-cs"/>
              </a:rPr>
              <a:t>لعق الأصابع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4800600" y="3200400"/>
            <a:ext cx="24384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FF"/>
                </a:solidFill>
                <a:latin typeface="+mn-lt"/>
                <a:cs typeface="+mn-cs"/>
              </a:rPr>
              <a:t>لعق الصحفة</a:t>
            </a:r>
          </a:p>
        </p:txBody>
      </p:sp>
      <p:sp>
        <p:nvSpPr>
          <p:cNvPr id="17" name="مستطيل ذو زوايا قطرية مخدوشة 16"/>
          <p:cNvSpPr/>
          <p:nvPr/>
        </p:nvSpPr>
        <p:spPr>
          <a:xfrm>
            <a:off x="457200" y="5181600"/>
            <a:ext cx="8077200" cy="10668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62000" y="5387975"/>
            <a:ext cx="7339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000" b="1">
                <a:solidFill>
                  <a:schemeClr val="bg1"/>
                </a:solidFill>
              </a:rPr>
              <a:t>(2) رواه مسلم في الأشربة، باب استحباب لعق الأصابع والقصعة 3/ 1606 رقم (2033).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9" name="TextBox 26"/>
          <p:cNvSpPr txBox="1"/>
          <p:nvPr/>
        </p:nvSpPr>
        <p:spPr>
          <a:xfrm>
            <a:off x="533400" y="1716088"/>
            <a:ext cx="3657600" cy="22463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Microsoft Sans Serif" pitchFamily="34" charset="0"/>
                <a:cs typeface="+mn-cs"/>
              </a:rPr>
              <a:t>عن جابر رضي الله عنه أن النبي صلى الله عليه وسلم أمر بلعق الأصابع </a:t>
            </a:r>
            <a:r>
              <a:rPr lang="ar-EG" sz="2800" b="1" dirty="0" err="1">
                <a:latin typeface="Microsoft Sans Serif" pitchFamily="34" charset="0"/>
                <a:cs typeface="+mn-cs"/>
              </a:rPr>
              <a:t>والصحفة</a:t>
            </a:r>
            <a:r>
              <a:rPr lang="ar-EG" sz="2800" b="1" dirty="0">
                <a:latin typeface="Microsoft Sans Serif" pitchFamily="34" charset="0"/>
                <a:cs typeface="+mn-cs"/>
              </a:rPr>
              <a:t>، </a:t>
            </a:r>
            <a:r>
              <a:rPr lang="ar-EG" sz="2800" b="1" dirty="0">
                <a:latin typeface="Microsoft Sans Serif" pitchFamily="34" charset="0"/>
                <a:cs typeface="+mn-cs"/>
              </a:rPr>
              <a:t>وقال</a:t>
            </a:r>
            <a:r>
              <a:rPr lang="ar-SA" sz="2800" b="1" dirty="0">
                <a:latin typeface="Microsoft Sans Serif" pitchFamily="34" charset="0"/>
                <a:cs typeface="+mn-cs"/>
              </a:rPr>
              <a:t> </a:t>
            </a:r>
            <a:r>
              <a:rPr lang="ar-EG" sz="2800" b="1" dirty="0">
                <a:latin typeface="Microsoft Sans Serif" pitchFamily="34" charset="0"/>
                <a:cs typeface="+mn-cs"/>
              </a:rPr>
              <a:t>: </a:t>
            </a:r>
            <a:r>
              <a:rPr lang="ar-EG" sz="2800" b="1" dirty="0">
                <a:latin typeface="Microsoft Sans Serif" pitchFamily="34" charset="0"/>
                <a:cs typeface="+mn-cs"/>
              </a:rPr>
              <a:t>(</a:t>
            </a:r>
            <a:r>
              <a:rPr lang="ar-EG" sz="28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إنكم لا تدرون في أيِّه البركة</a:t>
            </a:r>
            <a:r>
              <a:rPr lang="ar-EG" sz="2800" b="1" dirty="0">
                <a:latin typeface="Microsoft Sans Serif" pitchFamily="34" charset="0"/>
                <a:cs typeface="+mn-cs"/>
              </a:rPr>
              <a:t>)</a:t>
            </a:r>
            <a:r>
              <a:rPr lang="ar-EG" sz="2800" b="1" baseline="30000" dirty="0">
                <a:latin typeface="Microsoft Sans Serif" pitchFamily="34" charset="0"/>
                <a:cs typeface="+mn-cs"/>
              </a:rPr>
              <a:t>(2) </a:t>
            </a:r>
            <a:r>
              <a:rPr lang="ar-EG" sz="2800" b="1" dirty="0">
                <a:latin typeface="Microsoft Sans Serif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عق الأصاب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عق الصح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ن جاب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رواه مسلم في الأشربة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20" grpId="0"/>
      <p:bldP spid="21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/>
          <p:cNvGraphicFramePr>
            <a:graphicFrameLocks noGrp="1"/>
          </p:cNvGraphicFramePr>
          <p:nvPr/>
        </p:nvGraphicFramePr>
        <p:xfrm>
          <a:off x="250372" y="762000"/>
          <a:ext cx="8665028" cy="32766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92628"/>
                <a:gridCol w="3733800"/>
                <a:gridCol w="4038600"/>
              </a:tblGrid>
              <a:tr h="668694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260790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77200" y="762000"/>
            <a:ext cx="76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876800" y="762000"/>
            <a:ext cx="3048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066800" y="762000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8077200" y="21336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7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0" y="2819400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4191000" y="2093913"/>
            <a:ext cx="373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 b="1">
                <a:solidFill>
                  <a:srgbClr val="FF00FF"/>
                </a:solidFill>
                <a:latin typeface="Microsoft Sans Serif" pitchFamily="34" charset="0"/>
              </a:rPr>
              <a:t>إماطة الأذى عن اللقمة إذا سقطت وأكلها.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304800" y="1563688"/>
            <a:ext cx="3886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2800" b="1">
                <a:latin typeface="Microsoft Sans Serif" pitchFamily="34" charset="0"/>
              </a:rPr>
              <a:t>عن أنس رضي الله عنه أن النبي صلى الله عليه وسلم قال: (</a:t>
            </a:r>
            <a:r>
              <a:rPr lang="ar-EG" sz="2800" b="1">
                <a:solidFill>
                  <a:srgbClr val="0000CC"/>
                </a:solidFill>
                <a:latin typeface="Microsoft Sans Serif" pitchFamily="34" charset="0"/>
              </a:rPr>
              <a:t>إذا سقطت لقمة أحدكم فليمط عنها الأذى، وليأكلها، ولا يدعها للشيطان</a:t>
            </a:r>
            <a:r>
              <a:rPr lang="ar-EG" sz="2800" b="1">
                <a:latin typeface="Microsoft Sans Serif" pitchFamily="34" charset="0"/>
              </a:rPr>
              <a:t>)</a:t>
            </a:r>
            <a:r>
              <a:rPr lang="ar-EG" sz="2800" b="1" baseline="30000">
                <a:latin typeface="Microsoft Sans Serif" pitchFamily="34" charset="0"/>
              </a:rPr>
              <a:t>(3)</a:t>
            </a:r>
            <a:endParaRPr lang="ar-EG" sz="2800" b="1">
              <a:latin typeface="Microsoft Sans Serif" pitchFamily="34" charset="0"/>
            </a:endParaRPr>
          </a:p>
        </p:txBody>
      </p:sp>
      <p:sp>
        <p:nvSpPr>
          <p:cNvPr id="17" name="مستطيل ذو زوايا قطرية مخدوشة 16"/>
          <p:cNvSpPr/>
          <p:nvPr/>
        </p:nvSpPr>
        <p:spPr>
          <a:xfrm>
            <a:off x="533400" y="5562600"/>
            <a:ext cx="8077200" cy="6096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38200" y="5657850"/>
            <a:ext cx="733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000" b="1">
                <a:solidFill>
                  <a:schemeClr val="bg1"/>
                </a:solidFill>
              </a:rPr>
              <a:t>(3) رواه مسلم في الأشربه، باب استحباب لعق الصحفة 3/ 1607 رقم ( 2034).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W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إماطة الأذى عن اللقمة إذا سقطت وأك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ن أنس رضي الله عنه أن النبي  ش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رواه مسلم في الأشربه، باب استح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/>
          <p:cNvGraphicFramePr>
            <a:graphicFrameLocks noGrp="1"/>
          </p:cNvGraphicFramePr>
          <p:nvPr/>
        </p:nvGraphicFramePr>
        <p:xfrm>
          <a:off x="250372" y="381000"/>
          <a:ext cx="8665028" cy="37338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92628"/>
                <a:gridCol w="3733800"/>
                <a:gridCol w="4038600"/>
              </a:tblGrid>
              <a:tr h="762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2971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77200" y="381000"/>
            <a:ext cx="76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038600" y="381000"/>
            <a:ext cx="3048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457200" y="457200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8077200" y="20574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CC"/>
                </a:solidFill>
                <a:latin typeface="Microsoft Sans Serif" pitchFamily="34" charset="0"/>
                <a:cs typeface="+mn-cs"/>
              </a:rPr>
              <a:t>8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495800" y="2409825"/>
            <a:ext cx="325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EG" sz="1000">
                <a:solidFill>
                  <a:srgbClr val="0000CC"/>
                </a:solidFill>
              </a:rPr>
              <a:t>......................................................................</a:t>
            </a:r>
            <a:endParaRPr lang="en-US" sz="1000">
              <a:solidFill>
                <a:srgbClr val="0000CC"/>
              </a:solidFill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4343400" y="19812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FF00FF"/>
                </a:solidFill>
              </a:rPr>
              <a:t>حمد الله بعد الأكل، وبعد الشرب. </a:t>
            </a:r>
            <a:endParaRPr lang="en-US" sz="3600">
              <a:solidFill>
                <a:srgbClr val="FF00FF"/>
              </a:solidFill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457200" y="1144588"/>
            <a:ext cx="36576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latin typeface="Microsoft Sans Serif" pitchFamily="34" charset="0"/>
              </a:rPr>
              <a:t>عن أنس رضي الله عنه أن النبي صلى الله عليه وسلم قال: (</a:t>
            </a:r>
            <a:r>
              <a:rPr lang="ar-EG" sz="3200" b="1">
                <a:solidFill>
                  <a:srgbClr val="0000CC"/>
                </a:solidFill>
                <a:latin typeface="Microsoft Sans Serif" pitchFamily="34" charset="0"/>
              </a:rPr>
              <a:t>أن الله ليرضى عن العبد أن يأكل الأكلة فيحمده عليها، أو يشرب الشربة فيحمده عليها</a:t>
            </a:r>
            <a:r>
              <a:rPr lang="ar-EG" sz="3200" b="1">
                <a:latin typeface="Microsoft Sans Serif" pitchFamily="34" charset="0"/>
              </a:rPr>
              <a:t>)</a:t>
            </a:r>
            <a:r>
              <a:rPr lang="ar-EG" sz="3200" b="1" baseline="30000">
                <a:latin typeface="Microsoft Sans Serif" pitchFamily="34" charset="0"/>
              </a:rPr>
              <a:t>(4)</a:t>
            </a:r>
            <a:r>
              <a:rPr lang="ar-EG" sz="3200" b="1">
                <a:latin typeface="Microsoft Sans Serif" pitchFamily="34" charset="0"/>
              </a:rPr>
              <a:t>.</a:t>
            </a:r>
          </a:p>
        </p:txBody>
      </p:sp>
      <p:sp>
        <p:nvSpPr>
          <p:cNvPr id="14" name="مستطيل ذو زوايا قطرية مخدوشة 13"/>
          <p:cNvSpPr/>
          <p:nvPr/>
        </p:nvSpPr>
        <p:spPr>
          <a:xfrm>
            <a:off x="457200" y="5334000"/>
            <a:ext cx="8077200" cy="1143000"/>
          </a:xfrm>
          <a:prstGeom prst="snip2DiagRect">
            <a:avLst>
              <a:gd name="adj1" fmla="val 20299"/>
              <a:gd name="adj2" fmla="val 1"/>
            </a:avLst>
          </a:prstGeom>
          <a:solidFill>
            <a:srgbClr val="FF00FF"/>
          </a:solidFill>
          <a:ln w="4127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62000" y="5568950"/>
            <a:ext cx="73390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2000" b="1">
                <a:solidFill>
                  <a:schemeClr val="bg1"/>
                </a:solidFill>
              </a:rPr>
              <a:t>(4) رواه مسلم كتاب الذكر والدعاء، باب استحباب حمد الله تعالى بعد الأكل والشرب 4/ 2095 رقم (2734).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W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08 - scrat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مد الله بعد الأكل، وبعد الشر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ن أنس رضي الله  ش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رواه مسلم كتاب الذكر والدع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250372" y="1676400"/>
          <a:ext cx="8665028" cy="37338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92628"/>
                <a:gridCol w="3733800"/>
                <a:gridCol w="4038600"/>
              </a:tblGrid>
              <a:tr h="7620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29718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77200" y="1676400"/>
            <a:ext cx="762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038600" y="1676400"/>
            <a:ext cx="3048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457200" y="1752600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8001000" y="2971800"/>
            <a:ext cx="762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Microsoft Sans Serif" pitchFamily="34" charset="0"/>
                <a:cs typeface="+mn-cs"/>
              </a:rPr>
              <a:t>9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04800" y="2590800"/>
            <a:ext cx="7467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600" b="1">
                <a:latin typeface="Microsoft Sans Serif" pitchFamily="34" charset="0"/>
              </a:rPr>
              <a:t>يسن لشارب الماء أن لا يشربه دفعة واحدة؛ بل يتنفس أثناء شربه ثلاث مرات خارج الإناء، وذلك بأن يشرب، ثم يبعد الإناء عن فيه، ويتنفس، ثم الثانية، ثم الثالثة، وينتهي.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W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سن لشارب الماء أن ل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962</Words>
  <Application>Microsoft Office PowerPoint</Application>
  <PresentationFormat>عرض على الشاشة (3:4)‏</PresentationFormat>
  <Paragraphs>118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Microsoft Sans Serif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الوحدة الثالثة</dc:title>
  <dc:subject>12- آداب الطعام</dc:subject>
  <dc:creator>أ/بندر الحازمي</dc:creator>
  <cp:keywords>حقيبة انجاز المعلم والمعلمة</cp:keywords>
  <cp:lastModifiedBy>Top Shop</cp:lastModifiedBy>
  <cp:revision>101</cp:revision>
  <dcterms:created xsi:type="dcterms:W3CDTF">2006-08-16T00:00:00Z</dcterms:created>
  <dcterms:modified xsi:type="dcterms:W3CDTF">2016-08-22T21:40:59Z</dcterms:modified>
</cp:coreProperties>
</file>