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71" r:id="rId2"/>
    <p:sldId id="272" r:id="rId3"/>
    <p:sldId id="273" r:id="rId4"/>
    <p:sldId id="274" r:id="rId5"/>
    <p:sldId id="257" r:id="rId6"/>
    <p:sldId id="258" r:id="rId7"/>
    <p:sldId id="259" r:id="rId8"/>
    <p:sldId id="260" r:id="rId9"/>
    <p:sldId id="275" r:id="rId10"/>
    <p:sldId id="276" r:id="rId11"/>
    <p:sldId id="277" r:id="rId12"/>
    <p:sldId id="262" r:id="rId13"/>
    <p:sldId id="278" r:id="rId14"/>
    <p:sldId id="279" r:id="rId15"/>
    <p:sldId id="280" r:id="rId16"/>
    <p:sldId id="266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6074" autoAdjust="0"/>
    <p:restoredTop sz="92650" autoAdjust="0"/>
  </p:normalViewPr>
  <p:slideViewPr>
    <p:cSldViewPr>
      <p:cViewPr varScale="1">
        <p:scale>
          <a:sx n="54" d="100"/>
          <a:sy n="54" d="100"/>
        </p:scale>
        <p:origin x="-9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A6D2B6-E26E-465B-8445-25E265898AEB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5D730D-7C94-43EE-A5C6-33042DD4F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pitchFamily="34" charset="0"/>
            </a:endParaRPr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3304ED-6572-4C77-828E-1163FD000056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ar-SA" smtClean="0">
              <a:cs typeface="Arial" pitchFamily="34" charset="0"/>
            </a:endParaRPr>
          </a:p>
        </p:txBody>
      </p:sp>
      <p:sp>
        <p:nvSpPr>
          <p:cNvPr id="2355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AC64AC-1DC4-42B1-8AD9-C38756D153EE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573B-C4B4-42B0-9879-341E605FC3FA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79C00-23C2-457F-AFC2-5B5D54543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d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6C479-4DFA-4ED6-9F4A-6BD830A7D46A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6E9E-425D-4395-A026-D1BD3FC61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d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6AB5E-82AD-49E4-A8BF-0276E5517916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C0EE0-32FA-485D-95CD-419758030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d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6497-3177-4F96-BB03-9DDDD2E943BF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50EF2-B003-40D1-8DE8-13CEF9EB3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d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7672C-3134-45E6-BB0F-71E9D53F9697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4F26-0441-4087-977B-CC17BCD88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d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27CB1-00BB-4CDB-8D83-081CB58F5900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CEB81-876D-42E0-9F0C-A47912D0D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d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D35A6-D575-4761-AAE1-24910114D44F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3A5C3-BD1E-4AB2-BB87-3C5093D80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d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506F0-FB73-4932-A496-A38F0C8C8972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2F696-6704-4424-A24A-53CAECD26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d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CF213-181E-4858-97EC-19D581E1C626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7888E-381A-4A0F-8139-430E1DFCA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d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79246-841F-4FF7-AEFD-6361DE13279C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8BA64-900A-4D97-B8D9-59FDEC474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d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3847F-892B-4677-BA8A-B0CBFD37B403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C7F9E-55C0-4795-B967-1ABA32BC1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d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6AE0AC-793A-4E90-9EA7-867447F455E5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22FDA4-D9C0-4C8C-899D-96521E205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d"/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audio" Target="../media/audio13.wav"/><Relationship Id="rId7" Type="http://schemas.openxmlformats.org/officeDocument/2006/relationships/image" Target="../media/image2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6.wav"/><Relationship Id="rId5" Type="http://schemas.openxmlformats.org/officeDocument/2006/relationships/audio" Target="../media/audio15.wav"/><Relationship Id="rId4" Type="http://schemas.openxmlformats.org/officeDocument/2006/relationships/audio" Target="../media/audio14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9.wav"/><Relationship Id="rId7" Type="http://schemas.openxmlformats.org/officeDocument/2006/relationships/image" Target="../media/image14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9.wav"/><Relationship Id="rId5" Type="http://schemas.openxmlformats.org/officeDocument/2006/relationships/audio" Target="../media/audio68.wav"/><Relationship Id="rId4" Type="http://schemas.openxmlformats.org/officeDocument/2006/relationships/audio" Target="../media/audio67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0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6.wav"/><Relationship Id="rId13" Type="http://schemas.openxmlformats.org/officeDocument/2006/relationships/image" Target="../media/image16.wmf"/><Relationship Id="rId3" Type="http://schemas.openxmlformats.org/officeDocument/2006/relationships/audio" Target="../media/audio71.wav"/><Relationship Id="rId7" Type="http://schemas.openxmlformats.org/officeDocument/2006/relationships/audio" Target="../media/audio75.wav"/><Relationship Id="rId12" Type="http://schemas.openxmlformats.org/officeDocument/2006/relationships/image" Target="../media/image15.wmf"/><Relationship Id="rId2" Type="http://schemas.openxmlformats.org/officeDocument/2006/relationships/audio" Target="../media/audio3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4.wav"/><Relationship Id="rId11" Type="http://schemas.openxmlformats.org/officeDocument/2006/relationships/audio" Target="../media/audio79.wav"/><Relationship Id="rId5" Type="http://schemas.openxmlformats.org/officeDocument/2006/relationships/audio" Target="../media/audio73.wav"/><Relationship Id="rId15" Type="http://schemas.openxmlformats.org/officeDocument/2006/relationships/image" Target="../media/image18.wmf"/><Relationship Id="rId10" Type="http://schemas.openxmlformats.org/officeDocument/2006/relationships/audio" Target="../media/audio78.wav"/><Relationship Id="rId4" Type="http://schemas.openxmlformats.org/officeDocument/2006/relationships/audio" Target="../media/audio72.wav"/><Relationship Id="rId9" Type="http://schemas.openxmlformats.org/officeDocument/2006/relationships/audio" Target="../media/audio77.wav"/><Relationship Id="rId1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audio" Target="../media/audio80.wav"/><Relationship Id="rId7" Type="http://schemas.openxmlformats.org/officeDocument/2006/relationships/image" Target="../media/image17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audio" Target="../media/audio81.wav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audio" Target="../media/audio82.wav"/><Relationship Id="rId7" Type="http://schemas.openxmlformats.org/officeDocument/2006/relationships/image" Target="../media/image16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audio" Target="../media/audio84.wav"/><Relationship Id="rId10" Type="http://schemas.openxmlformats.org/officeDocument/2006/relationships/image" Target="../media/image23.png"/><Relationship Id="rId4" Type="http://schemas.openxmlformats.org/officeDocument/2006/relationships/audio" Target="../media/audio83.wav"/><Relationship Id="rId9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audio" Target="../media/audio85.wav"/><Relationship Id="rId7" Type="http://schemas.openxmlformats.org/officeDocument/2006/relationships/image" Target="../media/image16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audio" Target="../media/audio87.wav"/><Relationship Id="rId10" Type="http://schemas.openxmlformats.org/officeDocument/2006/relationships/image" Target="../media/image25.png"/><Relationship Id="rId4" Type="http://schemas.openxmlformats.org/officeDocument/2006/relationships/audio" Target="../media/audio86.wav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93.wav"/><Relationship Id="rId3" Type="http://schemas.openxmlformats.org/officeDocument/2006/relationships/audio" Target="../media/audio88.wav"/><Relationship Id="rId7" Type="http://schemas.openxmlformats.org/officeDocument/2006/relationships/audio" Target="../media/audio9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1.wav"/><Relationship Id="rId11" Type="http://schemas.openxmlformats.org/officeDocument/2006/relationships/image" Target="../media/image27.wmf"/><Relationship Id="rId5" Type="http://schemas.openxmlformats.org/officeDocument/2006/relationships/audio" Target="../media/audio90.wav"/><Relationship Id="rId10" Type="http://schemas.openxmlformats.org/officeDocument/2006/relationships/image" Target="../media/image26.wmf"/><Relationship Id="rId4" Type="http://schemas.openxmlformats.org/officeDocument/2006/relationships/audio" Target="../media/audio89.wav"/><Relationship Id="rId9" Type="http://schemas.openxmlformats.org/officeDocument/2006/relationships/audio" Target="../media/audio9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audio" Target="../media/audio96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2.wav"/><Relationship Id="rId13" Type="http://schemas.openxmlformats.org/officeDocument/2006/relationships/audio" Target="../media/audio107.wav"/><Relationship Id="rId3" Type="http://schemas.openxmlformats.org/officeDocument/2006/relationships/audio" Target="../media/audio97.wav"/><Relationship Id="rId7" Type="http://schemas.openxmlformats.org/officeDocument/2006/relationships/audio" Target="../media/audio101.wav"/><Relationship Id="rId12" Type="http://schemas.openxmlformats.org/officeDocument/2006/relationships/audio" Target="../media/audio10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0.wav"/><Relationship Id="rId11" Type="http://schemas.openxmlformats.org/officeDocument/2006/relationships/audio" Target="../media/audio105.wav"/><Relationship Id="rId5" Type="http://schemas.openxmlformats.org/officeDocument/2006/relationships/audio" Target="../media/audio99.wav"/><Relationship Id="rId15" Type="http://schemas.openxmlformats.org/officeDocument/2006/relationships/image" Target="../media/image29.wmf"/><Relationship Id="rId10" Type="http://schemas.openxmlformats.org/officeDocument/2006/relationships/audio" Target="../media/audio104.wav"/><Relationship Id="rId4" Type="http://schemas.openxmlformats.org/officeDocument/2006/relationships/audio" Target="../media/audio98.wav"/><Relationship Id="rId9" Type="http://schemas.openxmlformats.org/officeDocument/2006/relationships/audio" Target="../media/audio103.wav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audio" Target="../media/audio108.wav"/><Relationship Id="rId7" Type="http://schemas.openxmlformats.org/officeDocument/2006/relationships/image" Target="../media/image2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1.wav"/><Relationship Id="rId5" Type="http://schemas.openxmlformats.org/officeDocument/2006/relationships/audio" Target="../media/audio110.wav"/><Relationship Id="rId4" Type="http://schemas.openxmlformats.org/officeDocument/2006/relationships/audio" Target="../media/audio10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19.wav"/><Relationship Id="rId4" Type="http://schemas.openxmlformats.org/officeDocument/2006/relationships/audio" Target="../media/audio18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3" Type="http://schemas.openxmlformats.org/officeDocument/2006/relationships/audio" Target="../media/audio20.wav"/><Relationship Id="rId7" Type="http://schemas.openxmlformats.org/officeDocument/2006/relationships/audio" Target="../media/audio2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3.wav"/><Relationship Id="rId5" Type="http://schemas.openxmlformats.org/officeDocument/2006/relationships/audio" Target="../media/audio22.wav"/><Relationship Id="rId4" Type="http://schemas.openxmlformats.org/officeDocument/2006/relationships/audio" Target="../media/audio21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26.wav"/><Relationship Id="rId7" Type="http://schemas.openxmlformats.org/officeDocument/2006/relationships/audio" Target="../media/audio3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9.wav"/><Relationship Id="rId5" Type="http://schemas.openxmlformats.org/officeDocument/2006/relationships/audio" Target="../media/audio28.wav"/><Relationship Id="rId10" Type="http://schemas.openxmlformats.org/officeDocument/2006/relationships/image" Target="../media/image7.jpeg"/><Relationship Id="rId4" Type="http://schemas.openxmlformats.org/officeDocument/2006/relationships/audio" Target="../media/audio27.wav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audio" Target="../media/audio3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8.wav"/><Relationship Id="rId13" Type="http://schemas.openxmlformats.org/officeDocument/2006/relationships/image" Target="../media/image9.jpeg"/><Relationship Id="rId3" Type="http://schemas.openxmlformats.org/officeDocument/2006/relationships/audio" Target="../media/audio33.wav"/><Relationship Id="rId7" Type="http://schemas.openxmlformats.org/officeDocument/2006/relationships/audio" Target="../media/audio37.wav"/><Relationship Id="rId12" Type="http://schemas.openxmlformats.org/officeDocument/2006/relationships/audio" Target="../media/audio4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6.wav"/><Relationship Id="rId11" Type="http://schemas.openxmlformats.org/officeDocument/2006/relationships/audio" Target="../media/audio41.wav"/><Relationship Id="rId5" Type="http://schemas.openxmlformats.org/officeDocument/2006/relationships/audio" Target="../media/audio35.wav"/><Relationship Id="rId10" Type="http://schemas.openxmlformats.org/officeDocument/2006/relationships/audio" Target="../media/audio40.wav"/><Relationship Id="rId4" Type="http://schemas.openxmlformats.org/officeDocument/2006/relationships/audio" Target="../media/audio34.wav"/><Relationship Id="rId9" Type="http://schemas.openxmlformats.org/officeDocument/2006/relationships/audio" Target="../media/audio39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7.wav"/><Relationship Id="rId13" Type="http://schemas.openxmlformats.org/officeDocument/2006/relationships/audio" Target="../media/audio52.wav"/><Relationship Id="rId3" Type="http://schemas.openxmlformats.org/officeDocument/2006/relationships/audio" Target="../media/audio3.wav"/><Relationship Id="rId7" Type="http://schemas.openxmlformats.org/officeDocument/2006/relationships/audio" Target="../media/audio46.wav"/><Relationship Id="rId12" Type="http://schemas.openxmlformats.org/officeDocument/2006/relationships/audio" Target="../media/audio51.wav"/><Relationship Id="rId1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5.wav"/><Relationship Id="rId11" Type="http://schemas.openxmlformats.org/officeDocument/2006/relationships/audio" Target="../media/audio50.wav"/><Relationship Id="rId5" Type="http://schemas.openxmlformats.org/officeDocument/2006/relationships/audio" Target="../media/audio44.wav"/><Relationship Id="rId15" Type="http://schemas.openxmlformats.org/officeDocument/2006/relationships/image" Target="../media/image11.wmf"/><Relationship Id="rId10" Type="http://schemas.openxmlformats.org/officeDocument/2006/relationships/audio" Target="../media/audio49.wav"/><Relationship Id="rId4" Type="http://schemas.openxmlformats.org/officeDocument/2006/relationships/audio" Target="../media/audio43.wav"/><Relationship Id="rId9" Type="http://schemas.openxmlformats.org/officeDocument/2006/relationships/audio" Target="../media/audio48.wav"/><Relationship Id="rId1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7.wav"/><Relationship Id="rId13" Type="http://schemas.openxmlformats.org/officeDocument/2006/relationships/audio" Target="../media/audio62.wav"/><Relationship Id="rId3" Type="http://schemas.openxmlformats.org/officeDocument/2006/relationships/audio" Target="../media/audio3.wav"/><Relationship Id="rId7" Type="http://schemas.openxmlformats.org/officeDocument/2006/relationships/audio" Target="../media/audio56.wav"/><Relationship Id="rId12" Type="http://schemas.openxmlformats.org/officeDocument/2006/relationships/audio" Target="../media/audio61.wav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5.wav"/><Relationship Id="rId11" Type="http://schemas.openxmlformats.org/officeDocument/2006/relationships/audio" Target="../media/audio60.wav"/><Relationship Id="rId5" Type="http://schemas.openxmlformats.org/officeDocument/2006/relationships/audio" Target="../media/audio54.wav"/><Relationship Id="rId15" Type="http://schemas.openxmlformats.org/officeDocument/2006/relationships/audio" Target="../media/audio64.wav"/><Relationship Id="rId10" Type="http://schemas.openxmlformats.org/officeDocument/2006/relationships/audio" Target="../media/audio59.wav"/><Relationship Id="rId4" Type="http://schemas.openxmlformats.org/officeDocument/2006/relationships/audio" Target="../media/audio53.wav"/><Relationship Id="rId9" Type="http://schemas.openxmlformats.org/officeDocument/2006/relationships/audio" Target="../media/audio58.wav"/><Relationship Id="rId14" Type="http://schemas.openxmlformats.org/officeDocument/2006/relationships/audio" Target="../media/audio6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6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O (31)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95400" y="685800"/>
            <a:ext cx="7078849" cy="18288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6"/>
          <p:cNvSpPr txBox="1"/>
          <p:nvPr/>
        </p:nvSpPr>
        <p:spPr>
          <a:xfrm>
            <a:off x="3048000" y="1143000"/>
            <a:ext cx="3733800" cy="9239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atin typeface="Tahoma" pitchFamily="34" charset="0"/>
                <a:cs typeface="+mn-cs"/>
              </a:rPr>
              <a:t>الوحدة الثالثة </a:t>
            </a:r>
          </a:p>
        </p:txBody>
      </p:sp>
      <p:pic>
        <p:nvPicPr>
          <p:cNvPr id="4" name="Picture 3" descr="O (9)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71600" y="4343400"/>
            <a:ext cx="6629400" cy="16764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7"/>
          <p:cNvSpPr txBox="1"/>
          <p:nvPr/>
        </p:nvSpPr>
        <p:spPr>
          <a:xfrm>
            <a:off x="1371600" y="5006975"/>
            <a:ext cx="61722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latin typeface="Microsoft Sans Serif" pitchFamily="34" charset="0"/>
                <a:cs typeface="+mn-cs"/>
              </a:rPr>
              <a:t>الضيافة وآداب الطعام والشراب </a:t>
            </a:r>
          </a:p>
        </p:txBody>
      </p:sp>
    </p:spTree>
  </p:cSld>
  <p:clrMapOvr>
    <a:masterClrMapping/>
  </p:clrMapOvr>
  <p:transition>
    <p:pull dir="l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clama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وحدة الثالث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ضيافة وآداب الطعام والشرا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0"/>
          <p:cNvGraphicFramePr>
            <a:graphicFrameLocks noGrp="1"/>
          </p:cNvGraphicFramePr>
          <p:nvPr/>
        </p:nvGraphicFramePr>
        <p:xfrm>
          <a:off x="141514" y="2377189"/>
          <a:ext cx="8773886" cy="3718811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879572"/>
                <a:gridCol w="1769498"/>
                <a:gridCol w="2375648"/>
                <a:gridCol w="3749168"/>
              </a:tblGrid>
              <a:tr h="724248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  <a:tr h="2994563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11"/>
          <p:cNvSpPr txBox="1"/>
          <p:nvPr/>
        </p:nvSpPr>
        <p:spPr>
          <a:xfrm>
            <a:off x="8153400" y="2528888"/>
            <a:ext cx="533400" cy="523875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م</a:t>
            </a:r>
          </a:p>
        </p:txBody>
      </p:sp>
      <p:sp>
        <p:nvSpPr>
          <p:cNvPr id="4" name="TextBox 12"/>
          <p:cNvSpPr txBox="1"/>
          <p:nvPr/>
        </p:nvSpPr>
        <p:spPr>
          <a:xfrm>
            <a:off x="5943600" y="2514600"/>
            <a:ext cx="2362200" cy="523875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نوع الضيافة 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4114800" y="2514600"/>
            <a:ext cx="1981200" cy="523875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بيانها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609600" y="2514600"/>
            <a:ext cx="1981200" cy="523875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دليلها</a:t>
            </a: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8153400" y="3733800"/>
            <a:ext cx="53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EG" sz="4800" b="1">
                <a:solidFill>
                  <a:srgbClr val="0000FF"/>
                </a:solidFill>
                <a:latin typeface="Microsoft Sans Serif" pitchFamily="34" charset="0"/>
              </a:rPr>
              <a:t>2</a:t>
            </a:r>
          </a:p>
        </p:txBody>
      </p:sp>
      <p:sp>
        <p:nvSpPr>
          <p:cNvPr id="8" name="TextBox 16"/>
          <p:cNvSpPr txBox="1"/>
          <p:nvPr/>
        </p:nvSpPr>
        <p:spPr>
          <a:xfrm>
            <a:off x="6172200" y="3600450"/>
            <a:ext cx="1981200" cy="1077913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Microsoft Sans Serif" pitchFamily="34" charset="0"/>
                <a:cs typeface="Arial" charset="0"/>
              </a:rPr>
              <a:t>الضيافة </a:t>
            </a: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  <a:latin typeface="Microsoft Sans Serif" pitchFamily="34" charset="0"/>
                <a:cs typeface="Arial" charset="0"/>
              </a:rPr>
              <a:t>المستحبة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3886200" y="3517900"/>
            <a:ext cx="2286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EG" sz="2800" b="1">
                <a:latin typeface="Microsoft Sans Serif" pitchFamily="34" charset="0"/>
              </a:rPr>
              <a:t>وهي إطعام الطعام على كل حال، وبخاصة أوقات الشدة والأزمات.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228600" y="3352800"/>
            <a:ext cx="3505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EG" sz="2800" b="1">
                <a:latin typeface="Microsoft Sans Serif" pitchFamily="34" charset="0"/>
              </a:rPr>
              <a:t>عن عبد الله بن عمرو رضي الله عنهما أن رجل</a:t>
            </a:r>
            <a:r>
              <a:rPr lang="ar-SA" sz="2800" b="1">
                <a:latin typeface="Microsoft Sans Serif" pitchFamily="34" charset="0"/>
              </a:rPr>
              <a:t>ً</a:t>
            </a:r>
            <a:r>
              <a:rPr lang="ar-EG" sz="2800" b="1">
                <a:latin typeface="Microsoft Sans Serif" pitchFamily="34" charset="0"/>
              </a:rPr>
              <a:t>ا سأل النبي صلى الله عليه وسلم: أي الإسلام خيرٌ؟ قال: (</a:t>
            </a:r>
            <a:r>
              <a:rPr lang="ar-EG" sz="2800" b="1">
                <a:solidFill>
                  <a:srgbClr val="0000FF"/>
                </a:solidFill>
                <a:latin typeface="Microsoft Sans Serif" pitchFamily="34" charset="0"/>
              </a:rPr>
              <a:t>تطعمُ الطعامَ، وتقرأُ السلامَ على من عَرَفْتَ ومَن لم تَعرِف</a:t>
            </a:r>
            <a:r>
              <a:rPr lang="ar-EG" sz="2800" b="1">
                <a:latin typeface="Microsoft Sans Serif" pitchFamily="34" charset="0"/>
              </a:rPr>
              <a:t>).</a:t>
            </a:r>
            <a:r>
              <a:rPr lang="ar-EG" sz="2800" b="1" baseline="30000">
                <a:latin typeface="Microsoft Sans Serif" pitchFamily="34" charset="0"/>
              </a:rPr>
              <a:t>(2)</a:t>
            </a:r>
          </a:p>
        </p:txBody>
      </p:sp>
      <p:sp>
        <p:nvSpPr>
          <p:cNvPr id="11" name="Rectangle 19"/>
          <p:cNvSpPr/>
          <p:nvPr/>
        </p:nvSpPr>
        <p:spPr>
          <a:xfrm>
            <a:off x="5562600" y="609600"/>
            <a:ext cx="3352800" cy="990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5943600" y="762000"/>
            <a:ext cx="2667000" cy="769938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atin typeface="Microsoft Sans Serif" pitchFamily="34" charset="0"/>
                <a:cs typeface="+mn-cs"/>
              </a:rPr>
              <a:t>حكم الضيافة</a:t>
            </a:r>
          </a:p>
        </p:txBody>
      </p:sp>
      <p:pic>
        <p:nvPicPr>
          <p:cNvPr id="13" name="Picture 30" descr="0181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609600"/>
            <a:ext cx="49530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TextBox 31"/>
          <p:cNvSpPr txBox="1"/>
          <p:nvPr/>
        </p:nvSpPr>
        <p:spPr>
          <a:xfrm>
            <a:off x="304800" y="685800"/>
            <a:ext cx="4953000" cy="1077913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Microsoft Sans Serif" pitchFamily="34" charset="0"/>
                <a:cs typeface="+mn-cs"/>
              </a:rPr>
              <a:t>الضيافة منها ما هو </a:t>
            </a:r>
            <a:r>
              <a:rPr lang="ar-EG" sz="3200" b="1" dirty="0">
                <a:solidFill>
                  <a:srgbClr val="C00000"/>
                </a:solidFill>
                <a:latin typeface="Microsoft Sans Serif" pitchFamily="34" charset="0"/>
                <a:cs typeface="+mn-cs"/>
              </a:rPr>
              <a:t>واجب</a:t>
            </a:r>
            <a:r>
              <a:rPr lang="ar-EG" sz="3200" b="1" dirty="0">
                <a:latin typeface="Microsoft Sans Serif" pitchFamily="34" charset="0"/>
                <a:cs typeface="+mn-cs"/>
              </a:rPr>
              <a:t>، ومنها ما هو </a:t>
            </a:r>
            <a:r>
              <a:rPr lang="ar-EG" sz="3200" b="1" dirty="0">
                <a:solidFill>
                  <a:srgbClr val="C00000"/>
                </a:solidFill>
                <a:latin typeface="Microsoft Sans Serif" pitchFamily="34" charset="0"/>
                <a:cs typeface="+mn-cs"/>
              </a:rPr>
              <a:t>مستحب</a:t>
            </a:r>
            <a:r>
              <a:rPr lang="ar-EG" sz="3200" b="1" dirty="0">
                <a:latin typeface="Microsoft Sans Serif" pitchFamily="34" charset="0"/>
                <a:cs typeface="+mn-cs"/>
              </a:rPr>
              <a:t>، وبيان ذلك فيما </a:t>
            </a:r>
            <a:r>
              <a:rPr lang="ar-EG" sz="3200" b="1" dirty="0" err="1">
                <a:latin typeface="Microsoft Sans Serif" pitchFamily="34" charset="0"/>
                <a:cs typeface="+mn-cs"/>
              </a:rPr>
              <a:t>يلي:</a:t>
            </a:r>
            <a:endParaRPr lang="ar-EG" sz="3200" b="1" dirty="0">
              <a:latin typeface="Microsoft Sans Serif" pitchFamily="34" charset="0"/>
              <a:cs typeface="+mn-cs"/>
            </a:endParaRPr>
          </a:p>
        </p:txBody>
      </p:sp>
    </p:spTree>
  </p:cSld>
  <p:clrMapOvr>
    <a:masterClrMapping/>
  </p:clrMapOvr>
  <p:transition>
    <p:pull dir="l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ضيافة المستحب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وهي إطعام الطع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عن عبد الله بن عمر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2133600"/>
            <a:ext cx="8686800" cy="2209800"/>
            <a:chOff x="571472" y="908551"/>
            <a:chExt cx="7858180" cy="4877903"/>
          </a:xfrm>
        </p:grpSpPr>
        <p:sp>
          <p:nvSpPr>
            <p:cNvPr id="3" name="Oval 7"/>
            <p:cNvSpPr/>
            <p:nvPr/>
          </p:nvSpPr>
          <p:spPr>
            <a:xfrm>
              <a:off x="793351" y="908551"/>
              <a:ext cx="7340061" cy="1581542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rgbClr val="009900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4" name="Round Same Side Corner Rectangle 2"/>
            <p:cNvSpPr/>
            <p:nvPr/>
          </p:nvSpPr>
          <p:spPr bwMode="auto">
            <a:xfrm>
              <a:off x="571472" y="1213421"/>
              <a:ext cx="7858180" cy="4573033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381000" y="2590800"/>
            <a:ext cx="838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indent="-538163"/>
            <a:r>
              <a:rPr lang="ar-EG" sz="2800" b="1">
                <a:latin typeface="Calibri" pitchFamily="34" charset="0"/>
              </a:rPr>
              <a:t>(2) </a:t>
            </a:r>
            <a:r>
              <a:rPr lang="ar-EG" sz="2800" b="1"/>
              <a:t>رواه البخاري في كتاب الإيمان، باب إطعام الطعام من الإسلام 1/ 13(12)، ومسلم في كتاب الإيمان، باب بيان تفاضل الإسلام وأي أموره أفضل 1/ 65(39).</a:t>
            </a:r>
            <a:endParaRPr lang="ar-EG" sz="3200" b="1"/>
          </a:p>
        </p:txBody>
      </p:sp>
    </p:spTree>
  </p:cSld>
  <p:clrMapOvr>
    <a:masterClrMapping/>
  </p:clrMapOvr>
  <p:transition>
    <p:pull dir="l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رواه البخاري في كتاب الإيمان، باب إطع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106.W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29200" y="152400"/>
            <a:ext cx="4018223" cy="9144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10200" y="228600"/>
            <a:ext cx="3200400" cy="769938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atin typeface="Tahoma" pitchFamily="34" charset="0"/>
                <a:cs typeface="+mn-cs"/>
              </a:rPr>
              <a:t>آداب الضيافة</a:t>
            </a:r>
          </a:p>
        </p:txBody>
      </p:sp>
      <p:pic>
        <p:nvPicPr>
          <p:cNvPr id="6" name="Picture 5" descr="00101.W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" y="228600"/>
            <a:ext cx="5191125" cy="259080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" y="989013"/>
            <a:ext cx="4114800" cy="1754187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للضيافة آداب شرعية لكل من المضيف والضيف، بيانها فيما يلي</a:t>
            </a:r>
            <a:r>
              <a:rPr lang="ar-SA" sz="36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 </a:t>
            </a:r>
            <a:r>
              <a:rPr lang="ar-EG" sz="36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:</a:t>
            </a:r>
          </a:p>
        </p:txBody>
      </p:sp>
      <p:pic>
        <p:nvPicPr>
          <p:cNvPr id="8" name="Picture 7" descr="0042.WM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0200" y="2133600"/>
            <a:ext cx="3455988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715000" y="2743200"/>
            <a:ext cx="2819400" cy="769938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آداب المضيف</a:t>
            </a:r>
          </a:p>
        </p:txBody>
      </p:sp>
      <p:pic>
        <p:nvPicPr>
          <p:cNvPr id="10" name="Picture 9" descr="0102.WM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24200" y="3810000"/>
            <a:ext cx="60198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810000" y="3886200"/>
            <a:ext cx="4572000" cy="2308225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marL="447675" indent="-447675"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1. أن ينوي في قيامه بالضيافة فعل السنة وأداء حق أخيه؛ لا المباهاة والمفاخرة.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" y="3271200"/>
            <a:ext cx="2826600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</p:spPr>
      </p:pic>
    </p:spTree>
  </p:cSld>
  <p:clrMapOvr>
    <a:masterClrMapping/>
  </p:clrMapOvr>
  <p:transition>
    <p:pull dir="l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آداب الضياف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UND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للضيافة آداب شرع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OUND3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آداب المضي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OUND4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OUND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أن ينوي في قيام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0106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304800"/>
            <a:ext cx="4018223" cy="9144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4"/>
          <p:cNvSpPr txBox="1"/>
          <p:nvPr/>
        </p:nvSpPr>
        <p:spPr>
          <a:xfrm>
            <a:off x="5334000" y="457200"/>
            <a:ext cx="3200400" cy="769938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atin typeface="Tahoma" pitchFamily="34" charset="0"/>
                <a:cs typeface="+mn-cs"/>
              </a:rPr>
              <a:t>آداب الضيافة</a:t>
            </a:r>
          </a:p>
        </p:txBody>
      </p:sp>
      <p:pic>
        <p:nvPicPr>
          <p:cNvPr id="4" name="Picture 5" descr="00101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381000"/>
            <a:ext cx="5191125" cy="259080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6"/>
          <p:cNvSpPr txBox="1"/>
          <p:nvPr/>
        </p:nvSpPr>
        <p:spPr>
          <a:xfrm>
            <a:off x="609600" y="1141413"/>
            <a:ext cx="4038600" cy="1754187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للضيافة آداب شرعية لكل من المضيف والضيف، بيانها فيما يلي</a:t>
            </a:r>
            <a:r>
              <a:rPr lang="ar-SA" sz="36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 </a:t>
            </a:r>
            <a:r>
              <a:rPr lang="ar-EG" sz="36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:</a:t>
            </a:r>
          </a:p>
        </p:txBody>
      </p:sp>
      <p:pic>
        <p:nvPicPr>
          <p:cNvPr id="14342" name="Picture 7" descr="0042.WM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2286000"/>
            <a:ext cx="34559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/>
          <p:nvPr/>
        </p:nvSpPr>
        <p:spPr>
          <a:xfrm>
            <a:off x="5715000" y="2895600"/>
            <a:ext cx="2819400" cy="769938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آداب المضيف</a:t>
            </a:r>
          </a:p>
        </p:txBody>
      </p:sp>
      <p:pic>
        <p:nvPicPr>
          <p:cNvPr id="8" name="Picture 11" descr="0279.WMF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lum contrast="84000"/>
          </a:blip>
          <a:stretch>
            <a:fillRect/>
          </a:stretch>
        </p:blipFill>
        <p:spPr>
          <a:xfrm>
            <a:off x="3177845" y="4114800"/>
            <a:ext cx="5585155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Box 12"/>
          <p:cNvSpPr txBox="1"/>
          <p:nvPr/>
        </p:nvSpPr>
        <p:spPr>
          <a:xfrm>
            <a:off x="3657600" y="4572000"/>
            <a:ext cx="4648200" cy="1754188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marL="538163" indent="-538163"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atin typeface="Microsoft Sans Serif" pitchFamily="34" charset="0"/>
                <a:cs typeface="+mn-cs"/>
              </a:rPr>
              <a:t>2- الترحيب بالضيف؛ وحسن استقباله، والبشاشة في وجهه.</a:t>
            </a:r>
          </a:p>
        </p:txBody>
      </p:sp>
      <p:pic>
        <p:nvPicPr>
          <p:cNvPr id="11" name="صورة 10" descr="صورة1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124200"/>
            <a:ext cx="30257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49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ترحيب بالضي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0106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228600"/>
            <a:ext cx="4018223" cy="9144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4"/>
          <p:cNvSpPr txBox="1"/>
          <p:nvPr/>
        </p:nvSpPr>
        <p:spPr>
          <a:xfrm>
            <a:off x="5334000" y="381000"/>
            <a:ext cx="3200400" cy="769938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atin typeface="Tahoma" pitchFamily="34" charset="0"/>
                <a:cs typeface="+mn-cs"/>
              </a:rPr>
              <a:t>آداب الضيافة</a:t>
            </a:r>
          </a:p>
        </p:txBody>
      </p:sp>
      <p:pic>
        <p:nvPicPr>
          <p:cNvPr id="4" name="Picture 5" descr="00101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304800"/>
            <a:ext cx="5191125" cy="259080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6"/>
          <p:cNvSpPr txBox="1"/>
          <p:nvPr/>
        </p:nvSpPr>
        <p:spPr>
          <a:xfrm>
            <a:off x="609600" y="1065213"/>
            <a:ext cx="4038600" cy="1754187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للضيافة آداب شرعية لكل من المضيف والضيف، بيانها فيما يلي</a:t>
            </a:r>
            <a:r>
              <a:rPr lang="ar-SA" sz="36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 </a:t>
            </a:r>
            <a:r>
              <a:rPr lang="ar-EG" sz="36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:</a:t>
            </a:r>
          </a:p>
        </p:txBody>
      </p:sp>
      <p:pic>
        <p:nvPicPr>
          <p:cNvPr id="6" name="Picture 7" descr="0042.W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0200" y="2209800"/>
            <a:ext cx="3455988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8"/>
          <p:cNvSpPr txBox="1"/>
          <p:nvPr/>
        </p:nvSpPr>
        <p:spPr>
          <a:xfrm>
            <a:off x="5715000" y="2819400"/>
            <a:ext cx="2819400" cy="769938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آداب المضيف</a:t>
            </a:r>
          </a:p>
        </p:txBody>
      </p:sp>
      <p:pic>
        <p:nvPicPr>
          <p:cNvPr id="8" name="Picture 10" descr="0224.WMF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90000"/>
          </a:blip>
          <a:stretch>
            <a:fillRect/>
          </a:stretch>
        </p:blipFill>
        <p:spPr>
          <a:xfrm>
            <a:off x="4038600" y="4114800"/>
            <a:ext cx="48768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13"/>
          <p:cNvSpPr txBox="1"/>
          <p:nvPr/>
        </p:nvSpPr>
        <p:spPr>
          <a:xfrm>
            <a:off x="3962400" y="4495800"/>
            <a:ext cx="4800600" cy="1323975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marL="538163" indent="-5381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rgbClr val="7030A0"/>
                </a:solidFill>
                <a:latin typeface="Microsoft Sans Serif" pitchFamily="34" charset="0"/>
                <a:cs typeface="+mn-cs"/>
              </a:rPr>
              <a:t>3. المبادرة لإطعام الضيف في الوقت المناسب.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lum contrast="30000"/>
          </a:blip>
          <a:srcRect/>
          <a:stretch>
            <a:fillRect/>
          </a:stretch>
        </p:blipFill>
        <p:spPr bwMode="auto">
          <a:xfrm>
            <a:off x="381000" y="3581400"/>
            <a:ext cx="31242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pull dir="l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مبادرة لإطعام الضي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0106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228600"/>
            <a:ext cx="4018223" cy="9144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4"/>
          <p:cNvSpPr txBox="1"/>
          <p:nvPr/>
        </p:nvSpPr>
        <p:spPr>
          <a:xfrm>
            <a:off x="5334000" y="381000"/>
            <a:ext cx="3200400" cy="769938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atin typeface="Tahoma" pitchFamily="34" charset="0"/>
                <a:cs typeface="+mn-cs"/>
              </a:rPr>
              <a:t>آداب الضيافة</a:t>
            </a:r>
          </a:p>
        </p:txBody>
      </p:sp>
      <p:pic>
        <p:nvPicPr>
          <p:cNvPr id="4" name="Picture 5" descr="00101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304800"/>
            <a:ext cx="5191125" cy="259080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6"/>
          <p:cNvSpPr txBox="1"/>
          <p:nvPr/>
        </p:nvSpPr>
        <p:spPr>
          <a:xfrm>
            <a:off x="609600" y="1065213"/>
            <a:ext cx="4038600" cy="1754187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للضيافة آداب شرعية لكل من المضيف والضيف، بيانها فيما يلي</a:t>
            </a:r>
            <a:r>
              <a:rPr lang="ar-SA" sz="36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 </a:t>
            </a:r>
            <a:r>
              <a:rPr lang="ar-EG" sz="36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:</a:t>
            </a:r>
          </a:p>
        </p:txBody>
      </p:sp>
      <p:pic>
        <p:nvPicPr>
          <p:cNvPr id="6" name="Picture 7" descr="0042.W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0200" y="2209800"/>
            <a:ext cx="3455988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8"/>
          <p:cNvSpPr txBox="1"/>
          <p:nvPr/>
        </p:nvSpPr>
        <p:spPr>
          <a:xfrm>
            <a:off x="5715000" y="2819400"/>
            <a:ext cx="2819400" cy="769938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آداب المضيف</a:t>
            </a:r>
          </a:p>
        </p:txBody>
      </p:sp>
      <p:pic>
        <p:nvPicPr>
          <p:cNvPr id="8" name="Picture 11" descr="002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91000" y="4191000"/>
            <a:ext cx="47244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Box 12"/>
          <p:cNvSpPr txBox="1"/>
          <p:nvPr/>
        </p:nvSpPr>
        <p:spPr>
          <a:xfrm>
            <a:off x="4572000" y="4648200"/>
            <a:ext cx="3810000" cy="1754188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marL="447675" indent="-447675"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atin typeface="Microsoft Sans Serif" pitchFamily="34" charset="0"/>
                <a:cs typeface="+mn-cs"/>
              </a:rPr>
              <a:t>4- خدمة الضيف وتقديم الطعام والشراب له، ودعوته لتناوله.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>
            <a:lum bright="3000" contrast="38000"/>
          </a:blip>
          <a:srcRect/>
          <a:stretch>
            <a:fillRect/>
          </a:stretch>
        </p:blipFill>
        <p:spPr bwMode="auto">
          <a:xfrm>
            <a:off x="457200" y="3581400"/>
            <a:ext cx="31242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l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5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خدمة الضيف وتقدي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95.W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7400" y="76200"/>
            <a:ext cx="2867025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19800" y="381000"/>
            <a:ext cx="2667000" cy="7699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atin typeface="Tahoma" pitchFamily="34" charset="0"/>
                <a:cs typeface="+mn-cs"/>
              </a:rPr>
              <a:t>آداب الضيف</a:t>
            </a:r>
          </a:p>
        </p:txBody>
      </p:sp>
      <p:pic>
        <p:nvPicPr>
          <p:cNvPr id="6" name="Picture 5" descr="0354.WMF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1000" contrast="-9000"/>
          </a:blip>
          <a:stretch>
            <a:fillRect/>
          </a:stretch>
        </p:blipFill>
        <p:spPr>
          <a:xfrm>
            <a:off x="304800" y="1371600"/>
            <a:ext cx="86106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5800" y="1524000"/>
            <a:ext cx="7772400" cy="40322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Microsoft Sans Serif" pitchFamily="34" charset="0"/>
                <a:cs typeface="+mn-cs"/>
              </a:rPr>
              <a:t>1- عدم إطالة البقاء عند المضيف بحيث يمل منه أو يحرجه.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Microsoft Sans Serif" pitchFamily="34" charset="0"/>
                <a:cs typeface="+mn-cs"/>
              </a:rPr>
              <a:t>2- موافقة مضيفه إذا قدم له الطعام، وعدم الاعتذار منه بشبع أو غيره.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Microsoft Sans Serif" pitchFamily="34" charset="0"/>
                <a:cs typeface="+mn-cs"/>
              </a:rPr>
              <a:t>3- الدعاء للمضيف، ومن ذلك ما ثبت في حديث عبد الله بن بسر رضي الله عنه: أن رسول الله صلى الله عليه وسلم قال</a:t>
            </a:r>
            <a:r>
              <a:rPr lang="ar-SA" sz="3200" b="1" dirty="0">
                <a:latin typeface="Microsoft Sans Serif" pitchFamily="34" charset="0"/>
                <a:cs typeface="+mn-cs"/>
              </a:rPr>
              <a:t> </a:t>
            </a:r>
            <a:r>
              <a:rPr lang="ar-EG" sz="3200" b="1" dirty="0">
                <a:latin typeface="Microsoft Sans Serif" pitchFamily="34" charset="0"/>
                <a:cs typeface="+mn-cs"/>
              </a:rPr>
              <a:t>: (اللهم بارك لهم فيما رزقتهم، واغفر لهم وارحمهم).</a:t>
            </a:r>
            <a:r>
              <a:rPr lang="ar-EG" sz="3200" b="1" baseline="30000" dirty="0">
                <a:latin typeface="Microsoft Sans Serif" pitchFamily="34" charset="0"/>
                <a:cs typeface="+mn-cs"/>
              </a:rPr>
              <a:t>(1)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304800" y="6027738"/>
            <a:ext cx="8305800" cy="7080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360363"/>
            <a:r>
              <a:rPr lang="ar-EG" sz="2000" b="1">
                <a:solidFill>
                  <a:schemeClr val="bg1"/>
                </a:solidFill>
              </a:rPr>
              <a:t>(1) رواه مسلم في كتاب الأشربة، باب استحباب وضع النوى خارج التمر واستحباب دعاء الضيف لأهل الطعام 3/ 1615(2042).</a:t>
            </a:r>
            <a:endParaRPr 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6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آداب الضي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UND6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عدم إطالة البقاء عند المضي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موافقة مضيفه إذا قدم له الطع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دعاء للمضيف، ومن ذلك ما ثب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رواه مسلم في كتاب الأشربة، باب استحبا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095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228600"/>
            <a:ext cx="2867025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4"/>
          <p:cNvSpPr txBox="1"/>
          <p:nvPr/>
        </p:nvSpPr>
        <p:spPr>
          <a:xfrm>
            <a:off x="6019800" y="533400"/>
            <a:ext cx="2667000" cy="7699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atin typeface="Tahoma" pitchFamily="34" charset="0"/>
                <a:cs typeface="+mn-cs"/>
              </a:rPr>
              <a:t>آداب الضيف</a:t>
            </a:r>
          </a:p>
        </p:txBody>
      </p:sp>
      <p:pic>
        <p:nvPicPr>
          <p:cNvPr id="4" name="Picture 5" descr="0354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133600"/>
            <a:ext cx="86106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6"/>
          <p:cNvSpPr txBox="1"/>
          <p:nvPr/>
        </p:nvSpPr>
        <p:spPr>
          <a:xfrm>
            <a:off x="609600" y="2590800"/>
            <a:ext cx="7772400" cy="31702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latin typeface="Microsoft Sans Serif" pitchFamily="34" charset="0"/>
                <a:cs typeface="Arial" charset="0"/>
              </a:rPr>
              <a:t>4- الرضا بالميسور، والبعد عن المشقة على المضي</a:t>
            </a:r>
            <a:r>
              <a:rPr lang="ar-SA" sz="4000" b="1" dirty="0">
                <a:latin typeface="Microsoft Sans Serif" pitchFamily="34" charset="0"/>
                <a:cs typeface="Arial" charset="0"/>
              </a:rPr>
              <a:t>ِّ</a:t>
            </a:r>
            <a:r>
              <a:rPr lang="ar-EG" sz="4000" b="1" dirty="0">
                <a:latin typeface="Microsoft Sans Serif" pitchFamily="34" charset="0"/>
                <a:cs typeface="Arial" charset="0"/>
              </a:rPr>
              <a:t>ف.</a:t>
            </a:r>
            <a:endParaRPr lang="ar-EG" sz="4000" b="1" dirty="0">
              <a:latin typeface="Microsoft Sans Serif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latin typeface="Microsoft Sans Serif" pitchFamily="34" charset="0"/>
                <a:cs typeface="Arial" charset="0"/>
              </a:rPr>
              <a:t>5- التأدب بالآداب العامة مثل: </a:t>
            </a:r>
            <a:r>
              <a:rPr lang="ar-EG" sz="4000" b="1" dirty="0">
                <a:latin typeface="Arial" charset="0"/>
                <a:cs typeface="Arial" charset="0"/>
              </a:rPr>
              <a:t>غض البصر، وترك السؤال عما لا يعنيه، وعدم الإضرار بمنزل المضيف، ونحو ذلك.</a:t>
            </a:r>
            <a:endParaRPr lang="ar-EG" sz="4000" b="1" dirty="0">
              <a:latin typeface="Microsoft Sans Serif" pitchFamily="34" charset="0"/>
              <a:cs typeface="+mn-cs"/>
            </a:endParaRPr>
          </a:p>
        </p:txBody>
      </p:sp>
    </p:spTree>
  </p:cSld>
  <p:clrMapOvr>
    <a:masterClrMapping/>
  </p:clrMapOvr>
  <p:transition>
    <p:pull dir="l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رضا بالميسور، والبع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تأدب بالآداب العا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000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0"/>
            <a:ext cx="36576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6438900" y="371475"/>
            <a:ext cx="171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5400" b="1">
                <a:solidFill>
                  <a:srgbClr val="FF0000"/>
                </a:solidFill>
                <a:latin typeface="Microsoft Sans Serif" pitchFamily="34" charset="0"/>
              </a:rPr>
              <a:t>تمرين </a:t>
            </a:r>
            <a:endParaRPr lang="ar-EG" sz="6600" b="1">
              <a:solidFill>
                <a:srgbClr val="FF0000"/>
              </a:solidFill>
              <a:latin typeface="Microsoft Sans Serif" pitchFamily="34" charset="0"/>
            </a:endParaRPr>
          </a:p>
        </p:txBody>
      </p:sp>
      <p:pic>
        <p:nvPicPr>
          <p:cNvPr id="4" name="Picture 6" descr="0186.W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8601" y="0"/>
            <a:ext cx="5562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7"/>
          <p:cNvSpPr txBox="1"/>
          <p:nvPr/>
        </p:nvSpPr>
        <p:spPr>
          <a:xfrm>
            <a:off x="381000" y="304800"/>
            <a:ext cx="5105400" cy="17541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بالتعاون مع مجموعتك: استنتج فائدة أو أكثر لكل أدب من الآداب </a:t>
            </a:r>
            <a:r>
              <a:rPr lang="ar-EG" sz="3600" b="1" dirty="0" err="1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التالية:</a:t>
            </a:r>
            <a:endParaRPr lang="ar-EG" sz="3600" b="1" dirty="0">
              <a:solidFill>
                <a:srgbClr val="0000FF"/>
              </a:solidFill>
              <a:latin typeface="Microsoft Sans Serif" pitchFamily="34" charset="0"/>
              <a:cs typeface="+mn-cs"/>
            </a:endParaRPr>
          </a:p>
        </p:txBody>
      </p:sp>
      <p:graphicFrame>
        <p:nvGraphicFramePr>
          <p:cNvPr id="6" name="Table 13"/>
          <p:cNvGraphicFramePr>
            <a:graphicFrameLocks noGrp="1"/>
          </p:cNvGraphicFramePr>
          <p:nvPr/>
        </p:nvGraphicFramePr>
        <p:xfrm>
          <a:off x="304800" y="2438400"/>
          <a:ext cx="8588828" cy="3649133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4031946"/>
                <a:gridCol w="4556882"/>
              </a:tblGrid>
              <a:tr h="965199">
                <a:tc>
                  <a:txBody>
                    <a:bodyPr/>
                    <a:lstStyle/>
                    <a:p>
                      <a:pPr rtl="1"/>
                      <a:endParaRPr lang="ar-E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  <a:tr h="1092201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 smtClean="0"/>
                    </a:p>
                    <a:p>
                      <a:pPr rtl="1"/>
                      <a:endParaRPr lang="ar-EG" dirty="0" smtClean="0"/>
                    </a:p>
                    <a:p>
                      <a:pPr rtl="1"/>
                      <a:r>
                        <a:rPr lang="ar-EG" dirty="0" smtClean="0"/>
                        <a:t>..................................................................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591733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 smtClean="0"/>
                    </a:p>
                    <a:p>
                      <a:pPr rtl="1"/>
                      <a:endParaRPr lang="ar-EG" dirty="0" smtClean="0"/>
                    </a:p>
                    <a:p>
                      <a:pPr rtl="1"/>
                      <a:r>
                        <a:rPr lang="ar-EG" dirty="0" smtClean="0"/>
                        <a:t>....................................................................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14"/>
          <p:cNvSpPr txBox="1"/>
          <p:nvPr/>
        </p:nvSpPr>
        <p:spPr>
          <a:xfrm>
            <a:off x="6019800" y="2590800"/>
            <a:ext cx="15240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الأدب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1143000" y="2590800"/>
            <a:ext cx="23622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الفائدة منه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4953000" y="3505200"/>
            <a:ext cx="3886200" cy="9540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cs typeface="+mn-cs"/>
              </a:rPr>
              <a:t>الترحيب بالضيف وحسن استقباله</a:t>
            </a:r>
          </a:p>
        </p:txBody>
      </p:sp>
      <p:sp>
        <p:nvSpPr>
          <p:cNvPr id="10" name="TextBox 17"/>
          <p:cNvSpPr txBox="1"/>
          <p:nvPr/>
        </p:nvSpPr>
        <p:spPr>
          <a:xfrm>
            <a:off x="5029200" y="4800600"/>
            <a:ext cx="3810000" cy="9540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cs typeface="+mn-cs"/>
              </a:rPr>
              <a:t>المبادرة لإطعام الضيف في الوقت المناسب</a:t>
            </a:r>
          </a:p>
        </p:txBody>
      </p:sp>
      <p:sp>
        <p:nvSpPr>
          <p:cNvPr id="11" name="TextBox 18"/>
          <p:cNvSpPr txBox="1"/>
          <p:nvPr/>
        </p:nvSpPr>
        <p:spPr>
          <a:xfrm>
            <a:off x="152400" y="3429000"/>
            <a:ext cx="4572000" cy="9540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latin typeface="Microsoft Sans Serif" pitchFamily="34" charset="0"/>
                <a:cs typeface="+mn-cs"/>
              </a:rPr>
              <a:t>تأنيس الضيف وإظهار الارتياح لزيارته</a:t>
            </a:r>
          </a:p>
        </p:txBody>
      </p:sp>
      <p:sp>
        <p:nvSpPr>
          <p:cNvPr id="12" name="TextBox 19"/>
          <p:cNvSpPr txBox="1"/>
          <p:nvPr/>
        </p:nvSpPr>
        <p:spPr>
          <a:xfrm>
            <a:off x="304800" y="4876800"/>
            <a:ext cx="4343400" cy="5238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solidFill>
                  <a:srgbClr val="FF0000"/>
                </a:solidFill>
                <a:latin typeface="Microsoft Sans Serif" pitchFamily="34" charset="0"/>
                <a:cs typeface="+mn-cs"/>
              </a:rPr>
              <a:t>إظهار حسن الضيافة والفرح بقدومه</a:t>
            </a:r>
          </a:p>
        </p:txBody>
      </p:sp>
    </p:spTree>
  </p:cSld>
  <p:clrMapOvr>
    <a:masterClrMapping/>
  </p:clrMapOvr>
  <p:transition>
    <p:pull dir="l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مر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UND2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بالتعاون مع مجموعت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sconn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أد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الترحيب بالضيف وحس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الفائدة من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تأنيس الضيف وإظه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المبادرة لإطعام الضيف في الوقت المناس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إظهار حسن الضيافة والفرح بقدوم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صورة 1" descr="000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0"/>
            <a:ext cx="36576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0186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1" y="0"/>
            <a:ext cx="5562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7"/>
          <p:cNvSpPr txBox="1"/>
          <p:nvPr/>
        </p:nvSpPr>
        <p:spPr>
          <a:xfrm>
            <a:off x="457200" y="304800"/>
            <a:ext cx="5105400" cy="17541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بالتعاون مع مجموعتك: استنتج فائدة أو أكثر لكل أدب من الآداب التالية</a:t>
            </a:r>
          </a:p>
        </p:txBody>
      </p:sp>
      <p:graphicFrame>
        <p:nvGraphicFramePr>
          <p:cNvPr id="6" name="Table 13"/>
          <p:cNvGraphicFramePr>
            <a:graphicFrameLocks noGrp="1"/>
          </p:cNvGraphicFramePr>
          <p:nvPr/>
        </p:nvGraphicFramePr>
        <p:xfrm>
          <a:off x="522514" y="2438400"/>
          <a:ext cx="8371114" cy="4148665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929742"/>
                <a:gridCol w="4441372"/>
              </a:tblGrid>
              <a:tr h="965199">
                <a:tc>
                  <a:txBody>
                    <a:bodyPr/>
                    <a:lstStyle/>
                    <a:p>
                      <a:pPr rtl="1"/>
                      <a:endParaRPr lang="ar-E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  <a:tr h="1591733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 smtClean="0"/>
                    </a:p>
                    <a:p>
                      <a:pPr rtl="1"/>
                      <a:endParaRPr lang="ar-EG" dirty="0" smtClean="0"/>
                    </a:p>
                    <a:p>
                      <a:pPr rtl="1"/>
                      <a:r>
                        <a:rPr lang="ar-EG" dirty="0" smtClean="0"/>
                        <a:t>...................................................................</a:t>
                      </a:r>
                      <a:endParaRPr lang="ar-EG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591733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 smtClean="0"/>
                    </a:p>
                    <a:p>
                      <a:pPr rtl="1"/>
                      <a:endParaRPr lang="ar-EG" dirty="0" smtClean="0"/>
                    </a:p>
                    <a:p>
                      <a:pPr rtl="1"/>
                      <a:r>
                        <a:rPr lang="ar-EG" dirty="0" smtClean="0"/>
                        <a:t>.....................................................................</a:t>
                      </a:r>
                      <a:endParaRPr lang="ar-EG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14"/>
          <p:cNvSpPr txBox="1"/>
          <p:nvPr/>
        </p:nvSpPr>
        <p:spPr>
          <a:xfrm>
            <a:off x="6019800" y="2590800"/>
            <a:ext cx="15240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الأدب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1371600" y="2590800"/>
            <a:ext cx="23622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الفائدة منه</a:t>
            </a: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5105400" y="3581400"/>
            <a:ext cx="3886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cs typeface="Arial" charset="0"/>
              </a:rPr>
              <a:t>موافقة مضي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cs typeface="Arial" charset="0"/>
              </a:rPr>
              <a:t>ِّ</a:t>
            </a:r>
            <a:r>
              <a:rPr lang="ar-EG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cs typeface="Arial" charset="0"/>
              </a:rPr>
              <a:t>ف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cs typeface="Arial" charset="0"/>
              </a:rPr>
              <a:t>ه</a:t>
            </a:r>
            <a:r>
              <a:rPr lang="ar-EG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cs typeface="Arial" charset="0"/>
              </a:rPr>
              <a:t> إذا قدم له الطعام</a:t>
            </a: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4953000" y="5486400"/>
            <a:ext cx="365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r-EG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cs typeface="Arial" charset="0"/>
              </a:rPr>
              <a:t>الدعاء للمضيف</a:t>
            </a:r>
          </a:p>
        </p:txBody>
      </p:sp>
      <p:sp>
        <p:nvSpPr>
          <p:cNvPr id="13" name="TextBox 19"/>
          <p:cNvSpPr txBox="1"/>
          <p:nvPr/>
        </p:nvSpPr>
        <p:spPr>
          <a:xfrm>
            <a:off x="762000" y="5246688"/>
            <a:ext cx="3886200" cy="10779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FF0000"/>
                </a:solidFill>
                <a:latin typeface="Microsoft Sans Serif" pitchFamily="34" charset="0"/>
                <a:cs typeface="+mn-cs"/>
              </a:rPr>
              <a:t>إدخال الفرح على قلب المضيِّف</a:t>
            </a:r>
          </a:p>
        </p:txBody>
      </p:sp>
      <p:sp>
        <p:nvSpPr>
          <p:cNvPr id="14" name="TextBox 12"/>
          <p:cNvSpPr txBox="1"/>
          <p:nvPr/>
        </p:nvSpPr>
        <p:spPr>
          <a:xfrm>
            <a:off x="990600" y="3621088"/>
            <a:ext cx="36576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FF0000"/>
                </a:solidFill>
                <a:latin typeface="Microsoft Sans Serif" pitchFamily="34" charset="0"/>
                <a:cs typeface="+mn-cs"/>
              </a:rPr>
              <a:t>كي لا يشعره بأي حرج</a:t>
            </a:r>
          </a:p>
        </p:txBody>
      </p:sp>
      <p:sp>
        <p:nvSpPr>
          <p:cNvPr id="20492" name="مستطيل 14"/>
          <p:cNvSpPr>
            <a:spLocks noChangeArrowheads="1"/>
          </p:cNvSpPr>
          <p:nvPr/>
        </p:nvSpPr>
        <p:spPr bwMode="auto">
          <a:xfrm>
            <a:off x="6248400" y="228600"/>
            <a:ext cx="20542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600" b="1">
                <a:solidFill>
                  <a:srgbClr val="FF0000"/>
                </a:solidFill>
                <a:latin typeface="Microsoft Sans Serif" pitchFamily="34" charset="0"/>
              </a:rPr>
              <a:t>تمرين </a:t>
            </a:r>
          </a:p>
        </p:txBody>
      </p:sp>
    </p:spTree>
  </p:cSld>
  <p:clrMapOvr>
    <a:masterClrMapping/>
  </p:clrMapOvr>
  <p:transition>
    <p:pull dir="l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وافقة مضيفة إذا قدم له الطع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كي لا يشعره بأي حر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دعاء للمضي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إدخال الفرح على قلب المضيِّ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37c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1143000"/>
            <a:ext cx="89154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43000" y="2514600"/>
            <a:ext cx="647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4400" b="1"/>
              <a:t>قال الله تعالى:</a:t>
            </a:r>
            <a:endParaRPr lang="ar-EG" sz="4400" b="1"/>
          </a:p>
          <a:p>
            <a:r>
              <a:rPr lang="ar-EG" sz="4400" b="1"/>
              <a:t>”</a:t>
            </a:r>
            <a:r>
              <a:rPr lang="ar-EG" sz="4400" b="1">
                <a:solidFill>
                  <a:srgbClr val="00B050"/>
                </a:solidFill>
              </a:rPr>
              <a:t>وكُلُواْ وَاشْرَبُواْ وَلاَ تُسْرِفُواْ إِنَّهُ لاَ يُحِبُّ الْمُسْرِفِينَ</a:t>
            </a:r>
            <a:r>
              <a:rPr lang="ar-EG" sz="4400" b="1"/>
              <a:t>“</a:t>
            </a:r>
            <a:endParaRPr lang="en-US" sz="4400" b="1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919663"/>
            <a:ext cx="4522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2800" b="1">
                <a:solidFill>
                  <a:srgbClr val="C00000"/>
                </a:solidFill>
              </a:rPr>
              <a:t> سورة الأعراف آية: 31.</a:t>
            </a:r>
            <a:endParaRPr lang="en-US" sz="28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l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ال الله تعالى وكلو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سورة الأعراف آية 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asa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" y="0"/>
            <a:ext cx="78787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3048000" y="457200"/>
            <a:ext cx="3757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ar-SA" sz="6000" b="1">
                <a:solidFill>
                  <a:schemeClr val="bg1"/>
                </a:solidFill>
              </a:rPr>
              <a:t>عناصر الوحدة</a:t>
            </a:r>
            <a:endParaRPr lang="en-US" sz="6000">
              <a:solidFill>
                <a:schemeClr val="bg1"/>
              </a:solidFill>
            </a:endParaRPr>
          </a:p>
        </p:txBody>
      </p:sp>
      <p:grpSp>
        <p:nvGrpSpPr>
          <p:cNvPr id="4" name="مجموعة 18"/>
          <p:cNvGrpSpPr>
            <a:grpSpLocks/>
          </p:cNvGrpSpPr>
          <p:nvPr/>
        </p:nvGrpSpPr>
        <p:grpSpPr bwMode="auto">
          <a:xfrm rot="10800000">
            <a:off x="1371600" y="1981200"/>
            <a:ext cx="6858000" cy="1368425"/>
            <a:chOff x="662503" y="2702744"/>
            <a:chExt cx="7761875" cy="1282114"/>
          </a:xfrm>
        </p:grpSpPr>
        <p:sp>
          <p:nvSpPr>
            <p:cNvPr id="5" name="شبه منحرف 4"/>
            <p:cNvSpPr/>
            <p:nvPr/>
          </p:nvSpPr>
          <p:spPr>
            <a:xfrm>
              <a:off x="662503" y="2972663"/>
              <a:ext cx="7730973" cy="947175"/>
            </a:xfrm>
            <a:prstGeom prst="trapezoid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SA"/>
            </a:p>
          </p:txBody>
        </p:sp>
        <p:sp>
          <p:nvSpPr>
            <p:cNvPr id="6" name="على شكل حرف L 5"/>
            <p:cNvSpPr/>
            <p:nvPr/>
          </p:nvSpPr>
          <p:spPr>
            <a:xfrm>
              <a:off x="1149306" y="2702744"/>
              <a:ext cx="7275072" cy="1282114"/>
            </a:xfrm>
            <a:prstGeom prst="corner">
              <a:avLst>
                <a:gd name="adj1" fmla="val 64980"/>
                <a:gd name="adj2" fmla="val 59420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SA"/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68463" y="2052638"/>
            <a:ext cx="57388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r>
              <a:rPr lang="ar-EG" sz="4400" b="1">
                <a:solidFill>
                  <a:schemeClr val="bg1"/>
                </a:solidFill>
              </a:rPr>
              <a:t>1- الضيافة، تعريفها، وحكمها.</a:t>
            </a:r>
            <a:endParaRPr lang="en-US" sz="4400" b="1">
              <a:solidFill>
                <a:schemeClr val="bg1"/>
              </a:solidFill>
            </a:endParaRPr>
          </a:p>
        </p:txBody>
      </p:sp>
      <p:grpSp>
        <p:nvGrpSpPr>
          <p:cNvPr id="8" name="مجموعة 18"/>
          <p:cNvGrpSpPr>
            <a:grpSpLocks/>
          </p:cNvGrpSpPr>
          <p:nvPr/>
        </p:nvGrpSpPr>
        <p:grpSpPr bwMode="auto">
          <a:xfrm rot="10800000">
            <a:off x="1295400" y="3581400"/>
            <a:ext cx="6858000" cy="1368425"/>
            <a:chOff x="662503" y="2702744"/>
            <a:chExt cx="7761875" cy="1282114"/>
          </a:xfrm>
        </p:grpSpPr>
        <p:sp>
          <p:nvSpPr>
            <p:cNvPr id="9" name="شبه منحرف 8"/>
            <p:cNvSpPr/>
            <p:nvPr/>
          </p:nvSpPr>
          <p:spPr>
            <a:xfrm>
              <a:off x="662503" y="2972663"/>
              <a:ext cx="7730973" cy="947175"/>
            </a:xfrm>
            <a:prstGeom prst="trapezoid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SA"/>
            </a:p>
          </p:txBody>
        </p:sp>
        <p:sp>
          <p:nvSpPr>
            <p:cNvPr id="10" name="على شكل حرف L 9"/>
            <p:cNvSpPr/>
            <p:nvPr/>
          </p:nvSpPr>
          <p:spPr>
            <a:xfrm>
              <a:off x="1149306" y="2702744"/>
              <a:ext cx="7275072" cy="1282114"/>
            </a:xfrm>
            <a:prstGeom prst="corner">
              <a:avLst>
                <a:gd name="adj1" fmla="val 64980"/>
                <a:gd name="adj2" fmla="val 59420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SA"/>
            </a:p>
          </p:txBody>
        </p:sp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048000" y="3581400"/>
            <a:ext cx="42481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r>
              <a:rPr lang="ar-EG" sz="4400" b="1">
                <a:solidFill>
                  <a:schemeClr val="bg1"/>
                </a:solidFill>
              </a:rPr>
              <a:t>2- أهم أحكام الضيافة.</a:t>
            </a:r>
            <a:endParaRPr lang="en-US" sz="4400" b="1">
              <a:solidFill>
                <a:schemeClr val="bg1"/>
              </a:solidFill>
            </a:endParaRPr>
          </a:p>
        </p:txBody>
      </p:sp>
      <p:grpSp>
        <p:nvGrpSpPr>
          <p:cNvPr id="12" name="مجموعة 18"/>
          <p:cNvGrpSpPr>
            <a:grpSpLocks/>
          </p:cNvGrpSpPr>
          <p:nvPr/>
        </p:nvGrpSpPr>
        <p:grpSpPr bwMode="auto">
          <a:xfrm rot="10800000">
            <a:off x="1219200" y="5029200"/>
            <a:ext cx="6858000" cy="1368425"/>
            <a:chOff x="662503" y="2702744"/>
            <a:chExt cx="7761875" cy="1282114"/>
          </a:xfrm>
        </p:grpSpPr>
        <p:sp>
          <p:nvSpPr>
            <p:cNvPr id="13" name="شبه منحرف 12"/>
            <p:cNvSpPr/>
            <p:nvPr/>
          </p:nvSpPr>
          <p:spPr>
            <a:xfrm>
              <a:off x="662503" y="2972663"/>
              <a:ext cx="7730973" cy="947175"/>
            </a:xfrm>
            <a:prstGeom prst="trapezoid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SA"/>
            </a:p>
          </p:txBody>
        </p:sp>
        <p:sp>
          <p:nvSpPr>
            <p:cNvPr id="14" name="على شكل حرف L 13"/>
            <p:cNvSpPr/>
            <p:nvPr/>
          </p:nvSpPr>
          <p:spPr>
            <a:xfrm>
              <a:off x="1149306" y="2702744"/>
              <a:ext cx="7275072" cy="1282114"/>
            </a:xfrm>
            <a:prstGeom prst="corner">
              <a:avLst>
                <a:gd name="adj1" fmla="val 64980"/>
                <a:gd name="adj2" fmla="val 59420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SA"/>
            </a:p>
          </p:txBody>
        </p: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438400" y="5105400"/>
            <a:ext cx="47974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r>
              <a:rPr lang="ar-EG" sz="4400" b="1">
                <a:solidFill>
                  <a:schemeClr val="bg1"/>
                </a:solidFill>
              </a:rPr>
              <a:t>3- آداب الطعام والشراب.</a:t>
            </a:r>
            <a:endParaRPr lang="en-US" sz="4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78 - bl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عناصر الوحد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868 - pin dr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ضيافة، تعريفها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868 - pin dr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أهم أحكام الضياف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868 - pin dr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آداب الطع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>
            <a:grpSpLocks/>
          </p:cNvGrpSpPr>
          <p:nvPr/>
        </p:nvGrpSpPr>
        <p:grpSpPr bwMode="auto">
          <a:xfrm>
            <a:off x="4419600" y="381000"/>
            <a:ext cx="4343400" cy="1524000"/>
            <a:chOff x="0" y="896798"/>
            <a:chExt cx="9144000" cy="5072098"/>
          </a:xfrm>
        </p:grpSpPr>
        <p:sp>
          <p:nvSpPr>
            <p:cNvPr id="3" name="مخطط انسيابي: تحضير 2"/>
            <p:cNvSpPr/>
            <p:nvPr/>
          </p:nvSpPr>
          <p:spPr>
            <a:xfrm>
              <a:off x="0" y="1170977"/>
              <a:ext cx="9144000" cy="4356484"/>
            </a:xfrm>
            <a:prstGeom prst="flowChartTerminator">
              <a:avLst/>
            </a:prstGeom>
            <a:solidFill>
              <a:srgbClr val="1DFF83"/>
            </a:solidFill>
            <a:ln w="47625" cap="rnd">
              <a:solidFill>
                <a:schemeClr val="bg1"/>
              </a:solidFill>
              <a:prstDash val="solid"/>
            </a:ln>
            <a:scene3d>
              <a:camera prst="orthographicFront"/>
              <a:lightRig rig="threePt" dir="t"/>
            </a:scene3d>
            <a:sp3d extrusionH="76200">
              <a:bevelT w="95250" h="546100" prst="angle"/>
              <a:bevelB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SA" dirty="0"/>
            </a:p>
          </p:txBody>
        </p:sp>
        <p:sp>
          <p:nvSpPr>
            <p:cNvPr id="4" name="مخطط انسيابي: معالجة متعاقبة 5"/>
            <p:cNvSpPr/>
            <p:nvPr/>
          </p:nvSpPr>
          <p:spPr>
            <a:xfrm>
              <a:off x="157655" y="896798"/>
              <a:ext cx="8778271" cy="5072098"/>
            </a:xfrm>
            <a:prstGeom prst="ellipse">
              <a:avLst/>
            </a:prstGeom>
            <a:solidFill>
              <a:srgbClr val="FFFFCC"/>
            </a:solidFill>
            <a:ln w="53975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0" scaled="1"/>
                <a:tileRect/>
              </a:gradFill>
              <a:prstDash val="solid"/>
            </a:ln>
            <a:scene3d>
              <a:camera prst="orthographicFront"/>
              <a:lightRig rig="threePt" dir="t"/>
            </a:scene3d>
            <a:sp3d extrusionH="76200">
              <a:bevelT w="95250" h="546100" prst="angle"/>
              <a:bevelB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SA" dirty="0"/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43400" y="609600"/>
            <a:ext cx="4127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/>
            <a:r>
              <a:rPr lang="ar-SA" sz="5400" b="1"/>
              <a:t>أريد أن أتعلم</a:t>
            </a:r>
            <a:endParaRPr lang="en-US" sz="5400"/>
          </a:p>
        </p:txBody>
      </p:sp>
      <p:pic>
        <p:nvPicPr>
          <p:cNvPr id="6" name="صورة 5" descr="1415.jpg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92000"/>
          </a:blip>
          <a:stretch>
            <a:fillRect/>
          </a:stretch>
        </p:blipFill>
        <p:spPr>
          <a:xfrm>
            <a:off x="381000" y="4038600"/>
            <a:ext cx="8318158" cy="250696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28638" y="4495800"/>
            <a:ext cx="8072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sz="3600" b="1">
                <a:solidFill>
                  <a:srgbClr val="002060"/>
                </a:solidFill>
              </a:rPr>
              <a:t>1- المراد بالضيافة، وأهم أحكامها.</a:t>
            </a:r>
            <a:endParaRPr lang="en-US" sz="3600">
              <a:solidFill>
                <a:srgbClr val="00206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2438" y="5334000"/>
            <a:ext cx="8072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sz="3600" b="1"/>
              <a:t>2- آداب الطعام والشراب.</a:t>
            </a:r>
            <a:endParaRPr lang="en-US" sz="3600"/>
          </a:p>
        </p:txBody>
      </p:sp>
      <p:pic>
        <p:nvPicPr>
          <p:cNvPr id="9" name="صورة 8" descr="thanksgiving-feast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381000"/>
            <a:ext cx="32480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40 - bell d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ريد أن أتعل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ورق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مراد بالضيافة، وأهم أحكام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آداب الطعام والشرا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135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1905000"/>
            <a:ext cx="5876925" cy="2571750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43200" y="2514600"/>
            <a:ext cx="3810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7200" b="1">
                <a:solidFill>
                  <a:schemeClr val="bg1"/>
                </a:solidFill>
                <a:latin typeface="Tahoma" pitchFamily="34" charset="0"/>
              </a:rPr>
              <a:t>الضيافة </a:t>
            </a:r>
          </a:p>
        </p:txBody>
      </p:sp>
    </p:spTree>
  </p:cSld>
  <p:clrMapOvr>
    <a:masterClrMapping/>
  </p:clrMapOvr>
  <p:transition>
    <p:pull dir="l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ضياف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19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143000"/>
            <a:ext cx="9144000" cy="4648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0">
            <a:solidFill>
              <a:schemeClr val="tx1"/>
            </a:soli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43000" y="1752600"/>
            <a:ext cx="6705600" cy="2400300"/>
          </a:xfrm>
          <a:prstGeom prst="rect">
            <a:avLst/>
          </a:prstGeom>
          <a:noFill/>
          <a:ln w="0">
            <a:noFill/>
          </a:ln>
          <a:effectLst/>
        </p:spPr>
        <p:txBody>
          <a:bodyPr rtlCol="1"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cs typeface="+mn-cs"/>
              </a:rPr>
              <a:t>يحث الإسلام على مكارم الأخلاق، ومحاسن الأعمال التي تحقق التعاون وتنشر المحبة بين المسلمين، وتزيل الجفوة بينهم، كما أنه جعل للمسلم على إخوانه المسلمين حقوق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cs typeface="+mn-cs"/>
              </a:rPr>
              <a:t>ً</a:t>
            </a:r>
            <a:r>
              <a:rPr lang="ar-EG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cs typeface="+mn-cs"/>
              </a:rPr>
              <a:t>ا عامة؛ تزيد في ترابطهم وتآخيهم؛ من خلال دراستك السابقة مثل على هذه المكارم والحقوق.</a:t>
            </a:r>
            <a:endParaRPr lang="ar-EG" sz="1000" b="1" dirty="0">
              <a:solidFill>
                <a:schemeClr val="tx1">
                  <a:lumMod val="95000"/>
                  <a:lumOff val="5000"/>
                </a:schemeClr>
              </a:solidFill>
              <a:latin typeface="Microsoft Sans Serif" pitchFamily="34" charset="0"/>
              <a:cs typeface="+mn-cs"/>
            </a:endParaRPr>
          </a:p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1000" b="1" dirty="0">
              <a:solidFill>
                <a:srgbClr val="00B0F0"/>
              </a:solidFill>
              <a:latin typeface="Microsoft Sans Serif" pitchFamily="34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886200"/>
            <a:ext cx="2057400" cy="584200"/>
          </a:xfrm>
          <a:prstGeom prst="rect">
            <a:avLst/>
          </a:prstGeom>
          <a:noFill/>
          <a:ln w="0">
            <a:noFill/>
          </a:ln>
          <a:effectLst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FF0000"/>
                </a:solidFill>
                <a:latin typeface="+mn-lt"/>
                <a:cs typeface="+mn-cs"/>
              </a:rPr>
              <a:t>رد السلام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0" y="3962400"/>
            <a:ext cx="2133600" cy="523875"/>
          </a:xfrm>
          <a:prstGeom prst="rect">
            <a:avLst/>
          </a:prstGeom>
          <a:noFill/>
          <a:ln w="0">
            <a:noFill/>
          </a:ln>
          <a:effectLst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solidFill>
                  <a:srgbClr val="FF0000"/>
                </a:solidFill>
                <a:latin typeface="+mn-lt"/>
                <a:cs typeface="+mn-cs"/>
              </a:rPr>
              <a:t>تشميت العاطس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4572000"/>
            <a:ext cx="2133600" cy="523875"/>
          </a:xfrm>
          <a:prstGeom prst="rect">
            <a:avLst/>
          </a:prstGeom>
          <a:noFill/>
          <a:ln w="0">
            <a:noFill/>
          </a:ln>
          <a:effectLst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solidFill>
                  <a:srgbClr val="FF0000"/>
                </a:solidFill>
                <a:latin typeface="+mn-lt"/>
                <a:cs typeface="+mn-cs"/>
              </a:rPr>
              <a:t>إغاثة الملهوف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38400" y="4581525"/>
            <a:ext cx="2133600" cy="523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2800" b="1">
                <a:solidFill>
                  <a:srgbClr val="FF0000"/>
                </a:solidFill>
              </a:rPr>
              <a:t>إطعام الطعام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219200" y="4048125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2800" b="1">
                <a:solidFill>
                  <a:srgbClr val="00B0F0"/>
                </a:solidFill>
                <a:latin typeface="Microsoft Sans Serif" pitchFamily="34" charset="0"/>
              </a:rPr>
              <a:t>2- </a:t>
            </a:r>
            <a:r>
              <a:rPr lang="ar-EG" sz="1000" b="1">
                <a:solidFill>
                  <a:srgbClr val="00B0F0"/>
                </a:solidFill>
                <a:latin typeface="Microsoft Sans Serif" pitchFamily="34" charset="0"/>
              </a:rPr>
              <a:t>............................................................</a:t>
            </a:r>
            <a:endParaRPr lang="en-US" sz="1000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4343400" y="4648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2800" b="1">
                <a:solidFill>
                  <a:srgbClr val="00B0F0"/>
                </a:solidFill>
                <a:latin typeface="Microsoft Sans Serif" pitchFamily="34" charset="0"/>
              </a:rPr>
              <a:t>3- </a:t>
            </a:r>
            <a:r>
              <a:rPr lang="ar-EG" sz="1000" b="1">
                <a:solidFill>
                  <a:srgbClr val="00B0F0"/>
                </a:solidFill>
                <a:latin typeface="Microsoft Sans Serif" pitchFamily="34" charset="0"/>
              </a:rPr>
              <a:t>.................................................................</a:t>
            </a:r>
            <a:endParaRPr lang="en-US" sz="1000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600200" y="4648200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2800" b="1">
                <a:solidFill>
                  <a:srgbClr val="00B0F0"/>
                </a:solidFill>
                <a:latin typeface="Microsoft Sans Serif" pitchFamily="34" charset="0"/>
              </a:rPr>
              <a:t>4- </a:t>
            </a:r>
            <a:r>
              <a:rPr lang="ar-EG" sz="1000" b="1">
                <a:solidFill>
                  <a:srgbClr val="00B0F0"/>
                </a:solidFill>
                <a:latin typeface="Microsoft Sans Serif" pitchFamily="34" charset="0"/>
              </a:rPr>
              <a:t>............................................................</a:t>
            </a:r>
            <a:endParaRPr lang="en-US" sz="1000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5410200" y="4038600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2800" b="1">
                <a:solidFill>
                  <a:srgbClr val="00B0F0"/>
                </a:solidFill>
                <a:latin typeface="Microsoft Sans Serif" pitchFamily="34" charset="0"/>
              </a:rPr>
              <a:t>1</a:t>
            </a:r>
            <a:r>
              <a:rPr lang="ar-EG" sz="1000" b="1">
                <a:solidFill>
                  <a:srgbClr val="00B0F0"/>
                </a:solidFill>
                <a:latin typeface="Microsoft Sans Serif" pitchFamily="34" charset="0"/>
              </a:rPr>
              <a:t>.................................................................</a:t>
            </a:r>
            <a:endParaRPr lang="en-US" sz="1000"/>
          </a:p>
        </p:txBody>
      </p:sp>
    </p:spTree>
  </p:cSld>
  <p:clrMapOvr>
    <a:masterClrMapping/>
  </p:clrMapOvr>
  <p:transition>
    <p:pull dir="l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HONEX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يحث الإسلام على مكارم الأخلا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رد السل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تشميت العاط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إغاثة الملهو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إطعام الطع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26.W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48400" y="47854"/>
            <a:ext cx="2832202" cy="1171346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72200" y="330200"/>
            <a:ext cx="2514600" cy="584200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Microsoft Sans Serif" pitchFamily="34" charset="0"/>
                <a:cs typeface="+mn-cs"/>
              </a:rPr>
              <a:t>تعريف الضيافة </a:t>
            </a:r>
          </a:p>
        </p:txBody>
      </p:sp>
      <p:pic>
        <p:nvPicPr>
          <p:cNvPr id="7" name="Picture 6" descr="0176.WM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200" y="152400"/>
            <a:ext cx="5486400" cy="144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38200" y="247650"/>
            <a:ext cx="4876800" cy="1323975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latin typeface="Microsoft Sans Serif" pitchFamily="34" charset="0"/>
                <a:cs typeface="+mn-cs"/>
              </a:rPr>
              <a:t>حدد المراد بالضيافة من الخيارات </a:t>
            </a:r>
            <a:r>
              <a:rPr lang="ar-EG" sz="4000" b="1" dirty="0" err="1">
                <a:latin typeface="Microsoft Sans Serif" pitchFamily="34" charset="0"/>
                <a:cs typeface="+mn-cs"/>
              </a:rPr>
              <a:t>الآتية:</a:t>
            </a:r>
            <a:endParaRPr lang="ar-EG" sz="4000" b="1" dirty="0">
              <a:latin typeface="Microsoft Sans Serif" pitchFamily="34" charset="0"/>
              <a:cs typeface="+mn-cs"/>
            </a:endParaRPr>
          </a:p>
        </p:txBody>
      </p:sp>
      <p:pic>
        <p:nvPicPr>
          <p:cNvPr id="10" name="Picture 9" descr="0189.WM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67200" y="1676400"/>
            <a:ext cx="464820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495800" y="1752600"/>
            <a:ext cx="4343400" cy="4524375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marL="358775" indent="-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atin typeface="Microsoft Sans Serif" pitchFamily="34" charset="0"/>
                <a:cs typeface="+mn-cs"/>
              </a:rPr>
              <a:t>أ- الإحسان إلى الجار وتقديم العون </a:t>
            </a:r>
            <a:r>
              <a:rPr lang="ar-EG" sz="3600" b="1" dirty="0" err="1">
                <a:latin typeface="Microsoft Sans Serif" pitchFamily="34" charset="0"/>
                <a:cs typeface="+mn-cs"/>
              </a:rPr>
              <a:t>له.</a:t>
            </a:r>
            <a:r>
              <a:rPr lang="ar-EG" sz="3600" b="1" dirty="0">
                <a:latin typeface="Microsoft Sans Serif" pitchFamily="34" charset="0"/>
                <a:cs typeface="+mn-cs"/>
              </a:rPr>
              <a:t> </a:t>
            </a:r>
            <a:r>
              <a:rPr lang="ar-EG" sz="3600" b="1" dirty="0" err="1">
                <a:latin typeface="Microsoft Sans Serif" pitchFamily="34" charset="0"/>
                <a:cs typeface="+mn-cs"/>
              </a:rPr>
              <a:t>(   )</a:t>
            </a:r>
            <a:r>
              <a:rPr lang="ar-EG" sz="3600" b="1" dirty="0">
                <a:latin typeface="Microsoft Sans Serif" pitchFamily="34" charset="0"/>
                <a:cs typeface="+mn-cs"/>
              </a:rPr>
              <a:t> </a:t>
            </a:r>
          </a:p>
          <a:p>
            <a:pPr marL="538163" indent="-5381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atin typeface="Microsoft Sans Serif" pitchFamily="34" charset="0"/>
                <a:cs typeface="+mn-cs"/>
              </a:rPr>
              <a:t>ب- إكرام الضيف بإطعامه وإيوائه وتقديم ما يحتاج </a:t>
            </a:r>
            <a:r>
              <a:rPr lang="ar-EG" sz="3600" b="1" dirty="0" err="1">
                <a:latin typeface="Microsoft Sans Serif" pitchFamily="34" charset="0"/>
                <a:cs typeface="+mn-cs"/>
              </a:rPr>
              <a:t>إليه.</a:t>
            </a:r>
            <a:r>
              <a:rPr lang="ar-EG" sz="3600" b="1" dirty="0">
                <a:latin typeface="Microsoft Sans Serif" pitchFamily="34" charset="0"/>
                <a:cs typeface="+mn-cs"/>
              </a:rPr>
              <a:t> </a:t>
            </a:r>
            <a:r>
              <a:rPr lang="ar-EG" sz="3600" b="1" dirty="0" err="1">
                <a:latin typeface="Microsoft Sans Serif" pitchFamily="34" charset="0"/>
                <a:cs typeface="+mn-cs"/>
              </a:rPr>
              <a:t>(    )</a:t>
            </a:r>
            <a:endParaRPr lang="ar-EG" sz="3600" b="1" dirty="0">
              <a:latin typeface="Microsoft Sans Serif" pitchFamily="34" charset="0"/>
              <a:cs typeface="+mn-cs"/>
            </a:endParaRPr>
          </a:p>
          <a:p>
            <a:pPr marL="538163" indent="-5381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atin typeface="Microsoft Sans Serif" pitchFamily="34" charset="0"/>
                <a:cs typeface="+mn-cs"/>
              </a:rPr>
              <a:t>ت- العطف على الفقير والمسكين وتقديم الصدقة </a:t>
            </a:r>
            <a:r>
              <a:rPr lang="ar-EG" sz="3600" b="1" dirty="0" err="1">
                <a:latin typeface="Microsoft Sans Serif" pitchFamily="34" charset="0"/>
                <a:cs typeface="+mn-cs"/>
              </a:rPr>
              <a:t>له.</a:t>
            </a:r>
            <a:r>
              <a:rPr lang="ar-EG" sz="3600" b="1" dirty="0">
                <a:latin typeface="Microsoft Sans Serif" pitchFamily="34" charset="0"/>
                <a:cs typeface="+mn-cs"/>
              </a:rPr>
              <a:t> </a:t>
            </a:r>
            <a:r>
              <a:rPr lang="ar-EG" sz="3600" b="1" dirty="0" err="1">
                <a:latin typeface="Microsoft Sans Serif" pitchFamily="34" charset="0"/>
                <a:cs typeface="+mn-cs"/>
              </a:rPr>
              <a:t>(    )</a:t>
            </a:r>
            <a:endParaRPr lang="ar-EG" sz="3600" b="1" dirty="0">
              <a:latin typeface="Microsoft Sans Serif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2325688"/>
            <a:ext cx="533400" cy="646112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FF0000"/>
                </a:solidFill>
                <a:latin typeface="+mn-lt"/>
                <a:cs typeface="+mn-cs"/>
              </a:rPr>
              <a:t>لا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9400" y="3962400"/>
            <a:ext cx="685800" cy="646113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FF0000"/>
                </a:solidFill>
                <a:latin typeface="+mn-lt"/>
                <a:cs typeface="+mn-cs"/>
              </a:rPr>
              <a:t>نعم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0" y="5562600"/>
            <a:ext cx="533400" cy="646113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FF0000"/>
                </a:solidFill>
                <a:latin typeface="+mn-lt"/>
                <a:cs typeface="+mn-cs"/>
              </a:rPr>
              <a:t>لا</a:t>
            </a:r>
          </a:p>
        </p:txBody>
      </p:sp>
      <p:pic>
        <p:nvPicPr>
          <p:cNvPr id="14" name="صورة 13" descr="IMG_0026.jpg"/>
          <p:cNvPicPr>
            <a:picLocks noChangeAspect="1"/>
          </p:cNvPicPr>
          <p:nvPr/>
        </p:nvPicPr>
        <p:blipFill>
          <a:blip r:embed="rId17"/>
          <a:srcRect b="6278"/>
          <a:stretch>
            <a:fillRect/>
          </a:stretch>
        </p:blipFill>
        <p:spPr>
          <a:xfrm>
            <a:off x="304800" y="2249488"/>
            <a:ext cx="3733800" cy="3998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تعريف الضياف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UND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حدد المراد بالضياف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OUND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الإحسان إلى الج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ل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إكرام الضيف بإطعام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نع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العطف على الفق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ل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1514" y="2148589"/>
          <a:ext cx="8773886" cy="4176011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879572"/>
                <a:gridCol w="1939828"/>
                <a:gridCol w="2869229"/>
                <a:gridCol w="3085257"/>
              </a:tblGrid>
              <a:tr h="813289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  <a:tr h="3362722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153400" y="2300288"/>
            <a:ext cx="533400" cy="584200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7400" y="2311400"/>
            <a:ext cx="2362200" cy="584200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نوع الضيافة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2800" y="2286000"/>
            <a:ext cx="1981200" cy="584200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بيانها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2286000"/>
            <a:ext cx="1981200" cy="584200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chemeClr val="bg1"/>
                </a:solidFill>
                <a:latin typeface="Microsoft Sans Serif" pitchFamily="34" charset="0"/>
                <a:cs typeface="+mn-cs"/>
              </a:rPr>
              <a:t>دليلها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05800" y="3962400"/>
            <a:ext cx="533400" cy="830263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justLow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9800" y="3276600"/>
            <a:ext cx="1981200" cy="1754188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atin typeface="Microsoft Sans Serif" pitchFamily="34" charset="0"/>
                <a:cs typeface="+mn-cs"/>
              </a:rPr>
              <a:t>الضيافة </a:t>
            </a:r>
            <a:r>
              <a:rPr lang="ar-EG" sz="3600" b="1" dirty="0">
                <a:solidFill>
                  <a:schemeClr val="accent6">
                    <a:lumMod val="75000"/>
                  </a:schemeClr>
                </a:solidFill>
                <a:latin typeface="Microsoft Sans Serif" pitchFamily="34" charset="0"/>
                <a:cs typeface="+mn-cs"/>
              </a:rPr>
              <a:t>الواجبة على الكفاية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0400" y="3200400"/>
            <a:ext cx="2819400" cy="2246313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latin typeface="Microsoft Sans Serif" pitchFamily="34" charset="0"/>
                <a:cs typeface="+mn-cs"/>
              </a:rPr>
              <a:t>وهي ضيافة المسلم المسافر لمدة يوم وليلة؛ إذا لم يكن في البلد الذي نزله موضع يقيم فيه.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" y="3200400"/>
            <a:ext cx="3124200" cy="3108325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latin typeface="Microsoft Sans Serif" pitchFamily="34" charset="0"/>
                <a:cs typeface="+mn-cs"/>
              </a:rPr>
              <a:t>عن أبي </a:t>
            </a:r>
            <a:r>
              <a:rPr lang="ar-EG" sz="2800" b="1" dirty="0" err="1">
                <a:latin typeface="Microsoft Sans Serif" pitchFamily="34" charset="0"/>
                <a:cs typeface="+mn-cs"/>
              </a:rPr>
              <a:t>ش</a:t>
            </a:r>
            <a:r>
              <a:rPr lang="ar-SA" sz="2800" b="1" dirty="0">
                <a:latin typeface="Microsoft Sans Serif" pitchFamily="34" charset="0"/>
                <a:cs typeface="+mn-cs"/>
              </a:rPr>
              <a:t>ُ</a:t>
            </a:r>
            <a:r>
              <a:rPr lang="ar-EG" sz="2800" b="1" dirty="0">
                <a:latin typeface="Microsoft Sans Serif" pitchFamily="34" charset="0"/>
                <a:cs typeface="+mn-cs"/>
              </a:rPr>
              <a:t>ر</a:t>
            </a:r>
            <a:r>
              <a:rPr lang="ar-SA" sz="2800" b="1" dirty="0">
                <a:latin typeface="Microsoft Sans Serif" pitchFamily="34" charset="0"/>
                <a:cs typeface="+mn-cs"/>
              </a:rPr>
              <a:t>َ</a:t>
            </a:r>
            <a:r>
              <a:rPr lang="ar-EG" sz="2800" b="1" dirty="0">
                <a:latin typeface="Microsoft Sans Serif" pitchFamily="34" charset="0"/>
                <a:cs typeface="+mn-cs"/>
              </a:rPr>
              <a:t>ي</a:t>
            </a:r>
            <a:r>
              <a:rPr lang="ar-SA" sz="2800" b="1" dirty="0">
                <a:latin typeface="Microsoft Sans Serif" pitchFamily="34" charset="0"/>
                <a:cs typeface="+mn-cs"/>
              </a:rPr>
              <a:t>ْ</a:t>
            </a:r>
            <a:r>
              <a:rPr lang="ar-EG" sz="2800" b="1" dirty="0">
                <a:latin typeface="Microsoft Sans Serif" pitchFamily="34" charset="0"/>
                <a:cs typeface="+mn-cs"/>
              </a:rPr>
              <a:t>ح</a:t>
            </a:r>
            <a:r>
              <a:rPr lang="ar-SA" sz="2800" b="1" dirty="0">
                <a:latin typeface="Microsoft Sans Serif" pitchFamily="34" charset="0"/>
                <a:cs typeface="+mn-cs"/>
              </a:rPr>
              <a:t>ٍ</a:t>
            </a:r>
            <a:r>
              <a:rPr lang="ar-EG" sz="2800" b="1" dirty="0">
                <a:latin typeface="Microsoft Sans Serif" pitchFamily="34" charset="0"/>
                <a:cs typeface="+mn-cs"/>
              </a:rPr>
              <a:t> الكعبي رضي الله عنه أن رسول الله صلى الله عليه وسلم قال: (</a:t>
            </a:r>
            <a:r>
              <a:rPr lang="ar-EG" sz="2800" b="1" dirty="0">
                <a:solidFill>
                  <a:srgbClr val="0000FF"/>
                </a:solidFill>
                <a:latin typeface="Microsoft Sans Serif" pitchFamily="34" charset="0"/>
                <a:cs typeface="+mn-cs"/>
              </a:rPr>
              <a:t>من كان يؤمنُ بالله واليومِ الآخرِ فليُكرِم ضيفَهُ جَائزَتهُ؛ يومٌ وليلةُ</a:t>
            </a:r>
            <a:r>
              <a:rPr lang="ar-EG" sz="2800" b="1" dirty="0">
                <a:latin typeface="Microsoft Sans Serif" pitchFamily="34" charset="0"/>
                <a:cs typeface="+mn-cs"/>
              </a:rPr>
              <a:t>)</a:t>
            </a:r>
            <a:r>
              <a:rPr lang="ar-EG" sz="2800" b="1" baseline="30000" dirty="0">
                <a:latin typeface="Microsoft Sans Serif" pitchFamily="34" charset="0"/>
                <a:cs typeface="+mn-cs"/>
              </a:rPr>
              <a:t>(1).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62600" y="381000"/>
            <a:ext cx="3352800" cy="990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1200" y="533400"/>
            <a:ext cx="2667000" cy="769938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atin typeface="Microsoft Sans Serif" pitchFamily="34" charset="0"/>
                <a:cs typeface="+mn-cs"/>
              </a:rPr>
              <a:t>حكم الضيافة</a:t>
            </a:r>
          </a:p>
        </p:txBody>
      </p:sp>
      <p:pic>
        <p:nvPicPr>
          <p:cNvPr id="31" name="Picture 30" descr="0181.W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4800" y="381000"/>
            <a:ext cx="49530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304800" y="457200"/>
            <a:ext cx="4953000" cy="1077913"/>
          </a:xfrm>
          <a:prstGeom prst="rect">
            <a:avLst/>
          </a:prstGeom>
          <a:noFill/>
          <a:effectLst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Microsoft Sans Serif" pitchFamily="34" charset="0"/>
                <a:cs typeface="+mn-cs"/>
              </a:rPr>
              <a:t>الضيافة منها ما هو </a:t>
            </a:r>
            <a:r>
              <a:rPr lang="ar-EG" sz="3200" b="1" dirty="0">
                <a:solidFill>
                  <a:srgbClr val="C00000"/>
                </a:solidFill>
                <a:latin typeface="Microsoft Sans Serif" pitchFamily="34" charset="0"/>
                <a:cs typeface="+mn-cs"/>
              </a:rPr>
              <a:t>واجب</a:t>
            </a:r>
            <a:r>
              <a:rPr lang="ar-EG" sz="3200" b="1" dirty="0">
                <a:latin typeface="Microsoft Sans Serif" pitchFamily="34" charset="0"/>
                <a:cs typeface="+mn-cs"/>
              </a:rPr>
              <a:t>، ومنها ما هو </a:t>
            </a:r>
            <a:r>
              <a:rPr lang="ar-EG" sz="3200" b="1" dirty="0">
                <a:solidFill>
                  <a:srgbClr val="C00000"/>
                </a:solidFill>
                <a:latin typeface="Microsoft Sans Serif" pitchFamily="34" charset="0"/>
                <a:cs typeface="+mn-cs"/>
              </a:rPr>
              <a:t>مستحب</a:t>
            </a:r>
            <a:r>
              <a:rPr lang="ar-EG" sz="3200" b="1" dirty="0">
                <a:latin typeface="Microsoft Sans Serif" pitchFamily="34" charset="0"/>
                <a:cs typeface="+mn-cs"/>
              </a:rPr>
              <a:t>، وبيان ذلك فيما </a:t>
            </a:r>
            <a:r>
              <a:rPr lang="ar-EG" sz="3200" b="1" dirty="0" err="1">
                <a:latin typeface="Microsoft Sans Serif" pitchFamily="34" charset="0"/>
                <a:cs typeface="+mn-cs"/>
              </a:rPr>
              <a:t>يلي:</a:t>
            </a:r>
            <a:endParaRPr lang="ar-EG" sz="3200" b="1" dirty="0">
              <a:latin typeface="Microsoft Sans Serif" pitchFamily="34" charset="0"/>
              <a:cs typeface="+mn-cs"/>
            </a:endParaRPr>
          </a:p>
        </p:txBody>
      </p:sp>
    </p:spTree>
  </p:cSld>
  <p:clrMapOvr>
    <a:masterClrMapping/>
  </p:clrMapOvr>
  <p:transition>
    <p:pull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حكم الضياف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UND2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ضيافة منها ما هو واج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OUND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نوع الضياف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OUND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الضيافة الواجبة على الكفا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بيان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وهي ضيافة المسل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دليل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عن أبي شريح الكعب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2133600"/>
            <a:ext cx="8686800" cy="2209800"/>
            <a:chOff x="571472" y="908551"/>
            <a:chExt cx="7858180" cy="4877903"/>
          </a:xfrm>
        </p:grpSpPr>
        <p:sp>
          <p:nvSpPr>
            <p:cNvPr id="4" name="Oval 7"/>
            <p:cNvSpPr/>
            <p:nvPr/>
          </p:nvSpPr>
          <p:spPr>
            <a:xfrm>
              <a:off x="793351" y="908551"/>
              <a:ext cx="7340061" cy="1581542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rgbClr val="009900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5" name="Round Same Side Corner Rectangle 2"/>
            <p:cNvSpPr/>
            <p:nvPr/>
          </p:nvSpPr>
          <p:spPr bwMode="auto">
            <a:xfrm>
              <a:off x="571472" y="1213421"/>
              <a:ext cx="7858180" cy="4573033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381000" y="2590800"/>
            <a:ext cx="838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indent="-538163"/>
            <a:r>
              <a:rPr lang="ar-EG" sz="2800" b="1">
                <a:latin typeface="Calibri" pitchFamily="34" charset="0"/>
              </a:rPr>
              <a:t>(1) رواه البخاري في كتاب الأدب، باب إكرام الضيف وخدمته إياه بنفسه 5/ 2272(5784)، ومسلم في كتاب اللقطة، باب الضيافة ونحوها 3/ 1352( 48).</a:t>
            </a:r>
            <a:endParaRPr lang="ar-EG" sz="3200" b="1"/>
          </a:p>
        </p:txBody>
      </p:sp>
    </p:spTree>
  </p:cSld>
  <p:clrMapOvr>
    <a:masterClrMapping/>
  </p:clrMapOvr>
  <p:transition>
    <p:pull dir="l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رواه البخاري في كتاب الأد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725</Words>
  <Application>Microsoft Office PowerPoint</Application>
  <PresentationFormat>عرض على الشاشة (3:4)‏</PresentationFormat>
  <Paragraphs>106</Paragraphs>
  <Slides>19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فقه 3م الوحدة الثالثة</dc:title>
  <dc:subject>11- الضيافة</dc:subject>
  <dc:creator>أ/بندر الحازمي</dc:creator>
  <cp:keywords>حقيبة انجاز المعلم والمعلمة</cp:keywords>
  <cp:lastModifiedBy>Top Shop</cp:lastModifiedBy>
  <cp:revision>96</cp:revision>
  <dcterms:created xsi:type="dcterms:W3CDTF">2006-08-16T00:00:00Z</dcterms:created>
  <dcterms:modified xsi:type="dcterms:W3CDTF">2016-08-22T22:03:15Z</dcterms:modified>
</cp:coreProperties>
</file>