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9" r:id="rId3"/>
    <p:sldId id="264" r:id="rId4"/>
    <p:sldId id="265" r:id="rId5"/>
    <p:sldId id="337" r:id="rId6"/>
    <p:sldId id="275" r:id="rId7"/>
    <p:sldId id="261" r:id="rId8"/>
    <p:sldId id="338" r:id="rId9"/>
    <p:sldId id="339" r:id="rId10"/>
    <p:sldId id="276" r:id="rId11"/>
    <p:sldId id="340" r:id="rId12"/>
    <p:sldId id="266" r:id="rId13"/>
    <p:sldId id="267" r:id="rId14"/>
    <p:sldId id="277" r:id="rId15"/>
    <p:sldId id="322" r:id="rId16"/>
    <p:sldId id="296" r:id="rId17"/>
    <p:sldId id="263" r:id="rId18"/>
    <p:sldId id="272" r:id="rId19"/>
    <p:sldId id="278" r:id="rId20"/>
    <p:sldId id="268" r:id="rId21"/>
    <p:sldId id="323" r:id="rId22"/>
    <p:sldId id="324" r:id="rId23"/>
    <p:sldId id="325" r:id="rId24"/>
    <p:sldId id="326" r:id="rId25"/>
    <p:sldId id="327" r:id="rId26"/>
    <p:sldId id="328" r:id="rId27"/>
    <p:sldId id="329" r:id="rId28"/>
    <p:sldId id="330" r:id="rId29"/>
    <p:sldId id="331" r:id="rId30"/>
    <p:sldId id="336" r:id="rId31"/>
    <p:sldId id="333" r:id="rId32"/>
    <p:sldId id="282" r:id="rId33"/>
    <p:sldId id="334" r:id="rId34"/>
    <p:sldId id="341" r:id="rId35"/>
    <p:sldId id="335" r:id="rId36"/>
    <p:sldId id="332" r:id="rId37"/>
    <p:sldId id="287" r:id="rId38"/>
    <p:sldId id="288" r:id="rId39"/>
    <p:sldId id="303" r:id="rId40"/>
    <p:sldId id="318" r:id="rId41"/>
    <p:sldId id="289" r:id="rId42"/>
    <p:sldId id="290" r:id="rId43"/>
    <p:sldId id="291" r:id="rId44"/>
    <p:sldId id="342" r:id="rId45"/>
    <p:sldId id="292" r:id="rId46"/>
    <p:sldId id="293" r:id="rId47"/>
    <p:sldId id="294" r:id="rId48"/>
    <p:sldId id="295" r:id="rId49"/>
    <p:sldId id="343" r:id="rId50"/>
    <p:sldId id="297" r:id="rId51"/>
    <p:sldId id="344" r:id="rId52"/>
    <p:sldId id="306" r:id="rId53"/>
    <p:sldId id="298" r:id="rId54"/>
    <p:sldId id="299" r:id="rId55"/>
    <p:sldId id="300" r:id="rId56"/>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CC"/>
    <a:srgbClr val="990000"/>
    <a:srgbClr val="00CC66"/>
    <a:srgbClr val="EDCB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نمط فاتح 1 - تميي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نمط فاتح 1 - تميي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53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EG"/>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EG"/>
          </a:p>
        </p:txBody>
      </p:sp>
      <p:sp>
        <p:nvSpPr>
          <p:cNvPr id="4" name="عنصر نائب للتاريخ 3"/>
          <p:cNvSpPr>
            <a:spLocks noGrp="1"/>
          </p:cNvSpPr>
          <p:nvPr>
            <p:ph type="dt" sz="half" idx="10"/>
          </p:nvPr>
        </p:nvSpPr>
        <p:spPr/>
        <p:txBody>
          <a:bodyPr/>
          <a:lstStyle/>
          <a:p>
            <a:fld id="{51AAED5F-5347-4CC4-84E6-00676B004256}" type="datetimeFigureOut">
              <a:rPr lang="ar-EG" smtClean="0"/>
              <a:t>14/01/1443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4043711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10"/>
          </p:nvPr>
        </p:nvSpPr>
        <p:spPr/>
        <p:txBody>
          <a:bodyPr/>
          <a:lstStyle/>
          <a:p>
            <a:fld id="{51AAED5F-5347-4CC4-84E6-00676B004256}" type="datetimeFigureOut">
              <a:rPr lang="ar-EG" smtClean="0"/>
              <a:t>14/01/1443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2416831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EG"/>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10"/>
          </p:nvPr>
        </p:nvSpPr>
        <p:spPr/>
        <p:txBody>
          <a:bodyPr/>
          <a:lstStyle/>
          <a:p>
            <a:fld id="{51AAED5F-5347-4CC4-84E6-00676B004256}" type="datetimeFigureOut">
              <a:rPr lang="ar-EG" smtClean="0"/>
              <a:t>14/01/1443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1512683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10"/>
          </p:nvPr>
        </p:nvSpPr>
        <p:spPr/>
        <p:txBody>
          <a:bodyPr/>
          <a:lstStyle/>
          <a:p>
            <a:fld id="{51AAED5F-5347-4CC4-84E6-00676B004256}" type="datetimeFigureOut">
              <a:rPr lang="ar-EG" smtClean="0"/>
              <a:t>14/01/1443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2627757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EG"/>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51AAED5F-5347-4CC4-84E6-00676B004256}" type="datetimeFigureOut">
              <a:rPr lang="ar-EG" smtClean="0"/>
              <a:t>14/01/1443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561431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تاريخ 4"/>
          <p:cNvSpPr>
            <a:spLocks noGrp="1"/>
          </p:cNvSpPr>
          <p:nvPr>
            <p:ph type="dt" sz="half" idx="10"/>
          </p:nvPr>
        </p:nvSpPr>
        <p:spPr/>
        <p:txBody>
          <a:bodyPr/>
          <a:lstStyle/>
          <a:p>
            <a:fld id="{51AAED5F-5347-4CC4-84E6-00676B004256}" type="datetimeFigureOut">
              <a:rPr lang="ar-EG" smtClean="0"/>
              <a:t>14/01/1443</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1217207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EG"/>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عنصر نائب للتاريخ 6"/>
          <p:cNvSpPr>
            <a:spLocks noGrp="1"/>
          </p:cNvSpPr>
          <p:nvPr>
            <p:ph type="dt" sz="half" idx="10"/>
          </p:nvPr>
        </p:nvSpPr>
        <p:spPr/>
        <p:txBody>
          <a:bodyPr/>
          <a:lstStyle/>
          <a:p>
            <a:fld id="{51AAED5F-5347-4CC4-84E6-00676B004256}" type="datetimeFigureOut">
              <a:rPr lang="ar-EG" smtClean="0"/>
              <a:t>14/01/1443</a:t>
            </a:fld>
            <a:endParaRPr lang="ar-EG"/>
          </a:p>
        </p:txBody>
      </p:sp>
      <p:sp>
        <p:nvSpPr>
          <p:cNvPr id="8" name="عنصر نائب للتذييل 7"/>
          <p:cNvSpPr>
            <a:spLocks noGrp="1"/>
          </p:cNvSpPr>
          <p:nvPr>
            <p:ph type="ftr" sz="quarter" idx="11"/>
          </p:nvPr>
        </p:nvSpPr>
        <p:spPr/>
        <p:txBody>
          <a:bodyPr/>
          <a:lstStyle/>
          <a:p>
            <a:endParaRPr lang="ar-EG"/>
          </a:p>
        </p:txBody>
      </p:sp>
      <p:sp>
        <p:nvSpPr>
          <p:cNvPr id="9" name="عنصر نائب لرقم الشريحة 8"/>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4142088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تاريخ 2"/>
          <p:cNvSpPr>
            <a:spLocks noGrp="1"/>
          </p:cNvSpPr>
          <p:nvPr>
            <p:ph type="dt" sz="half" idx="10"/>
          </p:nvPr>
        </p:nvSpPr>
        <p:spPr/>
        <p:txBody>
          <a:bodyPr/>
          <a:lstStyle/>
          <a:p>
            <a:fld id="{51AAED5F-5347-4CC4-84E6-00676B004256}" type="datetimeFigureOut">
              <a:rPr lang="ar-EG" smtClean="0"/>
              <a:t>14/01/1443</a:t>
            </a:fld>
            <a:endParaRPr lang="ar-EG"/>
          </a:p>
        </p:txBody>
      </p:sp>
      <p:sp>
        <p:nvSpPr>
          <p:cNvPr id="4" name="عنصر نائب للتذييل 3"/>
          <p:cNvSpPr>
            <a:spLocks noGrp="1"/>
          </p:cNvSpPr>
          <p:nvPr>
            <p:ph type="ftr" sz="quarter" idx="11"/>
          </p:nvPr>
        </p:nvSpPr>
        <p:spPr/>
        <p:txBody>
          <a:bodyPr/>
          <a:lstStyle/>
          <a:p>
            <a:endParaRPr lang="ar-EG"/>
          </a:p>
        </p:txBody>
      </p:sp>
      <p:sp>
        <p:nvSpPr>
          <p:cNvPr id="5" name="عنصر نائب لرقم الشريحة 4"/>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1201259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1AAED5F-5347-4CC4-84E6-00676B004256}" type="datetimeFigureOut">
              <a:rPr lang="ar-EG" smtClean="0"/>
              <a:t>14/01/1443</a:t>
            </a:fld>
            <a:endParaRPr lang="ar-EG"/>
          </a:p>
        </p:txBody>
      </p:sp>
      <p:sp>
        <p:nvSpPr>
          <p:cNvPr id="3" name="عنصر نائب للتذييل 2"/>
          <p:cNvSpPr>
            <a:spLocks noGrp="1"/>
          </p:cNvSpPr>
          <p:nvPr>
            <p:ph type="ftr" sz="quarter" idx="11"/>
          </p:nvPr>
        </p:nvSpPr>
        <p:spPr/>
        <p:txBody>
          <a:bodyPr/>
          <a:lstStyle/>
          <a:p>
            <a:endParaRPr lang="ar-EG"/>
          </a:p>
        </p:txBody>
      </p:sp>
      <p:sp>
        <p:nvSpPr>
          <p:cNvPr id="4" name="عنصر نائب لرقم الشريحة 3"/>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4121344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EG"/>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51AAED5F-5347-4CC4-84E6-00676B004256}" type="datetimeFigureOut">
              <a:rPr lang="ar-EG" smtClean="0"/>
              <a:t>14/01/1443</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3327392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EG"/>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51AAED5F-5347-4CC4-84E6-00676B004256}" type="datetimeFigureOut">
              <a:rPr lang="ar-EG" smtClean="0"/>
              <a:t>14/01/1443</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187821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EG"/>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1AAED5F-5347-4CC4-84E6-00676B004256}" type="datetimeFigureOut">
              <a:rPr lang="ar-EG" smtClean="0"/>
              <a:t>14/01/1443</a:t>
            </a:fld>
            <a:endParaRPr lang="ar-EG"/>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906B87F-97B9-4994-9B6C-8B3F6820BBE4}" type="slidenum">
              <a:rPr lang="ar-EG" smtClean="0"/>
              <a:t>‹#›</a:t>
            </a:fld>
            <a:endParaRPr lang="ar-EG"/>
          </a:p>
        </p:txBody>
      </p:sp>
    </p:spTree>
    <p:extLst>
      <p:ext uri="{BB962C8B-B14F-4D97-AF65-F5344CB8AC3E}">
        <p14:creationId xmlns:p14="http://schemas.microsoft.com/office/powerpoint/2010/main" val="2703137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3000" r="-53000"/>
          </a:stretch>
        </a:blip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2657241" y="2348880"/>
            <a:ext cx="3829517" cy="936104"/>
          </a:xfrm>
          <a:prstGeom prst="roundRect">
            <a:avLst/>
          </a:prstGeo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2700000" scaled="1"/>
            <a:tileRect/>
          </a:gradFill>
          <a:ln>
            <a:noFill/>
          </a:ln>
          <a:effectLst>
            <a:outerShdw blurRad="190500" dist="228600" dir="2700000" algn="ctr">
              <a:srgbClr val="000000">
                <a:alpha val="30000"/>
              </a:srgb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noAutofit/>
          </a:bodyPr>
          <a:lstStyle/>
          <a:p>
            <a:r>
              <a:rPr lang="ar-EG" sz="5400" b="1" dirty="0">
                <a:solidFill>
                  <a:schemeClr val="tx1"/>
                </a:solidFill>
                <a:latin typeface="+mn-lt"/>
                <a:ea typeface="+mn-ea"/>
                <a:cs typeface="+mn-cs"/>
              </a:rPr>
              <a:t>الدرس الخامس</a:t>
            </a:r>
          </a:p>
        </p:txBody>
      </p:sp>
      <p:sp>
        <p:nvSpPr>
          <p:cNvPr id="7" name="عنوان 1">
            <a:extLst>
              <a:ext uri="{FF2B5EF4-FFF2-40B4-BE49-F238E27FC236}">
                <a16:creationId xmlns:a16="http://schemas.microsoft.com/office/drawing/2014/main" id="{7F73354C-D7DF-40CD-A931-52D0520E04DE}"/>
              </a:ext>
            </a:extLst>
          </p:cNvPr>
          <p:cNvSpPr txBox="1">
            <a:spLocks/>
          </p:cNvSpPr>
          <p:nvPr/>
        </p:nvSpPr>
        <p:spPr>
          <a:xfrm>
            <a:off x="2177734" y="3933056"/>
            <a:ext cx="4788531" cy="936104"/>
          </a:xfrm>
          <a:prstGeom prst="roundRect">
            <a:avLst/>
          </a:prstGeom>
          <a:gradFill flip="none" rotWithShape="1">
            <a:gsLst>
              <a:gs pos="0">
                <a:srgbClr val="FFFFCC">
                  <a:shade val="30000"/>
                  <a:satMod val="115000"/>
                </a:srgbClr>
              </a:gs>
              <a:gs pos="50000">
                <a:srgbClr val="FFFFCC">
                  <a:shade val="67500"/>
                  <a:satMod val="115000"/>
                </a:srgbClr>
              </a:gs>
              <a:gs pos="100000">
                <a:srgbClr val="FFFFCC">
                  <a:shade val="100000"/>
                  <a:satMod val="115000"/>
                </a:srgbClr>
              </a:gs>
            </a:gsLst>
            <a:lin ang="16200000" scaled="1"/>
            <a:tileRect/>
          </a:gradFill>
          <a:ln>
            <a:noFill/>
          </a:ln>
          <a:effectLst>
            <a:outerShdw blurRad="190500" dist="228600" dir="2700000" algn="ctr">
              <a:srgbClr val="000000">
                <a:alpha val="30000"/>
              </a:srgb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6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sz="4800" dirty="0">
                <a:solidFill>
                  <a:srgbClr val="7030A0"/>
                </a:solidFill>
              </a:rPr>
              <a:t>مهارات التفكير الناقد</a:t>
            </a:r>
            <a:endParaRPr lang="en-US" sz="4800" dirty="0">
              <a:solidFill>
                <a:srgbClr val="7030A0"/>
              </a:solidFill>
            </a:endParaRPr>
          </a:p>
        </p:txBody>
      </p:sp>
    </p:spTree>
    <p:extLst>
      <p:ext uri="{BB962C8B-B14F-4D97-AF65-F5344CB8AC3E}">
        <p14:creationId xmlns:p14="http://schemas.microsoft.com/office/powerpoint/2010/main" val="389634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5" y="1196752"/>
            <a:ext cx="7776865" cy="3170099"/>
          </a:xfrm>
          <a:prstGeom prst="rect">
            <a:avLst/>
          </a:prstGeom>
          <a:noFill/>
          <a:ln w="57150">
            <a:noFill/>
            <a:prstDash val="dashDot"/>
          </a:ln>
        </p:spPr>
        <p:txBody>
          <a:bodyPr wrap="square" rtlCol="0">
            <a:spAutoFit/>
          </a:bodyPr>
          <a:lstStyle/>
          <a:p>
            <a:r>
              <a:rPr lang="ar-EG" sz="3600" b="1" dirty="0">
                <a:solidFill>
                  <a:srgbClr val="C00000"/>
                </a:solidFill>
              </a:rPr>
              <a:t>يتطلب التفكير الناقد مهارات معرفية نستطيع تحديد أهمها فيما يلي:</a:t>
            </a:r>
            <a:endParaRPr lang="ar-EG" sz="3600" b="1" dirty="0"/>
          </a:p>
          <a:p>
            <a:pPr marL="285750" lvl="0" indent="-285750">
              <a:buFont typeface="Arial" panose="020B0604020202020204" pitchFamily="34" charset="0"/>
              <a:buChar char="•"/>
            </a:pPr>
            <a:r>
              <a:rPr lang="ar-EG" sz="3200" b="1" dirty="0">
                <a:solidFill>
                  <a:srgbClr val="0070C0"/>
                </a:solidFill>
              </a:rPr>
              <a:t>الاستدلال: </a:t>
            </a:r>
            <a:r>
              <a:rPr lang="ar-EG" sz="3200" b="1" dirty="0"/>
              <a:t>وهو تحديد ما نحتاج إليه من عناصر وفروض وروابط للوصول إلى نتائج معقولة ومقنعة </a:t>
            </a:r>
            <a:endParaRPr lang="en-US" sz="3200" dirty="0"/>
          </a:p>
          <a:p>
            <a:pPr marL="285750" lvl="0" indent="-285750">
              <a:buFont typeface="Arial" panose="020B0604020202020204" pitchFamily="34" charset="0"/>
              <a:buChar char="•"/>
            </a:pPr>
            <a:r>
              <a:rPr lang="ar-EG" sz="3200" b="1" dirty="0">
                <a:solidFill>
                  <a:srgbClr val="0070C0"/>
                </a:solidFill>
              </a:rPr>
              <a:t>التوضيح: </a:t>
            </a:r>
            <a:r>
              <a:rPr lang="ar-EG" sz="3200" b="1" dirty="0"/>
              <a:t>ويعني القدرة على تقديم الفكرة أو التصور بشكل مترابط ومحكم البناء.</a:t>
            </a:r>
            <a:endParaRPr lang="en-US" sz="3200" dirty="0"/>
          </a:p>
        </p:txBody>
      </p:sp>
      <p:sp>
        <p:nvSpPr>
          <p:cNvPr id="5" name="مستطيل: زوايا مستديرة 4">
            <a:extLst>
              <a:ext uri="{FF2B5EF4-FFF2-40B4-BE49-F238E27FC236}">
                <a16:creationId xmlns:a16="http://schemas.microsoft.com/office/drawing/2014/main" id="{4ACF132A-3526-41F2-88DD-52B6EE4D950E}"/>
              </a:ext>
            </a:extLst>
          </p:cNvPr>
          <p:cNvSpPr/>
          <p:nvPr/>
        </p:nvSpPr>
        <p:spPr>
          <a:xfrm>
            <a:off x="1313636" y="5789036"/>
            <a:ext cx="6516724" cy="432048"/>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المنطق والتفكير الناقد، الطبعة الأولى، عصام جميل،2012م</a:t>
            </a:r>
          </a:p>
        </p:txBody>
      </p:sp>
    </p:spTree>
    <p:extLst>
      <p:ext uri="{BB962C8B-B14F-4D97-AF65-F5344CB8AC3E}">
        <p14:creationId xmlns:p14="http://schemas.microsoft.com/office/powerpoint/2010/main" val="97727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5" y="908720"/>
            <a:ext cx="7776865" cy="4647426"/>
          </a:xfrm>
          <a:prstGeom prst="rect">
            <a:avLst/>
          </a:prstGeom>
          <a:noFill/>
          <a:ln w="57150">
            <a:noFill/>
            <a:prstDash val="dashDot"/>
          </a:ln>
        </p:spPr>
        <p:txBody>
          <a:bodyPr wrap="square" rtlCol="0">
            <a:spAutoFit/>
          </a:bodyPr>
          <a:lstStyle/>
          <a:p>
            <a:r>
              <a:rPr lang="ar-EG" sz="3600" b="1" dirty="0">
                <a:solidFill>
                  <a:srgbClr val="C00000"/>
                </a:solidFill>
              </a:rPr>
              <a:t>يتطلب التفكير الناقد مهارات معرفية نستطيع تحديد أهمها فيما يلي:</a:t>
            </a:r>
            <a:endParaRPr lang="ar-EG" sz="3600" b="1" dirty="0"/>
          </a:p>
          <a:p>
            <a:pPr marL="285750" lvl="0" indent="-285750">
              <a:buFont typeface="Arial" panose="020B0604020202020204" pitchFamily="34" charset="0"/>
              <a:buChar char="•"/>
            </a:pPr>
            <a:r>
              <a:rPr lang="ar-EG" sz="3200" b="1" dirty="0">
                <a:solidFill>
                  <a:srgbClr val="0070C0"/>
                </a:solidFill>
              </a:rPr>
              <a:t>التنظيم الذاتي: </a:t>
            </a:r>
            <a:r>
              <a:rPr lang="ar-EG" sz="3200" b="1" dirty="0"/>
              <a:t>ويعني الوعي الذاتي لمراقبة وتصحيح وتعديل ما يصدر عن الذات من تصورات وأحكام وآراء، فهو يتعلق بالقدرة على مراقبة الذات كما لو كانت ذاتًا أخرى كما يتعلق بالتعاطف مع الآخر والإنصات الجيد له.</a:t>
            </a:r>
            <a:endParaRPr lang="en-US" sz="3200" dirty="0"/>
          </a:p>
          <a:p>
            <a:pPr lvl="0"/>
            <a:r>
              <a:rPr lang="ar-EG" sz="3200" b="1" dirty="0"/>
              <a:t>وتضاف لهذه المهارات المعرفية مهارات أخرى اجتماعية ووجدانية تؤدي إلى تأثير المفكر الناقد في من حوله وتكسبه ثقتهم.</a:t>
            </a:r>
            <a:endParaRPr lang="en-US" sz="3200" dirty="0"/>
          </a:p>
        </p:txBody>
      </p:sp>
      <p:sp>
        <p:nvSpPr>
          <p:cNvPr id="5" name="مستطيل: زوايا مستديرة 4">
            <a:extLst>
              <a:ext uri="{FF2B5EF4-FFF2-40B4-BE49-F238E27FC236}">
                <a16:creationId xmlns:a16="http://schemas.microsoft.com/office/drawing/2014/main" id="{4ACF132A-3526-41F2-88DD-52B6EE4D950E}"/>
              </a:ext>
            </a:extLst>
          </p:cNvPr>
          <p:cNvSpPr/>
          <p:nvPr/>
        </p:nvSpPr>
        <p:spPr>
          <a:xfrm>
            <a:off x="1313636" y="5789036"/>
            <a:ext cx="6516724" cy="432048"/>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المنطق والتفكير الناقد، الطبعة الأولى، عصام جميل،2012م</a:t>
            </a:r>
          </a:p>
        </p:txBody>
      </p:sp>
    </p:spTree>
    <p:extLst>
      <p:ext uri="{BB962C8B-B14F-4D97-AF65-F5344CB8AC3E}">
        <p14:creationId xmlns:p14="http://schemas.microsoft.com/office/powerpoint/2010/main" val="142458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E9D67F7F-1381-429B-994E-A706DAE55D57}"/>
              </a:ext>
            </a:extLst>
          </p:cNvPr>
          <p:cNvGrpSpPr/>
          <p:nvPr/>
        </p:nvGrpSpPr>
        <p:grpSpPr>
          <a:xfrm>
            <a:off x="2036503" y="1052736"/>
            <a:ext cx="5070994" cy="4235698"/>
            <a:chOff x="2123728" y="620688"/>
            <a:chExt cx="5070994" cy="4235698"/>
          </a:xfrm>
        </p:grpSpPr>
        <p:pic>
          <p:nvPicPr>
            <p:cNvPr id="5" name="صورة 4">
              <a:extLst>
                <a:ext uri="{FF2B5EF4-FFF2-40B4-BE49-F238E27FC236}">
                  <a16:creationId xmlns:a16="http://schemas.microsoft.com/office/drawing/2014/main" id="{3844A8CE-3E7E-4904-9C42-BE877AFBE14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31839" y="620688"/>
              <a:ext cx="4062883" cy="4062883"/>
            </a:xfrm>
            <a:prstGeom prst="rect">
              <a:avLst/>
            </a:prstGeom>
          </p:spPr>
        </p:pic>
        <p:sp>
          <p:nvSpPr>
            <p:cNvPr id="7" name="عنوان 1">
              <a:extLst>
                <a:ext uri="{FF2B5EF4-FFF2-40B4-BE49-F238E27FC236}">
                  <a16:creationId xmlns:a16="http://schemas.microsoft.com/office/drawing/2014/main" id="{B0A0A044-5B07-4061-8FD6-BC7548CE9DA0}"/>
                </a:ext>
              </a:extLst>
            </p:cNvPr>
            <p:cNvSpPr txBox="1">
              <a:spLocks/>
            </p:cNvSpPr>
            <p:nvPr/>
          </p:nvSpPr>
          <p:spPr>
            <a:xfrm>
              <a:off x="2123728" y="3933056"/>
              <a:ext cx="3959464" cy="923330"/>
            </a:xfrm>
            <a:prstGeom prst="rect">
              <a:avLst/>
            </a:prstGeom>
            <a:solidFill>
              <a:schemeClr val="accent5">
                <a:lumMod val="75000"/>
              </a:schemeClr>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t>أفهم وأحلل</a:t>
              </a:r>
            </a:p>
          </p:txBody>
        </p:sp>
      </p:grpSp>
    </p:spTree>
    <p:extLst>
      <p:ext uri="{BB962C8B-B14F-4D97-AF65-F5344CB8AC3E}">
        <p14:creationId xmlns:p14="http://schemas.microsoft.com/office/powerpoint/2010/main" val="272039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06B2C852-66A1-41ED-9693-779556F1AB2A}"/>
              </a:ext>
            </a:extLst>
          </p:cNvPr>
          <p:cNvSpPr/>
          <p:nvPr/>
        </p:nvSpPr>
        <p:spPr bwMode="auto">
          <a:xfrm>
            <a:off x="719572" y="1988840"/>
            <a:ext cx="7704856" cy="2016224"/>
          </a:xfrm>
          <a:prstGeom prst="roundRect">
            <a:avLst>
              <a:gd name="adj" fmla="val 20919"/>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solidFill>
                  <a:srgbClr val="002060"/>
                </a:solidFill>
              </a:rPr>
              <a:t>أحدد في الجدول التالي المهارات اللازمة لتنفيذ الإجراءات التالية عند بناء وفحص الحجج والحكم عليها:</a:t>
            </a:r>
            <a:endParaRPr lang="en-US" sz="3600" dirty="0">
              <a:solidFill>
                <a:srgbClr val="002060"/>
              </a:solidFill>
            </a:endParaRPr>
          </a:p>
        </p:txBody>
      </p:sp>
    </p:spTree>
    <p:extLst>
      <p:ext uri="{BB962C8B-B14F-4D97-AF65-F5344CB8AC3E}">
        <p14:creationId xmlns:p14="http://schemas.microsoft.com/office/powerpoint/2010/main" val="367912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2" name="جدول 2">
            <a:extLst>
              <a:ext uri="{FF2B5EF4-FFF2-40B4-BE49-F238E27FC236}">
                <a16:creationId xmlns:a16="http://schemas.microsoft.com/office/drawing/2014/main" id="{F94749F4-9341-4E44-9C00-D8E593B77500}"/>
              </a:ext>
            </a:extLst>
          </p:cNvPr>
          <p:cNvGraphicFramePr>
            <a:graphicFrameLocks noGrp="1"/>
          </p:cNvGraphicFramePr>
          <p:nvPr>
            <p:extLst>
              <p:ext uri="{D42A27DB-BD31-4B8C-83A1-F6EECF244321}">
                <p14:modId xmlns:p14="http://schemas.microsoft.com/office/powerpoint/2010/main" val="3710913447"/>
              </p:ext>
            </p:extLst>
          </p:nvPr>
        </p:nvGraphicFramePr>
        <p:xfrm>
          <a:off x="1319808" y="913656"/>
          <a:ext cx="6504384" cy="5030688"/>
        </p:xfrm>
        <a:graphic>
          <a:graphicData uri="http://schemas.openxmlformats.org/drawingml/2006/table">
            <a:tbl>
              <a:tblPr rtl="1" firstRow="1" bandRow="1">
                <a:tableStyleId>{5C22544A-7EE6-4342-B048-85BDC9FD1C3A}</a:tableStyleId>
              </a:tblPr>
              <a:tblGrid>
                <a:gridCol w="2732120">
                  <a:extLst>
                    <a:ext uri="{9D8B030D-6E8A-4147-A177-3AD203B41FA5}">
                      <a16:colId xmlns:a16="http://schemas.microsoft.com/office/drawing/2014/main" val="3561129710"/>
                    </a:ext>
                  </a:extLst>
                </a:gridCol>
                <a:gridCol w="3772264">
                  <a:extLst>
                    <a:ext uri="{9D8B030D-6E8A-4147-A177-3AD203B41FA5}">
                      <a16:colId xmlns:a16="http://schemas.microsoft.com/office/drawing/2014/main" val="1448086870"/>
                    </a:ext>
                  </a:extLst>
                </a:gridCol>
              </a:tblGrid>
              <a:tr h="838448">
                <a:tc>
                  <a:txBody>
                    <a:bodyPr/>
                    <a:lstStyle/>
                    <a:p>
                      <a:pPr algn="ctr" rtl="1"/>
                      <a:r>
                        <a:rPr lang="ar-EG" sz="2400" b="1" kern="1200" dirty="0">
                          <a:solidFill>
                            <a:schemeClr val="lt1"/>
                          </a:solidFill>
                          <a:effectLst/>
                          <a:latin typeface="+mn-lt"/>
                          <a:ea typeface="+mn-ea"/>
                          <a:cs typeface="+mn-cs"/>
                        </a:rPr>
                        <a:t>الإجراء</a:t>
                      </a:r>
                      <a:endParaRPr lang="ar-EG" sz="2400" dirty="0"/>
                    </a:p>
                  </a:txBody>
                  <a:tcPr anchor="ctr"/>
                </a:tc>
                <a:tc>
                  <a:txBody>
                    <a:bodyPr/>
                    <a:lstStyle/>
                    <a:p>
                      <a:pPr algn="ctr" rtl="1"/>
                      <a:r>
                        <a:rPr lang="ar-EG" sz="2400" dirty="0"/>
                        <a:t>المهارات التي تساعد في الإجراء</a:t>
                      </a:r>
                    </a:p>
                  </a:txBody>
                  <a:tcPr anchor="ctr"/>
                </a:tc>
                <a:extLst>
                  <a:ext uri="{0D108BD9-81ED-4DB2-BD59-A6C34878D82A}">
                    <a16:rowId xmlns:a16="http://schemas.microsoft.com/office/drawing/2014/main" val="4067777519"/>
                  </a:ext>
                </a:extLst>
              </a:tr>
              <a:tr h="838448">
                <a:tc>
                  <a:txBody>
                    <a:bodyPr/>
                    <a:lstStyle/>
                    <a:p>
                      <a:pPr algn="ctr" rtl="1"/>
                      <a:r>
                        <a:rPr lang="ar-EG" sz="2400" b="1" kern="1200" dirty="0">
                          <a:solidFill>
                            <a:schemeClr val="dk1"/>
                          </a:solidFill>
                          <a:effectLst/>
                          <a:latin typeface="+mn-lt"/>
                          <a:ea typeface="+mn-ea"/>
                          <a:cs typeface="+mn-cs"/>
                        </a:rPr>
                        <a:t>تحديد عناصر الموضوع</a:t>
                      </a:r>
                      <a:endParaRPr lang="ar-EG" sz="2400" dirty="0"/>
                    </a:p>
                  </a:txBody>
                  <a:tcPr anchor="ctr"/>
                </a:tc>
                <a:tc>
                  <a:txBody>
                    <a:bodyPr/>
                    <a:lstStyle/>
                    <a:p>
                      <a:pPr algn="ctr" rtl="1"/>
                      <a:r>
                        <a:rPr lang="ar-EG" sz="2400" b="1" dirty="0"/>
                        <a:t>مثال: التفسير، التحليل والتوضيح</a:t>
                      </a:r>
                    </a:p>
                  </a:txBody>
                  <a:tcPr anchor="ctr"/>
                </a:tc>
                <a:extLst>
                  <a:ext uri="{0D108BD9-81ED-4DB2-BD59-A6C34878D82A}">
                    <a16:rowId xmlns:a16="http://schemas.microsoft.com/office/drawing/2014/main" val="949720698"/>
                  </a:ext>
                </a:extLst>
              </a:tr>
              <a:tr h="838448">
                <a:tc>
                  <a:txBody>
                    <a:bodyPr/>
                    <a:lstStyle/>
                    <a:p>
                      <a:pPr algn="ctr" rtl="1"/>
                      <a:r>
                        <a:rPr lang="ar-EG" sz="2400" b="1" kern="1200" dirty="0">
                          <a:solidFill>
                            <a:schemeClr val="dk1"/>
                          </a:solidFill>
                          <a:effectLst/>
                          <a:latin typeface="+mn-lt"/>
                          <a:ea typeface="+mn-ea"/>
                          <a:cs typeface="+mn-cs"/>
                        </a:rPr>
                        <a:t>تحديد وظيفة كل عنصر </a:t>
                      </a:r>
                      <a:endParaRPr lang="ar-EG" sz="2400" dirty="0"/>
                    </a:p>
                  </a:txBody>
                  <a:tcPr anchor="ctr"/>
                </a:tc>
                <a:tc>
                  <a:txBody>
                    <a:bodyPr/>
                    <a:lstStyle/>
                    <a:p>
                      <a:pPr algn="ctr" rtl="1"/>
                      <a:endParaRPr lang="ar-EG" sz="2400" dirty="0"/>
                    </a:p>
                  </a:txBody>
                  <a:tcPr anchor="ctr"/>
                </a:tc>
                <a:extLst>
                  <a:ext uri="{0D108BD9-81ED-4DB2-BD59-A6C34878D82A}">
                    <a16:rowId xmlns:a16="http://schemas.microsoft.com/office/drawing/2014/main" val="1998639571"/>
                  </a:ext>
                </a:extLst>
              </a:tr>
              <a:tr h="838448">
                <a:tc>
                  <a:txBody>
                    <a:bodyPr/>
                    <a:lstStyle/>
                    <a:p>
                      <a:pPr algn="ctr" rtl="1"/>
                      <a:r>
                        <a:rPr lang="ar-EG" sz="2400" b="1" kern="1200" dirty="0">
                          <a:solidFill>
                            <a:schemeClr val="dk1"/>
                          </a:solidFill>
                          <a:effectLst/>
                          <a:latin typeface="+mn-lt"/>
                          <a:ea typeface="+mn-ea"/>
                          <a:cs typeface="+mn-cs"/>
                        </a:rPr>
                        <a:t>التعليل وذكر الأسباب </a:t>
                      </a:r>
                      <a:endParaRPr lang="ar-EG" sz="2400" dirty="0"/>
                    </a:p>
                  </a:txBody>
                  <a:tcPr anchor="ctr"/>
                </a:tc>
                <a:tc>
                  <a:txBody>
                    <a:bodyPr/>
                    <a:lstStyle/>
                    <a:p>
                      <a:pPr algn="ctr" rtl="1"/>
                      <a:endParaRPr lang="ar-EG" sz="2400" dirty="0"/>
                    </a:p>
                  </a:txBody>
                  <a:tcPr anchor="ctr"/>
                </a:tc>
                <a:extLst>
                  <a:ext uri="{0D108BD9-81ED-4DB2-BD59-A6C34878D82A}">
                    <a16:rowId xmlns:a16="http://schemas.microsoft.com/office/drawing/2014/main" val="2275621126"/>
                  </a:ext>
                </a:extLst>
              </a:tr>
              <a:tr h="838448">
                <a:tc>
                  <a:txBody>
                    <a:bodyPr/>
                    <a:lstStyle/>
                    <a:p>
                      <a:pPr algn="ctr" rtl="1"/>
                      <a:r>
                        <a:rPr lang="ar-EG" sz="2400" b="1" kern="1200" dirty="0">
                          <a:solidFill>
                            <a:schemeClr val="dk1"/>
                          </a:solidFill>
                          <a:effectLst/>
                          <a:latin typeface="+mn-lt"/>
                          <a:ea typeface="+mn-ea"/>
                          <a:cs typeface="+mn-cs"/>
                        </a:rPr>
                        <a:t>التعرف على شبكة المفاهيم </a:t>
                      </a:r>
                      <a:endParaRPr lang="ar-EG" sz="2400" dirty="0"/>
                    </a:p>
                  </a:txBody>
                  <a:tcPr anchor="ctr"/>
                </a:tc>
                <a:tc>
                  <a:txBody>
                    <a:bodyPr/>
                    <a:lstStyle/>
                    <a:p>
                      <a:pPr algn="ctr" rtl="1"/>
                      <a:endParaRPr lang="ar-EG" sz="2400" dirty="0"/>
                    </a:p>
                  </a:txBody>
                  <a:tcPr anchor="ctr"/>
                </a:tc>
                <a:extLst>
                  <a:ext uri="{0D108BD9-81ED-4DB2-BD59-A6C34878D82A}">
                    <a16:rowId xmlns:a16="http://schemas.microsoft.com/office/drawing/2014/main" val="3340530750"/>
                  </a:ext>
                </a:extLst>
              </a:tr>
              <a:tr h="838448">
                <a:tc>
                  <a:txBody>
                    <a:bodyPr/>
                    <a:lstStyle/>
                    <a:p>
                      <a:pPr algn="ctr" rtl="1"/>
                      <a:r>
                        <a:rPr lang="ar-EG" sz="2400" b="1" dirty="0"/>
                        <a:t>تحديد معاني المفاهيم</a:t>
                      </a:r>
                    </a:p>
                  </a:txBody>
                  <a:tcPr anchor="ctr"/>
                </a:tc>
                <a:tc>
                  <a:txBody>
                    <a:bodyPr/>
                    <a:lstStyle/>
                    <a:p>
                      <a:pPr algn="ctr" rtl="1"/>
                      <a:r>
                        <a:rPr lang="ar-EG" sz="2400" b="1" dirty="0"/>
                        <a:t>مثال: التفسير</a:t>
                      </a:r>
                    </a:p>
                  </a:txBody>
                  <a:tcPr anchor="ctr"/>
                </a:tc>
                <a:extLst>
                  <a:ext uri="{0D108BD9-81ED-4DB2-BD59-A6C34878D82A}">
                    <a16:rowId xmlns:a16="http://schemas.microsoft.com/office/drawing/2014/main" val="3256947580"/>
                  </a:ext>
                </a:extLst>
              </a:tr>
            </a:tbl>
          </a:graphicData>
        </a:graphic>
      </p:graphicFrame>
    </p:spTree>
    <p:extLst>
      <p:ext uri="{BB962C8B-B14F-4D97-AF65-F5344CB8AC3E}">
        <p14:creationId xmlns:p14="http://schemas.microsoft.com/office/powerpoint/2010/main" val="279110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3" name="جدول 3">
            <a:extLst>
              <a:ext uri="{FF2B5EF4-FFF2-40B4-BE49-F238E27FC236}">
                <a16:creationId xmlns:a16="http://schemas.microsoft.com/office/drawing/2014/main" id="{DF7B43E3-D2F0-434C-9FF0-6C179509C696}"/>
              </a:ext>
            </a:extLst>
          </p:cNvPr>
          <p:cNvGraphicFramePr>
            <a:graphicFrameLocks noGrp="1"/>
          </p:cNvGraphicFramePr>
          <p:nvPr>
            <p:extLst>
              <p:ext uri="{D42A27DB-BD31-4B8C-83A1-F6EECF244321}">
                <p14:modId xmlns:p14="http://schemas.microsoft.com/office/powerpoint/2010/main" val="2741949882"/>
              </p:ext>
            </p:extLst>
          </p:nvPr>
        </p:nvGraphicFramePr>
        <p:xfrm>
          <a:off x="971600" y="1363035"/>
          <a:ext cx="6912768" cy="4131929"/>
        </p:xfrm>
        <a:graphic>
          <a:graphicData uri="http://schemas.openxmlformats.org/drawingml/2006/table">
            <a:tbl>
              <a:tblPr rtl="1" firstRow="1" bandRow="1">
                <a:tableStyleId>{5C22544A-7EE6-4342-B048-85BDC9FD1C3A}</a:tableStyleId>
              </a:tblPr>
              <a:tblGrid>
                <a:gridCol w="3456384">
                  <a:extLst>
                    <a:ext uri="{9D8B030D-6E8A-4147-A177-3AD203B41FA5}">
                      <a16:colId xmlns:a16="http://schemas.microsoft.com/office/drawing/2014/main" val="767050593"/>
                    </a:ext>
                  </a:extLst>
                </a:gridCol>
                <a:gridCol w="3456384">
                  <a:extLst>
                    <a:ext uri="{9D8B030D-6E8A-4147-A177-3AD203B41FA5}">
                      <a16:colId xmlns:a16="http://schemas.microsoft.com/office/drawing/2014/main" val="1224334574"/>
                    </a:ext>
                  </a:extLst>
                </a:gridCol>
              </a:tblGrid>
              <a:tr h="911561">
                <a:tc>
                  <a:txBody>
                    <a:bodyPr/>
                    <a:lstStyle/>
                    <a:p>
                      <a:pPr algn="ctr" rtl="1"/>
                      <a:r>
                        <a:rPr lang="ar-EG" sz="2400" b="1" kern="1200" dirty="0">
                          <a:solidFill>
                            <a:schemeClr val="lt1"/>
                          </a:solidFill>
                          <a:effectLst/>
                          <a:latin typeface="+mn-lt"/>
                          <a:ea typeface="+mn-ea"/>
                          <a:cs typeface="+mn-cs"/>
                        </a:rPr>
                        <a:t>الإجراء</a:t>
                      </a:r>
                      <a:endParaRPr lang="ar-EG" sz="2400" dirty="0"/>
                    </a:p>
                  </a:txBody>
                  <a:tcPr anchor="ctr"/>
                </a:tc>
                <a:tc>
                  <a:txBody>
                    <a:bodyPr/>
                    <a:lstStyle/>
                    <a:p>
                      <a:pPr algn="ctr" rtl="1"/>
                      <a:r>
                        <a:rPr lang="ar-EG" sz="2400" dirty="0"/>
                        <a:t>المهارات التي تساعد في الإجراء</a:t>
                      </a:r>
                    </a:p>
                  </a:txBody>
                  <a:tcPr anchor="ctr"/>
                </a:tc>
                <a:extLst>
                  <a:ext uri="{0D108BD9-81ED-4DB2-BD59-A6C34878D82A}">
                    <a16:rowId xmlns:a16="http://schemas.microsoft.com/office/drawing/2014/main" val="1908500261"/>
                  </a:ext>
                </a:extLst>
              </a:tr>
              <a:tr h="787224">
                <a:tc>
                  <a:txBody>
                    <a:bodyPr/>
                    <a:lstStyle/>
                    <a:p>
                      <a:pPr algn="ctr" rtl="1"/>
                      <a:r>
                        <a:rPr lang="ar-EG" sz="2400" b="1" kern="1200" dirty="0">
                          <a:solidFill>
                            <a:schemeClr val="dk1"/>
                          </a:solidFill>
                          <a:effectLst/>
                          <a:latin typeface="+mn-lt"/>
                          <a:ea typeface="+mn-ea"/>
                          <a:cs typeface="+mn-cs"/>
                        </a:rPr>
                        <a:t>تقييم معقولية التصورات</a:t>
                      </a:r>
                      <a:endParaRPr lang="ar-EG" sz="2400" dirty="0"/>
                    </a:p>
                  </a:txBody>
                  <a:tcPr anchor="ctr"/>
                </a:tc>
                <a:tc>
                  <a:txBody>
                    <a:bodyPr/>
                    <a:lstStyle/>
                    <a:p>
                      <a:pPr rtl="1"/>
                      <a:endParaRPr lang="ar-EG"/>
                    </a:p>
                  </a:txBody>
                  <a:tcPr anchor="ctr"/>
                </a:tc>
                <a:extLst>
                  <a:ext uri="{0D108BD9-81ED-4DB2-BD59-A6C34878D82A}">
                    <a16:rowId xmlns:a16="http://schemas.microsoft.com/office/drawing/2014/main" val="1197438815"/>
                  </a:ext>
                </a:extLst>
              </a:tr>
              <a:tr h="787224">
                <a:tc>
                  <a:txBody>
                    <a:bodyPr/>
                    <a:lstStyle/>
                    <a:p>
                      <a:pPr algn="ctr" rtl="1"/>
                      <a:r>
                        <a:rPr lang="ar-EG" sz="2400" b="1" kern="1200" dirty="0">
                          <a:solidFill>
                            <a:schemeClr val="dk1"/>
                          </a:solidFill>
                          <a:effectLst/>
                          <a:latin typeface="+mn-lt"/>
                          <a:ea typeface="+mn-ea"/>
                          <a:cs typeface="+mn-cs"/>
                        </a:rPr>
                        <a:t>اختبار وجاهة الحجج</a:t>
                      </a:r>
                      <a:endParaRPr lang="ar-EG" sz="2400" dirty="0"/>
                    </a:p>
                  </a:txBody>
                  <a:tcPr anchor="ctr"/>
                </a:tc>
                <a:tc>
                  <a:txBody>
                    <a:bodyPr/>
                    <a:lstStyle/>
                    <a:p>
                      <a:pPr rtl="1"/>
                      <a:endParaRPr lang="ar-EG" dirty="0"/>
                    </a:p>
                  </a:txBody>
                  <a:tcPr anchor="ctr"/>
                </a:tc>
                <a:extLst>
                  <a:ext uri="{0D108BD9-81ED-4DB2-BD59-A6C34878D82A}">
                    <a16:rowId xmlns:a16="http://schemas.microsoft.com/office/drawing/2014/main" val="27197618"/>
                  </a:ext>
                </a:extLst>
              </a:tr>
              <a:tr h="787224">
                <a:tc>
                  <a:txBody>
                    <a:bodyPr/>
                    <a:lstStyle/>
                    <a:p>
                      <a:pPr algn="ctr" rtl="1"/>
                      <a:r>
                        <a:rPr lang="ar-EG" sz="2400" b="1" kern="1200" dirty="0">
                          <a:solidFill>
                            <a:schemeClr val="dk1"/>
                          </a:solidFill>
                          <a:effectLst/>
                          <a:latin typeface="+mn-lt"/>
                          <a:ea typeface="+mn-ea"/>
                          <a:cs typeface="+mn-cs"/>
                        </a:rPr>
                        <a:t>الكشف عن الأمور الضمنية في النص </a:t>
                      </a:r>
                      <a:endParaRPr lang="ar-EG" sz="2400" dirty="0"/>
                    </a:p>
                  </a:txBody>
                  <a:tcPr anchor="ctr"/>
                </a:tc>
                <a:tc>
                  <a:txBody>
                    <a:bodyPr/>
                    <a:lstStyle/>
                    <a:p>
                      <a:pPr rtl="1"/>
                      <a:endParaRPr lang="ar-EG"/>
                    </a:p>
                  </a:txBody>
                  <a:tcPr anchor="ctr"/>
                </a:tc>
                <a:extLst>
                  <a:ext uri="{0D108BD9-81ED-4DB2-BD59-A6C34878D82A}">
                    <a16:rowId xmlns:a16="http://schemas.microsoft.com/office/drawing/2014/main" val="1385070368"/>
                  </a:ext>
                </a:extLst>
              </a:tr>
              <a:tr h="787224">
                <a:tc>
                  <a:txBody>
                    <a:bodyPr/>
                    <a:lstStyle/>
                    <a:p>
                      <a:pPr algn="ctr" rtl="1"/>
                      <a:r>
                        <a:rPr lang="ar-EG" sz="2400" b="1" kern="1200" dirty="0">
                          <a:solidFill>
                            <a:schemeClr val="dk1"/>
                          </a:solidFill>
                          <a:effectLst/>
                          <a:latin typeface="+mn-lt"/>
                          <a:ea typeface="+mn-ea"/>
                          <a:cs typeface="+mn-cs"/>
                        </a:rPr>
                        <a:t>تحييد العواطف الشخصية من التأثير في عملية التحليل والتقييم</a:t>
                      </a:r>
                      <a:endParaRPr lang="ar-EG" sz="2400" dirty="0"/>
                    </a:p>
                  </a:txBody>
                  <a:tcPr anchor="ctr"/>
                </a:tc>
                <a:tc>
                  <a:txBody>
                    <a:bodyPr/>
                    <a:lstStyle/>
                    <a:p>
                      <a:pPr rtl="1"/>
                      <a:endParaRPr lang="ar-EG" dirty="0"/>
                    </a:p>
                  </a:txBody>
                  <a:tcPr anchor="ctr"/>
                </a:tc>
                <a:extLst>
                  <a:ext uri="{0D108BD9-81ED-4DB2-BD59-A6C34878D82A}">
                    <a16:rowId xmlns:a16="http://schemas.microsoft.com/office/drawing/2014/main" val="4006648871"/>
                  </a:ext>
                </a:extLst>
              </a:tr>
            </a:tbl>
          </a:graphicData>
        </a:graphic>
      </p:graphicFrame>
    </p:spTree>
    <p:extLst>
      <p:ext uri="{BB962C8B-B14F-4D97-AF65-F5344CB8AC3E}">
        <p14:creationId xmlns:p14="http://schemas.microsoft.com/office/powerpoint/2010/main" val="166904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B054AE02-2CAA-4AB1-84B1-28CE6BC64E22}"/>
              </a:ext>
            </a:extLst>
          </p:cNvPr>
          <p:cNvGrpSpPr/>
          <p:nvPr/>
        </p:nvGrpSpPr>
        <p:grpSpPr>
          <a:xfrm>
            <a:off x="2411760" y="764704"/>
            <a:ext cx="3644846" cy="4548158"/>
            <a:chOff x="2411760" y="764704"/>
            <a:chExt cx="3644846" cy="4548158"/>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11760" y="764704"/>
              <a:ext cx="3644846" cy="3659140"/>
            </a:xfrm>
            <a:prstGeom prst="rect">
              <a:avLst/>
            </a:prstGeom>
          </p:spPr>
        </p:pic>
        <p:sp>
          <p:nvSpPr>
            <p:cNvPr id="4" name="عنوان 1">
              <a:extLst>
                <a:ext uri="{FF2B5EF4-FFF2-40B4-BE49-F238E27FC236}">
                  <a16:creationId xmlns:a16="http://schemas.microsoft.com/office/drawing/2014/main" id="{5FF63619-2D78-439B-B487-02D3341C4CA7}"/>
                </a:ext>
              </a:extLst>
            </p:cNvPr>
            <p:cNvSpPr txBox="1">
              <a:spLocks/>
            </p:cNvSpPr>
            <p:nvPr/>
          </p:nvSpPr>
          <p:spPr>
            <a:xfrm>
              <a:off x="2924746" y="4389532"/>
              <a:ext cx="3131860" cy="923330"/>
            </a:xfrm>
            <a:prstGeom prst="rect">
              <a:avLst/>
            </a:prstGeom>
            <a:solidFill>
              <a:srgbClr val="FFC00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solidFill>
                    <a:srgbClr val="002060"/>
                  </a:solidFill>
                </a:rPr>
                <a:t>إضاءة</a:t>
              </a:r>
            </a:p>
          </p:txBody>
        </p:sp>
      </p:grpSp>
    </p:spTree>
    <p:extLst>
      <p:ext uri="{BB962C8B-B14F-4D97-AF65-F5344CB8AC3E}">
        <p14:creationId xmlns:p14="http://schemas.microsoft.com/office/powerpoint/2010/main" val="317789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0C863AA3-18C9-4B39-9B06-B807E1293A2D}"/>
              </a:ext>
            </a:extLst>
          </p:cNvPr>
          <p:cNvSpPr txBox="1"/>
          <p:nvPr/>
        </p:nvSpPr>
        <p:spPr>
          <a:xfrm>
            <a:off x="1295636" y="2828835"/>
            <a:ext cx="6552728" cy="1200329"/>
          </a:xfrm>
          <a:prstGeom prst="rect">
            <a:avLst/>
          </a:prstGeom>
          <a:solidFill>
            <a:schemeClr val="accent3">
              <a:lumMod val="60000"/>
              <a:lumOff val="4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600" b="1">
                <a:solidFill>
                  <a:srgbClr val="00206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t>امتلاك مهارات التفكير الناقد يجعلنا أكثر قدرة على إقناع الآخرين.</a:t>
            </a:r>
            <a:endParaRPr lang="en-US" dirty="0"/>
          </a:p>
        </p:txBody>
      </p:sp>
    </p:spTree>
    <p:extLst>
      <p:ext uri="{BB962C8B-B14F-4D97-AF65-F5344CB8AC3E}">
        <p14:creationId xmlns:p14="http://schemas.microsoft.com/office/powerpoint/2010/main" val="169376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7" name="مجموعة 6">
            <a:extLst>
              <a:ext uri="{FF2B5EF4-FFF2-40B4-BE49-F238E27FC236}">
                <a16:creationId xmlns:a16="http://schemas.microsoft.com/office/drawing/2014/main" id="{16DF8F84-AE43-4C12-99F5-830DC85045EF}"/>
              </a:ext>
            </a:extLst>
          </p:cNvPr>
          <p:cNvGrpSpPr/>
          <p:nvPr/>
        </p:nvGrpSpPr>
        <p:grpSpPr>
          <a:xfrm>
            <a:off x="2411760" y="1030424"/>
            <a:ext cx="4797152" cy="4797152"/>
            <a:chOff x="2411760" y="1030424"/>
            <a:chExt cx="4797152" cy="4797152"/>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1030424"/>
              <a:ext cx="4797152" cy="4797152"/>
            </a:xfrm>
            <a:prstGeom prst="rect">
              <a:avLst/>
            </a:prstGeom>
          </p:spPr>
        </p:pic>
        <p:sp>
          <p:nvSpPr>
            <p:cNvPr id="6" name="عنوان 1">
              <a:extLst>
                <a:ext uri="{FF2B5EF4-FFF2-40B4-BE49-F238E27FC236}">
                  <a16:creationId xmlns:a16="http://schemas.microsoft.com/office/drawing/2014/main" id="{32D4F926-AE90-4926-9230-7A07D745355D}"/>
                </a:ext>
              </a:extLst>
            </p:cNvPr>
            <p:cNvSpPr txBox="1">
              <a:spLocks/>
            </p:cNvSpPr>
            <p:nvPr/>
          </p:nvSpPr>
          <p:spPr>
            <a:xfrm>
              <a:off x="2411760" y="4653136"/>
              <a:ext cx="3959464" cy="923330"/>
            </a:xfrm>
            <a:prstGeom prst="rect">
              <a:avLst/>
            </a:prstGeom>
            <a:solidFill>
              <a:srgbClr val="C0000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t>أتدرب (1)</a:t>
              </a:r>
            </a:p>
          </p:txBody>
        </p:sp>
      </p:grpSp>
    </p:spTree>
    <p:extLst>
      <p:ext uri="{BB962C8B-B14F-4D97-AF65-F5344CB8AC3E}">
        <p14:creationId xmlns:p14="http://schemas.microsoft.com/office/powerpoint/2010/main" val="275973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06B2C852-66A1-41ED-9693-779556F1AB2A}"/>
              </a:ext>
            </a:extLst>
          </p:cNvPr>
          <p:cNvSpPr/>
          <p:nvPr/>
        </p:nvSpPr>
        <p:spPr bwMode="auto">
          <a:xfrm>
            <a:off x="1007604" y="908720"/>
            <a:ext cx="7128792" cy="5040560"/>
          </a:xfrm>
          <a:prstGeom prst="roundRect">
            <a:avLst>
              <a:gd name="adj" fmla="val 4427"/>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b="1" dirty="0">
                <a:solidFill>
                  <a:schemeClr val="accent2">
                    <a:lumMod val="75000"/>
                  </a:schemeClr>
                </a:solidFill>
              </a:rPr>
              <a:t>أحمد وخالد صديقان في المرحلة المتوسطة ويسكنان في نفس الحي. أحمد يمتلك مهارات التفكير الناقد فهو دائمًا يتأمل في تصرفاته ويعيد النظر فيها ليرى أوجه تحسينها وتقويمها.</a:t>
            </a:r>
            <a:endParaRPr lang="en-US" sz="2800" dirty="0">
              <a:solidFill>
                <a:schemeClr val="accent2">
                  <a:lumMod val="75000"/>
                </a:schemeClr>
              </a:solidFill>
            </a:endParaRPr>
          </a:p>
          <a:p>
            <a:pPr algn="ctr"/>
            <a:r>
              <a:rPr lang="ar-EG" sz="2800" b="1" dirty="0">
                <a:solidFill>
                  <a:schemeClr val="accent2">
                    <a:lumMod val="75000"/>
                  </a:schemeClr>
                </a:solidFill>
              </a:rPr>
              <a:t>بعد تأمل أحمد وإعادته النظر في عاداته وعادات صديقة اليومية رأى أنه من الأفضل أن يستبدل بالعادات السيئة عادات تعود عليه وعلى صديقه بالفائدة النفسية والجسدية. قرر أحمد إقناع خالد أن يترك عادة تناول المشروبات الغازية والوجبات السريعة وأن يتناول العصائر الطبيعية والمأكولات الصحية، وأن يقلص ساعات اللعب بالأجهزة الإلكترونية وأن يمارس الرياضة بدلاً من ذلك.</a:t>
            </a:r>
            <a:endParaRPr lang="en-US" sz="2800" dirty="0">
              <a:solidFill>
                <a:schemeClr val="accent2">
                  <a:lumMod val="75000"/>
                </a:schemeClr>
              </a:solidFill>
            </a:endParaRPr>
          </a:p>
        </p:txBody>
      </p:sp>
    </p:spTree>
    <p:extLst>
      <p:ext uri="{BB962C8B-B14F-4D97-AF65-F5344CB8AC3E}">
        <p14:creationId xmlns:p14="http://schemas.microsoft.com/office/powerpoint/2010/main" val="320311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A1FC8AA7-CB79-4F3A-8DC6-C4871F668540}"/>
              </a:ext>
            </a:extLst>
          </p:cNvPr>
          <p:cNvSpPr txBox="1"/>
          <p:nvPr/>
        </p:nvSpPr>
        <p:spPr>
          <a:xfrm>
            <a:off x="737718" y="2849845"/>
            <a:ext cx="7668563" cy="2862322"/>
          </a:xfrm>
          <a:prstGeom prst="rect">
            <a:avLst/>
          </a:prstGeom>
          <a:noFill/>
        </p:spPr>
        <p:txBody>
          <a:bodyPr wrap="square" rtlCol="1">
            <a:spAutoFit/>
          </a:bodyPr>
          <a:lstStyle/>
          <a:p>
            <a:pPr marL="457200" lvl="0" indent="-457200">
              <a:buFont typeface="Arial" panose="020B0604020202020204" pitchFamily="34" charset="0"/>
              <a:buChar char="•"/>
            </a:pPr>
            <a:r>
              <a:rPr lang="ar-EG" sz="3600" b="1" dirty="0">
                <a:solidFill>
                  <a:srgbClr val="002060"/>
                </a:solidFill>
              </a:rPr>
              <a:t>أتعرف على بعض مهارات التفكير الناقد.</a:t>
            </a:r>
            <a:endParaRPr lang="en-US" sz="3600" dirty="0">
              <a:solidFill>
                <a:srgbClr val="002060"/>
              </a:solidFill>
            </a:endParaRPr>
          </a:p>
          <a:p>
            <a:pPr marL="457200" lvl="0" indent="-457200">
              <a:buFont typeface="Arial" panose="020B0604020202020204" pitchFamily="34" charset="0"/>
              <a:buChar char="•"/>
            </a:pPr>
            <a:r>
              <a:rPr lang="ar-EG" sz="3600" b="1" dirty="0">
                <a:solidFill>
                  <a:srgbClr val="002060"/>
                </a:solidFill>
              </a:rPr>
              <a:t>أكتشف علاقة مهارة التفسير بالتفكير الناقد.</a:t>
            </a:r>
            <a:endParaRPr lang="en-US" sz="3600" dirty="0">
              <a:solidFill>
                <a:srgbClr val="002060"/>
              </a:solidFill>
            </a:endParaRPr>
          </a:p>
          <a:p>
            <a:pPr marL="457200" lvl="0" indent="-457200">
              <a:buFont typeface="Arial" panose="020B0604020202020204" pitchFamily="34" charset="0"/>
              <a:buChar char="•"/>
            </a:pPr>
            <a:r>
              <a:rPr lang="ar-EG" sz="3600" b="1" dirty="0">
                <a:solidFill>
                  <a:srgbClr val="002060"/>
                </a:solidFill>
              </a:rPr>
              <a:t>أتبين علاقة مهارة التحليل بالتفكير الناقد.</a:t>
            </a:r>
            <a:endParaRPr lang="en-US" sz="3600" dirty="0">
              <a:solidFill>
                <a:srgbClr val="002060"/>
              </a:solidFill>
            </a:endParaRPr>
          </a:p>
          <a:p>
            <a:pPr marL="457200" lvl="0" indent="-457200">
              <a:buFont typeface="Arial" panose="020B0604020202020204" pitchFamily="34" charset="0"/>
              <a:buChar char="•"/>
            </a:pPr>
            <a:r>
              <a:rPr lang="ar-EG" sz="3600" b="1" dirty="0">
                <a:solidFill>
                  <a:srgbClr val="002060"/>
                </a:solidFill>
              </a:rPr>
              <a:t>أشرح علاقة مهارة التقييم بالتفكير الناقد.</a:t>
            </a:r>
            <a:endParaRPr lang="en-US" sz="3600" dirty="0">
              <a:solidFill>
                <a:srgbClr val="002060"/>
              </a:solidFill>
            </a:endParaRPr>
          </a:p>
          <a:p>
            <a:pPr marL="457200" lvl="0" indent="-457200">
              <a:buFont typeface="Arial" panose="020B0604020202020204" pitchFamily="34" charset="0"/>
              <a:buChar char="•"/>
            </a:pPr>
            <a:r>
              <a:rPr lang="ar-EG" sz="3600" b="1" dirty="0">
                <a:solidFill>
                  <a:srgbClr val="002060"/>
                </a:solidFill>
              </a:rPr>
              <a:t>أستخلص علاقة مهارة الإقناع بالتفكير الناقد.</a:t>
            </a:r>
            <a:endParaRPr lang="en-US" sz="3600" dirty="0">
              <a:solidFill>
                <a:srgbClr val="002060"/>
              </a:solidFill>
            </a:endParaRPr>
          </a:p>
        </p:txBody>
      </p:sp>
      <p:grpSp>
        <p:nvGrpSpPr>
          <p:cNvPr id="8" name="مجموعة 7">
            <a:extLst>
              <a:ext uri="{FF2B5EF4-FFF2-40B4-BE49-F238E27FC236}">
                <a16:creationId xmlns:a16="http://schemas.microsoft.com/office/drawing/2014/main" id="{DBA5F7CF-413F-452E-B988-400F34A32F8C}"/>
              </a:ext>
            </a:extLst>
          </p:cNvPr>
          <p:cNvGrpSpPr/>
          <p:nvPr/>
        </p:nvGrpSpPr>
        <p:grpSpPr>
          <a:xfrm>
            <a:off x="1979712" y="692696"/>
            <a:ext cx="4356484" cy="1731087"/>
            <a:chOff x="1763688" y="380009"/>
            <a:chExt cx="4356484" cy="1731087"/>
          </a:xfrm>
        </p:grpSpPr>
        <p:sp>
          <p:nvSpPr>
            <p:cNvPr id="10" name="Rounded Rectangle 2">
              <a:extLst>
                <a:ext uri="{FF2B5EF4-FFF2-40B4-BE49-F238E27FC236}">
                  <a16:creationId xmlns:a16="http://schemas.microsoft.com/office/drawing/2014/main" id="{868D2C6C-5A71-4D95-87BD-04A5677CF1EB}"/>
                </a:ext>
              </a:extLst>
            </p:cNvPr>
            <p:cNvSpPr/>
            <p:nvPr/>
          </p:nvSpPr>
          <p:spPr bwMode="auto">
            <a:xfrm>
              <a:off x="3023828" y="792383"/>
              <a:ext cx="3096344" cy="930275"/>
            </a:xfrm>
            <a:prstGeom prst="roundRect">
              <a:avLst>
                <a:gd name="adj" fmla="val 33618"/>
              </a:avLst>
            </a:prstGeom>
            <a:solidFill>
              <a:schemeClr val="accent6">
                <a:lumMod val="40000"/>
                <a:lumOff val="6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defRPr/>
              </a:pPr>
              <a:r>
                <a:rPr lang="ar-EG" sz="6000" b="1" dirty="0">
                  <a:solidFill>
                    <a:schemeClr val="tx1"/>
                  </a:solidFill>
                </a:rPr>
                <a:t>الأهداف</a:t>
              </a:r>
              <a:endParaRPr lang="en-US" sz="6000" b="1" dirty="0">
                <a:solidFill>
                  <a:schemeClr val="tx1"/>
                </a:solidFill>
                <a:latin typeface="Calibri" pitchFamily="34" charset="0"/>
              </a:endParaRPr>
            </a:p>
          </p:txBody>
        </p:sp>
        <p:pic>
          <p:nvPicPr>
            <p:cNvPr id="11" name="صورة 10">
              <a:extLst>
                <a:ext uri="{FF2B5EF4-FFF2-40B4-BE49-F238E27FC236}">
                  <a16:creationId xmlns:a16="http://schemas.microsoft.com/office/drawing/2014/main" id="{2E5BB300-812F-45F7-9D38-BAF631CCF424}"/>
                </a:ext>
              </a:extLst>
            </p:cNvPr>
            <p:cNvPicPr>
              <a:picLocks noChangeAspect="1"/>
            </p:cNvPicPr>
            <p:nvPr/>
          </p:nvPicPr>
          <p:blipFill rotWithShape="1">
            <a:blip r:embed="rId3" cstate="print">
              <a:clrChange>
                <a:clrFrom>
                  <a:srgbClr val="F6FBFF"/>
                </a:clrFrom>
                <a:clrTo>
                  <a:srgbClr val="F6FBFF">
                    <a:alpha val="0"/>
                  </a:srgbClr>
                </a:clrTo>
              </a:clrChange>
              <a:extLst>
                <a:ext uri="{28A0092B-C50C-407E-A947-70E740481C1C}">
                  <a14:useLocalDpi xmlns:a14="http://schemas.microsoft.com/office/drawing/2010/main" val="0"/>
                </a:ext>
              </a:extLst>
            </a:blip>
            <a:srcRect l="17451" t="18501" r="17451" b="18501"/>
            <a:stretch/>
          </p:blipFill>
          <p:spPr>
            <a:xfrm>
              <a:off x="1763688" y="380009"/>
              <a:ext cx="1788790" cy="1731087"/>
            </a:xfrm>
            <a:prstGeom prst="rect">
              <a:avLst/>
            </a:prstGeom>
          </p:spPr>
        </p:pic>
      </p:grpSp>
    </p:spTree>
    <p:extLst>
      <p:ext uri="{BB962C8B-B14F-4D97-AF65-F5344CB8AC3E}">
        <p14:creationId xmlns:p14="http://schemas.microsoft.com/office/powerpoint/2010/main" val="250099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p:cTn id="26"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6">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 calcmode="lin" valueType="num">
                                      <p:cBhvr>
                                        <p:cTn id="33"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6">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 calcmode="lin" valueType="num">
                                      <p:cBhvr>
                                        <p:cTn id="40"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B51A8A54-2A38-4E0F-8720-0DB0BADD0B58}"/>
              </a:ext>
            </a:extLst>
          </p:cNvPr>
          <p:cNvSpPr txBox="1"/>
          <p:nvPr/>
        </p:nvSpPr>
        <p:spPr>
          <a:xfrm>
            <a:off x="755576" y="692696"/>
            <a:ext cx="7321920" cy="3046988"/>
          </a:xfrm>
          <a:prstGeom prst="rect">
            <a:avLst/>
          </a:prstGeom>
          <a:noFill/>
        </p:spPr>
        <p:txBody>
          <a:bodyPr wrap="square" rtlCol="1">
            <a:spAutoFit/>
          </a:bodyPr>
          <a:lstStyle/>
          <a:p>
            <a:pPr marL="342900" marR="800100" lvl="0" indent="-342900" algn="ctr" rtl="1">
              <a:spcBef>
                <a:spcPts val="0"/>
              </a:spcBef>
              <a:spcAft>
                <a:spcPts val="0"/>
              </a:spcAft>
              <a:buFont typeface="+mj-lt"/>
              <a:buAutoNum type="arabicPeriod"/>
            </a:pPr>
            <a:r>
              <a:rPr lang="ar-EG" sz="3200" b="1" dirty="0">
                <a:effectLst/>
                <a:latin typeface="Calibri" panose="020F0502020204030204" pitchFamily="34" charset="0"/>
                <a:ea typeface="Calibri" panose="020F0502020204030204" pitchFamily="34" charset="0"/>
                <a:cs typeface="Arial" panose="020B0604020202020204" pitchFamily="34" charset="0"/>
              </a:rPr>
              <a:t>أحاول مساعدة أحمد لكي يكون أكثر إقناعًا لصديقه خالد بتقديم الحجة عند حديثه معه في المرة القادمة: يا صديقي العزيز خالد، بعد التأمل وإعادة النظر في عاداتنا اليومية اتخذت قرارًا بتجنب المشروبات الغازية </a:t>
            </a:r>
            <a:r>
              <a:rPr lang="ar-EG" sz="32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ل</a:t>
            </a:r>
            <a:r>
              <a:rPr lang="ar-EG" sz="3200" b="1" u="sng" dirty="0">
                <a:solidFill>
                  <a:srgbClr val="C00000"/>
                </a:solidFill>
                <a:effectLst/>
                <a:latin typeface="Calibri" panose="020F0502020204030204" pitchFamily="34" charset="0"/>
                <a:ea typeface="Calibri" panose="020F0502020204030204" pitchFamily="34" charset="0"/>
                <a:cs typeface="Arial" panose="020B0604020202020204" pitchFamily="34" charset="0"/>
              </a:rPr>
              <a:t>أنها</a:t>
            </a:r>
            <a:r>
              <a:rPr lang="ar-EG" sz="3200" b="1" dirty="0">
                <a:effectLst/>
                <a:latin typeface="Calibri" panose="020F0502020204030204" pitchFamily="34" charset="0"/>
                <a:ea typeface="Calibri" panose="020F0502020204030204" pitchFamily="34" charset="0"/>
                <a:cs typeface="Arial" panose="020B0604020202020204" pitchFamily="34" charset="0"/>
              </a:rPr>
              <a:t> مضرة بالصحة، فأضرارها:</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مربع نص 2">
            <a:extLst>
              <a:ext uri="{FF2B5EF4-FFF2-40B4-BE49-F238E27FC236}">
                <a16:creationId xmlns:a16="http://schemas.microsoft.com/office/drawing/2014/main" id="{778DB800-EBF9-4746-9CDE-F5A7A52E619B}"/>
              </a:ext>
            </a:extLst>
          </p:cNvPr>
          <p:cNvSpPr txBox="1"/>
          <p:nvPr/>
        </p:nvSpPr>
        <p:spPr>
          <a:xfrm>
            <a:off x="1512184" y="3675464"/>
            <a:ext cx="6565312" cy="2369880"/>
          </a:xfrm>
          <a:prstGeom prst="rect">
            <a:avLst/>
          </a:prstGeom>
          <a:noFill/>
        </p:spPr>
        <p:txBody>
          <a:bodyPr wrap="square" rtlCol="1">
            <a:spAutoFit/>
          </a:bodyPr>
          <a:lstStyle/>
          <a:p>
            <a:pPr marL="514350" marR="0" indent="-514350" rtl="1">
              <a:spcBef>
                <a:spcPts val="0"/>
              </a:spcBef>
              <a:spcAft>
                <a:spcPts val="800"/>
              </a:spcAft>
              <a:buFont typeface="+mj-lt"/>
              <a:buAutoNum type="arabicPeriod"/>
            </a:pPr>
            <a:r>
              <a:rPr lang="ar-EG" sz="3200" b="1" dirty="0">
                <a:solidFill>
                  <a:srgbClr val="0000CC"/>
                </a:solidFill>
                <a:effectLst/>
                <a:latin typeface="Calibri" panose="020F0502020204030204" pitchFamily="34" charset="0"/>
                <a:ea typeface="Calibri" panose="020F0502020204030204" pitchFamily="34" charset="0"/>
                <a:cs typeface="Arial" panose="020B0604020202020204" pitchFamily="34" charset="0"/>
              </a:rPr>
              <a:t>السمنة</a:t>
            </a:r>
          </a:p>
          <a:p>
            <a:pPr marL="514350" marR="0" indent="-514350" rtl="1">
              <a:spcBef>
                <a:spcPts val="0"/>
              </a:spcBef>
              <a:spcAft>
                <a:spcPts val="800"/>
              </a:spcAft>
              <a:buFont typeface="+mj-lt"/>
              <a:buAutoNum type="arabicPeriod"/>
            </a:pPr>
            <a:r>
              <a:rPr lang="ar-EG" sz="3200" b="1" dirty="0">
                <a:solidFill>
                  <a:srgbClr val="0000CC"/>
                </a:solidFill>
                <a:latin typeface="Calibri" panose="020F0502020204030204" pitchFamily="34" charset="0"/>
                <a:ea typeface="Calibri" panose="020F0502020204030204" pitchFamily="34" charset="0"/>
                <a:cs typeface="Arial" panose="020B0604020202020204" pitchFamily="34" charset="0"/>
              </a:rPr>
              <a:t>أمراض القلب</a:t>
            </a:r>
          </a:p>
          <a:p>
            <a:pPr marL="514350" marR="0" indent="-514350" rtl="1">
              <a:spcBef>
                <a:spcPts val="0"/>
              </a:spcBef>
              <a:spcAft>
                <a:spcPts val="800"/>
              </a:spcAft>
              <a:buFont typeface="+mj-lt"/>
              <a:buAutoNum type="arabicPeriod"/>
            </a:pPr>
            <a:r>
              <a:rPr lang="ar-EG" sz="3200" b="1" dirty="0">
                <a:solidFill>
                  <a:srgbClr val="0000CC"/>
                </a:solidFill>
                <a:effectLst/>
                <a:latin typeface="Calibri" panose="020F0502020204030204" pitchFamily="34" charset="0"/>
                <a:ea typeface="Calibri" panose="020F0502020204030204" pitchFamily="34" charset="0"/>
                <a:cs typeface="Arial" panose="020B0604020202020204" pitchFamily="34" charset="0"/>
              </a:rPr>
              <a:t>تسوس الأسنان</a:t>
            </a:r>
          </a:p>
          <a:p>
            <a:pPr marL="514350" marR="0" indent="-514350" rtl="1">
              <a:spcBef>
                <a:spcPts val="0"/>
              </a:spcBef>
              <a:spcAft>
                <a:spcPts val="800"/>
              </a:spcAft>
              <a:buFont typeface="+mj-lt"/>
              <a:buAutoNum type="arabicPeriod"/>
            </a:pPr>
            <a:r>
              <a:rPr lang="ar-EG" sz="3200" b="1" dirty="0">
                <a:solidFill>
                  <a:srgbClr val="0000CC"/>
                </a:solidFill>
                <a:latin typeface="Calibri" panose="020F0502020204030204" pitchFamily="34" charset="0"/>
                <a:ea typeface="Calibri" panose="020F0502020204030204" pitchFamily="34" charset="0"/>
                <a:cs typeface="Arial" panose="020B0604020202020204" pitchFamily="34" charset="0"/>
              </a:rPr>
              <a:t>السكري</a:t>
            </a:r>
            <a:endParaRPr lang="en-US" sz="3200" dirty="0">
              <a:solidFill>
                <a:srgbClr val="0000CC"/>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8259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B51A8A54-2A38-4E0F-8720-0DB0BADD0B58}"/>
              </a:ext>
            </a:extLst>
          </p:cNvPr>
          <p:cNvSpPr txBox="1"/>
          <p:nvPr/>
        </p:nvSpPr>
        <p:spPr>
          <a:xfrm>
            <a:off x="899592" y="908720"/>
            <a:ext cx="7632848" cy="1077218"/>
          </a:xfrm>
          <a:prstGeom prst="rect">
            <a:avLst/>
          </a:prstGeom>
          <a:noFill/>
        </p:spPr>
        <p:txBody>
          <a:bodyPr wrap="square" rtlCol="1">
            <a:spAutoFit/>
          </a:bodyPr>
          <a:lstStyle/>
          <a:p>
            <a:pPr algn="ctr"/>
            <a:r>
              <a:rPr lang="ar-EG" sz="3200" b="1" dirty="0">
                <a:effectLst/>
                <a:latin typeface="Calibri" panose="020F0502020204030204" pitchFamily="34" charset="0"/>
                <a:ea typeface="Calibri" panose="020F0502020204030204" pitchFamily="34" charset="0"/>
                <a:cs typeface="Arial" panose="020B0604020202020204" pitchFamily="34" charset="0"/>
              </a:rPr>
              <a:t>وقررت أن أستبدل بالمشروبات الغازية العصائر الطبيعية </a:t>
            </a:r>
            <a:r>
              <a:rPr lang="ar-EG" sz="3200" b="1" u="sng" dirty="0">
                <a:solidFill>
                  <a:srgbClr val="C00000"/>
                </a:solidFill>
                <a:effectLst/>
                <a:latin typeface="Calibri" panose="020F0502020204030204" pitchFamily="34" charset="0"/>
                <a:ea typeface="Calibri" panose="020F0502020204030204" pitchFamily="34" charset="0"/>
                <a:cs typeface="Arial" panose="020B0604020202020204" pitchFamily="34" charset="0"/>
              </a:rPr>
              <a:t>لأنها</a:t>
            </a:r>
            <a:r>
              <a:rPr lang="ar-EG" sz="3200" b="1" dirty="0">
                <a:effectLst/>
                <a:latin typeface="Calibri" panose="020F0502020204030204" pitchFamily="34" charset="0"/>
                <a:ea typeface="Calibri" panose="020F0502020204030204" pitchFamily="34" charset="0"/>
                <a:cs typeface="Arial" panose="020B0604020202020204" pitchFamily="34" charset="0"/>
              </a:rPr>
              <a:t> مفيدة للجسم، وفوائدها:</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مربع نص 2">
            <a:extLst>
              <a:ext uri="{FF2B5EF4-FFF2-40B4-BE49-F238E27FC236}">
                <a16:creationId xmlns:a16="http://schemas.microsoft.com/office/drawing/2014/main" id="{840EE4AD-9126-4223-A38A-DFC62D86A799}"/>
              </a:ext>
            </a:extLst>
          </p:cNvPr>
          <p:cNvSpPr txBox="1"/>
          <p:nvPr/>
        </p:nvSpPr>
        <p:spPr>
          <a:xfrm>
            <a:off x="1691680" y="2492896"/>
            <a:ext cx="6565312" cy="3640997"/>
          </a:xfrm>
          <a:prstGeom prst="rect">
            <a:avLst/>
          </a:prstGeom>
          <a:noFill/>
        </p:spPr>
        <p:txBody>
          <a:bodyPr wrap="square" rtlCol="1">
            <a:spAutoFit/>
          </a:bodyPr>
          <a:lstStyle/>
          <a:p>
            <a:pPr marL="514350" marR="0" indent="-514350" rtl="1">
              <a:lnSpc>
                <a:spcPct val="107000"/>
              </a:lnSpc>
              <a:spcBef>
                <a:spcPts val="0"/>
              </a:spcBef>
              <a:spcAft>
                <a:spcPts val="800"/>
              </a:spcAft>
              <a:buFont typeface="+mj-lt"/>
              <a:buAutoNum type="arabicPeriod"/>
            </a:pPr>
            <a:r>
              <a:rPr lang="ar-EG" sz="3200" b="1" dirty="0">
                <a:solidFill>
                  <a:srgbClr val="0000CC"/>
                </a:solidFill>
                <a:effectLst/>
                <a:latin typeface="Calibri" panose="020F0502020204030204" pitchFamily="34" charset="0"/>
                <a:ea typeface="Calibri" panose="020F0502020204030204" pitchFamily="34" charset="0"/>
                <a:cs typeface="Arial" panose="020B0604020202020204" pitchFamily="34" charset="0"/>
              </a:rPr>
              <a:t>تمنح الجسم نشاطًا وحيوية.</a:t>
            </a:r>
          </a:p>
          <a:p>
            <a:pPr marL="514350" marR="0" indent="-514350" rtl="1">
              <a:lnSpc>
                <a:spcPct val="107000"/>
              </a:lnSpc>
              <a:spcBef>
                <a:spcPts val="0"/>
              </a:spcBef>
              <a:spcAft>
                <a:spcPts val="800"/>
              </a:spcAft>
              <a:buFont typeface="+mj-lt"/>
              <a:buAutoNum type="arabicPeriod"/>
            </a:pPr>
            <a:r>
              <a:rPr lang="ar-EG" sz="3200" b="1" dirty="0">
                <a:solidFill>
                  <a:srgbClr val="0000CC"/>
                </a:solidFill>
                <a:latin typeface="Calibri" panose="020F0502020204030204" pitchFamily="34" charset="0"/>
                <a:ea typeface="Calibri" panose="020F0502020204030204" pitchFamily="34" charset="0"/>
                <a:cs typeface="Arial" panose="020B0604020202020204" pitchFamily="34" charset="0"/>
              </a:rPr>
              <a:t>غنية بالفيتامينات والمعادن.</a:t>
            </a:r>
          </a:p>
          <a:p>
            <a:pPr marL="514350" marR="0" indent="-514350" rtl="1">
              <a:lnSpc>
                <a:spcPct val="107000"/>
              </a:lnSpc>
              <a:spcBef>
                <a:spcPts val="0"/>
              </a:spcBef>
              <a:spcAft>
                <a:spcPts val="800"/>
              </a:spcAft>
              <a:buFont typeface="+mj-lt"/>
              <a:buAutoNum type="arabicPeriod"/>
            </a:pPr>
            <a:r>
              <a:rPr lang="ar-EG" sz="3200" b="1" dirty="0">
                <a:solidFill>
                  <a:srgbClr val="0000CC"/>
                </a:solidFill>
                <a:effectLst/>
                <a:latin typeface="Calibri" panose="020F0502020204030204" pitchFamily="34" charset="0"/>
                <a:ea typeface="Calibri" panose="020F0502020204030204" pitchFamily="34" charset="0"/>
                <a:cs typeface="Arial" panose="020B0604020202020204" pitchFamily="34" charset="0"/>
              </a:rPr>
              <a:t>تزود الجسم بالمواد المضادة للأكسدة التي تساعد في الوقاية من السرطان.</a:t>
            </a:r>
          </a:p>
          <a:p>
            <a:pPr marL="514350" marR="0" indent="-514350" rtl="1">
              <a:lnSpc>
                <a:spcPct val="107000"/>
              </a:lnSpc>
              <a:spcBef>
                <a:spcPts val="0"/>
              </a:spcBef>
              <a:spcAft>
                <a:spcPts val="800"/>
              </a:spcAft>
              <a:buFont typeface="+mj-lt"/>
              <a:buAutoNum type="arabicPeriod"/>
            </a:pPr>
            <a:r>
              <a:rPr lang="ar-EG" sz="3200" b="1" dirty="0">
                <a:solidFill>
                  <a:srgbClr val="0000CC"/>
                </a:solidFill>
                <a:latin typeface="Calibri" panose="020F0502020204030204" pitchFamily="34" charset="0"/>
                <a:ea typeface="Calibri" panose="020F0502020204030204" pitchFamily="34" charset="0"/>
                <a:cs typeface="Arial" panose="020B0604020202020204" pitchFamily="34" charset="0"/>
              </a:rPr>
              <a:t>تنظيف الجسم من السموم المتراكمة.</a:t>
            </a:r>
          </a:p>
          <a:p>
            <a:pPr marL="514350" marR="0" indent="-514350" rtl="1">
              <a:lnSpc>
                <a:spcPct val="107000"/>
              </a:lnSpc>
              <a:spcBef>
                <a:spcPts val="0"/>
              </a:spcBef>
              <a:spcAft>
                <a:spcPts val="800"/>
              </a:spcAft>
              <a:buFont typeface="+mj-lt"/>
              <a:buAutoNum type="arabicPeriod"/>
            </a:pPr>
            <a:r>
              <a:rPr lang="ar-EG" sz="3200" b="1" dirty="0">
                <a:solidFill>
                  <a:srgbClr val="0000CC"/>
                </a:solidFill>
                <a:latin typeface="Calibri" panose="020F0502020204030204" pitchFamily="34" charset="0"/>
                <a:ea typeface="Calibri" panose="020F0502020204030204" pitchFamily="34" charset="0"/>
                <a:cs typeface="Arial" panose="020B0604020202020204" pitchFamily="34" charset="0"/>
              </a:rPr>
              <a:t>تحسين أداء الجهاز الهضمي.</a:t>
            </a:r>
            <a:endParaRPr lang="en-US" sz="3200" dirty="0">
              <a:solidFill>
                <a:srgbClr val="0000CC"/>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8391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B51A8A54-2A38-4E0F-8720-0DB0BADD0B58}"/>
              </a:ext>
            </a:extLst>
          </p:cNvPr>
          <p:cNvSpPr txBox="1"/>
          <p:nvPr/>
        </p:nvSpPr>
        <p:spPr>
          <a:xfrm>
            <a:off x="827584" y="1196752"/>
            <a:ext cx="7632848" cy="1077218"/>
          </a:xfrm>
          <a:prstGeom prst="rect">
            <a:avLst/>
          </a:prstGeom>
          <a:noFill/>
        </p:spPr>
        <p:txBody>
          <a:bodyPr wrap="square" rtlCol="1">
            <a:spAutoFit/>
          </a:bodyPr>
          <a:lstStyle>
            <a:defPPr>
              <a:defRPr lang="ar-EG"/>
            </a:defPPr>
            <a:lvl1pPr algn="ctr">
              <a:defRPr sz="3200" b="1">
                <a:effectLst/>
                <a:latin typeface="Calibri" panose="020F0502020204030204" pitchFamily="34" charset="0"/>
                <a:ea typeface="Calibri" panose="020F0502020204030204" pitchFamily="34" charset="0"/>
                <a:cs typeface="Arial" panose="020B0604020202020204" pitchFamily="34" charset="0"/>
              </a:defRPr>
            </a:lvl1pPr>
          </a:lstStyle>
          <a:p>
            <a:r>
              <a:rPr lang="ar-EG" dirty="0"/>
              <a:t>كذلك يا صديقي سوف أمتنع عن تناول الوجبات السريعة </a:t>
            </a:r>
            <a:r>
              <a:rPr lang="ar-EG" u="sng" dirty="0">
                <a:solidFill>
                  <a:srgbClr val="C00000"/>
                </a:solidFill>
              </a:rPr>
              <a:t>لأنها</a:t>
            </a:r>
            <a:r>
              <a:rPr lang="ar-EG" dirty="0"/>
              <a:t>:</a:t>
            </a:r>
            <a:endParaRPr lang="en-US" dirty="0"/>
          </a:p>
        </p:txBody>
      </p:sp>
      <p:sp>
        <p:nvSpPr>
          <p:cNvPr id="3" name="مربع نص 2">
            <a:extLst>
              <a:ext uri="{FF2B5EF4-FFF2-40B4-BE49-F238E27FC236}">
                <a16:creationId xmlns:a16="http://schemas.microsoft.com/office/drawing/2014/main" id="{D6EDF501-E85F-4EC8-BCEB-65999F33B8C8}"/>
              </a:ext>
            </a:extLst>
          </p:cNvPr>
          <p:cNvSpPr txBox="1"/>
          <p:nvPr/>
        </p:nvSpPr>
        <p:spPr>
          <a:xfrm>
            <a:off x="1619672" y="2492896"/>
            <a:ext cx="6565312" cy="3640997"/>
          </a:xfrm>
          <a:prstGeom prst="rect">
            <a:avLst/>
          </a:prstGeom>
          <a:noFill/>
        </p:spPr>
        <p:txBody>
          <a:bodyPr wrap="square" rtlCol="1">
            <a:spAutoFit/>
          </a:bodyPr>
          <a:lstStyle/>
          <a:p>
            <a:pPr marL="514350" marR="0" indent="-514350" rtl="1">
              <a:lnSpc>
                <a:spcPct val="107000"/>
              </a:lnSpc>
              <a:spcBef>
                <a:spcPts val="0"/>
              </a:spcBef>
              <a:spcAft>
                <a:spcPts val="800"/>
              </a:spcAft>
              <a:buFont typeface="+mj-lt"/>
              <a:buAutoNum type="arabicPeriod"/>
            </a:pPr>
            <a:r>
              <a:rPr lang="ar-EG" sz="3200" b="1" dirty="0">
                <a:solidFill>
                  <a:srgbClr val="0000CC"/>
                </a:solidFill>
                <a:latin typeface="Calibri" panose="020F0502020204030204" pitchFamily="34" charset="0"/>
                <a:ea typeface="Calibri" panose="020F0502020204030204" pitchFamily="34" charset="0"/>
                <a:cs typeface="Arial" panose="020B0604020202020204" pitchFamily="34" charset="0"/>
              </a:rPr>
              <a:t>السمنة المفرطة.</a:t>
            </a:r>
          </a:p>
          <a:p>
            <a:pPr marL="514350" marR="0" indent="-514350" rtl="1">
              <a:lnSpc>
                <a:spcPct val="107000"/>
              </a:lnSpc>
              <a:spcBef>
                <a:spcPts val="0"/>
              </a:spcBef>
              <a:spcAft>
                <a:spcPts val="800"/>
              </a:spcAft>
              <a:buFont typeface="+mj-lt"/>
              <a:buAutoNum type="arabicPeriod"/>
            </a:pPr>
            <a:r>
              <a:rPr lang="ar-EG" sz="3200" b="1" dirty="0">
                <a:solidFill>
                  <a:srgbClr val="0000CC"/>
                </a:solidFill>
                <a:effectLst/>
                <a:latin typeface="Calibri" panose="020F0502020204030204" pitchFamily="34" charset="0"/>
                <a:ea typeface="Calibri" panose="020F0502020204030204" pitchFamily="34" charset="0"/>
                <a:cs typeface="Arial" panose="020B0604020202020204" pitchFamily="34" charset="0"/>
              </a:rPr>
              <a:t>تصلب الشرايين وأمراض القلب والأوعية الدموية.</a:t>
            </a:r>
          </a:p>
          <a:p>
            <a:pPr marL="514350" marR="0" indent="-514350" rtl="1">
              <a:lnSpc>
                <a:spcPct val="107000"/>
              </a:lnSpc>
              <a:spcBef>
                <a:spcPts val="0"/>
              </a:spcBef>
              <a:spcAft>
                <a:spcPts val="800"/>
              </a:spcAft>
              <a:buFont typeface="+mj-lt"/>
              <a:buAutoNum type="arabicPeriod"/>
            </a:pPr>
            <a:r>
              <a:rPr lang="ar-EG" sz="3200" b="1" dirty="0">
                <a:solidFill>
                  <a:srgbClr val="0000CC"/>
                </a:solidFill>
                <a:latin typeface="Calibri" panose="020F0502020204030204" pitchFamily="34" charset="0"/>
                <a:ea typeface="Calibri" panose="020F0502020204030204" pitchFamily="34" charset="0"/>
                <a:cs typeface="Arial" panose="020B0604020202020204" pitchFamily="34" charset="0"/>
              </a:rPr>
              <a:t>مرض السكر.</a:t>
            </a:r>
          </a:p>
          <a:p>
            <a:pPr marL="514350" marR="0" indent="-514350" rtl="1">
              <a:lnSpc>
                <a:spcPct val="107000"/>
              </a:lnSpc>
              <a:spcBef>
                <a:spcPts val="0"/>
              </a:spcBef>
              <a:spcAft>
                <a:spcPts val="800"/>
              </a:spcAft>
              <a:buFont typeface="+mj-lt"/>
              <a:buAutoNum type="arabicPeriod"/>
            </a:pPr>
            <a:r>
              <a:rPr lang="ar-EG" sz="3200" b="1" dirty="0">
                <a:solidFill>
                  <a:srgbClr val="0000CC"/>
                </a:solidFill>
                <a:effectLst/>
                <a:latin typeface="Calibri" panose="020F0502020204030204" pitchFamily="34" charset="0"/>
                <a:ea typeface="Calibri" panose="020F0502020204030204" pitchFamily="34" charset="0"/>
                <a:cs typeface="Arial" panose="020B0604020202020204" pitchFamily="34" charset="0"/>
              </a:rPr>
              <a:t>فقر الدم.</a:t>
            </a:r>
          </a:p>
          <a:p>
            <a:pPr marL="514350" marR="0" indent="-514350" rtl="1">
              <a:lnSpc>
                <a:spcPct val="107000"/>
              </a:lnSpc>
              <a:spcBef>
                <a:spcPts val="0"/>
              </a:spcBef>
              <a:spcAft>
                <a:spcPts val="800"/>
              </a:spcAft>
              <a:buFont typeface="+mj-lt"/>
              <a:buAutoNum type="arabicPeriod"/>
            </a:pPr>
            <a:r>
              <a:rPr lang="ar-EG" sz="3200" b="1" dirty="0">
                <a:solidFill>
                  <a:srgbClr val="0000CC"/>
                </a:solidFill>
                <a:latin typeface="Calibri" panose="020F0502020204030204" pitchFamily="34" charset="0"/>
                <a:ea typeface="Calibri" panose="020F0502020204030204" pitchFamily="34" charset="0"/>
                <a:cs typeface="Arial" panose="020B0604020202020204" pitchFamily="34" charset="0"/>
              </a:rPr>
              <a:t>التسمم الغذائي.</a:t>
            </a:r>
            <a:endParaRPr lang="en-US" sz="3200" dirty="0">
              <a:solidFill>
                <a:srgbClr val="0000CC"/>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4908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B51A8A54-2A38-4E0F-8720-0DB0BADD0B58}"/>
              </a:ext>
            </a:extLst>
          </p:cNvPr>
          <p:cNvSpPr txBox="1"/>
          <p:nvPr/>
        </p:nvSpPr>
        <p:spPr>
          <a:xfrm>
            <a:off x="755576" y="692696"/>
            <a:ext cx="7632848" cy="1077218"/>
          </a:xfrm>
          <a:prstGeom prst="rect">
            <a:avLst/>
          </a:prstGeom>
          <a:noFill/>
        </p:spPr>
        <p:txBody>
          <a:bodyPr wrap="square" rtlCol="1">
            <a:spAutoFit/>
          </a:bodyPr>
          <a:lstStyle>
            <a:defPPr>
              <a:defRPr lang="ar-EG"/>
            </a:defPPr>
            <a:lvl1pPr algn="ctr">
              <a:defRPr sz="3200" b="1">
                <a:effectLst/>
                <a:latin typeface="Calibri" panose="020F0502020204030204" pitchFamily="34" charset="0"/>
                <a:ea typeface="Calibri" panose="020F0502020204030204" pitchFamily="34" charset="0"/>
                <a:cs typeface="Arial" panose="020B0604020202020204" pitchFamily="34" charset="0"/>
              </a:defRPr>
            </a:lvl1pPr>
          </a:lstStyle>
          <a:p>
            <a:r>
              <a:rPr lang="ar-EG" dirty="0"/>
              <a:t>واستبدل بالوجبات السريعة الأطعمة الصحية والفواكه </a:t>
            </a:r>
            <a:r>
              <a:rPr lang="ar-EG" u="sng" dirty="0">
                <a:solidFill>
                  <a:srgbClr val="C00000"/>
                </a:solidFill>
              </a:rPr>
              <a:t>لأنها</a:t>
            </a:r>
            <a:r>
              <a:rPr lang="ar-EG" dirty="0"/>
              <a:t>:</a:t>
            </a:r>
            <a:endParaRPr lang="en-US" dirty="0"/>
          </a:p>
        </p:txBody>
      </p:sp>
      <p:sp>
        <p:nvSpPr>
          <p:cNvPr id="3" name="مربع نص 2">
            <a:extLst>
              <a:ext uri="{FF2B5EF4-FFF2-40B4-BE49-F238E27FC236}">
                <a16:creationId xmlns:a16="http://schemas.microsoft.com/office/drawing/2014/main" id="{B10C06C6-7C4A-4CA7-92DD-8AF043DA3290}"/>
              </a:ext>
            </a:extLst>
          </p:cNvPr>
          <p:cNvSpPr txBox="1"/>
          <p:nvPr/>
        </p:nvSpPr>
        <p:spPr>
          <a:xfrm>
            <a:off x="1845928" y="1769914"/>
            <a:ext cx="6565312" cy="4475456"/>
          </a:xfrm>
          <a:prstGeom prst="rect">
            <a:avLst/>
          </a:prstGeom>
          <a:noFill/>
        </p:spPr>
        <p:txBody>
          <a:bodyPr wrap="square" rtlCol="1">
            <a:spAutoFit/>
          </a:bodyPr>
          <a:lstStyle/>
          <a:p>
            <a:pPr marL="514350" marR="0" indent="-514350" rtl="1">
              <a:lnSpc>
                <a:spcPct val="107000"/>
              </a:lnSpc>
              <a:spcBef>
                <a:spcPts val="0"/>
              </a:spcBef>
              <a:spcAft>
                <a:spcPts val="800"/>
              </a:spcAft>
              <a:buFont typeface="+mj-lt"/>
              <a:buAutoNum type="arabicPeriod"/>
            </a:pPr>
            <a:r>
              <a:rPr lang="ar-EG" sz="2800" b="1" dirty="0">
                <a:solidFill>
                  <a:srgbClr val="0000CC"/>
                </a:solidFill>
                <a:effectLst/>
                <a:latin typeface="Calibri" panose="020F0502020204030204" pitchFamily="34" charset="0"/>
                <a:ea typeface="Calibri" panose="020F0502020204030204" pitchFamily="34" charset="0"/>
                <a:cs typeface="Arial" panose="020B0604020202020204" pitchFamily="34" charset="0"/>
              </a:rPr>
              <a:t>تقوية العظام والأسنان.</a:t>
            </a:r>
          </a:p>
          <a:p>
            <a:pPr marL="514350" marR="0" indent="-514350" rtl="1">
              <a:lnSpc>
                <a:spcPct val="107000"/>
              </a:lnSpc>
              <a:spcBef>
                <a:spcPts val="0"/>
              </a:spcBef>
              <a:spcAft>
                <a:spcPts val="800"/>
              </a:spcAft>
              <a:buFont typeface="+mj-lt"/>
              <a:buAutoNum type="arabicPeriod"/>
            </a:pPr>
            <a:r>
              <a:rPr lang="ar-EG" sz="2800" b="1" dirty="0">
                <a:solidFill>
                  <a:srgbClr val="0000CC"/>
                </a:solidFill>
                <a:latin typeface="Calibri" panose="020F0502020204030204" pitchFamily="34" charset="0"/>
                <a:ea typeface="Calibri" panose="020F0502020204030204" pitchFamily="34" charset="0"/>
                <a:cs typeface="Arial" panose="020B0604020202020204" pitchFamily="34" charset="0"/>
              </a:rPr>
              <a:t>التقليل من فرص الإصابة بداء السكري.</a:t>
            </a:r>
          </a:p>
          <a:p>
            <a:pPr marL="514350" marR="0" indent="-514350" rtl="1">
              <a:lnSpc>
                <a:spcPct val="107000"/>
              </a:lnSpc>
              <a:spcBef>
                <a:spcPts val="0"/>
              </a:spcBef>
              <a:spcAft>
                <a:spcPts val="800"/>
              </a:spcAft>
              <a:buFont typeface="+mj-lt"/>
              <a:buAutoNum type="arabicPeriod"/>
            </a:pPr>
            <a:r>
              <a:rPr lang="ar-EG" sz="2800" b="1" dirty="0">
                <a:solidFill>
                  <a:srgbClr val="0000CC"/>
                </a:solidFill>
                <a:effectLst/>
                <a:latin typeface="Calibri" panose="020F0502020204030204" pitchFamily="34" charset="0"/>
                <a:ea typeface="Calibri" panose="020F0502020204030204" pitchFamily="34" charset="0"/>
                <a:cs typeface="Arial" panose="020B0604020202020204" pitchFamily="34" charset="0"/>
              </a:rPr>
              <a:t>تعزيز صحة القلب.</a:t>
            </a:r>
          </a:p>
          <a:p>
            <a:pPr marL="514350" marR="0" indent="-514350" rtl="1">
              <a:lnSpc>
                <a:spcPct val="107000"/>
              </a:lnSpc>
              <a:spcBef>
                <a:spcPts val="0"/>
              </a:spcBef>
              <a:spcAft>
                <a:spcPts val="800"/>
              </a:spcAft>
              <a:buFont typeface="+mj-lt"/>
              <a:buAutoNum type="arabicPeriod"/>
            </a:pPr>
            <a:r>
              <a:rPr lang="ar-EG" sz="2800" b="1" dirty="0">
                <a:solidFill>
                  <a:srgbClr val="0000CC"/>
                </a:solidFill>
                <a:latin typeface="Calibri" panose="020F0502020204030204" pitchFamily="34" charset="0"/>
                <a:ea typeface="Calibri" panose="020F0502020204030204" pitchFamily="34" charset="0"/>
                <a:cs typeface="Arial" panose="020B0604020202020204" pitchFamily="34" charset="0"/>
              </a:rPr>
              <a:t>تقليل مخاطر الإصابة بالسرطان.</a:t>
            </a:r>
          </a:p>
          <a:p>
            <a:pPr marL="514350" marR="0" indent="-514350" rtl="1">
              <a:lnSpc>
                <a:spcPct val="107000"/>
              </a:lnSpc>
              <a:spcBef>
                <a:spcPts val="0"/>
              </a:spcBef>
              <a:spcAft>
                <a:spcPts val="800"/>
              </a:spcAft>
              <a:buFont typeface="+mj-lt"/>
              <a:buAutoNum type="arabicPeriod"/>
            </a:pPr>
            <a:r>
              <a:rPr lang="ar-EG" sz="2800" b="1" dirty="0">
                <a:solidFill>
                  <a:srgbClr val="0000CC"/>
                </a:solidFill>
                <a:effectLst/>
                <a:latin typeface="Calibri" panose="020F0502020204030204" pitchFamily="34" charset="0"/>
                <a:ea typeface="Calibri" panose="020F0502020204030204" pitchFamily="34" charset="0"/>
                <a:cs typeface="Arial" panose="020B0604020202020204" pitchFamily="34" charset="0"/>
              </a:rPr>
              <a:t>تحسين المزاج.</a:t>
            </a:r>
          </a:p>
          <a:p>
            <a:pPr marL="514350" marR="0" indent="-514350" rtl="1">
              <a:lnSpc>
                <a:spcPct val="107000"/>
              </a:lnSpc>
              <a:spcBef>
                <a:spcPts val="0"/>
              </a:spcBef>
              <a:spcAft>
                <a:spcPts val="800"/>
              </a:spcAft>
              <a:buFont typeface="+mj-lt"/>
              <a:buAutoNum type="arabicPeriod"/>
            </a:pPr>
            <a:r>
              <a:rPr lang="ar-EG" sz="2800" b="1" dirty="0">
                <a:solidFill>
                  <a:srgbClr val="0000CC"/>
                </a:solidFill>
                <a:latin typeface="Calibri" panose="020F0502020204030204" pitchFamily="34" charset="0"/>
                <a:ea typeface="Calibri" panose="020F0502020204030204" pitchFamily="34" charset="0"/>
                <a:cs typeface="Arial" panose="020B0604020202020204" pitchFamily="34" charset="0"/>
              </a:rPr>
              <a:t>تعزيز صحة الأمعاء.</a:t>
            </a:r>
          </a:p>
          <a:p>
            <a:pPr marL="514350" marR="0" indent="-514350" rtl="1">
              <a:lnSpc>
                <a:spcPct val="107000"/>
              </a:lnSpc>
              <a:spcBef>
                <a:spcPts val="0"/>
              </a:spcBef>
              <a:spcAft>
                <a:spcPts val="800"/>
              </a:spcAft>
              <a:buFont typeface="+mj-lt"/>
              <a:buAutoNum type="arabicPeriod"/>
            </a:pPr>
            <a:r>
              <a:rPr lang="ar-EG" sz="2800" b="1" dirty="0">
                <a:solidFill>
                  <a:srgbClr val="0000CC"/>
                </a:solidFill>
                <a:effectLst/>
                <a:latin typeface="Calibri" panose="020F0502020204030204" pitchFamily="34" charset="0"/>
                <a:ea typeface="Calibri" panose="020F0502020204030204" pitchFamily="34" charset="0"/>
                <a:cs typeface="Arial" panose="020B0604020202020204" pitchFamily="34" charset="0"/>
              </a:rPr>
              <a:t>تحسين الذاكرة.</a:t>
            </a:r>
          </a:p>
          <a:p>
            <a:pPr marL="514350" marR="0" indent="-514350" rtl="1">
              <a:lnSpc>
                <a:spcPct val="107000"/>
              </a:lnSpc>
              <a:spcBef>
                <a:spcPts val="0"/>
              </a:spcBef>
              <a:spcAft>
                <a:spcPts val="800"/>
              </a:spcAft>
              <a:buFont typeface="+mj-lt"/>
              <a:buAutoNum type="arabicPeriod"/>
            </a:pPr>
            <a:r>
              <a:rPr lang="ar-EG" sz="2800" b="1" dirty="0">
                <a:solidFill>
                  <a:srgbClr val="0000CC"/>
                </a:solidFill>
                <a:latin typeface="Calibri" panose="020F0502020204030204" pitchFamily="34" charset="0"/>
                <a:ea typeface="Calibri" panose="020F0502020204030204" pitchFamily="34" charset="0"/>
                <a:cs typeface="Arial" panose="020B0604020202020204" pitchFamily="34" charset="0"/>
              </a:rPr>
              <a:t>الحصول على الوزن الصحي.</a:t>
            </a:r>
            <a:endParaRPr lang="en-US" sz="2800" dirty="0">
              <a:solidFill>
                <a:srgbClr val="0000CC"/>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6772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B51A8A54-2A38-4E0F-8720-0DB0BADD0B58}"/>
              </a:ext>
            </a:extLst>
          </p:cNvPr>
          <p:cNvSpPr txBox="1"/>
          <p:nvPr/>
        </p:nvSpPr>
        <p:spPr>
          <a:xfrm>
            <a:off x="1115616" y="836712"/>
            <a:ext cx="7200800" cy="1077218"/>
          </a:xfrm>
          <a:prstGeom prst="rect">
            <a:avLst/>
          </a:prstGeom>
          <a:noFill/>
        </p:spPr>
        <p:txBody>
          <a:bodyPr wrap="square" rtlCol="1">
            <a:spAutoFit/>
          </a:bodyPr>
          <a:lstStyle/>
          <a:p>
            <a:pPr algn="ctr"/>
            <a:r>
              <a:rPr lang="ar-EG" sz="3200" b="1" dirty="0">
                <a:effectLst/>
                <a:latin typeface="Calibri" panose="020F0502020204030204" pitchFamily="34" charset="0"/>
                <a:ea typeface="Calibri" panose="020F0502020204030204" pitchFamily="34" charset="0"/>
                <a:cs typeface="Arial" panose="020B0604020202020204" pitchFamily="34" charset="0"/>
              </a:rPr>
              <a:t>ومن الآن فصاعدًا سأمتنع عن إضاعة وقتي الثمين على الألعاب الإلكترونية </a:t>
            </a:r>
            <a:r>
              <a:rPr lang="ar-EG" sz="3200" b="1" u="sng" dirty="0">
                <a:solidFill>
                  <a:srgbClr val="C00000"/>
                </a:solidFill>
                <a:effectLst/>
                <a:latin typeface="Calibri" panose="020F0502020204030204" pitchFamily="34" charset="0"/>
                <a:ea typeface="Calibri" panose="020F0502020204030204" pitchFamily="34" charset="0"/>
                <a:cs typeface="Arial" panose="020B0604020202020204" pitchFamily="34" charset="0"/>
              </a:rPr>
              <a:t>لأن</a:t>
            </a:r>
            <a:r>
              <a:rPr lang="ar-EG" sz="3200" b="1" dirty="0">
                <a:effectLst/>
                <a:latin typeface="Calibri" panose="020F0502020204030204" pitchFamily="34" charset="0"/>
                <a:ea typeface="Calibri" panose="020F0502020204030204" pitchFamily="34" charset="0"/>
                <a:cs typeface="Arial" panose="020B0604020202020204" pitchFamily="34" charset="0"/>
              </a:rPr>
              <a:t> لها جوانب سلبية أهمها:</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مربع نص 2">
            <a:extLst>
              <a:ext uri="{FF2B5EF4-FFF2-40B4-BE49-F238E27FC236}">
                <a16:creationId xmlns:a16="http://schemas.microsoft.com/office/drawing/2014/main" id="{36733377-484D-4EA2-A23A-9FC095DCE1AC}"/>
              </a:ext>
            </a:extLst>
          </p:cNvPr>
          <p:cNvSpPr txBox="1"/>
          <p:nvPr/>
        </p:nvSpPr>
        <p:spPr>
          <a:xfrm>
            <a:off x="1781928" y="2128819"/>
            <a:ext cx="6565312" cy="3901581"/>
          </a:xfrm>
          <a:prstGeom prst="rect">
            <a:avLst/>
          </a:prstGeom>
          <a:noFill/>
        </p:spPr>
        <p:txBody>
          <a:bodyPr wrap="square" rtlCol="1">
            <a:spAutoFit/>
          </a:bodyPr>
          <a:lstStyle/>
          <a:p>
            <a:pPr marL="514350" marR="0" indent="-514350" rtl="1">
              <a:lnSpc>
                <a:spcPct val="107000"/>
              </a:lnSpc>
              <a:spcBef>
                <a:spcPts val="0"/>
              </a:spcBef>
              <a:spcAft>
                <a:spcPts val="800"/>
              </a:spcAft>
              <a:buFont typeface="+mj-lt"/>
              <a:buAutoNum type="arabicPeriod"/>
            </a:pPr>
            <a:r>
              <a:rPr lang="ar-EG" sz="2800" b="1" dirty="0">
                <a:solidFill>
                  <a:srgbClr val="0000CC"/>
                </a:solidFill>
                <a:effectLst/>
                <a:latin typeface="Calibri" panose="020F0502020204030204" pitchFamily="34" charset="0"/>
                <a:ea typeface="Calibri" panose="020F0502020204030204" pitchFamily="34" charset="0"/>
                <a:cs typeface="Arial" panose="020B0604020202020204" pitchFamily="34" charset="0"/>
              </a:rPr>
              <a:t>قلة الحركة وزيادة الوزن.</a:t>
            </a:r>
          </a:p>
          <a:p>
            <a:pPr marL="514350" marR="0" indent="-514350" rtl="1">
              <a:lnSpc>
                <a:spcPct val="107000"/>
              </a:lnSpc>
              <a:spcBef>
                <a:spcPts val="0"/>
              </a:spcBef>
              <a:spcAft>
                <a:spcPts val="800"/>
              </a:spcAft>
              <a:buFont typeface="+mj-lt"/>
              <a:buAutoNum type="arabicPeriod"/>
            </a:pPr>
            <a:r>
              <a:rPr lang="ar-EG" sz="2800" b="1" dirty="0">
                <a:solidFill>
                  <a:srgbClr val="0000CC"/>
                </a:solidFill>
                <a:latin typeface="Calibri" panose="020F0502020204030204" pitchFamily="34" charset="0"/>
                <a:ea typeface="Calibri" panose="020F0502020204030204" pitchFamily="34" charset="0"/>
                <a:cs typeface="Arial" panose="020B0604020202020204" pitchFamily="34" charset="0"/>
              </a:rPr>
              <a:t>إجهاد العينين.</a:t>
            </a:r>
          </a:p>
          <a:p>
            <a:pPr marL="514350" marR="0" indent="-514350" rtl="1">
              <a:lnSpc>
                <a:spcPct val="107000"/>
              </a:lnSpc>
              <a:spcBef>
                <a:spcPts val="0"/>
              </a:spcBef>
              <a:spcAft>
                <a:spcPts val="800"/>
              </a:spcAft>
              <a:buFont typeface="+mj-lt"/>
              <a:buAutoNum type="arabicPeriod"/>
            </a:pPr>
            <a:r>
              <a:rPr lang="ar-EG" sz="2800" b="1" dirty="0">
                <a:solidFill>
                  <a:srgbClr val="0000CC"/>
                </a:solidFill>
                <a:effectLst/>
                <a:latin typeface="Calibri" panose="020F0502020204030204" pitchFamily="34" charset="0"/>
                <a:ea typeface="Calibri" panose="020F0502020204030204" pitchFamily="34" charset="0"/>
                <a:cs typeface="Arial" panose="020B0604020202020204" pitchFamily="34" charset="0"/>
              </a:rPr>
              <a:t>انحناء في العمود الفقري.</a:t>
            </a:r>
          </a:p>
          <a:p>
            <a:pPr marL="514350" marR="0" indent="-514350" rtl="1">
              <a:lnSpc>
                <a:spcPct val="107000"/>
              </a:lnSpc>
              <a:spcBef>
                <a:spcPts val="0"/>
              </a:spcBef>
              <a:spcAft>
                <a:spcPts val="800"/>
              </a:spcAft>
              <a:buFont typeface="+mj-lt"/>
              <a:buAutoNum type="arabicPeriod"/>
            </a:pPr>
            <a:r>
              <a:rPr lang="ar-EG" sz="2800" b="1" dirty="0">
                <a:solidFill>
                  <a:srgbClr val="0000CC"/>
                </a:solidFill>
                <a:latin typeface="Calibri" panose="020F0502020204030204" pitchFamily="34" charset="0"/>
                <a:ea typeface="Calibri" panose="020F0502020204030204" pitchFamily="34" charset="0"/>
                <a:cs typeface="Arial" panose="020B0604020202020204" pitchFamily="34" charset="0"/>
              </a:rPr>
              <a:t>الأرق واضطراب النوم.</a:t>
            </a:r>
          </a:p>
          <a:p>
            <a:pPr marL="514350" marR="0" indent="-514350" rtl="1">
              <a:lnSpc>
                <a:spcPct val="107000"/>
              </a:lnSpc>
              <a:spcBef>
                <a:spcPts val="0"/>
              </a:spcBef>
              <a:spcAft>
                <a:spcPts val="800"/>
              </a:spcAft>
              <a:buFont typeface="+mj-lt"/>
              <a:buAutoNum type="arabicPeriod"/>
            </a:pPr>
            <a:r>
              <a:rPr lang="ar-EG" sz="2800" b="1" dirty="0">
                <a:solidFill>
                  <a:srgbClr val="0000CC"/>
                </a:solidFill>
                <a:effectLst/>
                <a:latin typeface="Calibri" panose="020F0502020204030204" pitchFamily="34" charset="0"/>
                <a:ea typeface="Calibri" panose="020F0502020204030204" pitchFamily="34" charset="0"/>
                <a:cs typeface="Arial" panose="020B0604020202020204" pitchFamily="34" charset="0"/>
              </a:rPr>
              <a:t>خلل في الانتباه والتركيز.</a:t>
            </a:r>
          </a:p>
          <a:p>
            <a:pPr marL="514350" marR="0" indent="-514350" rtl="1">
              <a:lnSpc>
                <a:spcPct val="107000"/>
              </a:lnSpc>
              <a:spcBef>
                <a:spcPts val="0"/>
              </a:spcBef>
              <a:spcAft>
                <a:spcPts val="800"/>
              </a:spcAft>
              <a:buFont typeface="+mj-lt"/>
              <a:buAutoNum type="arabicPeriod"/>
            </a:pPr>
            <a:r>
              <a:rPr lang="ar-EG" sz="2800" b="1" dirty="0">
                <a:solidFill>
                  <a:srgbClr val="0000CC"/>
                </a:solidFill>
                <a:latin typeface="Calibri" panose="020F0502020204030204" pitchFamily="34" charset="0"/>
                <a:ea typeface="Calibri" panose="020F0502020204030204" pitchFamily="34" charset="0"/>
                <a:cs typeface="Arial" panose="020B0604020202020204" pitchFamily="34" charset="0"/>
              </a:rPr>
              <a:t>المشاكل النفسية</a:t>
            </a:r>
          </a:p>
          <a:p>
            <a:pPr marL="514350" marR="0" indent="-514350" rtl="1">
              <a:lnSpc>
                <a:spcPct val="107000"/>
              </a:lnSpc>
              <a:spcBef>
                <a:spcPts val="0"/>
              </a:spcBef>
              <a:spcAft>
                <a:spcPts val="800"/>
              </a:spcAft>
              <a:buFont typeface="+mj-lt"/>
              <a:buAutoNum type="arabicPeriod"/>
            </a:pPr>
            <a:r>
              <a:rPr lang="ar-EG" sz="2800" b="1" dirty="0">
                <a:solidFill>
                  <a:srgbClr val="0000CC"/>
                </a:solidFill>
                <a:effectLst/>
                <a:latin typeface="Calibri" panose="020F0502020204030204" pitchFamily="34" charset="0"/>
                <a:ea typeface="Calibri" panose="020F0502020204030204" pitchFamily="34" charset="0"/>
                <a:cs typeface="Arial" panose="020B0604020202020204" pitchFamily="34" charset="0"/>
              </a:rPr>
              <a:t>التحريض على العنف والسلوك العدواني.</a:t>
            </a:r>
          </a:p>
        </p:txBody>
      </p:sp>
    </p:spTree>
    <p:extLst>
      <p:ext uri="{BB962C8B-B14F-4D97-AF65-F5344CB8AC3E}">
        <p14:creationId xmlns:p14="http://schemas.microsoft.com/office/powerpoint/2010/main" val="362428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B51A8A54-2A38-4E0F-8720-0DB0BADD0B58}"/>
              </a:ext>
            </a:extLst>
          </p:cNvPr>
          <p:cNvSpPr txBox="1"/>
          <p:nvPr/>
        </p:nvSpPr>
        <p:spPr>
          <a:xfrm>
            <a:off x="781952" y="674192"/>
            <a:ext cx="7632848" cy="1077218"/>
          </a:xfrm>
          <a:prstGeom prst="rect">
            <a:avLst/>
          </a:prstGeom>
          <a:noFill/>
        </p:spPr>
        <p:txBody>
          <a:bodyPr wrap="square" rtlCol="1">
            <a:spAutoFit/>
          </a:bodyPr>
          <a:lstStyle>
            <a:defPPr>
              <a:defRPr lang="ar-EG"/>
            </a:defPPr>
            <a:lvl1pPr algn="ctr">
              <a:defRPr sz="3200" b="1">
                <a:effectLst/>
                <a:latin typeface="Calibri" panose="020F0502020204030204" pitchFamily="34" charset="0"/>
                <a:ea typeface="Calibri" panose="020F0502020204030204" pitchFamily="34" charset="0"/>
                <a:cs typeface="Arial" panose="020B0604020202020204" pitchFamily="34" charset="0"/>
              </a:defRPr>
            </a:lvl1pPr>
          </a:lstStyle>
          <a:p>
            <a:r>
              <a:rPr lang="ar-EG" dirty="0"/>
              <a:t>وأستبدل ممارسة الرياضة بهذه العادة السيئة </a:t>
            </a:r>
            <a:r>
              <a:rPr lang="ar-EG" u="sng" dirty="0">
                <a:solidFill>
                  <a:srgbClr val="C00000"/>
                </a:solidFill>
              </a:rPr>
              <a:t>لأن</a:t>
            </a:r>
            <a:r>
              <a:rPr lang="ar-EG" dirty="0"/>
              <a:t> ممارسة الرياضة لها فوائد كثيرة، منها:</a:t>
            </a:r>
            <a:endParaRPr lang="en-US" dirty="0"/>
          </a:p>
        </p:txBody>
      </p:sp>
      <p:sp>
        <p:nvSpPr>
          <p:cNvPr id="3" name="مربع نص 2">
            <a:extLst>
              <a:ext uri="{FF2B5EF4-FFF2-40B4-BE49-F238E27FC236}">
                <a16:creationId xmlns:a16="http://schemas.microsoft.com/office/drawing/2014/main" id="{A76B7F18-0EEC-42CD-80DD-731AFD5934E7}"/>
              </a:ext>
            </a:extLst>
          </p:cNvPr>
          <p:cNvSpPr txBox="1"/>
          <p:nvPr/>
        </p:nvSpPr>
        <p:spPr>
          <a:xfrm>
            <a:off x="781952" y="1769914"/>
            <a:ext cx="7678480" cy="4628703"/>
          </a:xfrm>
          <a:prstGeom prst="rect">
            <a:avLst/>
          </a:prstGeom>
          <a:noFill/>
        </p:spPr>
        <p:txBody>
          <a:bodyPr wrap="square" rtlCol="1">
            <a:spAutoFit/>
          </a:bodyPr>
          <a:lstStyle/>
          <a:p>
            <a:pPr marL="514350" indent="-514350">
              <a:lnSpc>
                <a:spcPct val="107000"/>
              </a:lnSpc>
              <a:spcAft>
                <a:spcPts val="800"/>
              </a:spcAft>
              <a:buFont typeface="+mj-lt"/>
              <a:buAutoNum type="arabicPeriod"/>
            </a:pPr>
            <a:r>
              <a:rPr lang="ar-EG" sz="2800" b="1" dirty="0">
                <a:solidFill>
                  <a:srgbClr val="0000CC"/>
                </a:solidFill>
                <a:latin typeface="Calibri" panose="020F0502020204030204" pitchFamily="34" charset="0"/>
                <a:ea typeface="Calibri" panose="020F0502020204030204" pitchFamily="34" charset="0"/>
              </a:rPr>
              <a:t>تزيد من الطاقة والقدرة على التحمل، كما أنها تقوي العظام وتخفض فرص إصابتها بالترقق.</a:t>
            </a:r>
          </a:p>
          <a:p>
            <a:pPr marL="514350" indent="-514350">
              <a:lnSpc>
                <a:spcPct val="107000"/>
              </a:lnSpc>
              <a:spcAft>
                <a:spcPts val="800"/>
              </a:spcAft>
              <a:buFont typeface="+mj-lt"/>
              <a:buAutoNum type="arabicPeriod"/>
            </a:pPr>
            <a:r>
              <a:rPr lang="ar-EG" sz="2800" b="1" dirty="0">
                <a:solidFill>
                  <a:srgbClr val="0000CC"/>
                </a:solidFill>
                <a:latin typeface="Calibri" panose="020F0502020204030204" pitchFamily="34" charset="0"/>
                <a:ea typeface="Calibri" panose="020F0502020204030204" pitchFamily="34" charset="0"/>
              </a:rPr>
              <a:t> تقوي العضلات وتزيد من نشاط القلب وسعة الرئتين.</a:t>
            </a:r>
          </a:p>
          <a:p>
            <a:pPr marL="514350" indent="-514350">
              <a:lnSpc>
                <a:spcPct val="107000"/>
              </a:lnSpc>
              <a:spcAft>
                <a:spcPts val="800"/>
              </a:spcAft>
              <a:buFont typeface="+mj-lt"/>
              <a:buAutoNum type="arabicPeriod"/>
            </a:pPr>
            <a:r>
              <a:rPr lang="ar-EG" sz="2800" b="1" dirty="0">
                <a:solidFill>
                  <a:srgbClr val="0000CC"/>
                </a:solidFill>
                <a:latin typeface="Calibri" panose="020F0502020204030204" pitchFamily="34" charset="0"/>
                <a:ea typeface="Calibri" panose="020F0502020204030204" pitchFamily="34" charset="0"/>
              </a:rPr>
              <a:t>تزيد من مرونة المفاصل والأوتار والأربطة وكافة الأنسجة التي تزيد من خفة الحركة.</a:t>
            </a:r>
          </a:p>
          <a:p>
            <a:pPr marL="514350" indent="-514350">
              <a:lnSpc>
                <a:spcPct val="107000"/>
              </a:lnSpc>
              <a:spcAft>
                <a:spcPts val="800"/>
              </a:spcAft>
              <a:buFont typeface="+mj-lt"/>
              <a:buAutoNum type="arabicPeriod"/>
            </a:pPr>
            <a:r>
              <a:rPr lang="ar-EG" sz="2800" b="1" dirty="0">
                <a:solidFill>
                  <a:srgbClr val="0000CC"/>
                </a:solidFill>
                <a:latin typeface="Calibri" panose="020F0502020204030204" pitchFamily="34" charset="0"/>
                <a:ea typeface="Calibri" panose="020F0502020204030204" pitchFamily="34" charset="0"/>
              </a:rPr>
              <a:t>تحسن وظائف وأداء الجهاز الهضمي بشكل كبير.</a:t>
            </a:r>
          </a:p>
          <a:p>
            <a:pPr marL="514350" indent="-514350">
              <a:lnSpc>
                <a:spcPct val="107000"/>
              </a:lnSpc>
              <a:spcAft>
                <a:spcPts val="800"/>
              </a:spcAft>
              <a:buFont typeface="+mj-lt"/>
              <a:buAutoNum type="arabicPeriod"/>
            </a:pPr>
            <a:r>
              <a:rPr lang="ar-EG" sz="2800" b="1" dirty="0">
                <a:solidFill>
                  <a:srgbClr val="0000CC"/>
                </a:solidFill>
                <a:latin typeface="Calibri" panose="020F0502020204030204" pitchFamily="34" charset="0"/>
                <a:ea typeface="Calibri" panose="020F0502020204030204" pitchFamily="34" charset="0"/>
              </a:rPr>
              <a:t>تساعد على تحسين التوازن وقد تقلل إلى حد كبير من خطر فقدانه، وهي حالة تعتبر أحد الأسباب الرئيسية للإصابات بين المسنين .</a:t>
            </a:r>
            <a:endParaRPr lang="en-US" sz="2800" b="1" dirty="0">
              <a:solidFill>
                <a:srgbClr val="0000CC"/>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6359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B51A8A54-2A38-4E0F-8720-0DB0BADD0B58}"/>
              </a:ext>
            </a:extLst>
          </p:cNvPr>
          <p:cNvSpPr txBox="1"/>
          <p:nvPr/>
        </p:nvSpPr>
        <p:spPr>
          <a:xfrm>
            <a:off x="863587" y="1556792"/>
            <a:ext cx="7416824" cy="1077218"/>
          </a:xfrm>
          <a:prstGeom prst="rect">
            <a:avLst/>
          </a:prstGeom>
          <a:noFill/>
        </p:spPr>
        <p:txBody>
          <a:bodyPr wrap="square" rtlCol="1">
            <a:spAutoFit/>
          </a:bodyPr>
          <a:lstStyle/>
          <a:p>
            <a:pPr algn="ctr"/>
            <a:r>
              <a:rPr lang="ar-EG" sz="3200" b="1" dirty="0">
                <a:effectLst/>
                <a:latin typeface="Calibri" panose="020F0502020204030204" pitchFamily="34" charset="0"/>
                <a:ea typeface="Calibri" panose="020F0502020204030204" pitchFamily="34" charset="0"/>
                <a:cs typeface="Arial" panose="020B0604020202020204" pitchFamily="34" charset="0"/>
              </a:rPr>
              <a:t>2- ضع علامة </a:t>
            </a:r>
            <a:r>
              <a:rPr lang="ar-EG" sz="3200" b="1" dirty="0">
                <a:effectLst/>
                <a:latin typeface="Calibri" panose="020F0502020204030204" pitchFamily="34" charset="0"/>
                <a:ea typeface="Calibri" panose="020F0502020204030204" pitchFamily="34" charset="0"/>
                <a:cs typeface="Arial" panose="020B0604020202020204" pitchFamily="34" charset="0"/>
                <a:sym typeface="Wingdings 2" panose="05020102010507070707" pitchFamily="18" charset="2"/>
              </a:rPr>
              <a:t></a:t>
            </a:r>
            <a:r>
              <a:rPr lang="ar-EG" sz="3200" b="1" dirty="0">
                <a:effectLst/>
                <a:latin typeface="Calibri" panose="020F0502020204030204" pitchFamily="34" charset="0"/>
                <a:ea typeface="Calibri" panose="020F0502020204030204" pitchFamily="34" charset="0"/>
                <a:cs typeface="Arial" panose="020B0604020202020204" pitchFamily="34" charset="0"/>
              </a:rPr>
              <a:t> على مهارات التفكير الناقد التي وظفتها أنت وأحمد عند محاولتكما لإقناع خالد.</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صورة 3">
            <a:extLst>
              <a:ext uri="{FF2B5EF4-FFF2-40B4-BE49-F238E27FC236}">
                <a16:creationId xmlns:a16="http://schemas.microsoft.com/office/drawing/2014/main" id="{A51A68BF-493E-4205-A8BA-65FC4A1B13F7}"/>
              </a:ext>
            </a:extLst>
          </p:cNvPr>
          <p:cNvPicPr>
            <a:picLocks noChangeAspect="1"/>
          </p:cNvPicPr>
          <p:nvPr/>
        </p:nvPicPr>
        <p:blipFill>
          <a:blip r:embed="rId3"/>
          <a:stretch>
            <a:fillRect/>
          </a:stretch>
        </p:blipFill>
        <p:spPr>
          <a:xfrm>
            <a:off x="3444857" y="3284984"/>
            <a:ext cx="2254283" cy="2370576"/>
          </a:xfrm>
          <a:prstGeom prst="rect">
            <a:avLst/>
          </a:prstGeom>
        </p:spPr>
      </p:pic>
    </p:spTree>
    <p:extLst>
      <p:ext uri="{BB962C8B-B14F-4D97-AF65-F5344CB8AC3E}">
        <p14:creationId xmlns:p14="http://schemas.microsoft.com/office/powerpoint/2010/main" val="247829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4" name="جدول 4">
            <a:extLst>
              <a:ext uri="{FF2B5EF4-FFF2-40B4-BE49-F238E27FC236}">
                <a16:creationId xmlns:a16="http://schemas.microsoft.com/office/drawing/2014/main" id="{5514DB86-3B85-4752-A6DE-6B392E53260E}"/>
              </a:ext>
            </a:extLst>
          </p:cNvPr>
          <p:cNvGraphicFramePr>
            <a:graphicFrameLocks noGrp="1"/>
          </p:cNvGraphicFramePr>
          <p:nvPr>
            <p:extLst>
              <p:ext uri="{D42A27DB-BD31-4B8C-83A1-F6EECF244321}">
                <p14:modId xmlns:p14="http://schemas.microsoft.com/office/powerpoint/2010/main" val="2281996833"/>
              </p:ext>
            </p:extLst>
          </p:nvPr>
        </p:nvGraphicFramePr>
        <p:xfrm>
          <a:off x="1524000" y="1397000"/>
          <a:ext cx="6096000" cy="4192237"/>
        </p:xfrm>
        <a:graphic>
          <a:graphicData uri="http://schemas.openxmlformats.org/drawingml/2006/table">
            <a:tbl>
              <a:tblPr rtl="1" firstRow="1" bandRow="1">
                <a:tableStyleId>{21E4AEA4-8DFA-4A89-87EB-49C32662AFE0}</a:tableStyleId>
              </a:tblPr>
              <a:tblGrid>
                <a:gridCol w="3048000">
                  <a:extLst>
                    <a:ext uri="{9D8B030D-6E8A-4147-A177-3AD203B41FA5}">
                      <a16:colId xmlns:a16="http://schemas.microsoft.com/office/drawing/2014/main" val="7049721"/>
                    </a:ext>
                  </a:extLst>
                </a:gridCol>
                <a:gridCol w="3048000">
                  <a:extLst>
                    <a:ext uri="{9D8B030D-6E8A-4147-A177-3AD203B41FA5}">
                      <a16:colId xmlns:a16="http://schemas.microsoft.com/office/drawing/2014/main" val="2016296182"/>
                    </a:ext>
                  </a:extLst>
                </a:gridCol>
              </a:tblGrid>
              <a:tr h="598891">
                <a:tc>
                  <a:txBody>
                    <a:bodyPr/>
                    <a:lstStyle/>
                    <a:p>
                      <a:pPr algn="ctr" rtl="1"/>
                      <a:r>
                        <a:rPr lang="ar-EG" sz="2800" dirty="0"/>
                        <a:t>المهارة</a:t>
                      </a:r>
                    </a:p>
                  </a:txBody>
                  <a:tcPr anchor="ctr"/>
                </a:tc>
                <a:tc>
                  <a:txBody>
                    <a:bodyPr/>
                    <a:lstStyle/>
                    <a:p>
                      <a:pPr algn="ctr" rtl="1"/>
                      <a:r>
                        <a:rPr lang="ar-EG" sz="2800" dirty="0"/>
                        <a:t>تم استخدامها</a:t>
                      </a:r>
                    </a:p>
                  </a:txBody>
                  <a:tcPr anchor="ctr"/>
                </a:tc>
                <a:extLst>
                  <a:ext uri="{0D108BD9-81ED-4DB2-BD59-A6C34878D82A}">
                    <a16:rowId xmlns:a16="http://schemas.microsoft.com/office/drawing/2014/main" val="1505227857"/>
                  </a:ext>
                </a:extLst>
              </a:tr>
              <a:tr h="598891">
                <a:tc>
                  <a:txBody>
                    <a:bodyPr/>
                    <a:lstStyle/>
                    <a:p>
                      <a:pPr algn="ctr" rtl="1"/>
                      <a:r>
                        <a:rPr lang="ar-EG" sz="2800" b="1" kern="1200" dirty="0">
                          <a:solidFill>
                            <a:schemeClr val="dk1"/>
                          </a:solidFill>
                          <a:effectLst/>
                        </a:rPr>
                        <a:t>التوضيح</a:t>
                      </a:r>
                      <a:endParaRPr lang="ar-EG" sz="2800" dirty="0"/>
                    </a:p>
                  </a:txBody>
                  <a:tcPr anchor="ctr"/>
                </a:tc>
                <a:tc>
                  <a:txBody>
                    <a:bodyPr/>
                    <a:lstStyle/>
                    <a:p>
                      <a:pPr algn="ctr" rtl="1"/>
                      <a:endParaRPr lang="ar-EG" sz="2800" dirty="0"/>
                    </a:p>
                  </a:txBody>
                  <a:tcPr anchor="ctr"/>
                </a:tc>
                <a:extLst>
                  <a:ext uri="{0D108BD9-81ED-4DB2-BD59-A6C34878D82A}">
                    <a16:rowId xmlns:a16="http://schemas.microsoft.com/office/drawing/2014/main" val="4135566299"/>
                  </a:ext>
                </a:extLst>
              </a:tr>
              <a:tr h="598891">
                <a:tc>
                  <a:txBody>
                    <a:bodyPr/>
                    <a:lstStyle/>
                    <a:p>
                      <a:pPr algn="ctr" rtl="1"/>
                      <a:r>
                        <a:rPr lang="ar-EG" sz="2800" b="1" kern="1200" dirty="0">
                          <a:solidFill>
                            <a:schemeClr val="dk1"/>
                          </a:solidFill>
                          <a:effectLst/>
                        </a:rPr>
                        <a:t>التفسير</a:t>
                      </a:r>
                      <a:endParaRPr lang="ar-EG" sz="2800" dirty="0"/>
                    </a:p>
                  </a:txBody>
                  <a:tcPr anchor="ctr"/>
                </a:tc>
                <a:tc>
                  <a:txBody>
                    <a:bodyPr/>
                    <a:lstStyle/>
                    <a:p>
                      <a:pPr algn="ctr" rtl="1"/>
                      <a:endParaRPr lang="ar-EG" sz="2800" dirty="0"/>
                    </a:p>
                  </a:txBody>
                  <a:tcPr anchor="ctr"/>
                </a:tc>
                <a:extLst>
                  <a:ext uri="{0D108BD9-81ED-4DB2-BD59-A6C34878D82A}">
                    <a16:rowId xmlns:a16="http://schemas.microsoft.com/office/drawing/2014/main" val="2001329310"/>
                  </a:ext>
                </a:extLst>
              </a:tr>
              <a:tr h="598891">
                <a:tc>
                  <a:txBody>
                    <a:bodyPr/>
                    <a:lstStyle/>
                    <a:p>
                      <a:pPr algn="ctr" rtl="1"/>
                      <a:r>
                        <a:rPr lang="ar-EG" sz="2800" b="1" kern="1200" dirty="0">
                          <a:solidFill>
                            <a:schemeClr val="dk1"/>
                          </a:solidFill>
                          <a:effectLst/>
                        </a:rPr>
                        <a:t>التحليل</a:t>
                      </a:r>
                      <a:endParaRPr lang="ar-EG" sz="2800" dirty="0"/>
                    </a:p>
                  </a:txBody>
                  <a:tcPr anchor="ctr"/>
                </a:tc>
                <a:tc>
                  <a:txBody>
                    <a:bodyPr/>
                    <a:lstStyle/>
                    <a:p>
                      <a:pPr algn="ctr" rtl="1"/>
                      <a:endParaRPr lang="ar-EG" sz="2800" dirty="0"/>
                    </a:p>
                  </a:txBody>
                  <a:tcPr anchor="ctr"/>
                </a:tc>
                <a:extLst>
                  <a:ext uri="{0D108BD9-81ED-4DB2-BD59-A6C34878D82A}">
                    <a16:rowId xmlns:a16="http://schemas.microsoft.com/office/drawing/2014/main" val="157940820"/>
                  </a:ext>
                </a:extLst>
              </a:tr>
              <a:tr h="598891">
                <a:tc>
                  <a:txBody>
                    <a:bodyPr/>
                    <a:lstStyle/>
                    <a:p>
                      <a:pPr algn="ctr" rtl="1"/>
                      <a:r>
                        <a:rPr lang="ar-EG" sz="2800" b="1" kern="1200" dirty="0">
                          <a:solidFill>
                            <a:schemeClr val="dk1"/>
                          </a:solidFill>
                          <a:effectLst/>
                        </a:rPr>
                        <a:t>التقييم</a:t>
                      </a:r>
                      <a:endParaRPr lang="ar-EG" sz="2800" dirty="0"/>
                    </a:p>
                  </a:txBody>
                  <a:tcPr anchor="ctr"/>
                </a:tc>
                <a:tc>
                  <a:txBody>
                    <a:bodyPr/>
                    <a:lstStyle/>
                    <a:p>
                      <a:pPr algn="ctr" rtl="1"/>
                      <a:endParaRPr lang="ar-EG" sz="2800" dirty="0"/>
                    </a:p>
                  </a:txBody>
                  <a:tcPr anchor="ctr"/>
                </a:tc>
                <a:extLst>
                  <a:ext uri="{0D108BD9-81ED-4DB2-BD59-A6C34878D82A}">
                    <a16:rowId xmlns:a16="http://schemas.microsoft.com/office/drawing/2014/main" val="2720476047"/>
                  </a:ext>
                </a:extLst>
              </a:tr>
              <a:tr h="598891">
                <a:tc>
                  <a:txBody>
                    <a:bodyPr/>
                    <a:lstStyle/>
                    <a:p>
                      <a:pPr algn="ctr" rtl="1"/>
                      <a:r>
                        <a:rPr lang="ar-EG" sz="2800" b="1" kern="1200" dirty="0">
                          <a:solidFill>
                            <a:schemeClr val="dk1"/>
                          </a:solidFill>
                          <a:effectLst/>
                        </a:rPr>
                        <a:t>التنظيم الذاتي </a:t>
                      </a:r>
                      <a:endParaRPr lang="ar-EG" sz="2800" dirty="0"/>
                    </a:p>
                  </a:txBody>
                  <a:tcPr anchor="ctr"/>
                </a:tc>
                <a:tc>
                  <a:txBody>
                    <a:bodyPr/>
                    <a:lstStyle/>
                    <a:p>
                      <a:pPr algn="ctr" rtl="1"/>
                      <a:endParaRPr lang="ar-EG" sz="2800" dirty="0"/>
                    </a:p>
                  </a:txBody>
                  <a:tcPr anchor="ctr"/>
                </a:tc>
                <a:extLst>
                  <a:ext uri="{0D108BD9-81ED-4DB2-BD59-A6C34878D82A}">
                    <a16:rowId xmlns:a16="http://schemas.microsoft.com/office/drawing/2014/main" val="2027404649"/>
                  </a:ext>
                </a:extLst>
              </a:tr>
              <a:tr h="598891">
                <a:tc>
                  <a:txBody>
                    <a:bodyPr/>
                    <a:lstStyle/>
                    <a:p>
                      <a:pPr algn="ctr" rtl="1"/>
                      <a:r>
                        <a:rPr lang="ar-EG" sz="2800" b="1" kern="1200" dirty="0">
                          <a:solidFill>
                            <a:schemeClr val="dk1"/>
                          </a:solidFill>
                          <a:effectLst/>
                        </a:rPr>
                        <a:t>الاستدلال</a:t>
                      </a:r>
                      <a:endParaRPr lang="ar-EG" sz="2800" dirty="0"/>
                    </a:p>
                  </a:txBody>
                  <a:tcPr anchor="ctr"/>
                </a:tc>
                <a:tc>
                  <a:txBody>
                    <a:bodyPr/>
                    <a:lstStyle/>
                    <a:p>
                      <a:pPr algn="ctr" rtl="1"/>
                      <a:endParaRPr lang="ar-EG" sz="2800" dirty="0"/>
                    </a:p>
                  </a:txBody>
                  <a:tcPr anchor="ctr"/>
                </a:tc>
                <a:extLst>
                  <a:ext uri="{0D108BD9-81ED-4DB2-BD59-A6C34878D82A}">
                    <a16:rowId xmlns:a16="http://schemas.microsoft.com/office/drawing/2014/main" val="1870373819"/>
                  </a:ext>
                </a:extLst>
              </a:tr>
            </a:tbl>
          </a:graphicData>
        </a:graphic>
      </p:graphicFrame>
      <p:sp>
        <p:nvSpPr>
          <p:cNvPr id="3" name="مربع نص 2">
            <a:extLst>
              <a:ext uri="{FF2B5EF4-FFF2-40B4-BE49-F238E27FC236}">
                <a16:creationId xmlns:a16="http://schemas.microsoft.com/office/drawing/2014/main" id="{5AD3490F-1EF6-4B2D-99E6-6C46BDF7DC1D}"/>
              </a:ext>
            </a:extLst>
          </p:cNvPr>
          <p:cNvSpPr txBox="1"/>
          <p:nvPr/>
        </p:nvSpPr>
        <p:spPr>
          <a:xfrm>
            <a:off x="2555776" y="1844824"/>
            <a:ext cx="925872" cy="844462"/>
          </a:xfrm>
          <a:prstGeom prst="rect">
            <a:avLst/>
          </a:prstGeom>
          <a:noFill/>
        </p:spPr>
        <p:txBody>
          <a:bodyPr wrap="square" rtlCol="1">
            <a:spAutoFit/>
          </a:bodyPr>
          <a:lstStyle/>
          <a:p>
            <a:pPr marR="0" algn="ctr" rtl="1">
              <a:lnSpc>
                <a:spcPct val="107000"/>
              </a:lnSpc>
              <a:spcBef>
                <a:spcPts val="0"/>
              </a:spcBef>
              <a:spcAft>
                <a:spcPts val="800"/>
              </a:spcAft>
            </a:pPr>
            <a:r>
              <a:rPr lang="ar-EG" sz="4800" b="1" dirty="0">
                <a:solidFill>
                  <a:srgbClr val="0000CC"/>
                </a:solidFill>
                <a:effectLst/>
                <a:latin typeface="Calibri" panose="020F0502020204030204" pitchFamily="34" charset="0"/>
                <a:ea typeface="Calibri" panose="020F0502020204030204" pitchFamily="34" charset="0"/>
                <a:cs typeface="Arial" panose="020B0604020202020204" pitchFamily="34" charset="0"/>
                <a:sym typeface="Wingdings 2" panose="05020102010507070707" pitchFamily="18" charset="2"/>
              </a:rPr>
              <a:t></a:t>
            </a:r>
            <a:endParaRPr lang="en-US" sz="4800" dirty="0">
              <a:solidFill>
                <a:srgbClr val="0000CC"/>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مربع نص 4">
            <a:extLst>
              <a:ext uri="{FF2B5EF4-FFF2-40B4-BE49-F238E27FC236}">
                <a16:creationId xmlns:a16="http://schemas.microsoft.com/office/drawing/2014/main" id="{2C0B03B4-4AD7-4792-9282-E4ABB66CE023}"/>
              </a:ext>
            </a:extLst>
          </p:cNvPr>
          <p:cNvSpPr txBox="1"/>
          <p:nvPr/>
        </p:nvSpPr>
        <p:spPr>
          <a:xfrm>
            <a:off x="2575224" y="2420888"/>
            <a:ext cx="925872" cy="844462"/>
          </a:xfrm>
          <a:prstGeom prst="rect">
            <a:avLst/>
          </a:prstGeom>
          <a:noFill/>
        </p:spPr>
        <p:txBody>
          <a:bodyPr wrap="square" rtlCol="1">
            <a:spAutoFit/>
          </a:bodyPr>
          <a:lstStyle/>
          <a:p>
            <a:pPr marR="0" algn="ctr" rtl="1">
              <a:lnSpc>
                <a:spcPct val="107000"/>
              </a:lnSpc>
              <a:spcBef>
                <a:spcPts val="0"/>
              </a:spcBef>
              <a:spcAft>
                <a:spcPts val="800"/>
              </a:spcAft>
            </a:pPr>
            <a:r>
              <a:rPr lang="ar-EG" sz="4800" b="1" dirty="0">
                <a:solidFill>
                  <a:srgbClr val="0000CC"/>
                </a:solidFill>
                <a:effectLst/>
                <a:latin typeface="Calibri" panose="020F0502020204030204" pitchFamily="34" charset="0"/>
                <a:ea typeface="Calibri" panose="020F0502020204030204" pitchFamily="34" charset="0"/>
                <a:cs typeface="Arial" panose="020B0604020202020204" pitchFamily="34" charset="0"/>
                <a:sym typeface="Wingdings 2" panose="05020102010507070707" pitchFamily="18" charset="2"/>
              </a:rPr>
              <a:t></a:t>
            </a:r>
            <a:endParaRPr lang="en-US" sz="4800" dirty="0">
              <a:solidFill>
                <a:srgbClr val="0000CC"/>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مربع نص 5">
            <a:extLst>
              <a:ext uri="{FF2B5EF4-FFF2-40B4-BE49-F238E27FC236}">
                <a16:creationId xmlns:a16="http://schemas.microsoft.com/office/drawing/2014/main" id="{4A56B627-8B43-4E40-89B2-88E8EC3D91E7}"/>
              </a:ext>
            </a:extLst>
          </p:cNvPr>
          <p:cNvSpPr txBox="1"/>
          <p:nvPr/>
        </p:nvSpPr>
        <p:spPr>
          <a:xfrm>
            <a:off x="2575224" y="4289238"/>
            <a:ext cx="925872" cy="844462"/>
          </a:xfrm>
          <a:prstGeom prst="rect">
            <a:avLst/>
          </a:prstGeom>
          <a:noFill/>
        </p:spPr>
        <p:txBody>
          <a:bodyPr wrap="square" rtlCol="1">
            <a:spAutoFit/>
          </a:bodyPr>
          <a:lstStyle/>
          <a:p>
            <a:pPr marR="0" algn="ctr" rtl="1">
              <a:lnSpc>
                <a:spcPct val="107000"/>
              </a:lnSpc>
              <a:spcBef>
                <a:spcPts val="0"/>
              </a:spcBef>
              <a:spcAft>
                <a:spcPts val="800"/>
              </a:spcAft>
            </a:pPr>
            <a:r>
              <a:rPr lang="ar-EG" sz="4800" b="1" dirty="0">
                <a:solidFill>
                  <a:srgbClr val="0000CC"/>
                </a:solidFill>
                <a:effectLst/>
                <a:latin typeface="Calibri" panose="020F0502020204030204" pitchFamily="34" charset="0"/>
                <a:ea typeface="Calibri" panose="020F0502020204030204" pitchFamily="34" charset="0"/>
                <a:cs typeface="Arial" panose="020B0604020202020204" pitchFamily="34" charset="0"/>
                <a:sym typeface="Wingdings 2" panose="05020102010507070707" pitchFamily="18" charset="2"/>
              </a:rPr>
              <a:t></a:t>
            </a:r>
            <a:endParaRPr lang="en-US" sz="4800" dirty="0">
              <a:solidFill>
                <a:srgbClr val="0000CC"/>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7" name="مربع نص 6">
            <a:extLst>
              <a:ext uri="{FF2B5EF4-FFF2-40B4-BE49-F238E27FC236}">
                <a16:creationId xmlns:a16="http://schemas.microsoft.com/office/drawing/2014/main" id="{C4CFC862-59D6-4021-B5B2-55BBCDD76014}"/>
              </a:ext>
            </a:extLst>
          </p:cNvPr>
          <p:cNvSpPr txBox="1"/>
          <p:nvPr/>
        </p:nvSpPr>
        <p:spPr>
          <a:xfrm>
            <a:off x="2575224" y="4834488"/>
            <a:ext cx="925872" cy="844462"/>
          </a:xfrm>
          <a:prstGeom prst="rect">
            <a:avLst/>
          </a:prstGeom>
          <a:noFill/>
        </p:spPr>
        <p:txBody>
          <a:bodyPr wrap="square" rtlCol="1">
            <a:spAutoFit/>
          </a:bodyPr>
          <a:lstStyle/>
          <a:p>
            <a:pPr marR="0" algn="ctr" rtl="1">
              <a:lnSpc>
                <a:spcPct val="107000"/>
              </a:lnSpc>
              <a:spcBef>
                <a:spcPts val="0"/>
              </a:spcBef>
              <a:spcAft>
                <a:spcPts val="800"/>
              </a:spcAft>
            </a:pPr>
            <a:r>
              <a:rPr lang="ar-EG" sz="4800" b="1" dirty="0">
                <a:solidFill>
                  <a:srgbClr val="0000CC"/>
                </a:solidFill>
                <a:effectLst/>
                <a:latin typeface="Calibri" panose="020F0502020204030204" pitchFamily="34" charset="0"/>
                <a:ea typeface="Calibri" panose="020F0502020204030204" pitchFamily="34" charset="0"/>
                <a:cs typeface="Arial" panose="020B0604020202020204" pitchFamily="34" charset="0"/>
                <a:sym typeface="Wingdings 2" panose="05020102010507070707" pitchFamily="18" charset="2"/>
              </a:rPr>
              <a:t></a:t>
            </a:r>
            <a:endParaRPr lang="en-US" sz="4800" dirty="0">
              <a:solidFill>
                <a:srgbClr val="0000CC"/>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5811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DEE8C61A-0126-4637-9CA7-311C27DDA7E3}"/>
              </a:ext>
            </a:extLst>
          </p:cNvPr>
          <p:cNvSpPr txBox="1"/>
          <p:nvPr/>
        </p:nvSpPr>
        <p:spPr>
          <a:xfrm>
            <a:off x="971600" y="1484784"/>
            <a:ext cx="7344816" cy="1840825"/>
          </a:xfrm>
          <a:prstGeom prst="rect">
            <a:avLst/>
          </a:prstGeom>
          <a:noFill/>
        </p:spPr>
        <p:txBody>
          <a:bodyPr wrap="square" rtlCol="1">
            <a:spAutoFit/>
          </a:bodyPr>
          <a:lstStyle/>
          <a:p>
            <a:pPr marL="400050" marR="0" algn="ctr" rtl="1">
              <a:lnSpc>
                <a:spcPct val="107000"/>
              </a:lnSpc>
              <a:spcBef>
                <a:spcPts val="0"/>
              </a:spcBef>
              <a:spcAft>
                <a:spcPts val="800"/>
              </a:spcAft>
            </a:pPr>
            <a:r>
              <a:rPr lang="ar-EG" sz="3600" b="1" dirty="0">
                <a:effectLst/>
                <a:latin typeface="Calibri" panose="020F0502020204030204" pitchFamily="34" charset="0"/>
                <a:ea typeface="Calibri" panose="020F0502020204030204" pitchFamily="34" charset="0"/>
                <a:cs typeface="Arial" panose="020B0604020202020204" pitchFamily="34" charset="0"/>
              </a:rPr>
              <a:t>3- ضع علامة </a:t>
            </a:r>
            <a:r>
              <a:rPr lang="ar-EG" sz="3600" b="1" dirty="0">
                <a:effectLst/>
                <a:latin typeface="Calibri" panose="020F0502020204030204" pitchFamily="34" charset="0"/>
                <a:ea typeface="Calibri" panose="020F0502020204030204" pitchFamily="34" charset="0"/>
                <a:cs typeface="Arial" panose="020B0604020202020204" pitchFamily="34" charset="0"/>
                <a:sym typeface="Wingdings 2" panose="05020102010507070707" pitchFamily="18" charset="2"/>
              </a:rPr>
              <a:t></a:t>
            </a:r>
            <a:r>
              <a:rPr lang="ar-EG" sz="3600" b="1" dirty="0">
                <a:effectLst/>
                <a:latin typeface="Calibri" panose="020F0502020204030204" pitchFamily="34" charset="0"/>
                <a:ea typeface="Calibri" panose="020F0502020204030204" pitchFamily="34" charset="0"/>
                <a:cs typeface="Arial" panose="020B0604020202020204" pitchFamily="34" charset="0"/>
              </a:rPr>
              <a:t> في حال التزامك أنت وأحمد بمعايير التفكير الناقد التالية عند محاولتكما إقناع خالد.</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صورة 3">
            <a:extLst>
              <a:ext uri="{FF2B5EF4-FFF2-40B4-BE49-F238E27FC236}">
                <a16:creationId xmlns:a16="http://schemas.microsoft.com/office/drawing/2014/main" id="{9F5532D3-7555-4FC6-A16C-6CB902DB2609}"/>
              </a:ext>
            </a:extLst>
          </p:cNvPr>
          <p:cNvPicPr>
            <a:picLocks noChangeAspect="1"/>
          </p:cNvPicPr>
          <p:nvPr/>
        </p:nvPicPr>
        <p:blipFill>
          <a:blip r:embed="rId3"/>
          <a:stretch>
            <a:fillRect/>
          </a:stretch>
        </p:blipFill>
        <p:spPr>
          <a:xfrm>
            <a:off x="3230700" y="3532392"/>
            <a:ext cx="2682600" cy="2665834"/>
          </a:xfrm>
          <a:prstGeom prst="rect">
            <a:avLst/>
          </a:prstGeom>
        </p:spPr>
      </p:pic>
    </p:spTree>
    <p:extLst>
      <p:ext uri="{BB962C8B-B14F-4D97-AF65-F5344CB8AC3E}">
        <p14:creationId xmlns:p14="http://schemas.microsoft.com/office/powerpoint/2010/main" val="389220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2" name="جدول 2">
            <a:extLst>
              <a:ext uri="{FF2B5EF4-FFF2-40B4-BE49-F238E27FC236}">
                <a16:creationId xmlns:a16="http://schemas.microsoft.com/office/drawing/2014/main" id="{11B53CA8-3E5A-415C-AD8A-C71E6E93ADA4}"/>
              </a:ext>
            </a:extLst>
          </p:cNvPr>
          <p:cNvGraphicFramePr>
            <a:graphicFrameLocks noGrp="1"/>
          </p:cNvGraphicFramePr>
          <p:nvPr>
            <p:extLst>
              <p:ext uri="{D42A27DB-BD31-4B8C-83A1-F6EECF244321}">
                <p14:modId xmlns:p14="http://schemas.microsoft.com/office/powerpoint/2010/main" val="3137763554"/>
              </p:ext>
            </p:extLst>
          </p:nvPr>
        </p:nvGraphicFramePr>
        <p:xfrm>
          <a:off x="941766" y="712235"/>
          <a:ext cx="7260468" cy="5433530"/>
        </p:xfrm>
        <a:graphic>
          <a:graphicData uri="http://schemas.openxmlformats.org/drawingml/2006/table">
            <a:tbl>
              <a:tblPr rtl="1" firstRow="1" bandRow="1">
                <a:tableStyleId>{7DF18680-E054-41AD-8BC1-D1AEF772440D}</a:tableStyleId>
              </a:tblPr>
              <a:tblGrid>
                <a:gridCol w="5681619">
                  <a:extLst>
                    <a:ext uri="{9D8B030D-6E8A-4147-A177-3AD203B41FA5}">
                      <a16:colId xmlns:a16="http://schemas.microsoft.com/office/drawing/2014/main" val="738918208"/>
                    </a:ext>
                  </a:extLst>
                </a:gridCol>
                <a:gridCol w="1578849">
                  <a:extLst>
                    <a:ext uri="{9D8B030D-6E8A-4147-A177-3AD203B41FA5}">
                      <a16:colId xmlns:a16="http://schemas.microsoft.com/office/drawing/2014/main" val="1300840304"/>
                    </a:ext>
                  </a:extLst>
                </a:gridCol>
              </a:tblGrid>
              <a:tr h="518962">
                <a:tc>
                  <a:txBody>
                    <a:bodyPr/>
                    <a:lstStyle/>
                    <a:p>
                      <a:pPr algn="ctr" rtl="1"/>
                      <a:r>
                        <a:rPr lang="ar-EG" sz="2400" dirty="0"/>
                        <a:t>المعيار</a:t>
                      </a:r>
                    </a:p>
                  </a:txBody>
                  <a:tcPr anchor="ctr"/>
                </a:tc>
                <a:tc>
                  <a:txBody>
                    <a:bodyPr/>
                    <a:lstStyle/>
                    <a:p>
                      <a:pPr algn="ctr" rtl="1"/>
                      <a:r>
                        <a:rPr lang="ar-EG" sz="2400" dirty="0"/>
                        <a:t>تم الالتزام به</a:t>
                      </a:r>
                    </a:p>
                  </a:txBody>
                  <a:tcPr anchor="ctr"/>
                </a:tc>
                <a:extLst>
                  <a:ext uri="{0D108BD9-81ED-4DB2-BD59-A6C34878D82A}">
                    <a16:rowId xmlns:a16="http://schemas.microsoft.com/office/drawing/2014/main" val="1444173749"/>
                  </a:ext>
                </a:extLst>
              </a:tr>
              <a:tr h="593137">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2400" b="1" kern="1200" dirty="0">
                          <a:solidFill>
                            <a:schemeClr val="dk1"/>
                          </a:solidFill>
                          <a:effectLst/>
                        </a:rPr>
                        <a:t>الوضوح: هل الجمل والكلمات المستخدمة واضحة؟</a:t>
                      </a:r>
                      <a:endParaRPr lang="en-US" sz="2400" kern="1200" dirty="0">
                        <a:solidFill>
                          <a:schemeClr val="dk1"/>
                        </a:solidFill>
                        <a:effectLst/>
                        <a:latin typeface="+mn-lt"/>
                        <a:ea typeface="+mn-ea"/>
                        <a:cs typeface="+mn-cs"/>
                      </a:endParaRPr>
                    </a:p>
                  </a:txBody>
                  <a:tcPr anchor="ctr"/>
                </a:tc>
                <a:tc>
                  <a:txBody>
                    <a:bodyPr/>
                    <a:lstStyle/>
                    <a:p>
                      <a:pPr algn="ctr" rtl="1"/>
                      <a:endParaRPr lang="ar-EG"/>
                    </a:p>
                  </a:txBody>
                  <a:tcPr anchor="ctr"/>
                </a:tc>
                <a:extLst>
                  <a:ext uri="{0D108BD9-81ED-4DB2-BD59-A6C34878D82A}">
                    <a16:rowId xmlns:a16="http://schemas.microsoft.com/office/drawing/2014/main" val="2493951133"/>
                  </a:ext>
                </a:extLst>
              </a:tr>
              <a:tr h="593137">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2400" b="1" kern="1200" dirty="0">
                          <a:solidFill>
                            <a:schemeClr val="dk1"/>
                          </a:solidFill>
                          <a:effectLst/>
                        </a:rPr>
                        <a:t>العمق: هل تم الإلمام بكل مكونات الوضوح؟</a:t>
                      </a:r>
                      <a:endParaRPr lang="en-US" sz="2400" kern="1200" dirty="0">
                        <a:solidFill>
                          <a:schemeClr val="dk1"/>
                        </a:solidFill>
                        <a:effectLst/>
                        <a:latin typeface="+mn-lt"/>
                        <a:ea typeface="+mn-ea"/>
                        <a:cs typeface="+mn-cs"/>
                      </a:endParaRPr>
                    </a:p>
                  </a:txBody>
                  <a:tcPr anchor="ctr"/>
                </a:tc>
                <a:tc>
                  <a:txBody>
                    <a:bodyPr/>
                    <a:lstStyle/>
                    <a:p>
                      <a:pPr algn="ctr" rtl="1"/>
                      <a:endParaRPr lang="ar-EG"/>
                    </a:p>
                  </a:txBody>
                  <a:tcPr anchor="ctr"/>
                </a:tc>
                <a:extLst>
                  <a:ext uri="{0D108BD9-81ED-4DB2-BD59-A6C34878D82A}">
                    <a16:rowId xmlns:a16="http://schemas.microsoft.com/office/drawing/2014/main" val="1480016813"/>
                  </a:ext>
                </a:extLst>
              </a:tr>
              <a:tr h="593137">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2400" b="1" kern="1200" dirty="0">
                          <a:solidFill>
                            <a:schemeClr val="dk1"/>
                          </a:solidFill>
                          <a:effectLst/>
                        </a:rPr>
                        <a:t>الربط: هل كل ما كتب له علاقة بالموضوع؟</a:t>
                      </a:r>
                      <a:endParaRPr lang="en-US" sz="2400" kern="1200" dirty="0">
                        <a:solidFill>
                          <a:schemeClr val="dk1"/>
                        </a:solidFill>
                        <a:effectLst/>
                        <a:latin typeface="+mn-lt"/>
                        <a:ea typeface="+mn-ea"/>
                        <a:cs typeface="+mn-cs"/>
                      </a:endParaRPr>
                    </a:p>
                  </a:txBody>
                  <a:tcPr anchor="ctr"/>
                </a:tc>
                <a:tc>
                  <a:txBody>
                    <a:bodyPr/>
                    <a:lstStyle/>
                    <a:p>
                      <a:pPr algn="ctr" rtl="1"/>
                      <a:endParaRPr lang="ar-EG"/>
                    </a:p>
                  </a:txBody>
                  <a:tcPr anchor="ctr"/>
                </a:tc>
                <a:extLst>
                  <a:ext uri="{0D108BD9-81ED-4DB2-BD59-A6C34878D82A}">
                    <a16:rowId xmlns:a16="http://schemas.microsoft.com/office/drawing/2014/main" val="2980372416"/>
                  </a:ext>
                </a:extLst>
              </a:tr>
              <a:tr h="8473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2400" b="1" kern="1200" dirty="0">
                          <a:solidFill>
                            <a:schemeClr val="dk1"/>
                          </a:solidFill>
                          <a:effectLst/>
                        </a:rPr>
                        <a:t>الاستدلال المنطقي: هل الأسباب منطقية ومنسجمة مع الموضوع ومتسلسلة بصورة منطقية؟</a:t>
                      </a:r>
                      <a:endParaRPr lang="en-US" sz="2400" kern="1200" dirty="0">
                        <a:solidFill>
                          <a:schemeClr val="dk1"/>
                        </a:solidFill>
                        <a:effectLst/>
                        <a:latin typeface="+mn-lt"/>
                        <a:ea typeface="+mn-ea"/>
                        <a:cs typeface="+mn-cs"/>
                      </a:endParaRPr>
                    </a:p>
                  </a:txBody>
                  <a:tcPr anchor="ctr"/>
                </a:tc>
                <a:tc>
                  <a:txBody>
                    <a:bodyPr/>
                    <a:lstStyle/>
                    <a:p>
                      <a:pPr algn="ctr" rtl="1"/>
                      <a:endParaRPr lang="ar-EG"/>
                    </a:p>
                  </a:txBody>
                  <a:tcPr anchor="ctr"/>
                </a:tc>
                <a:extLst>
                  <a:ext uri="{0D108BD9-81ED-4DB2-BD59-A6C34878D82A}">
                    <a16:rowId xmlns:a16="http://schemas.microsoft.com/office/drawing/2014/main" val="4284342214"/>
                  </a:ext>
                </a:extLst>
              </a:tr>
              <a:tr h="8473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2400" b="1" kern="1200" dirty="0">
                          <a:solidFill>
                            <a:schemeClr val="dk1"/>
                          </a:solidFill>
                          <a:effectLst/>
                        </a:rPr>
                        <a:t>الدقة: هل هناك معلومات لا حاجة لها تمت إضافتها؟ هل هناك نقص في بعض المعلومات؟</a:t>
                      </a:r>
                      <a:endParaRPr lang="en-US" sz="2400" kern="1200" dirty="0">
                        <a:solidFill>
                          <a:schemeClr val="dk1"/>
                        </a:solidFill>
                        <a:effectLst/>
                        <a:latin typeface="+mn-lt"/>
                        <a:ea typeface="+mn-ea"/>
                        <a:cs typeface="+mn-cs"/>
                      </a:endParaRPr>
                    </a:p>
                  </a:txBody>
                  <a:tcPr anchor="ctr"/>
                </a:tc>
                <a:tc>
                  <a:txBody>
                    <a:bodyPr/>
                    <a:lstStyle/>
                    <a:p>
                      <a:pPr algn="ctr" rtl="1"/>
                      <a:endParaRPr lang="ar-EG"/>
                    </a:p>
                  </a:txBody>
                  <a:tcPr anchor="ctr"/>
                </a:tc>
                <a:extLst>
                  <a:ext uri="{0D108BD9-81ED-4DB2-BD59-A6C34878D82A}">
                    <a16:rowId xmlns:a16="http://schemas.microsoft.com/office/drawing/2014/main" val="3737770061"/>
                  </a:ext>
                </a:extLst>
              </a:tr>
              <a:tr h="593137">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2400" b="1" kern="1200" dirty="0">
                          <a:solidFill>
                            <a:schemeClr val="dk1"/>
                          </a:solidFill>
                          <a:effectLst/>
                        </a:rPr>
                        <a:t>الصحة: هل المعلومات صحيحة وموثوقة المصدر؟</a:t>
                      </a:r>
                      <a:endParaRPr lang="en-US" sz="2400" kern="1200" dirty="0">
                        <a:solidFill>
                          <a:schemeClr val="dk1"/>
                        </a:solidFill>
                        <a:effectLst/>
                        <a:latin typeface="+mn-lt"/>
                        <a:ea typeface="+mn-ea"/>
                        <a:cs typeface="+mn-cs"/>
                      </a:endParaRPr>
                    </a:p>
                  </a:txBody>
                  <a:tcPr anchor="ctr"/>
                </a:tc>
                <a:tc>
                  <a:txBody>
                    <a:bodyPr/>
                    <a:lstStyle/>
                    <a:p>
                      <a:pPr algn="ctr" rtl="1"/>
                      <a:endParaRPr lang="ar-EG"/>
                    </a:p>
                  </a:txBody>
                  <a:tcPr anchor="ctr"/>
                </a:tc>
                <a:extLst>
                  <a:ext uri="{0D108BD9-81ED-4DB2-BD59-A6C34878D82A}">
                    <a16:rowId xmlns:a16="http://schemas.microsoft.com/office/drawing/2014/main" val="1147919338"/>
                  </a:ext>
                </a:extLst>
              </a:tr>
              <a:tr h="8473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2400" b="1" kern="1200" dirty="0">
                          <a:solidFill>
                            <a:schemeClr val="dk1"/>
                          </a:solidFill>
                          <a:effectLst/>
                        </a:rPr>
                        <a:t>الاتساع: هل تم أخذ كل الآراء المختلفة حول الموضوع في الاعتبار؟</a:t>
                      </a:r>
                      <a:endParaRPr lang="en-US" sz="2400" kern="1200" dirty="0">
                        <a:solidFill>
                          <a:schemeClr val="dk1"/>
                        </a:solidFill>
                        <a:effectLst/>
                        <a:latin typeface="+mn-lt"/>
                        <a:ea typeface="+mn-ea"/>
                        <a:cs typeface="+mn-cs"/>
                      </a:endParaRPr>
                    </a:p>
                  </a:txBody>
                  <a:tcPr anchor="ctr"/>
                </a:tc>
                <a:tc>
                  <a:txBody>
                    <a:bodyPr/>
                    <a:lstStyle/>
                    <a:p>
                      <a:pPr algn="ctr" rtl="1"/>
                      <a:endParaRPr lang="ar-EG" dirty="0"/>
                    </a:p>
                  </a:txBody>
                  <a:tcPr anchor="ctr"/>
                </a:tc>
                <a:extLst>
                  <a:ext uri="{0D108BD9-81ED-4DB2-BD59-A6C34878D82A}">
                    <a16:rowId xmlns:a16="http://schemas.microsoft.com/office/drawing/2014/main" val="2670308983"/>
                  </a:ext>
                </a:extLst>
              </a:tr>
            </a:tbl>
          </a:graphicData>
        </a:graphic>
      </p:graphicFrame>
      <p:sp>
        <p:nvSpPr>
          <p:cNvPr id="3" name="مربع نص 2">
            <a:extLst>
              <a:ext uri="{FF2B5EF4-FFF2-40B4-BE49-F238E27FC236}">
                <a16:creationId xmlns:a16="http://schemas.microsoft.com/office/drawing/2014/main" id="{CC846D51-3DD5-47BB-98A5-E33667661BD4}"/>
              </a:ext>
            </a:extLst>
          </p:cNvPr>
          <p:cNvSpPr txBox="1"/>
          <p:nvPr/>
        </p:nvSpPr>
        <p:spPr>
          <a:xfrm>
            <a:off x="1331640" y="1124744"/>
            <a:ext cx="925872" cy="844462"/>
          </a:xfrm>
          <a:prstGeom prst="rect">
            <a:avLst/>
          </a:prstGeom>
          <a:noFill/>
        </p:spPr>
        <p:txBody>
          <a:bodyPr wrap="square" rtlCol="1">
            <a:spAutoFit/>
          </a:bodyPr>
          <a:lstStyle/>
          <a:p>
            <a:pPr marR="0" algn="ctr" rtl="1">
              <a:lnSpc>
                <a:spcPct val="107000"/>
              </a:lnSpc>
              <a:spcBef>
                <a:spcPts val="0"/>
              </a:spcBef>
              <a:spcAft>
                <a:spcPts val="800"/>
              </a:spcAft>
            </a:pPr>
            <a:r>
              <a:rPr lang="ar-EG" sz="4800" b="1" dirty="0">
                <a:solidFill>
                  <a:srgbClr val="0000CC"/>
                </a:solidFill>
                <a:effectLst/>
                <a:latin typeface="Calibri" panose="020F0502020204030204" pitchFamily="34" charset="0"/>
                <a:ea typeface="Calibri" panose="020F0502020204030204" pitchFamily="34" charset="0"/>
                <a:cs typeface="Arial" panose="020B0604020202020204" pitchFamily="34" charset="0"/>
                <a:sym typeface="Wingdings 2" panose="05020102010507070707" pitchFamily="18" charset="2"/>
              </a:rPr>
              <a:t></a:t>
            </a:r>
            <a:endParaRPr lang="en-US" sz="4800" dirty="0">
              <a:solidFill>
                <a:srgbClr val="0000CC"/>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مربع نص 3">
            <a:extLst>
              <a:ext uri="{FF2B5EF4-FFF2-40B4-BE49-F238E27FC236}">
                <a16:creationId xmlns:a16="http://schemas.microsoft.com/office/drawing/2014/main" id="{8A914E90-97EA-4B5E-9B4C-7F2719C3DE2D}"/>
              </a:ext>
            </a:extLst>
          </p:cNvPr>
          <p:cNvSpPr txBox="1"/>
          <p:nvPr/>
        </p:nvSpPr>
        <p:spPr>
          <a:xfrm>
            <a:off x="1331640" y="1700808"/>
            <a:ext cx="925872" cy="844462"/>
          </a:xfrm>
          <a:prstGeom prst="rect">
            <a:avLst/>
          </a:prstGeom>
          <a:noFill/>
        </p:spPr>
        <p:txBody>
          <a:bodyPr wrap="square" rtlCol="1">
            <a:spAutoFit/>
          </a:bodyPr>
          <a:lstStyle/>
          <a:p>
            <a:pPr marR="0" algn="ctr" rtl="1">
              <a:lnSpc>
                <a:spcPct val="107000"/>
              </a:lnSpc>
              <a:spcBef>
                <a:spcPts val="0"/>
              </a:spcBef>
              <a:spcAft>
                <a:spcPts val="800"/>
              </a:spcAft>
            </a:pPr>
            <a:r>
              <a:rPr lang="ar-EG" sz="4800" b="1" dirty="0">
                <a:solidFill>
                  <a:srgbClr val="0000CC"/>
                </a:solidFill>
                <a:effectLst/>
                <a:latin typeface="Calibri" panose="020F0502020204030204" pitchFamily="34" charset="0"/>
                <a:ea typeface="Calibri" panose="020F0502020204030204" pitchFamily="34" charset="0"/>
                <a:cs typeface="Arial" panose="020B0604020202020204" pitchFamily="34" charset="0"/>
                <a:sym typeface="Wingdings 2" panose="05020102010507070707" pitchFamily="18" charset="2"/>
              </a:rPr>
              <a:t></a:t>
            </a:r>
            <a:endParaRPr lang="en-US" sz="4800" dirty="0">
              <a:solidFill>
                <a:srgbClr val="0000CC"/>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مربع نص 4">
            <a:extLst>
              <a:ext uri="{FF2B5EF4-FFF2-40B4-BE49-F238E27FC236}">
                <a16:creationId xmlns:a16="http://schemas.microsoft.com/office/drawing/2014/main" id="{E2DF14B3-AEA5-4D55-8B33-0689AE3D0399}"/>
              </a:ext>
            </a:extLst>
          </p:cNvPr>
          <p:cNvSpPr txBox="1"/>
          <p:nvPr/>
        </p:nvSpPr>
        <p:spPr>
          <a:xfrm>
            <a:off x="1330512" y="2276872"/>
            <a:ext cx="925872" cy="844462"/>
          </a:xfrm>
          <a:prstGeom prst="rect">
            <a:avLst/>
          </a:prstGeom>
          <a:noFill/>
        </p:spPr>
        <p:txBody>
          <a:bodyPr wrap="square" rtlCol="1">
            <a:spAutoFit/>
          </a:bodyPr>
          <a:lstStyle/>
          <a:p>
            <a:pPr marR="0" algn="ctr" rtl="1">
              <a:lnSpc>
                <a:spcPct val="107000"/>
              </a:lnSpc>
              <a:spcBef>
                <a:spcPts val="0"/>
              </a:spcBef>
              <a:spcAft>
                <a:spcPts val="800"/>
              </a:spcAft>
            </a:pPr>
            <a:r>
              <a:rPr lang="ar-EG" sz="4800" b="1" dirty="0">
                <a:solidFill>
                  <a:srgbClr val="0000CC"/>
                </a:solidFill>
                <a:effectLst/>
                <a:latin typeface="Calibri" panose="020F0502020204030204" pitchFamily="34" charset="0"/>
                <a:ea typeface="Calibri" panose="020F0502020204030204" pitchFamily="34" charset="0"/>
                <a:cs typeface="Arial" panose="020B0604020202020204" pitchFamily="34" charset="0"/>
                <a:sym typeface="Wingdings 2" panose="05020102010507070707" pitchFamily="18" charset="2"/>
              </a:rPr>
              <a:t></a:t>
            </a:r>
            <a:endParaRPr lang="en-US" sz="4800" dirty="0">
              <a:solidFill>
                <a:srgbClr val="0000CC"/>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مربع نص 5">
            <a:extLst>
              <a:ext uri="{FF2B5EF4-FFF2-40B4-BE49-F238E27FC236}">
                <a16:creationId xmlns:a16="http://schemas.microsoft.com/office/drawing/2014/main" id="{903983FB-5CC9-45F0-8952-507F19CC4441}"/>
              </a:ext>
            </a:extLst>
          </p:cNvPr>
          <p:cNvSpPr txBox="1"/>
          <p:nvPr/>
        </p:nvSpPr>
        <p:spPr>
          <a:xfrm>
            <a:off x="1329384" y="3006769"/>
            <a:ext cx="925872" cy="844462"/>
          </a:xfrm>
          <a:prstGeom prst="rect">
            <a:avLst/>
          </a:prstGeom>
          <a:noFill/>
        </p:spPr>
        <p:txBody>
          <a:bodyPr wrap="square" rtlCol="1">
            <a:spAutoFit/>
          </a:bodyPr>
          <a:lstStyle/>
          <a:p>
            <a:pPr marR="0" algn="ctr" rtl="1">
              <a:lnSpc>
                <a:spcPct val="107000"/>
              </a:lnSpc>
              <a:spcBef>
                <a:spcPts val="0"/>
              </a:spcBef>
              <a:spcAft>
                <a:spcPts val="800"/>
              </a:spcAft>
            </a:pPr>
            <a:r>
              <a:rPr lang="ar-EG" sz="4800" b="1" dirty="0">
                <a:solidFill>
                  <a:srgbClr val="0000CC"/>
                </a:solidFill>
                <a:effectLst/>
                <a:latin typeface="Calibri" panose="020F0502020204030204" pitchFamily="34" charset="0"/>
                <a:ea typeface="Calibri" panose="020F0502020204030204" pitchFamily="34" charset="0"/>
                <a:cs typeface="Arial" panose="020B0604020202020204" pitchFamily="34" charset="0"/>
                <a:sym typeface="Wingdings 2" panose="05020102010507070707" pitchFamily="18" charset="2"/>
              </a:rPr>
              <a:t></a:t>
            </a:r>
            <a:endParaRPr lang="en-US" sz="4800" dirty="0">
              <a:solidFill>
                <a:srgbClr val="0000CC"/>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7" name="مربع نص 6">
            <a:extLst>
              <a:ext uri="{FF2B5EF4-FFF2-40B4-BE49-F238E27FC236}">
                <a16:creationId xmlns:a16="http://schemas.microsoft.com/office/drawing/2014/main" id="{540630C1-D977-4589-9D17-DDDD224124EE}"/>
              </a:ext>
            </a:extLst>
          </p:cNvPr>
          <p:cNvSpPr txBox="1"/>
          <p:nvPr/>
        </p:nvSpPr>
        <p:spPr>
          <a:xfrm>
            <a:off x="1329384" y="4567115"/>
            <a:ext cx="925872" cy="844462"/>
          </a:xfrm>
          <a:prstGeom prst="rect">
            <a:avLst/>
          </a:prstGeom>
          <a:noFill/>
        </p:spPr>
        <p:txBody>
          <a:bodyPr wrap="square" rtlCol="1">
            <a:spAutoFit/>
          </a:bodyPr>
          <a:lstStyle/>
          <a:p>
            <a:pPr marR="0" algn="ctr" rtl="1">
              <a:lnSpc>
                <a:spcPct val="107000"/>
              </a:lnSpc>
              <a:spcBef>
                <a:spcPts val="0"/>
              </a:spcBef>
              <a:spcAft>
                <a:spcPts val="800"/>
              </a:spcAft>
            </a:pPr>
            <a:r>
              <a:rPr lang="ar-EG" sz="4800" b="1" dirty="0">
                <a:solidFill>
                  <a:srgbClr val="0000CC"/>
                </a:solidFill>
                <a:effectLst/>
                <a:latin typeface="Calibri" panose="020F0502020204030204" pitchFamily="34" charset="0"/>
                <a:ea typeface="Calibri" panose="020F0502020204030204" pitchFamily="34" charset="0"/>
                <a:cs typeface="Arial" panose="020B0604020202020204" pitchFamily="34" charset="0"/>
                <a:sym typeface="Wingdings 2" panose="05020102010507070707" pitchFamily="18" charset="2"/>
              </a:rPr>
              <a:t></a:t>
            </a:r>
            <a:endParaRPr lang="en-US" sz="4800" dirty="0">
              <a:solidFill>
                <a:srgbClr val="0000CC"/>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0767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3" cstate="print">
            <a:extLst>
              <a:ext uri="{28A0092B-C50C-407E-A947-70E740481C1C}">
                <a14:useLocalDpi xmlns:a14="http://schemas.microsoft.com/office/drawing/2010/main" val="0"/>
              </a:ext>
            </a:extLst>
          </a:blip>
          <a:srcRect l="2778" t="15980" r="9722" b="22603"/>
          <a:stretch/>
        </p:blipFill>
        <p:spPr>
          <a:xfrm>
            <a:off x="1691680" y="1257330"/>
            <a:ext cx="5472608" cy="4343340"/>
          </a:xfrm>
          <a:prstGeom prst="rect">
            <a:avLst/>
          </a:prstGeom>
        </p:spPr>
      </p:pic>
      <p:sp>
        <p:nvSpPr>
          <p:cNvPr id="6" name="عنوان 1">
            <a:extLst>
              <a:ext uri="{FF2B5EF4-FFF2-40B4-BE49-F238E27FC236}">
                <a16:creationId xmlns:a16="http://schemas.microsoft.com/office/drawing/2014/main" id="{33634818-CCB1-4B01-9AE4-101BDDF24770}"/>
              </a:ext>
            </a:extLst>
          </p:cNvPr>
          <p:cNvSpPr txBox="1">
            <a:spLocks/>
          </p:cNvSpPr>
          <p:nvPr/>
        </p:nvSpPr>
        <p:spPr>
          <a:xfrm>
            <a:off x="2483768" y="2564904"/>
            <a:ext cx="4176464" cy="1080121"/>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9600" b="1" dirty="0">
                <a:solidFill>
                  <a:srgbClr val="FFC000"/>
                </a:solidFill>
                <a:effectLst>
                  <a:outerShdw blurRad="38100" dist="38100" dir="2700000" algn="tl">
                    <a:srgbClr val="000000">
                      <a:alpha val="43137"/>
                    </a:srgbClr>
                  </a:outerShdw>
                </a:effectLst>
              </a:rPr>
              <a:t>تمهيد</a:t>
            </a:r>
          </a:p>
        </p:txBody>
      </p:sp>
    </p:spTree>
    <p:extLst>
      <p:ext uri="{BB962C8B-B14F-4D97-AF65-F5344CB8AC3E}">
        <p14:creationId xmlns:p14="http://schemas.microsoft.com/office/powerpoint/2010/main" val="334383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B054AE02-2CAA-4AB1-84B1-28CE6BC64E22}"/>
              </a:ext>
            </a:extLst>
          </p:cNvPr>
          <p:cNvGrpSpPr/>
          <p:nvPr/>
        </p:nvGrpSpPr>
        <p:grpSpPr>
          <a:xfrm>
            <a:off x="2411760" y="764704"/>
            <a:ext cx="3644846" cy="4548158"/>
            <a:chOff x="2411760" y="764704"/>
            <a:chExt cx="3644846" cy="4548158"/>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11760" y="764704"/>
              <a:ext cx="3644846" cy="3659140"/>
            </a:xfrm>
            <a:prstGeom prst="rect">
              <a:avLst/>
            </a:prstGeom>
          </p:spPr>
        </p:pic>
        <p:sp>
          <p:nvSpPr>
            <p:cNvPr id="4" name="عنوان 1">
              <a:extLst>
                <a:ext uri="{FF2B5EF4-FFF2-40B4-BE49-F238E27FC236}">
                  <a16:creationId xmlns:a16="http://schemas.microsoft.com/office/drawing/2014/main" id="{5FF63619-2D78-439B-B487-02D3341C4CA7}"/>
                </a:ext>
              </a:extLst>
            </p:cNvPr>
            <p:cNvSpPr txBox="1">
              <a:spLocks/>
            </p:cNvSpPr>
            <p:nvPr/>
          </p:nvSpPr>
          <p:spPr>
            <a:xfrm>
              <a:off x="2924746" y="4389532"/>
              <a:ext cx="3131860" cy="923330"/>
            </a:xfrm>
            <a:prstGeom prst="rect">
              <a:avLst/>
            </a:prstGeom>
            <a:solidFill>
              <a:srgbClr val="FFC00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solidFill>
                    <a:srgbClr val="002060"/>
                  </a:solidFill>
                </a:rPr>
                <a:t>إضاءة</a:t>
              </a:r>
            </a:p>
          </p:txBody>
        </p:sp>
      </p:grpSp>
    </p:spTree>
    <p:extLst>
      <p:ext uri="{BB962C8B-B14F-4D97-AF65-F5344CB8AC3E}">
        <p14:creationId xmlns:p14="http://schemas.microsoft.com/office/powerpoint/2010/main" val="218866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51587810-54DE-46CC-8DAE-F1B77ADD4810}"/>
              </a:ext>
            </a:extLst>
          </p:cNvPr>
          <p:cNvSpPr txBox="1"/>
          <p:nvPr/>
        </p:nvSpPr>
        <p:spPr>
          <a:xfrm>
            <a:off x="1547664" y="1961611"/>
            <a:ext cx="6408712" cy="2934778"/>
          </a:xfrm>
          <a:prstGeom prst="rect">
            <a:avLst/>
          </a:prstGeom>
          <a:solidFill>
            <a:schemeClr val="bg2">
              <a:lumMod val="90000"/>
            </a:schemeClr>
          </a:solidFill>
        </p:spPr>
        <p:txBody>
          <a:bodyPr wrap="square" rtlCol="1">
            <a:spAutoFit/>
          </a:bodyPr>
          <a:lstStyle/>
          <a:p>
            <a:pPr marL="400050" marR="0" algn="ctr" rtl="1">
              <a:lnSpc>
                <a:spcPct val="107000"/>
              </a:lnSpc>
              <a:spcBef>
                <a:spcPts val="0"/>
              </a:spcBef>
              <a:spcAft>
                <a:spcPts val="800"/>
              </a:spcAft>
            </a:pPr>
            <a:r>
              <a:rPr lang="ar-EG" sz="4000" b="1" dirty="0">
                <a:effectLst/>
                <a:latin typeface="Calibri" panose="020F0502020204030204" pitchFamily="34" charset="0"/>
                <a:ea typeface="Calibri" panose="020F0502020204030204" pitchFamily="34" charset="0"/>
                <a:cs typeface="Arial" panose="020B0604020202020204" pitchFamily="34" charset="0"/>
              </a:rPr>
              <a:t>الهيئة السعودية للملكية الفكرية:</a:t>
            </a:r>
            <a:endParaRPr lang="en-US" sz="4000" b="1" dirty="0">
              <a:effectLst/>
              <a:latin typeface="Calibri" panose="020F0502020204030204" pitchFamily="34" charset="0"/>
              <a:ea typeface="Calibri" panose="020F0502020204030204" pitchFamily="34" charset="0"/>
              <a:cs typeface="Arial" panose="020B0604020202020204" pitchFamily="34" charset="0"/>
            </a:endParaRPr>
          </a:p>
          <a:p>
            <a:pPr marL="400050" marR="0" algn="ctr" rtl="1">
              <a:lnSpc>
                <a:spcPct val="107000"/>
              </a:lnSpc>
              <a:spcBef>
                <a:spcPts val="0"/>
              </a:spcBef>
              <a:spcAft>
                <a:spcPts val="800"/>
              </a:spcAft>
            </a:pPr>
            <a:r>
              <a:rPr lang="ar-EG" sz="3200" b="1" dirty="0">
                <a:effectLst/>
                <a:latin typeface="Calibri" panose="020F0502020204030204" pitchFamily="34" charset="0"/>
                <a:ea typeface="Calibri" panose="020F0502020204030204" pitchFamily="34" charset="0"/>
                <a:cs typeface="Arial" panose="020B0604020202020204" pitchFamily="34" charset="0"/>
              </a:rPr>
              <a:t>تعني الهيئة بتنظيم مجالات الملكية الفكرية في المملكة، ودعمها، وتنميتها، ورعايتها، وحمايتها، وانقاذها، والارتقاء بها وفق أفضل الممارسات العالمية.</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255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EC673858-9A35-4F88-AA6F-E684710A5D5B}"/>
              </a:ext>
            </a:extLst>
          </p:cNvPr>
          <p:cNvGrpSpPr/>
          <p:nvPr/>
        </p:nvGrpSpPr>
        <p:grpSpPr>
          <a:xfrm>
            <a:off x="2592268" y="1065510"/>
            <a:ext cx="4078414" cy="5001744"/>
            <a:chOff x="2592268" y="1065510"/>
            <a:chExt cx="4078414" cy="5001744"/>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92268" y="1065510"/>
              <a:ext cx="4078414" cy="4078414"/>
            </a:xfrm>
            <a:prstGeom prst="rect">
              <a:avLst/>
            </a:prstGeom>
          </p:spPr>
        </p:pic>
        <p:sp>
          <p:nvSpPr>
            <p:cNvPr id="6" name="عنوان 1">
              <a:extLst>
                <a:ext uri="{FF2B5EF4-FFF2-40B4-BE49-F238E27FC236}">
                  <a16:creationId xmlns:a16="http://schemas.microsoft.com/office/drawing/2014/main" id="{32D4F926-AE90-4926-9230-7A07D745355D}"/>
                </a:ext>
              </a:extLst>
            </p:cNvPr>
            <p:cNvSpPr txBox="1">
              <a:spLocks/>
            </p:cNvSpPr>
            <p:nvPr/>
          </p:nvSpPr>
          <p:spPr>
            <a:xfrm>
              <a:off x="2592268" y="5143924"/>
              <a:ext cx="3959464" cy="923330"/>
            </a:xfrm>
            <a:prstGeom prst="rect">
              <a:avLst/>
            </a:prstGeom>
            <a:solidFill>
              <a:srgbClr val="00206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solidFill>
                    <a:schemeClr val="accent3">
                      <a:lumMod val="60000"/>
                      <a:lumOff val="40000"/>
                    </a:schemeClr>
                  </a:solidFill>
                </a:rPr>
                <a:t>أفكر وأتدبر</a:t>
              </a:r>
            </a:p>
          </p:txBody>
        </p:sp>
      </p:grpSp>
    </p:spTree>
    <p:extLst>
      <p:ext uri="{BB962C8B-B14F-4D97-AF65-F5344CB8AC3E}">
        <p14:creationId xmlns:p14="http://schemas.microsoft.com/office/powerpoint/2010/main" val="334360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5E357486-A590-4DA9-B20F-8E9321583F55}"/>
              </a:ext>
            </a:extLst>
          </p:cNvPr>
          <p:cNvSpPr txBox="1"/>
          <p:nvPr/>
        </p:nvSpPr>
        <p:spPr>
          <a:xfrm>
            <a:off x="611560" y="1124744"/>
            <a:ext cx="7920880" cy="4383892"/>
          </a:xfrm>
          <a:prstGeom prst="rect">
            <a:avLst/>
          </a:prstGeom>
          <a:noFill/>
        </p:spPr>
        <p:txBody>
          <a:bodyPr wrap="square" rtlCol="1">
            <a:spAutoFit/>
          </a:bodyPr>
          <a:lstStyle/>
          <a:p>
            <a:pPr marL="400050" marR="0" algn="r" rtl="1">
              <a:lnSpc>
                <a:spcPct val="107000"/>
              </a:lnSpc>
              <a:spcBef>
                <a:spcPts val="0"/>
              </a:spcBef>
              <a:spcAft>
                <a:spcPts val="800"/>
              </a:spcAft>
            </a:pPr>
            <a:r>
              <a:rPr lang="ar-EG" sz="3200" b="1" dirty="0">
                <a:effectLst/>
                <a:latin typeface="Calibri" panose="020F0502020204030204" pitchFamily="34" charset="0"/>
                <a:ea typeface="Calibri" panose="020F0502020204030204" pitchFamily="34" charset="0"/>
                <a:cs typeface="Arial" panose="020B0604020202020204" pitchFamily="34" charset="0"/>
              </a:rPr>
              <a:t>يعد التثبت من سلامة المعلومات والتحري عن صدق مصدرها وموثوقيته مهارة من المهارات الرئيسية في المفكر الناقد لأنه يهدف إلى إدراك حقيقة الوقائع والأقوال كما هي من مصادرها الرئيسية دون زيادة أو نقص أو تأويل قد يطرأ عليها. </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400050" marR="0" algn="r" rtl="1">
              <a:lnSpc>
                <a:spcPct val="107000"/>
              </a:lnSpc>
              <a:spcBef>
                <a:spcPts val="0"/>
              </a:spcBef>
              <a:spcAft>
                <a:spcPts val="800"/>
              </a:spcAft>
            </a:pPr>
            <a:r>
              <a:rPr lang="ar-EG" sz="3200" b="1" dirty="0">
                <a:effectLst/>
                <a:latin typeface="Calibri" panose="020F0502020204030204" pitchFamily="34" charset="0"/>
                <a:ea typeface="Calibri" panose="020F0502020204030204" pitchFamily="34" charset="0"/>
                <a:cs typeface="Arial" panose="020B0604020202020204" pitchFamily="34" charset="0"/>
              </a:rPr>
              <a:t>ولا شك أن ثورة المعلومات والتطور الهائل لتقنيات التواصل وتعدد مصادر المعلومات وتضخمها دعم الحاجة الملحة إلى هذه المهارة. </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7028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5E357486-A590-4DA9-B20F-8E9321583F55}"/>
              </a:ext>
            </a:extLst>
          </p:cNvPr>
          <p:cNvSpPr txBox="1"/>
          <p:nvPr/>
        </p:nvSpPr>
        <p:spPr>
          <a:xfrm>
            <a:off x="611560" y="575270"/>
            <a:ext cx="7920880" cy="5862118"/>
          </a:xfrm>
          <a:prstGeom prst="rect">
            <a:avLst/>
          </a:prstGeom>
          <a:noFill/>
        </p:spPr>
        <p:txBody>
          <a:bodyPr wrap="square" rtlCol="1">
            <a:spAutoFit/>
          </a:bodyPr>
          <a:lstStyle/>
          <a:p>
            <a:pPr marL="400050" marR="0" algn="r" rtl="1">
              <a:lnSpc>
                <a:spcPct val="107000"/>
              </a:lnSpc>
              <a:spcBef>
                <a:spcPts val="0"/>
              </a:spcBef>
              <a:spcAft>
                <a:spcPts val="800"/>
              </a:spcAft>
            </a:pPr>
            <a:r>
              <a:rPr lang="ar-EG" sz="3200" b="1" dirty="0">
                <a:effectLst/>
                <a:latin typeface="Calibri" panose="020F0502020204030204" pitchFamily="34" charset="0"/>
                <a:ea typeface="Calibri" panose="020F0502020204030204" pitchFamily="34" charset="0"/>
                <a:cs typeface="Arial" panose="020B0604020202020204" pitchFamily="34" charset="0"/>
              </a:rPr>
              <a:t>ففي الوقت الذي أدركت فيه الشعوب أن المعلومة رأس مال لا يقل قيمة عن غيرة من الثروات الطبيعية تسللت إلى هذا الميدان الأخبار المضللة والأحداث الملفقة، وطالت العديد من الميادين بما في ذلك الميادين الطبية والعلمية. لقد طالت المغالطة الصور بتقنيات المعالجة، كما طالت النصوص وتجاهلت حقوق الملكية الفكرية بالاقتباس غير المشروع، وبعدم الإفصاح عن المصادر أو عدم استيفائها. ولا شك أن التواصل الشفهي يعقد مهمة المفكر الناقد ويتطلب منه قدرة انتباه تفوق ما يتطلبه التواصل الكتابي إذا أراد أن ينأى بتواصله عن دفع المغالطة بالمغالطة والكذب بالكذب.</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7959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851E6B22-286C-4D4B-8176-93E265ABB376}"/>
              </a:ext>
            </a:extLst>
          </p:cNvPr>
          <p:cNvSpPr txBox="1"/>
          <p:nvPr/>
        </p:nvSpPr>
        <p:spPr>
          <a:xfrm>
            <a:off x="1439652" y="1340768"/>
            <a:ext cx="6264696" cy="1119665"/>
          </a:xfrm>
          <a:prstGeom prst="rect">
            <a:avLst/>
          </a:prstGeom>
          <a:solidFill>
            <a:schemeClr val="accent1">
              <a:lumMod val="20000"/>
              <a:lumOff val="80000"/>
            </a:schemeClr>
          </a:solidFill>
        </p:spPr>
        <p:txBody>
          <a:bodyPr wrap="square" rtlCol="1">
            <a:spAutoFit/>
          </a:bodyPr>
          <a:lstStyle/>
          <a:p>
            <a:pPr marL="685800" marR="0" indent="-285750" algn="ctr" rtl="1">
              <a:lnSpc>
                <a:spcPct val="107000"/>
              </a:lnSpc>
              <a:spcBef>
                <a:spcPts val="0"/>
              </a:spcBef>
              <a:spcAft>
                <a:spcPts val="800"/>
              </a:spcAft>
              <a:buFont typeface="Arial" panose="020B0604020202020204" pitchFamily="34" charset="0"/>
              <a:buChar char="•"/>
            </a:pPr>
            <a:r>
              <a:rPr lang="ar-EG" sz="3200" b="1" dirty="0">
                <a:effectLst/>
                <a:latin typeface="Calibri" panose="020F0502020204030204" pitchFamily="34" charset="0"/>
                <a:ea typeface="Calibri" panose="020F0502020204030204" pitchFamily="34" charset="0"/>
                <a:cs typeface="Arial" panose="020B0604020202020204" pitchFamily="34" charset="0"/>
              </a:rPr>
              <a:t>أبين من خلال ما تقدم أهمية البحث عن مصدر المعلومة الموثوق به.</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مربع نص 2">
            <a:extLst>
              <a:ext uri="{FF2B5EF4-FFF2-40B4-BE49-F238E27FC236}">
                <a16:creationId xmlns:a16="http://schemas.microsoft.com/office/drawing/2014/main" id="{7274CBCC-AB88-433A-9769-49CC01B27CA9}"/>
              </a:ext>
            </a:extLst>
          </p:cNvPr>
          <p:cNvSpPr txBox="1"/>
          <p:nvPr/>
        </p:nvSpPr>
        <p:spPr>
          <a:xfrm>
            <a:off x="1079612" y="3429000"/>
            <a:ext cx="6984776" cy="1840825"/>
          </a:xfrm>
          <a:prstGeom prst="rect">
            <a:avLst/>
          </a:prstGeom>
          <a:noFill/>
        </p:spPr>
        <p:txBody>
          <a:bodyPr wrap="square" rtlCol="1">
            <a:spAutoFit/>
          </a:bodyPr>
          <a:lstStyle/>
          <a:p>
            <a:pPr marR="0" algn="ctr" rtl="1">
              <a:lnSpc>
                <a:spcPct val="107000"/>
              </a:lnSpc>
              <a:spcBef>
                <a:spcPts val="0"/>
              </a:spcBef>
              <a:spcAft>
                <a:spcPts val="800"/>
              </a:spcAft>
            </a:pPr>
            <a:r>
              <a:rPr lang="ar-EG" sz="3600" b="1" dirty="0">
                <a:solidFill>
                  <a:srgbClr val="0000CC"/>
                </a:solidFill>
                <a:effectLst/>
                <a:latin typeface="Calibri" panose="020F0502020204030204" pitchFamily="34" charset="0"/>
                <a:ea typeface="Calibri" panose="020F0502020204030204" pitchFamily="34" charset="0"/>
                <a:cs typeface="Arial" panose="020B0604020202020204" pitchFamily="34" charset="0"/>
                <a:sym typeface="Wingdings 2" panose="05020102010507070707" pitchFamily="18" charset="2"/>
              </a:rPr>
              <a:t>لإدراك حقيقة الوقائع والأقوال كما هي من مصادرها الرئيسية دون زيادة أو نقص أو تأويل قد يطرأ عليها.</a:t>
            </a:r>
            <a:endParaRPr lang="en-US" sz="3600" dirty="0">
              <a:solidFill>
                <a:srgbClr val="0000CC"/>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3512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0C1B88FF-BCE2-42D1-AFE0-73DE1A41B0F2}"/>
              </a:ext>
            </a:extLst>
          </p:cNvPr>
          <p:cNvSpPr txBox="1"/>
          <p:nvPr/>
        </p:nvSpPr>
        <p:spPr>
          <a:xfrm>
            <a:off x="1079612" y="1124744"/>
            <a:ext cx="6984776" cy="1119665"/>
          </a:xfrm>
          <a:prstGeom prst="rect">
            <a:avLst/>
          </a:prstGeom>
          <a:solidFill>
            <a:schemeClr val="accent1">
              <a:lumMod val="20000"/>
              <a:lumOff val="80000"/>
            </a:schemeClr>
          </a:solidFill>
        </p:spPr>
        <p:txBody>
          <a:bodyPr wrap="square" rtlCol="1">
            <a:spAutoFit/>
          </a:bodyPr>
          <a:lstStyle>
            <a:defPPr>
              <a:defRPr lang="ar-EG"/>
            </a:defPPr>
            <a:lvl1pPr marL="685800" marR="0" indent="-285750" algn="ctr">
              <a:lnSpc>
                <a:spcPct val="107000"/>
              </a:lnSpc>
              <a:spcBef>
                <a:spcPts val="0"/>
              </a:spcBef>
              <a:spcAft>
                <a:spcPts val="800"/>
              </a:spcAft>
              <a:buFont typeface="Arial" panose="020B0604020202020204" pitchFamily="34" charset="0"/>
              <a:buChar char="•"/>
              <a:defRPr sz="3200" b="1">
                <a:effectLst/>
                <a:latin typeface="Calibri" panose="020F0502020204030204" pitchFamily="34" charset="0"/>
                <a:ea typeface="Calibri" panose="020F0502020204030204" pitchFamily="34" charset="0"/>
                <a:cs typeface="Arial" panose="020B0604020202020204" pitchFamily="34" charset="0"/>
              </a:defRPr>
            </a:lvl1pPr>
          </a:lstStyle>
          <a:p>
            <a:r>
              <a:rPr lang="ar-EG" dirty="0"/>
              <a:t>هل التحري الذي يمارسه المفكر الناقد يقتصر على المعلومة أو يمتد ليشمل مصدر المعلومة؟</a:t>
            </a:r>
            <a:endParaRPr lang="en-US" dirty="0"/>
          </a:p>
        </p:txBody>
      </p:sp>
      <p:sp>
        <p:nvSpPr>
          <p:cNvPr id="4" name="مربع نص 3">
            <a:extLst>
              <a:ext uri="{FF2B5EF4-FFF2-40B4-BE49-F238E27FC236}">
                <a16:creationId xmlns:a16="http://schemas.microsoft.com/office/drawing/2014/main" id="{3BEC6D63-B02A-44C9-ADCC-712F72B56F23}"/>
              </a:ext>
            </a:extLst>
          </p:cNvPr>
          <p:cNvSpPr txBox="1"/>
          <p:nvPr/>
        </p:nvSpPr>
        <p:spPr>
          <a:xfrm>
            <a:off x="1115616" y="3537114"/>
            <a:ext cx="6984776" cy="780342"/>
          </a:xfrm>
          <a:prstGeom prst="rect">
            <a:avLst/>
          </a:prstGeom>
          <a:noFill/>
        </p:spPr>
        <p:txBody>
          <a:bodyPr wrap="square" rtlCol="1">
            <a:spAutoFit/>
          </a:bodyPr>
          <a:lstStyle/>
          <a:p>
            <a:pPr marR="0" algn="ctr" rtl="1">
              <a:lnSpc>
                <a:spcPct val="107000"/>
              </a:lnSpc>
              <a:spcBef>
                <a:spcPts val="0"/>
              </a:spcBef>
              <a:spcAft>
                <a:spcPts val="800"/>
              </a:spcAft>
            </a:pPr>
            <a:r>
              <a:rPr lang="ar-EG" sz="4400" b="1" dirty="0">
                <a:solidFill>
                  <a:srgbClr val="0000CC"/>
                </a:solidFill>
                <a:latin typeface="Calibri" panose="020F0502020204030204" pitchFamily="34" charset="0"/>
                <a:ea typeface="Calibri" panose="020F0502020204030204" pitchFamily="34" charset="0"/>
                <a:cs typeface="Arial" panose="020B0604020202020204" pitchFamily="34" charset="0"/>
                <a:sym typeface="Wingdings 2" panose="05020102010507070707" pitchFamily="18" charset="2"/>
              </a:rPr>
              <a:t>يمتد ليشمل مصدر المعلومة</a:t>
            </a:r>
            <a:endParaRPr lang="en-US" sz="4400" dirty="0">
              <a:solidFill>
                <a:srgbClr val="0000CC"/>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1133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863587" y="2564904"/>
            <a:ext cx="7416825" cy="1119665"/>
          </a:xfrm>
          <a:prstGeom prst="rect">
            <a:avLst/>
          </a:prstGeom>
          <a:solidFill>
            <a:schemeClr val="accent1">
              <a:lumMod val="20000"/>
              <a:lumOff val="80000"/>
            </a:schemeClr>
          </a:solidFill>
        </p:spPr>
        <p:txBody>
          <a:bodyPr wrap="square" rtlCol="1">
            <a:spAutoFit/>
          </a:bodyPr>
          <a:lstStyle>
            <a:defPPr>
              <a:defRPr lang="ar-EG"/>
            </a:defPPr>
            <a:lvl1pPr marL="685800" marR="0" indent="-285750" algn="ctr">
              <a:lnSpc>
                <a:spcPct val="107000"/>
              </a:lnSpc>
              <a:spcBef>
                <a:spcPts val="0"/>
              </a:spcBef>
              <a:spcAft>
                <a:spcPts val="800"/>
              </a:spcAft>
              <a:buFont typeface="Arial" panose="020B0604020202020204" pitchFamily="34" charset="0"/>
              <a:buChar char="•"/>
              <a:defRPr sz="3200" b="1">
                <a:effectLst/>
                <a:latin typeface="Calibri" panose="020F0502020204030204" pitchFamily="34" charset="0"/>
                <a:ea typeface="Calibri" panose="020F0502020204030204" pitchFamily="34" charset="0"/>
                <a:cs typeface="Arial" panose="020B0604020202020204" pitchFamily="34" charset="0"/>
              </a:defRPr>
            </a:lvl1pPr>
          </a:lstStyle>
          <a:p>
            <a:pPr marL="530225" indent="-255588"/>
            <a:r>
              <a:rPr lang="ar-EG" dirty="0"/>
              <a:t>ما الأسئلة الناقدة والإجراءات التي ينبغي أن يتبعها المفكر الناقد للتحري عن المعلومة ومصدرها؟</a:t>
            </a:r>
            <a:endParaRPr lang="en-US" dirty="0"/>
          </a:p>
        </p:txBody>
      </p:sp>
    </p:spTree>
    <p:extLst>
      <p:ext uri="{BB962C8B-B14F-4D97-AF65-F5344CB8AC3E}">
        <p14:creationId xmlns:p14="http://schemas.microsoft.com/office/powerpoint/2010/main" val="167496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2" name="جدول 7">
            <a:extLst>
              <a:ext uri="{FF2B5EF4-FFF2-40B4-BE49-F238E27FC236}">
                <a16:creationId xmlns:a16="http://schemas.microsoft.com/office/drawing/2014/main" id="{1BA990C3-FC8F-46D9-AC03-22D9A95117A3}"/>
              </a:ext>
            </a:extLst>
          </p:cNvPr>
          <p:cNvGraphicFramePr>
            <a:graphicFrameLocks noGrp="1"/>
          </p:cNvGraphicFramePr>
          <p:nvPr>
            <p:extLst>
              <p:ext uri="{D42A27DB-BD31-4B8C-83A1-F6EECF244321}">
                <p14:modId xmlns:p14="http://schemas.microsoft.com/office/powerpoint/2010/main" val="3265025869"/>
              </p:ext>
            </p:extLst>
          </p:nvPr>
        </p:nvGraphicFramePr>
        <p:xfrm>
          <a:off x="1007604" y="1404888"/>
          <a:ext cx="7128792" cy="3810269"/>
        </p:xfrm>
        <a:graphic>
          <a:graphicData uri="http://schemas.openxmlformats.org/drawingml/2006/table">
            <a:tbl>
              <a:tblPr rtl="1" firstRow="1" bandRow="1">
                <a:tableStyleId>{5C22544A-7EE6-4342-B048-85BDC9FD1C3A}</a:tableStyleId>
              </a:tblPr>
              <a:tblGrid>
                <a:gridCol w="3487198">
                  <a:extLst>
                    <a:ext uri="{9D8B030D-6E8A-4147-A177-3AD203B41FA5}">
                      <a16:colId xmlns:a16="http://schemas.microsoft.com/office/drawing/2014/main" val="24448264"/>
                    </a:ext>
                  </a:extLst>
                </a:gridCol>
                <a:gridCol w="3641594">
                  <a:extLst>
                    <a:ext uri="{9D8B030D-6E8A-4147-A177-3AD203B41FA5}">
                      <a16:colId xmlns:a16="http://schemas.microsoft.com/office/drawing/2014/main" val="1687434489"/>
                    </a:ext>
                  </a:extLst>
                </a:gridCol>
              </a:tblGrid>
              <a:tr h="727968">
                <a:tc>
                  <a:txBody>
                    <a:bodyPr/>
                    <a:lstStyle/>
                    <a:p>
                      <a:pPr algn="ctr" rtl="1"/>
                      <a:r>
                        <a:rPr lang="ar-EG" sz="3200" dirty="0"/>
                        <a:t>المعلومة</a:t>
                      </a:r>
                    </a:p>
                  </a:txBody>
                  <a:tcPr anchor="ctr"/>
                </a:tc>
                <a:tc>
                  <a:txBody>
                    <a:bodyPr/>
                    <a:lstStyle/>
                    <a:p>
                      <a:pPr algn="ctr" rtl="1"/>
                      <a:r>
                        <a:rPr lang="ar-EG" sz="3200" dirty="0"/>
                        <a:t>مصدر المعلومة</a:t>
                      </a:r>
                    </a:p>
                  </a:txBody>
                  <a:tcPr anchor="ctr"/>
                </a:tc>
                <a:extLst>
                  <a:ext uri="{0D108BD9-81ED-4DB2-BD59-A6C34878D82A}">
                    <a16:rowId xmlns:a16="http://schemas.microsoft.com/office/drawing/2014/main" val="44362386"/>
                  </a:ext>
                </a:extLst>
              </a:tr>
              <a:tr h="3082301">
                <a:tc>
                  <a:txBody>
                    <a:bodyPr/>
                    <a:lstStyle/>
                    <a:p>
                      <a:pPr rtl="1"/>
                      <a:endParaRPr lang="ar-EG"/>
                    </a:p>
                  </a:txBody>
                  <a:tcPr/>
                </a:tc>
                <a:tc>
                  <a:txBody>
                    <a:bodyPr/>
                    <a:lstStyle/>
                    <a:p>
                      <a:pPr rtl="1"/>
                      <a:endParaRPr lang="ar-EG" dirty="0"/>
                    </a:p>
                  </a:txBody>
                  <a:tcPr/>
                </a:tc>
                <a:extLst>
                  <a:ext uri="{0D108BD9-81ED-4DB2-BD59-A6C34878D82A}">
                    <a16:rowId xmlns:a16="http://schemas.microsoft.com/office/drawing/2014/main" val="1666620507"/>
                  </a:ext>
                </a:extLst>
              </a:tr>
            </a:tbl>
          </a:graphicData>
        </a:graphic>
      </p:graphicFrame>
    </p:spTree>
    <p:extLst>
      <p:ext uri="{BB962C8B-B14F-4D97-AF65-F5344CB8AC3E}">
        <p14:creationId xmlns:p14="http://schemas.microsoft.com/office/powerpoint/2010/main" val="223924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CBF99F5D-D922-476A-ABE9-B9A84A031549}"/>
              </a:ext>
            </a:extLst>
          </p:cNvPr>
          <p:cNvGrpSpPr/>
          <p:nvPr/>
        </p:nvGrpSpPr>
        <p:grpSpPr>
          <a:xfrm>
            <a:off x="2411760" y="1030424"/>
            <a:ext cx="4797152" cy="4797152"/>
            <a:chOff x="2411760" y="1030424"/>
            <a:chExt cx="4797152" cy="4797152"/>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1030424"/>
              <a:ext cx="4797152" cy="4797152"/>
            </a:xfrm>
            <a:prstGeom prst="rect">
              <a:avLst/>
            </a:prstGeom>
          </p:spPr>
        </p:pic>
        <p:sp>
          <p:nvSpPr>
            <p:cNvPr id="6" name="عنوان 1">
              <a:extLst>
                <a:ext uri="{FF2B5EF4-FFF2-40B4-BE49-F238E27FC236}">
                  <a16:creationId xmlns:a16="http://schemas.microsoft.com/office/drawing/2014/main" id="{32D4F926-AE90-4926-9230-7A07D745355D}"/>
                </a:ext>
              </a:extLst>
            </p:cNvPr>
            <p:cNvSpPr txBox="1">
              <a:spLocks/>
            </p:cNvSpPr>
            <p:nvPr/>
          </p:nvSpPr>
          <p:spPr>
            <a:xfrm>
              <a:off x="2411760" y="4653136"/>
              <a:ext cx="3959464" cy="923330"/>
            </a:xfrm>
            <a:prstGeom prst="rect">
              <a:avLst/>
            </a:prstGeom>
            <a:solidFill>
              <a:srgbClr val="C0000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t>أتدرب (2)</a:t>
              </a:r>
            </a:p>
          </p:txBody>
        </p:sp>
      </p:grpSp>
    </p:spTree>
    <p:extLst>
      <p:ext uri="{BB962C8B-B14F-4D97-AF65-F5344CB8AC3E}">
        <p14:creationId xmlns:p14="http://schemas.microsoft.com/office/powerpoint/2010/main" val="8023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E8A7F4-2444-4A15-83D0-190F9040B847}"/>
              </a:ext>
            </a:extLst>
          </p:cNvPr>
          <p:cNvSpPr txBox="1"/>
          <p:nvPr/>
        </p:nvSpPr>
        <p:spPr>
          <a:xfrm>
            <a:off x="827584" y="1166842"/>
            <a:ext cx="7488832" cy="4524315"/>
          </a:xfrm>
          <a:prstGeom prst="rect">
            <a:avLst/>
          </a:prstGeom>
          <a:noFill/>
          <a:ln w="57150">
            <a:solidFill>
              <a:srgbClr val="FF0000"/>
            </a:solidFill>
            <a:prstDash val="dashDot"/>
          </a:ln>
        </p:spPr>
        <p:txBody>
          <a:bodyPr wrap="square" rtlCol="0">
            <a:spAutoFit/>
          </a:bodyPr>
          <a:lstStyle/>
          <a:p>
            <a:pPr algn="ctr"/>
            <a:r>
              <a:rPr lang="ar-EG" sz="3600" b="1" dirty="0"/>
              <a:t>تنامت الحاجة إلى اكتساب مهارات التفكير الناقد </a:t>
            </a:r>
            <a:r>
              <a:rPr lang="ar-EG" sz="3600" b="1" dirty="0" err="1"/>
              <a:t>بتنامي</a:t>
            </a:r>
            <a:r>
              <a:rPr lang="ar-EG" sz="3600" b="1" dirty="0"/>
              <a:t> علاقات التواصل بين الافراد والشعوب، وتطور الحياة الاقتصادية والاجتماعية والسياسية، فأصبح إكساب هذه المهارات للطلاب ضرورة من ضرورات التعليم والتعلم الجيد. وكما يتعلمها الطلاب ضمن مناهجهم التعليمية، كذلك يتدرب عليها المحامون والسياسيون والمختصون في التسويق في مهنهم.</a:t>
            </a:r>
            <a:endParaRPr lang="en-US" sz="3600" dirty="0"/>
          </a:p>
        </p:txBody>
      </p:sp>
    </p:spTree>
    <p:extLst>
      <p:ext uri="{BB962C8B-B14F-4D97-AF65-F5344CB8AC3E}">
        <p14:creationId xmlns:p14="http://schemas.microsoft.com/office/powerpoint/2010/main" val="258335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773578" y="1124744"/>
            <a:ext cx="7596844" cy="3539430"/>
          </a:xfrm>
          <a:prstGeom prst="rect">
            <a:avLst/>
          </a:prstGeom>
          <a:solidFill>
            <a:schemeClr val="accent2">
              <a:lumMod val="20000"/>
              <a:lumOff val="80000"/>
            </a:schemeClr>
          </a:solidFill>
          <a:ln w="57150">
            <a:noFill/>
            <a:prstDash val="dashDot"/>
          </a:ln>
        </p:spPr>
        <p:txBody>
          <a:bodyPr wrap="square" rtlCol="0">
            <a:spAutoFit/>
          </a:bodyPr>
          <a:lstStyle/>
          <a:p>
            <a:pPr algn="ctr"/>
            <a:r>
              <a:rPr lang="ar-EG" sz="3200" b="1" dirty="0"/>
              <a:t>"هل يتوجب السماح لمراسلي الصحافة والأخبار رفض الإفصاح عن مصادرهم السرية؟ يقول بعضهم إن علاقة المراسل بمصدره شبيهة في النهاية بعلاقة المحامي بموكله، والطبيب بمريضه، وكلها تحوز وفق القانون درجة من الخصوصية أيضًا، وإذا لم يتم حماية هذه العلاقة، فسوف تنضب موارد المعلومات التي يحتاج إليها الناس"</a:t>
            </a:r>
            <a:endParaRPr lang="en-US" sz="3200" dirty="0"/>
          </a:p>
        </p:txBody>
      </p:sp>
    </p:spTree>
    <p:extLst>
      <p:ext uri="{BB962C8B-B14F-4D97-AF65-F5344CB8AC3E}">
        <p14:creationId xmlns:p14="http://schemas.microsoft.com/office/powerpoint/2010/main" val="216448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6FD7D26A-993C-4F63-9C5C-4FA243FB6257}"/>
              </a:ext>
            </a:extLst>
          </p:cNvPr>
          <p:cNvSpPr txBox="1"/>
          <p:nvPr/>
        </p:nvSpPr>
        <p:spPr>
          <a:xfrm>
            <a:off x="1475656" y="1412776"/>
            <a:ext cx="6480720" cy="1077218"/>
          </a:xfrm>
          <a:prstGeom prst="rect">
            <a:avLst/>
          </a:prstGeom>
          <a:noFill/>
        </p:spPr>
        <p:txBody>
          <a:bodyPr wrap="square" rtlCol="1">
            <a:spAutoFit/>
          </a:bodyPr>
          <a:lstStyle/>
          <a:p>
            <a:pPr algn="ctr"/>
            <a:r>
              <a:rPr lang="ar-EG" sz="3200" b="1" dirty="0">
                <a:effectLst/>
                <a:latin typeface="Calibri" panose="020F0502020204030204" pitchFamily="34" charset="0"/>
                <a:ea typeface="Calibri" panose="020F0502020204030204" pitchFamily="34" charset="0"/>
                <a:cs typeface="Arial" panose="020B0604020202020204" pitchFamily="34" charset="0"/>
              </a:rPr>
              <a:t>1- أختبر وجاهة التشبيه بين عمل المحامي والطبيب والمراسل الصحفي.</a:t>
            </a:r>
            <a:endParaRPr lang="ar-EG" sz="3200" dirty="0"/>
          </a:p>
        </p:txBody>
      </p:sp>
      <p:pic>
        <p:nvPicPr>
          <p:cNvPr id="4" name="صورة 3">
            <a:extLst>
              <a:ext uri="{FF2B5EF4-FFF2-40B4-BE49-F238E27FC236}">
                <a16:creationId xmlns:a16="http://schemas.microsoft.com/office/drawing/2014/main" id="{E3BED8C0-99C6-4029-BD65-8C35908BB505}"/>
              </a:ext>
            </a:extLst>
          </p:cNvPr>
          <p:cNvPicPr>
            <a:picLocks noChangeAspect="1"/>
          </p:cNvPicPr>
          <p:nvPr/>
        </p:nvPicPr>
        <p:blipFill>
          <a:blip r:embed="rId3"/>
          <a:stretch>
            <a:fillRect/>
          </a:stretch>
        </p:blipFill>
        <p:spPr>
          <a:xfrm>
            <a:off x="1475656" y="3297783"/>
            <a:ext cx="2927176" cy="2646035"/>
          </a:xfrm>
          <a:prstGeom prst="rect">
            <a:avLst/>
          </a:prstGeom>
        </p:spPr>
      </p:pic>
    </p:spTree>
    <p:extLst>
      <p:ext uri="{BB962C8B-B14F-4D97-AF65-F5344CB8AC3E}">
        <p14:creationId xmlns:p14="http://schemas.microsoft.com/office/powerpoint/2010/main" val="143366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773578" y="2060848"/>
            <a:ext cx="7596844" cy="2062103"/>
          </a:xfrm>
          <a:prstGeom prst="rect">
            <a:avLst/>
          </a:prstGeom>
          <a:noFill/>
        </p:spPr>
        <p:txBody>
          <a:bodyPr wrap="square" rtlCol="1">
            <a:spAutoFit/>
          </a:bodyPr>
          <a:lstStyle>
            <a:defPPr>
              <a:defRPr lang="ar-EG"/>
            </a:defPPr>
            <a:lvl1pPr algn="ctr">
              <a:defRPr sz="3200" b="1">
                <a:effectLst/>
                <a:latin typeface="Calibri" panose="020F0502020204030204" pitchFamily="34" charset="0"/>
                <a:ea typeface="Calibri" panose="020F0502020204030204" pitchFamily="34" charset="0"/>
                <a:cs typeface="Arial" panose="020B0604020202020204" pitchFamily="34" charset="0"/>
              </a:defRPr>
            </a:lvl1pPr>
          </a:lstStyle>
          <a:p>
            <a:r>
              <a:rPr lang="ar-EG" dirty="0"/>
              <a:t>2- هل ترى أن احترام سرية المصدر قاعدة عامة لا تقبل الاستثناء؟ كيف نتحقق من مصدر المعلومة في هذه الحالة؟ وهل نأخذ المعلومة بجدية ونبني عليها اتخاذ ومواقف وآراء كأنها حقيقة مطلقة؟</a:t>
            </a:r>
            <a:endParaRPr lang="en-US" dirty="0"/>
          </a:p>
        </p:txBody>
      </p:sp>
    </p:spTree>
    <p:extLst>
      <p:ext uri="{BB962C8B-B14F-4D97-AF65-F5344CB8AC3E}">
        <p14:creationId xmlns:p14="http://schemas.microsoft.com/office/powerpoint/2010/main" val="245710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3A22AD86-6990-4397-9296-10F84C1F1293}"/>
              </a:ext>
            </a:extLst>
          </p:cNvPr>
          <p:cNvSpPr/>
          <p:nvPr/>
        </p:nvSpPr>
        <p:spPr bwMode="auto">
          <a:xfrm>
            <a:off x="2141728" y="2276872"/>
            <a:ext cx="4860540" cy="916695"/>
          </a:xfrm>
          <a:prstGeom prst="roundRect">
            <a:avLst>
              <a:gd name="adj" fmla="val 20919"/>
            </a:avLst>
          </a:prstGeom>
          <a:solidFill>
            <a:srgbClr val="00CC6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3600" b="1" dirty="0">
                <a:effectLst/>
                <a:latin typeface="Calibri" panose="020F0502020204030204" pitchFamily="34" charset="0"/>
                <a:ea typeface="Calibri" panose="020F0502020204030204" pitchFamily="34" charset="0"/>
                <a:cs typeface="Arial" panose="020B0604020202020204" pitchFamily="34" charset="0"/>
              </a:rPr>
              <a:t>معضلة فصل التوائم السيامية</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صورة 3">
            <a:extLst>
              <a:ext uri="{FF2B5EF4-FFF2-40B4-BE49-F238E27FC236}">
                <a16:creationId xmlns:a16="http://schemas.microsoft.com/office/drawing/2014/main" id="{46C98A2E-07D7-45C6-8766-7C91A5AE9BF5}"/>
              </a:ext>
            </a:extLst>
          </p:cNvPr>
          <p:cNvPicPr>
            <a:picLocks noChangeAspect="1"/>
          </p:cNvPicPr>
          <p:nvPr/>
        </p:nvPicPr>
        <p:blipFill>
          <a:blip r:embed="rId3"/>
          <a:stretch>
            <a:fillRect/>
          </a:stretch>
        </p:blipFill>
        <p:spPr>
          <a:xfrm rot="21144153">
            <a:off x="3326720" y="3806367"/>
            <a:ext cx="2511886" cy="2007739"/>
          </a:xfrm>
          <a:prstGeom prst="rect">
            <a:avLst/>
          </a:prstGeom>
        </p:spPr>
      </p:pic>
    </p:spTree>
    <p:extLst>
      <p:ext uri="{BB962C8B-B14F-4D97-AF65-F5344CB8AC3E}">
        <p14:creationId xmlns:p14="http://schemas.microsoft.com/office/powerpoint/2010/main" val="26392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773578" y="920621"/>
            <a:ext cx="7596844" cy="5016758"/>
          </a:xfrm>
          <a:prstGeom prst="rect">
            <a:avLst/>
          </a:prstGeom>
          <a:solidFill>
            <a:schemeClr val="accent6">
              <a:lumMod val="20000"/>
              <a:lumOff val="80000"/>
            </a:schemeClr>
          </a:solidFill>
          <a:ln w="57150">
            <a:noFill/>
            <a:prstDash val="dashDot"/>
          </a:ln>
        </p:spPr>
        <p:txBody>
          <a:bodyPr wrap="square" rtlCol="0">
            <a:spAutoFit/>
          </a:bodyPr>
          <a:lstStyle/>
          <a:p>
            <a:pPr algn="ctr"/>
            <a:r>
              <a:rPr lang="ar-EG" sz="2400" b="1" dirty="0"/>
              <a:t>(</a:t>
            </a:r>
            <a:r>
              <a:rPr lang="ar-EG" sz="3200" b="1" dirty="0" err="1"/>
              <a:t>غريسي</a:t>
            </a:r>
            <a:r>
              <a:rPr lang="ar-EG" sz="3200" b="1" dirty="0"/>
              <a:t>) و(روزي)، توأمان سياميان ولدا ملتصقتين، التشخيص الطبي يقول إنه إذا فصلا فإن روزي ستموت من فورها، لأنها كانت تتغذى من مجرى دم أختها، وإذا لم يفصلا فموتهما مؤكد خلال ستة أشهر. ما العمل؟</a:t>
            </a:r>
            <a:endParaRPr lang="en-US" sz="3200" dirty="0"/>
          </a:p>
          <a:p>
            <a:pPr marL="457200" indent="-457200">
              <a:buFont typeface="Arial" panose="020B0604020202020204" pitchFamily="34" charset="0"/>
              <a:buChar char="•"/>
            </a:pPr>
            <a:r>
              <a:rPr lang="ar-EG" sz="3200" b="1" dirty="0"/>
              <a:t>الأب والأم رفضا التدخل الجراحي لأسباب دينية، وتركا الأمر للتطور الطبيعي للوضع ولما قدره الله.</a:t>
            </a:r>
            <a:endParaRPr lang="en-US" sz="3200" dirty="0"/>
          </a:p>
          <a:p>
            <a:pPr marL="457200" indent="-457200">
              <a:buFont typeface="Arial" panose="020B0604020202020204" pitchFamily="34" charset="0"/>
              <a:buChar char="•"/>
            </a:pPr>
            <a:r>
              <a:rPr lang="ar-EG" sz="3200" b="1" dirty="0"/>
              <a:t>الأطباء طلبوا الإذن بإجراء العملية الجراحية من المحكمة بعد رفض الوالدين. </a:t>
            </a:r>
            <a:endParaRPr lang="en-US" sz="3200" dirty="0"/>
          </a:p>
          <a:p>
            <a:pPr marL="457200" indent="-457200">
              <a:buFont typeface="Arial" panose="020B0604020202020204" pitchFamily="34" charset="0"/>
              <a:buChar char="•"/>
            </a:pPr>
            <a:r>
              <a:rPr lang="ar-EG" sz="3200" b="1" dirty="0"/>
              <a:t>القاضي صرح بأنه واجه بهذه المناسبة أصعب قضية في حياته المهنية منذ 24 سنة في المحكمة.</a:t>
            </a:r>
            <a:endParaRPr lang="en-US" sz="3200" dirty="0"/>
          </a:p>
        </p:txBody>
      </p:sp>
    </p:spTree>
    <p:extLst>
      <p:ext uri="{BB962C8B-B14F-4D97-AF65-F5344CB8AC3E}">
        <p14:creationId xmlns:p14="http://schemas.microsoft.com/office/powerpoint/2010/main" val="99479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773578" y="2132856"/>
            <a:ext cx="7596844" cy="1200329"/>
          </a:xfrm>
          <a:prstGeom prst="rect">
            <a:avLst/>
          </a:prstGeom>
          <a:noFill/>
        </p:spPr>
        <p:txBody>
          <a:bodyPr wrap="square" rtlCol="1">
            <a:spAutoFit/>
          </a:bodyPr>
          <a:lstStyle>
            <a:defPPr>
              <a:defRPr lang="ar-EG"/>
            </a:defPPr>
            <a:lvl1pPr algn="ctr">
              <a:defRPr sz="3200" b="1">
                <a:effectLst/>
                <a:latin typeface="Calibri" panose="020F0502020204030204" pitchFamily="34" charset="0"/>
                <a:ea typeface="Calibri" panose="020F0502020204030204" pitchFamily="34" charset="0"/>
                <a:cs typeface="Arial" panose="020B0604020202020204" pitchFamily="34" charset="0"/>
              </a:defRPr>
            </a:lvl1pPr>
          </a:lstStyle>
          <a:p>
            <a:r>
              <a:rPr lang="ar-EG" sz="3600" dirty="0"/>
              <a:t>3- أحرر فقرة للإجابة عن سؤال: ما العمل؟ وأقدم الحجة المؤيدة لهذه الإجابة.</a:t>
            </a:r>
            <a:endParaRPr lang="en-US" sz="3600" dirty="0"/>
          </a:p>
        </p:txBody>
      </p:sp>
    </p:spTree>
    <p:extLst>
      <p:ext uri="{BB962C8B-B14F-4D97-AF65-F5344CB8AC3E}">
        <p14:creationId xmlns:p14="http://schemas.microsoft.com/office/powerpoint/2010/main" val="120722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773578" y="1844824"/>
            <a:ext cx="7596844" cy="2554545"/>
          </a:xfrm>
          <a:prstGeom prst="rect">
            <a:avLst/>
          </a:prstGeom>
          <a:noFill/>
        </p:spPr>
        <p:txBody>
          <a:bodyPr wrap="square" rtlCol="1">
            <a:spAutoFit/>
          </a:bodyPr>
          <a:lstStyle>
            <a:defPPr>
              <a:defRPr lang="ar-EG"/>
            </a:defPPr>
            <a:lvl1pPr algn="ctr">
              <a:defRPr sz="3200" b="1">
                <a:effectLst/>
                <a:latin typeface="Calibri" panose="020F0502020204030204" pitchFamily="34" charset="0"/>
                <a:ea typeface="Calibri" panose="020F0502020204030204" pitchFamily="34" charset="0"/>
                <a:cs typeface="Arial" panose="020B0604020202020204" pitchFamily="34" charset="0"/>
              </a:defRPr>
            </a:lvl1pPr>
          </a:lstStyle>
          <a:p>
            <a:r>
              <a:rPr lang="ar-EG" dirty="0"/>
              <a:t>4- لو علمت القاضي أصدر حكمًا يقضي بالإذن للأطباء بإجراء العملية الجراحية للفصل بين التوأمين بغرض إنقاذ حياة (</a:t>
            </a:r>
            <a:r>
              <a:rPr lang="ar-EG" dirty="0" err="1"/>
              <a:t>غريسي</a:t>
            </a:r>
            <a:r>
              <a:rPr lang="ar-EG" dirty="0"/>
              <a:t>) لم تكن قادرة على الاستمرار في الحياة بقدراتها الخاصة، هل ستغير موقفك وتراجع حجتك؟ قيم وجاهة موقف الأطباء ومعقولية حكم القاضي. </a:t>
            </a:r>
            <a:endParaRPr lang="en-US" dirty="0"/>
          </a:p>
        </p:txBody>
      </p:sp>
    </p:spTree>
    <p:extLst>
      <p:ext uri="{BB962C8B-B14F-4D97-AF65-F5344CB8AC3E}">
        <p14:creationId xmlns:p14="http://schemas.microsoft.com/office/powerpoint/2010/main" val="182579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2348880"/>
            <a:ext cx="7776865" cy="1569660"/>
          </a:xfrm>
          <a:prstGeom prst="rect">
            <a:avLst/>
          </a:prstGeom>
          <a:noFill/>
          <a:ln w="57150">
            <a:noFill/>
            <a:prstDash val="dashDot"/>
          </a:ln>
        </p:spPr>
        <p:txBody>
          <a:bodyPr wrap="square" rtlCol="0">
            <a:spAutoFit/>
          </a:bodyPr>
          <a:lstStyle/>
          <a:p>
            <a:pPr algn="ctr"/>
            <a:r>
              <a:rPr lang="ar-EG" sz="3200" b="1" dirty="0"/>
              <a:t>5- لو علمت أن العملية الجراحية التي استمرت عشرين ساعة أدت إلى انقاذ حياة (</a:t>
            </a:r>
            <a:r>
              <a:rPr lang="ar-EG" sz="3200" b="1" dirty="0" err="1"/>
              <a:t>غريسي</a:t>
            </a:r>
            <a:r>
              <a:rPr lang="ar-EG" sz="3200" b="1" dirty="0"/>
              <a:t>) ووفاة (روزي) فهل ستغير موقفك؟ وما هو مبررك في ذلك؟</a:t>
            </a:r>
            <a:endParaRPr lang="en-US" sz="3200" dirty="0"/>
          </a:p>
        </p:txBody>
      </p:sp>
    </p:spTree>
    <p:extLst>
      <p:ext uri="{BB962C8B-B14F-4D97-AF65-F5344CB8AC3E}">
        <p14:creationId xmlns:p14="http://schemas.microsoft.com/office/powerpoint/2010/main" val="127548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ED19B6-27F5-4818-8C58-5FCB17068D2C}"/>
              </a:ext>
            </a:extLst>
          </p:cNvPr>
          <p:cNvSpPr txBox="1"/>
          <p:nvPr/>
        </p:nvSpPr>
        <p:spPr>
          <a:xfrm>
            <a:off x="683567" y="2132856"/>
            <a:ext cx="7776865" cy="1569660"/>
          </a:xfrm>
          <a:prstGeom prst="rect">
            <a:avLst/>
          </a:prstGeom>
          <a:noFill/>
          <a:ln w="57150">
            <a:noFill/>
            <a:prstDash val="dashDot"/>
          </a:ln>
        </p:spPr>
        <p:txBody>
          <a:bodyPr wrap="square" rtlCol="0">
            <a:spAutoFit/>
          </a:bodyPr>
          <a:lstStyle/>
          <a:p>
            <a:pPr lvl="0" algn="ctr"/>
            <a:r>
              <a:rPr lang="ar-EG" sz="3200" b="1" dirty="0"/>
              <a:t>6- لو علمت أن العملية الجراحية التي استمرت عشرين ساعة أدت إلى انقاذ حياة (روزي) ووفاة (</a:t>
            </a:r>
            <a:r>
              <a:rPr lang="ar-EG" sz="3200" b="1" dirty="0" err="1"/>
              <a:t>غريسي</a:t>
            </a:r>
            <a:r>
              <a:rPr lang="ar-EG" sz="3200" b="1" dirty="0"/>
              <a:t>) فهل ستغير موقفك؟ وما هو مبررك في ذلك؟</a:t>
            </a:r>
            <a:endParaRPr lang="en-US" sz="3200" dirty="0"/>
          </a:p>
        </p:txBody>
      </p:sp>
    </p:spTree>
    <p:extLst>
      <p:ext uri="{BB962C8B-B14F-4D97-AF65-F5344CB8AC3E}">
        <p14:creationId xmlns:p14="http://schemas.microsoft.com/office/powerpoint/2010/main" val="143533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CBF99F5D-D922-476A-ABE9-B9A84A031549}"/>
              </a:ext>
            </a:extLst>
          </p:cNvPr>
          <p:cNvGrpSpPr/>
          <p:nvPr/>
        </p:nvGrpSpPr>
        <p:grpSpPr>
          <a:xfrm>
            <a:off x="2088617" y="1383159"/>
            <a:ext cx="4495835" cy="4249810"/>
            <a:chOff x="2088617" y="1383159"/>
            <a:chExt cx="4495835" cy="4249810"/>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377456" y="1383159"/>
              <a:ext cx="4206996" cy="3685328"/>
            </a:xfrm>
            <a:prstGeom prst="rect">
              <a:avLst/>
            </a:prstGeom>
          </p:spPr>
        </p:pic>
        <p:sp>
          <p:nvSpPr>
            <p:cNvPr id="6" name="عنوان 1">
              <a:extLst>
                <a:ext uri="{FF2B5EF4-FFF2-40B4-BE49-F238E27FC236}">
                  <a16:creationId xmlns:a16="http://schemas.microsoft.com/office/drawing/2014/main" id="{32D4F926-AE90-4926-9230-7A07D745355D}"/>
                </a:ext>
              </a:extLst>
            </p:cNvPr>
            <p:cNvSpPr txBox="1">
              <a:spLocks/>
            </p:cNvSpPr>
            <p:nvPr/>
          </p:nvSpPr>
          <p:spPr>
            <a:xfrm rot="353039">
              <a:off x="2088617" y="4709639"/>
              <a:ext cx="3959464" cy="923330"/>
            </a:xfrm>
            <a:prstGeom prst="rect">
              <a:avLst/>
            </a:prstGeom>
            <a:solidFill>
              <a:schemeClr val="accent4">
                <a:lumMod val="75000"/>
              </a:schemeClr>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t>هل تعلم</a:t>
              </a:r>
            </a:p>
          </p:txBody>
        </p:sp>
      </p:grpSp>
    </p:spTree>
    <p:extLst>
      <p:ext uri="{BB962C8B-B14F-4D97-AF65-F5344CB8AC3E}">
        <p14:creationId xmlns:p14="http://schemas.microsoft.com/office/powerpoint/2010/main" val="341714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E8A7F4-2444-4A15-83D0-190F9040B847}"/>
              </a:ext>
            </a:extLst>
          </p:cNvPr>
          <p:cNvSpPr txBox="1"/>
          <p:nvPr/>
        </p:nvSpPr>
        <p:spPr>
          <a:xfrm>
            <a:off x="971600" y="1484784"/>
            <a:ext cx="7200800" cy="3416320"/>
          </a:xfrm>
          <a:prstGeom prst="rect">
            <a:avLst/>
          </a:prstGeom>
          <a:noFill/>
          <a:ln w="57150">
            <a:solidFill>
              <a:srgbClr val="FF0000"/>
            </a:solidFill>
            <a:prstDash val="dashDot"/>
          </a:ln>
        </p:spPr>
        <p:txBody>
          <a:bodyPr wrap="square" rtlCol="0">
            <a:spAutoFit/>
          </a:bodyPr>
          <a:lstStyle/>
          <a:p>
            <a:pPr algn="ctr"/>
            <a:r>
              <a:rPr lang="ar-EG" sz="3600" b="1" dirty="0"/>
              <a:t>وهذا ما يفسر تعدد مجالاته وتقنياته. لقد تداخلت في مهارات التفكير الناقد صور التعقل مع صور الدهاء، وتقنيات التفسير مع تقنيات التبرير، كما تداخلت فيه أغراض الإقناع مع أغراض التأثير. فما أهم مهارات التفكير الناقد؟ وما السبيل لتحصين الأفراد ضد التضليل والمغالطة؟</a:t>
            </a:r>
            <a:endParaRPr lang="en-US" sz="3600" dirty="0"/>
          </a:p>
        </p:txBody>
      </p:sp>
    </p:spTree>
    <p:extLst>
      <p:ext uri="{BB962C8B-B14F-4D97-AF65-F5344CB8AC3E}">
        <p14:creationId xmlns:p14="http://schemas.microsoft.com/office/powerpoint/2010/main" val="19775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882431"/>
            <a:ext cx="7776865" cy="5093137"/>
          </a:xfrm>
          <a:prstGeom prst="foldedCorner">
            <a:avLst>
              <a:gd name="adj" fmla="val 11925"/>
            </a:avLst>
          </a:prstGeom>
          <a:solidFill>
            <a:schemeClr val="accent3">
              <a:lumMod val="20000"/>
              <a:lumOff val="80000"/>
            </a:schemeClr>
          </a:solidFill>
          <a:ln w="57150">
            <a:noFill/>
            <a:prstDash val="dashDot"/>
          </a:ln>
        </p:spPr>
        <p:txBody>
          <a:bodyPr wrap="square" rtlCol="0" anchor="ctr">
            <a:spAutoFit/>
          </a:bodyPr>
          <a:lstStyle/>
          <a:p>
            <a:pPr algn="ctr"/>
            <a:r>
              <a:rPr lang="ar-EG" sz="3200" b="1" dirty="0"/>
              <a:t>النجاحات التي حققها د. عبد الله الربيعة باسم الوطن في مجال فصل التوائم جعلت المملكة العربية السعودية من أولى الدول في هذا المجال. والمملكة العربية السعودية بقيادة خادم الحرمين الشريفين وولي عهده الأمين تقدم المبادرات الإنسانية النبيلة لجميع أفراد الإنسانية. وقد استمرت المملكة في الربع قرن الأخير بإجرائها عمليات فصل التوائم الأكثر تعقيدًا وصعوبة في العالم. بفضل تلك العمليات أصبح وطننا وجهة للكثير من مواطني دول العالم من جميع الجنسيات ومختلف الأديان.</a:t>
            </a:r>
            <a:endParaRPr lang="en-US" sz="3200" dirty="0"/>
          </a:p>
        </p:txBody>
      </p:sp>
    </p:spTree>
    <p:extLst>
      <p:ext uri="{BB962C8B-B14F-4D97-AF65-F5344CB8AC3E}">
        <p14:creationId xmlns:p14="http://schemas.microsoft.com/office/powerpoint/2010/main" val="231437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6F448F9A-482D-40B0-9008-226674BC8CB6}"/>
              </a:ext>
            </a:extLst>
          </p:cNvPr>
          <p:cNvPicPr>
            <a:picLocks noChangeAspect="1"/>
          </p:cNvPicPr>
          <p:nvPr/>
        </p:nvPicPr>
        <p:blipFill>
          <a:blip r:embed="rId3"/>
          <a:stretch>
            <a:fillRect/>
          </a:stretch>
        </p:blipFill>
        <p:spPr>
          <a:xfrm>
            <a:off x="1876418" y="1772816"/>
            <a:ext cx="5391163" cy="3312368"/>
          </a:xfrm>
          <a:prstGeom prst="rect">
            <a:avLst/>
          </a:prstGeom>
        </p:spPr>
      </p:pic>
      <p:sp>
        <p:nvSpPr>
          <p:cNvPr id="5" name="مستطيل: زوايا مستديرة 4">
            <a:extLst>
              <a:ext uri="{FF2B5EF4-FFF2-40B4-BE49-F238E27FC236}">
                <a16:creationId xmlns:a16="http://schemas.microsoft.com/office/drawing/2014/main" id="{833479E5-7422-4412-8A1C-E3FE6D36B87C}"/>
              </a:ext>
            </a:extLst>
          </p:cNvPr>
          <p:cNvSpPr/>
          <p:nvPr/>
        </p:nvSpPr>
        <p:spPr>
          <a:xfrm>
            <a:off x="2555776" y="5301208"/>
            <a:ext cx="4266476" cy="448276"/>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000" b="1" dirty="0">
                <a:solidFill>
                  <a:schemeClr val="tx1"/>
                </a:solidFill>
              </a:rPr>
              <a:t>د. عبد الله الربيعة – طبيب وجراح سعودي</a:t>
            </a:r>
          </a:p>
        </p:txBody>
      </p:sp>
    </p:spTree>
    <p:extLst>
      <p:ext uri="{BB962C8B-B14F-4D97-AF65-F5344CB8AC3E}">
        <p14:creationId xmlns:p14="http://schemas.microsoft.com/office/powerpoint/2010/main" val="277714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7D3A01E3-76E2-4F12-99BB-C15F21096E29}"/>
              </a:ext>
            </a:extLst>
          </p:cNvPr>
          <p:cNvGrpSpPr/>
          <p:nvPr/>
        </p:nvGrpSpPr>
        <p:grpSpPr>
          <a:xfrm>
            <a:off x="2776592" y="1484784"/>
            <a:ext cx="3590815" cy="3505822"/>
            <a:chOff x="2776592" y="1196752"/>
            <a:chExt cx="3590815" cy="3505822"/>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76592" y="1196752"/>
              <a:ext cx="3590815" cy="3505822"/>
            </a:xfrm>
            <a:prstGeom prst="rect">
              <a:avLst/>
            </a:prstGeom>
          </p:spPr>
        </p:pic>
        <p:sp>
          <p:nvSpPr>
            <p:cNvPr id="6" name="عنوان 1">
              <a:extLst>
                <a:ext uri="{FF2B5EF4-FFF2-40B4-BE49-F238E27FC236}">
                  <a16:creationId xmlns:a16="http://schemas.microsoft.com/office/drawing/2014/main" id="{32D4F926-AE90-4926-9230-7A07D745355D}"/>
                </a:ext>
              </a:extLst>
            </p:cNvPr>
            <p:cNvSpPr txBox="1">
              <a:spLocks/>
            </p:cNvSpPr>
            <p:nvPr/>
          </p:nvSpPr>
          <p:spPr>
            <a:xfrm>
              <a:off x="2987824" y="1196752"/>
              <a:ext cx="2977048" cy="1464231"/>
            </a:xfrm>
            <a:prstGeom prst="roundRect">
              <a:avLst/>
            </a:prstGeom>
            <a:solidFill>
              <a:schemeClr val="tx1"/>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4000" dirty="0"/>
                <a:t>أتدرب وأقيم مكتسباتي</a:t>
              </a:r>
            </a:p>
          </p:txBody>
        </p:sp>
      </p:grpSp>
    </p:spTree>
    <p:extLst>
      <p:ext uri="{BB962C8B-B14F-4D97-AF65-F5344CB8AC3E}">
        <p14:creationId xmlns:p14="http://schemas.microsoft.com/office/powerpoint/2010/main" val="277438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935595" y="1124744"/>
            <a:ext cx="7272809" cy="1008112"/>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solidFill>
                  <a:schemeClr val="tx1"/>
                </a:solidFill>
                <a:effectLst/>
              </a:rPr>
              <a:t>1- هل كانت لديك معلومات مسبقة عن الموضوع؟</a:t>
            </a:r>
          </a:p>
          <a:p>
            <a:r>
              <a:rPr lang="ar-EG" dirty="0">
                <a:solidFill>
                  <a:schemeClr val="tx1"/>
                </a:solidFill>
                <a:effectLst/>
              </a:rPr>
              <a:t>اذكر بعضها:</a:t>
            </a:r>
            <a:endParaRPr lang="en-US" dirty="0">
              <a:solidFill>
                <a:schemeClr val="tx1"/>
              </a:solidFill>
              <a:effectLst/>
            </a:endParaRPr>
          </a:p>
        </p:txBody>
      </p:sp>
      <p:sp>
        <p:nvSpPr>
          <p:cNvPr id="4" name="مربع نص 3">
            <a:extLst>
              <a:ext uri="{FF2B5EF4-FFF2-40B4-BE49-F238E27FC236}">
                <a16:creationId xmlns:a16="http://schemas.microsoft.com/office/drawing/2014/main" id="{E003663E-3078-4003-B8A2-E987CA511495}"/>
              </a:ext>
            </a:extLst>
          </p:cNvPr>
          <p:cNvSpPr txBox="1"/>
          <p:nvPr/>
        </p:nvSpPr>
        <p:spPr>
          <a:xfrm>
            <a:off x="1115616" y="3537114"/>
            <a:ext cx="6984776" cy="1504836"/>
          </a:xfrm>
          <a:prstGeom prst="rect">
            <a:avLst/>
          </a:prstGeom>
          <a:noFill/>
        </p:spPr>
        <p:txBody>
          <a:bodyPr wrap="square" rtlCol="1">
            <a:spAutoFit/>
          </a:bodyPr>
          <a:lstStyle/>
          <a:p>
            <a:pPr marR="0" algn="ctr" rtl="1">
              <a:lnSpc>
                <a:spcPct val="107000"/>
              </a:lnSpc>
              <a:spcBef>
                <a:spcPts val="0"/>
              </a:spcBef>
              <a:spcAft>
                <a:spcPts val="800"/>
              </a:spcAft>
            </a:pPr>
            <a:r>
              <a:rPr lang="ar-EG" sz="4400" b="1" dirty="0">
                <a:solidFill>
                  <a:srgbClr val="0000CC"/>
                </a:solidFill>
                <a:latin typeface="Calibri" panose="020F0502020204030204" pitchFamily="34" charset="0"/>
                <a:ea typeface="Calibri" panose="020F0502020204030204" pitchFamily="34" charset="0"/>
                <a:cs typeface="Arial" panose="020B0604020202020204" pitchFamily="34" charset="0"/>
                <a:sym typeface="Wingdings 2" panose="05020102010507070707" pitchFamily="18" charset="2"/>
              </a:rPr>
              <a:t>نعم، أن امتلاك مهارات التفكير الناقد يجعلنا أكثر قدرة على إقناع الآخرين.</a:t>
            </a:r>
            <a:endParaRPr lang="en-US" sz="4400" dirty="0">
              <a:solidFill>
                <a:srgbClr val="0000CC"/>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0144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ED19B6-27F5-4818-8C58-5FCB17068D2C}"/>
              </a:ext>
            </a:extLst>
          </p:cNvPr>
          <p:cNvSpPr txBox="1"/>
          <p:nvPr/>
        </p:nvSpPr>
        <p:spPr>
          <a:xfrm>
            <a:off x="683567" y="889843"/>
            <a:ext cx="7776865" cy="1200329"/>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solidFill>
                  <a:schemeClr val="tx1"/>
                </a:solidFill>
              </a:rPr>
              <a:t>2- هل اكتسبت معارف ومهارات جديدة من هذا الدرس؟ اذكر بعضها:</a:t>
            </a:r>
            <a:endParaRPr lang="en-US" dirty="0">
              <a:solidFill>
                <a:schemeClr val="tx1"/>
              </a:solidFill>
            </a:endParaRPr>
          </a:p>
        </p:txBody>
      </p:sp>
      <p:sp>
        <p:nvSpPr>
          <p:cNvPr id="4" name="مربع نص 3">
            <a:extLst>
              <a:ext uri="{FF2B5EF4-FFF2-40B4-BE49-F238E27FC236}">
                <a16:creationId xmlns:a16="http://schemas.microsoft.com/office/drawing/2014/main" id="{630F2C66-1091-4F47-B509-03E80EFEE9CC}"/>
              </a:ext>
            </a:extLst>
          </p:cNvPr>
          <p:cNvSpPr txBox="1"/>
          <p:nvPr/>
        </p:nvSpPr>
        <p:spPr>
          <a:xfrm>
            <a:off x="1079611" y="2527792"/>
            <a:ext cx="6984776" cy="3440365"/>
          </a:xfrm>
          <a:prstGeom prst="rect">
            <a:avLst/>
          </a:prstGeom>
          <a:noFill/>
        </p:spPr>
        <p:txBody>
          <a:bodyPr wrap="square" rtlCol="1">
            <a:spAutoFit/>
          </a:bodyPr>
          <a:lstStyle/>
          <a:p>
            <a:pPr marR="0" algn="ctr" rtl="1">
              <a:lnSpc>
                <a:spcPct val="107000"/>
              </a:lnSpc>
              <a:spcBef>
                <a:spcPts val="0"/>
              </a:spcBef>
              <a:spcAft>
                <a:spcPts val="800"/>
              </a:spcAft>
            </a:pPr>
            <a:r>
              <a:rPr lang="ar-EG" sz="3600" b="1" dirty="0">
                <a:solidFill>
                  <a:srgbClr val="0000CC"/>
                </a:solidFill>
                <a:latin typeface="Calibri" panose="020F0502020204030204" pitchFamily="34" charset="0"/>
                <a:ea typeface="Calibri" panose="020F0502020204030204" pitchFamily="34" charset="0"/>
                <a:cs typeface="Arial" panose="020B0604020202020204" pitchFamily="34" charset="0"/>
                <a:sym typeface="Wingdings 2" panose="05020102010507070707" pitchFamily="18" charset="2"/>
              </a:rPr>
              <a:t>نعم</a:t>
            </a:r>
          </a:p>
          <a:p>
            <a:pPr marL="571500" marR="0" indent="-571500" rtl="1">
              <a:lnSpc>
                <a:spcPct val="107000"/>
              </a:lnSpc>
              <a:spcBef>
                <a:spcPts val="0"/>
              </a:spcBef>
              <a:spcAft>
                <a:spcPts val="800"/>
              </a:spcAft>
              <a:buFont typeface="Arial" panose="020B0604020202020204" pitchFamily="34" charset="0"/>
              <a:buChar char="•"/>
            </a:pPr>
            <a:r>
              <a:rPr lang="ar-EG" sz="3600" b="1" dirty="0">
                <a:solidFill>
                  <a:srgbClr val="0000CC"/>
                </a:solidFill>
                <a:latin typeface="Calibri" panose="020F0502020204030204" pitchFamily="34" charset="0"/>
                <a:ea typeface="Calibri" panose="020F0502020204030204" pitchFamily="34" charset="0"/>
                <a:cs typeface="Arial" panose="020B0604020202020204" pitchFamily="34" charset="0"/>
                <a:sym typeface="Wingdings 2" panose="05020102010507070707" pitchFamily="18" charset="2"/>
              </a:rPr>
              <a:t>علاقة مهارة التفسير بالتفكير الناقد.</a:t>
            </a:r>
          </a:p>
          <a:p>
            <a:pPr marL="571500" marR="0" indent="-571500" rtl="1">
              <a:lnSpc>
                <a:spcPct val="107000"/>
              </a:lnSpc>
              <a:spcBef>
                <a:spcPts val="0"/>
              </a:spcBef>
              <a:spcAft>
                <a:spcPts val="800"/>
              </a:spcAft>
              <a:buFont typeface="Arial" panose="020B0604020202020204" pitchFamily="34" charset="0"/>
              <a:buChar char="•"/>
            </a:pPr>
            <a:r>
              <a:rPr lang="ar-EG" sz="3600" b="1" dirty="0">
                <a:solidFill>
                  <a:srgbClr val="0000CC"/>
                </a:solidFill>
                <a:effectLst/>
                <a:latin typeface="Calibri" panose="020F0502020204030204" pitchFamily="34" charset="0"/>
                <a:ea typeface="Calibri" panose="020F0502020204030204" pitchFamily="34" charset="0"/>
                <a:cs typeface="Arial" panose="020B0604020202020204" pitchFamily="34" charset="0"/>
                <a:sym typeface="Wingdings 2" panose="05020102010507070707" pitchFamily="18" charset="2"/>
              </a:rPr>
              <a:t>علاقة مهارة التحليل بالتفكير الناقد</a:t>
            </a:r>
          </a:p>
          <a:p>
            <a:pPr marL="571500" marR="0" indent="-571500" rtl="1">
              <a:lnSpc>
                <a:spcPct val="107000"/>
              </a:lnSpc>
              <a:spcBef>
                <a:spcPts val="0"/>
              </a:spcBef>
              <a:spcAft>
                <a:spcPts val="800"/>
              </a:spcAft>
              <a:buFont typeface="Arial" panose="020B0604020202020204" pitchFamily="34" charset="0"/>
              <a:buChar char="•"/>
            </a:pPr>
            <a:r>
              <a:rPr lang="ar-EG" sz="3600" b="1" dirty="0">
                <a:solidFill>
                  <a:srgbClr val="0000CC"/>
                </a:solidFill>
                <a:latin typeface="Calibri" panose="020F0502020204030204" pitchFamily="34" charset="0"/>
                <a:ea typeface="Calibri" panose="020F0502020204030204" pitchFamily="34" charset="0"/>
                <a:cs typeface="Arial" panose="020B0604020202020204" pitchFamily="34" charset="0"/>
                <a:sym typeface="Wingdings 2" panose="05020102010507070707" pitchFamily="18" charset="2"/>
              </a:rPr>
              <a:t>علاقة مهارة التقييم بالتفكير الناقد.</a:t>
            </a:r>
          </a:p>
          <a:p>
            <a:pPr marL="571500" marR="0" indent="-571500" rtl="1">
              <a:lnSpc>
                <a:spcPct val="107000"/>
              </a:lnSpc>
              <a:spcBef>
                <a:spcPts val="0"/>
              </a:spcBef>
              <a:spcAft>
                <a:spcPts val="800"/>
              </a:spcAft>
              <a:buFont typeface="Arial" panose="020B0604020202020204" pitchFamily="34" charset="0"/>
              <a:buChar char="•"/>
            </a:pPr>
            <a:r>
              <a:rPr lang="ar-EG" sz="3600" b="1" dirty="0">
                <a:solidFill>
                  <a:srgbClr val="0000CC"/>
                </a:solidFill>
                <a:effectLst/>
                <a:latin typeface="Calibri" panose="020F0502020204030204" pitchFamily="34" charset="0"/>
                <a:ea typeface="Calibri" panose="020F0502020204030204" pitchFamily="34" charset="0"/>
                <a:cs typeface="Arial" panose="020B0604020202020204" pitchFamily="34" charset="0"/>
                <a:sym typeface="Wingdings 2" panose="05020102010507070707" pitchFamily="18" charset="2"/>
              </a:rPr>
              <a:t>علاقة مهارة الإقناع بالتفكير الناقد.</a:t>
            </a:r>
            <a:endParaRPr lang="en-US" sz="3600" dirty="0">
              <a:solidFill>
                <a:srgbClr val="0000CC"/>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2396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944597" y="812454"/>
            <a:ext cx="7254806" cy="1224136"/>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solidFill>
                  <a:schemeClr val="tx1"/>
                </a:solidFill>
              </a:rPr>
              <a:t>3- هل شعرت بالحاجة إلى معارف جديدة في علاقتك بالتفكير الناقد؟ اذكر بعضها</a:t>
            </a:r>
            <a:endParaRPr lang="en-US" dirty="0">
              <a:solidFill>
                <a:schemeClr val="tx1"/>
              </a:solidFill>
            </a:endParaRPr>
          </a:p>
        </p:txBody>
      </p:sp>
      <p:sp>
        <p:nvSpPr>
          <p:cNvPr id="3" name="مربع نص 2">
            <a:extLst>
              <a:ext uri="{FF2B5EF4-FFF2-40B4-BE49-F238E27FC236}">
                <a16:creationId xmlns:a16="http://schemas.microsoft.com/office/drawing/2014/main" id="{52717869-AAA1-45A2-B802-CEB00C689FE7}"/>
              </a:ext>
            </a:extLst>
          </p:cNvPr>
          <p:cNvSpPr txBox="1"/>
          <p:nvPr/>
        </p:nvSpPr>
        <p:spPr>
          <a:xfrm>
            <a:off x="1079612" y="2996952"/>
            <a:ext cx="6984776" cy="2240229"/>
          </a:xfrm>
          <a:prstGeom prst="rect">
            <a:avLst/>
          </a:prstGeom>
          <a:noFill/>
        </p:spPr>
        <p:txBody>
          <a:bodyPr wrap="square" rtlCol="1">
            <a:spAutoFit/>
          </a:bodyPr>
          <a:lstStyle/>
          <a:p>
            <a:pPr marR="0" algn="ctr" rtl="1">
              <a:lnSpc>
                <a:spcPct val="107000"/>
              </a:lnSpc>
              <a:spcBef>
                <a:spcPts val="0"/>
              </a:spcBef>
              <a:spcAft>
                <a:spcPts val="800"/>
              </a:spcAft>
            </a:pPr>
            <a:r>
              <a:rPr lang="ar-EG" sz="4000" b="1" dirty="0">
                <a:solidFill>
                  <a:srgbClr val="0000CC"/>
                </a:solidFill>
                <a:latin typeface="Calibri" panose="020F0502020204030204" pitchFamily="34" charset="0"/>
                <a:ea typeface="Calibri" panose="020F0502020204030204" pitchFamily="34" charset="0"/>
                <a:cs typeface="Arial" panose="020B0604020202020204" pitchFamily="34" charset="0"/>
                <a:sym typeface="Wingdings 2" panose="05020102010507070707" pitchFamily="18" charset="2"/>
              </a:rPr>
              <a:t>نعم</a:t>
            </a:r>
          </a:p>
          <a:p>
            <a:pPr marL="571500" marR="0" indent="-571500" rtl="1">
              <a:lnSpc>
                <a:spcPct val="107000"/>
              </a:lnSpc>
              <a:spcBef>
                <a:spcPts val="0"/>
              </a:spcBef>
              <a:spcAft>
                <a:spcPts val="800"/>
              </a:spcAft>
              <a:buFont typeface="Arial" panose="020B0604020202020204" pitchFamily="34" charset="0"/>
              <a:buChar char="•"/>
            </a:pPr>
            <a:r>
              <a:rPr lang="ar-EG" sz="4000" b="1" dirty="0">
                <a:solidFill>
                  <a:srgbClr val="0000CC"/>
                </a:solidFill>
                <a:effectLst/>
                <a:latin typeface="Calibri" panose="020F0502020204030204" pitchFamily="34" charset="0"/>
                <a:ea typeface="Calibri" panose="020F0502020204030204" pitchFamily="34" charset="0"/>
                <a:cs typeface="Arial" panose="020B0604020202020204" pitchFamily="34" charset="0"/>
                <a:sym typeface="Wingdings 2" panose="05020102010507070707" pitchFamily="18" charset="2"/>
              </a:rPr>
              <a:t>التقييم</a:t>
            </a:r>
          </a:p>
          <a:p>
            <a:pPr marL="571500" marR="0" indent="-571500" rtl="1">
              <a:lnSpc>
                <a:spcPct val="107000"/>
              </a:lnSpc>
              <a:spcBef>
                <a:spcPts val="0"/>
              </a:spcBef>
              <a:spcAft>
                <a:spcPts val="800"/>
              </a:spcAft>
              <a:buFont typeface="Arial" panose="020B0604020202020204" pitchFamily="34" charset="0"/>
              <a:buChar char="•"/>
            </a:pPr>
            <a:r>
              <a:rPr lang="ar-EG" sz="4000" b="1" dirty="0">
                <a:solidFill>
                  <a:srgbClr val="0000CC"/>
                </a:solidFill>
                <a:latin typeface="Calibri" panose="020F0502020204030204" pitchFamily="34" charset="0"/>
                <a:ea typeface="Calibri" panose="020F0502020204030204" pitchFamily="34" charset="0"/>
                <a:cs typeface="Arial" panose="020B0604020202020204" pitchFamily="34" charset="0"/>
                <a:sym typeface="Wingdings 2" panose="05020102010507070707" pitchFamily="18" charset="2"/>
              </a:rPr>
              <a:t>التنظيم الذاتي</a:t>
            </a:r>
            <a:endParaRPr lang="en-US" sz="4000" dirty="0">
              <a:solidFill>
                <a:srgbClr val="0000CC"/>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9789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662EAA1F-089B-46DC-9E13-8A289216A86F}"/>
              </a:ext>
            </a:extLst>
          </p:cNvPr>
          <p:cNvGrpSpPr/>
          <p:nvPr/>
        </p:nvGrpSpPr>
        <p:grpSpPr>
          <a:xfrm>
            <a:off x="1835697" y="620688"/>
            <a:ext cx="5359026" cy="5359026"/>
            <a:chOff x="1835697" y="620688"/>
            <a:chExt cx="5359026" cy="5359026"/>
          </a:xfrm>
        </p:grpSpPr>
        <p:pic>
          <p:nvPicPr>
            <p:cNvPr id="6" name="صورة 5">
              <a:extLst>
                <a:ext uri="{FF2B5EF4-FFF2-40B4-BE49-F238E27FC236}">
                  <a16:creationId xmlns:a16="http://schemas.microsoft.com/office/drawing/2014/main" id="{F77AA6D7-7E74-4BBB-BF94-BB6399011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5697" y="620688"/>
              <a:ext cx="5359026" cy="5359026"/>
            </a:xfrm>
            <a:prstGeom prst="rect">
              <a:avLst/>
            </a:prstGeom>
          </p:spPr>
        </p:pic>
        <p:sp>
          <p:nvSpPr>
            <p:cNvPr id="5" name="عنوان 1">
              <a:extLst>
                <a:ext uri="{FF2B5EF4-FFF2-40B4-BE49-F238E27FC236}">
                  <a16:creationId xmlns:a16="http://schemas.microsoft.com/office/drawing/2014/main" id="{B4ACBC93-A8C5-4058-B816-D494C486E766}"/>
                </a:ext>
              </a:extLst>
            </p:cNvPr>
            <p:cNvSpPr txBox="1">
              <a:spLocks/>
            </p:cNvSpPr>
            <p:nvPr/>
          </p:nvSpPr>
          <p:spPr>
            <a:xfrm rot="20741800">
              <a:off x="3212247" y="3767259"/>
              <a:ext cx="2272846" cy="936105"/>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8000" b="1" i="1" dirty="0">
                  <a:solidFill>
                    <a:schemeClr val="bg1"/>
                  </a:solidFill>
                  <a:effectLst>
                    <a:outerShdw blurRad="38100" dist="38100" dir="2700000" algn="tl">
                      <a:srgbClr val="000000">
                        <a:alpha val="43137"/>
                      </a:srgbClr>
                    </a:outerShdw>
                  </a:effectLst>
                  <a:cs typeface="PT Simple Bold Ruled" panose="02010400000000000000" pitchFamily="2" charset="-78"/>
                </a:rPr>
                <a:t>أقرأ</a:t>
              </a:r>
            </a:p>
          </p:txBody>
        </p:sp>
      </p:grpSp>
    </p:spTree>
    <p:extLst>
      <p:ext uri="{BB962C8B-B14F-4D97-AF65-F5344CB8AC3E}">
        <p14:creationId xmlns:p14="http://schemas.microsoft.com/office/powerpoint/2010/main" val="353024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827583" y="1196752"/>
            <a:ext cx="7488833" cy="3970318"/>
          </a:xfrm>
          <a:prstGeom prst="rect">
            <a:avLst/>
          </a:prstGeom>
          <a:noFill/>
          <a:ln w="57150">
            <a:noFill/>
            <a:prstDash val="dashDot"/>
          </a:ln>
        </p:spPr>
        <p:txBody>
          <a:bodyPr wrap="square" rtlCol="0">
            <a:spAutoFit/>
          </a:bodyPr>
          <a:lstStyle/>
          <a:p>
            <a:r>
              <a:rPr lang="ar-EG" sz="3600" b="1" dirty="0">
                <a:solidFill>
                  <a:srgbClr val="C00000"/>
                </a:solidFill>
              </a:rPr>
              <a:t>يتطلب التفكير الناقد مهارات معرفية نستطيع تحديد أهمها فيما يلي:</a:t>
            </a:r>
            <a:endParaRPr lang="en-US" sz="3600" dirty="0">
              <a:solidFill>
                <a:srgbClr val="C00000"/>
              </a:solidFill>
            </a:endParaRPr>
          </a:p>
          <a:p>
            <a:pPr lvl="0"/>
            <a:r>
              <a:rPr lang="ar-EG" sz="3600" b="1" dirty="0">
                <a:solidFill>
                  <a:srgbClr val="0070C0"/>
                </a:solidFill>
              </a:rPr>
              <a:t>1- التفسير: </a:t>
            </a:r>
            <a:r>
              <a:rPr lang="ar-EG" sz="3600" b="1" dirty="0"/>
              <a:t>ويعني الفهم والتعبير عن المعنى أو الدلالة لعدد من الخبرات أو المواقف أو المعطيات أو الأحداث أو الأحكام. ويعني أيضًا التعرف على المشكلة ووصفها وتحديد أسبابها، كما يعني التمييز بين الأفكار الرئيسية والأفكار الثانوية.</a:t>
            </a:r>
            <a:endParaRPr lang="en-US" sz="3600" dirty="0"/>
          </a:p>
        </p:txBody>
      </p:sp>
      <p:sp>
        <p:nvSpPr>
          <p:cNvPr id="5" name="مستطيل: زوايا مستديرة 4">
            <a:extLst>
              <a:ext uri="{FF2B5EF4-FFF2-40B4-BE49-F238E27FC236}">
                <a16:creationId xmlns:a16="http://schemas.microsoft.com/office/drawing/2014/main" id="{94B08D83-9970-4F15-A841-02C09B1F0B7D}"/>
              </a:ext>
            </a:extLst>
          </p:cNvPr>
          <p:cNvSpPr/>
          <p:nvPr/>
        </p:nvSpPr>
        <p:spPr>
          <a:xfrm>
            <a:off x="1313636" y="5789036"/>
            <a:ext cx="6516724" cy="432048"/>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المنطق والتفكير الناقد، الطبعة الأولى، عصام جميل،2012م</a:t>
            </a:r>
          </a:p>
        </p:txBody>
      </p:sp>
    </p:spTree>
    <p:extLst>
      <p:ext uri="{BB962C8B-B14F-4D97-AF65-F5344CB8AC3E}">
        <p14:creationId xmlns:p14="http://schemas.microsoft.com/office/powerpoint/2010/main" val="127938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764704"/>
            <a:ext cx="7776865" cy="4647426"/>
          </a:xfrm>
          <a:prstGeom prst="rect">
            <a:avLst/>
          </a:prstGeom>
          <a:noFill/>
          <a:ln w="57150">
            <a:noFill/>
            <a:prstDash val="dashDot"/>
          </a:ln>
        </p:spPr>
        <p:txBody>
          <a:bodyPr wrap="square" rtlCol="0">
            <a:spAutoFit/>
          </a:bodyPr>
          <a:lstStyle/>
          <a:p>
            <a:r>
              <a:rPr lang="ar-EG" sz="3600" b="1" dirty="0">
                <a:solidFill>
                  <a:srgbClr val="C00000"/>
                </a:solidFill>
              </a:rPr>
              <a:t>يتطلب التفكير الناقد مهارات معرفية نستطيع تحديد أهمها فيما يلي:</a:t>
            </a:r>
            <a:endParaRPr lang="en-US" sz="3600" dirty="0">
              <a:solidFill>
                <a:srgbClr val="C00000"/>
              </a:solidFill>
            </a:endParaRPr>
          </a:p>
          <a:p>
            <a:pPr lvl="0"/>
            <a:r>
              <a:rPr lang="ar-EG" sz="3200" b="1" dirty="0">
                <a:solidFill>
                  <a:srgbClr val="0070C0"/>
                </a:solidFill>
              </a:rPr>
              <a:t>2- التحليل: </a:t>
            </a:r>
            <a:r>
              <a:rPr lang="ar-EG" sz="3200" b="1" dirty="0"/>
              <a:t>ويعني تحديد العلاقات الاستدلالية بين الأقوال والمسائل والمفاهيم، أو أي صورة أخري من صور التعبير عن الاعتقاد أو الحكم أو الخبرات أو الأسباب أو الآراء. كما يعني اختبار الأفكار، والكشف عن الحجج وتحليلها، بالنظر في أوجه الشبه والاختلاف، وتوضيح العلاقات بين عناصر بنية القول أو النص أو الموقف، وتفكيكها، وإعادة تركيبها بغرض الكشف عن تسلسلها المنطقي.</a:t>
            </a:r>
          </a:p>
        </p:txBody>
      </p:sp>
      <p:sp>
        <p:nvSpPr>
          <p:cNvPr id="3" name="مستطيل: زوايا مستديرة 2">
            <a:extLst>
              <a:ext uri="{FF2B5EF4-FFF2-40B4-BE49-F238E27FC236}">
                <a16:creationId xmlns:a16="http://schemas.microsoft.com/office/drawing/2014/main" id="{5CE4F00C-2D91-46D3-BE45-DECCDB1C12E2}"/>
              </a:ext>
            </a:extLst>
          </p:cNvPr>
          <p:cNvSpPr/>
          <p:nvPr/>
        </p:nvSpPr>
        <p:spPr>
          <a:xfrm>
            <a:off x="1313636" y="5789036"/>
            <a:ext cx="6516724" cy="432048"/>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المنطق والتفكير الناقد، الطبعة الأولى، عصام جميل،2012م</a:t>
            </a:r>
          </a:p>
        </p:txBody>
      </p:sp>
    </p:spTree>
    <p:extLst>
      <p:ext uri="{BB962C8B-B14F-4D97-AF65-F5344CB8AC3E}">
        <p14:creationId xmlns:p14="http://schemas.microsoft.com/office/powerpoint/2010/main" val="347353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1196752"/>
            <a:ext cx="7776865" cy="4154984"/>
          </a:xfrm>
          <a:prstGeom prst="rect">
            <a:avLst/>
          </a:prstGeom>
          <a:noFill/>
          <a:ln w="57150">
            <a:noFill/>
            <a:prstDash val="dashDot"/>
          </a:ln>
        </p:spPr>
        <p:txBody>
          <a:bodyPr wrap="square" rtlCol="0">
            <a:spAutoFit/>
          </a:bodyPr>
          <a:lstStyle/>
          <a:p>
            <a:r>
              <a:rPr lang="ar-EG" sz="3600" b="1" dirty="0">
                <a:solidFill>
                  <a:srgbClr val="C00000"/>
                </a:solidFill>
              </a:rPr>
              <a:t>يتطلب التفكير الناقد مهارات معرفية نستطيع تحديد أهمها فيما يلي:</a:t>
            </a:r>
            <a:endParaRPr lang="en-US" sz="3600" dirty="0">
              <a:solidFill>
                <a:srgbClr val="C00000"/>
              </a:solidFill>
            </a:endParaRPr>
          </a:p>
          <a:p>
            <a:pPr lvl="0"/>
            <a:r>
              <a:rPr lang="ar-EG" sz="3200" b="1" dirty="0">
                <a:solidFill>
                  <a:srgbClr val="0070C0"/>
                </a:solidFill>
              </a:rPr>
              <a:t>3- التقييم: </a:t>
            </a:r>
            <a:r>
              <a:rPr lang="ar-EG" sz="3200" b="1" dirty="0"/>
              <a:t>ويعني تقدير مصداقية القول، أو التصور أو الحكم أو الرأي أو القوة المنطقية للعلاقات الاستدلالية بين العناصر، واختبار قيمة الحجج ومصداقية مصدر المعلومات، وقد يكون التقييم إيجابيًا بتحديد مكاسب التصور أو الحكم، كما يمكن أن يكون سلبيًا بالكشف عن حدوده ونسبيته أو تهافته.</a:t>
            </a:r>
            <a:endParaRPr lang="en-US" sz="3200" dirty="0"/>
          </a:p>
        </p:txBody>
      </p:sp>
      <p:sp>
        <p:nvSpPr>
          <p:cNvPr id="3" name="مستطيل: زوايا مستديرة 2">
            <a:extLst>
              <a:ext uri="{FF2B5EF4-FFF2-40B4-BE49-F238E27FC236}">
                <a16:creationId xmlns:a16="http://schemas.microsoft.com/office/drawing/2014/main" id="{34268273-D8C5-4C73-B207-64F2A5F8154D}"/>
              </a:ext>
            </a:extLst>
          </p:cNvPr>
          <p:cNvSpPr/>
          <p:nvPr/>
        </p:nvSpPr>
        <p:spPr>
          <a:xfrm>
            <a:off x="1313636" y="5789036"/>
            <a:ext cx="6516724" cy="432048"/>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المنطق والتفكير الناقد، الطبعة الأولى، عصام جميل،2012م</a:t>
            </a:r>
          </a:p>
        </p:txBody>
      </p:sp>
    </p:spTree>
    <p:extLst>
      <p:ext uri="{BB962C8B-B14F-4D97-AF65-F5344CB8AC3E}">
        <p14:creationId xmlns:p14="http://schemas.microsoft.com/office/powerpoint/2010/main" val="201532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752</TotalTime>
  <Words>1871</Words>
  <Application>Microsoft Office PowerPoint</Application>
  <PresentationFormat>عرض على الشاشة (4:3)</PresentationFormat>
  <Paragraphs>163</Paragraphs>
  <Slides>55</Slides>
  <Notes>0</Notes>
  <HiddenSlides>0</HiddenSlides>
  <MMClips>0</MMClips>
  <ScaleCrop>false</ScaleCrop>
  <HeadingPairs>
    <vt:vector size="6" baseType="variant">
      <vt:variant>
        <vt:lpstr>الخطوط المستخدمة</vt:lpstr>
      </vt:variant>
      <vt:variant>
        <vt:i4>2</vt:i4>
      </vt:variant>
      <vt:variant>
        <vt:lpstr>نسق</vt:lpstr>
      </vt:variant>
      <vt:variant>
        <vt:i4>1</vt:i4>
      </vt:variant>
      <vt:variant>
        <vt:lpstr>عناوين الشرائح</vt:lpstr>
      </vt:variant>
      <vt:variant>
        <vt:i4>55</vt:i4>
      </vt:variant>
    </vt:vector>
  </HeadingPairs>
  <TitlesOfParts>
    <vt:vector size="58" baseType="lpstr">
      <vt:lpstr>Arial</vt:lpstr>
      <vt:lpstr>Calibri</vt:lpstr>
      <vt:lpstr>نسق Office</vt:lpstr>
      <vt:lpstr>الدرس الخامس</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 www.ien.edu.sa ٨ </dc:title>
  <dc:creator>Eman Adel</dc:creator>
  <cp:lastModifiedBy>Eman Adel</cp:lastModifiedBy>
  <cp:revision>135</cp:revision>
  <dcterms:created xsi:type="dcterms:W3CDTF">2020-12-01T14:21:27Z</dcterms:created>
  <dcterms:modified xsi:type="dcterms:W3CDTF">2021-08-22T13:51:43Z</dcterms:modified>
</cp:coreProperties>
</file>