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E2AF11-9E8F-4E0E-9F2D-ECD866375D4B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964FA4-49A1-472C-9FF4-BEFB3A2DD01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35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E4E2-F6E2-4DC6-A245-CBE2E3E82BEB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5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E4E2-F6E2-4DC6-A245-CBE2E3E82BEB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5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E4E2-F6E2-4DC6-A245-CBE2E3E82BEB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09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E4E2-F6E2-4DC6-A245-CBE2E3E82BEB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55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E4E2-F6E2-4DC6-A245-CBE2E3E82BEB}" type="slidenum">
              <a:rPr lang="ar-SA" smtClean="0">
                <a:solidFill>
                  <a:prstClr val="black"/>
                </a:solidFill>
              </a:rPr>
              <a:pPr/>
              <a:t>5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5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العدد ونفسه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مخطط انسيابي: محطة طرفية 7"/>
          <p:cNvSpPr/>
          <p:nvPr/>
        </p:nvSpPr>
        <p:spPr>
          <a:xfrm>
            <a:off x="6629400" y="838200"/>
            <a:ext cx="1475497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أستعد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90600" y="1524000"/>
            <a:ext cx="72663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عندما يتساوى العددان المضافان في جملة الجمع فذلك يسمي حقيقة جمع العدد ونفسه .</a:t>
            </a:r>
          </a:p>
          <a:p>
            <a:r>
              <a:rPr lang="ar-SA" sz="2400" b="1" dirty="0" smtClean="0">
                <a:solidFill>
                  <a:srgbClr val="00B050"/>
                </a:solidFill>
              </a:rPr>
              <a:t>أستعمل حقائق جمع العدد ونفسه لأجد الناتج .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4114800" y="3072825"/>
            <a:ext cx="37233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6 + 6 = 12 </a:t>
            </a:r>
            <a:endParaRPr lang="ar-SA" sz="3200" b="1" dirty="0">
              <a:solidFill>
                <a:prstClr val="black"/>
              </a:solidFill>
            </a:endParaRPr>
          </a:p>
        </p:txBody>
      </p:sp>
      <p:cxnSp>
        <p:nvCxnSpPr>
          <p:cNvPr id="12" name="رابط كسهم مستقيم 11"/>
          <p:cNvCxnSpPr/>
          <p:nvPr/>
        </p:nvCxnSpPr>
        <p:spPr>
          <a:xfrm flipH="1">
            <a:off x="7351487" y="3422171"/>
            <a:ext cx="190500" cy="4739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6953336" y="3422171"/>
            <a:ext cx="240343" cy="4739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6513287" y="3896118"/>
            <a:ext cx="143328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عددان مضافان</a:t>
            </a:r>
            <a:endParaRPr lang="ar-SA" sz="2000" b="1" dirty="0">
              <a:solidFill>
                <a:prstClr val="black"/>
              </a:solidFill>
            </a:endParaRPr>
          </a:p>
        </p:txBody>
      </p:sp>
      <p:cxnSp>
        <p:nvCxnSpPr>
          <p:cNvPr id="15" name="رابط كسهم مستقيم 14"/>
          <p:cNvCxnSpPr/>
          <p:nvPr/>
        </p:nvCxnSpPr>
        <p:spPr>
          <a:xfrm flipH="1">
            <a:off x="6293579" y="3422170"/>
            <a:ext cx="9106" cy="4739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5486400" y="3943290"/>
            <a:ext cx="10714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ناتج الجمع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7" name="Teardrop 8"/>
          <p:cNvSpPr/>
          <p:nvPr/>
        </p:nvSpPr>
        <p:spPr>
          <a:xfrm>
            <a:off x="0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946" y="2655410"/>
            <a:ext cx="4309718" cy="34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1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العدد ونفسه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خطط انسيابي: محطة طرفية 12"/>
          <p:cNvSpPr/>
          <p:nvPr/>
        </p:nvSpPr>
        <p:spPr>
          <a:xfrm>
            <a:off x="6995885" y="769257"/>
            <a:ext cx="1246897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-747486" y="833735"/>
            <a:ext cx="7376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( يمكنني أن أستعمل المكعبات ) :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553029"/>
            <a:ext cx="6886575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ربع نص 17"/>
          <p:cNvSpPr txBox="1"/>
          <p:nvPr/>
        </p:nvSpPr>
        <p:spPr>
          <a:xfrm>
            <a:off x="5781668" y="39624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428868" y="39624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838200" y="30480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6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715000" y="51193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14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286000" y="5144869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16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0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4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خطط انسيابي: محطة طرفية 16"/>
          <p:cNvSpPr/>
          <p:nvPr/>
        </p:nvSpPr>
        <p:spPr>
          <a:xfrm>
            <a:off x="7740352" y="493899"/>
            <a:ext cx="1246897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17"/>
          <p:cNvSpPr txBox="1"/>
          <p:nvPr/>
        </p:nvSpPr>
        <p:spPr>
          <a:xfrm>
            <a:off x="2411760" y="1124744"/>
            <a:ext cx="65754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ysClr val="windowText" lastClr="000000"/>
                </a:solidFill>
              </a:rPr>
              <a:t>كَيْفَ أَتَذَكَّرُ نَاتِجَ الْجَمْعِ 5 + 5 ، 2 + 2 ؟</a:t>
            </a:r>
            <a:endParaRPr lang="ar-SA" sz="28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4" name="مربع نص 17"/>
          <p:cNvSpPr txBox="1"/>
          <p:nvPr/>
        </p:nvSpPr>
        <p:spPr>
          <a:xfrm>
            <a:off x="323528" y="1821609"/>
            <a:ext cx="866372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يسهل علي تذكر ناتج الجمع؛ لأنهما حقيقتا جمع العدد إلى نفسه مثل</a:t>
            </a:r>
            <a:r>
              <a:rPr lang="ar-SA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ar-SA" sz="2800" b="1" dirty="0">
                <a:solidFill>
                  <a:srgbClr val="FF0000"/>
                </a:solidFill>
              </a:rPr>
              <a:t>مجموع أصابع </a:t>
            </a:r>
            <a:r>
              <a:rPr lang="ar-SA" sz="2800" b="1" dirty="0" smtClean="0">
                <a:solidFill>
                  <a:srgbClr val="FF0000"/>
                </a:solidFill>
              </a:rPr>
              <a:t>اليدين ( 5 + 5 ) ، مجموع عجلات السيارة ( 2 + 2 ) . 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العدد ونفسه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مخطط انسيابي: محطة طرفية 20"/>
          <p:cNvSpPr/>
          <p:nvPr/>
        </p:nvSpPr>
        <p:spPr>
          <a:xfrm>
            <a:off x="6995885" y="769257"/>
            <a:ext cx="1246897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-609600" y="833735"/>
            <a:ext cx="7376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، ثم أحوط حقائق جمع العدد إلي نفسه :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533524"/>
            <a:ext cx="7248525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6548430" y="2217801"/>
            <a:ext cx="10001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867268" y="2340114"/>
            <a:ext cx="10001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16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3171820" y="2362200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934200" y="3897628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000620" y="3886200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819400" y="3940314"/>
            <a:ext cx="123347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11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371600" y="3940314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6629400" y="5497125"/>
            <a:ext cx="1095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14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076820" y="5486400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2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171820" y="5486400"/>
            <a:ext cx="96915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12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1419220" y="5486400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204906" y="2362200"/>
            <a:ext cx="9286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5" name="Teardrop 8"/>
          <p:cNvSpPr/>
          <p:nvPr/>
        </p:nvSpPr>
        <p:spPr>
          <a:xfrm>
            <a:off x="0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جمع العدد ونفسه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2-4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مخطط انسيابي: محطة طرفية 14"/>
          <p:cNvSpPr/>
          <p:nvPr/>
        </p:nvSpPr>
        <p:spPr>
          <a:xfrm>
            <a:off x="5791200" y="838200"/>
            <a:ext cx="2313697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 المسألة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990600" y="1524000"/>
            <a:ext cx="726638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7030A0"/>
                </a:solidFill>
              </a:rPr>
              <a:t>الحس العددي : أرسم صورة لأحل المسألة ، ثم أكتب الجملة العددية .</a:t>
            </a:r>
          </a:p>
          <a:p>
            <a:r>
              <a:rPr lang="ar-SA" sz="2400" b="1" dirty="0" smtClean="0">
                <a:solidFill>
                  <a:srgbClr val="7030A0"/>
                </a:solidFill>
              </a:rPr>
              <a:t>20- عند أمل 3 طائرات ورقية ، وعند ابتسام العدد نفسه من الطائرات الورقية . كم طائرة لديهما معا ؟ </a:t>
            </a:r>
          </a:p>
          <a:p>
            <a:endParaRPr lang="ar-SA" sz="2400" b="1" dirty="0" smtClean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7030A0"/>
                </a:solidFill>
              </a:rPr>
              <a:t>............. </a:t>
            </a:r>
            <a:r>
              <a:rPr lang="ar-SA" sz="2400" b="1" dirty="0" smtClean="0">
                <a:solidFill>
                  <a:srgbClr val="7030A0"/>
                </a:solidFill>
              </a:rPr>
              <a:t>+  </a:t>
            </a:r>
            <a:r>
              <a:rPr lang="ar-SA" b="1" dirty="0" smtClean="0">
                <a:solidFill>
                  <a:srgbClr val="7030A0"/>
                </a:solidFill>
              </a:rPr>
              <a:t>........... </a:t>
            </a:r>
            <a:r>
              <a:rPr lang="ar-SA" sz="2400" b="1" dirty="0" smtClean="0">
                <a:solidFill>
                  <a:srgbClr val="7030A0"/>
                </a:solidFill>
              </a:rPr>
              <a:t>= </a:t>
            </a:r>
            <a:r>
              <a:rPr lang="ar-SA" b="1" dirty="0" smtClean="0">
                <a:solidFill>
                  <a:srgbClr val="7030A0"/>
                </a:solidFill>
              </a:rPr>
              <a:t>............</a:t>
            </a:r>
            <a:endParaRPr lang="ar-SA" sz="2400" b="1" dirty="0" smtClean="0">
              <a:solidFill>
                <a:srgbClr val="7030A0"/>
              </a:solidFill>
            </a:endParaRPr>
          </a:p>
          <a:p>
            <a:endParaRPr lang="ar-SA" sz="2400" b="1" dirty="0">
              <a:solidFill>
                <a:srgbClr val="7030A0"/>
              </a:solidFill>
            </a:endParaRPr>
          </a:p>
          <a:p>
            <a:r>
              <a:rPr lang="ar-SA" b="1" dirty="0" smtClean="0">
                <a:solidFill>
                  <a:srgbClr val="7030A0"/>
                </a:solidFill>
              </a:rPr>
              <a:t>................. </a:t>
            </a:r>
            <a:r>
              <a:rPr lang="ar-SA" sz="2800" b="1" dirty="0" smtClean="0">
                <a:solidFill>
                  <a:srgbClr val="7030A0"/>
                </a:solidFill>
              </a:rPr>
              <a:t>طائرات </a:t>
            </a:r>
            <a:endParaRPr lang="ar-SA" sz="2000" b="1" dirty="0" smtClean="0">
              <a:solidFill>
                <a:srgbClr val="7030A0"/>
              </a:solidFill>
            </a:endParaRPr>
          </a:p>
          <a:p>
            <a:endParaRPr lang="ar-SA" sz="2400" b="1" dirty="0" smtClean="0">
              <a:solidFill>
                <a:srgbClr val="7030A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390" y="2798126"/>
            <a:ext cx="27051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7352240" y="2798126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3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305106" y="2799824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3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266734" y="2724328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7162800" y="3559314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4" name="Teardrop 8"/>
          <p:cNvSpPr/>
          <p:nvPr/>
        </p:nvSpPr>
        <p:spPr>
          <a:xfrm>
            <a:off x="0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201</Words>
  <Application>Microsoft Office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11</cp:revision>
  <dcterms:created xsi:type="dcterms:W3CDTF">2015-10-06T14:56:54Z</dcterms:created>
  <dcterms:modified xsi:type="dcterms:W3CDTF">2019-04-20T12:50:19Z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