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8"/>
  </p:notesMasterIdLst>
  <p:sldIdLst>
    <p:sldId id="302" r:id="rId2"/>
    <p:sldId id="315" r:id="rId3"/>
    <p:sldId id="316" r:id="rId4"/>
    <p:sldId id="318" r:id="rId5"/>
    <p:sldId id="319" r:id="rId6"/>
    <p:sldId id="320" r:id="rId7"/>
    <p:sldId id="321" r:id="rId8"/>
    <p:sldId id="322" r:id="rId9"/>
    <p:sldId id="323" r:id="rId10"/>
    <p:sldId id="326" r:id="rId11"/>
    <p:sldId id="324" r:id="rId12"/>
    <p:sldId id="325" r:id="rId13"/>
    <p:sldId id="327" r:id="rId14"/>
    <p:sldId id="329" r:id="rId15"/>
    <p:sldId id="330" r:id="rId16"/>
    <p:sldId id="331" r:id="rId17"/>
    <p:sldId id="328" r:id="rId18"/>
    <p:sldId id="332" r:id="rId19"/>
    <p:sldId id="335" r:id="rId20"/>
    <p:sldId id="333" r:id="rId21"/>
    <p:sldId id="334" r:id="rId22"/>
    <p:sldId id="336" r:id="rId23"/>
    <p:sldId id="337" r:id="rId24"/>
    <p:sldId id="338" r:id="rId25"/>
    <p:sldId id="339" r:id="rId26"/>
    <p:sldId id="340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97DD97"/>
    <a:srgbClr val="69CD69"/>
    <a:srgbClr val="339933"/>
    <a:srgbClr val="37FF37"/>
    <a:srgbClr val="008000"/>
    <a:srgbClr val="2DFF96"/>
    <a:srgbClr val="00CC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69" d="100"/>
          <a:sy n="69" d="100"/>
        </p:scale>
        <p:origin x="66" y="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17/01/1443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17/01/1443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8846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17/01/1443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7084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17/01/1443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0807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17/01/1443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3431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17/01/1443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8994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17/01/1443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4588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17/01/1443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2459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17/01/1443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7269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17/01/1443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5238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17/01/1443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5039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17/01/1443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4647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17/01/1443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5517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29"/>
            <a:ext cx="9144000" cy="685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1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14325"/>
            <a:ext cx="7488832" cy="487538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31806"/>
            <a:ext cx="1381125" cy="62865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5475681"/>
            <a:ext cx="6325518" cy="1132101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3764307" y="918218"/>
            <a:ext cx="191862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99"/>
                </a:solidFill>
                <a:latin typeface="A Massir Ballpoint" panose="00000100000000000000" pitchFamily="2" charset="-78"/>
                <a:ea typeface="Yu Gothic Medium" panose="020B0500000000000000" pitchFamily="34" charset="-128"/>
                <a:cs typeface="A Massir Ballpoint" panose="00000100000000000000" pitchFamily="2" charset="-78"/>
              </a:rPr>
              <a:t>الملائمة بين أنفسنا وبين قوانين البيئة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1213217" y="903040"/>
            <a:ext cx="2304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A Massir Ballpoint" panose="00000100000000000000" pitchFamily="2" charset="-78"/>
                <a:ea typeface="Yu Gothic Medium" panose="020B0500000000000000" pitchFamily="34" charset="-128"/>
                <a:cs typeface="A Massir Ballpoint" panose="00000100000000000000" pitchFamily="2" charset="-78"/>
              </a:rPr>
              <a:t>قد يؤدي إلى الضغوط النفسية والانتحار</a:t>
            </a:r>
            <a:endParaRPr lang="ar-SA" sz="2400" dirty="0">
              <a:solidFill>
                <a:srgbClr val="FF000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577221" y="2285105"/>
            <a:ext cx="226640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99"/>
                </a:solidFill>
                <a:latin typeface="A Massir Ballpoint" panose="00000100000000000000" pitchFamily="2" charset="-78"/>
                <a:ea typeface="Yu Gothic Medium" panose="020B0500000000000000" pitchFamily="34" charset="-128"/>
                <a:cs typeface="A Massir Ballpoint" panose="00000100000000000000" pitchFamily="2" charset="-78"/>
              </a:rPr>
              <a:t>انتشار العدل والاحترام</a:t>
            </a:r>
          </a:p>
          <a:p>
            <a:pPr algn="ctr"/>
            <a:r>
              <a:rPr lang="ar-SA" sz="2400" b="1" dirty="0">
                <a:solidFill>
                  <a:srgbClr val="000099"/>
                </a:solidFill>
                <a:latin typeface="A Massir Ballpoint" panose="00000100000000000000" pitchFamily="2" charset="-78"/>
                <a:ea typeface="Yu Gothic Medium" panose="020B0500000000000000" pitchFamily="34" charset="-128"/>
                <a:cs typeface="A Massir Ballpoint" panose="00000100000000000000" pitchFamily="2" charset="-78"/>
              </a:rPr>
              <a:t>في مجتمع ما </a:t>
            </a:r>
          </a:p>
          <a:p>
            <a:pPr algn="ctr"/>
            <a:r>
              <a:rPr lang="ar-SA" sz="2400" b="1" dirty="0">
                <a:solidFill>
                  <a:srgbClr val="000099"/>
                </a:solidFill>
                <a:latin typeface="A Massir Ballpoint" panose="00000100000000000000" pitchFamily="2" charset="-78"/>
                <a:ea typeface="Yu Gothic Medium" panose="020B0500000000000000" pitchFamily="34" charset="-128"/>
                <a:cs typeface="A Massir Ballpoint" panose="00000100000000000000" pitchFamily="2" charset="-78"/>
              </a:rPr>
              <a:t>يؤثر في طريقة التفكير</a:t>
            </a:r>
            <a:endParaRPr lang="ar-SA" sz="2400" dirty="0">
              <a:solidFill>
                <a:srgbClr val="000099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213217" y="2285105"/>
            <a:ext cx="226640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A Massir Ballpoint" panose="00000100000000000000" pitchFamily="2" charset="-78"/>
                <a:ea typeface="Yu Gothic Medium" panose="020B0500000000000000" pitchFamily="34" charset="-128"/>
                <a:cs typeface="A Massir Ballpoint" panose="00000100000000000000" pitchFamily="2" charset="-78"/>
              </a:rPr>
              <a:t>انتشار التعصب والظلم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A Massir Ballpoint" panose="00000100000000000000" pitchFamily="2" charset="-78"/>
                <a:ea typeface="Yu Gothic Medium" panose="020B0500000000000000" pitchFamily="34" charset="-128"/>
                <a:cs typeface="A Massir Ballpoint" panose="00000100000000000000" pitchFamily="2" charset="-78"/>
              </a:rPr>
              <a:t>في مجتمع ما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A Massir Ballpoint" panose="00000100000000000000" pitchFamily="2" charset="-78"/>
                <a:ea typeface="Yu Gothic Medium" panose="020B0500000000000000" pitchFamily="34" charset="-128"/>
                <a:cs typeface="A Massir Ballpoint" panose="00000100000000000000" pitchFamily="2" charset="-78"/>
              </a:rPr>
              <a:t>يؤثر في طريقة التفكير</a:t>
            </a:r>
            <a:endParaRPr lang="ar-SA" sz="2400" dirty="0">
              <a:solidFill>
                <a:srgbClr val="FF000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590416" y="3938772"/>
            <a:ext cx="22664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99"/>
                </a:solidFill>
                <a:latin typeface="A Massir Ballpoint" panose="00000100000000000000" pitchFamily="2" charset="-78"/>
                <a:ea typeface="Yu Gothic Medium" panose="020B0500000000000000" pitchFamily="34" charset="-128"/>
                <a:cs typeface="A Massir Ballpoint" panose="00000100000000000000" pitchFamily="2" charset="-78"/>
              </a:rPr>
              <a:t>يؤدي إلى</a:t>
            </a:r>
          </a:p>
          <a:p>
            <a:pPr algn="ctr"/>
            <a:r>
              <a:rPr lang="ar-SA" sz="2400" b="1" dirty="0">
                <a:solidFill>
                  <a:srgbClr val="000099"/>
                </a:solidFill>
                <a:latin typeface="A Massir Ballpoint" panose="00000100000000000000" pitchFamily="2" charset="-78"/>
                <a:ea typeface="Yu Gothic Medium" panose="020B0500000000000000" pitchFamily="34" charset="-128"/>
                <a:cs typeface="A Massir Ballpoint" panose="00000100000000000000" pitchFamily="2" charset="-78"/>
              </a:rPr>
              <a:t> الابداع والنقد</a:t>
            </a:r>
            <a:endParaRPr lang="ar-SA" sz="2400" dirty="0">
              <a:solidFill>
                <a:srgbClr val="000099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237501" y="3922072"/>
            <a:ext cx="22664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A Massir Ballpoint" panose="00000100000000000000" pitchFamily="2" charset="-78"/>
                <a:ea typeface="Yu Gothic Medium" panose="020B0500000000000000" pitchFamily="34" charset="-128"/>
                <a:cs typeface="A Massir Ballpoint" panose="00000100000000000000" pitchFamily="2" charset="-78"/>
              </a:rPr>
              <a:t>التفكير الزائد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A Massir Ballpoint" panose="00000100000000000000" pitchFamily="2" charset="-78"/>
                <a:ea typeface="Yu Gothic Medium" panose="020B0500000000000000" pitchFamily="34" charset="-128"/>
                <a:cs typeface="A Massir Ballpoint" panose="00000100000000000000" pitchFamily="2" charset="-78"/>
              </a:rPr>
              <a:t>يرهق الدماغ</a:t>
            </a:r>
            <a:endParaRPr lang="ar-SA" sz="2400" dirty="0">
              <a:solidFill>
                <a:srgbClr val="FF000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3133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r="2835" b="31343"/>
          <a:stretch/>
        </p:blipFill>
        <p:spPr>
          <a:xfrm>
            <a:off x="971600" y="1628800"/>
            <a:ext cx="7056784" cy="3933056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905496" cy="16288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8" y="6353175"/>
            <a:ext cx="1323975" cy="504825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8223200" y="836712"/>
            <a:ext cx="127567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961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80033"/>
            <a:ext cx="8064895" cy="454405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52320" y="0"/>
            <a:ext cx="1512168" cy="1912516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1187624" y="501965"/>
            <a:ext cx="5832648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Zahra Arabic Bold" panose="00000800000000000000" pitchFamily="50" charset="-78"/>
                <a:ea typeface="Yu Gothic Medium" panose="020B0500000000000000" pitchFamily="34" charset="-128"/>
                <a:cs typeface="Zahra Arabic Bold" panose="00000800000000000000" pitchFamily="50" charset="-78"/>
              </a:rPr>
              <a:t>حدّد مراتب درجات مستوى التفكير</a:t>
            </a:r>
          </a:p>
          <a:p>
            <a:r>
              <a:rPr lang="ar-SA" sz="2000" dirty="0">
                <a:latin typeface="Zahra Arabic Bold" panose="00000800000000000000" pitchFamily="50" charset="-78"/>
                <a:ea typeface="Yu Gothic Medium" panose="020B0500000000000000" pitchFamily="34" charset="-128"/>
                <a:cs typeface="Zahra Arabic Bold" panose="00000800000000000000" pitchFamily="50" charset="-78"/>
              </a:rPr>
              <a:t>من المستوى الأدنى إلى الأعلى وأضعه في الهرم المقابل </a:t>
            </a:r>
          </a:p>
          <a:p>
            <a:r>
              <a:rPr lang="ar-SA" sz="2000" dirty="0">
                <a:latin typeface="Zahra Arabic Bold" panose="00000800000000000000" pitchFamily="50" charset="-78"/>
                <a:ea typeface="Yu Gothic Medium" panose="020B0500000000000000" pitchFamily="34" charset="-128"/>
                <a:cs typeface="Zahra Arabic Bold" panose="00000800000000000000" pitchFamily="50" charset="-78"/>
              </a:rPr>
              <a:t>حيث إن أسفل الهرم يشير إلى المستوى الأدنى من مستويات التفكير وأعلى الهرم يشير إلى المستوى الأعلى في التفكير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339752" y="4092592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الفهم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312864" y="3739545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التطبيق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337520" y="3393901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التحليل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337520" y="3053776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التقييم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362176" y="2674438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الابتكار</a:t>
            </a:r>
          </a:p>
        </p:txBody>
      </p:sp>
      <p:cxnSp>
        <p:nvCxnSpPr>
          <p:cNvPr id="13" name="رابط كسهم مستقيم 12"/>
          <p:cNvCxnSpPr/>
          <p:nvPr/>
        </p:nvCxnSpPr>
        <p:spPr>
          <a:xfrm flipV="1">
            <a:off x="1187624" y="2674438"/>
            <a:ext cx="1512168" cy="19786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82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t="44470" b="1332"/>
          <a:stretch/>
        </p:blipFill>
        <p:spPr>
          <a:xfrm>
            <a:off x="472592" y="3050121"/>
            <a:ext cx="8748464" cy="280831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2675"/>
            <a:ext cx="1343025" cy="6953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/>
          <a:srcRect r="2294" b="56920"/>
          <a:stretch/>
        </p:blipFill>
        <p:spPr>
          <a:xfrm>
            <a:off x="472592" y="513631"/>
            <a:ext cx="8568952" cy="2232248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724152" y="4042658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الخوف من الفشل</a:t>
            </a:r>
          </a:p>
          <a:p>
            <a:pPr algn="ctr"/>
            <a:r>
              <a:rPr lang="ar-SA" sz="2000" b="1" dirty="0">
                <a:solidFill>
                  <a:srgbClr val="FF000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أو الخطأ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4572000" y="5014735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صعوبة </a:t>
            </a:r>
          </a:p>
          <a:p>
            <a:pPr algn="ctr"/>
            <a:r>
              <a:rPr lang="ar-SA" sz="2000" b="1" dirty="0">
                <a:solidFill>
                  <a:srgbClr val="FF000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تحديد المشكلة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043608" y="5000270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000099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التعرف على المشكلة بشكل دقيق وواضح يساعد في طرح الأفكار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343024" y="4043164"/>
            <a:ext cx="29369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000099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تأكد أن الوقوع في الخطأ يعطيك</a:t>
            </a:r>
          </a:p>
          <a:p>
            <a:pPr algn="ctr"/>
            <a:r>
              <a:rPr lang="ar-SA" sz="2000" b="1" dirty="0">
                <a:solidFill>
                  <a:srgbClr val="000099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العديد من الخبرات الحياتية</a:t>
            </a:r>
          </a:p>
        </p:txBody>
      </p:sp>
    </p:spTree>
    <p:extLst>
      <p:ext uri="{BB962C8B-B14F-4D97-AF65-F5344CB8AC3E}">
        <p14:creationId xmlns:p14="http://schemas.microsoft.com/office/powerpoint/2010/main" val="414365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r="2294" b="56920"/>
          <a:stretch/>
        </p:blipFill>
        <p:spPr>
          <a:xfrm>
            <a:off x="472592" y="513631"/>
            <a:ext cx="8568952" cy="223224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90" y="2996952"/>
            <a:ext cx="7527156" cy="291465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2675"/>
            <a:ext cx="1343025" cy="695325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744864" y="3964413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ضيق الوقت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341413" y="4021956"/>
            <a:ext cx="2795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000099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تحديد الأهداف يساعد على</a:t>
            </a:r>
          </a:p>
          <a:p>
            <a:pPr algn="ctr"/>
            <a:r>
              <a:rPr lang="ar-SA" sz="2000" b="1" dirty="0">
                <a:solidFill>
                  <a:srgbClr val="000099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توليد الأفكار في أقل وقت ممكن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871864" y="4924251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عدم تقبل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الآخرين للتغيير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403648" y="4966062"/>
            <a:ext cx="2795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000099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الثقة بالنفس</a:t>
            </a:r>
          </a:p>
          <a:p>
            <a:pPr algn="ctr"/>
            <a:r>
              <a:rPr lang="ar-SA" sz="2000" b="1" dirty="0">
                <a:solidFill>
                  <a:srgbClr val="000099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ومحاولة اقناع الآخرين</a:t>
            </a:r>
          </a:p>
        </p:txBody>
      </p:sp>
    </p:spTree>
    <p:extLst>
      <p:ext uri="{BB962C8B-B14F-4D97-AF65-F5344CB8AC3E}">
        <p14:creationId xmlns:p14="http://schemas.microsoft.com/office/powerpoint/2010/main" val="1547860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620688"/>
            <a:ext cx="7486650" cy="482453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0" y="6315075"/>
            <a:ext cx="12287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97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539302" cy="561662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644008" y="2230264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قيمة  التنوع الثقافي</a:t>
            </a:r>
          </a:p>
          <a:p>
            <a:pPr algn="ctr"/>
            <a:endParaRPr lang="ar-SA" sz="3600" b="1" dirty="0">
              <a:solidFill>
                <a:srgbClr val="FF000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أنه يؤدي إلى النجاح والإبداع </a:t>
            </a:r>
          </a:p>
          <a:p>
            <a:pPr algn="ctr"/>
            <a:endParaRPr lang="ar-SA" sz="3600" b="1" dirty="0">
              <a:solidFill>
                <a:srgbClr val="FF000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والابتكار لدى الأفراد</a:t>
            </a:r>
          </a:p>
        </p:txBody>
      </p:sp>
    </p:spTree>
    <p:extLst>
      <p:ext uri="{BB962C8B-B14F-4D97-AF65-F5344CB8AC3E}">
        <p14:creationId xmlns:p14="http://schemas.microsoft.com/office/powerpoint/2010/main" val="2108656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10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719137"/>
            <a:ext cx="8801100" cy="541972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6" y="718759"/>
            <a:ext cx="8802328" cy="542048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/>
          <a:srcRect l="86224" t="85526"/>
          <a:stretch/>
        </p:blipFill>
        <p:spPr>
          <a:xfrm>
            <a:off x="7861324" y="6058768"/>
            <a:ext cx="1259632" cy="792088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403648" y="1844824"/>
            <a:ext cx="6336704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أتفق مع القول السابق</a:t>
            </a: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لأنه يحتوي على مخزون واسع وكبير من المعرفة والثقافة</a:t>
            </a:r>
          </a:p>
          <a:p>
            <a:pPr algn="ctr"/>
            <a:endParaRPr lang="ar-SA" sz="500" b="1" dirty="0">
              <a:solidFill>
                <a:srgbClr val="FF000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FF000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والتي تحفز على الابداع والابتكار وتتغلب على التحديات</a:t>
            </a:r>
          </a:p>
        </p:txBody>
      </p:sp>
    </p:spTree>
    <p:extLst>
      <p:ext uri="{BB962C8B-B14F-4D97-AF65-F5344CB8AC3E}">
        <p14:creationId xmlns:p14="http://schemas.microsoft.com/office/powerpoint/2010/main" val="2694629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31272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7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312727" cy="5341754"/>
          </a:xfrm>
        </p:spPr>
      </p:pic>
    </p:spTree>
    <p:extLst>
      <p:ext uri="{BB962C8B-B14F-4D97-AF65-F5344CB8AC3E}">
        <p14:creationId xmlns:p14="http://schemas.microsoft.com/office/powerpoint/2010/main" val="1463994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47" y="29592"/>
            <a:ext cx="7858125" cy="34861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47" y="4005064"/>
            <a:ext cx="7524750" cy="2016224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6012160" y="3140968"/>
            <a:ext cx="24482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547664" y="3803774"/>
            <a:ext cx="3096344" cy="705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" y="6398766"/>
            <a:ext cx="12763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14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47" y="29592"/>
            <a:ext cx="7858125" cy="348615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6012160" y="3140968"/>
            <a:ext cx="24482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547664" y="3803774"/>
            <a:ext cx="3096344" cy="705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491" y="3827016"/>
            <a:ext cx="7515225" cy="257175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" y="6398766"/>
            <a:ext cx="12763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56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04664"/>
            <a:ext cx="8143875" cy="538162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121" y="6305550"/>
            <a:ext cx="1409700" cy="552450"/>
          </a:xfrm>
          <a:prstGeom prst="rect">
            <a:avLst/>
          </a:prstGeom>
        </p:spPr>
      </p:pic>
      <p:sp>
        <p:nvSpPr>
          <p:cNvPr id="2" name="شكل بيضاوي 1"/>
          <p:cNvSpPr/>
          <p:nvPr/>
        </p:nvSpPr>
        <p:spPr>
          <a:xfrm>
            <a:off x="7452320" y="2767849"/>
            <a:ext cx="245913" cy="2164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7405712" y="4267317"/>
            <a:ext cx="245913" cy="216403"/>
          </a:xfrm>
          <a:prstGeom prst="ellips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2804B253-CF9A-4651-AB8B-FE8F646CDE73}"/>
              </a:ext>
            </a:extLst>
          </p:cNvPr>
          <p:cNvCxnSpPr>
            <a:cxnSpLocks/>
          </p:cNvCxnSpPr>
          <p:nvPr/>
        </p:nvCxnSpPr>
        <p:spPr>
          <a:xfrm flipH="1" flipV="1">
            <a:off x="5436096" y="2767849"/>
            <a:ext cx="1008112" cy="8546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F81BBA62-2D1E-4B8E-8641-485FBAEFB392}"/>
              </a:ext>
            </a:extLst>
          </p:cNvPr>
          <p:cNvCxnSpPr/>
          <p:nvPr/>
        </p:nvCxnSpPr>
        <p:spPr>
          <a:xfrm flipH="1">
            <a:off x="5436096" y="2924944"/>
            <a:ext cx="1008112" cy="779009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ACB96528-DF6E-4B82-B7C2-63234EE1C492}"/>
              </a:ext>
            </a:extLst>
          </p:cNvPr>
          <p:cNvCxnSpPr/>
          <p:nvPr/>
        </p:nvCxnSpPr>
        <p:spPr>
          <a:xfrm flipH="1">
            <a:off x="5436096" y="2984252"/>
            <a:ext cx="1008112" cy="17408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1C2D48D7-7486-4A0F-9728-C4A5A2C424E8}"/>
              </a:ext>
            </a:extLst>
          </p:cNvPr>
          <p:cNvCxnSpPr>
            <a:cxnSpLocks/>
          </p:cNvCxnSpPr>
          <p:nvPr/>
        </p:nvCxnSpPr>
        <p:spPr>
          <a:xfrm flipH="1">
            <a:off x="5436096" y="2984252"/>
            <a:ext cx="1224136" cy="25602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B4E1BA80-7028-4EEA-ADA8-94D75E9D82A7}"/>
              </a:ext>
            </a:extLst>
          </p:cNvPr>
          <p:cNvCxnSpPr/>
          <p:nvPr/>
        </p:nvCxnSpPr>
        <p:spPr>
          <a:xfrm flipH="1" flipV="1">
            <a:off x="5436096" y="2348880"/>
            <a:ext cx="1080120" cy="201660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984A238A-7997-4E5B-8E6E-500FF03A0311}"/>
              </a:ext>
            </a:extLst>
          </p:cNvPr>
          <p:cNvCxnSpPr>
            <a:cxnSpLocks/>
          </p:cNvCxnSpPr>
          <p:nvPr/>
        </p:nvCxnSpPr>
        <p:spPr>
          <a:xfrm flipH="1" flipV="1">
            <a:off x="5436096" y="3259963"/>
            <a:ext cx="1080120" cy="110552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D8D9B0A5-7EB0-4F1E-A40A-71EB2255E71F}"/>
              </a:ext>
            </a:extLst>
          </p:cNvPr>
          <p:cNvCxnSpPr>
            <a:cxnSpLocks/>
          </p:cNvCxnSpPr>
          <p:nvPr/>
        </p:nvCxnSpPr>
        <p:spPr>
          <a:xfrm flipH="1" flipV="1">
            <a:off x="5419377" y="4257282"/>
            <a:ext cx="1024831" cy="10820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C4CBCA36-2A74-47BD-BD56-BF3170DC136E}"/>
              </a:ext>
            </a:extLst>
          </p:cNvPr>
          <p:cNvCxnSpPr/>
          <p:nvPr/>
        </p:nvCxnSpPr>
        <p:spPr>
          <a:xfrm flipH="1">
            <a:off x="5436096" y="4581128"/>
            <a:ext cx="1008112" cy="50405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838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700808"/>
            <a:ext cx="9010650" cy="474245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470323" y="2505596"/>
            <a:ext cx="63367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مستوى التفكير البسيط</a:t>
            </a:r>
          </a:p>
          <a:p>
            <a:endParaRPr lang="ar-SA" sz="4400" b="1" dirty="0">
              <a:solidFill>
                <a:srgbClr val="000099"/>
              </a:solidFill>
              <a:latin typeface="Zahra Arabic Bold" panose="00000800000000000000" pitchFamily="50" charset="-78"/>
              <a:cs typeface="Zahra Arabic Bold" panose="00000800000000000000" pitchFamily="50" charset="-78"/>
            </a:endParaRPr>
          </a:p>
          <a:p>
            <a:r>
              <a:rPr lang="ar-SA" sz="2800" b="1" dirty="0">
                <a:solidFill>
                  <a:srgbClr val="000099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لأن المهارة التي مارستها هي ( الفهم )</a:t>
            </a:r>
          </a:p>
          <a:p>
            <a:endParaRPr lang="ar-SA" sz="2800" b="1" dirty="0">
              <a:solidFill>
                <a:srgbClr val="000099"/>
              </a:solidFill>
              <a:latin typeface="Zahra Arabic Bold" panose="00000800000000000000" pitchFamily="50" charset="-78"/>
              <a:cs typeface="Zahra Arabic Bold" panose="00000800000000000000" pitchFamily="50" charset="-78"/>
            </a:endParaRPr>
          </a:p>
          <a:p>
            <a:endParaRPr lang="ar-SA" sz="2800" b="1" dirty="0">
              <a:solidFill>
                <a:srgbClr val="FF0000"/>
              </a:solidFill>
              <a:latin typeface="Zahra Arabic Bold" panose="00000800000000000000" pitchFamily="50" charset="-78"/>
              <a:cs typeface="Zahra Arabic Bold" panose="000008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0180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1412776"/>
            <a:ext cx="8229600" cy="46672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37312"/>
            <a:ext cx="1476375" cy="5143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19672" cy="160488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331640" y="2654761"/>
            <a:ext cx="4464496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000099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هو النشاطات العقلية غير المعقدة والتي تتطلب ممارسة </a:t>
            </a:r>
          </a:p>
          <a:p>
            <a:pPr algn="ctr"/>
            <a:endParaRPr lang="ar-SA" sz="400" b="1" dirty="0">
              <a:solidFill>
                <a:srgbClr val="000099"/>
              </a:solidFill>
              <a:latin typeface="Zahra Arabic Bold" panose="00000800000000000000" pitchFamily="50" charset="-78"/>
              <a:cs typeface="Zahra Arabic Bold" panose="00000800000000000000" pitchFamily="50" charset="-78"/>
            </a:endParaRPr>
          </a:p>
          <a:p>
            <a:pPr algn="ctr"/>
            <a:r>
              <a:rPr lang="ar-SA" sz="2000" b="1" dirty="0">
                <a:solidFill>
                  <a:srgbClr val="000099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مهارات التفكير الأساسية بمستوياتها الثلاثة الدنيا </a:t>
            </a:r>
          </a:p>
          <a:p>
            <a:pPr algn="ctr"/>
            <a:endParaRPr lang="ar-SA" sz="300" b="1" dirty="0">
              <a:solidFill>
                <a:srgbClr val="000099"/>
              </a:solidFill>
              <a:latin typeface="Zahra Arabic Bold" panose="00000800000000000000" pitchFamily="50" charset="-78"/>
              <a:cs typeface="Zahra Arabic Bold" panose="00000800000000000000" pitchFamily="50" charset="-78"/>
            </a:endParaRPr>
          </a:p>
          <a:p>
            <a:pPr algn="ctr"/>
            <a:r>
              <a:rPr lang="ar-SA" sz="2000" b="1" dirty="0">
                <a:solidFill>
                  <a:srgbClr val="000099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(المعرفة، والاستيعاب، والتطبيق)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272332" y="4177824"/>
            <a:ext cx="4464496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006600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هو النشاطات العقلية الأكثر تعقيداً التي تتطلب ممارسة</a:t>
            </a:r>
          </a:p>
          <a:p>
            <a:pPr algn="ctr"/>
            <a:endParaRPr lang="ar-SA" sz="400" b="1" dirty="0">
              <a:solidFill>
                <a:srgbClr val="006600"/>
              </a:solidFill>
              <a:latin typeface="Zahra Arabic Bold" panose="00000800000000000000" pitchFamily="50" charset="-78"/>
              <a:cs typeface="Zahra Arabic Bold" panose="00000800000000000000" pitchFamily="50" charset="-78"/>
            </a:endParaRPr>
          </a:p>
          <a:p>
            <a:pPr algn="ctr"/>
            <a:r>
              <a:rPr lang="ar-SA" sz="2000" b="1" dirty="0">
                <a:solidFill>
                  <a:srgbClr val="006600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مهارات التفكير العليا بمستوياتها الثلاثة</a:t>
            </a:r>
          </a:p>
          <a:p>
            <a:pPr algn="ctr"/>
            <a:endParaRPr lang="ar-SA" sz="300" b="1" dirty="0">
              <a:solidFill>
                <a:srgbClr val="006600"/>
              </a:solidFill>
              <a:latin typeface="Zahra Arabic Bold" panose="00000800000000000000" pitchFamily="50" charset="-78"/>
              <a:cs typeface="Zahra Arabic Bold" panose="00000800000000000000" pitchFamily="50" charset="-78"/>
            </a:endParaRPr>
          </a:p>
          <a:p>
            <a:pPr algn="ctr"/>
            <a:r>
              <a:rPr lang="ar-SA" sz="2000" b="1" dirty="0">
                <a:solidFill>
                  <a:srgbClr val="006600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( التحليل، والتقييم ، والابتكار )</a:t>
            </a:r>
          </a:p>
        </p:txBody>
      </p:sp>
    </p:spTree>
    <p:extLst>
      <p:ext uri="{BB962C8B-B14F-4D97-AF65-F5344CB8AC3E}">
        <p14:creationId xmlns:p14="http://schemas.microsoft.com/office/powerpoint/2010/main" val="3519593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64704"/>
            <a:ext cx="780097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7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7800975" cy="51244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6324600"/>
            <a:ext cx="1276350" cy="5334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115616" y="1641500"/>
            <a:ext cx="684076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006600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نعم، للأسرة دور مهم في تحفيز التفكير .</a:t>
            </a:r>
          </a:p>
          <a:p>
            <a:endParaRPr lang="ar-SA" sz="600" b="1" dirty="0">
              <a:solidFill>
                <a:srgbClr val="006600"/>
              </a:solidFill>
              <a:latin typeface="Zahra Arabic Bold" panose="00000800000000000000" pitchFamily="50" charset="-78"/>
              <a:cs typeface="Zahra Arabic Bold" panose="00000800000000000000" pitchFamily="50" charset="-78"/>
            </a:endParaRPr>
          </a:p>
          <a:p>
            <a:r>
              <a:rPr lang="ar-SA" sz="2400" b="1" dirty="0">
                <a:solidFill>
                  <a:srgbClr val="FF0000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والدور الذي ينبغي أن تقوم به :</a:t>
            </a:r>
          </a:p>
          <a:p>
            <a:endParaRPr lang="ar-SA" sz="600" b="1" dirty="0">
              <a:solidFill>
                <a:srgbClr val="FF0000"/>
              </a:solidFill>
              <a:latin typeface="Zahra Arabic Bold" panose="00000800000000000000" pitchFamily="50" charset="-78"/>
              <a:cs typeface="Zahra Arabic Bold" panose="00000800000000000000" pitchFamily="50" charset="-78"/>
            </a:endParaRPr>
          </a:p>
          <a:p>
            <a:r>
              <a:rPr lang="ar-SA" sz="2400" b="1" dirty="0">
                <a:solidFill>
                  <a:srgbClr val="000099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أن تتيح جَوًّا إيجابيًّا من التواصل والنقاش المتسامح والمرن مع الأبناء </a:t>
            </a:r>
          </a:p>
          <a:p>
            <a:endParaRPr lang="ar-SA" sz="700" b="1" dirty="0">
              <a:solidFill>
                <a:srgbClr val="000099"/>
              </a:solidFill>
              <a:latin typeface="Zahra Arabic Bold" panose="00000800000000000000" pitchFamily="50" charset="-78"/>
              <a:cs typeface="Zahra Arabic Bold" panose="00000800000000000000" pitchFamily="50" charset="-78"/>
            </a:endParaRPr>
          </a:p>
          <a:p>
            <a:r>
              <a:rPr lang="ar-SA" sz="2400" b="1" dirty="0">
                <a:solidFill>
                  <a:srgbClr val="000099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تساعدهم على عدم التردد بطلب الاستشارات وطرح الاسئلة التي عادة ما </a:t>
            </a:r>
          </a:p>
          <a:p>
            <a:endParaRPr lang="ar-SA" sz="600" b="1" dirty="0">
              <a:solidFill>
                <a:srgbClr val="000099"/>
              </a:solidFill>
              <a:latin typeface="Zahra Arabic Bold" panose="00000800000000000000" pitchFamily="50" charset="-78"/>
              <a:cs typeface="Zahra Arabic Bold" panose="00000800000000000000" pitchFamily="50" charset="-78"/>
            </a:endParaRPr>
          </a:p>
          <a:p>
            <a:r>
              <a:rPr lang="ar-SA" sz="2400" b="1" dirty="0">
                <a:solidFill>
                  <a:srgbClr val="000099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تستثير لديهم عمليات عقلية وتفكيرًا ذا مستوى أعلى .</a:t>
            </a:r>
          </a:p>
          <a:p>
            <a:endParaRPr lang="ar-SA" sz="2400" b="1" dirty="0">
              <a:solidFill>
                <a:srgbClr val="000099"/>
              </a:solidFill>
              <a:latin typeface="Zahra Arabic Bold" panose="00000800000000000000" pitchFamily="50" charset="-78"/>
              <a:cs typeface="Zahra Arabic Bold" panose="00000800000000000000" pitchFamily="50" charset="-78"/>
            </a:endParaRPr>
          </a:p>
          <a:p>
            <a:endParaRPr lang="ar-SA" sz="1200" b="1" dirty="0">
              <a:solidFill>
                <a:srgbClr val="000099"/>
              </a:solidFill>
              <a:latin typeface="Zahra Arabic Bold" panose="00000800000000000000" pitchFamily="50" charset="-78"/>
              <a:cs typeface="Zahra Arabic Bold" panose="00000800000000000000" pitchFamily="50" charset="-78"/>
            </a:endParaRPr>
          </a:p>
          <a:p>
            <a:r>
              <a:rPr lang="ar-SA" sz="2400" b="1" dirty="0">
                <a:solidFill>
                  <a:srgbClr val="FF0000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وما التصرفات التي يجدر بالأسرة أن تتجنبه :</a:t>
            </a:r>
          </a:p>
          <a:p>
            <a:endParaRPr lang="ar-SA" sz="600" b="1" dirty="0">
              <a:solidFill>
                <a:srgbClr val="000099"/>
              </a:solidFill>
              <a:latin typeface="Zahra Arabic Bold" panose="00000800000000000000" pitchFamily="50" charset="-78"/>
              <a:cs typeface="Zahra Arabic Bold" panose="00000800000000000000" pitchFamily="50" charset="-78"/>
            </a:endParaRPr>
          </a:p>
          <a:p>
            <a:r>
              <a:rPr lang="ar-SA" sz="2400" b="1" dirty="0">
                <a:latin typeface="Zahra Arabic Bold" panose="00000800000000000000" pitchFamily="50" charset="-78"/>
                <a:cs typeface="Zahra Arabic Bold" panose="00000800000000000000" pitchFamily="50" charset="-78"/>
              </a:rPr>
              <a:t>عدم تعويد أبنائهم على الحلول الجاهزة،</a:t>
            </a:r>
          </a:p>
        </p:txBody>
      </p:sp>
    </p:spTree>
    <p:extLst>
      <p:ext uri="{BB962C8B-B14F-4D97-AF65-F5344CB8AC3E}">
        <p14:creationId xmlns:p14="http://schemas.microsoft.com/office/powerpoint/2010/main" val="352903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184576"/>
          </a:xfrm>
        </p:spPr>
      </p:pic>
    </p:spTree>
    <p:extLst>
      <p:ext uri="{BB962C8B-B14F-4D97-AF65-F5344CB8AC3E}">
        <p14:creationId xmlns:p14="http://schemas.microsoft.com/office/powerpoint/2010/main" val="389907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4536504"/>
          </a:xfrm>
        </p:spPr>
      </p:pic>
      <p:cxnSp>
        <p:nvCxnSpPr>
          <p:cNvPr id="9" name="رابط مستقيم 8"/>
          <p:cNvCxnSpPr/>
          <p:nvPr/>
        </p:nvCxnSpPr>
        <p:spPr>
          <a:xfrm flipH="1">
            <a:off x="1403648" y="3861048"/>
            <a:ext cx="187220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 flipV="1">
            <a:off x="1429048" y="4099932"/>
            <a:ext cx="385033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H="1" flipV="1">
            <a:off x="1429048" y="4327004"/>
            <a:ext cx="385033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H="1" flipV="1">
            <a:off x="1429048" y="4581128"/>
            <a:ext cx="385033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3" descr="C:\Users\ASUS\Desktop\الإيجبية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252059"/>
            <a:ext cx="1224136" cy="113796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0" y="5267299"/>
            <a:ext cx="5279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س: اذكر بعض الآيات التي تحث على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 التفكير واعمال العقل ؟</a:t>
            </a: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4" t="37401" r="16926" b="4325"/>
          <a:stretch/>
        </p:blipFill>
        <p:spPr>
          <a:xfrm>
            <a:off x="287839" y="3356992"/>
            <a:ext cx="812026" cy="1365681"/>
          </a:xfrm>
          <a:prstGeom prst="ellipse">
            <a:avLst/>
          </a:prstGeom>
        </p:spPr>
      </p:pic>
      <p:pic>
        <p:nvPicPr>
          <p:cNvPr id="18" name="عنصر نائب للمحتوى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7" t="91460"/>
          <a:stretch/>
        </p:blipFill>
        <p:spPr>
          <a:xfrm>
            <a:off x="8100392" y="6453336"/>
            <a:ext cx="1043608" cy="404664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11" y="4941168"/>
            <a:ext cx="1285577" cy="1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6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9462"/>
            <a:ext cx="9144000" cy="4738538"/>
          </a:xfrm>
        </p:spPr>
      </p:pic>
      <p:sp>
        <p:nvSpPr>
          <p:cNvPr id="6" name="مستطيل 5"/>
          <p:cNvSpPr/>
          <p:nvPr/>
        </p:nvSpPr>
        <p:spPr>
          <a:xfrm>
            <a:off x="1691680" y="412981"/>
            <a:ext cx="5328592" cy="1200329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ar-SA" sz="2400" b="1" dirty="0">
                <a:latin typeface="Zahra Arabic Bold" panose="00000800000000000000" pitchFamily="50" charset="-78"/>
                <a:ea typeface="Yu Gothic Medium" panose="020B0500000000000000" pitchFamily="34" charset="-128"/>
                <a:cs typeface="Zahra Arabic Bold" panose="00000800000000000000" pitchFamily="50" charset="-78"/>
              </a:rPr>
              <a:t>بني الطالب: اقرأ النص التالي وحاول أن تجيب على :</a:t>
            </a:r>
          </a:p>
          <a:p>
            <a:r>
              <a:rPr lang="ar-SA" sz="2400" b="1" dirty="0">
                <a:solidFill>
                  <a:srgbClr val="FF0000"/>
                </a:solidFill>
                <a:latin typeface="Zahra Arabic Bold" panose="00000800000000000000" pitchFamily="50" charset="-78"/>
                <a:ea typeface="Yu Gothic Medium" panose="020B0500000000000000" pitchFamily="34" charset="-128"/>
                <a:cs typeface="Zahra Arabic Bold" panose="00000800000000000000" pitchFamily="50" charset="-78"/>
              </a:rPr>
              <a:t>س: ما النشاط العقلي الذي يميز الإنسان ؟</a:t>
            </a:r>
          </a:p>
          <a:p>
            <a:r>
              <a:rPr lang="ar-SA" sz="2400" b="1" dirty="0">
                <a:solidFill>
                  <a:srgbClr val="FF0000"/>
                </a:solidFill>
                <a:latin typeface="Zahra Arabic Bold" panose="00000800000000000000" pitchFamily="50" charset="-78"/>
                <a:ea typeface="Yu Gothic Medium" panose="020B0500000000000000" pitchFamily="34" charset="-128"/>
                <a:cs typeface="Zahra Arabic Bold" panose="00000800000000000000" pitchFamily="50" charset="-78"/>
              </a:rPr>
              <a:t>س: ما العمليات العقلية المتعلقة بالتفكير ؟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632540" cy="1481307"/>
          </a:xfrm>
          <a:prstGeom prst="ellipse">
            <a:avLst/>
          </a:prstGeom>
        </p:spPr>
      </p:pic>
      <p:cxnSp>
        <p:nvCxnSpPr>
          <p:cNvPr id="8" name="رابط مستقيم 7"/>
          <p:cNvCxnSpPr/>
          <p:nvPr/>
        </p:nvCxnSpPr>
        <p:spPr>
          <a:xfrm flipH="1">
            <a:off x="6040110" y="2886844"/>
            <a:ext cx="226537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>
            <a:off x="3034432" y="3899148"/>
            <a:ext cx="4856025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95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6"/>
          <a:stretch/>
        </p:blipFill>
        <p:spPr>
          <a:xfrm>
            <a:off x="0" y="1623001"/>
            <a:ext cx="9143008" cy="446449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233588" y="3027932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التذكر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660822" y="3929192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الاستدلال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230167" y="4883730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الاستجابة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4299650" y="4883730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الذكاء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670327" y="3943706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التجريد</a:t>
            </a:r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899592" y="6087497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45" r="87012"/>
          <a:stretch/>
        </p:blipFill>
        <p:spPr>
          <a:xfrm>
            <a:off x="0" y="6165304"/>
            <a:ext cx="1187624" cy="692696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1"/>
          <a:stretch/>
        </p:blipFill>
        <p:spPr>
          <a:xfrm>
            <a:off x="5436096" y="20219"/>
            <a:ext cx="3690573" cy="17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3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1"/>
          <a:stretch/>
        </p:blipFill>
        <p:spPr>
          <a:xfrm>
            <a:off x="956387" y="992870"/>
            <a:ext cx="7056784" cy="5714332"/>
          </a:xfrm>
          <a:prstGeom prst="rect">
            <a:avLst/>
          </a:prstGeom>
        </p:spPr>
      </p:pic>
      <p:cxnSp>
        <p:nvCxnSpPr>
          <p:cNvPr id="5" name="رابط مستقيم 4"/>
          <p:cNvCxnSpPr/>
          <p:nvPr/>
        </p:nvCxnSpPr>
        <p:spPr>
          <a:xfrm flipH="1" flipV="1">
            <a:off x="1763688" y="995242"/>
            <a:ext cx="5875586" cy="6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5161380" y="2045058"/>
            <a:ext cx="420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 2" panose="05020102010507070707" pitchFamily="18" charset="2"/>
              </a:rPr>
              <a:t>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898357" y="3737866"/>
            <a:ext cx="317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893188" y="4106302"/>
            <a:ext cx="317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915080" y="4843175"/>
            <a:ext cx="317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  <a:endParaRPr lang="ar-SA" sz="2400" dirty="0">
              <a:solidFill>
                <a:srgbClr val="FF0000"/>
              </a:solidFill>
            </a:endParaRPr>
          </a:p>
        </p:txBody>
      </p:sp>
      <p:pic>
        <p:nvPicPr>
          <p:cNvPr id="31" name="صورة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9" y="2856764"/>
            <a:ext cx="1719401" cy="1930965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5133" y="2766462"/>
            <a:ext cx="1952773" cy="2143125"/>
          </a:xfrm>
          <a:prstGeom prst="rect">
            <a:avLst/>
          </a:prstGeom>
        </p:spPr>
      </p:pic>
      <p:sp>
        <p:nvSpPr>
          <p:cNvPr id="35" name="مستطيل 34"/>
          <p:cNvSpPr/>
          <p:nvPr/>
        </p:nvSpPr>
        <p:spPr>
          <a:xfrm>
            <a:off x="5166154" y="2391271"/>
            <a:ext cx="420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 2" panose="05020102010507070707" pitchFamily="18" charset="2"/>
              </a:rPr>
              <a:t>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5159804" y="2751311"/>
            <a:ext cx="420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 2" panose="05020102010507070707" pitchFamily="18" charset="2"/>
              </a:rPr>
              <a:t>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5160764" y="3111351"/>
            <a:ext cx="420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 2" panose="05020102010507070707" pitchFamily="18" charset="2"/>
              </a:rPr>
              <a:t>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5160764" y="3465041"/>
            <a:ext cx="420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 2" panose="05020102010507070707" pitchFamily="18" charset="2"/>
              </a:rPr>
              <a:t>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5160764" y="3818731"/>
            <a:ext cx="420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 2" panose="05020102010507070707" pitchFamily="18" charset="2"/>
              </a:rPr>
              <a:t>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40" name="مستطيل 39"/>
          <p:cNvSpPr/>
          <p:nvPr/>
        </p:nvSpPr>
        <p:spPr>
          <a:xfrm>
            <a:off x="5160764" y="4155430"/>
            <a:ext cx="420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 2" panose="05020102010507070707" pitchFamily="18" charset="2"/>
              </a:rPr>
              <a:t>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41" name="مستطيل 40"/>
          <p:cNvSpPr/>
          <p:nvPr/>
        </p:nvSpPr>
        <p:spPr>
          <a:xfrm>
            <a:off x="5167114" y="4528170"/>
            <a:ext cx="420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 2" panose="05020102010507070707" pitchFamily="18" charset="2"/>
              </a:rPr>
              <a:t>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5167114" y="4876279"/>
            <a:ext cx="420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 2" panose="05020102010507070707" pitchFamily="18" charset="2"/>
              </a:rPr>
              <a:t>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53" name="مستطيل 52"/>
          <p:cNvSpPr/>
          <p:nvPr/>
        </p:nvSpPr>
        <p:spPr>
          <a:xfrm>
            <a:off x="2865360" y="2045058"/>
            <a:ext cx="420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 2" panose="05020102010507070707" pitchFamily="18" charset="2"/>
              </a:rPr>
              <a:t>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54" name="مستطيل 53"/>
          <p:cNvSpPr/>
          <p:nvPr/>
        </p:nvSpPr>
        <p:spPr>
          <a:xfrm>
            <a:off x="2870134" y="2391271"/>
            <a:ext cx="420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 2" panose="05020102010507070707" pitchFamily="18" charset="2"/>
              </a:rPr>
              <a:t>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55" name="مستطيل 54"/>
          <p:cNvSpPr/>
          <p:nvPr/>
        </p:nvSpPr>
        <p:spPr>
          <a:xfrm>
            <a:off x="2863784" y="2751311"/>
            <a:ext cx="420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 2" panose="05020102010507070707" pitchFamily="18" charset="2"/>
              </a:rPr>
              <a:t>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56" name="مستطيل 55"/>
          <p:cNvSpPr/>
          <p:nvPr/>
        </p:nvSpPr>
        <p:spPr>
          <a:xfrm>
            <a:off x="2864744" y="3111351"/>
            <a:ext cx="420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 2" panose="05020102010507070707" pitchFamily="18" charset="2"/>
              </a:rPr>
              <a:t>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57" name="مستطيل 56"/>
          <p:cNvSpPr/>
          <p:nvPr/>
        </p:nvSpPr>
        <p:spPr>
          <a:xfrm>
            <a:off x="2864744" y="3465041"/>
            <a:ext cx="420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 2" panose="05020102010507070707" pitchFamily="18" charset="2"/>
              </a:rPr>
              <a:t>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60" name="مستطيل 59"/>
          <p:cNvSpPr/>
          <p:nvPr/>
        </p:nvSpPr>
        <p:spPr>
          <a:xfrm>
            <a:off x="2870134" y="4522025"/>
            <a:ext cx="420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 2" panose="05020102010507070707" pitchFamily="18" charset="2"/>
              </a:rPr>
              <a:t>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79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397102" cy="6120680"/>
          </a:xfrm>
        </p:spPr>
      </p:pic>
      <p:sp>
        <p:nvSpPr>
          <p:cNvPr id="8" name="مستطيل مستدير الزوايا 7"/>
          <p:cNvSpPr/>
          <p:nvPr/>
        </p:nvSpPr>
        <p:spPr>
          <a:xfrm>
            <a:off x="7960782" y="3248980"/>
            <a:ext cx="176668" cy="288032"/>
          </a:xfrm>
          <a:prstGeom prst="roundRect">
            <a:avLst/>
          </a:prstGeom>
          <a:solidFill>
            <a:srgbClr val="97D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517873" y="3817218"/>
            <a:ext cx="1130041" cy="13681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rgbClr val="C00000"/>
              </a:solidFill>
              <a:latin typeface="Zahra Arabic Bold" panose="00000800000000000000" pitchFamily="50" charset="-78"/>
              <a:cs typeface="Zahra Arabic Bold" panose="00000800000000000000" pitchFamily="50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3055626" y="3817218"/>
            <a:ext cx="1130041" cy="13681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dirty="0">
              <a:solidFill>
                <a:srgbClr val="C00000"/>
              </a:solidFill>
              <a:latin typeface="Zahra Arabic Bold" panose="00000800000000000000" pitchFamily="50" charset="-78"/>
              <a:cs typeface="Zahra Arabic Bold" panose="00000800000000000000" pitchFamily="50" charset="-78"/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619672" y="3817218"/>
            <a:ext cx="1130041" cy="13681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dirty="0">
              <a:solidFill>
                <a:srgbClr val="C00000"/>
              </a:solidFill>
              <a:latin typeface="Zahra Arabic Bold" panose="00000800000000000000" pitchFamily="50" charset="-78"/>
              <a:cs typeface="Zahra Arabic Bold" panose="00000800000000000000" pitchFamily="50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528514" y="3798168"/>
            <a:ext cx="1130041" cy="13681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C00000">
                <a:alpha val="5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C00000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ذكاء القرود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066267" y="3798168"/>
            <a:ext cx="1130041" cy="13681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C00000">
                <a:alpha val="5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الهروب والاختباء</a:t>
            </a:r>
          </a:p>
          <a:p>
            <a:pPr algn="ctr"/>
            <a:r>
              <a:rPr lang="ar-SA" sz="2000" dirty="0">
                <a:solidFill>
                  <a:srgbClr val="C00000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عند الخطر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630313" y="3798168"/>
            <a:ext cx="1130041" cy="13681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C00000">
                <a:alpha val="5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Zahra Arabic Bold" panose="00000800000000000000" pitchFamily="50" charset="-78"/>
                <a:cs typeface="Zahra Arabic Bold" panose="00000800000000000000" pitchFamily="50" charset="-78"/>
              </a:rPr>
              <a:t>تذكر الطيور أعشاشها</a:t>
            </a:r>
          </a:p>
        </p:txBody>
      </p:sp>
    </p:spTree>
    <p:extLst>
      <p:ext uri="{BB962C8B-B14F-4D97-AF65-F5344CB8AC3E}">
        <p14:creationId xmlns:p14="http://schemas.microsoft.com/office/powerpoint/2010/main" val="455125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5976664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7164288" y="1628800"/>
            <a:ext cx="288032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37301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>
              <a:alpha val="52000"/>
            </a:srgbClr>
          </a:solidFill>
        </a:ln>
      </a:spPr>
      <a:bodyPr rtlCol="1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</TotalTime>
  <Words>347</Words>
  <Application>Microsoft Office PowerPoint</Application>
  <PresentationFormat>عرض على الشاشة (4:3)</PresentationFormat>
  <Paragraphs>102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1" baseType="lpstr">
      <vt:lpstr>A Massir Ballpoint</vt:lpstr>
      <vt:lpstr>Arial</vt:lpstr>
      <vt:lpstr>Calibri</vt:lpstr>
      <vt:lpstr>Zahra Arabic Bold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حمود حاتم الناصر</cp:lastModifiedBy>
  <cp:revision>217</cp:revision>
  <dcterms:created xsi:type="dcterms:W3CDTF">2014-08-31T20:10:42Z</dcterms:created>
  <dcterms:modified xsi:type="dcterms:W3CDTF">2021-08-25T16:55:16Z</dcterms:modified>
</cp:coreProperties>
</file>