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29" r:id="rId4"/>
    <p:sldId id="432" r:id="rId5"/>
    <p:sldId id="435" r:id="rId6"/>
    <p:sldId id="437" r:id="rId7"/>
    <p:sldId id="423" r:id="rId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48"/>
      </p:cViewPr>
      <p:guideLst>
        <p:guide orient="horz" pos="2168"/>
        <p:guide pos="5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1681"/>
            <a:chOff x="3433196" y="1933130"/>
            <a:chExt cx="5355771" cy="332168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5355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الموقع و الحدود</a:t>
              </a:r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691398" y="405143"/>
            <a:ext cx="1143251" cy="2365989"/>
            <a:chOff x="985420" y="335569"/>
            <a:chExt cx="114325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الموقع و الحدود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369838" y="240004"/>
            <a:ext cx="2808743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الموقع و الحدود 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710792" y="2324732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971835" y="2749988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945199" y="1428122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4194287" y="1643959"/>
            <a:ext cx="6022455" cy="1452004"/>
            <a:chOff x="2893082" y="2485089"/>
            <a:chExt cx="6022455" cy="1452004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4290190" y="2485089"/>
              <a:ext cx="2410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2893082" y="3013763"/>
              <a:ext cx="60224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تقع المملكة العربية السعودية في </a:t>
              </a:r>
              <a:r>
                <a:rPr lang="ar-SY" b="1" dirty="0" smtClean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الجنوب الغربي لقارة آسيا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و تشغل أكثر من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ثُلثي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مساحة شبه الجزيرة العربية التي </a:t>
              </a:r>
              <a:r>
                <a:rPr lang="ar-SY" b="1" dirty="0" smtClean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تربط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بين ثلاث قارات هي : آسيا و أوروبا وإفريقيا</a:t>
              </a:r>
              <a:endPara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10216742" y="1630220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10245470" y="1442526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8" b="96451" l="3383" r="9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7" b="3894"/>
          <a:stretch/>
        </p:blipFill>
        <p:spPr bwMode="auto">
          <a:xfrm>
            <a:off x="4497850" y="3418254"/>
            <a:ext cx="6112827" cy="308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20969" y="268975"/>
            <a:ext cx="1223321" cy="2365989"/>
            <a:chOff x="918050" y="335569"/>
            <a:chExt cx="122332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18050" y="444719"/>
              <a:ext cx="738664" cy="21260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الموقع و الحدود</a:t>
              </a:r>
            </a:p>
          </p:txBody>
        </p:sp>
      </p:grpSp>
      <p:sp>
        <p:nvSpPr>
          <p:cNvPr id="35" name="Rectangle 29">
            <a:extLst>
              <a:ext uri="{FF2B5EF4-FFF2-40B4-BE49-F238E27FC236}">
                <a16:creationId xmlns="" xmlns:a16="http://schemas.microsoft.com/office/drawing/2014/main" id="{761AAE18-3BEA-489F-BA2E-7434214DBBC2}"/>
              </a:ext>
            </a:extLst>
          </p:cNvPr>
          <p:cNvSpPr/>
          <p:nvPr/>
        </p:nvSpPr>
        <p:spPr>
          <a:xfrm>
            <a:off x="7407255" y="1789968"/>
            <a:ext cx="3400651" cy="880661"/>
          </a:xfrm>
          <a:prstGeom prst="rect">
            <a:avLst/>
          </a:prstGeom>
          <a:gradFill flip="none" rotWithShape="1">
            <a:gsLst>
              <a:gs pos="1000">
                <a:srgbClr val="FF3399"/>
              </a:gs>
              <a:gs pos="100000">
                <a:srgbClr val="660066"/>
              </a:gs>
            </a:gsLst>
            <a:lin ang="108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1">
            <a:extLst>
              <a:ext uri="{FF2B5EF4-FFF2-40B4-BE49-F238E27FC236}">
                <a16:creationId xmlns="" xmlns:a16="http://schemas.microsoft.com/office/drawing/2014/main" id="{8636962E-62B5-43DC-A866-C32BD26B3054}"/>
              </a:ext>
            </a:extLst>
          </p:cNvPr>
          <p:cNvSpPr txBox="1"/>
          <p:nvPr/>
        </p:nvSpPr>
        <p:spPr>
          <a:xfrm>
            <a:off x="7848600" y="2043834"/>
            <a:ext cx="279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يحوي الموقع قبلة المسلمين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Rectangle 36">
            <a:extLst>
              <a:ext uri="{FF2B5EF4-FFF2-40B4-BE49-F238E27FC236}">
                <a16:creationId xmlns="" xmlns:a16="http://schemas.microsoft.com/office/drawing/2014/main" id="{D78614EA-195D-456D-A315-119C0E995F0D}"/>
              </a:ext>
            </a:extLst>
          </p:cNvPr>
          <p:cNvSpPr/>
          <p:nvPr/>
        </p:nvSpPr>
        <p:spPr>
          <a:xfrm flipH="1">
            <a:off x="7407255" y="3001369"/>
            <a:ext cx="3400651" cy="880661"/>
          </a:xfrm>
          <a:prstGeom prst="rect">
            <a:avLst/>
          </a:prstGeom>
          <a:gradFill flip="none" rotWithShape="1">
            <a:gsLst>
              <a:gs pos="4000">
                <a:srgbClr val="CCFF33"/>
              </a:gs>
              <a:gs pos="100000">
                <a:srgbClr val="009900"/>
              </a:gs>
            </a:gsLst>
            <a:lin ang="108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76FB117-71A2-4963-94F7-40DF00E7A331}"/>
              </a:ext>
            </a:extLst>
          </p:cNvPr>
          <p:cNvSpPr txBox="1"/>
          <p:nvPr/>
        </p:nvSpPr>
        <p:spPr>
          <a:xfrm>
            <a:off x="7407255" y="3270435"/>
            <a:ext cx="309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chemeClr val="bg1"/>
                </a:solidFill>
              </a:rPr>
              <a:t>يربط الموقع بين قارات متعددة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3" name="Rectangle 43">
            <a:extLst>
              <a:ext uri="{FF2B5EF4-FFF2-40B4-BE49-F238E27FC236}">
                <a16:creationId xmlns="" xmlns:a16="http://schemas.microsoft.com/office/drawing/2014/main" id="{22416B14-054D-45C5-98FD-A5E97DA26046}"/>
              </a:ext>
            </a:extLst>
          </p:cNvPr>
          <p:cNvSpPr/>
          <p:nvPr/>
        </p:nvSpPr>
        <p:spPr>
          <a:xfrm>
            <a:off x="7407254" y="4216761"/>
            <a:ext cx="3400651" cy="880661"/>
          </a:xfrm>
          <a:prstGeom prst="rect">
            <a:avLst/>
          </a:prstGeom>
          <a:gradFill flip="none" rotWithShape="1">
            <a:gsLst>
              <a:gs pos="4000">
                <a:srgbClr val="CC9900"/>
              </a:gs>
              <a:gs pos="100000">
                <a:srgbClr val="663300"/>
              </a:gs>
            </a:gsLst>
            <a:lin ang="108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45">
            <a:extLst>
              <a:ext uri="{FF2B5EF4-FFF2-40B4-BE49-F238E27FC236}">
                <a16:creationId xmlns="" xmlns:a16="http://schemas.microsoft.com/office/drawing/2014/main" id="{CE664FA8-579C-4F46-899E-7A5B27C20D2B}"/>
              </a:ext>
            </a:extLst>
          </p:cNvPr>
          <p:cNvSpPr txBox="1"/>
          <p:nvPr/>
        </p:nvSpPr>
        <p:spPr>
          <a:xfrm>
            <a:off x="7668620" y="4472425"/>
            <a:ext cx="270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chemeClr val="bg1"/>
                </a:solidFill>
              </a:rPr>
              <a:t>يتوسط الموقع دول العالم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5" name="TextBox 2">
            <a:extLst>
              <a:ext uri="{FF2B5EF4-FFF2-40B4-BE49-F238E27FC236}">
                <a16:creationId xmlns="" xmlns:a16="http://schemas.microsoft.com/office/drawing/2014/main" id="{FAF289D1-8F31-49EB-9D23-96A0659A5B2B}"/>
              </a:ext>
            </a:extLst>
          </p:cNvPr>
          <p:cNvSpPr txBox="1"/>
          <p:nvPr/>
        </p:nvSpPr>
        <p:spPr>
          <a:xfrm>
            <a:off x="6172199" y="809531"/>
            <a:ext cx="4471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</a:rPr>
              <a:t>ما أهمية موقع وطني المملكة العربية السعودية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xmlns="" id="{6F415DCE-6113-456B-A5BD-47ACAF60903E}"/>
              </a:ext>
            </a:extLst>
          </p:cNvPr>
          <p:cNvGrpSpPr/>
          <p:nvPr/>
        </p:nvGrpSpPr>
        <p:grpSpPr>
          <a:xfrm rot="10800000">
            <a:off x="3153035" y="3185049"/>
            <a:ext cx="3739071" cy="6063228"/>
            <a:chOff x="8708900" y="-1165699"/>
            <a:chExt cx="3021764" cy="4900049"/>
          </a:xfrm>
        </p:grpSpPr>
        <p:grpSp>
          <p:nvGrpSpPr>
            <p:cNvPr id="68" name="Group 31">
              <a:extLst>
                <a:ext uri="{FF2B5EF4-FFF2-40B4-BE49-F238E27FC236}">
                  <a16:creationId xmlns:a16="http://schemas.microsoft.com/office/drawing/2014/main" xmlns="" id="{1D4DFA15-24A7-44BE-A912-F9CDAAA20C20}"/>
                </a:ext>
              </a:extLst>
            </p:cNvPr>
            <p:cNvGrpSpPr/>
            <p:nvPr/>
          </p:nvGrpSpPr>
          <p:grpSpPr>
            <a:xfrm>
              <a:off x="8708900" y="-1165699"/>
              <a:ext cx="3021764" cy="4900049"/>
              <a:chOff x="3545544" y="-1927979"/>
              <a:chExt cx="4997766" cy="8104302"/>
            </a:xfrm>
          </p:grpSpPr>
          <p:sp>
            <p:nvSpPr>
              <p:cNvPr id="71" name="Rectangle 32">
                <a:extLst>
                  <a:ext uri="{FF2B5EF4-FFF2-40B4-BE49-F238E27FC236}">
                    <a16:creationId xmlns:a16="http://schemas.microsoft.com/office/drawing/2014/main" xmlns="" id="{81D1CDCA-60E9-494F-8565-FFB5CE0747A4}"/>
                  </a:ext>
                </a:extLst>
              </p:cNvPr>
              <p:cNvSpPr/>
              <p:nvPr/>
            </p:nvSpPr>
            <p:spPr>
              <a:xfrm>
                <a:off x="3545544" y="2232803"/>
                <a:ext cx="4997766" cy="394352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33">
                <a:extLst>
                  <a:ext uri="{FF2B5EF4-FFF2-40B4-BE49-F238E27FC236}">
                    <a16:creationId xmlns:a16="http://schemas.microsoft.com/office/drawing/2014/main" xmlns="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4" name="Trapezoid 7">
                  <a:extLst>
                    <a:ext uri="{FF2B5EF4-FFF2-40B4-BE49-F238E27FC236}">
                      <a16:creationId xmlns:a16="http://schemas.microsoft.com/office/drawing/2014/main" xmlns="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rapezoid 42">
                  <a:extLst>
                    <a:ext uri="{FF2B5EF4-FFF2-40B4-BE49-F238E27FC236}">
                      <a16:creationId xmlns:a16="http://schemas.microsoft.com/office/drawing/2014/main" xmlns="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rapezoid 7">
                  <a:extLst>
                    <a:ext uri="{FF2B5EF4-FFF2-40B4-BE49-F238E27FC236}">
                      <a16:creationId xmlns:a16="http://schemas.microsoft.com/office/drawing/2014/main" xmlns="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3" name="Straight Connector 35">
                <a:extLst>
                  <a:ext uri="{FF2B5EF4-FFF2-40B4-BE49-F238E27FC236}">
                    <a16:creationId xmlns:a16="http://schemas.microsoft.com/office/drawing/2014/main" xmlns="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080521" y="-1927979"/>
                <a:ext cx="43772" cy="374568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9" name="Picture 70">
              <a:extLst>
                <a:ext uri="{FF2B5EF4-FFF2-40B4-BE49-F238E27FC236}">
                  <a16:creationId xmlns:a16="http://schemas.microsoft.com/office/drawing/2014/main" xmlns="" id="{28F0844A-1ACC-4186-A996-B040FE8D2A5A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34" b="90871" l="3717" r="100000">
                          <a14:foregroundMark x1="89219" y1="15353" x2="72862" y2="17427"/>
                          <a14:foregroundMark x1="5948" y1="10373" x2="12268" y2="86307"/>
                          <a14:foregroundMark x1="18959" y1="48963" x2="28253" y2="80498"/>
                          <a14:foregroundMark x1="43866" y1="84647" x2="8178" y2="83817"/>
                          <a14:foregroundMark x1="49814" y1="7054" x2="94052" y2="12863"/>
                          <a14:foregroundMark x1="92937" y1="14523" x2="92193" y2="34025"/>
                          <a14:foregroundMark x1="7435" y1="32365" x2="7063" y2="86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81" b="8067"/>
            <a:stretch/>
          </p:blipFill>
          <p:spPr>
            <a:xfrm rot="10800000">
              <a:off x="8781820" y="1402619"/>
              <a:ext cx="2861849" cy="2173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1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accel="22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35" grpId="0" animBg="1"/>
          <p:bldP spid="36" grpId="0"/>
          <p:bldP spid="38" grpId="0" animBg="1"/>
          <p:bldP spid="39" grpId="0"/>
          <p:bldP spid="63" grpId="0" animBg="1"/>
          <p:bldP spid="64" grpId="0"/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4" accel="2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35" grpId="0" animBg="1"/>
          <p:bldP spid="36" grpId="0"/>
          <p:bldP spid="38" grpId="0" animBg="1"/>
          <p:bldP spid="39" grpId="0"/>
          <p:bldP spid="63" grpId="0" animBg="1"/>
          <p:bldP spid="64" grpId="0"/>
          <p:bldP spid="6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11584" y="259590"/>
            <a:ext cx="1242091" cy="2365989"/>
            <a:chOff x="899280" y="335569"/>
            <a:chExt cx="124209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899280" y="455549"/>
              <a:ext cx="738664" cy="21260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الموقع و الحدود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966281" y="79756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5577883" y="821539"/>
            <a:ext cx="5461759" cy="457200"/>
            <a:chOff x="6808680" y="2432390"/>
            <a:chExt cx="5461758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423782" y="297776"/>
              <a:ext cx="457200" cy="472642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55731" y="2466012"/>
              <a:ext cx="5014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ينظر الطلبة إلى الخريطة الآتية , و يجيبون عن الأسئلة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3" b="100000" l="2355" r="97784">
                        <a14:foregroundMark x1="95568" y1="33746" x2="95845" y2="70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6178" y="1451469"/>
            <a:ext cx="2986933" cy="2341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169153" y="5252034"/>
            <a:ext cx="457025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237372" y="5263801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3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156684" y="4448000"/>
            <a:ext cx="457024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221753" y="4475890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7289800" y="4419847"/>
            <a:ext cx="3724682" cy="457200"/>
            <a:chOff x="1384284" y="2646425"/>
            <a:chExt cx="3724682" cy="457200"/>
          </a:xfrm>
        </p:grpSpPr>
        <p:sp>
          <p:nvSpPr>
            <p:cNvPr id="63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970011" y="1060698"/>
              <a:ext cx="457200" cy="362865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4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1523986" y="2720146"/>
              <a:ext cx="3394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المقدّسات الإسلامية في وطني هي :</a:t>
              </a:r>
              <a:endParaRPr lang="en-US" b="1" dirty="0"/>
            </a:p>
          </p:txBody>
        </p:sp>
      </p:grpSp>
      <p:grpSp>
        <p:nvGrpSpPr>
          <p:cNvPr id="66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7200900" y="5216206"/>
            <a:ext cx="3813584" cy="457200"/>
            <a:chOff x="-127444" y="3373095"/>
            <a:chExt cx="5236409" cy="457200"/>
          </a:xfrm>
        </p:grpSpPr>
        <p:sp>
          <p:nvSpPr>
            <p:cNvPr id="67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2275182" y="1092538"/>
              <a:ext cx="457200" cy="501831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8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9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127444" y="3428237"/>
              <a:ext cx="504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يُطلُّ وطني على مسطّحين مائيين مهمَّين , هما</a:t>
              </a:r>
              <a:endParaRPr lang="en-US" b="1" dirty="0"/>
            </a:p>
          </p:txBody>
        </p:sp>
      </p:grpSp>
      <p:sp>
        <p:nvSpPr>
          <p:cNvPr id="70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164829" y="6079981"/>
            <a:ext cx="457025" cy="40024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245748" y="6079048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72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6803976" y="6044152"/>
            <a:ext cx="4193484" cy="457200"/>
            <a:chOff x="-649083" y="3373094"/>
            <a:chExt cx="5758048" cy="457200"/>
          </a:xfrm>
        </p:grpSpPr>
        <p:sp>
          <p:nvSpPr>
            <p:cNvPr id="73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1955542" y="772896"/>
              <a:ext cx="457200" cy="565759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4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5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649083" y="3417028"/>
              <a:ext cx="5635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تحيط بوطني حدود مشتركة مع دول عربية شقيقة هي</a:t>
              </a:r>
              <a:endParaRPr lang="en-US" b="1" dirty="0"/>
            </a:p>
          </p:txBody>
        </p:sp>
      </p:grpSp>
      <p:grpSp>
        <p:nvGrpSpPr>
          <p:cNvPr id="76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1744706" y="4500573"/>
            <a:ext cx="4641778" cy="448979"/>
            <a:chOff x="-2854742" y="1425160"/>
            <a:chExt cx="6008827" cy="581206"/>
          </a:xfrm>
        </p:grpSpPr>
        <p:sp>
          <p:nvSpPr>
            <p:cNvPr id="77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2854742" y="1511823"/>
              <a:ext cx="6008827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الكعبة في مكة المكرّمة و المسجد النبوي في المدينة المنوّرة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2854742" y="1425160"/>
              <a:ext cx="5984260" cy="5812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1718106" y="5170039"/>
            <a:ext cx="4622800" cy="411607"/>
            <a:chOff x="-2897417" y="1425159"/>
            <a:chExt cx="5984257" cy="532829"/>
          </a:xfrm>
        </p:grpSpPr>
        <p:sp>
          <p:nvSpPr>
            <p:cNvPr id="80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2268626" y="1447004"/>
              <a:ext cx="4606577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الخليج العربي و البحر الأحمر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2897417" y="1425159"/>
              <a:ext cx="5984257" cy="53282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1718106" y="6027552"/>
            <a:ext cx="4641396" cy="646331"/>
            <a:chOff x="-1363016" y="1397683"/>
            <a:chExt cx="3929425" cy="836683"/>
          </a:xfrm>
        </p:grpSpPr>
        <p:sp>
          <p:nvSpPr>
            <p:cNvPr id="83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968249" y="1397683"/>
              <a:ext cx="3534658" cy="836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الأردن و العراق و الكويت و سلطنة عمان و اليمن و البحرين و قطر و الإمارات العربية المتّحدة</a:t>
              </a:r>
              <a:endParaRPr lang="en-US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1363016" y="1425160"/>
              <a:ext cx="3870307" cy="80920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68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6" grpId="0" animBg="1"/>
      <p:bldP spid="37" grpId="0"/>
      <p:bldP spid="38" grpId="0" animBg="1"/>
      <p:bldP spid="39" grpId="0"/>
      <p:bldP spid="70" grpId="0" animBg="1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676939" y="224945"/>
            <a:ext cx="1311383" cy="2365989"/>
            <a:chOff x="829988" y="335569"/>
            <a:chExt cx="1311383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829988" y="455549"/>
              <a:ext cx="738664" cy="21260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الموقع و الحدود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907801" y="421808"/>
            <a:ext cx="8029015" cy="1641823"/>
            <a:chOff x="4102100" y="1115161"/>
            <a:chExt cx="7594145" cy="1552898"/>
          </a:xfrm>
        </p:grpSpPr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4276401" y="1449889"/>
              <a:ext cx="6021687" cy="735145"/>
              <a:chOff x="1977736" y="576307"/>
              <a:chExt cx="6575654" cy="1008518"/>
            </a:xfrm>
          </p:grpSpPr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1977736" y="746173"/>
                <a:ext cx="6575654" cy="838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تبلغ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مساحة وطني المملكة العربية السعودية 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مليوني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كم2 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(</a:t>
                </a:r>
                <a:r>
                  <a:rPr lang="ar-SY" b="1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2,000,000كم2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)</a:t>
                </a:r>
              </a:p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و تُمثّل هذه المساحة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70%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من </a:t>
                </a:r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مساحة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شبه الجزيرة العربية</a:t>
                </a:r>
                <a:endParaRPr lang="en-US" sz="105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88">
            <a:extLst>
              <a:ext uri="{FF2B5EF4-FFF2-40B4-BE49-F238E27FC236}">
                <a16:creationId xmlns:a16="http://schemas.microsoft.com/office/drawing/2014/main" xmlns="" id="{10D99B6B-1E06-4693-BD62-176DB0F6081E}"/>
              </a:ext>
            </a:extLst>
          </p:cNvPr>
          <p:cNvGrpSpPr/>
          <p:nvPr/>
        </p:nvGrpSpPr>
        <p:grpSpPr>
          <a:xfrm>
            <a:off x="3491502" y="4816171"/>
            <a:ext cx="1243892" cy="1243892"/>
            <a:chOff x="1225096" y="2700776"/>
            <a:chExt cx="1243892" cy="1243892"/>
          </a:xfrm>
        </p:grpSpPr>
        <p:sp>
          <p:nvSpPr>
            <p:cNvPr id="36" name="Oval 4">
              <a:extLst>
                <a:ext uri="{FF2B5EF4-FFF2-40B4-BE49-F238E27FC236}">
                  <a16:creationId xmlns:a16="http://schemas.microsoft.com/office/drawing/2014/main" xmlns="" id="{206499E8-68A5-40CE-9B7C-5FDF88570EA3}"/>
                </a:ext>
              </a:extLst>
            </p:cNvPr>
            <p:cNvSpPr/>
            <p:nvPr/>
          </p:nvSpPr>
          <p:spPr>
            <a:xfrm>
              <a:off x="1225096" y="2700776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C4CC1E"/>
                </a:gs>
                <a:gs pos="100000">
                  <a:srgbClr val="D7DF25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1">
              <a:extLst>
                <a:ext uri="{FF2B5EF4-FFF2-40B4-BE49-F238E27FC236}">
                  <a16:creationId xmlns:a16="http://schemas.microsoft.com/office/drawing/2014/main" xmlns="" id="{9F95A19B-993C-4392-A22C-7BF264B4A9A4}"/>
                </a:ext>
              </a:extLst>
            </p:cNvPr>
            <p:cNvSpPr txBox="1"/>
            <p:nvPr/>
          </p:nvSpPr>
          <p:spPr>
            <a:xfrm>
              <a:off x="1321961" y="3178158"/>
              <a:ext cx="1016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من الشمال </a:t>
              </a:r>
              <a:endParaRPr lang="en-US" sz="2000" spc="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38" name="Group 86">
            <a:extLst>
              <a:ext uri="{FF2B5EF4-FFF2-40B4-BE49-F238E27FC236}">
                <a16:creationId xmlns:a16="http://schemas.microsoft.com/office/drawing/2014/main" xmlns="" id="{46F41CDC-A44D-48A3-91FD-EF04E5E7E480}"/>
              </a:ext>
            </a:extLst>
          </p:cNvPr>
          <p:cNvGrpSpPr/>
          <p:nvPr/>
        </p:nvGrpSpPr>
        <p:grpSpPr>
          <a:xfrm>
            <a:off x="6085940" y="4821835"/>
            <a:ext cx="1371147" cy="1243892"/>
            <a:chOff x="2770241" y="2699282"/>
            <a:chExt cx="1371147" cy="1243892"/>
          </a:xfrm>
        </p:grpSpPr>
        <p:sp>
          <p:nvSpPr>
            <p:cNvPr id="39" name="Oval 6">
              <a:extLst>
                <a:ext uri="{FF2B5EF4-FFF2-40B4-BE49-F238E27FC236}">
                  <a16:creationId xmlns:a16="http://schemas.microsoft.com/office/drawing/2014/main" xmlns="" id="{3E7358C4-59E5-4552-BEE2-7AA57BC06E23}"/>
                </a:ext>
              </a:extLst>
            </p:cNvPr>
            <p:cNvSpPr/>
            <p:nvPr/>
          </p:nvSpPr>
          <p:spPr>
            <a:xfrm>
              <a:off x="2770241" y="2699282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41A59E"/>
                </a:gs>
                <a:gs pos="100000">
                  <a:srgbClr val="5FC0B7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58">
              <a:extLst>
                <a:ext uri="{FF2B5EF4-FFF2-40B4-BE49-F238E27FC236}">
                  <a16:creationId xmlns:a16="http://schemas.microsoft.com/office/drawing/2014/main" xmlns="" id="{39D025AB-9680-42B1-90C9-A51A4BEB772C}"/>
                </a:ext>
              </a:extLst>
            </p:cNvPr>
            <p:cNvSpPr txBox="1"/>
            <p:nvPr/>
          </p:nvSpPr>
          <p:spPr>
            <a:xfrm>
              <a:off x="2829146" y="3178158"/>
              <a:ext cx="1312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من الشرق</a:t>
              </a:r>
            </a:p>
          </p:txBody>
        </p:sp>
      </p:grpSp>
      <p:grpSp>
        <p:nvGrpSpPr>
          <p:cNvPr id="63" name="Group 84">
            <a:extLst>
              <a:ext uri="{FF2B5EF4-FFF2-40B4-BE49-F238E27FC236}">
                <a16:creationId xmlns:a16="http://schemas.microsoft.com/office/drawing/2014/main" xmlns="" id="{E9D36124-6B08-43FF-A2DD-84B9C579AA5A}"/>
              </a:ext>
            </a:extLst>
          </p:cNvPr>
          <p:cNvGrpSpPr/>
          <p:nvPr/>
        </p:nvGrpSpPr>
        <p:grpSpPr>
          <a:xfrm>
            <a:off x="8588113" y="4740669"/>
            <a:ext cx="1243892" cy="1243892"/>
            <a:chOff x="4315385" y="2700776"/>
            <a:chExt cx="1243892" cy="1243892"/>
          </a:xfrm>
        </p:grpSpPr>
        <p:sp>
          <p:nvSpPr>
            <p:cNvPr id="64" name="Oval 8">
              <a:extLst>
                <a:ext uri="{FF2B5EF4-FFF2-40B4-BE49-F238E27FC236}">
                  <a16:creationId xmlns:a16="http://schemas.microsoft.com/office/drawing/2014/main" xmlns="" id="{C66AC126-91B5-4AB8-AFC9-80ED52B8FA1A}"/>
                </a:ext>
              </a:extLst>
            </p:cNvPr>
            <p:cNvSpPr/>
            <p:nvPr/>
          </p:nvSpPr>
          <p:spPr>
            <a:xfrm>
              <a:off x="4315385" y="2700776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1E7AB2"/>
                </a:gs>
                <a:gs pos="100000">
                  <a:srgbClr val="0779BB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59">
              <a:extLst>
                <a:ext uri="{FF2B5EF4-FFF2-40B4-BE49-F238E27FC236}">
                  <a16:creationId xmlns:a16="http://schemas.microsoft.com/office/drawing/2014/main" xmlns="" id="{270F8DA2-22CD-42F0-A842-6064879ED9AE}"/>
                </a:ext>
              </a:extLst>
            </p:cNvPr>
            <p:cNvSpPr txBox="1"/>
            <p:nvPr/>
          </p:nvSpPr>
          <p:spPr>
            <a:xfrm>
              <a:off x="4500133" y="3177446"/>
              <a:ext cx="1015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من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الجنوب</a:t>
              </a:r>
              <a:endParaRPr lang="ar-SY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6" name="Group 74">
            <a:extLst>
              <a:ext uri="{FF2B5EF4-FFF2-40B4-BE49-F238E27FC236}">
                <a16:creationId xmlns:a16="http://schemas.microsoft.com/office/drawing/2014/main" xmlns="" id="{43BEB2EE-9573-462E-8FBF-DF046962FD7B}"/>
              </a:ext>
            </a:extLst>
          </p:cNvPr>
          <p:cNvGrpSpPr/>
          <p:nvPr/>
        </p:nvGrpSpPr>
        <p:grpSpPr>
          <a:xfrm>
            <a:off x="10673655" y="4733508"/>
            <a:ext cx="1243892" cy="1243892"/>
            <a:chOff x="5860530" y="2699282"/>
            <a:chExt cx="1243892" cy="1243892"/>
          </a:xfrm>
        </p:grpSpPr>
        <p:sp>
          <p:nvSpPr>
            <p:cNvPr id="67" name="Oval 10">
              <a:extLst>
                <a:ext uri="{FF2B5EF4-FFF2-40B4-BE49-F238E27FC236}">
                  <a16:creationId xmlns:a16="http://schemas.microsoft.com/office/drawing/2014/main" xmlns="" id="{BAE916FE-9EC5-41B1-8942-CBAB120CB726}"/>
                </a:ext>
              </a:extLst>
            </p:cNvPr>
            <p:cNvSpPr/>
            <p:nvPr/>
          </p:nvSpPr>
          <p:spPr>
            <a:xfrm>
              <a:off x="5860530" y="2699282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54457B"/>
                </a:gs>
                <a:gs pos="100000">
                  <a:srgbClr val="6E59A0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0">
              <a:extLst>
                <a:ext uri="{FF2B5EF4-FFF2-40B4-BE49-F238E27FC236}">
                  <a16:creationId xmlns:a16="http://schemas.microsoft.com/office/drawing/2014/main" xmlns="" id="{8E9BCFC3-2317-4D48-8539-93B1A66A242A}"/>
                </a:ext>
              </a:extLst>
            </p:cNvPr>
            <p:cNvSpPr txBox="1"/>
            <p:nvPr/>
          </p:nvSpPr>
          <p:spPr>
            <a:xfrm>
              <a:off x="5949752" y="3177446"/>
              <a:ext cx="1043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من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الغرب</a:t>
              </a:r>
              <a:endParaRPr lang="ar-SY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9" name="Group 36">
            <a:extLst>
              <a:ext uri="{FF2B5EF4-FFF2-40B4-BE49-F238E27FC236}">
                <a16:creationId xmlns:a16="http://schemas.microsoft.com/office/drawing/2014/main" xmlns="" id="{331572CD-0650-4D07-BEA4-7A5AFA4A0D47}"/>
              </a:ext>
            </a:extLst>
          </p:cNvPr>
          <p:cNvGrpSpPr/>
          <p:nvPr/>
        </p:nvGrpSpPr>
        <p:grpSpPr>
          <a:xfrm>
            <a:off x="2473734" y="3286562"/>
            <a:ext cx="2804193" cy="1554088"/>
            <a:chOff x="207328" y="1171167"/>
            <a:chExt cx="2804193" cy="1554088"/>
          </a:xfrm>
        </p:grpSpPr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xmlns="" id="{23A35414-C6C0-4CCA-AF76-31E9C90882D3}"/>
                </a:ext>
              </a:extLst>
            </p:cNvPr>
            <p:cNvSpPr/>
            <p:nvPr/>
          </p:nvSpPr>
          <p:spPr>
            <a:xfrm>
              <a:off x="1835961" y="2176615"/>
              <a:ext cx="45719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16">
              <a:extLst>
                <a:ext uri="{FF2B5EF4-FFF2-40B4-BE49-F238E27FC236}">
                  <a16:creationId xmlns:a16="http://schemas.microsoft.com/office/drawing/2014/main" xmlns="" id="{C87108B4-A83B-440F-B803-1AC4E0D33DBE}"/>
                </a:ext>
              </a:extLst>
            </p:cNvPr>
            <p:cNvSpPr/>
            <p:nvPr/>
          </p:nvSpPr>
          <p:spPr>
            <a:xfrm rot="5400000">
              <a:off x="1813102" y="1673695"/>
              <a:ext cx="45719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17">
              <a:extLst>
                <a:ext uri="{FF2B5EF4-FFF2-40B4-BE49-F238E27FC236}">
                  <a16:creationId xmlns:a16="http://schemas.microsoft.com/office/drawing/2014/main" xmlns="" id="{8F2A6C01-7AF3-4B13-B177-5AAFB3A4E432}"/>
                </a:ext>
              </a:extLst>
            </p:cNvPr>
            <p:cNvSpPr/>
            <p:nvPr/>
          </p:nvSpPr>
          <p:spPr>
            <a:xfrm rot="5400000">
              <a:off x="1892408" y="691107"/>
              <a:ext cx="45719" cy="1005840"/>
            </a:xfrm>
            <a:prstGeom prst="rect">
              <a:avLst/>
            </a:prstGeom>
            <a:solidFill>
              <a:srgbClr val="DDE5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3">
              <a:extLst>
                <a:ext uri="{FF2B5EF4-FFF2-40B4-BE49-F238E27FC236}">
                  <a16:creationId xmlns:a16="http://schemas.microsoft.com/office/drawing/2014/main" xmlns="" id="{9D022203-D051-4A81-B33B-262661172359}"/>
                </a:ext>
              </a:extLst>
            </p:cNvPr>
            <p:cNvSpPr txBox="1"/>
            <p:nvPr/>
          </p:nvSpPr>
          <p:spPr>
            <a:xfrm>
              <a:off x="207328" y="1503616"/>
              <a:ext cx="2804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الكويت و العراق و المملكة الأردنية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37">
            <a:extLst>
              <a:ext uri="{FF2B5EF4-FFF2-40B4-BE49-F238E27FC236}">
                <a16:creationId xmlns:a16="http://schemas.microsoft.com/office/drawing/2014/main" xmlns="" id="{A5C70D66-4980-4C44-9079-467FE0426255}"/>
              </a:ext>
            </a:extLst>
          </p:cNvPr>
          <p:cNvGrpSpPr/>
          <p:nvPr/>
        </p:nvGrpSpPr>
        <p:grpSpPr>
          <a:xfrm>
            <a:off x="5283200" y="3332282"/>
            <a:ext cx="3035300" cy="1515526"/>
            <a:chOff x="1967501" y="1232589"/>
            <a:chExt cx="3035300" cy="1515526"/>
          </a:xfrm>
        </p:grpSpPr>
        <p:sp>
          <p:nvSpPr>
            <p:cNvPr id="75" name="Rectangle 18">
              <a:extLst>
                <a:ext uri="{FF2B5EF4-FFF2-40B4-BE49-F238E27FC236}">
                  <a16:creationId xmlns:a16="http://schemas.microsoft.com/office/drawing/2014/main" xmlns="" id="{E631FBA5-1646-48D9-B000-217E99D76720}"/>
                </a:ext>
              </a:extLst>
            </p:cNvPr>
            <p:cNvSpPr/>
            <p:nvPr/>
          </p:nvSpPr>
          <p:spPr>
            <a:xfrm>
              <a:off x="3386505" y="2199475"/>
              <a:ext cx="45719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19">
              <a:extLst>
                <a:ext uri="{FF2B5EF4-FFF2-40B4-BE49-F238E27FC236}">
                  <a16:creationId xmlns:a16="http://schemas.microsoft.com/office/drawing/2014/main" xmlns="" id="{7D040184-97FF-4C0F-A08A-95490DEB102E}"/>
                </a:ext>
              </a:extLst>
            </p:cNvPr>
            <p:cNvSpPr/>
            <p:nvPr/>
          </p:nvSpPr>
          <p:spPr>
            <a:xfrm rot="5400000">
              <a:off x="3363646" y="1696555"/>
              <a:ext cx="45719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20">
              <a:extLst>
                <a:ext uri="{FF2B5EF4-FFF2-40B4-BE49-F238E27FC236}">
                  <a16:creationId xmlns:a16="http://schemas.microsoft.com/office/drawing/2014/main" xmlns="" id="{5DD71656-5B90-4806-B686-5F9E9A3EF510}"/>
                </a:ext>
              </a:extLst>
            </p:cNvPr>
            <p:cNvSpPr/>
            <p:nvPr/>
          </p:nvSpPr>
          <p:spPr>
            <a:xfrm rot="5400000">
              <a:off x="3386504" y="752529"/>
              <a:ext cx="45719" cy="1005840"/>
            </a:xfrm>
            <a:prstGeom prst="rect">
              <a:avLst/>
            </a:prstGeom>
            <a:solidFill>
              <a:srgbClr val="5CC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69">
              <a:extLst>
                <a:ext uri="{FF2B5EF4-FFF2-40B4-BE49-F238E27FC236}">
                  <a16:creationId xmlns:a16="http://schemas.microsoft.com/office/drawing/2014/main" xmlns="" id="{27458AC0-9250-4E6F-BBCA-C915EEA2B010}"/>
                </a:ext>
              </a:extLst>
            </p:cNvPr>
            <p:cNvSpPr txBox="1"/>
            <p:nvPr/>
          </p:nvSpPr>
          <p:spPr>
            <a:xfrm>
              <a:off x="1967501" y="1380819"/>
              <a:ext cx="3035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الإمارات العربية المتحدة و مملكة البحرين و دولة قطر و الخليج العربي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89">
            <a:extLst>
              <a:ext uri="{FF2B5EF4-FFF2-40B4-BE49-F238E27FC236}">
                <a16:creationId xmlns:a16="http://schemas.microsoft.com/office/drawing/2014/main" xmlns="" id="{752620C8-105A-4451-B116-992E4955CFE2}"/>
              </a:ext>
            </a:extLst>
          </p:cNvPr>
          <p:cNvGrpSpPr/>
          <p:nvPr/>
        </p:nvGrpSpPr>
        <p:grpSpPr>
          <a:xfrm>
            <a:off x="8588113" y="3332283"/>
            <a:ext cx="1594420" cy="1432865"/>
            <a:chOff x="4315385" y="1315250"/>
            <a:chExt cx="1594420" cy="1432865"/>
          </a:xfrm>
        </p:grpSpPr>
        <p:sp>
          <p:nvSpPr>
            <p:cNvPr id="80" name="Rectangle 21">
              <a:extLst>
                <a:ext uri="{FF2B5EF4-FFF2-40B4-BE49-F238E27FC236}">
                  <a16:creationId xmlns:a16="http://schemas.microsoft.com/office/drawing/2014/main" xmlns="" id="{CFE82419-7B32-4F5D-AAE0-8E0F4D74BAA0}"/>
                </a:ext>
              </a:extLst>
            </p:cNvPr>
            <p:cNvSpPr/>
            <p:nvPr/>
          </p:nvSpPr>
          <p:spPr>
            <a:xfrm>
              <a:off x="4937049" y="2199475"/>
              <a:ext cx="45719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2">
              <a:extLst>
                <a:ext uri="{FF2B5EF4-FFF2-40B4-BE49-F238E27FC236}">
                  <a16:creationId xmlns:a16="http://schemas.microsoft.com/office/drawing/2014/main" xmlns="" id="{3FDA4118-1D4C-4231-B7EA-D4630148F354}"/>
                </a:ext>
              </a:extLst>
            </p:cNvPr>
            <p:cNvSpPr/>
            <p:nvPr/>
          </p:nvSpPr>
          <p:spPr>
            <a:xfrm rot="5400000">
              <a:off x="4914190" y="1696555"/>
              <a:ext cx="45719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xmlns="" id="{749E98D8-9E6D-4126-A69C-6A9108A28D08}"/>
                </a:ext>
              </a:extLst>
            </p:cNvPr>
            <p:cNvSpPr/>
            <p:nvPr/>
          </p:nvSpPr>
          <p:spPr>
            <a:xfrm rot="5400000">
              <a:off x="4925270" y="835190"/>
              <a:ext cx="45719" cy="1005840"/>
            </a:xfrm>
            <a:prstGeom prst="rect">
              <a:avLst/>
            </a:prstGeom>
            <a:solidFill>
              <a:srgbClr val="248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70">
              <a:extLst>
                <a:ext uri="{FF2B5EF4-FFF2-40B4-BE49-F238E27FC236}">
                  <a16:creationId xmlns:a16="http://schemas.microsoft.com/office/drawing/2014/main" xmlns="" id="{7F58F2BA-96D7-4E91-9BB8-3CCD3DC8D968}"/>
                </a:ext>
              </a:extLst>
            </p:cNvPr>
            <p:cNvSpPr txBox="1"/>
            <p:nvPr/>
          </p:nvSpPr>
          <p:spPr>
            <a:xfrm>
              <a:off x="4315385" y="1486213"/>
              <a:ext cx="1594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سلطنة عمان و الجمهورية اليمنية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90">
            <a:extLst>
              <a:ext uri="{FF2B5EF4-FFF2-40B4-BE49-F238E27FC236}">
                <a16:creationId xmlns:a16="http://schemas.microsoft.com/office/drawing/2014/main" xmlns="" id="{6BA37362-B42A-4B36-B42F-5CC48F2021E3}"/>
              </a:ext>
            </a:extLst>
          </p:cNvPr>
          <p:cNvGrpSpPr/>
          <p:nvPr/>
        </p:nvGrpSpPr>
        <p:grpSpPr>
          <a:xfrm>
            <a:off x="10531202" y="3332282"/>
            <a:ext cx="1503494" cy="1427199"/>
            <a:chOff x="5718077" y="1320917"/>
            <a:chExt cx="1503494" cy="1427199"/>
          </a:xfrm>
        </p:grpSpPr>
        <p:sp>
          <p:nvSpPr>
            <p:cNvPr id="85" name="Rectangle 24">
              <a:extLst>
                <a:ext uri="{FF2B5EF4-FFF2-40B4-BE49-F238E27FC236}">
                  <a16:creationId xmlns:a16="http://schemas.microsoft.com/office/drawing/2014/main" xmlns="" id="{B28ADD4D-0221-4D27-9ED8-C4EB7A7123B7}"/>
                </a:ext>
              </a:extLst>
            </p:cNvPr>
            <p:cNvSpPr/>
            <p:nvPr/>
          </p:nvSpPr>
          <p:spPr>
            <a:xfrm>
              <a:off x="6471632" y="2199476"/>
              <a:ext cx="45719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25">
              <a:extLst>
                <a:ext uri="{FF2B5EF4-FFF2-40B4-BE49-F238E27FC236}">
                  <a16:creationId xmlns:a16="http://schemas.microsoft.com/office/drawing/2014/main" xmlns="" id="{6AE99965-1805-4467-A565-1D1DD60D3D45}"/>
                </a:ext>
              </a:extLst>
            </p:cNvPr>
            <p:cNvSpPr/>
            <p:nvPr/>
          </p:nvSpPr>
          <p:spPr>
            <a:xfrm rot="5400000">
              <a:off x="6448773" y="1696556"/>
              <a:ext cx="45719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26">
              <a:extLst>
                <a:ext uri="{FF2B5EF4-FFF2-40B4-BE49-F238E27FC236}">
                  <a16:creationId xmlns:a16="http://schemas.microsoft.com/office/drawing/2014/main" xmlns="" id="{B89D1F48-6589-4F5A-9F1E-DAE0A59B79B9}"/>
                </a:ext>
              </a:extLst>
            </p:cNvPr>
            <p:cNvSpPr/>
            <p:nvPr/>
          </p:nvSpPr>
          <p:spPr>
            <a:xfrm rot="5400000">
              <a:off x="6397485" y="840857"/>
              <a:ext cx="45719" cy="1005840"/>
            </a:xfrm>
            <a:prstGeom prst="rect">
              <a:avLst/>
            </a:prstGeom>
            <a:solidFill>
              <a:srgbClr val="6D5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71">
              <a:extLst>
                <a:ext uri="{FF2B5EF4-FFF2-40B4-BE49-F238E27FC236}">
                  <a16:creationId xmlns:a16="http://schemas.microsoft.com/office/drawing/2014/main" xmlns="" id="{80B16FF7-53B9-400C-894F-4A55990F3C55}"/>
                </a:ext>
              </a:extLst>
            </p:cNvPr>
            <p:cNvSpPr txBox="1"/>
            <p:nvPr/>
          </p:nvSpPr>
          <p:spPr>
            <a:xfrm>
              <a:off x="5718077" y="1583756"/>
              <a:ext cx="1503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</a:rPr>
                <a:t>البحر الأحمر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92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49753" y="297759"/>
            <a:ext cx="1165754" cy="2365989"/>
            <a:chOff x="975617" y="335569"/>
            <a:chExt cx="1165754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75617" y="539530"/>
              <a:ext cx="738664" cy="21260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الموقع و الحدود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966281" y="79756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3372653" y="897876"/>
            <a:ext cx="7521742" cy="457200"/>
            <a:chOff x="6808680" y="2432392"/>
            <a:chExt cx="7521741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581194" y="-859635"/>
              <a:ext cx="457200" cy="704125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255732" y="2466012"/>
              <a:ext cx="70746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ينظر الطلبة إلى الخريطة الآتية , و يحددون مواقع الأماكن الآتية بالرجوع إلى مصادر التعليم: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3" b="100000" l="2355" r="97784">
                        <a14:foregroundMark x1="95568" y1="33746" x2="95845" y2="70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3527" y="4189824"/>
            <a:ext cx="2986933" cy="2341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77" r="98994">
                        <a14:foregroundMark x1="10189" y1="20120" x2="755" y2="20120"/>
                        <a14:foregroundMark x1="10943" y1="16135" x2="1258" y2="16135"/>
                        <a14:foregroundMark x1="12327" y1="21514" x2="377" y2="21514"/>
                        <a14:foregroundMark x1="2516" y1="19522" x2="377" y2="18924"/>
                        <a14:foregroundMark x1="3270" y1="14940" x2="252" y2="14343"/>
                        <a14:foregroundMark x1="6164" y1="18327" x2="2013" y2="18327"/>
                        <a14:foregroundMark x1="6667" y1="14343" x2="2013" y2="12948"/>
                        <a14:foregroundMark x1="9560" y1="13546" x2="7925" y2="13546"/>
                        <a14:foregroundMark x1="8805" y1="13546" x2="5409" y2="13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861" y="4215224"/>
            <a:ext cx="3575221" cy="225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2" name="Group 88">
            <a:extLst>
              <a:ext uri="{FF2B5EF4-FFF2-40B4-BE49-F238E27FC236}">
                <a16:creationId xmlns:a16="http://schemas.microsoft.com/office/drawing/2014/main" xmlns="" id="{10D99B6B-1E06-4693-BD62-176DB0F6081E}"/>
              </a:ext>
            </a:extLst>
          </p:cNvPr>
          <p:cNvGrpSpPr/>
          <p:nvPr/>
        </p:nvGrpSpPr>
        <p:grpSpPr>
          <a:xfrm>
            <a:off x="9498291" y="1980547"/>
            <a:ext cx="1243892" cy="1243892"/>
            <a:chOff x="1225096" y="2700776"/>
            <a:chExt cx="1243892" cy="1243892"/>
          </a:xfrm>
        </p:grpSpPr>
        <p:sp>
          <p:nvSpPr>
            <p:cNvPr id="53" name="Oval 4">
              <a:extLst>
                <a:ext uri="{FF2B5EF4-FFF2-40B4-BE49-F238E27FC236}">
                  <a16:creationId xmlns:a16="http://schemas.microsoft.com/office/drawing/2014/main" xmlns="" id="{206499E8-68A5-40CE-9B7C-5FDF88570EA3}"/>
                </a:ext>
              </a:extLst>
            </p:cNvPr>
            <p:cNvSpPr/>
            <p:nvPr/>
          </p:nvSpPr>
          <p:spPr>
            <a:xfrm>
              <a:off x="1225096" y="2700776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C4CC1E"/>
                </a:gs>
                <a:gs pos="100000">
                  <a:srgbClr val="D7DF25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1">
              <a:extLst>
                <a:ext uri="{FF2B5EF4-FFF2-40B4-BE49-F238E27FC236}">
                  <a16:creationId xmlns:a16="http://schemas.microsoft.com/office/drawing/2014/main" xmlns="" id="{9F95A19B-993C-4392-A22C-7BF264B4A9A4}"/>
                </a:ext>
              </a:extLst>
            </p:cNvPr>
            <p:cNvSpPr txBox="1"/>
            <p:nvPr/>
          </p:nvSpPr>
          <p:spPr>
            <a:xfrm>
              <a:off x="1321961" y="3178158"/>
              <a:ext cx="1147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خليج العقبة</a:t>
              </a:r>
              <a:endParaRPr lang="en-US" sz="2000" spc="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55" name="Group 86">
            <a:extLst>
              <a:ext uri="{FF2B5EF4-FFF2-40B4-BE49-F238E27FC236}">
                <a16:creationId xmlns:a16="http://schemas.microsoft.com/office/drawing/2014/main" xmlns="" id="{46F41CDC-A44D-48A3-91FD-EF04E5E7E480}"/>
              </a:ext>
            </a:extLst>
          </p:cNvPr>
          <p:cNvGrpSpPr/>
          <p:nvPr/>
        </p:nvGrpSpPr>
        <p:grpSpPr>
          <a:xfrm>
            <a:off x="7552157" y="2003296"/>
            <a:ext cx="1371147" cy="1243892"/>
            <a:chOff x="2770241" y="2699282"/>
            <a:chExt cx="1371147" cy="1243892"/>
          </a:xfrm>
        </p:grpSpPr>
        <p:sp>
          <p:nvSpPr>
            <p:cNvPr id="56" name="Oval 6">
              <a:extLst>
                <a:ext uri="{FF2B5EF4-FFF2-40B4-BE49-F238E27FC236}">
                  <a16:creationId xmlns:a16="http://schemas.microsoft.com/office/drawing/2014/main" xmlns="" id="{3E7358C4-59E5-4552-BEE2-7AA57BC06E23}"/>
                </a:ext>
              </a:extLst>
            </p:cNvPr>
            <p:cNvSpPr/>
            <p:nvPr/>
          </p:nvSpPr>
          <p:spPr>
            <a:xfrm>
              <a:off x="2770241" y="2699282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41A59E"/>
                </a:gs>
                <a:gs pos="100000">
                  <a:srgbClr val="5FC0B7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8">
              <a:extLst>
                <a:ext uri="{FF2B5EF4-FFF2-40B4-BE49-F238E27FC236}">
                  <a16:creationId xmlns:a16="http://schemas.microsoft.com/office/drawing/2014/main" xmlns="" id="{39D025AB-9680-42B1-90C9-A51A4BEB772C}"/>
                </a:ext>
              </a:extLst>
            </p:cNvPr>
            <p:cNvSpPr txBox="1"/>
            <p:nvPr/>
          </p:nvSpPr>
          <p:spPr>
            <a:xfrm>
              <a:off x="2829146" y="3178158"/>
              <a:ext cx="1312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جُزُر فَرَسان</a:t>
              </a:r>
              <a:endParaRPr lang="ar-SY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8" name="Group 84">
            <a:extLst>
              <a:ext uri="{FF2B5EF4-FFF2-40B4-BE49-F238E27FC236}">
                <a16:creationId xmlns:a16="http://schemas.microsoft.com/office/drawing/2014/main" xmlns="" id="{E9D36124-6B08-43FF-A2DD-84B9C579AA5A}"/>
              </a:ext>
            </a:extLst>
          </p:cNvPr>
          <p:cNvGrpSpPr/>
          <p:nvPr/>
        </p:nvGrpSpPr>
        <p:grpSpPr>
          <a:xfrm>
            <a:off x="5588607" y="1941157"/>
            <a:ext cx="1243892" cy="1243892"/>
            <a:chOff x="4315385" y="2700776"/>
            <a:chExt cx="1243892" cy="1243892"/>
          </a:xfrm>
        </p:grpSpPr>
        <p:sp>
          <p:nvSpPr>
            <p:cNvPr id="85" name="Oval 8">
              <a:extLst>
                <a:ext uri="{FF2B5EF4-FFF2-40B4-BE49-F238E27FC236}">
                  <a16:creationId xmlns:a16="http://schemas.microsoft.com/office/drawing/2014/main" xmlns="" id="{C66AC126-91B5-4AB8-AFC9-80ED52B8FA1A}"/>
                </a:ext>
              </a:extLst>
            </p:cNvPr>
            <p:cNvSpPr/>
            <p:nvPr/>
          </p:nvSpPr>
          <p:spPr>
            <a:xfrm>
              <a:off x="4315385" y="2700776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1E7AB2"/>
                </a:gs>
                <a:gs pos="100000">
                  <a:srgbClr val="0779BB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59">
              <a:extLst>
                <a:ext uri="{FF2B5EF4-FFF2-40B4-BE49-F238E27FC236}">
                  <a16:creationId xmlns:a16="http://schemas.microsoft.com/office/drawing/2014/main" xmlns="" id="{270F8DA2-22CD-42F0-A842-6064879ED9AE}"/>
                </a:ext>
              </a:extLst>
            </p:cNvPr>
            <p:cNvSpPr txBox="1"/>
            <p:nvPr/>
          </p:nvSpPr>
          <p:spPr>
            <a:xfrm>
              <a:off x="4500133" y="3177446"/>
              <a:ext cx="1015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الخَفجي</a:t>
              </a:r>
              <a:endParaRPr lang="ar-SY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7" name="Group 74">
            <a:extLst>
              <a:ext uri="{FF2B5EF4-FFF2-40B4-BE49-F238E27FC236}">
                <a16:creationId xmlns:a16="http://schemas.microsoft.com/office/drawing/2014/main" xmlns="" id="{43BEB2EE-9573-462E-8FBF-DF046962FD7B}"/>
              </a:ext>
            </a:extLst>
          </p:cNvPr>
          <p:cNvGrpSpPr/>
          <p:nvPr/>
        </p:nvGrpSpPr>
        <p:grpSpPr>
          <a:xfrm>
            <a:off x="3624285" y="1941157"/>
            <a:ext cx="1380462" cy="1243892"/>
            <a:chOff x="5792245" y="2699282"/>
            <a:chExt cx="1380462" cy="1243892"/>
          </a:xfrm>
        </p:grpSpPr>
        <p:sp>
          <p:nvSpPr>
            <p:cNvPr id="88" name="Oval 10">
              <a:extLst>
                <a:ext uri="{FF2B5EF4-FFF2-40B4-BE49-F238E27FC236}">
                  <a16:creationId xmlns:a16="http://schemas.microsoft.com/office/drawing/2014/main" xmlns="" id="{BAE916FE-9EC5-41B1-8942-CBAB120CB726}"/>
                </a:ext>
              </a:extLst>
            </p:cNvPr>
            <p:cNvSpPr/>
            <p:nvPr/>
          </p:nvSpPr>
          <p:spPr>
            <a:xfrm>
              <a:off x="5860530" y="2699282"/>
              <a:ext cx="1243892" cy="1243892"/>
            </a:xfrm>
            <a:prstGeom prst="ellipse">
              <a:avLst/>
            </a:prstGeom>
            <a:gradFill>
              <a:gsLst>
                <a:gs pos="0">
                  <a:srgbClr val="54457B"/>
                </a:gs>
                <a:gs pos="100000">
                  <a:srgbClr val="6E59A0"/>
                </a:gs>
              </a:gsLst>
              <a:lin ang="5400000" scaled="1"/>
            </a:gradFill>
            <a:ln w="25400">
              <a:solidFill>
                <a:schemeClr val="bg1"/>
              </a:solidFill>
            </a:ln>
            <a:effectLst>
              <a:innerShdw blurRad="317500">
                <a:schemeClr val="tx1">
                  <a:alpha val="17000"/>
                </a:schemeClr>
              </a:innerShdw>
            </a:effectLst>
            <a:scene3d>
              <a:camera prst="orthographicFront"/>
              <a:lightRig rig="threePt" dir="t"/>
            </a:scene3d>
            <a:sp3d contourW="44450">
              <a:bevelT w="41910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60">
              <a:extLst>
                <a:ext uri="{FF2B5EF4-FFF2-40B4-BE49-F238E27FC236}">
                  <a16:creationId xmlns:a16="http://schemas.microsoft.com/office/drawing/2014/main" xmlns="" id="{8E9BCFC3-2317-4D48-8539-93B1A66A242A}"/>
                </a:ext>
              </a:extLst>
            </p:cNvPr>
            <p:cNvSpPr txBox="1"/>
            <p:nvPr/>
          </p:nvSpPr>
          <p:spPr>
            <a:xfrm>
              <a:off x="5792245" y="3037452"/>
              <a:ext cx="1380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موقع مشروع نيوم</a:t>
              </a:r>
              <a:endParaRPr lang="ar-SY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6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20496" y="1933130"/>
            <a:ext cx="5355771" cy="3296757"/>
            <a:chOff x="3420496" y="1933130"/>
            <a:chExt cx="5355771" cy="329675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20496" y="2428630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285513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267</Words>
  <Application>Microsoft Office PowerPoint</Application>
  <PresentationFormat>مخصص</PresentationFormat>
  <Paragraphs>60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1014</cp:revision>
  <dcterms:created xsi:type="dcterms:W3CDTF">2020-10-10T04:32:51Z</dcterms:created>
  <dcterms:modified xsi:type="dcterms:W3CDTF">2021-08-16T08:47:16Z</dcterms:modified>
</cp:coreProperties>
</file>