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أحل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809171" y="851878"/>
            <a:ext cx="7376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باع هاني جميع ما لديه من الفلفل الأخضر والبصل . كم حبة باع منهما ؟</a:t>
            </a:r>
          </a:p>
        </p:txBody>
      </p:sp>
      <p:sp>
        <p:nvSpPr>
          <p:cNvPr id="14" name="مخطط انسيابي: محطة طرفية 13"/>
          <p:cNvSpPr/>
          <p:nvPr/>
        </p:nvSpPr>
        <p:spPr>
          <a:xfrm>
            <a:off x="3217337" y="1371600"/>
            <a:ext cx="5012263" cy="81791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أفهم </a:t>
            </a:r>
          </a:p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ما المطلوب في المسألة ؟ أحوطه .</a:t>
            </a:r>
            <a:endParaRPr lang="ar-SA" sz="2400" b="1" dirty="0">
              <a:solidFill>
                <a:srgbClr val="7030A0"/>
              </a:solidFill>
            </a:endParaRPr>
          </a:p>
        </p:txBody>
      </p:sp>
      <p:sp>
        <p:nvSpPr>
          <p:cNvPr id="15" name="مخطط انسيابي: محطة طرفية 14"/>
          <p:cNvSpPr/>
          <p:nvPr/>
        </p:nvSpPr>
        <p:spPr>
          <a:xfrm>
            <a:off x="3200400" y="2286000"/>
            <a:ext cx="5021943" cy="88174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أخطط </a:t>
            </a:r>
          </a:p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كف سأحل المسألة ؟</a:t>
            </a:r>
            <a:endParaRPr lang="ar-SA" sz="2400" b="1" dirty="0">
              <a:solidFill>
                <a:srgbClr val="7030A0"/>
              </a:solidFill>
            </a:endParaRPr>
          </a:p>
        </p:txBody>
      </p:sp>
      <p:sp>
        <p:nvSpPr>
          <p:cNvPr id="16" name="مخطط انسيابي: محطة طرفية 15"/>
          <p:cNvSpPr/>
          <p:nvPr/>
        </p:nvSpPr>
        <p:spPr>
          <a:xfrm>
            <a:off x="3029261" y="3301179"/>
            <a:ext cx="5200339" cy="149942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أحل </a:t>
            </a:r>
          </a:p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أمثل المسألة مستعملا النماذج .</a:t>
            </a:r>
          </a:p>
          <a:p>
            <a:pPr algn="l"/>
            <a:r>
              <a:rPr lang="ar-SA" sz="2000" b="1" dirty="0" smtClean="0">
                <a:solidFill>
                  <a:srgbClr val="7030A0"/>
                </a:solidFill>
              </a:rPr>
              <a:t>.............  </a:t>
            </a:r>
            <a:r>
              <a:rPr lang="ar-SA" sz="2800" b="1" dirty="0" smtClean="0">
                <a:solidFill>
                  <a:srgbClr val="7030A0"/>
                </a:solidFill>
              </a:rPr>
              <a:t>حبات من الخضروات .</a:t>
            </a:r>
            <a:endParaRPr lang="ar-SA" b="1" dirty="0" smtClean="0">
              <a:solidFill>
                <a:srgbClr val="7030A0"/>
              </a:solidFill>
            </a:endParaRPr>
          </a:p>
          <a:p>
            <a:pPr algn="ctr"/>
            <a:endParaRPr lang="ar-SA" sz="2400" b="1" dirty="0">
              <a:solidFill>
                <a:srgbClr val="7030A0"/>
              </a:solidFill>
            </a:endParaRPr>
          </a:p>
        </p:txBody>
      </p:sp>
      <p:sp>
        <p:nvSpPr>
          <p:cNvPr id="17" name="مخطط انسيابي: محطة طرفية 16"/>
          <p:cNvSpPr/>
          <p:nvPr/>
        </p:nvSpPr>
        <p:spPr>
          <a:xfrm>
            <a:off x="3066721" y="4953000"/>
            <a:ext cx="5162879" cy="892629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أتحقق </a:t>
            </a:r>
          </a:p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هل إجابتي معقولة ؟ </a:t>
            </a:r>
            <a:endParaRPr lang="ar-SA" sz="2400" b="1" dirty="0">
              <a:solidFill>
                <a:srgbClr val="7030A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00200"/>
            <a:ext cx="2019300" cy="24506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مربع نص 17"/>
          <p:cNvSpPr txBox="1"/>
          <p:nvPr/>
        </p:nvSpPr>
        <p:spPr>
          <a:xfrm>
            <a:off x="6019800" y="3810000"/>
            <a:ext cx="57549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</a:rPr>
              <a:t>9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2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أحل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خطط انسيابي: محطة طرفية 10"/>
          <p:cNvSpPr/>
          <p:nvPr/>
        </p:nvSpPr>
        <p:spPr>
          <a:xfrm>
            <a:off x="6629400" y="838200"/>
            <a:ext cx="1475497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أحاول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838200" y="909935"/>
            <a:ext cx="5638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أمثل المسألة مستعملا النماذج : 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990600" y="1524000"/>
            <a:ext cx="726638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50"/>
                </a:solidFill>
              </a:rPr>
              <a:t>1- في بيت النمل 8 نملات ، دخلت فيه نملتان جديدتان . </a:t>
            </a:r>
          </a:p>
          <a:p>
            <a:r>
              <a:rPr lang="ar-SA" sz="2400" b="1" dirty="0" smtClean="0">
                <a:solidFill>
                  <a:srgbClr val="00B050"/>
                </a:solidFill>
              </a:rPr>
              <a:t>كم نملة في بيت النمل الآن ؟</a:t>
            </a:r>
          </a:p>
          <a:p>
            <a:endParaRPr lang="ar-SA" sz="2400" b="1" dirty="0">
              <a:solidFill>
                <a:srgbClr val="00B050"/>
              </a:solidFill>
            </a:endParaRPr>
          </a:p>
          <a:p>
            <a:endParaRPr lang="ar-SA" sz="2400" b="1" dirty="0" smtClean="0">
              <a:solidFill>
                <a:srgbClr val="00B050"/>
              </a:solidFill>
            </a:endParaRPr>
          </a:p>
          <a:p>
            <a:r>
              <a:rPr lang="ar-SA" sz="2400" b="1" dirty="0">
                <a:solidFill>
                  <a:srgbClr val="00B050"/>
                </a:solidFill>
              </a:rPr>
              <a:t> </a:t>
            </a:r>
            <a:r>
              <a:rPr lang="ar-SA" sz="2400" b="1" dirty="0" smtClean="0">
                <a:solidFill>
                  <a:srgbClr val="00B050"/>
                </a:solidFill>
              </a:rPr>
              <a:t>                                                              </a:t>
            </a:r>
            <a:r>
              <a:rPr lang="ar-SA" sz="400" b="1" dirty="0" smtClean="0">
                <a:solidFill>
                  <a:srgbClr val="00B050"/>
                </a:solidFill>
              </a:rPr>
              <a:t>...................................................ز   </a:t>
            </a:r>
            <a:r>
              <a:rPr lang="ar-SA" sz="2400" b="1" dirty="0" smtClean="0">
                <a:solidFill>
                  <a:srgbClr val="00B050"/>
                </a:solidFill>
              </a:rPr>
              <a:t>نملات 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986971" y="3678704"/>
            <a:ext cx="726638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7030A0"/>
                </a:solidFill>
              </a:rPr>
              <a:t>2- هناك 3 حشرات على ورقة شجرة ، فإذا انضم إليها 8 حشرات أخرى ، فكم حشرة أصبحت على ورقة الشجرة ؟</a:t>
            </a:r>
          </a:p>
          <a:p>
            <a:endParaRPr lang="ar-SA" sz="2400" b="1" dirty="0">
              <a:solidFill>
                <a:srgbClr val="7030A0"/>
              </a:solidFill>
            </a:endParaRPr>
          </a:p>
          <a:p>
            <a:endParaRPr lang="ar-SA" sz="2400" b="1" dirty="0" smtClean="0">
              <a:solidFill>
                <a:srgbClr val="7030A0"/>
              </a:solidFill>
            </a:endParaRPr>
          </a:p>
          <a:p>
            <a:r>
              <a:rPr lang="ar-SA" sz="2400" b="1" dirty="0">
                <a:solidFill>
                  <a:srgbClr val="7030A0"/>
                </a:solidFill>
              </a:rPr>
              <a:t> </a:t>
            </a:r>
            <a:r>
              <a:rPr lang="ar-SA" sz="2400" b="1" dirty="0" smtClean="0">
                <a:solidFill>
                  <a:srgbClr val="7030A0"/>
                </a:solidFill>
              </a:rPr>
              <a:t>                                                     </a:t>
            </a:r>
            <a:r>
              <a:rPr lang="ar-SA" sz="800" b="1" dirty="0" smtClean="0">
                <a:solidFill>
                  <a:srgbClr val="7030A0"/>
                </a:solidFill>
              </a:rPr>
              <a:t>........................   </a:t>
            </a:r>
            <a:r>
              <a:rPr lang="ar-SA" sz="1200" b="1" dirty="0" smtClean="0">
                <a:solidFill>
                  <a:srgbClr val="7030A0"/>
                </a:solidFill>
              </a:rPr>
              <a:t> </a:t>
            </a:r>
            <a:r>
              <a:rPr lang="ar-SA" sz="2000" b="1" dirty="0" smtClean="0">
                <a:solidFill>
                  <a:srgbClr val="7030A0"/>
                </a:solidFill>
              </a:rPr>
              <a:t>حشرة </a:t>
            </a:r>
            <a:endParaRPr lang="ar-SA" sz="7200" b="1" dirty="0">
              <a:solidFill>
                <a:srgbClr val="7030A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3635"/>
            <a:ext cx="1366837" cy="102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2437"/>
            <a:ext cx="10287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مربع نص 17"/>
          <p:cNvSpPr txBox="1"/>
          <p:nvPr/>
        </p:nvSpPr>
        <p:spPr>
          <a:xfrm>
            <a:off x="1771068" y="2858869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514600" y="5029200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92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أحل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6629400" y="838200"/>
            <a:ext cx="1475497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838200" y="909935"/>
            <a:ext cx="5638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أمثل المسألة مستعملا النماذج : 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990600" y="1524000"/>
            <a:ext cx="726638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50"/>
                </a:solidFill>
              </a:rPr>
              <a:t>3- وقفت 7 فراشات على زهرة ، ثم انضمت إليها فراشتان جديدتان . كم فراشة على الزهرة الآن ؟</a:t>
            </a:r>
          </a:p>
          <a:p>
            <a:endParaRPr lang="ar-SA" sz="2400" b="1" dirty="0">
              <a:solidFill>
                <a:srgbClr val="00B050"/>
              </a:solidFill>
            </a:endParaRPr>
          </a:p>
          <a:p>
            <a:endParaRPr lang="ar-SA" sz="2400" b="1" dirty="0" smtClean="0">
              <a:solidFill>
                <a:srgbClr val="00B050"/>
              </a:solidFill>
            </a:endParaRPr>
          </a:p>
          <a:p>
            <a:r>
              <a:rPr lang="ar-SA" sz="2400" b="1" dirty="0">
                <a:solidFill>
                  <a:srgbClr val="00B050"/>
                </a:solidFill>
              </a:rPr>
              <a:t> </a:t>
            </a:r>
            <a:r>
              <a:rPr lang="ar-SA" sz="2400" b="1" dirty="0" smtClean="0">
                <a:solidFill>
                  <a:srgbClr val="00B050"/>
                </a:solidFill>
              </a:rPr>
              <a:t>                                                              </a:t>
            </a:r>
            <a:r>
              <a:rPr lang="ar-SA" sz="400" b="1" dirty="0" smtClean="0">
                <a:solidFill>
                  <a:srgbClr val="00B050"/>
                </a:solidFill>
              </a:rPr>
              <a:t>...................................................ز   </a:t>
            </a:r>
            <a:r>
              <a:rPr lang="ar-SA" sz="2400" b="1" dirty="0" smtClean="0">
                <a:solidFill>
                  <a:srgbClr val="00B050"/>
                </a:solidFill>
              </a:rPr>
              <a:t>فراشات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986971" y="3678704"/>
            <a:ext cx="7266384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7030A0"/>
                </a:solidFill>
              </a:rPr>
              <a:t>4- في خلية النحل 9 </a:t>
            </a:r>
            <a:r>
              <a:rPr lang="ar-SA" sz="2400" b="1" dirty="0" err="1" smtClean="0">
                <a:solidFill>
                  <a:srgbClr val="7030A0"/>
                </a:solidFill>
              </a:rPr>
              <a:t>نحلات</a:t>
            </a:r>
            <a:r>
              <a:rPr lang="ar-SA" sz="2400" b="1" dirty="0" smtClean="0">
                <a:solidFill>
                  <a:srgbClr val="7030A0"/>
                </a:solidFill>
              </a:rPr>
              <a:t> ، إذا لم ينضم إليها أي نحلة ، فكم نحلة ستكون في الخلية ؟ </a:t>
            </a:r>
          </a:p>
          <a:p>
            <a:endParaRPr lang="ar-SA" sz="2400" b="1" dirty="0">
              <a:solidFill>
                <a:srgbClr val="7030A0"/>
              </a:solidFill>
            </a:endParaRPr>
          </a:p>
          <a:p>
            <a:endParaRPr lang="ar-SA" sz="2400" b="1" dirty="0" smtClean="0">
              <a:solidFill>
                <a:srgbClr val="7030A0"/>
              </a:solidFill>
            </a:endParaRPr>
          </a:p>
          <a:p>
            <a:r>
              <a:rPr lang="ar-SA" sz="2400" b="1" dirty="0">
                <a:solidFill>
                  <a:srgbClr val="7030A0"/>
                </a:solidFill>
              </a:rPr>
              <a:t> </a:t>
            </a:r>
            <a:r>
              <a:rPr lang="ar-SA" sz="2400" b="1" dirty="0" smtClean="0">
                <a:solidFill>
                  <a:srgbClr val="7030A0"/>
                </a:solidFill>
              </a:rPr>
              <a:t>                                                     </a:t>
            </a:r>
            <a:r>
              <a:rPr lang="ar-SA" sz="800" b="1" dirty="0" smtClean="0">
                <a:solidFill>
                  <a:srgbClr val="7030A0"/>
                </a:solidFill>
              </a:rPr>
              <a:t>........................   </a:t>
            </a:r>
            <a:r>
              <a:rPr lang="ar-SA" sz="1200" b="1" dirty="0" smtClean="0">
                <a:solidFill>
                  <a:srgbClr val="7030A0"/>
                </a:solidFill>
              </a:rPr>
              <a:t> </a:t>
            </a:r>
            <a:r>
              <a:rPr lang="ar-SA" sz="2800" b="1" dirty="0" err="1" smtClean="0">
                <a:solidFill>
                  <a:srgbClr val="7030A0"/>
                </a:solidFill>
              </a:rPr>
              <a:t>نحلات</a:t>
            </a:r>
            <a:r>
              <a:rPr lang="ar-SA" sz="2800" b="1" dirty="0" smtClean="0">
                <a:solidFill>
                  <a:srgbClr val="7030A0"/>
                </a:solidFill>
              </a:rPr>
              <a:t> </a:t>
            </a:r>
            <a:endParaRPr lang="ar-SA" sz="7200" b="1" dirty="0">
              <a:solidFill>
                <a:srgbClr val="7030A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859" y="2038350"/>
            <a:ext cx="12287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204" y="4343400"/>
            <a:ext cx="7905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مربع نص 17"/>
          <p:cNvSpPr txBox="1"/>
          <p:nvPr/>
        </p:nvSpPr>
        <p:spPr>
          <a:xfrm>
            <a:off x="1571604" y="2819400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9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438400" y="5029200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9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5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40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/>
      <p:bldP spid="14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176</Words>
  <Application>Microsoft Office PowerPoint</Application>
  <PresentationFormat>عرض على الشاشة (3:4)‏</PresentationFormat>
  <Paragraphs>60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9</cp:revision>
  <dcterms:created xsi:type="dcterms:W3CDTF">2015-10-06T14:56:54Z</dcterms:created>
  <dcterms:modified xsi:type="dcterms:W3CDTF">2017-02-21T18:42:48Z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