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1"/>
  </p:notesMasterIdLst>
  <p:sldIdLst>
    <p:sldId id="330"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331" r:id="rId31"/>
    <p:sldId id="284" r:id="rId32"/>
    <p:sldId id="285" r:id="rId33"/>
    <p:sldId id="286" r:id="rId34"/>
    <p:sldId id="287" r:id="rId35"/>
    <p:sldId id="288" r:id="rId36"/>
    <p:sldId id="289" r:id="rId37"/>
    <p:sldId id="290" r:id="rId38"/>
    <p:sldId id="291" r:id="rId39"/>
    <p:sldId id="328" r:id="rId40"/>
  </p:sldIdLst>
  <p:sldSz cx="9144000" cy="6858000" type="screen4x3"/>
  <p:notesSz cx="6858000" cy="9144000"/>
  <p:defaultTextStyle>
    <a:defPPr>
      <a:defRPr lang="ar-EG"/>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00FF"/>
    <a:srgbClr val="6600CC"/>
    <a:srgbClr val="3333FF"/>
    <a:srgbClr val="00CC00"/>
    <a:srgbClr val="CCFFCC"/>
    <a:srgbClr val="CC00CC"/>
    <a:srgbClr val="0099FF"/>
    <a:srgbClr val="00FF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aximized" horzBarState="maximized">
    <p:restoredLeft sz="84155" autoAdjust="0"/>
    <p:restoredTop sz="94677" autoAdjust="0"/>
  </p:normalViewPr>
  <p:slideViewPr>
    <p:cSldViewPr>
      <p:cViewPr varScale="1">
        <p:scale>
          <a:sx n="43" d="100"/>
          <a:sy n="43" d="100"/>
        </p:scale>
        <p:origin x="-96" y="-6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atin typeface="Arial" pitchFamily="34" charset="0"/>
                <a:cs typeface="Arial" pitchFamily="34" charset="0"/>
              </a:defRPr>
            </a:lvl1pPr>
          </a:lstStyle>
          <a:p>
            <a:pPr>
              <a:defRPr/>
            </a:pPr>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atin typeface="Arial" pitchFamily="34" charset="0"/>
                <a:cs typeface="Arial" pitchFamily="34" charset="0"/>
              </a:defRPr>
            </a:lvl1pPr>
          </a:lstStyle>
          <a:p>
            <a:pPr>
              <a:defRPr/>
            </a:pPr>
            <a:fld id="{F1744BFB-E883-432A-AFA3-010941805AE3}" type="datetimeFigureOut">
              <a:rPr lang="ar-EG"/>
              <a:pPr>
                <a:defRPr/>
              </a:pPr>
              <a:t>20/07/1438</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EG"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atin typeface="Arial" pitchFamily="34" charset="0"/>
                <a:cs typeface="Arial" pitchFamily="34" charset="0"/>
              </a:defRPr>
            </a:lvl1pPr>
          </a:lstStyle>
          <a:p>
            <a:pPr>
              <a:defRPr/>
            </a:pPr>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atin typeface="Arial" pitchFamily="34" charset="0"/>
                <a:cs typeface="Arial" pitchFamily="34" charset="0"/>
              </a:defRPr>
            </a:lvl1pPr>
          </a:lstStyle>
          <a:p>
            <a:pPr>
              <a:defRPr/>
            </a:pPr>
            <a:fld id="{E549D565-B1A0-45D9-9903-1B150129C39D}" type="slidenum">
              <a:rPr lang="ar-EG"/>
              <a:pPr>
                <a:defRPr/>
              </a:pPr>
              <a:t>‹#›</a:t>
            </a:fld>
            <a:endParaRPr lang="ar-EG"/>
          </a:p>
        </p:txBody>
      </p:sp>
    </p:spTree>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2.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2.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3.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4.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5.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6.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7.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8.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9.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0.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52463069-8E24-4CD9-A223-00FA5E74FF43}" type="datetimeFigureOut">
              <a:rPr lang="ar-EG"/>
              <a:pPr>
                <a:defRPr/>
              </a:pPr>
              <a:t>20/07/1438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3CBED6F3-3BD5-432F-9A20-2485C7F7B407}" type="slidenum">
              <a:rPr lang="ar-EG"/>
              <a:pPr>
                <a:defRPr/>
              </a:pPr>
              <a:t>‹#›</a:t>
            </a:fld>
            <a:endParaRPr lang="ar-EG"/>
          </a:p>
        </p:txBody>
      </p:sp>
    </p:spTree>
  </p:cSld>
  <p:clrMapOvr>
    <a:masterClrMapping/>
  </p:clrMapOvr>
  <p:transition>
    <p:comb dir="vert"/>
    <p:sndAc>
      <p:stSnd>
        <p:snd r:embed="rId1" name="Pasflk2.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BC85B371-C7D4-4B2A-A878-AA7FD1A12C4E}" type="datetimeFigureOut">
              <a:rPr lang="ar-EG"/>
              <a:pPr>
                <a:defRPr/>
              </a:pPr>
              <a:t>20/07/1438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EBE936E9-E608-4F36-B72E-017F520D55EF}" type="slidenum">
              <a:rPr lang="ar-EG"/>
              <a:pPr>
                <a:defRPr/>
              </a:pPr>
              <a:t>‹#›</a:t>
            </a:fld>
            <a:endParaRPr lang="ar-EG"/>
          </a:p>
        </p:txBody>
      </p:sp>
    </p:spTree>
  </p:cSld>
  <p:clrMapOvr>
    <a:masterClrMapping/>
  </p:clrMapOvr>
  <p:transition>
    <p:comb dir="vert"/>
    <p:sndAc>
      <p:stSnd>
        <p:snd r:embed="rId1" name="Pasflk2.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AB29D9B8-5AD0-46DA-8E11-2EE3D2A219F0}" type="datetimeFigureOut">
              <a:rPr lang="ar-EG"/>
              <a:pPr>
                <a:defRPr/>
              </a:pPr>
              <a:t>20/07/1438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B65A381D-147A-40D6-B10D-2317553C7C0D}" type="slidenum">
              <a:rPr lang="ar-EG"/>
              <a:pPr>
                <a:defRPr/>
              </a:pPr>
              <a:t>‹#›</a:t>
            </a:fld>
            <a:endParaRPr lang="ar-EG"/>
          </a:p>
        </p:txBody>
      </p:sp>
    </p:spTree>
  </p:cSld>
  <p:clrMapOvr>
    <a:masterClrMapping/>
  </p:clrMapOvr>
  <p:transition>
    <p:comb dir="vert"/>
    <p:sndAc>
      <p:stSnd>
        <p:snd r:embed="rId1" name="Pasflk2.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748E5DE2-AB69-4243-B687-AF2AB078759D}" type="datetimeFigureOut">
              <a:rPr lang="ar-EG"/>
              <a:pPr>
                <a:defRPr/>
              </a:pPr>
              <a:t>20/07/1438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CEBD126B-6969-4F5A-9F76-C0AE0B4ED365}" type="slidenum">
              <a:rPr lang="ar-EG"/>
              <a:pPr>
                <a:defRPr/>
              </a:pPr>
              <a:t>‹#›</a:t>
            </a:fld>
            <a:endParaRPr lang="ar-EG"/>
          </a:p>
        </p:txBody>
      </p:sp>
    </p:spTree>
  </p:cSld>
  <p:clrMapOvr>
    <a:masterClrMapping/>
  </p:clrMapOvr>
  <p:transition>
    <p:comb dir="vert"/>
    <p:sndAc>
      <p:stSnd>
        <p:snd r:embed="rId1" name="Pasflk2.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E54E6F6-30A5-4955-8CD1-8EE34C29470D}" type="datetimeFigureOut">
              <a:rPr lang="ar-EG"/>
              <a:pPr>
                <a:defRPr/>
              </a:pPr>
              <a:t>20/07/1438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04212616-412A-4357-A0E2-5891D903D78F}" type="slidenum">
              <a:rPr lang="ar-EG"/>
              <a:pPr>
                <a:defRPr/>
              </a:pPr>
              <a:t>‹#›</a:t>
            </a:fld>
            <a:endParaRPr lang="ar-EG"/>
          </a:p>
        </p:txBody>
      </p:sp>
    </p:spTree>
  </p:cSld>
  <p:clrMapOvr>
    <a:masterClrMapping/>
  </p:clrMapOvr>
  <p:transition>
    <p:comb dir="vert"/>
    <p:sndAc>
      <p:stSnd>
        <p:snd r:embed="rId1" name="Pasflk2.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3"/>
          <p:cNvSpPr>
            <a:spLocks noGrp="1"/>
          </p:cNvSpPr>
          <p:nvPr>
            <p:ph type="dt" sz="half" idx="10"/>
          </p:nvPr>
        </p:nvSpPr>
        <p:spPr/>
        <p:txBody>
          <a:bodyPr/>
          <a:lstStyle>
            <a:lvl1pPr>
              <a:defRPr/>
            </a:lvl1pPr>
          </a:lstStyle>
          <a:p>
            <a:pPr>
              <a:defRPr/>
            </a:pPr>
            <a:fld id="{3DC106CA-C4EC-46FD-A766-E352E0220C44}" type="datetimeFigureOut">
              <a:rPr lang="ar-EG"/>
              <a:pPr>
                <a:defRPr/>
              </a:pPr>
              <a:t>20/07/1438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A0569A15-4F17-4788-AB17-8F119042AF58}" type="slidenum">
              <a:rPr lang="ar-EG"/>
              <a:pPr>
                <a:defRPr/>
              </a:pPr>
              <a:t>‹#›</a:t>
            </a:fld>
            <a:endParaRPr lang="ar-EG"/>
          </a:p>
        </p:txBody>
      </p:sp>
    </p:spTree>
  </p:cSld>
  <p:clrMapOvr>
    <a:masterClrMapping/>
  </p:clrMapOvr>
  <p:transition>
    <p:comb dir="vert"/>
    <p:sndAc>
      <p:stSnd>
        <p:snd r:embed="rId1" name="Pasflk2.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3"/>
          <p:cNvSpPr>
            <a:spLocks noGrp="1"/>
          </p:cNvSpPr>
          <p:nvPr>
            <p:ph type="dt" sz="half" idx="10"/>
          </p:nvPr>
        </p:nvSpPr>
        <p:spPr/>
        <p:txBody>
          <a:bodyPr/>
          <a:lstStyle>
            <a:lvl1pPr>
              <a:defRPr/>
            </a:lvl1pPr>
          </a:lstStyle>
          <a:p>
            <a:pPr>
              <a:defRPr/>
            </a:pPr>
            <a:fld id="{95C5C9DA-6BF4-494F-8A7F-9ECAFE7B2842}" type="datetimeFigureOut">
              <a:rPr lang="ar-EG"/>
              <a:pPr>
                <a:defRPr/>
              </a:pPr>
              <a:t>20/07/1438</a:t>
            </a:fld>
            <a:endParaRPr lang="ar-EG"/>
          </a:p>
        </p:txBody>
      </p:sp>
      <p:sp>
        <p:nvSpPr>
          <p:cNvPr id="8" name="Footer Placeholder 4"/>
          <p:cNvSpPr>
            <a:spLocks noGrp="1"/>
          </p:cNvSpPr>
          <p:nvPr>
            <p:ph type="ftr" sz="quarter" idx="11"/>
          </p:nvPr>
        </p:nvSpPr>
        <p:spPr/>
        <p:txBody>
          <a:bodyPr/>
          <a:lstStyle>
            <a:lvl1pPr>
              <a:defRPr/>
            </a:lvl1pPr>
          </a:lstStyle>
          <a:p>
            <a:pPr>
              <a:defRPr/>
            </a:pPr>
            <a:endParaRPr lang="ar-EG"/>
          </a:p>
        </p:txBody>
      </p:sp>
      <p:sp>
        <p:nvSpPr>
          <p:cNvPr id="9" name="Slide Number Placeholder 5"/>
          <p:cNvSpPr>
            <a:spLocks noGrp="1"/>
          </p:cNvSpPr>
          <p:nvPr>
            <p:ph type="sldNum" sz="quarter" idx="12"/>
          </p:nvPr>
        </p:nvSpPr>
        <p:spPr/>
        <p:txBody>
          <a:bodyPr/>
          <a:lstStyle>
            <a:lvl1pPr>
              <a:defRPr/>
            </a:lvl1pPr>
          </a:lstStyle>
          <a:p>
            <a:pPr>
              <a:defRPr/>
            </a:pPr>
            <a:fld id="{752EE4A5-B4D1-4853-A73B-408DDBA9189F}" type="slidenum">
              <a:rPr lang="ar-EG"/>
              <a:pPr>
                <a:defRPr/>
              </a:pPr>
              <a:t>‹#›</a:t>
            </a:fld>
            <a:endParaRPr lang="ar-EG"/>
          </a:p>
        </p:txBody>
      </p:sp>
    </p:spTree>
  </p:cSld>
  <p:clrMapOvr>
    <a:masterClrMapping/>
  </p:clrMapOvr>
  <p:transition>
    <p:comb dir="vert"/>
    <p:sndAc>
      <p:stSnd>
        <p:snd r:embed="rId1" name="Pasflk2.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F64EB7DC-1F70-466E-98AF-DD87DC947D0D}" type="datetimeFigureOut">
              <a:rPr lang="ar-EG"/>
              <a:pPr>
                <a:defRPr/>
              </a:pPr>
              <a:t>20/07/1438</a:t>
            </a:fld>
            <a:endParaRPr lang="ar-EG"/>
          </a:p>
        </p:txBody>
      </p:sp>
      <p:sp>
        <p:nvSpPr>
          <p:cNvPr id="4" name="Footer Placeholder 4"/>
          <p:cNvSpPr>
            <a:spLocks noGrp="1"/>
          </p:cNvSpPr>
          <p:nvPr>
            <p:ph type="ftr" sz="quarter" idx="11"/>
          </p:nvPr>
        </p:nvSpPr>
        <p:spPr/>
        <p:txBody>
          <a:bodyPr/>
          <a:lstStyle>
            <a:lvl1pPr>
              <a:defRPr/>
            </a:lvl1pPr>
          </a:lstStyle>
          <a:p>
            <a:pPr>
              <a:defRPr/>
            </a:pPr>
            <a:endParaRPr lang="ar-EG"/>
          </a:p>
        </p:txBody>
      </p:sp>
      <p:sp>
        <p:nvSpPr>
          <p:cNvPr id="5" name="Slide Number Placeholder 5"/>
          <p:cNvSpPr>
            <a:spLocks noGrp="1"/>
          </p:cNvSpPr>
          <p:nvPr>
            <p:ph type="sldNum" sz="quarter" idx="12"/>
          </p:nvPr>
        </p:nvSpPr>
        <p:spPr/>
        <p:txBody>
          <a:bodyPr/>
          <a:lstStyle>
            <a:lvl1pPr>
              <a:defRPr/>
            </a:lvl1pPr>
          </a:lstStyle>
          <a:p>
            <a:pPr>
              <a:defRPr/>
            </a:pPr>
            <a:fld id="{98F58DAA-AC96-4641-9475-C99DB8B285DA}" type="slidenum">
              <a:rPr lang="ar-EG"/>
              <a:pPr>
                <a:defRPr/>
              </a:pPr>
              <a:t>‹#›</a:t>
            </a:fld>
            <a:endParaRPr lang="ar-EG"/>
          </a:p>
        </p:txBody>
      </p:sp>
    </p:spTree>
  </p:cSld>
  <p:clrMapOvr>
    <a:masterClrMapping/>
  </p:clrMapOvr>
  <p:transition>
    <p:comb dir="vert"/>
    <p:sndAc>
      <p:stSnd>
        <p:snd r:embed="rId1" name="Pasflk2.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20EE690-153E-4F0E-A963-78821E4B44F4}" type="datetimeFigureOut">
              <a:rPr lang="ar-EG"/>
              <a:pPr>
                <a:defRPr/>
              </a:pPr>
              <a:t>20/07/1438</a:t>
            </a:fld>
            <a:endParaRPr lang="ar-EG"/>
          </a:p>
        </p:txBody>
      </p:sp>
      <p:sp>
        <p:nvSpPr>
          <p:cNvPr id="3" name="Footer Placeholder 4"/>
          <p:cNvSpPr>
            <a:spLocks noGrp="1"/>
          </p:cNvSpPr>
          <p:nvPr>
            <p:ph type="ftr" sz="quarter" idx="11"/>
          </p:nvPr>
        </p:nvSpPr>
        <p:spPr/>
        <p:txBody>
          <a:bodyPr/>
          <a:lstStyle>
            <a:lvl1pPr>
              <a:defRPr/>
            </a:lvl1pPr>
          </a:lstStyle>
          <a:p>
            <a:pPr>
              <a:defRPr/>
            </a:pPr>
            <a:endParaRPr lang="ar-EG"/>
          </a:p>
        </p:txBody>
      </p:sp>
      <p:sp>
        <p:nvSpPr>
          <p:cNvPr id="4" name="Slide Number Placeholder 5"/>
          <p:cNvSpPr>
            <a:spLocks noGrp="1"/>
          </p:cNvSpPr>
          <p:nvPr>
            <p:ph type="sldNum" sz="quarter" idx="12"/>
          </p:nvPr>
        </p:nvSpPr>
        <p:spPr/>
        <p:txBody>
          <a:bodyPr/>
          <a:lstStyle>
            <a:lvl1pPr>
              <a:defRPr/>
            </a:lvl1pPr>
          </a:lstStyle>
          <a:p>
            <a:pPr>
              <a:defRPr/>
            </a:pPr>
            <a:fld id="{92A244C2-C2E8-4111-9B58-6114E42AC85F}" type="slidenum">
              <a:rPr lang="ar-EG"/>
              <a:pPr>
                <a:defRPr/>
              </a:pPr>
              <a:t>‹#›</a:t>
            </a:fld>
            <a:endParaRPr lang="ar-EG"/>
          </a:p>
        </p:txBody>
      </p:sp>
    </p:spTree>
  </p:cSld>
  <p:clrMapOvr>
    <a:masterClrMapping/>
  </p:clrMapOvr>
  <p:transition>
    <p:comb dir="vert"/>
    <p:sndAc>
      <p:stSnd>
        <p:snd r:embed="rId1" name="Pasflk2.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D43A22D-12E0-45F4-8037-CBC9DB775621}" type="datetimeFigureOut">
              <a:rPr lang="ar-EG"/>
              <a:pPr>
                <a:defRPr/>
              </a:pPr>
              <a:t>20/07/1438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B92BA74F-F037-41E6-9F7C-3913A1C41596}" type="slidenum">
              <a:rPr lang="ar-EG"/>
              <a:pPr>
                <a:defRPr/>
              </a:pPr>
              <a:t>‹#›</a:t>
            </a:fld>
            <a:endParaRPr lang="ar-EG"/>
          </a:p>
        </p:txBody>
      </p:sp>
    </p:spTree>
  </p:cSld>
  <p:clrMapOvr>
    <a:masterClrMapping/>
  </p:clrMapOvr>
  <p:transition>
    <p:comb dir="vert"/>
    <p:sndAc>
      <p:stSnd>
        <p:snd r:embed="rId1" name="Pasflk2.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BBCC94C-E4E1-4637-89F3-FDBFE1D0E60D}" type="datetimeFigureOut">
              <a:rPr lang="ar-EG"/>
              <a:pPr>
                <a:defRPr/>
              </a:pPr>
              <a:t>20/07/1438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880DEDEF-D35C-41AA-9E5C-B1C13F911CE4}" type="slidenum">
              <a:rPr lang="ar-EG"/>
              <a:pPr>
                <a:defRPr/>
              </a:pPr>
              <a:t>‹#›</a:t>
            </a:fld>
            <a:endParaRPr lang="ar-EG"/>
          </a:p>
        </p:txBody>
      </p:sp>
    </p:spTree>
  </p:cSld>
  <p:clrMapOvr>
    <a:masterClrMapping/>
  </p:clrMapOvr>
  <p:transition>
    <p:comb dir="vert"/>
    <p:sndAc>
      <p:stSnd>
        <p:snd r:embed="rId1" name="Pasflk2.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80F5755-5DF8-4DED-9B3E-8DCF2270DEDD}" type="datetimeFigureOut">
              <a:rPr lang="ar-EG"/>
              <a:pPr>
                <a:defRPr/>
              </a:pPr>
              <a:t>20/07/1438</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ar-EG"/>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CC1FE1A-2150-4E32-BE36-FE944C6726FE}"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comb dir="vert"/>
    <p:sndAc>
      <p:stSnd>
        <p:snd r:embed="rId13" name="Pasflk2.wav"/>
      </p:stSnd>
    </p:sndAc>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3.wmf"/><Relationship Id="rId5" Type="http://schemas.openxmlformats.org/officeDocument/2006/relationships/image" Target="../media/image2.wmf"/><Relationship Id="rId4" Type="http://schemas.openxmlformats.org/officeDocument/2006/relationships/audio" Target="../media/audio14.wav"/></Relationships>
</file>

<file path=ppt/slides/_rels/slide10.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audio" Target="../media/audio35.wav"/><Relationship Id="rId4" Type="http://schemas.openxmlformats.org/officeDocument/2006/relationships/audio" Target="../media/audio34.wav"/></Relationships>
</file>

<file path=ppt/slides/_rels/slide11.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37.wav"/></Relationships>
</file>

<file path=ppt/slides/_rels/slide12.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42.wav"/><Relationship Id="rId5" Type="http://schemas.openxmlformats.org/officeDocument/2006/relationships/audio" Target="../media/audio41.wav"/><Relationship Id="rId4" Type="http://schemas.openxmlformats.org/officeDocument/2006/relationships/audio" Target="../media/audio40.wav"/></Relationships>
</file>

<file path=ppt/slides/_rels/slide14.xml.rels><?xml version="1.0" encoding="UTF-8" standalone="yes"?>
<Relationships xmlns="http://schemas.openxmlformats.org/package/2006/relationships"><Relationship Id="rId8" Type="http://schemas.openxmlformats.org/officeDocument/2006/relationships/audio" Target="../media/audio48.wav"/><Relationship Id="rId3" Type="http://schemas.openxmlformats.org/officeDocument/2006/relationships/audio" Target="../media/audio43.wav"/><Relationship Id="rId7" Type="http://schemas.openxmlformats.org/officeDocument/2006/relationships/audio" Target="../media/audio47.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46.wav"/><Relationship Id="rId5" Type="http://schemas.openxmlformats.org/officeDocument/2006/relationships/audio" Target="../media/audio45.wav"/><Relationship Id="rId10" Type="http://schemas.openxmlformats.org/officeDocument/2006/relationships/audio" Target="../media/audio50.wav"/><Relationship Id="rId4" Type="http://schemas.openxmlformats.org/officeDocument/2006/relationships/audio" Target="../media/audio44.wav"/><Relationship Id="rId9" Type="http://schemas.openxmlformats.org/officeDocument/2006/relationships/audio" Target="../media/audio49.wav"/></Relationships>
</file>

<file path=ppt/slides/_rels/slide15.xml.rels><?xml version="1.0" encoding="UTF-8" standalone="yes"?>
<Relationships xmlns="http://schemas.openxmlformats.org/package/2006/relationships"><Relationship Id="rId8" Type="http://schemas.openxmlformats.org/officeDocument/2006/relationships/audio" Target="../media/audio55.wav"/><Relationship Id="rId3" Type="http://schemas.openxmlformats.org/officeDocument/2006/relationships/audio" Target="../media/audio45.wav"/><Relationship Id="rId7" Type="http://schemas.openxmlformats.org/officeDocument/2006/relationships/audio" Target="../media/audio54.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53.wav"/><Relationship Id="rId5" Type="http://schemas.openxmlformats.org/officeDocument/2006/relationships/audio" Target="../media/audio52.wav"/><Relationship Id="rId4" Type="http://schemas.openxmlformats.org/officeDocument/2006/relationships/audio" Target="../media/audio51.wav"/></Relationships>
</file>

<file path=ppt/slides/_rels/slide16.xml.rels><?xml version="1.0" encoding="UTF-8" standalone="yes"?>
<Relationships xmlns="http://schemas.openxmlformats.org/package/2006/relationships"><Relationship Id="rId8" Type="http://schemas.openxmlformats.org/officeDocument/2006/relationships/audio" Target="../media/audio60.wav"/><Relationship Id="rId3" Type="http://schemas.openxmlformats.org/officeDocument/2006/relationships/audio" Target="../media/audio45.wav"/><Relationship Id="rId7" Type="http://schemas.openxmlformats.org/officeDocument/2006/relationships/audio" Target="../media/audio59.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58.wav"/><Relationship Id="rId5" Type="http://schemas.openxmlformats.org/officeDocument/2006/relationships/audio" Target="../media/audio57.wav"/><Relationship Id="rId10" Type="http://schemas.openxmlformats.org/officeDocument/2006/relationships/audio" Target="../media/audio62.wav"/><Relationship Id="rId4" Type="http://schemas.openxmlformats.org/officeDocument/2006/relationships/audio" Target="../media/audio56.wav"/><Relationship Id="rId9" Type="http://schemas.openxmlformats.org/officeDocument/2006/relationships/audio" Target="../media/audio61.wav"/></Relationships>
</file>

<file path=ppt/slides/_rels/slide17.xml.rels><?xml version="1.0" encoding="UTF-8" standalone="yes"?>
<Relationships xmlns="http://schemas.openxmlformats.org/package/2006/relationships"><Relationship Id="rId3" Type="http://schemas.openxmlformats.org/officeDocument/2006/relationships/audio" Target="../media/audio63.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1.wmf"/><Relationship Id="rId4" Type="http://schemas.openxmlformats.org/officeDocument/2006/relationships/audio" Target="../media/audio64.wav"/></Relationships>
</file>

<file path=ppt/slides/_rels/slide18.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audio" Target="../media/audio65.wav"/><Relationship Id="rId7" Type="http://schemas.openxmlformats.org/officeDocument/2006/relationships/audio" Target="../media/audio69.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68.wav"/><Relationship Id="rId11" Type="http://schemas.openxmlformats.org/officeDocument/2006/relationships/image" Target="../media/image15.wmf"/><Relationship Id="rId5" Type="http://schemas.openxmlformats.org/officeDocument/2006/relationships/audio" Target="../media/audio67.wav"/><Relationship Id="rId10" Type="http://schemas.openxmlformats.org/officeDocument/2006/relationships/image" Target="../media/image14.wmf"/><Relationship Id="rId4" Type="http://schemas.openxmlformats.org/officeDocument/2006/relationships/audio" Target="../media/audio66.wav"/><Relationship Id="rId9" Type="http://schemas.openxmlformats.org/officeDocument/2006/relationships/image" Target="../media/image13.wmf"/></Relationships>
</file>

<file path=ppt/slides/_rels/slide19.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audio" Target="../media/audio70.wav"/><Relationship Id="rId7" Type="http://schemas.openxmlformats.org/officeDocument/2006/relationships/image" Target="../media/image14.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audio" Target="../media/audio71.wav"/></Relationships>
</file>

<file path=ppt/slides/_rels/slide2.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16.wav"/></Relationships>
</file>

<file path=ppt/slides/_rels/slide20.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audio" Target="../media/audio72.wav"/><Relationship Id="rId7" Type="http://schemas.openxmlformats.org/officeDocument/2006/relationships/image" Target="../media/image14.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audio" Target="../media/audio73.wav"/></Relationships>
</file>

<file path=ppt/slides/_rels/slide21.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audio" Target="../media/audio74.wav"/><Relationship Id="rId7" Type="http://schemas.openxmlformats.org/officeDocument/2006/relationships/image" Target="../media/image14.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audio" Target="../media/audio75.wav"/></Relationships>
</file>

<file path=ppt/slides/_rels/slide22.xml.rels><?xml version="1.0" encoding="UTF-8" standalone="yes"?>
<Relationships xmlns="http://schemas.openxmlformats.org/package/2006/relationships"><Relationship Id="rId3" Type="http://schemas.openxmlformats.org/officeDocument/2006/relationships/audio" Target="../media/audio76.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6.wmf"/><Relationship Id="rId4" Type="http://schemas.openxmlformats.org/officeDocument/2006/relationships/audio" Target="../media/audio77.wav"/></Relationships>
</file>

<file path=ppt/slides/_rels/slide23.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78.wav"/><Relationship Id="rId7" Type="http://schemas.openxmlformats.org/officeDocument/2006/relationships/image" Target="../media/image17.gi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81.wav"/><Relationship Id="rId5" Type="http://schemas.openxmlformats.org/officeDocument/2006/relationships/audio" Target="../media/audio80.wav"/><Relationship Id="rId4" Type="http://schemas.openxmlformats.org/officeDocument/2006/relationships/audio" Target="../media/audio79.wav"/></Relationships>
</file>

<file path=ppt/slides/_rels/slide24.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82.wav"/><Relationship Id="rId7" Type="http://schemas.openxmlformats.org/officeDocument/2006/relationships/image" Target="../media/image17.gi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85.wav"/><Relationship Id="rId5" Type="http://schemas.openxmlformats.org/officeDocument/2006/relationships/audio" Target="../media/audio84.wav"/><Relationship Id="rId4" Type="http://schemas.openxmlformats.org/officeDocument/2006/relationships/audio" Target="../media/audio83.wav"/></Relationships>
</file>

<file path=ppt/slides/_rels/slide25.xml.rels><?xml version="1.0" encoding="UTF-8" standalone="yes"?>
<Relationships xmlns="http://schemas.openxmlformats.org/package/2006/relationships"><Relationship Id="rId3" Type="http://schemas.openxmlformats.org/officeDocument/2006/relationships/audio" Target="../media/audio86.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audio" Target="../media/audio87.wav"/></Relationships>
</file>

<file path=ppt/slides/_rels/slide26.xml.rels><?xml version="1.0" encoding="UTF-8" standalone="yes"?>
<Relationships xmlns="http://schemas.openxmlformats.org/package/2006/relationships"><Relationship Id="rId8" Type="http://schemas.openxmlformats.org/officeDocument/2006/relationships/audio" Target="../media/audio93.wav"/><Relationship Id="rId13" Type="http://schemas.openxmlformats.org/officeDocument/2006/relationships/audio" Target="../media/audio98.wav"/><Relationship Id="rId3" Type="http://schemas.openxmlformats.org/officeDocument/2006/relationships/audio" Target="../media/audio88.wav"/><Relationship Id="rId7" Type="http://schemas.openxmlformats.org/officeDocument/2006/relationships/audio" Target="../media/audio92.wav"/><Relationship Id="rId12" Type="http://schemas.openxmlformats.org/officeDocument/2006/relationships/audio" Target="../media/audio97.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91.wav"/><Relationship Id="rId11" Type="http://schemas.openxmlformats.org/officeDocument/2006/relationships/audio" Target="../media/audio96.wav"/><Relationship Id="rId5" Type="http://schemas.openxmlformats.org/officeDocument/2006/relationships/audio" Target="../media/audio90.wav"/><Relationship Id="rId10" Type="http://schemas.openxmlformats.org/officeDocument/2006/relationships/audio" Target="../media/audio95.wav"/><Relationship Id="rId4" Type="http://schemas.openxmlformats.org/officeDocument/2006/relationships/audio" Target="../media/audio89.wav"/><Relationship Id="rId9" Type="http://schemas.openxmlformats.org/officeDocument/2006/relationships/audio" Target="../media/audio94.wav"/></Relationships>
</file>

<file path=ppt/slides/_rels/slide27.xml.rels><?xml version="1.0" encoding="UTF-8" standalone="yes"?>
<Relationships xmlns="http://schemas.openxmlformats.org/package/2006/relationships"><Relationship Id="rId3" Type="http://schemas.openxmlformats.org/officeDocument/2006/relationships/audio" Target="../media/audio99.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audio" Target="../media/audio100.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image" Target="../media/image15.wmf"/></Relationships>
</file>

<file path=ppt/slides/_rels/slide29.xml.rels><?xml version="1.0" encoding="UTF-8" standalone="yes"?>
<Relationships xmlns="http://schemas.openxmlformats.org/package/2006/relationships"><Relationship Id="rId8" Type="http://schemas.openxmlformats.org/officeDocument/2006/relationships/audio" Target="../media/audio106.wav"/><Relationship Id="rId3" Type="http://schemas.openxmlformats.org/officeDocument/2006/relationships/audio" Target="../media/audio101.wav"/><Relationship Id="rId7" Type="http://schemas.openxmlformats.org/officeDocument/2006/relationships/audio" Target="../media/audio105.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04.wav"/><Relationship Id="rId5" Type="http://schemas.openxmlformats.org/officeDocument/2006/relationships/audio" Target="../media/audio103.wav"/><Relationship Id="rId4" Type="http://schemas.openxmlformats.org/officeDocument/2006/relationships/audio" Target="../media/audio102.wav"/></Relationships>
</file>

<file path=ppt/slides/_rels/slide3.xml.rels><?xml version="1.0" encoding="UTF-8" standalone="yes"?>
<Relationships xmlns="http://schemas.openxmlformats.org/package/2006/relationships"><Relationship Id="rId3" Type="http://schemas.openxmlformats.org/officeDocument/2006/relationships/audio" Target="../media/audio17.wav"/><Relationship Id="rId7" Type="http://schemas.openxmlformats.org/officeDocument/2006/relationships/image" Target="../media/image5.gi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hyperlink" Target="http://smiles.33b.ru/smile.106255.html" TargetMode="External"/><Relationship Id="rId5" Type="http://schemas.openxmlformats.org/officeDocument/2006/relationships/image" Target="../media/image4.png"/><Relationship Id="rId4" Type="http://schemas.openxmlformats.org/officeDocument/2006/relationships/audio" Target="../media/audio18.wav"/></Relationships>
</file>

<file path=ppt/slides/_rels/slide30.xml.rels><?xml version="1.0" encoding="UTF-8" standalone="yes"?>
<Relationships xmlns="http://schemas.openxmlformats.org/package/2006/relationships"><Relationship Id="rId3" Type="http://schemas.openxmlformats.org/officeDocument/2006/relationships/audio" Target="../media/audio107.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108.wav"/></Relationships>
</file>

<file path=ppt/slides/_rels/slide31.xml.rels><?xml version="1.0" encoding="UTF-8" standalone="yes"?>
<Relationships xmlns="http://schemas.openxmlformats.org/package/2006/relationships"><Relationship Id="rId3" Type="http://schemas.openxmlformats.org/officeDocument/2006/relationships/audio" Target="../media/audio109.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image" Target="../media/image20.wmf"/></Relationships>
</file>

<file path=ppt/slides/_rels/slide32.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audio" Target="../media/audio110.wav"/><Relationship Id="rId7" Type="http://schemas.openxmlformats.org/officeDocument/2006/relationships/audio" Target="../media/audio114.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13.wav"/><Relationship Id="rId5" Type="http://schemas.openxmlformats.org/officeDocument/2006/relationships/audio" Target="../media/audio112.wav"/><Relationship Id="rId4" Type="http://schemas.openxmlformats.org/officeDocument/2006/relationships/audio" Target="../media/audio111.wav"/><Relationship Id="rId9" Type="http://schemas.openxmlformats.org/officeDocument/2006/relationships/image" Target="../media/image22.wmf"/></Relationships>
</file>

<file path=ppt/slides/_rels/slide33.xml.rels><?xml version="1.0" encoding="UTF-8" standalone="yes"?>
<Relationships xmlns="http://schemas.openxmlformats.org/package/2006/relationships"><Relationship Id="rId3" Type="http://schemas.openxmlformats.org/officeDocument/2006/relationships/audio" Target="../media/audio112.wav"/><Relationship Id="rId7" Type="http://schemas.openxmlformats.org/officeDocument/2006/relationships/image" Target="../media/image22.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21.wmf"/><Relationship Id="rId5" Type="http://schemas.openxmlformats.org/officeDocument/2006/relationships/audio" Target="../media/audio116.wav"/><Relationship Id="rId4" Type="http://schemas.openxmlformats.org/officeDocument/2006/relationships/audio" Target="../media/audio115.wav"/></Relationships>
</file>

<file path=ppt/slides/_rels/slide34.xml.rels><?xml version="1.0" encoding="UTF-8" standalone="yes"?>
<Relationships xmlns="http://schemas.openxmlformats.org/package/2006/relationships"><Relationship Id="rId3" Type="http://schemas.openxmlformats.org/officeDocument/2006/relationships/audio" Target="../media/audio112.wav"/><Relationship Id="rId7" Type="http://schemas.openxmlformats.org/officeDocument/2006/relationships/image" Target="../media/image22.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21.wmf"/><Relationship Id="rId5" Type="http://schemas.openxmlformats.org/officeDocument/2006/relationships/audio" Target="../media/audio118.wav"/><Relationship Id="rId4" Type="http://schemas.openxmlformats.org/officeDocument/2006/relationships/audio" Target="../media/audio117.wav"/></Relationships>
</file>

<file path=ppt/slides/_rels/slide35.xml.rels><?xml version="1.0" encoding="UTF-8" standalone="yes"?>
<Relationships xmlns="http://schemas.openxmlformats.org/package/2006/relationships"><Relationship Id="rId3" Type="http://schemas.openxmlformats.org/officeDocument/2006/relationships/audio" Target="../media/audio112.wav"/><Relationship Id="rId7" Type="http://schemas.openxmlformats.org/officeDocument/2006/relationships/image" Target="../media/image22.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21.wmf"/><Relationship Id="rId5" Type="http://schemas.openxmlformats.org/officeDocument/2006/relationships/audio" Target="../media/audio120.wav"/><Relationship Id="rId4" Type="http://schemas.openxmlformats.org/officeDocument/2006/relationships/audio" Target="../media/audio119.wav"/></Relationships>
</file>

<file path=ppt/slides/_rels/slide36.xml.rels><?xml version="1.0" encoding="UTF-8" standalone="yes"?>
<Relationships xmlns="http://schemas.openxmlformats.org/package/2006/relationships"><Relationship Id="rId3" Type="http://schemas.openxmlformats.org/officeDocument/2006/relationships/audio" Target="../media/audio112.wav"/><Relationship Id="rId7" Type="http://schemas.openxmlformats.org/officeDocument/2006/relationships/image" Target="../media/image22.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21.wmf"/><Relationship Id="rId5" Type="http://schemas.openxmlformats.org/officeDocument/2006/relationships/audio" Target="../media/audio122.wav"/><Relationship Id="rId4" Type="http://schemas.openxmlformats.org/officeDocument/2006/relationships/audio" Target="../media/audio121.wav"/></Relationships>
</file>

<file path=ppt/slides/_rels/slide37.xml.rels><?xml version="1.0" encoding="UTF-8" standalone="yes"?>
<Relationships xmlns="http://schemas.openxmlformats.org/package/2006/relationships"><Relationship Id="rId3" Type="http://schemas.openxmlformats.org/officeDocument/2006/relationships/audio" Target="../media/audio112.wav"/><Relationship Id="rId7" Type="http://schemas.openxmlformats.org/officeDocument/2006/relationships/image" Target="../media/image22.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21.wmf"/><Relationship Id="rId5" Type="http://schemas.openxmlformats.org/officeDocument/2006/relationships/audio" Target="../media/audio124.wav"/><Relationship Id="rId4" Type="http://schemas.openxmlformats.org/officeDocument/2006/relationships/audio" Target="../media/audio123.wav"/></Relationships>
</file>

<file path=ppt/slides/_rels/slide38.xml.rels><?xml version="1.0" encoding="UTF-8" standalone="yes"?>
<Relationships xmlns="http://schemas.openxmlformats.org/package/2006/relationships"><Relationship Id="rId8" Type="http://schemas.openxmlformats.org/officeDocument/2006/relationships/audio" Target="../media/audio129.wav"/><Relationship Id="rId3" Type="http://schemas.openxmlformats.org/officeDocument/2006/relationships/audio" Target="../media/audio125.wav"/><Relationship Id="rId7" Type="http://schemas.openxmlformats.org/officeDocument/2006/relationships/audio" Target="../media/audio128.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27.wav"/><Relationship Id="rId5" Type="http://schemas.openxmlformats.org/officeDocument/2006/relationships/audio" Target="../media/audio126.wav"/><Relationship Id="rId10" Type="http://schemas.openxmlformats.org/officeDocument/2006/relationships/audio" Target="../media/audio106.wav"/><Relationship Id="rId4" Type="http://schemas.openxmlformats.org/officeDocument/2006/relationships/audio" Target="../media/audio49.wav"/><Relationship Id="rId9" Type="http://schemas.openxmlformats.org/officeDocument/2006/relationships/audio" Target="../media/audio130.wav"/></Relationships>
</file>

<file path=ppt/slides/_rels/slide39.xml.rels><?xml version="1.0" encoding="UTF-8" standalone="yes"?>
<Relationships xmlns="http://schemas.openxmlformats.org/package/2006/relationships"><Relationship Id="rId3" Type="http://schemas.openxmlformats.org/officeDocument/2006/relationships/audio" Target="../media/audio131.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audio" Target="../media/audio19.wav"/><Relationship Id="rId7" Type="http://schemas.openxmlformats.org/officeDocument/2006/relationships/audio" Target="../media/audio23.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22.wav"/><Relationship Id="rId5" Type="http://schemas.openxmlformats.org/officeDocument/2006/relationships/audio" Target="../media/audio21.wav"/><Relationship Id="rId4" Type="http://schemas.openxmlformats.org/officeDocument/2006/relationships/audio" Target="../media/audio20.wav"/><Relationship Id="rId9" Type="http://schemas.openxmlformats.org/officeDocument/2006/relationships/image" Target="../media/image7.wmf"/></Relationships>
</file>

<file path=ppt/slides/_rels/slide5.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3.wmf"/><Relationship Id="rId4" Type="http://schemas.openxmlformats.org/officeDocument/2006/relationships/audio" Target="../media/audio25.wav"/></Relationships>
</file>

<file path=ppt/slides/_rels/slide6.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9.wmf"/><Relationship Id="rId5" Type="http://schemas.openxmlformats.org/officeDocument/2006/relationships/audio" Target="../media/audio29.wav"/><Relationship Id="rId4" Type="http://schemas.openxmlformats.org/officeDocument/2006/relationships/audio" Target="../media/audio28.wav"/></Relationships>
</file>

<file path=ppt/slides/_rels/slide8.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9.wmf"/><Relationship Id="rId5" Type="http://schemas.openxmlformats.org/officeDocument/2006/relationships/audio" Target="../media/audio31.wav"/><Relationship Id="rId4" Type="http://schemas.openxmlformats.org/officeDocument/2006/relationships/audio" Target="../media/audio30.wav"/></Relationships>
</file>

<file path=ppt/slides/_rels/slide9.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9.wmf"/><Relationship Id="rId5" Type="http://schemas.openxmlformats.org/officeDocument/2006/relationships/audio" Target="../media/audio29.wav"/><Relationship Id="rId4" Type="http://schemas.openxmlformats.org/officeDocument/2006/relationships/audio" Target="../media/audio3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4500563" y="500063"/>
            <a:ext cx="4143375" cy="1357312"/>
            <a:chOff x="4500562" y="500042"/>
            <a:chExt cx="4143372" cy="1357322"/>
          </a:xfrm>
        </p:grpSpPr>
        <p:pic>
          <p:nvPicPr>
            <p:cNvPr id="5" name="Picture 4" descr="BCKLC227.WMF"/>
            <p:cNvPicPr>
              <a:picLocks noChangeAspect="1"/>
            </p:cNvPicPr>
            <p:nvPr/>
          </p:nvPicPr>
          <p:blipFill>
            <a:blip r:embed="rId5" cstate="print">
              <a:duotone>
                <a:prstClr val="black"/>
                <a:srgbClr val="FF0000">
                  <a:tint val="45000"/>
                  <a:satMod val="400000"/>
                </a:srgbClr>
              </a:duotone>
              <a:lum bright="-14000" contrast="61000"/>
            </a:blip>
            <a:stretch>
              <a:fillRect/>
            </a:stretch>
          </p:blipFill>
          <p:spPr>
            <a:xfrm>
              <a:off x="4500562" y="500042"/>
              <a:ext cx="4143372" cy="135732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TextBox 2"/>
            <p:cNvSpPr txBox="1"/>
            <p:nvPr/>
          </p:nvSpPr>
          <p:spPr>
            <a:xfrm>
              <a:off x="4929190" y="719720"/>
              <a:ext cx="3071834" cy="923330"/>
            </a:xfrm>
            <a:prstGeom prst="rect">
              <a:avLst/>
            </a:prstGeom>
            <a:noFill/>
          </p:spPr>
          <p:txBody>
            <a:bodyPr rtlCol="1">
              <a:spAutoFit/>
            </a:bodyPr>
            <a:lstStyle/>
            <a:p>
              <a:pPr algn="ctr" fontAlgn="auto">
                <a:spcBef>
                  <a:spcPts val="0"/>
                </a:spcBef>
                <a:spcAft>
                  <a:spcPts val="0"/>
                </a:spcAft>
                <a:defRPr/>
              </a:pPr>
              <a:r>
                <a:rPr lang="ar-EG" sz="5400" b="1" dirty="0">
                  <a:ln w="18415" cmpd="sng">
                    <a:solidFill>
                      <a:schemeClr val="tx1"/>
                    </a:solidFill>
                    <a:prstDash val="solid"/>
                  </a:ln>
                  <a:solidFill>
                    <a:srgbClr val="00FF00"/>
                  </a:solidFill>
                  <a:effectLst>
                    <a:outerShdw blurRad="63500" dir="3600000" algn="tl" rotWithShape="0">
                      <a:srgbClr val="000000">
                        <a:alpha val="70000"/>
                      </a:srgbClr>
                    </a:outerShdw>
                  </a:effectLst>
                  <a:latin typeface="+mn-lt"/>
                  <a:cs typeface="Times New Roman" pitchFamily="18" charset="0"/>
                </a:rPr>
                <a:t>الفصل الأول</a:t>
              </a:r>
            </a:p>
          </p:txBody>
        </p:sp>
      </p:grpSp>
      <p:grpSp>
        <p:nvGrpSpPr>
          <p:cNvPr id="4" name="Group 9"/>
          <p:cNvGrpSpPr>
            <a:grpSpLocks/>
          </p:cNvGrpSpPr>
          <p:nvPr/>
        </p:nvGrpSpPr>
        <p:grpSpPr bwMode="auto">
          <a:xfrm>
            <a:off x="357188" y="3478213"/>
            <a:ext cx="7572375" cy="2736850"/>
            <a:chOff x="24" y="3643314"/>
            <a:chExt cx="8072463" cy="2379049"/>
          </a:xfrm>
        </p:grpSpPr>
        <p:grpSp>
          <p:nvGrpSpPr>
            <p:cNvPr id="2052" name="Group 6"/>
            <p:cNvGrpSpPr>
              <a:grpSpLocks/>
            </p:cNvGrpSpPr>
            <p:nvPr/>
          </p:nvGrpSpPr>
          <p:grpSpPr bwMode="auto">
            <a:xfrm>
              <a:off x="24" y="3643314"/>
              <a:ext cx="8072463" cy="2379049"/>
              <a:chOff x="928684" y="2786058"/>
              <a:chExt cx="7400254" cy="2379049"/>
            </a:xfrm>
          </p:grpSpPr>
          <p:sp>
            <p:nvSpPr>
              <p:cNvPr id="8" name="Rectangle 7"/>
              <p:cNvSpPr/>
              <p:nvPr/>
            </p:nvSpPr>
            <p:spPr>
              <a:xfrm>
                <a:off x="1142779" y="2857816"/>
                <a:ext cx="7001540" cy="2143076"/>
              </a:xfrm>
              <a:prstGeom prst="rect">
                <a:avLst/>
              </a:prstGeom>
              <a:gradFill flip="none" rotWithShape="1">
                <a:gsLst>
                  <a:gs pos="0">
                    <a:srgbClr val="0000FF"/>
                  </a:gs>
                  <a:gs pos="50000">
                    <a:schemeClr val="bg1"/>
                  </a:gs>
                  <a:gs pos="100000">
                    <a:srgbClr val="00FFFF"/>
                  </a:gs>
                </a:gsLst>
                <a:lin ang="13500000" scaled="1"/>
                <a:tileRect/>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pic>
            <p:nvPicPr>
              <p:cNvPr id="2055" name="Picture 8" descr="00137.WMF"/>
              <p:cNvPicPr>
                <a:picLocks noChangeAspect="1"/>
              </p:cNvPicPr>
              <p:nvPr/>
            </p:nvPicPr>
            <p:blipFill>
              <a:blip r:embed="rId6" cstate="print"/>
              <a:srcRect/>
              <a:stretch>
                <a:fillRect/>
              </a:stretch>
            </p:blipFill>
            <p:spPr bwMode="auto">
              <a:xfrm>
                <a:off x="928684" y="2786058"/>
                <a:ext cx="7400254" cy="2379049"/>
              </a:xfrm>
              <a:prstGeom prst="rect">
                <a:avLst/>
              </a:prstGeom>
              <a:noFill/>
              <a:ln w="9525">
                <a:noFill/>
                <a:miter lim="800000"/>
                <a:headEnd/>
                <a:tailEnd/>
              </a:ln>
            </p:spPr>
          </p:pic>
        </p:grpSp>
        <p:sp>
          <p:nvSpPr>
            <p:cNvPr id="2053" name="TextBox 3"/>
            <p:cNvSpPr txBox="1">
              <a:spLocks noChangeArrowheads="1"/>
            </p:cNvSpPr>
            <p:nvPr/>
          </p:nvSpPr>
          <p:spPr bwMode="auto">
            <a:xfrm>
              <a:off x="685367" y="3908703"/>
              <a:ext cx="6701020" cy="1846022"/>
            </a:xfrm>
            <a:prstGeom prst="rect">
              <a:avLst/>
            </a:prstGeom>
            <a:noFill/>
            <a:ln w="9525">
              <a:noFill/>
              <a:miter lim="800000"/>
              <a:headEnd/>
              <a:tailEnd/>
            </a:ln>
          </p:spPr>
          <p:txBody>
            <a:bodyPr>
              <a:spAutoFit/>
            </a:bodyPr>
            <a:lstStyle/>
            <a:p>
              <a:pPr algn="ctr"/>
              <a:r>
                <a:rPr lang="ar-EG" sz="6600" b="1" dirty="0">
                  <a:latin typeface="Calibri" pitchFamily="34" charset="0"/>
                  <a:cs typeface="Times New Roman" pitchFamily="18" charset="0"/>
                </a:rPr>
                <a:t>الجبر: الأنماط العددية والدوال</a:t>
              </a:r>
            </a:p>
          </p:txBody>
        </p:sp>
      </p:gr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فصل الأول.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amond(in)">
                                      <p:cBhvr>
                                        <p:cTn id="16" dur="500"/>
                                        <p:tgtEl>
                                          <p:spTgt spid="4"/>
                                        </p:tgtEl>
                                      </p:cBhvr>
                                    </p:animEffect>
                                  </p:childTnLst>
                                  <p:subTnLst>
                                    <p:audio>
                                      <p:cMediaNode>
                                        <p:cTn display="0" masterRel="sameClick">
                                          <p:stCondLst>
                                            <p:cond evt="begin" delay="0">
                                              <p:tn val="14"/>
                                            </p:cond>
                                          </p:stCondLst>
                                          <p:endCondLst>
                                            <p:cond evt="onStopAudio" delay="0">
                                              <p:tgtEl>
                                                <p:sldTgt/>
                                              </p:tgtEl>
                                            </p:cond>
                                          </p:endCondLst>
                                        </p:cTn>
                                        <p:tgtEl>
                                          <p:sndTgt r:embed="rId4" name="الجب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57188" y="214313"/>
            <a:ext cx="8572500" cy="6494462"/>
            <a:chOff x="428596" y="363772"/>
            <a:chExt cx="7829251" cy="6494228"/>
          </a:xfrm>
        </p:grpSpPr>
        <p:sp>
          <p:nvSpPr>
            <p:cNvPr id="4" name="Rectangle 3"/>
            <p:cNvSpPr/>
            <p:nvPr/>
          </p:nvSpPr>
          <p:spPr>
            <a:xfrm>
              <a:off x="857224" y="500042"/>
              <a:ext cx="6929486" cy="6000792"/>
            </a:xfrm>
            <a:prstGeom prst="rect">
              <a:avLst/>
            </a:prstGeom>
            <a:gradFill flip="none" rotWithShape="1">
              <a:gsLst>
                <a:gs pos="0">
                  <a:srgbClr val="993300"/>
                </a:gs>
                <a:gs pos="50000">
                  <a:schemeClr val="bg1"/>
                </a:gs>
                <a:gs pos="100000">
                  <a:srgbClr val="800000"/>
                </a:gs>
              </a:gsLst>
              <a:lin ang="13500000" scaled="1"/>
              <a:tileRect/>
            </a:gradFill>
            <a:effectLst>
              <a:innerShdw blurRad="1270000">
                <a:srgbClr val="C000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pic>
          <p:nvPicPr>
            <p:cNvPr id="11271" name="Picture 4" descr="0301.WMF"/>
            <p:cNvPicPr>
              <a:picLocks noChangeAspect="1"/>
            </p:cNvPicPr>
            <p:nvPr/>
          </p:nvPicPr>
          <p:blipFill>
            <a:blip r:embed="rId6" cstate="print"/>
            <a:srcRect/>
            <a:stretch>
              <a:fillRect/>
            </a:stretch>
          </p:blipFill>
          <p:spPr bwMode="auto">
            <a:xfrm>
              <a:off x="428596" y="363772"/>
              <a:ext cx="7829251" cy="6494228"/>
            </a:xfrm>
            <a:prstGeom prst="rect">
              <a:avLst/>
            </a:prstGeom>
            <a:noFill/>
            <a:ln w="9525">
              <a:noFill/>
              <a:miter lim="800000"/>
              <a:headEnd/>
              <a:tailEnd/>
            </a:ln>
          </p:spPr>
        </p:pic>
      </p:grpSp>
      <p:sp>
        <p:nvSpPr>
          <p:cNvPr id="11268" name="TextBox 1"/>
          <p:cNvSpPr txBox="1">
            <a:spLocks noChangeArrowheads="1"/>
          </p:cNvSpPr>
          <p:nvPr/>
        </p:nvSpPr>
        <p:spPr bwMode="auto">
          <a:xfrm>
            <a:off x="990600" y="762000"/>
            <a:ext cx="7400925" cy="5508625"/>
          </a:xfrm>
          <a:prstGeom prst="rect">
            <a:avLst/>
          </a:prstGeom>
          <a:noFill/>
          <a:ln w="9525">
            <a:noFill/>
            <a:miter lim="800000"/>
            <a:headEnd/>
            <a:tailEnd/>
          </a:ln>
        </p:spPr>
        <p:txBody>
          <a:bodyPr>
            <a:spAutoFit/>
          </a:bodyPr>
          <a:lstStyle/>
          <a:p>
            <a:pPr algn="ctr"/>
            <a:r>
              <a:rPr lang="ar-EG" sz="4400" b="1" dirty="0">
                <a:solidFill>
                  <a:srgbClr val="0000FF"/>
                </a:solidFill>
                <a:latin typeface="Times New Roman" pitchFamily="18" charset="0"/>
                <a:cs typeface="Times New Roman" pitchFamily="18" charset="0"/>
              </a:rPr>
              <a:t>الجبر: </a:t>
            </a:r>
            <a:r>
              <a:rPr lang="ar-EG" sz="4400" b="1" dirty="0">
                <a:latin typeface="Times New Roman" pitchFamily="18" charset="0"/>
                <a:cs typeface="Times New Roman" pitchFamily="18" charset="0"/>
              </a:rPr>
              <a:t>هو لغة الرموز التي تتضمن متغيرات.</a:t>
            </a:r>
            <a:endParaRPr lang="en-US" sz="4400" b="1" dirty="0">
              <a:latin typeface="Times New Roman" pitchFamily="18" charset="0"/>
              <a:cs typeface="Times New Roman" pitchFamily="18" charset="0"/>
            </a:endParaRPr>
          </a:p>
          <a:p>
            <a:pPr algn="ctr"/>
            <a:r>
              <a:rPr lang="ar-EG" sz="4400" b="1" dirty="0">
                <a:solidFill>
                  <a:srgbClr val="0000FF"/>
                </a:solidFill>
                <a:latin typeface="Times New Roman" pitchFamily="18" charset="0"/>
                <a:cs typeface="Times New Roman" pitchFamily="18" charset="0"/>
              </a:rPr>
              <a:t>والمتغير: </a:t>
            </a:r>
            <a:r>
              <a:rPr lang="ar-EG" sz="4400" b="1" dirty="0">
                <a:latin typeface="Times New Roman" pitchFamily="18" charset="0"/>
                <a:cs typeface="Times New Roman" pitchFamily="18" charset="0"/>
              </a:rPr>
              <a:t>هو رمز, يعبر عنه عادة بحرف يمثل العدد المجهول. فالعبارة 2 + </a:t>
            </a:r>
            <a:r>
              <a:rPr lang="ar-EG" sz="4400" b="1" dirty="0" err="1">
                <a:latin typeface="Times New Roman" pitchFamily="18" charset="0"/>
                <a:cs typeface="Times New Roman" pitchFamily="18" charset="0"/>
              </a:rPr>
              <a:t>ن</a:t>
            </a:r>
            <a:r>
              <a:rPr lang="ar-EG" sz="4400" b="1" dirty="0">
                <a:latin typeface="Times New Roman" pitchFamily="18" charset="0"/>
                <a:cs typeface="Times New Roman" pitchFamily="18" charset="0"/>
              </a:rPr>
              <a:t> تمثل جمع 2 وعدد ما.</a:t>
            </a:r>
            <a:endParaRPr lang="en-US" sz="4400" b="1" dirty="0">
              <a:latin typeface="Times New Roman" pitchFamily="18" charset="0"/>
              <a:cs typeface="Times New Roman" pitchFamily="18" charset="0"/>
            </a:endParaRPr>
          </a:p>
          <a:p>
            <a:pPr algn="ctr"/>
            <a:r>
              <a:rPr lang="ar-EG" sz="4400" b="1" dirty="0" smtClean="0">
                <a:solidFill>
                  <a:srgbClr val="0000FF"/>
                </a:solidFill>
                <a:latin typeface="Times New Roman" pitchFamily="18" charset="0"/>
                <a:cs typeface="Times New Roman" pitchFamily="18" charset="0"/>
              </a:rPr>
              <a:t>والعبارة </a:t>
            </a:r>
            <a:r>
              <a:rPr lang="ar-EG" sz="4400" b="1" dirty="0">
                <a:solidFill>
                  <a:srgbClr val="0000FF"/>
                </a:solidFill>
                <a:latin typeface="Times New Roman" pitchFamily="18" charset="0"/>
                <a:cs typeface="Times New Roman" pitchFamily="18" charset="0"/>
              </a:rPr>
              <a:t>الجبرية:</a:t>
            </a:r>
            <a:r>
              <a:rPr lang="en-US" sz="4400" b="1" dirty="0">
                <a:solidFill>
                  <a:srgbClr val="0000FF"/>
                </a:solidFill>
                <a:latin typeface="Times New Roman" pitchFamily="18" charset="0"/>
                <a:cs typeface="Times New Roman" pitchFamily="18" charset="0"/>
              </a:rPr>
              <a:t> </a:t>
            </a:r>
            <a:r>
              <a:rPr lang="ar-EG" sz="4400" b="1" dirty="0">
                <a:latin typeface="Times New Roman" pitchFamily="18" charset="0"/>
                <a:cs typeface="Times New Roman" pitchFamily="18" charset="0"/>
              </a:rPr>
              <a:t>هي</a:t>
            </a:r>
            <a:r>
              <a:rPr lang="ar-EG" sz="4400" b="1" dirty="0">
                <a:solidFill>
                  <a:srgbClr val="0000FF"/>
                </a:solidFill>
                <a:latin typeface="Times New Roman" pitchFamily="18" charset="0"/>
                <a:cs typeface="Times New Roman" pitchFamily="18" charset="0"/>
              </a:rPr>
              <a:t> </a:t>
            </a:r>
            <a:r>
              <a:rPr lang="ar-EG" sz="4400" b="1" dirty="0">
                <a:latin typeface="Times New Roman" pitchFamily="18" charset="0"/>
                <a:cs typeface="Times New Roman" pitchFamily="18" charset="0"/>
              </a:rPr>
              <a:t>تجمع من المتغيرات والأعداد تربط بينها عملية واحدة على الأقل.</a:t>
            </a:r>
          </a:p>
        </p:txBody>
      </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268">
                                            <p:txEl>
                                              <p:pRg st="0" end="0"/>
                                            </p:txEl>
                                          </p:spTgt>
                                        </p:tgtEl>
                                        <p:attrNameLst>
                                          <p:attrName>style.visibility</p:attrName>
                                        </p:attrNameLst>
                                      </p:cBhvr>
                                      <p:to>
                                        <p:strVal val="visible"/>
                                      </p:to>
                                    </p:set>
                                    <p:anim calcmode="lin" valueType="num">
                                      <p:cBhvr>
                                        <p:cTn id="12" dur="500" fill="hold"/>
                                        <p:tgtEl>
                                          <p:spTgt spid="11268">
                                            <p:txEl>
                                              <p:pRg st="0" end="0"/>
                                            </p:txEl>
                                          </p:spTgt>
                                        </p:tgtEl>
                                        <p:attrNameLst>
                                          <p:attrName>ppt_w</p:attrName>
                                        </p:attrNameLst>
                                      </p:cBhvr>
                                      <p:tavLst>
                                        <p:tav tm="0">
                                          <p:val>
                                            <p:strVal val="#ppt_w*0.70"/>
                                          </p:val>
                                        </p:tav>
                                        <p:tav tm="100000">
                                          <p:val>
                                            <p:strVal val="#ppt_w"/>
                                          </p:val>
                                        </p:tav>
                                      </p:tavLst>
                                    </p:anim>
                                    <p:anim calcmode="lin" valueType="num">
                                      <p:cBhvr>
                                        <p:cTn id="13" dur="500" fill="hold"/>
                                        <p:tgtEl>
                                          <p:spTgt spid="11268">
                                            <p:txEl>
                                              <p:pRg st="0" end="0"/>
                                            </p:txEl>
                                          </p:spTgt>
                                        </p:tgtEl>
                                        <p:attrNameLst>
                                          <p:attrName>ppt_h</p:attrName>
                                        </p:attrNameLst>
                                      </p:cBhvr>
                                      <p:tavLst>
                                        <p:tav tm="0">
                                          <p:val>
                                            <p:strVal val="#ppt_h"/>
                                          </p:val>
                                        </p:tav>
                                        <p:tav tm="100000">
                                          <p:val>
                                            <p:strVal val="#ppt_h"/>
                                          </p:val>
                                        </p:tav>
                                      </p:tavLst>
                                    </p:anim>
                                    <p:animEffect transition="in" filter="fade">
                                      <p:cBhvr>
                                        <p:cTn id="14" dur="500"/>
                                        <p:tgtEl>
                                          <p:spTgt spid="11268">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الجبر 10.wav"/>
                                        </p:tgtEl>
                                      </p:cMediaNode>
                                    </p:audio>
                                  </p:sub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1268">
                                            <p:txEl>
                                              <p:pRg st="1" end="1"/>
                                            </p:txEl>
                                          </p:spTgt>
                                        </p:tgtEl>
                                        <p:attrNameLst>
                                          <p:attrName>style.visibility</p:attrName>
                                        </p:attrNameLst>
                                      </p:cBhvr>
                                      <p:to>
                                        <p:strVal val="visible"/>
                                      </p:to>
                                    </p:set>
                                    <p:anim calcmode="lin" valueType="num">
                                      <p:cBhvr>
                                        <p:cTn id="19" dur="500" fill="hold"/>
                                        <p:tgtEl>
                                          <p:spTgt spid="11268">
                                            <p:txEl>
                                              <p:pRg st="1" end="1"/>
                                            </p:txEl>
                                          </p:spTgt>
                                        </p:tgtEl>
                                        <p:attrNameLst>
                                          <p:attrName>ppt_w</p:attrName>
                                        </p:attrNameLst>
                                      </p:cBhvr>
                                      <p:tavLst>
                                        <p:tav tm="0">
                                          <p:val>
                                            <p:strVal val="#ppt_w*0.70"/>
                                          </p:val>
                                        </p:tav>
                                        <p:tav tm="100000">
                                          <p:val>
                                            <p:strVal val="#ppt_w"/>
                                          </p:val>
                                        </p:tav>
                                      </p:tavLst>
                                    </p:anim>
                                    <p:anim calcmode="lin" valueType="num">
                                      <p:cBhvr>
                                        <p:cTn id="20" dur="500" fill="hold"/>
                                        <p:tgtEl>
                                          <p:spTgt spid="11268">
                                            <p:txEl>
                                              <p:pRg st="1" end="1"/>
                                            </p:txEl>
                                          </p:spTgt>
                                        </p:tgtEl>
                                        <p:attrNameLst>
                                          <p:attrName>ppt_h</p:attrName>
                                        </p:attrNameLst>
                                      </p:cBhvr>
                                      <p:tavLst>
                                        <p:tav tm="0">
                                          <p:val>
                                            <p:strVal val="#ppt_h"/>
                                          </p:val>
                                        </p:tav>
                                        <p:tav tm="100000">
                                          <p:val>
                                            <p:strVal val="#ppt_h"/>
                                          </p:val>
                                        </p:tav>
                                      </p:tavLst>
                                    </p:anim>
                                    <p:animEffect transition="in" filter="fade">
                                      <p:cBhvr>
                                        <p:cTn id="21" dur="500"/>
                                        <p:tgtEl>
                                          <p:spTgt spid="11268">
                                            <p:txEl>
                                              <p:pRg st="1" end="1"/>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4" name="والمتغير.wav"/>
                                        </p:tgtEl>
                                      </p:cMediaNode>
                                    </p:audio>
                                  </p:sub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1268">
                                            <p:txEl>
                                              <p:pRg st="2" end="2"/>
                                            </p:txEl>
                                          </p:spTgt>
                                        </p:tgtEl>
                                        <p:attrNameLst>
                                          <p:attrName>style.visibility</p:attrName>
                                        </p:attrNameLst>
                                      </p:cBhvr>
                                      <p:to>
                                        <p:strVal val="visible"/>
                                      </p:to>
                                    </p:set>
                                    <p:anim calcmode="lin" valueType="num">
                                      <p:cBhvr>
                                        <p:cTn id="26" dur="500" fill="hold"/>
                                        <p:tgtEl>
                                          <p:spTgt spid="11268">
                                            <p:txEl>
                                              <p:pRg st="2" end="2"/>
                                            </p:txEl>
                                          </p:spTgt>
                                        </p:tgtEl>
                                        <p:attrNameLst>
                                          <p:attrName>ppt_w</p:attrName>
                                        </p:attrNameLst>
                                      </p:cBhvr>
                                      <p:tavLst>
                                        <p:tav tm="0">
                                          <p:val>
                                            <p:strVal val="#ppt_w*0.70"/>
                                          </p:val>
                                        </p:tav>
                                        <p:tav tm="100000">
                                          <p:val>
                                            <p:strVal val="#ppt_w"/>
                                          </p:val>
                                        </p:tav>
                                      </p:tavLst>
                                    </p:anim>
                                    <p:anim calcmode="lin" valueType="num">
                                      <p:cBhvr>
                                        <p:cTn id="27" dur="500" fill="hold"/>
                                        <p:tgtEl>
                                          <p:spTgt spid="11268">
                                            <p:txEl>
                                              <p:pRg st="2" end="2"/>
                                            </p:txEl>
                                          </p:spTgt>
                                        </p:tgtEl>
                                        <p:attrNameLst>
                                          <p:attrName>ppt_h</p:attrName>
                                        </p:attrNameLst>
                                      </p:cBhvr>
                                      <p:tavLst>
                                        <p:tav tm="0">
                                          <p:val>
                                            <p:strVal val="#ppt_h"/>
                                          </p:val>
                                        </p:tav>
                                        <p:tav tm="100000">
                                          <p:val>
                                            <p:strVal val="#ppt_h"/>
                                          </p:val>
                                        </p:tav>
                                      </p:tavLst>
                                    </p:anim>
                                    <p:animEffect transition="in" filter="fade">
                                      <p:cBhvr>
                                        <p:cTn id="28" dur="500"/>
                                        <p:tgtEl>
                                          <p:spTgt spid="11268">
                                            <p:txEl>
                                              <p:pRg st="2" end="2"/>
                                            </p:txEl>
                                          </p:spTgt>
                                        </p:tgtEl>
                                      </p:cBhvr>
                                    </p:animEffect>
                                  </p:childTnLst>
                                  <p:subTnLst>
                                    <p:audio>
                                      <p:cMediaNode>
                                        <p:cTn display="0" masterRel="sameClick">
                                          <p:stCondLst>
                                            <p:cond evt="begin" delay="0">
                                              <p:tn val="24"/>
                                            </p:cond>
                                          </p:stCondLst>
                                          <p:endCondLst>
                                            <p:cond evt="onStopAudio" delay="0">
                                              <p:tgtEl>
                                                <p:sldTgt/>
                                              </p:tgtEl>
                                            </p:cond>
                                          </p:endCondLst>
                                        </p:cTn>
                                        <p:tgtEl>
                                          <p:sndTgt r:embed="rId5" name="والعبارة الجبر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5857875" y="2786063"/>
            <a:ext cx="2357438" cy="1200150"/>
          </a:xfrm>
          <a:prstGeom prst="rect">
            <a:avLst/>
          </a:prstGeom>
          <a:noFill/>
          <a:ln w="9525">
            <a:noFill/>
            <a:miter lim="800000"/>
            <a:headEnd/>
            <a:tailEnd/>
          </a:ln>
        </p:spPr>
        <p:txBody>
          <a:bodyPr>
            <a:spAutoFit/>
          </a:bodyPr>
          <a:lstStyle/>
          <a:p>
            <a:pPr algn="ctr">
              <a:defRPr/>
            </a:pPr>
            <a:r>
              <a:rPr lang="ar-EG" sz="7200" b="1" dirty="0">
                <a:latin typeface="Calibri" pitchFamily="34" charset="0"/>
                <a:cs typeface="+mj-cs"/>
              </a:rPr>
              <a:t>2 + </a:t>
            </a:r>
            <a:r>
              <a:rPr lang="ar-EG" sz="7200" b="1" dirty="0" err="1">
                <a:latin typeface="Calibri" pitchFamily="34" charset="0"/>
                <a:cs typeface="+mj-cs"/>
              </a:rPr>
              <a:t>ن</a:t>
            </a:r>
            <a:r>
              <a:rPr lang="ar-EG" sz="7200" b="1" dirty="0">
                <a:latin typeface="Calibri" pitchFamily="34" charset="0"/>
                <a:cs typeface="+mj-cs"/>
              </a:rPr>
              <a:t> </a:t>
            </a:r>
          </a:p>
        </p:txBody>
      </p:sp>
      <p:grpSp>
        <p:nvGrpSpPr>
          <p:cNvPr id="5" name="Group 7"/>
          <p:cNvGrpSpPr>
            <a:grpSpLocks/>
          </p:cNvGrpSpPr>
          <p:nvPr/>
        </p:nvGrpSpPr>
        <p:grpSpPr bwMode="auto">
          <a:xfrm>
            <a:off x="457200" y="2500313"/>
            <a:ext cx="4829175" cy="1500187"/>
            <a:chOff x="314295" y="2643182"/>
            <a:chExt cx="4829209" cy="1500198"/>
          </a:xfrm>
        </p:grpSpPr>
        <p:grpSp>
          <p:nvGrpSpPr>
            <p:cNvPr id="12292" name="Group 4"/>
            <p:cNvGrpSpPr>
              <a:grpSpLocks/>
            </p:cNvGrpSpPr>
            <p:nvPr/>
          </p:nvGrpSpPr>
          <p:grpSpPr bwMode="auto">
            <a:xfrm>
              <a:off x="314295" y="2643182"/>
              <a:ext cx="3971953" cy="1500198"/>
              <a:chOff x="314295" y="2643182"/>
              <a:chExt cx="3971953" cy="1500198"/>
            </a:xfrm>
          </p:grpSpPr>
          <p:sp>
            <p:nvSpPr>
              <p:cNvPr id="4" name="Rounded Rectangle 3"/>
              <p:cNvSpPr/>
              <p:nvPr/>
            </p:nvSpPr>
            <p:spPr>
              <a:xfrm>
                <a:off x="357158" y="2643182"/>
                <a:ext cx="3929090" cy="1500198"/>
              </a:xfrm>
              <a:prstGeom prst="roundRect">
                <a:avLst/>
              </a:prstGeom>
              <a:gradFill flip="none" rotWithShape="1">
                <a:gsLst>
                  <a:gs pos="0">
                    <a:srgbClr val="CC00CC">
                      <a:shade val="30000"/>
                      <a:satMod val="115000"/>
                    </a:srgbClr>
                  </a:gs>
                  <a:gs pos="50000">
                    <a:srgbClr val="CC00CC">
                      <a:shade val="67500"/>
                      <a:satMod val="115000"/>
                    </a:srgbClr>
                  </a:gs>
                  <a:gs pos="100000">
                    <a:srgbClr val="CC00CC">
                      <a:shade val="100000"/>
                      <a:satMod val="115000"/>
                    </a:srgbClr>
                  </a:gs>
                </a:gsLst>
                <a:lin ang="5400000" scaled="1"/>
                <a:tileRect/>
              </a:gradFill>
              <a:ln w="38100">
                <a:solidFill>
                  <a:srgbClr val="CC00F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ln w="18415" cmpd="sng">
                    <a:solidFill>
                      <a:srgbClr val="FFFFFF"/>
                    </a:solidFill>
                    <a:prstDash val="solid"/>
                  </a:ln>
                  <a:solidFill>
                    <a:srgbClr val="FFFFFF"/>
                  </a:solidFill>
                  <a:cs typeface="+mj-cs"/>
                </a:endParaRPr>
              </a:p>
            </p:txBody>
          </p:sp>
          <p:sp>
            <p:nvSpPr>
              <p:cNvPr id="3" name="TextBox 2"/>
              <p:cNvSpPr txBox="1"/>
              <p:nvPr/>
            </p:nvSpPr>
            <p:spPr>
              <a:xfrm>
                <a:off x="314295" y="2809870"/>
                <a:ext cx="3933853" cy="1200159"/>
              </a:xfrm>
              <a:prstGeom prst="rect">
                <a:avLst/>
              </a:prstGeom>
              <a:noFill/>
            </p:spPr>
            <p:txBody>
              <a:bodyPr rtlCol="1">
                <a:spAutoFit/>
              </a:bodyPr>
              <a:lstStyle/>
              <a:p>
                <a:pPr algn="ctr" rtl="0" fontAlgn="auto">
                  <a:spcBef>
                    <a:spcPts val="0"/>
                  </a:spcBef>
                  <a:spcAft>
                    <a:spcPts val="0"/>
                  </a:spcAft>
                  <a:defRPr/>
                </a:pPr>
                <a:r>
                  <a:rPr lang="ar-EG" sz="3600" b="1" dirty="0">
                    <a:solidFill>
                      <a:schemeClr val="bg1"/>
                    </a:solidFill>
                    <a:latin typeface="+mn-lt"/>
                    <a:cs typeface="+mj-cs"/>
                  </a:rPr>
                  <a:t>أي حرف يمكن استعماله للتعبير عن المتغير</a:t>
                </a:r>
              </a:p>
            </p:txBody>
          </p:sp>
        </p:grpSp>
        <p:cxnSp>
          <p:nvCxnSpPr>
            <p:cNvPr id="7" name="Straight Arrow Connector 6"/>
            <p:cNvCxnSpPr>
              <a:stCxn id="0" idx="3"/>
            </p:cNvCxnSpPr>
            <p:nvPr/>
          </p:nvCxnSpPr>
          <p:spPr>
            <a:xfrm flipV="1">
              <a:off x="4286248" y="3357562"/>
              <a:ext cx="85725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 + ن.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3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from="(-#ppt_w/2)" to="(#ppt_x)" calcmode="lin" valueType="num">
                                      <p:cBhvr>
                                        <p:cTn id="12" dur="372" fill="hold">
                                          <p:stCondLst>
                                            <p:cond delay="0"/>
                                          </p:stCondLst>
                                        </p:cTn>
                                        <p:tgtEl>
                                          <p:spTgt spid="5"/>
                                        </p:tgtEl>
                                        <p:attrNameLst>
                                          <p:attrName>ppt_x</p:attrName>
                                        </p:attrNameLst>
                                      </p:cBhvr>
                                    </p:anim>
                                    <p:anim from="0" to="-1.0" calcmode="lin" valueType="num">
                                      <p:cBhvr>
                                        <p:cTn id="13" dur="2" decel="50000" autoRev="1" fill="hold">
                                          <p:stCondLst>
                                            <p:cond delay="496"/>
                                          </p:stCondLst>
                                        </p:cTn>
                                        <p:tgtEl>
                                          <p:spTgt spid="5"/>
                                        </p:tgtEl>
                                        <p:attrNameLst>
                                          <p:attrName>xshear</p:attrName>
                                        </p:attrNameLst>
                                      </p:cBhvr>
                                    </p:anim>
                                    <p:animScale>
                                      <p:cBhvr>
                                        <p:cTn id="14" dur="2" decel="100000" autoRev="1" fill="hold">
                                          <p:stCondLst>
                                            <p:cond delay="496"/>
                                          </p:stCondLst>
                                        </p:cTn>
                                        <p:tgtEl>
                                          <p:spTgt spid="5"/>
                                        </p:tgtEl>
                                      </p:cBhvr>
                                      <p:from x="100000" y="100000"/>
                                      <p:to x="80000" y="100000"/>
                                    </p:animScale>
                                    <p:anim by="(#ppt_h/3+#ppt_w*0.1)" calcmode="lin" valueType="num">
                                      <p:cBhvr additive="sum">
                                        <p:cTn id="15" dur="2" decel="100000" autoRev="1" fill="hold">
                                          <p:stCondLst>
                                            <p:cond delay="496"/>
                                          </p:stCondLst>
                                        </p:cTn>
                                        <p:tgtEl>
                                          <p:spTgt spid="5"/>
                                        </p:tgtEl>
                                        <p:attrNameLst>
                                          <p:attrName>ppt_x</p:attrName>
                                        </p:attrNameLst>
                                      </p:cBhvr>
                                    </p:anim>
                                  </p:childTnLst>
                                  <p:subTnLst>
                                    <p:audio>
                                      <p:cMediaNode>
                                        <p:cTn display="0" masterRel="sameClick">
                                          <p:stCondLst>
                                            <p:cond evt="begin" delay="0">
                                              <p:tn val="10"/>
                                            </p:cond>
                                          </p:stCondLst>
                                          <p:endCondLst>
                                            <p:cond evt="onStopAudio" delay="0">
                                              <p:tgtEl>
                                                <p:sldTgt/>
                                              </p:tgtEl>
                                            </p:cond>
                                          </p:endCondLst>
                                        </p:cTn>
                                        <p:tgtEl>
                                          <p:sndTgt r:embed="rId4" name="أي حرف يمكن استعمال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57188" y="500063"/>
            <a:ext cx="8501062" cy="5970587"/>
            <a:chOff x="357158" y="1357298"/>
            <a:chExt cx="8358246" cy="5072074"/>
          </a:xfrm>
        </p:grpSpPr>
        <p:grpSp>
          <p:nvGrpSpPr>
            <p:cNvPr id="13317" name="Group 25"/>
            <p:cNvGrpSpPr>
              <a:grpSpLocks/>
            </p:cNvGrpSpPr>
            <p:nvPr/>
          </p:nvGrpSpPr>
          <p:grpSpPr bwMode="auto">
            <a:xfrm>
              <a:off x="357158" y="1357298"/>
              <a:ext cx="8358246" cy="5072074"/>
              <a:chOff x="214282" y="1428736"/>
              <a:chExt cx="8853542" cy="5224498"/>
            </a:xfrm>
          </p:grpSpPr>
          <p:sp>
            <p:nvSpPr>
              <p:cNvPr id="9" name="Rounded Rectangle 8"/>
              <p:cNvSpPr/>
              <p:nvPr/>
            </p:nvSpPr>
            <p:spPr>
              <a:xfrm>
                <a:off x="214282" y="1428736"/>
                <a:ext cx="8557598" cy="4928615"/>
              </a:xfrm>
              <a:prstGeom prst="roundRect">
                <a:avLst/>
              </a:prstGeom>
              <a:solidFill>
                <a:srgbClr val="0000FF"/>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auto">
                  <a:spcBef>
                    <a:spcPts val="0"/>
                  </a:spcBef>
                  <a:spcAft>
                    <a:spcPts val="0"/>
                  </a:spcAft>
                  <a:defRPr/>
                </a:pPr>
                <a:endParaRPr lang="ar-EG" b="1" dirty="0">
                  <a:cs typeface="Times New Roman" pitchFamily="18" charset="0"/>
                </a:endParaRPr>
              </a:p>
            </p:txBody>
          </p:sp>
          <p:sp>
            <p:nvSpPr>
              <p:cNvPr id="10" name="Rounded Rectangle 9"/>
              <p:cNvSpPr/>
              <p:nvPr/>
            </p:nvSpPr>
            <p:spPr>
              <a:xfrm>
                <a:off x="510226" y="1724619"/>
                <a:ext cx="8557598" cy="4928615"/>
              </a:xfrm>
              <a:prstGeom prst="roundRect">
                <a:avLst/>
              </a:prstGeom>
              <a:solidFill>
                <a:srgbClr val="FF00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auto">
                  <a:spcBef>
                    <a:spcPts val="0"/>
                  </a:spcBef>
                  <a:spcAft>
                    <a:spcPts val="0"/>
                  </a:spcAft>
                  <a:defRPr/>
                </a:pPr>
                <a:endParaRPr lang="ar-EG" b="1" dirty="0">
                  <a:cs typeface="Times New Roman" pitchFamily="18" charset="0"/>
                </a:endParaRPr>
              </a:p>
            </p:txBody>
          </p:sp>
          <p:sp>
            <p:nvSpPr>
              <p:cNvPr id="11" name="Rounded Rectangle 10"/>
              <p:cNvSpPr/>
              <p:nvPr/>
            </p:nvSpPr>
            <p:spPr>
              <a:xfrm>
                <a:off x="356468" y="1571815"/>
                <a:ext cx="8559251" cy="4928615"/>
              </a:xfrm>
              <a:prstGeom prst="roundRect">
                <a:avLst/>
              </a:prstGeom>
              <a:gradFill flip="none" rotWithShape="1">
                <a:gsLst>
                  <a:gs pos="0">
                    <a:srgbClr val="00FFFF"/>
                  </a:gs>
                  <a:gs pos="50000">
                    <a:schemeClr val="bg1"/>
                  </a:gs>
                  <a:gs pos="100000">
                    <a:srgbClr val="0070C0"/>
                  </a:gs>
                </a:gsLst>
                <a:lin ang="13500000" scaled="1"/>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auto">
                  <a:spcBef>
                    <a:spcPts val="0"/>
                  </a:spcBef>
                  <a:spcAft>
                    <a:spcPts val="0"/>
                  </a:spcAft>
                  <a:defRPr/>
                </a:pPr>
                <a:endParaRPr lang="ar-EG" b="1" dirty="0">
                  <a:cs typeface="Times New Roman" pitchFamily="18" charset="0"/>
                </a:endParaRPr>
              </a:p>
            </p:txBody>
          </p:sp>
        </p:grpSp>
        <p:sp>
          <p:nvSpPr>
            <p:cNvPr id="13316" name="TextBox 4"/>
            <p:cNvSpPr txBox="1">
              <a:spLocks noChangeArrowheads="1"/>
            </p:cNvSpPr>
            <p:nvPr/>
          </p:nvSpPr>
          <p:spPr bwMode="auto">
            <a:xfrm>
              <a:off x="638077" y="1949142"/>
              <a:ext cx="7563288" cy="4105271"/>
            </a:xfrm>
            <a:prstGeom prst="rect">
              <a:avLst/>
            </a:prstGeom>
            <a:noFill/>
            <a:ln w="9525">
              <a:noFill/>
              <a:miter lim="800000"/>
              <a:headEnd/>
              <a:tailEnd/>
            </a:ln>
          </p:spPr>
          <p:txBody>
            <a:bodyPr>
              <a:spAutoFit/>
            </a:bodyPr>
            <a:lstStyle/>
            <a:p>
              <a:pPr algn="ctr"/>
              <a:r>
                <a:rPr lang="ar-EG" sz="4400" b="1" dirty="0">
                  <a:latin typeface="Times New Roman" pitchFamily="18" charset="0"/>
                  <a:cs typeface="Times New Roman" pitchFamily="18" charset="0"/>
                </a:rPr>
                <a:t>يستعمل الحرف </a:t>
              </a:r>
              <a:r>
                <a:rPr lang="ar-EG" sz="4400" b="1" dirty="0" err="1">
                  <a:latin typeface="Times New Roman" pitchFamily="18" charset="0"/>
                  <a:cs typeface="Times New Roman" pitchFamily="18" charset="0"/>
                </a:rPr>
                <a:t>س</a:t>
              </a:r>
              <a:r>
                <a:rPr lang="ar-EG" sz="4400" b="1" dirty="0">
                  <a:latin typeface="Times New Roman" pitchFamily="18" charset="0"/>
                  <a:cs typeface="Times New Roman" pitchFamily="18" charset="0"/>
                </a:rPr>
                <a:t> </a:t>
              </a:r>
              <a:r>
                <a:rPr lang="ar-EG" sz="4400" b="1" dirty="0" smtClean="0">
                  <a:latin typeface="Times New Roman" pitchFamily="18" charset="0"/>
                  <a:cs typeface="Times New Roman" pitchFamily="18" charset="0"/>
                </a:rPr>
                <a:t>غالب</a:t>
              </a:r>
              <a:r>
                <a:rPr lang="ar-SA" sz="4400" b="1" dirty="0" smtClean="0">
                  <a:latin typeface="Times New Roman" pitchFamily="18" charset="0"/>
                  <a:cs typeface="Times New Roman" pitchFamily="18" charset="0"/>
                </a:rPr>
                <a:t>ً</a:t>
              </a:r>
              <a:r>
                <a:rPr lang="ar-EG" sz="4400" b="1" dirty="0" smtClean="0">
                  <a:latin typeface="Times New Roman" pitchFamily="18" charset="0"/>
                  <a:cs typeface="Times New Roman" pitchFamily="18" charset="0"/>
                </a:rPr>
                <a:t>ا </a:t>
              </a:r>
              <a:r>
                <a:rPr lang="ar-EG" sz="4400" b="1" dirty="0">
                  <a:latin typeface="Times New Roman" pitchFamily="18" charset="0"/>
                  <a:cs typeface="Times New Roman" pitchFamily="18" charset="0"/>
                </a:rPr>
                <a:t>بوصفه </a:t>
              </a:r>
              <a:r>
                <a:rPr lang="ar-EG" sz="4400" b="1" dirty="0" smtClean="0">
                  <a:latin typeface="Times New Roman" pitchFamily="18" charset="0"/>
                  <a:cs typeface="Times New Roman" pitchFamily="18" charset="0"/>
                </a:rPr>
                <a:t>متغير</a:t>
              </a:r>
              <a:r>
                <a:rPr lang="ar-SA" sz="4400" b="1" dirty="0" smtClean="0">
                  <a:latin typeface="Times New Roman" pitchFamily="18" charset="0"/>
                  <a:cs typeface="Times New Roman" pitchFamily="18" charset="0"/>
                </a:rPr>
                <a:t>ً</a:t>
              </a:r>
              <a:r>
                <a:rPr lang="ar-EG" sz="4400" b="1" dirty="0" smtClean="0">
                  <a:latin typeface="Times New Roman" pitchFamily="18" charset="0"/>
                  <a:cs typeface="Times New Roman" pitchFamily="18" charset="0"/>
                </a:rPr>
                <a:t>ا. </a:t>
              </a:r>
              <a:r>
                <a:rPr lang="ar-EG" sz="4400" b="1" dirty="0">
                  <a:latin typeface="Times New Roman" pitchFamily="18" charset="0"/>
                  <a:cs typeface="Times New Roman" pitchFamily="18" charset="0"/>
                </a:rPr>
                <a:t>ويغلب استعمال الحرف الأول للكلمة المعنية. ويمكن أن يستبدل بالمتغيرات في العبارات </a:t>
              </a:r>
              <a:r>
                <a:rPr lang="ar-EG" sz="4400" b="1" dirty="0" smtClean="0">
                  <a:latin typeface="Times New Roman" pitchFamily="18" charset="0"/>
                  <a:cs typeface="Times New Roman" pitchFamily="18" charset="0"/>
                </a:rPr>
                <a:t>أي</a:t>
              </a:r>
              <a:r>
                <a:rPr lang="ar-SA" sz="4400" b="1" dirty="0" smtClean="0">
                  <a:latin typeface="Times New Roman" pitchFamily="18" charset="0"/>
                  <a:cs typeface="Times New Roman" pitchFamily="18" charset="0"/>
                </a:rPr>
                <a:t>ُّ</a:t>
              </a:r>
              <a:r>
                <a:rPr lang="ar-EG" sz="4400" b="1" dirty="0" smtClean="0">
                  <a:latin typeface="Times New Roman" pitchFamily="18" charset="0"/>
                  <a:cs typeface="Times New Roman" pitchFamily="18" charset="0"/>
                </a:rPr>
                <a:t> </a:t>
              </a:r>
              <a:r>
                <a:rPr lang="ar-EG" sz="4400" b="1" dirty="0">
                  <a:latin typeface="Times New Roman" pitchFamily="18" charset="0"/>
                  <a:cs typeface="Times New Roman" pitchFamily="18" charset="0"/>
                </a:rPr>
                <a:t>عدد, ثم حساب </a:t>
              </a:r>
              <a:r>
                <a:rPr lang="ar-EG" sz="4400" b="1" dirty="0">
                  <a:solidFill>
                    <a:srgbClr val="FF0000"/>
                  </a:solidFill>
                  <a:latin typeface="Times New Roman" pitchFamily="18" charset="0"/>
                  <a:cs typeface="Times New Roman" pitchFamily="18" charset="0"/>
                </a:rPr>
                <a:t>قيمة العبارة </a:t>
              </a:r>
              <a:r>
                <a:rPr lang="ar-EG" sz="4400" b="1" dirty="0">
                  <a:latin typeface="Times New Roman" pitchFamily="18" charset="0"/>
                  <a:cs typeface="Times New Roman" pitchFamily="18" charset="0"/>
                </a:rPr>
                <a:t>الجبرية. وتستعمل إشارة × للتعبير عن عملية الضرب, كما يمكن التعبير عنها بطرق أخرى, </a:t>
              </a:r>
              <a:r>
                <a:rPr lang="ar-EG" sz="4400" b="1" dirty="0" smtClean="0">
                  <a:latin typeface="Times New Roman" pitchFamily="18" charset="0"/>
                  <a:cs typeface="Times New Roman" pitchFamily="18" charset="0"/>
                </a:rPr>
                <a:t>فمثل</a:t>
              </a:r>
              <a:r>
                <a:rPr lang="ar-SA" sz="4400" b="1" dirty="0" smtClean="0">
                  <a:latin typeface="Times New Roman" pitchFamily="18" charset="0"/>
                  <a:cs typeface="Times New Roman" pitchFamily="18" charset="0"/>
                </a:rPr>
                <a:t>ً</a:t>
              </a:r>
              <a:r>
                <a:rPr lang="ar-EG" sz="4400" b="1" dirty="0" smtClean="0">
                  <a:latin typeface="Times New Roman" pitchFamily="18" charset="0"/>
                  <a:cs typeface="Times New Roman" pitchFamily="18" charset="0"/>
                </a:rPr>
                <a:t>ا</a:t>
              </a:r>
              <a:r>
                <a:rPr lang="ar-EG" sz="4400" b="1" dirty="0">
                  <a:latin typeface="Times New Roman" pitchFamily="18" charset="0"/>
                  <a:cs typeface="Times New Roman" pitchFamily="18" charset="0"/>
                </a:rPr>
                <a:t>:</a:t>
              </a:r>
            </a:p>
          </p:txBody>
        </p:sp>
      </p:gr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يستعمل الحرف س غالباً بوصف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p:cNvGrpSpPr>
          <p:nvPr/>
        </p:nvGrpSpPr>
        <p:grpSpPr bwMode="auto">
          <a:xfrm flipH="1">
            <a:off x="142875" y="1285875"/>
            <a:ext cx="8643938" cy="3929063"/>
            <a:chOff x="571472" y="2071679"/>
            <a:chExt cx="7319205" cy="3584434"/>
          </a:xfrm>
        </p:grpSpPr>
        <p:grpSp>
          <p:nvGrpSpPr>
            <p:cNvPr id="14351" name="Group 13"/>
            <p:cNvGrpSpPr>
              <a:grpSpLocks/>
            </p:cNvGrpSpPr>
            <p:nvPr/>
          </p:nvGrpSpPr>
          <p:grpSpPr bwMode="auto">
            <a:xfrm>
              <a:off x="571472" y="2071679"/>
              <a:ext cx="7319205" cy="3584434"/>
              <a:chOff x="1071538" y="1357298"/>
              <a:chExt cx="7319205" cy="4066974"/>
            </a:xfrm>
          </p:grpSpPr>
          <p:sp>
            <p:nvSpPr>
              <p:cNvPr id="19" name="Cloud 18"/>
              <p:cNvSpPr/>
              <p:nvPr/>
            </p:nvSpPr>
            <p:spPr>
              <a:xfrm rot="190127">
                <a:off x="7033094" y="2892067"/>
                <a:ext cx="1357649" cy="1214341"/>
              </a:xfrm>
              <a:prstGeom prst="cloud">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20" name="Cloud 19"/>
              <p:cNvSpPr/>
              <p:nvPr/>
            </p:nvSpPr>
            <p:spPr>
              <a:xfrm rot="190127">
                <a:off x="7033094" y="2678448"/>
                <a:ext cx="1357649" cy="1214341"/>
              </a:xfrm>
              <a:prstGeom prst="cloud">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21" name="Cloud 20"/>
              <p:cNvSpPr/>
              <p:nvPr/>
            </p:nvSpPr>
            <p:spPr>
              <a:xfrm rot="190127">
                <a:off x="7033094" y="2320226"/>
                <a:ext cx="1357649" cy="1214341"/>
              </a:xfrm>
              <a:prstGeom prst="cloud">
                <a:avLst/>
              </a:prstGeom>
              <a:solidFill>
                <a:srgbClr val="0000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22" name="Cloud 21"/>
              <p:cNvSpPr/>
              <p:nvPr/>
            </p:nvSpPr>
            <p:spPr>
              <a:xfrm rot="190127">
                <a:off x="6961851" y="1963647"/>
                <a:ext cx="1357649" cy="1214340"/>
              </a:xfrm>
              <a:prstGeom prst="clou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23" name="Cloud 22"/>
              <p:cNvSpPr/>
              <p:nvPr/>
            </p:nvSpPr>
            <p:spPr>
              <a:xfrm>
                <a:off x="1071538" y="1500259"/>
                <a:ext cx="1142576" cy="1214340"/>
              </a:xfrm>
              <a:prstGeom prst="cloud">
                <a:avLst/>
              </a:prstGeom>
              <a:solidFill>
                <a:srgbClr val="CC00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24" name="Cloud 23"/>
              <p:cNvSpPr/>
              <p:nvPr/>
            </p:nvSpPr>
            <p:spPr>
              <a:xfrm rot="190127">
                <a:off x="6906739" y="1616927"/>
                <a:ext cx="1357649" cy="1215984"/>
              </a:xfrm>
              <a:prstGeom prst="clou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25" name="Cloud 24"/>
              <p:cNvSpPr/>
              <p:nvPr/>
            </p:nvSpPr>
            <p:spPr>
              <a:xfrm>
                <a:off x="1285267" y="1357298"/>
                <a:ext cx="1143919" cy="1214341"/>
              </a:xfrm>
              <a:prstGeom prst="cloud">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26" name="Cloud 25"/>
              <p:cNvSpPr/>
              <p:nvPr/>
            </p:nvSpPr>
            <p:spPr>
              <a:xfrm rot="190127">
                <a:off x="6753499" y="1465751"/>
                <a:ext cx="1357649" cy="1214341"/>
              </a:xfrm>
              <a:prstGeom prst="cloud">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27" name="Rounded Rectangle 26"/>
              <p:cNvSpPr/>
              <p:nvPr/>
            </p:nvSpPr>
            <p:spPr>
              <a:xfrm>
                <a:off x="1357854" y="1570917"/>
                <a:ext cx="6643069" cy="385335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sp>
          <p:nvSpPr>
            <p:cNvPr id="18" name="TextBox 17"/>
            <p:cNvSpPr txBox="1"/>
            <p:nvPr/>
          </p:nvSpPr>
          <p:spPr>
            <a:xfrm>
              <a:off x="1519138" y="2658223"/>
              <a:ext cx="5500493" cy="842885"/>
            </a:xfrm>
            <a:prstGeom prst="rect">
              <a:avLst/>
            </a:prstGeom>
            <a:noFill/>
          </p:spPr>
          <p:txBody>
            <a:bodyPr rtlCol="1">
              <a:spAutoFit/>
            </a:bodyPr>
            <a:lstStyle/>
            <a:p>
              <a:pPr fontAlgn="auto">
                <a:spcBef>
                  <a:spcPts val="0"/>
                </a:spcBef>
                <a:spcAft>
                  <a:spcPts val="0"/>
                </a:spcAft>
                <a:defRPr/>
              </a:pPr>
              <a:endParaRPr lang="ar-EG" sz="5400" b="1" dirty="0">
                <a:ln>
                  <a:solidFill>
                    <a:srgbClr val="FF0066"/>
                  </a:solidFill>
                </a:ln>
                <a:solidFill>
                  <a:srgbClr val="9900CC"/>
                </a:solidFill>
                <a:latin typeface="+mn-lt"/>
                <a:cs typeface="+mj-cs"/>
              </a:endParaRPr>
            </a:p>
          </p:txBody>
        </p:sp>
      </p:grpSp>
      <p:grpSp>
        <p:nvGrpSpPr>
          <p:cNvPr id="4" name="Group 6"/>
          <p:cNvGrpSpPr>
            <a:grpSpLocks/>
          </p:cNvGrpSpPr>
          <p:nvPr/>
        </p:nvGrpSpPr>
        <p:grpSpPr bwMode="auto">
          <a:xfrm>
            <a:off x="6286500" y="2286000"/>
            <a:ext cx="1928813" cy="1795463"/>
            <a:chOff x="6357950" y="1928802"/>
            <a:chExt cx="1928826" cy="1795837"/>
          </a:xfrm>
        </p:grpSpPr>
        <p:sp>
          <p:nvSpPr>
            <p:cNvPr id="13324" name="TextBox 1"/>
            <p:cNvSpPr txBox="1">
              <a:spLocks noChangeArrowheads="1"/>
            </p:cNvSpPr>
            <p:nvPr/>
          </p:nvSpPr>
          <p:spPr bwMode="auto">
            <a:xfrm>
              <a:off x="6357950" y="1928802"/>
              <a:ext cx="1785950" cy="830436"/>
            </a:xfrm>
            <a:prstGeom prst="rect">
              <a:avLst/>
            </a:prstGeom>
            <a:noFill/>
            <a:ln w="9525">
              <a:noFill/>
              <a:miter lim="800000"/>
              <a:headEnd/>
              <a:tailEnd/>
            </a:ln>
          </p:spPr>
          <p:txBody>
            <a:bodyPr>
              <a:spAutoFit/>
            </a:bodyPr>
            <a:lstStyle/>
            <a:p>
              <a:pPr algn="ctr">
                <a:defRPr/>
              </a:pPr>
              <a:r>
                <a:rPr lang="ar-EG" sz="4800" b="1" dirty="0">
                  <a:solidFill>
                    <a:srgbClr val="0000FF"/>
                  </a:solidFill>
                  <a:latin typeface="Calibri" pitchFamily="34" charset="0"/>
                  <a:cs typeface="+mj-cs"/>
                </a:rPr>
                <a:t>2 × 3 </a:t>
              </a:r>
            </a:p>
          </p:txBody>
        </p:sp>
        <p:sp>
          <p:nvSpPr>
            <p:cNvPr id="13325" name="TextBox 2"/>
            <p:cNvSpPr txBox="1">
              <a:spLocks noChangeArrowheads="1"/>
            </p:cNvSpPr>
            <p:nvPr/>
          </p:nvSpPr>
          <p:spPr bwMode="auto">
            <a:xfrm>
              <a:off x="6357950" y="3078391"/>
              <a:ext cx="1928826" cy="646248"/>
            </a:xfrm>
            <a:prstGeom prst="rect">
              <a:avLst/>
            </a:prstGeom>
            <a:noFill/>
            <a:ln w="9525">
              <a:noFill/>
              <a:miter lim="800000"/>
              <a:headEnd/>
              <a:tailEnd/>
            </a:ln>
          </p:spPr>
          <p:txBody>
            <a:bodyPr>
              <a:spAutoFit/>
            </a:bodyPr>
            <a:lstStyle/>
            <a:p>
              <a:pPr algn="ctr">
                <a:defRPr/>
              </a:pPr>
              <a:r>
                <a:rPr lang="ar-EG" sz="3600" b="1" dirty="0">
                  <a:solidFill>
                    <a:srgbClr val="0000FF"/>
                  </a:solidFill>
                  <a:latin typeface="Calibri" pitchFamily="34" charset="0"/>
                  <a:cs typeface="+mj-cs"/>
                </a:rPr>
                <a:t>2 ضرب 3</a:t>
              </a:r>
            </a:p>
          </p:txBody>
        </p:sp>
        <p:cxnSp>
          <p:nvCxnSpPr>
            <p:cNvPr id="5" name="Straight Arrow Connector 4"/>
            <p:cNvCxnSpPr/>
            <p:nvPr/>
          </p:nvCxnSpPr>
          <p:spPr>
            <a:xfrm rot="16200000" flipV="1">
              <a:off x="6980192" y="2878326"/>
              <a:ext cx="612903" cy="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7"/>
          <p:cNvGrpSpPr>
            <a:grpSpLocks/>
          </p:cNvGrpSpPr>
          <p:nvPr/>
        </p:nvGrpSpPr>
        <p:grpSpPr bwMode="auto">
          <a:xfrm>
            <a:off x="3714750" y="2286000"/>
            <a:ext cx="1928813" cy="1795463"/>
            <a:chOff x="6357950" y="1928802"/>
            <a:chExt cx="1928826" cy="1795837"/>
          </a:xfrm>
        </p:grpSpPr>
        <p:sp>
          <p:nvSpPr>
            <p:cNvPr id="13321" name="TextBox 8"/>
            <p:cNvSpPr txBox="1">
              <a:spLocks noChangeArrowheads="1"/>
            </p:cNvSpPr>
            <p:nvPr/>
          </p:nvSpPr>
          <p:spPr bwMode="auto">
            <a:xfrm>
              <a:off x="6357950" y="1928802"/>
              <a:ext cx="1785950" cy="830436"/>
            </a:xfrm>
            <a:prstGeom prst="rect">
              <a:avLst/>
            </a:prstGeom>
            <a:noFill/>
            <a:ln w="9525">
              <a:noFill/>
              <a:miter lim="800000"/>
              <a:headEnd/>
              <a:tailEnd/>
            </a:ln>
          </p:spPr>
          <p:txBody>
            <a:bodyPr>
              <a:spAutoFit/>
            </a:bodyPr>
            <a:lstStyle/>
            <a:p>
              <a:pPr algn="ctr">
                <a:defRPr/>
              </a:pPr>
              <a:r>
                <a:rPr lang="ar-EG" sz="4800" b="1" dirty="0">
                  <a:solidFill>
                    <a:srgbClr val="FF0000"/>
                  </a:solidFill>
                  <a:latin typeface="Calibri" pitchFamily="34" charset="0"/>
                  <a:cs typeface="+mj-cs"/>
                </a:rPr>
                <a:t>5س</a:t>
              </a:r>
            </a:p>
          </p:txBody>
        </p:sp>
        <p:sp>
          <p:nvSpPr>
            <p:cNvPr id="13322" name="TextBox 9"/>
            <p:cNvSpPr txBox="1">
              <a:spLocks noChangeArrowheads="1"/>
            </p:cNvSpPr>
            <p:nvPr/>
          </p:nvSpPr>
          <p:spPr bwMode="auto">
            <a:xfrm>
              <a:off x="6357950" y="3078391"/>
              <a:ext cx="1928826" cy="646248"/>
            </a:xfrm>
            <a:prstGeom prst="rect">
              <a:avLst/>
            </a:prstGeom>
            <a:noFill/>
            <a:ln w="9525">
              <a:noFill/>
              <a:miter lim="800000"/>
              <a:headEnd/>
              <a:tailEnd/>
            </a:ln>
          </p:spPr>
          <p:txBody>
            <a:bodyPr>
              <a:spAutoFit/>
            </a:bodyPr>
            <a:lstStyle/>
            <a:p>
              <a:pPr algn="ctr">
                <a:defRPr/>
              </a:pPr>
              <a:r>
                <a:rPr lang="ar-EG" sz="3600" b="1" dirty="0">
                  <a:solidFill>
                    <a:srgbClr val="FF0000"/>
                  </a:solidFill>
                  <a:latin typeface="Calibri" pitchFamily="34" charset="0"/>
                  <a:cs typeface="+mj-cs"/>
                </a:rPr>
                <a:t>5 ضرب س</a:t>
              </a:r>
            </a:p>
          </p:txBody>
        </p:sp>
        <p:cxnSp>
          <p:nvCxnSpPr>
            <p:cNvPr id="11" name="Straight Arrow Connector 10"/>
            <p:cNvCxnSpPr/>
            <p:nvPr/>
          </p:nvCxnSpPr>
          <p:spPr>
            <a:xfrm rot="16200000" flipV="1">
              <a:off x="6980192" y="2878326"/>
              <a:ext cx="612903"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11"/>
          <p:cNvGrpSpPr>
            <a:grpSpLocks/>
          </p:cNvGrpSpPr>
          <p:nvPr/>
        </p:nvGrpSpPr>
        <p:grpSpPr bwMode="auto">
          <a:xfrm>
            <a:off x="928688" y="2286000"/>
            <a:ext cx="2286000" cy="1795463"/>
            <a:chOff x="6143636" y="1928802"/>
            <a:chExt cx="2286016" cy="1795837"/>
          </a:xfrm>
        </p:grpSpPr>
        <p:sp>
          <p:nvSpPr>
            <p:cNvPr id="13318" name="TextBox 12"/>
            <p:cNvSpPr txBox="1">
              <a:spLocks noChangeArrowheads="1"/>
            </p:cNvSpPr>
            <p:nvPr/>
          </p:nvSpPr>
          <p:spPr bwMode="auto">
            <a:xfrm>
              <a:off x="6357949" y="1928802"/>
              <a:ext cx="1785951" cy="830436"/>
            </a:xfrm>
            <a:prstGeom prst="rect">
              <a:avLst/>
            </a:prstGeom>
            <a:noFill/>
            <a:ln w="9525">
              <a:noFill/>
              <a:miter lim="800000"/>
              <a:headEnd/>
              <a:tailEnd/>
            </a:ln>
          </p:spPr>
          <p:txBody>
            <a:bodyPr>
              <a:spAutoFit/>
            </a:bodyPr>
            <a:lstStyle/>
            <a:p>
              <a:pPr algn="ctr">
                <a:defRPr/>
              </a:pPr>
              <a:r>
                <a:rPr lang="ar-EG" sz="4800" b="1" dirty="0">
                  <a:solidFill>
                    <a:srgbClr val="CC00FF"/>
                  </a:solidFill>
                  <a:latin typeface="Calibri" pitchFamily="34" charset="0"/>
                  <a:cs typeface="+mj-cs"/>
                </a:rPr>
                <a:t>س </a:t>
              </a:r>
              <a:r>
                <a:rPr lang="ar-EG" sz="4800" b="1" dirty="0" err="1">
                  <a:solidFill>
                    <a:srgbClr val="CC00FF"/>
                  </a:solidFill>
                  <a:latin typeface="Calibri" pitchFamily="34" charset="0"/>
                  <a:cs typeface="+mj-cs"/>
                </a:rPr>
                <a:t>ص</a:t>
              </a:r>
              <a:r>
                <a:rPr lang="ar-EG" sz="4800" b="1" dirty="0">
                  <a:solidFill>
                    <a:srgbClr val="CC00FF"/>
                  </a:solidFill>
                  <a:latin typeface="Calibri" pitchFamily="34" charset="0"/>
                  <a:cs typeface="+mj-cs"/>
                </a:rPr>
                <a:t> </a:t>
              </a:r>
            </a:p>
          </p:txBody>
        </p:sp>
        <p:sp>
          <p:nvSpPr>
            <p:cNvPr id="13319" name="TextBox 13"/>
            <p:cNvSpPr txBox="1">
              <a:spLocks noChangeArrowheads="1"/>
            </p:cNvSpPr>
            <p:nvPr/>
          </p:nvSpPr>
          <p:spPr bwMode="auto">
            <a:xfrm>
              <a:off x="6143636" y="3078391"/>
              <a:ext cx="2286016" cy="646248"/>
            </a:xfrm>
            <a:prstGeom prst="rect">
              <a:avLst/>
            </a:prstGeom>
            <a:noFill/>
            <a:ln w="9525">
              <a:noFill/>
              <a:miter lim="800000"/>
              <a:headEnd/>
              <a:tailEnd/>
            </a:ln>
          </p:spPr>
          <p:txBody>
            <a:bodyPr>
              <a:spAutoFit/>
            </a:bodyPr>
            <a:lstStyle/>
            <a:p>
              <a:pPr algn="ctr">
                <a:defRPr/>
              </a:pPr>
              <a:r>
                <a:rPr lang="ar-EG" sz="3600" b="1" dirty="0">
                  <a:solidFill>
                    <a:srgbClr val="CC00FF"/>
                  </a:solidFill>
                  <a:latin typeface="Calibri" pitchFamily="34" charset="0"/>
                  <a:cs typeface="+mj-cs"/>
                </a:rPr>
                <a:t>س ضرب ص</a:t>
              </a:r>
            </a:p>
          </p:txBody>
        </p:sp>
        <p:cxnSp>
          <p:nvCxnSpPr>
            <p:cNvPr id="15" name="Straight Arrow Connector 14"/>
            <p:cNvCxnSpPr/>
            <p:nvPr/>
          </p:nvCxnSpPr>
          <p:spPr>
            <a:xfrm rot="16200000" flipV="1">
              <a:off x="6980192" y="2878326"/>
              <a:ext cx="612903" cy="0"/>
            </a:xfrm>
            <a:prstGeom prst="straightConnector1">
              <a:avLst/>
            </a:prstGeom>
            <a:ln w="28575">
              <a:solidFill>
                <a:srgbClr val="CC00FF"/>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036 - حد حاسم للويندوز.wav"/>
                                        </p:tgtEl>
                                      </p:cMediaNode>
                                    </p:audio>
                                  </p:subTnLst>
                                </p:cTn>
                              </p:par>
                              <p:par>
                                <p:cTn id="8" presetID="2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4" name="2 × 3.wav"/>
                                        </p:tgtEl>
                                      </p:cMediaNode>
                                    </p:audio>
                                  </p:sub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5" name="5س.wav"/>
                                        </p:tgtEl>
                                      </p:cMediaNode>
                                    </p:audio>
                                  </p:sub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6" name="س ص.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 Single Corner Rectangle 23"/>
          <p:cNvSpPr/>
          <p:nvPr/>
        </p:nvSpPr>
        <p:spPr bwMode="auto">
          <a:xfrm rot="10800000">
            <a:off x="285719" y="548307"/>
            <a:ext cx="8501094" cy="6095381"/>
          </a:xfrm>
          <a:prstGeom prst="round1Rect">
            <a:avLst>
              <a:gd name="adj" fmla="val 43151"/>
            </a:avLst>
          </a:prstGeom>
          <a:gradFill flip="none" rotWithShape="1">
            <a:gsLst>
              <a:gs pos="0">
                <a:srgbClr val="008000"/>
              </a:gs>
              <a:gs pos="51000">
                <a:schemeClr val="bg1">
                  <a:lumMod val="95000"/>
                </a:schemeClr>
              </a:gs>
              <a:gs pos="100000">
                <a:schemeClr val="bg1">
                  <a:lumMod val="95000"/>
                </a:schemeClr>
              </a:gs>
            </a:gsLst>
            <a:lin ang="13500000" scaled="1"/>
            <a:tileRect/>
          </a:gradFill>
          <a:ln w="28575">
            <a:solidFill>
              <a:srgbClr val="00FF00"/>
            </a:solidFill>
            <a:prstDash val="sysDash"/>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nvGrpSpPr>
          <p:cNvPr id="9" name="Group 1"/>
          <p:cNvGrpSpPr>
            <a:grpSpLocks/>
          </p:cNvGrpSpPr>
          <p:nvPr/>
        </p:nvGrpSpPr>
        <p:grpSpPr bwMode="auto">
          <a:xfrm>
            <a:off x="6286500" y="500063"/>
            <a:ext cx="2081213" cy="1184275"/>
            <a:chOff x="6204917" y="285728"/>
            <a:chExt cx="2377135" cy="1564857"/>
          </a:xfrm>
        </p:grpSpPr>
        <p:sp>
          <p:nvSpPr>
            <p:cNvPr id="3" name="Rounded Rectangle 2"/>
            <p:cNvSpPr/>
            <p:nvPr/>
          </p:nvSpPr>
          <p:spPr>
            <a:xfrm>
              <a:off x="6204917" y="285728"/>
              <a:ext cx="2072514" cy="1214547"/>
            </a:xfrm>
            <a:prstGeom prst="roundRect">
              <a:avLst/>
            </a:prstGeom>
            <a:solidFill>
              <a:srgbClr val="0000FF"/>
            </a:solid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b="1">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4" name="Rounded Rectangle 3"/>
            <p:cNvSpPr/>
            <p:nvPr/>
          </p:nvSpPr>
          <p:spPr>
            <a:xfrm>
              <a:off x="6509538" y="581498"/>
              <a:ext cx="2072514" cy="1214548"/>
            </a:xfrm>
            <a:prstGeom prst="roundRect">
              <a:avLst/>
            </a:prstGeom>
            <a:solidFill>
              <a:srgbClr val="0000FF"/>
            </a:solid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b="1">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grpSp>
          <p:nvGrpSpPr>
            <p:cNvPr id="15381" name="Group 8"/>
            <p:cNvGrpSpPr>
              <a:grpSpLocks/>
            </p:cNvGrpSpPr>
            <p:nvPr/>
          </p:nvGrpSpPr>
          <p:grpSpPr bwMode="auto">
            <a:xfrm>
              <a:off x="6357228" y="428313"/>
              <a:ext cx="2072514" cy="1422272"/>
              <a:chOff x="6000038" y="1928493"/>
              <a:chExt cx="2072514" cy="1505934"/>
            </a:xfrm>
          </p:grpSpPr>
          <p:sp>
            <p:nvSpPr>
              <p:cNvPr id="6" name="Rounded Rectangle 5"/>
              <p:cNvSpPr/>
              <p:nvPr/>
            </p:nvSpPr>
            <p:spPr>
              <a:xfrm>
                <a:off x="6000038" y="1928552"/>
                <a:ext cx="2072514" cy="1285990"/>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b="1">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7" name="TextBox 6"/>
              <p:cNvSpPr txBox="1"/>
              <p:nvPr/>
            </p:nvSpPr>
            <p:spPr>
              <a:xfrm>
                <a:off x="6108831" y="2143993"/>
                <a:ext cx="1847674" cy="1290434"/>
              </a:xfrm>
              <a:prstGeom prst="rect">
                <a:avLst/>
              </a:prstGeom>
              <a:noFill/>
            </p:spPr>
            <p:txBody>
              <a:bodyPr rtlCol="1">
                <a:spAutoFit/>
              </a:bodyPr>
              <a:lstStyle/>
              <a:p>
                <a:pPr algn="ctr" fontAlgn="auto">
                  <a:spcBef>
                    <a:spcPts val="0"/>
                  </a:spcBef>
                  <a:spcAft>
                    <a:spcPts val="0"/>
                  </a:spcAft>
                  <a:defRPr/>
                </a:pPr>
                <a:r>
                  <a:rPr lang="ar-EG" sz="5400" b="1" dirty="0">
                    <a:solidFill>
                      <a:schemeClr val="bg1"/>
                    </a:solidFill>
                    <a:latin typeface="+mn-lt"/>
                    <a:cs typeface="+mj-cs"/>
                  </a:rPr>
                  <a:t>أمثلة</a:t>
                </a:r>
              </a:p>
            </p:txBody>
          </p:sp>
        </p:grpSp>
      </p:grpSp>
      <p:sp>
        <p:nvSpPr>
          <p:cNvPr id="8" name="TextBox 7"/>
          <p:cNvSpPr txBox="1"/>
          <p:nvPr/>
        </p:nvSpPr>
        <p:spPr>
          <a:xfrm>
            <a:off x="1071538" y="1078040"/>
            <a:ext cx="3857652" cy="646331"/>
          </a:xfrm>
          <a:prstGeom prst="rect">
            <a:avLst/>
          </a:prstGeom>
          <a:ln>
            <a:solidFill>
              <a:schemeClr val="bg1">
                <a:lumMod val="6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1"/>
          </a:fillRef>
          <a:effectRef idx="0">
            <a:scrgbClr r="0" g="0" b="0"/>
          </a:effectRef>
          <a:fontRef idx="major"/>
        </p:style>
        <p:txBody>
          <a:bodyPr rtlCol="1">
            <a:spAutoFit/>
          </a:bodyPr>
          <a:lstStyle/>
          <a:p>
            <a:pPr algn="ctr" fontAlgn="auto">
              <a:spcBef>
                <a:spcPts val="0"/>
              </a:spcBef>
              <a:spcAft>
                <a:spcPts val="0"/>
              </a:spcAft>
              <a:defRPr/>
            </a:pPr>
            <a:r>
              <a:rPr lang="ar-EG" sz="3600" b="1" dirty="0"/>
              <a:t>حساب قيمة عبارة جبرية</a:t>
            </a:r>
          </a:p>
        </p:txBody>
      </p:sp>
      <p:grpSp>
        <p:nvGrpSpPr>
          <p:cNvPr id="11" name="Group 2"/>
          <p:cNvGrpSpPr>
            <a:grpSpLocks/>
          </p:cNvGrpSpPr>
          <p:nvPr/>
        </p:nvGrpSpPr>
        <p:grpSpPr bwMode="auto">
          <a:xfrm>
            <a:off x="7715250" y="2357438"/>
            <a:ext cx="1071563" cy="1714500"/>
            <a:chOff x="7929586" y="3071810"/>
            <a:chExt cx="714380" cy="1394861"/>
          </a:xfrm>
        </p:grpSpPr>
        <p:grpSp>
          <p:nvGrpSpPr>
            <p:cNvPr id="15373" name="Group 9"/>
            <p:cNvGrpSpPr>
              <a:grpSpLocks/>
            </p:cNvGrpSpPr>
            <p:nvPr/>
          </p:nvGrpSpPr>
          <p:grpSpPr bwMode="auto">
            <a:xfrm>
              <a:off x="7929586" y="3214686"/>
              <a:ext cx="714380" cy="1251985"/>
              <a:chOff x="8072462" y="2143116"/>
              <a:chExt cx="714380" cy="1251985"/>
            </a:xfrm>
          </p:grpSpPr>
          <p:sp>
            <p:nvSpPr>
              <p:cNvPr id="14" name="Curved Down Arrow 7"/>
              <p:cNvSpPr/>
              <p:nvPr/>
            </p:nvSpPr>
            <p:spPr>
              <a:xfrm rot="6111631">
                <a:off x="7899763" y="2537655"/>
                <a:ext cx="1051312" cy="663580"/>
              </a:xfrm>
              <a:prstGeom prst="curvedDownArrow">
                <a:avLst>
                  <a:gd name="adj1" fmla="val 25000"/>
                  <a:gd name="adj2" fmla="val 57029"/>
                  <a:gd name="adj3" fmla="val 55000"/>
                </a:avLst>
              </a:prstGeom>
              <a:solidFill>
                <a:srgbClr val="CC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100">
                  <a:solidFill>
                    <a:schemeClr val="tx1"/>
                  </a:solidFill>
                  <a:cs typeface="+mj-cs"/>
                </a:endParaRPr>
              </a:p>
            </p:txBody>
          </p:sp>
          <p:sp>
            <p:nvSpPr>
              <p:cNvPr id="15" name="Oval 8"/>
              <p:cNvSpPr/>
              <p:nvPr/>
            </p:nvSpPr>
            <p:spPr>
              <a:xfrm>
                <a:off x="8072462" y="2143600"/>
                <a:ext cx="714380" cy="71422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600" b="1" dirty="0">
                  <a:cs typeface="+mj-cs"/>
                </a:endParaRPr>
              </a:p>
            </p:txBody>
          </p:sp>
        </p:grpSp>
        <p:grpSp>
          <p:nvGrpSpPr>
            <p:cNvPr id="15374" name="Group 6"/>
            <p:cNvGrpSpPr>
              <a:grpSpLocks/>
            </p:cNvGrpSpPr>
            <p:nvPr/>
          </p:nvGrpSpPr>
          <p:grpSpPr bwMode="auto">
            <a:xfrm>
              <a:off x="7929586" y="3071810"/>
              <a:ext cx="714380" cy="1251985"/>
              <a:chOff x="8072462" y="2143116"/>
              <a:chExt cx="714380" cy="1251985"/>
            </a:xfrm>
          </p:grpSpPr>
          <p:sp>
            <p:nvSpPr>
              <p:cNvPr id="12" name="Curved Down Arrow 11"/>
              <p:cNvSpPr/>
              <p:nvPr/>
            </p:nvSpPr>
            <p:spPr>
              <a:xfrm rot="6111631">
                <a:off x="7899763" y="2537170"/>
                <a:ext cx="1051312" cy="663580"/>
              </a:xfrm>
              <a:prstGeom prst="curvedDownArrow">
                <a:avLst>
                  <a:gd name="adj1" fmla="val 25000"/>
                  <a:gd name="adj2" fmla="val 57029"/>
                  <a:gd name="adj3" fmla="val 55000"/>
                </a:avLst>
              </a:prstGeom>
              <a:solidFill>
                <a:srgbClr val="FFFF00"/>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100">
                  <a:solidFill>
                    <a:schemeClr val="tx1"/>
                  </a:solidFill>
                  <a:cs typeface="+mj-cs"/>
                </a:endParaRPr>
              </a:p>
            </p:txBody>
          </p:sp>
          <p:sp>
            <p:nvSpPr>
              <p:cNvPr id="13" name="Oval 12"/>
              <p:cNvSpPr/>
              <p:nvPr/>
            </p:nvSpPr>
            <p:spPr>
              <a:xfrm>
                <a:off x="8072462" y="2143116"/>
                <a:ext cx="714380" cy="71422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600" b="1" dirty="0">
                    <a:cs typeface="+mj-cs"/>
                  </a:rPr>
                  <a:t>1</a:t>
                </a:r>
              </a:p>
            </p:txBody>
          </p:sp>
        </p:grpSp>
      </p:grpSp>
      <p:sp>
        <p:nvSpPr>
          <p:cNvPr id="16" name="TextBox 15"/>
          <p:cNvSpPr txBox="1">
            <a:spLocks noChangeArrowheads="1"/>
          </p:cNvSpPr>
          <p:nvPr/>
        </p:nvSpPr>
        <p:spPr bwMode="auto">
          <a:xfrm>
            <a:off x="928688" y="2286000"/>
            <a:ext cx="6215062" cy="1446213"/>
          </a:xfrm>
          <a:prstGeom prst="rect">
            <a:avLst/>
          </a:prstGeom>
          <a:noFill/>
          <a:ln w="9525">
            <a:noFill/>
            <a:miter lim="800000"/>
            <a:headEnd/>
            <a:tailEnd/>
          </a:ln>
        </p:spPr>
        <p:txBody>
          <a:bodyPr>
            <a:spAutoFit/>
          </a:bodyPr>
          <a:lstStyle/>
          <a:p>
            <a:pPr>
              <a:defRPr/>
            </a:pPr>
            <a:r>
              <a:rPr lang="ar-EG" sz="4400" b="1" dirty="0">
                <a:latin typeface="Calibri" pitchFamily="34" charset="0"/>
                <a:cs typeface="+mj-cs"/>
              </a:rPr>
              <a:t>احسب قيمة العبارة الجبرية: </a:t>
            </a:r>
          </a:p>
          <a:p>
            <a:pPr>
              <a:defRPr/>
            </a:pPr>
            <a:r>
              <a:rPr lang="ar-EG" sz="4400" b="1" dirty="0">
                <a:latin typeface="Calibri" pitchFamily="34" charset="0"/>
                <a:cs typeface="+mj-cs"/>
              </a:rPr>
              <a:t>16 + </a:t>
            </a:r>
            <a:r>
              <a:rPr lang="ar-EG" sz="4400" b="1" dirty="0" err="1">
                <a:latin typeface="Calibri" pitchFamily="34" charset="0"/>
                <a:cs typeface="+mj-cs"/>
              </a:rPr>
              <a:t>ب</a:t>
            </a:r>
            <a:r>
              <a:rPr lang="ar-EG" sz="4400" b="1" dirty="0">
                <a:latin typeface="Calibri" pitchFamily="34" charset="0"/>
                <a:cs typeface="+mj-cs"/>
              </a:rPr>
              <a:t> , إذا كانت </a:t>
            </a:r>
            <a:r>
              <a:rPr lang="ar-EG" sz="4400" b="1" dirty="0" err="1">
                <a:latin typeface="Calibri" pitchFamily="34" charset="0"/>
                <a:cs typeface="+mj-cs"/>
              </a:rPr>
              <a:t>ب</a:t>
            </a:r>
            <a:r>
              <a:rPr lang="ar-EG" sz="4400" b="1" dirty="0">
                <a:latin typeface="Calibri" pitchFamily="34" charset="0"/>
                <a:cs typeface="+mj-cs"/>
              </a:rPr>
              <a:t> = 25.</a:t>
            </a:r>
          </a:p>
        </p:txBody>
      </p:sp>
      <p:sp>
        <p:nvSpPr>
          <p:cNvPr id="17" name="TextBox 16"/>
          <p:cNvSpPr txBox="1">
            <a:spLocks noChangeArrowheads="1"/>
          </p:cNvSpPr>
          <p:nvPr/>
        </p:nvSpPr>
        <p:spPr bwMode="auto">
          <a:xfrm>
            <a:off x="3571875" y="4065588"/>
            <a:ext cx="3714750" cy="646112"/>
          </a:xfrm>
          <a:prstGeom prst="rect">
            <a:avLst/>
          </a:prstGeom>
          <a:noFill/>
          <a:ln w="9525">
            <a:noFill/>
            <a:miter lim="800000"/>
            <a:headEnd/>
            <a:tailEnd/>
          </a:ln>
        </p:spPr>
        <p:txBody>
          <a:bodyPr>
            <a:spAutoFit/>
          </a:bodyPr>
          <a:lstStyle/>
          <a:p>
            <a:pPr>
              <a:defRPr/>
            </a:pPr>
            <a:r>
              <a:rPr lang="ar-EG" sz="3600" b="1" dirty="0">
                <a:latin typeface="Calibri" pitchFamily="34" charset="0"/>
                <a:cs typeface="+mj-cs"/>
              </a:rPr>
              <a:t>16 + </a:t>
            </a:r>
            <a:r>
              <a:rPr lang="ar-EG" sz="3600" b="1" dirty="0">
                <a:solidFill>
                  <a:srgbClr val="FF0000"/>
                </a:solidFill>
                <a:latin typeface="Calibri" pitchFamily="34" charset="0"/>
                <a:cs typeface="+mj-cs"/>
              </a:rPr>
              <a:t>ب</a:t>
            </a:r>
            <a:r>
              <a:rPr lang="ar-EG" sz="3600" b="1" dirty="0">
                <a:latin typeface="Calibri" pitchFamily="34" charset="0"/>
                <a:cs typeface="+mj-cs"/>
              </a:rPr>
              <a:t> = 16 + </a:t>
            </a:r>
            <a:r>
              <a:rPr lang="ar-EG" sz="3600" b="1" dirty="0">
                <a:solidFill>
                  <a:srgbClr val="FF0000"/>
                </a:solidFill>
                <a:latin typeface="Calibri" pitchFamily="34" charset="0"/>
                <a:cs typeface="+mj-cs"/>
              </a:rPr>
              <a:t>25</a:t>
            </a:r>
            <a:r>
              <a:rPr lang="ar-EG" sz="3600" b="1" dirty="0">
                <a:latin typeface="Calibri" pitchFamily="34" charset="0"/>
                <a:cs typeface="+mj-cs"/>
              </a:rPr>
              <a:t> </a:t>
            </a:r>
          </a:p>
        </p:txBody>
      </p:sp>
      <p:sp>
        <p:nvSpPr>
          <p:cNvPr id="18" name="TextBox 17"/>
          <p:cNvSpPr txBox="1">
            <a:spLocks noChangeArrowheads="1"/>
          </p:cNvSpPr>
          <p:nvPr/>
        </p:nvSpPr>
        <p:spPr bwMode="auto">
          <a:xfrm>
            <a:off x="4786313" y="4854575"/>
            <a:ext cx="1214437" cy="646113"/>
          </a:xfrm>
          <a:prstGeom prst="rect">
            <a:avLst/>
          </a:prstGeom>
          <a:noFill/>
          <a:ln w="9525">
            <a:noFill/>
            <a:miter lim="800000"/>
            <a:headEnd/>
            <a:tailEnd/>
          </a:ln>
        </p:spPr>
        <p:txBody>
          <a:bodyPr>
            <a:spAutoFit/>
          </a:bodyPr>
          <a:lstStyle/>
          <a:p>
            <a:pPr algn="ctr">
              <a:defRPr/>
            </a:pPr>
            <a:r>
              <a:rPr lang="ar-EG" sz="3600" b="1" dirty="0">
                <a:latin typeface="Calibri" pitchFamily="34" charset="0"/>
                <a:cs typeface="+mj-cs"/>
              </a:rPr>
              <a:t>= 41 </a:t>
            </a:r>
          </a:p>
        </p:txBody>
      </p:sp>
      <p:sp>
        <p:nvSpPr>
          <p:cNvPr id="19" name="TextBox 18"/>
          <p:cNvSpPr txBox="1">
            <a:spLocks noChangeArrowheads="1"/>
          </p:cNvSpPr>
          <p:nvPr/>
        </p:nvSpPr>
        <p:spPr bwMode="auto">
          <a:xfrm>
            <a:off x="1042988" y="3933825"/>
            <a:ext cx="2428875" cy="830263"/>
          </a:xfrm>
          <a:prstGeom prst="rect">
            <a:avLst/>
          </a:prstGeom>
          <a:noFill/>
          <a:ln w="9525">
            <a:noFill/>
            <a:miter lim="800000"/>
            <a:headEnd/>
            <a:tailEnd/>
          </a:ln>
        </p:spPr>
        <p:txBody>
          <a:bodyPr>
            <a:spAutoFit/>
          </a:bodyPr>
          <a:lstStyle/>
          <a:p>
            <a:pPr algn="ctr">
              <a:defRPr/>
            </a:pPr>
            <a:r>
              <a:rPr lang="ar-EG" sz="2400" b="1" dirty="0">
                <a:solidFill>
                  <a:srgbClr val="0000FF"/>
                </a:solidFill>
                <a:latin typeface="Calibri" pitchFamily="34" charset="0"/>
                <a:cs typeface="+mj-cs"/>
              </a:rPr>
              <a:t>استبدل العدد 25 بالمتغير ب </a:t>
            </a:r>
          </a:p>
        </p:txBody>
      </p:sp>
      <p:sp>
        <p:nvSpPr>
          <p:cNvPr id="20" name="TextBox 19"/>
          <p:cNvSpPr txBox="1">
            <a:spLocks noChangeArrowheads="1"/>
          </p:cNvSpPr>
          <p:nvPr/>
        </p:nvSpPr>
        <p:spPr bwMode="auto">
          <a:xfrm>
            <a:off x="1042988" y="4911725"/>
            <a:ext cx="2636837" cy="461963"/>
          </a:xfrm>
          <a:prstGeom prst="rect">
            <a:avLst/>
          </a:prstGeom>
          <a:noFill/>
          <a:ln w="9525">
            <a:noFill/>
            <a:miter lim="800000"/>
            <a:headEnd/>
            <a:tailEnd/>
          </a:ln>
        </p:spPr>
        <p:txBody>
          <a:bodyPr>
            <a:spAutoFit/>
          </a:bodyPr>
          <a:lstStyle/>
          <a:p>
            <a:pPr algn="ctr">
              <a:defRPr/>
            </a:pPr>
            <a:r>
              <a:rPr lang="ar-EG" sz="2400" b="1" dirty="0">
                <a:solidFill>
                  <a:srgbClr val="0000FF"/>
                </a:solidFill>
                <a:latin typeface="Calibri" pitchFamily="34" charset="0"/>
                <a:cs typeface="+mj-cs"/>
              </a:rPr>
              <a:t>اجمع العددين 16 و 25 </a:t>
            </a:r>
          </a:p>
        </p:txBody>
      </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أمثلة.wav"/>
                                        </p:tgtEl>
                                      </p:cMediaNode>
                                    </p:audio>
                                  </p:sub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par>
                                <p:cTn id="16" presetID="55"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strVal val="#ppt_w*0.70"/>
                                          </p:val>
                                        </p:tav>
                                        <p:tav tm="100000">
                                          <p:val>
                                            <p:strVal val="#ppt_w"/>
                                          </p:val>
                                        </p:tav>
                                      </p:tavLst>
                                    </p:anim>
                                    <p:anim calcmode="lin" valueType="num">
                                      <p:cBhvr>
                                        <p:cTn id="19" dur="500" fill="hold"/>
                                        <p:tgtEl>
                                          <p:spTgt spid="8"/>
                                        </p:tgtEl>
                                        <p:attrNameLst>
                                          <p:attrName>ppt_h</p:attrName>
                                        </p:attrNameLst>
                                      </p:cBhvr>
                                      <p:tavLst>
                                        <p:tav tm="0">
                                          <p:val>
                                            <p:strVal val="#ppt_h"/>
                                          </p:val>
                                        </p:tav>
                                        <p:tav tm="100000">
                                          <p:val>
                                            <p:strVal val="#ppt_h"/>
                                          </p:val>
                                        </p:tav>
                                      </p:tavLst>
                                    </p:anim>
                                    <p:animEffect transition="in" filter="fade">
                                      <p:cBhvr>
                                        <p:cTn id="20"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4" name="حساب قيمة عبارة جبرية.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48" presetClass="entr" presetSubtype="0" accel="5000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500" fill="hold"/>
                                        <p:tgtEl>
                                          <p:spTgt spid="11"/>
                                        </p:tgtEl>
                                        <p:attrNameLst>
                                          <p:attrName>ppt_x</p:attrName>
                                        </p:attrNameLst>
                                      </p:cBhvr>
                                      <p:tavLst>
                                        <p:tav tm="0">
                                          <p:val>
                                            <p:fltVal val="-1"/>
                                          </p:val>
                                        </p:tav>
                                        <p:tav tm="50000">
                                          <p:val>
                                            <p:fltVal val="0.95"/>
                                          </p:val>
                                        </p:tav>
                                        <p:tav tm="100000">
                                          <p:val>
                                            <p:strVal val="#ppt_x"/>
                                          </p:val>
                                        </p:tav>
                                      </p:tavLst>
                                    </p:anim>
                                    <p:anim calcmode="lin" valueType="num">
                                      <p:cBhvr>
                                        <p:cTn id="27" dur="500" fill="hold"/>
                                        <p:tgtEl>
                                          <p:spTgt spid="11"/>
                                        </p:tgtEl>
                                        <p:attrNameLst>
                                          <p:attrName>ppt_y</p:attrName>
                                        </p:attrNameLst>
                                      </p:cBhvr>
                                      <p:tavLst>
                                        <p:tav tm="0">
                                          <p:val>
                                            <p:strVal val="#ppt_y"/>
                                          </p:val>
                                        </p:tav>
                                        <p:tav tm="100000">
                                          <p:val>
                                            <p:strVal val="#ppt_y"/>
                                          </p:val>
                                        </p:tav>
                                      </p:tavLst>
                                    </p:anim>
                                    <p:animEffect transition="in" filter="fade">
                                      <p:cBhvr>
                                        <p:cTn id="28"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5" name="0014 - غلق الويندوز.wav"/>
                                        </p:tgtEl>
                                      </p:cMediaNode>
                                    </p:audio>
                                  </p:subTnLst>
                                </p:cTn>
                              </p:par>
                              <p:par>
                                <p:cTn id="29" presetID="9"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500"/>
                                        <p:tgtEl>
                                          <p:spTgt spid="16"/>
                                        </p:tgtEl>
                                      </p:cBhvr>
                                    </p:animEffect>
                                  </p:childTnLst>
                                  <p:subTnLst>
                                    <p:audio>
                                      <p:cMediaNode>
                                        <p:cTn display="0" masterRel="sameClick">
                                          <p:stCondLst>
                                            <p:cond evt="begin" delay="0">
                                              <p:tn val="29"/>
                                            </p:cond>
                                          </p:stCondLst>
                                          <p:endCondLst>
                                            <p:cond evt="onStopAudio" delay="0">
                                              <p:tgtEl>
                                                <p:sldTgt/>
                                              </p:tgtEl>
                                            </p:cond>
                                          </p:endCondLst>
                                        </p:cTn>
                                        <p:tgtEl>
                                          <p:sndTgt r:embed="rId6" name="type.wav"/>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subTnLst>
                                    <p:audio>
                                      <p:cMediaNode>
                                        <p:cTn display="0" masterRel="sameClick">
                                          <p:stCondLst>
                                            <p:cond evt="begin" delay="0">
                                              <p:tn val="34"/>
                                            </p:cond>
                                          </p:stCondLst>
                                          <p:endCondLst>
                                            <p:cond evt="onStopAudio" delay="0">
                                              <p:tgtEl>
                                                <p:sldTgt/>
                                              </p:tgtEl>
                                            </p:cond>
                                          </p:endCondLst>
                                        </p:cTn>
                                        <p:tgtEl>
                                          <p:sndTgt r:embed="rId7" name="استبدل العدد 25 بالمتغير ب.wav"/>
                                        </p:tgtEl>
                                      </p:cMediaNode>
                                    </p:audio>
                                  </p:sub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strVal val="#ppt_w+.3"/>
                                          </p:val>
                                        </p:tav>
                                        <p:tav tm="100000">
                                          <p:val>
                                            <p:strVal val="#ppt_w"/>
                                          </p:val>
                                        </p:tav>
                                      </p:tavLst>
                                    </p:anim>
                                    <p:anim calcmode="lin" valueType="num">
                                      <p:cBhvr>
                                        <p:cTn id="42" dur="500" fill="hold"/>
                                        <p:tgtEl>
                                          <p:spTgt spid="17"/>
                                        </p:tgtEl>
                                        <p:attrNameLst>
                                          <p:attrName>ppt_h</p:attrName>
                                        </p:attrNameLst>
                                      </p:cBhvr>
                                      <p:tavLst>
                                        <p:tav tm="0">
                                          <p:val>
                                            <p:strVal val="#ppt_h"/>
                                          </p:val>
                                        </p:tav>
                                        <p:tav tm="100000">
                                          <p:val>
                                            <p:strVal val="#ppt_h"/>
                                          </p:val>
                                        </p:tav>
                                      </p:tavLst>
                                    </p:anim>
                                    <p:animEffect transition="in" filter="fade">
                                      <p:cBhvr>
                                        <p:cTn id="43"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8" name="16 + ب = 16 + 25.wav"/>
                                        </p:tgtEl>
                                      </p:cMediaNode>
                                    </p:audio>
                                  </p:sub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9" name="suction.wav"/>
                                        </p:tgtEl>
                                      </p:cMediaNode>
                                    </p:audio>
                                  </p:subTnLst>
                                </p:cTn>
                              </p:par>
                            </p:childTnLst>
                          </p:cTn>
                        </p:par>
                      </p:childTnLst>
                    </p:cTn>
                  </p:par>
                  <p:par>
                    <p:cTn id="49" fill="hold">
                      <p:stCondLst>
                        <p:cond delay="indefinite"/>
                      </p:stCondLst>
                      <p:childTnLst>
                        <p:par>
                          <p:cTn id="50" fill="hold">
                            <p:stCondLst>
                              <p:cond delay="0"/>
                            </p:stCondLst>
                            <p:childTnLst>
                              <p:par>
                                <p:cTn id="51" presetID="50" presetClass="entr" presetSubtype="0" decel="10000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strVal val="#ppt_w+.3"/>
                                          </p:val>
                                        </p:tav>
                                        <p:tav tm="100000">
                                          <p:val>
                                            <p:strVal val="#ppt_w"/>
                                          </p:val>
                                        </p:tav>
                                      </p:tavLst>
                                    </p:anim>
                                    <p:anim calcmode="lin" valueType="num">
                                      <p:cBhvr>
                                        <p:cTn id="54" dur="500" fill="hold"/>
                                        <p:tgtEl>
                                          <p:spTgt spid="18"/>
                                        </p:tgtEl>
                                        <p:attrNameLst>
                                          <p:attrName>ppt_h</p:attrName>
                                        </p:attrNameLst>
                                      </p:cBhvr>
                                      <p:tavLst>
                                        <p:tav tm="0">
                                          <p:val>
                                            <p:strVal val="#ppt_h"/>
                                          </p:val>
                                        </p:tav>
                                        <p:tav tm="100000">
                                          <p:val>
                                            <p:strVal val="#ppt_h"/>
                                          </p:val>
                                        </p:tav>
                                      </p:tavLst>
                                    </p:anim>
                                    <p:animEffect transition="in" filter="fade">
                                      <p:cBhvr>
                                        <p:cTn id="55" dur="500"/>
                                        <p:tgtEl>
                                          <p:spTgt spid="18"/>
                                        </p:tgtEl>
                                      </p:cBhvr>
                                    </p:animEffect>
                                  </p:childTnLst>
                                  <p:subTnLst>
                                    <p:audio>
                                      <p:cMediaNode>
                                        <p:cTn display="0" masterRel="sameClick">
                                          <p:stCondLst>
                                            <p:cond evt="begin" delay="0">
                                              <p:tn val="51"/>
                                            </p:cond>
                                          </p:stCondLst>
                                          <p:endCondLst>
                                            <p:cond evt="onStopAudio" delay="0">
                                              <p:tgtEl>
                                                <p:sldTgt/>
                                              </p:tgtEl>
                                            </p:cond>
                                          </p:endCondLst>
                                        </p:cTn>
                                        <p:tgtEl>
                                          <p:sndTgt r:embed="rId10" name="4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 Single Corner Rectangle 23"/>
          <p:cNvSpPr/>
          <p:nvPr/>
        </p:nvSpPr>
        <p:spPr bwMode="auto">
          <a:xfrm rot="10800000">
            <a:off x="285719" y="548307"/>
            <a:ext cx="8501094" cy="6095381"/>
          </a:xfrm>
          <a:prstGeom prst="round1Rect">
            <a:avLst>
              <a:gd name="adj" fmla="val 43151"/>
            </a:avLst>
          </a:prstGeom>
          <a:gradFill flip="none" rotWithShape="1">
            <a:gsLst>
              <a:gs pos="0">
                <a:srgbClr val="008000"/>
              </a:gs>
              <a:gs pos="51000">
                <a:schemeClr val="bg1">
                  <a:lumMod val="95000"/>
                </a:schemeClr>
              </a:gs>
              <a:gs pos="100000">
                <a:schemeClr val="bg1">
                  <a:lumMod val="95000"/>
                </a:schemeClr>
              </a:gs>
            </a:gsLst>
            <a:lin ang="13500000" scaled="1"/>
            <a:tileRect/>
          </a:gradFill>
          <a:ln w="28575">
            <a:solidFill>
              <a:srgbClr val="00FF00"/>
            </a:solidFill>
            <a:prstDash val="sysDash"/>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dirty="0">
              <a:cs typeface="+mj-cs"/>
            </a:endParaRPr>
          </a:p>
        </p:txBody>
      </p:sp>
      <p:sp>
        <p:nvSpPr>
          <p:cNvPr id="26" name="TextBox 25"/>
          <p:cNvSpPr txBox="1"/>
          <p:nvPr/>
        </p:nvSpPr>
        <p:spPr>
          <a:xfrm>
            <a:off x="1071538" y="1078040"/>
            <a:ext cx="3857652" cy="646331"/>
          </a:xfrm>
          <a:prstGeom prst="rect">
            <a:avLst/>
          </a:prstGeom>
          <a:ln>
            <a:solidFill>
              <a:schemeClr val="bg1">
                <a:lumMod val="6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1"/>
          </a:fillRef>
          <a:effectRef idx="0">
            <a:scrgbClr r="0" g="0" b="0"/>
          </a:effectRef>
          <a:fontRef idx="major"/>
        </p:style>
        <p:txBody>
          <a:bodyPr rtlCol="1">
            <a:spAutoFit/>
          </a:bodyPr>
          <a:lstStyle/>
          <a:p>
            <a:pPr algn="ctr" fontAlgn="auto">
              <a:spcBef>
                <a:spcPts val="0"/>
              </a:spcBef>
              <a:spcAft>
                <a:spcPts val="0"/>
              </a:spcAft>
              <a:defRPr/>
            </a:pPr>
            <a:r>
              <a:rPr lang="ar-EG" sz="3600" b="1" dirty="0"/>
              <a:t>حساب قيمة عبارة جبرية</a:t>
            </a:r>
          </a:p>
        </p:txBody>
      </p:sp>
      <p:grpSp>
        <p:nvGrpSpPr>
          <p:cNvPr id="16390" name="Group 1"/>
          <p:cNvGrpSpPr>
            <a:grpSpLocks/>
          </p:cNvGrpSpPr>
          <p:nvPr/>
        </p:nvGrpSpPr>
        <p:grpSpPr bwMode="auto">
          <a:xfrm>
            <a:off x="6286500" y="500063"/>
            <a:ext cx="2081213" cy="1184275"/>
            <a:chOff x="6204917" y="285728"/>
            <a:chExt cx="2377135" cy="1564857"/>
          </a:xfrm>
        </p:grpSpPr>
        <p:sp>
          <p:nvSpPr>
            <p:cNvPr id="3" name="Rounded Rectangle 2"/>
            <p:cNvSpPr/>
            <p:nvPr/>
          </p:nvSpPr>
          <p:spPr>
            <a:xfrm>
              <a:off x="6204917" y="285728"/>
              <a:ext cx="2072514" cy="1214547"/>
            </a:xfrm>
            <a:prstGeom prst="roundRect">
              <a:avLst/>
            </a:prstGeom>
            <a:solidFill>
              <a:srgbClr val="0000FF"/>
            </a:solid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b="1">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4" name="Rounded Rectangle 3"/>
            <p:cNvSpPr/>
            <p:nvPr/>
          </p:nvSpPr>
          <p:spPr>
            <a:xfrm>
              <a:off x="6509538" y="581498"/>
              <a:ext cx="2072514" cy="1214548"/>
            </a:xfrm>
            <a:prstGeom prst="roundRect">
              <a:avLst/>
            </a:prstGeom>
            <a:solidFill>
              <a:srgbClr val="0000FF"/>
            </a:solid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b="1">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grpSp>
          <p:nvGrpSpPr>
            <p:cNvPr id="16405" name="Group 8"/>
            <p:cNvGrpSpPr>
              <a:grpSpLocks/>
            </p:cNvGrpSpPr>
            <p:nvPr/>
          </p:nvGrpSpPr>
          <p:grpSpPr bwMode="auto">
            <a:xfrm>
              <a:off x="6357228" y="428313"/>
              <a:ext cx="2072514" cy="1422272"/>
              <a:chOff x="6000038" y="1928493"/>
              <a:chExt cx="2072514" cy="1505934"/>
            </a:xfrm>
          </p:grpSpPr>
          <p:sp>
            <p:nvSpPr>
              <p:cNvPr id="6" name="Rounded Rectangle 5"/>
              <p:cNvSpPr/>
              <p:nvPr/>
            </p:nvSpPr>
            <p:spPr>
              <a:xfrm>
                <a:off x="6000038" y="1928552"/>
                <a:ext cx="2072514" cy="1285990"/>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b="1">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7" name="TextBox 6"/>
              <p:cNvSpPr txBox="1"/>
              <p:nvPr/>
            </p:nvSpPr>
            <p:spPr>
              <a:xfrm>
                <a:off x="6108831" y="2143993"/>
                <a:ext cx="1847674" cy="1290434"/>
              </a:xfrm>
              <a:prstGeom prst="rect">
                <a:avLst/>
              </a:prstGeom>
              <a:noFill/>
            </p:spPr>
            <p:txBody>
              <a:bodyPr rtlCol="1">
                <a:spAutoFit/>
              </a:bodyPr>
              <a:lstStyle/>
              <a:p>
                <a:pPr algn="ctr" fontAlgn="auto">
                  <a:spcBef>
                    <a:spcPts val="0"/>
                  </a:spcBef>
                  <a:spcAft>
                    <a:spcPts val="0"/>
                  </a:spcAft>
                  <a:defRPr/>
                </a:pPr>
                <a:r>
                  <a:rPr lang="ar-EG" sz="5400" b="1" dirty="0">
                    <a:solidFill>
                      <a:schemeClr val="bg1"/>
                    </a:solidFill>
                    <a:latin typeface="+mn-lt"/>
                    <a:cs typeface="+mj-cs"/>
                  </a:rPr>
                  <a:t>أمثلة</a:t>
                </a:r>
              </a:p>
            </p:txBody>
          </p:sp>
        </p:grpSp>
      </p:grpSp>
      <p:grpSp>
        <p:nvGrpSpPr>
          <p:cNvPr id="10" name="Group 2"/>
          <p:cNvGrpSpPr>
            <a:grpSpLocks/>
          </p:cNvGrpSpPr>
          <p:nvPr/>
        </p:nvGrpSpPr>
        <p:grpSpPr bwMode="auto">
          <a:xfrm>
            <a:off x="7715250" y="2357438"/>
            <a:ext cx="1071563" cy="1714500"/>
            <a:chOff x="7929586" y="3071810"/>
            <a:chExt cx="714380" cy="1394861"/>
          </a:xfrm>
        </p:grpSpPr>
        <p:grpSp>
          <p:nvGrpSpPr>
            <p:cNvPr id="16397" name="Group 9"/>
            <p:cNvGrpSpPr>
              <a:grpSpLocks/>
            </p:cNvGrpSpPr>
            <p:nvPr/>
          </p:nvGrpSpPr>
          <p:grpSpPr bwMode="auto">
            <a:xfrm>
              <a:off x="7929586" y="3214686"/>
              <a:ext cx="714380" cy="1251985"/>
              <a:chOff x="8072462" y="2143116"/>
              <a:chExt cx="714380" cy="1251985"/>
            </a:xfrm>
          </p:grpSpPr>
          <p:sp>
            <p:nvSpPr>
              <p:cNvPr id="14" name="Curved Down Arrow 7"/>
              <p:cNvSpPr/>
              <p:nvPr/>
            </p:nvSpPr>
            <p:spPr>
              <a:xfrm rot="6111631">
                <a:off x="7899763" y="2537655"/>
                <a:ext cx="1051312" cy="663580"/>
              </a:xfrm>
              <a:prstGeom prst="curvedDownArrow">
                <a:avLst>
                  <a:gd name="adj1" fmla="val 25000"/>
                  <a:gd name="adj2" fmla="val 57029"/>
                  <a:gd name="adj3" fmla="val 55000"/>
                </a:avLst>
              </a:prstGeom>
              <a:solidFill>
                <a:srgbClr val="CC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100">
                  <a:solidFill>
                    <a:schemeClr val="tx1"/>
                  </a:solidFill>
                  <a:cs typeface="+mj-cs"/>
                </a:endParaRPr>
              </a:p>
            </p:txBody>
          </p:sp>
          <p:sp>
            <p:nvSpPr>
              <p:cNvPr id="15" name="Oval 8"/>
              <p:cNvSpPr/>
              <p:nvPr/>
            </p:nvSpPr>
            <p:spPr>
              <a:xfrm>
                <a:off x="8072462" y="2143600"/>
                <a:ext cx="714380" cy="71422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600" b="1" dirty="0">
                  <a:cs typeface="+mj-cs"/>
                </a:endParaRPr>
              </a:p>
            </p:txBody>
          </p:sp>
        </p:grpSp>
        <p:grpSp>
          <p:nvGrpSpPr>
            <p:cNvPr id="16398" name="Group 6"/>
            <p:cNvGrpSpPr>
              <a:grpSpLocks/>
            </p:cNvGrpSpPr>
            <p:nvPr/>
          </p:nvGrpSpPr>
          <p:grpSpPr bwMode="auto">
            <a:xfrm>
              <a:off x="7929586" y="3071810"/>
              <a:ext cx="714380" cy="1251985"/>
              <a:chOff x="8072462" y="2143116"/>
              <a:chExt cx="714380" cy="1251985"/>
            </a:xfrm>
          </p:grpSpPr>
          <p:sp>
            <p:nvSpPr>
              <p:cNvPr id="12" name="Curved Down Arrow 11"/>
              <p:cNvSpPr/>
              <p:nvPr/>
            </p:nvSpPr>
            <p:spPr>
              <a:xfrm rot="6111631">
                <a:off x="7899763" y="2537170"/>
                <a:ext cx="1051312" cy="663580"/>
              </a:xfrm>
              <a:prstGeom prst="curvedDownArrow">
                <a:avLst>
                  <a:gd name="adj1" fmla="val 25000"/>
                  <a:gd name="adj2" fmla="val 57029"/>
                  <a:gd name="adj3" fmla="val 55000"/>
                </a:avLst>
              </a:prstGeom>
              <a:solidFill>
                <a:srgbClr val="FFFF00"/>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100">
                  <a:solidFill>
                    <a:schemeClr val="tx1"/>
                  </a:solidFill>
                  <a:cs typeface="+mj-cs"/>
                </a:endParaRPr>
              </a:p>
            </p:txBody>
          </p:sp>
          <p:sp>
            <p:nvSpPr>
              <p:cNvPr id="13" name="Oval 12"/>
              <p:cNvSpPr/>
              <p:nvPr/>
            </p:nvSpPr>
            <p:spPr>
              <a:xfrm>
                <a:off x="8072462" y="2143116"/>
                <a:ext cx="714380" cy="71422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600" b="1" dirty="0">
                    <a:cs typeface="+mj-cs"/>
                  </a:rPr>
                  <a:t>2</a:t>
                </a:r>
              </a:p>
            </p:txBody>
          </p:sp>
        </p:grpSp>
      </p:grpSp>
      <p:sp>
        <p:nvSpPr>
          <p:cNvPr id="16" name="TextBox 15"/>
          <p:cNvSpPr txBox="1">
            <a:spLocks noChangeArrowheads="1"/>
          </p:cNvSpPr>
          <p:nvPr/>
        </p:nvSpPr>
        <p:spPr bwMode="auto">
          <a:xfrm>
            <a:off x="428625" y="2286000"/>
            <a:ext cx="7072313" cy="1384300"/>
          </a:xfrm>
          <a:prstGeom prst="rect">
            <a:avLst/>
          </a:prstGeom>
          <a:noFill/>
          <a:ln w="9525">
            <a:noFill/>
            <a:miter lim="800000"/>
            <a:headEnd/>
            <a:tailEnd/>
          </a:ln>
        </p:spPr>
        <p:txBody>
          <a:bodyPr>
            <a:spAutoFit/>
          </a:bodyPr>
          <a:lstStyle/>
          <a:p>
            <a:pPr>
              <a:defRPr/>
            </a:pPr>
            <a:r>
              <a:rPr lang="ar-EG" sz="4400" b="1" dirty="0">
                <a:latin typeface="Calibri" pitchFamily="34" charset="0"/>
                <a:cs typeface="+mj-cs"/>
              </a:rPr>
              <a:t>احسب قيمة العبارة الجبرية:</a:t>
            </a:r>
          </a:p>
          <a:p>
            <a:pPr>
              <a:defRPr/>
            </a:pPr>
            <a:r>
              <a:rPr lang="ar-EG" sz="4000" b="1" dirty="0">
                <a:latin typeface="Calibri" pitchFamily="34" charset="0"/>
                <a:cs typeface="+mj-cs"/>
              </a:rPr>
              <a:t>س – ص , إذا كانت س = 64, ص= 27.</a:t>
            </a:r>
          </a:p>
        </p:txBody>
      </p:sp>
      <p:sp>
        <p:nvSpPr>
          <p:cNvPr id="17" name="TextBox 16"/>
          <p:cNvSpPr txBox="1">
            <a:spLocks noChangeArrowheads="1"/>
          </p:cNvSpPr>
          <p:nvPr/>
        </p:nvSpPr>
        <p:spPr bwMode="auto">
          <a:xfrm>
            <a:off x="3214688" y="3997325"/>
            <a:ext cx="3714750" cy="646113"/>
          </a:xfrm>
          <a:prstGeom prst="rect">
            <a:avLst/>
          </a:prstGeom>
          <a:noFill/>
          <a:ln w="9525">
            <a:noFill/>
            <a:miter lim="800000"/>
            <a:headEnd/>
            <a:tailEnd/>
          </a:ln>
        </p:spPr>
        <p:txBody>
          <a:bodyPr>
            <a:spAutoFit/>
          </a:bodyPr>
          <a:lstStyle/>
          <a:p>
            <a:pPr>
              <a:defRPr/>
            </a:pPr>
            <a:r>
              <a:rPr lang="ar-EG" sz="3600" b="1" dirty="0">
                <a:solidFill>
                  <a:srgbClr val="FF0000"/>
                </a:solidFill>
                <a:latin typeface="Calibri" pitchFamily="34" charset="0"/>
                <a:cs typeface="+mj-cs"/>
              </a:rPr>
              <a:t>س</a:t>
            </a:r>
            <a:r>
              <a:rPr lang="ar-EG" sz="3600" b="1" dirty="0">
                <a:latin typeface="Calibri" pitchFamily="34" charset="0"/>
                <a:cs typeface="+mj-cs"/>
              </a:rPr>
              <a:t> – </a:t>
            </a:r>
            <a:r>
              <a:rPr lang="ar-EG" sz="3600" b="1" dirty="0">
                <a:solidFill>
                  <a:srgbClr val="0000FF"/>
                </a:solidFill>
                <a:latin typeface="Calibri" pitchFamily="34" charset="0"/>
                <a:cs typeface="+mj-cs"/>
              </a:rPr>
              <a:t>ص</a:t>
            </a:r>
            <a:r>
              <a:rPr lang="ar-EG" sz="3600" b="1" dirty="0">
                <a:latin typeface="Calibri" pitchFamily="34" charset="0"/>
                <a:cs typeface="+mj-cs"/>
              </a:rPr>
              <a:t> = </a:t>
            </a:r>
            <a:r>
              <a:rPr lang="ar-EG" sz="3600" b="1" dirty="0">
                <a:solidFill>
                  <a:srgbClr val="FF0000"/>
                </a:solidFill>
                <a:latin typeface="Calibri" pitchFamily="34" charset="0"/>
                <a:cs typeface="+mj-cs"/>
              </a:rPr>
              <a:t>64</a:t>
            </a:r>
            <a:r>
              <a:rPr lang="ar-EG" sz="3600" b="1" dirty="0">
                <a:latin typeface="Calibri" pitchFamily="34" charset="0"/>
                <a:cs typeface="+mj-cs"/>
              </a:rPr>
              <a:t> – </a:t>
            </a:r>
            <a:r>
              <a:rPr lang="ar-EG" sz="3600" b="1" dirty="0">
                <a:solidFill>
                  <a:srgbClr val="0000FF"/>
                </a:solidFill>
                <a:latin typeface="Calibri" pitchFamily="34" charset="0"/>
                <a:cs typeface="+mj-cs"/>
              </a:rPr>
              <a:t>27</a:t>
            </a:r>
            <a:r>
              <a:rPr lang="ar-EG" sz="3600" b="1" dirty="0">
                <a:latin typeface="Calibri" pitchFamily="34" charset="0"/>
                <a:cs typeface="+mj-cs"/>
              </a:rPr>
              <a:t> </a:t>
            </a:r>
          </a:p>
        </p:txBody>
      </p:sp>
      <p:sp>
        <p:nvSpPr>
          <p:cNvPr id="18" name="TextBox 17"/>
          <p:cNvSpPr txBox="1">
            <a:spLocks noChangeArrowheads="1"/>
          </p:cNvSpPr>
          <p:nvPr/>
        </p:nvSpPr>
        <p:spPr bwMode="auto">
          <a:xfrm>
            <a:off x="4429125" y="5140325"/>
            <a:ext cx="1214438" cy="646113"/>
          </a:xfrm>
          <a:prstGeom prst="rect">
            <a:avLst/>
          </a:prstGeom>
          <a:noFill/>
          <a:ln w="9525">
            <a:noFill/>
            <a:miter lim="800000"/>
            <a:headEnd/>
            <a:tailEnd/>
          </a:ln>
        </p:spPr>
        <p:txBody>
          <a:bodyPr>
            <a:spAutoFit/>
          </a:bodyPr>
          <a:lstStyle/>
          <a:p>
            <a:pPr algn="ctr">
              <a:defRPr/>
            </a:pPr>
            <a:r>
              <a:rPr lang="ar-EG" sz="3600" b="1" dirty="0">
                <a:latin typeface="Calibri" pitchFamily="34" charset="0"/>
                <a:cs typeface="+mj-cs"/>
              </a:rPr>
              <a:t>= 37 </a:t>
            </a:r>
          </a:p>
        </p:txBody>
      </p:sp>
      <p:sp>
        <p:nvSpPr>
          <p:cNvPr id="19" name="TextBox 18"/>
          <p:cNvSpPr txBox="1">
            <a:spLocks noChangeArrowheads="1"/>
          </p:cNvSpPr>
          <p:nvPr/>
        </p:nvSpPr>
        <p:spPr bwMode="auto">
          <a:xfrm>
            <a:off x="714375" y="3789363"/>
            <a:ext cx="2428875" cy="1200150"/>
          </a:xfrm>
          <a:prstGeom prst="rect">
            <a:avLst/>
          </a:prstGeom>
          <a:noFill/>
          <a:ln w="9525">
            <a:noFill/>
            <a:miter lim="800000"/>
            <a:headEnd/>
            <a:tailEnd/>
          </a:ln>
        </p:spPr>
        <p:txBody>
          <a:bodyPr>
            <a:spAutoFit/>
          </a:bodyPr>
          <a:lstStyle/>
          <a:p>
            <a:pPr algn="ctr">
              <a:defRPr/>
            </a:pPr>
            <a:r>
              <a:rPr lang="ar-EG" sz="2400" b="1" dirty="0">
                <a:solidFill>
                  <a:srgbClr val="0000FF"/>
                </a:solidFill>
                <a:latin typeface="Calibri" pitchFamily="34" charset="0"/>
                <a:cs typeface="+mj-cs"/>
              </a:rPr>
              <a:t>استبدل العدد 64 بالمتغير س , والعدد 27بالمتغير ص</a:t>
            </a:r>
          </a:p>
        </p:txBody>
      </p:sp>
      <p:sp>
        <p:nvSpPr>
          <p:cNvPr id="20" name="TextBox 19"/>
          <p:cNvSpPr txBox="1">
            <a:spLocks noChangeArrowheads="1"/>
          </p:cNvSpPr>
          <p:nvPr/>
        </p:nvSpPr>
        <p:spPr bwMode="auto">
          <a:xfrm>
            <a:off x="714375" y="5178425"/>
            <a:ext cx="2428875" cy="461963"/>
          </a:xfrm>
          <a:prstGeom prst="rect">
            <a:avLst/>
          </a:prstGeom>
          <a:noFill/>
          <a:ln w="9525">
            <a:noFill/>
            <a:miter lim="800000"/>
            <a:headEnd/>
            <a:tailEnd/>
          </a:ln>
        </p:spPr>
        <p:txBody>
          <a:bodyPr>
            <a:spAutoFit/>
          </a:bodyPr>
          <a:lstStyle/>
          <a:p>
            <a:pPr algn="ctr">
              <a:defRPr/>
            </a:pPr>
            <a:r>
              <a:rPr lang="ar-EG" sz="2400" b="1" dirty="0">
                <a:solidFill>
                  <a:srgbClr val="0000FF"/>
                </a:solidFill>
                <a:latin typeface="Calibri" pitchFamily="34" charset="0"/>
                <a:cs typeface="+mj-cs"/>
              </a:rPr>
              <a:t>اطرح 27 من 64 </a:t>
            </a:r>
          </a:p>
        </p:txBody>
      </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8" presetClass="entr" presetSubtype="0" accel="5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500" fill="hold"/>
                                        <p:tgtEl>
                                          <p:spTgt spid="10"/>
                                        </p:tgtEl>
                                        <p:attrNameLst>
                                          <p:attrName>ppt_x</p:attrName>
                                        </p:attrNameLst>
                                      </p:cBhvr>
                                      <p:tavLst>
                                        <p:tav tm="0">
                                          <p:val>
                                            <p:fltVal val="-1"/>
                                          </p:val>
                                        </p:tav>
                                        <p:tav tm="50000">
                                          <p:val>
                                            <p:fltVal val="0.95"/>
                                          </p:val>
                                        </p:tav>
                                        <p:tav tm="100000">
                                          <p:val>
                                            <p:strVal val="#ppt_x"/>
                                          </p:val>
                                        </p:tav>
                                      </p:tavLst>
                                    </p:anim>
                                    <p:anim calcmode="lin" valueType="num">
                                      <p:cBhvr>
                                        <p:cTn id="9" dur="500" fill="hold"/>
                                        <p:tgtEl>
                                          <p:spTgt spid="10"/>
                                        </p:tgtEl>
                                        <p:attrNameLst>
                                          <p:attrName>ppt_y</p:attrName>
                                        </p:attrNameLst>
                                      </p:cBhvr>
                                      <p:tavLst>
                                        <p:tav tm="0">
                                          <p:val>
                                            <p:strVal val="#ppt_y"/>
                                          </p:val>
                                        </p:tav>
                                        <p:tav tm="100000">
                                          <p:val>
                                            <p:strVal val="#ppt_y"/>
                                          </p:val>
                                        </p:tav>
                                      </p:tavLst>
                                    </p:anim>
                                    <p:animEffect transition="in" filter="fade">
                                      <p:cBhvr>
                                        <p:cTn id="10"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0014 - غلق الويندوز.wav"/>
                                        </p:tgtEl>
                                      </p:cMediaNode>
                                    </p:audio>
                                  </p:subTnLst>
                                </p:cTn>
                              </p:par>
                              <p:par>
                                <p:cTn id="11" presetID="9"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subTnLst>
                                    <p:audio>
                                      <p:cMediaNode>
                                        <p:cTn display="0" masterRel="sameClick">
                                          <p:stCondLst>
                                            <p:cond evt="begin" delay="0">
                                              <p:tn val="11"/>
                                            </p:cond>
                                          </p:stCondLst>
                                          <p:endCondLst>
                                            <p:cond evt="onStopAudio" delay="0">
                                              <p:tgtEl>
                                                <p:sldTgt/>
                                              </p:tgtEl>
                                            </p:cond>
                                          </p:endCondLst>
                                        </p:cTn>
                                        <p:tgtEl>
                                          <p:sndTgt r:embed="rId4" name="احسب قيمة العبارة الجبرية 15.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subTnLst>
                                    <p:audio>
                                      <p:cMediaNode>
                                        <p:cTn display="0" masterRel="sameClick">
                                          <p:stCondLst>
                                            <p:cond evt="begin" delay="0">
                                              <p:tn val="16"/>
                                            </p:cond>
                                          </p:stCondLst>
                                          <p:endCondLst>
                                            <p:cond evt="onStopAudio" delay="0">
                                              <p:tgtEl>
                                                <p:sldTgt/>
                                              </p:tgtEl>
                                            </p:cond>
                                          </p:endCondLst>
                                        </p:cTn>
                                        <p:tgtEl>
                                          <p:sndTgt r:embed="rId5" name="استبدل العدد 64.wav"/>
                                        </p:tgtEl>
                                      </p:cMediaNode>
                                    </p:audio>
                                  </p:sub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strVal val="#ppt_w+.3"/>
                                          </p:val>
                                        </p:tav>
                                        <p:tav tm="100000">
                                          <p:val>
                                            <p:strVal val="#ppt_w"/>
                                          </p:val>
                                        </p:tav>
                                      </p:tavLst>
                                    </p:anim>
                                    <p:anim calcmode="lin" valueType="num">
                                      <p:cBhvr>
                                        <p:cTn id="24" dur="500" fill="hold"/>
                                        <p:tgtEl>
                                          <p:spTgt spid="17"/>
                                        </p:tgtEl>
                                        <p:attrNameLst>
                                          <p:attrName>ppt_h</p:attrName>
                                        </p:attrNameLst>
                                      </p:cBhvr>
                                      <p:tavLst>
                                        <p:tav tm="0">
                                          <p:val>
                                            <p:strVal val="#ppt_h"/>
                                          </p:val>
                                        </p:tav>
                                        <p:tav tm="100000">
                                          <p:val>
                                            <p:strVal val="#ppt_h"/>
                                          </p:val>
                                        </p:tav>
                                      </p:tavLst>
                                    </p:anim>
                                    <p:animEffect transition="in" filter="fade">
                                      <p:cBhvr>
                                        <p:cTn id="25" dur="500"/>
                                        <p:tgtEl>
                                          <p:spTgt spid="17"/>
                                        </p:tgtEl>
                                      </p:cBhvr>
                                    </p:animEffect>
                                  </p:childTnLst>
                                  <p:subTnLst>
                                    <p:audio>
                                      <p:cMediaNode>
                                        <p:cTn display="0" masterRel="sameClick">
                                          <p:stCondLst>
                                            <p:cond evt="begin" delay="0">
                                              <p:tn val="21"/>
                                            </p:cond>
                                          </p:stCondLst>
                                          <p:endCondLst>
                                            <p:cond evt="onStopAudio" delay="0">
                                              <p:tgtEl>
                                                <p:sldTgt/>
                                              </p:tgtEl>
                                            </p:cond>
                                          </p:endCondLst>
                                        </p:cTn>
                                        <p:tgtEl>
                                          <p:sndTgt r:embed="rId6" name="س – ص = 64 – 27.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subTnLst>
                                    <p:audio>
                                      <p:cMediaNode>
                                        <p:cTn display="0" masterRel="sameClick">
                                          <p:stCondLst>
                                            <p:cond evt="begin" delay="0">
                                              <p:tn val="28"/>
                                            </p:cond>
                                          </p:stCondLst>
                                          <p:endCondLst>
                                            <p:cond evt="onStopAudio" delay="0">
                                              <p:tgtEl>
                                                <p:sldTgt/>
                                              </p:tgtEl>
                                            </p:cond>
                                          </p:endCondLst>
                                        </p:cTn>
                                        <p:tgtEl>
                                          <p:sndTgt r:embed="rId7" name="اطرح 27 من 64.wav"/>
                                        </p:tgtEl>
                                      </p:cMediaNode>
                                    </p:audio>
                                  </p:sub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strVal val="#ppt_w+.3"/>
                                          </p:val>
                                        </p:tav>
                                        <p:tav tm="100000">
                                          <p:val>
                                            <p:strVal val="#ppt_w"/>
                                          </p:val>
                                        </p:tav>
                                      </p:tavLst>
                                    </p:anim>
                                    <p:anim calcmode="lin" valueType="num">
                                      <p:cBhvr>
                                        <p:cTn id="36" dur="500" fill="hold"/>
                                        <p:tgtEl>
                                          <p:spTgt spid="18"/>
                                        </p:tgtEl>
                                        <p:attrNameLst>
                                          <p:attrName>ppt_h</p:attrName>
                                        </p:attrNameLst>
                                      </p:cBhvr>
                                      <p:tavLst>
                                        <p:tav tm="0">
                                          <p:val>
                                            <p:strVal val="#ppt_h"/>
                                          </p:val>
                                        </p:tav>
                                        <p:tav tm="100000">
                                          <p:val>
                                            <p:strVal val="#ppt_h"/>
                                          </p:val>
                                        </p:tav>
                                      </p:tavLst>
                                    </p:anim>
                                    <p:animEffect transition="in" filter="fade">
                                      <p:cBhvr>
                                        <p:cTn id="37" dur="500"/>
                                        <p:tgtEl>
                                          <p:spTgt spid="18"/>
                                        </p:tgtEl>
                                      </p:cBhvr>
                                    </p:animEffect>
                                  </p:childTnLst>
                                  <p:subTnLst>
                                    <p:audio>
                                      <p:cMediaNode>
                                        <p:cTn display="0" masterRel="sameClick">
                                          <p:stCondLst>
                                            <p:cond evt="begin" delay="0">
                                              <p:tn val="33"/>
                                            </p:cond>
                                          </p:stCondLst>
                                          <p:endCondLst>
                                            <p:cond evt="onStopAudio" delay="0">
                                              <p:tgtEl>
                                                <p:sldTgt/>
                                              </p:tgtEl>
                                            </p:cond>
                                          </p:endCondLst>
                                        </p:cTn>
                                        <p:tgtEl>
                                          <p:sndTgt r:embed="rId8" name="3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 Single Corner Rectangle 25"/>
          <p:cNvSpPr/>
          <p:nvPr/>
        </p:nvSpPr>
        <p:spPr bwMode="auto">
          <a:xfrm rot="10800000">
            <a:off x="285719" y="548307"/>
            <a:ext cx="8501094" cy="6095381"/>
          </a:xfrm>
          <a:prstGeom prst="round1Rect">
            <a:avLst>
              <a:gd name="adj" fmla="val 43151"/>
            </a:avLst>
          </a:prstGeom>
          <a:gradFill flip="none" rotWithShape="1">
            <a:gsLst>
              <a:gs pos="0">
                <a:srgbClr val="008000"/>
              </a:gs>
              <a:gs pos="51000">
                <a:schemeClr val="bg1">
                  <a:lumMod val="95000"/>
                </a:schemeClr>
              </a:gs>
              <a:gs pos="100000">
                <a:schemeClr val="bg1">
                  <a:lumMod val="95000"/>
                </a:schemeClr>
              </a:gs>
            </a:gsLst>
            <a:lin ang="13500000" scaled="1"/>
            <a:tileRect/>
          </a:gradFill>
          <a:ln w="28575">
            <a:solidFill>
              <a:srgbClr val="00FF00"/>
            </a:solidFill>
            <a:prstDash val="sysDash"/>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dirty="0">
              <a:cs typeface="+mj-cs"/>
            </a:endParaRPr>
          </a:p>
        </p:txBody>
      </p:sp>
      <p:sp>
        <p:nvSpPr>
          <p:cNvPr id="28" name="TextBox 27"/>
          <p:cNvSpPr txBox="1"/>
          <p:nvPr/>
        </p:nvSpPr>
        <p:spPr>
          <a:xfrm>
            <a:off x="1071538" y="1078040"/>
            <a:ext cx="3857652" cy="646331"/>
          </a:xfrm>
          <a:prstGeom prst="rect">
            <a:avLst/>
          </a:prstGeom>
          <a:ln>
            <a:solidFill>
              <a:schemeClr val="bg1">
                <a:lumMod val="6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1"/>
          </a:fillRef>
          <a:effectRef idx="0">
            <a:scrgbClr r="0" g="0" b="0"/>
          </a:effectRef>
          <a:fontRef idx="major"/>
        </p:style>
        <p:txBody>
          <a:bodyPr rtlCol="1">
            <a:spAutoFit/>
          </a:bodyPr>
          <a:lstStyle/>
          <a:p>
            <a:pPr algn="ctr" fontAlgn="auto">
              <a:spcBef>
                <a:spcPts val="0"/>
              </a:spcBef>
              <a:spcAft>
                <a:spcPts val="0"/>
              </a:spcAft>
              <a:defRPr/>
            </a:pPr>
            <a:r>
              <a:rPr lang="ar-EG" sz="3600" b="1" dirty="0"/>
              <a:t>حساب قيمة عبارة جبرية</a:t>
            </a:r>
          </a:p>
        </p:txBody>
      </p:sp>
      <p:grpSp>
        <p:nvGrpSpPr>
          <p:cNvPr id="17414" name="Group 1"/>
          <p:cNvGrpSpPr>
            <a:grpSpLocks/>
          </p:cNvGrpSpPr>
          <p:nvPr/>
        </p:nvGrpSpPr>
        <p:grpSpPr bwMode="auto">
          <a:xfrm>
            <a:off x="6286500" y="500063"/>
            <a:ext cx="2081213" cy="1184275"/>
            <a:chOff x="6204917" y="285728"/>
            <a:chExt cx="2377135" cy="1564857"/>
          </a:xfrm>
        </p:grpSpPr>
        <p:sp>
          <p:nvSpPr>
            <p:cNvPr id="3" name="Rounded Rectangle 2"/>
            <p:cNvSpPr/>
            <p:nvPr/>
          </p:nvSpPr>
          <p:spPr>
            <a:xfrm>
              <a:off x="6204917" y="285728"/>
              <a:ext cx="2072514" cy="1214547"/>
            </a:xfrm>
            <a:prstGeom prst="roundRect">
              <a:avLst/>
            </a:prstGeom>
            <a:solidFill>
              <a:srgbClr val="0000FF"/>
            </a:solid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b="1">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4" name="Rounded Rectangle 3"/>
            <p:cNvSpPr/>
            <p:nvPr/>
          </p:nvSpPr>
          <p:spPr>
            <a:xfrm>
              <a:off x="6509538" y="581498"/>
              <a:ext cx="2072514" cy="1214548"/>
            </a:xfrm>
            <a:prstGeom prst="roundRect">
              <a:avLst/>
            </a:prstGeom>
            <a:solidFill>
              <a:srgbClr val="0000FF"/>
            </a:solid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b="1">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grpSp>
          <p:nvGrpSpPr>
            <p:cNvPr id="17431" name="Group 8"/>
            <p:cNvGrpSpPr>
              <a:grpSpLocks/>
            </p:cNvGrpSpPr>
            <p:nvPr/>
          </p:nvGrpSpPr>
          <p:grpSpPr bwMode="auto">
            <a:xfrm>
              <a:off x="6357228" y="428313"/>
              <a:ext cx="2072514" cy="1422272"/>
              <a:chOff x="6000038" y="1928493"/>
              <a:chExt cx="2072514" cy="1505934"/>
            </a:xfrm>
          </p:grpSpPr>
          <p:sp>
            <p:nvSpPr>
              <p:cNvPr id="6" name="Rounded Rectangle 5"/>
              <p:cNvSpPr/>
              <p:nvPr/>
            </p:nvSpPr>
            <p:spPr>
              <a:xfrm>
                <a:off x="6000038" y="1928552"/>
                <a:ext cx="2072514" cy="1285990"/>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b="1">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7" name="TextBox 6"/>
              <p:cNvSpPr txBox="1"/>
              <p:nvPr/>
            </p:nvSpPr>
            <p:spPr>
              <a:xfrm>
                <a:off x="6108831" y="2143993"/>
                <a:ext cx="1847674" cy="1290434"/>
              </a:xfrm>
              <a:prstGeom prst="rect">
                <a:avLst/>
              </a:prstGeom>
              <a:noFill/>
            </p:spPr>
            <p:txBody>
              <a:bodyPr rtlCol="1">
                <a:spAutoFit/>
              </a:bodyPr>
              <a:lstStyle/>
              <a:p>
                <a:pPr algn="ctr" fontAlgn="auto">
                  <a:spcBef>
                    <a:spcPts val="0"/>
                  </a:spcBef>
                  <a:spcAft>
                    <a:spcPts val="0"/>
                  </a:spcAft>
                  <a:defRPr/>
                </a:pPr>
                <a:r>
                  <a:rPr lang="ar-EG" sz="5400" b="1" dirty="0">
                    <a:solidFill>
                      <a:schemeClr val="bg1"/>
                    </a:solidFill>
                    <a:latin typeface="+mn-lt"/>
                    <a:cs typeface="+mj-cs"/>
                  </a:rPr>
                  <a:t>أمثلة</a:t>
                </a:r>
              </a:p>
            </p:txBody>
          </p:sp>
        </p:grpSp>
      </p:grpSp>
      <p:grpSp>
        <p:nvGrpSpPr>
          <p:cNvPr id="10" name="Group 2"/>
          <p:cNvGrpSpPr>
            <a:grpSpLocks/>
          </p:cNvGrpSpPr>
          <p:nvPr/>
        </p:nvGrpSpPr>
        <p:grpSpPr bwMode="auto">
          <a:xfrm>
            <a:off x="7715250" y="2357438"/>
            <a:ext cx="1071563" cy="1714500"/>
            <a:chOff x="7929586" y="3071810"/>
            <a:chExt cx="714380" cy="1394861"/>
          </a:xfrm>
        </p:grpSpPr>
        <p:grpSp>
          <p:nvGrpSpPr>
            <p:cNvPr id="17423" name="Group 9"/>
            <p:cNvGrpSpPr>
              <a:grpSpLocks/>
            </p:cNvGrpSpPr>
            <p:nvPr/>
          </p:nvGrpSpPr>
          <p:grpSpPr bwMode="auto">
            <a:xfrm>
              <a:off x="7929586" y="3214686"/>
              <a:ext cx="714380" cy="1251985"/>
              <a:chOff x="8072462" y="2143116"/>
              <a:chExt cx="714380" cy="1251985"/>
            </a:xfrm>
          </p:grpSpPr>
          <p:sp>
            <p:nvSpPr>
              <p:cNvPr id="14" name="Curved Down Arrow 7"/>
              <p:cNvSpPr/>
              <p:nvPr/>
            </p:nvSpPr>
            <p:spPr>
              <a:xfrm rot="6111631">
                <a:off x="7899763" y="2537655"/>
                <a:ext cx="1051312" cy="663580"/>
              </a:xfrm>
              <a:prstGeom prst="curvedDownArrow">
                <a:avLst>
                  <a:gd name="adj1" fmla="val 25000"/>
                  <a:gd name="adj2" fmla="val 57029"/>
                  <a:gd name="adj3" fmla="val 55000"/>
                </a:avLst>
              </a:prstGeom>
              <a:solidFill>
                <a:srgbClr val="CC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100">
                  <a:solidFill>
                    <a:schemeClr val="tx1"/>
                  </a:solidFill>
                  <a:cs typeface="+mj-cs"/>
                </a:endParaRPr>
              </a:p>
            </p:txBody>
          </p:sp>
          <p:sp>
            <p:nvSpPr>
              <p:cNvPr id="15" name="Oval 8"/>
              <p:cNvSpPr/>
              <p:nvPr/>
            </p:nvSpPr>
            <p:spPr>
              <a:xfrm>
                <a:off x="8072462" y="2143600"/>
                <a:ext cx="714380" cy="71422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600" b="1" dirty="0">
                  <a:cs typeface="+mj-cs"/>
                </a:endParaRPr>
              </a:p>
            </p:txBody>
          </p:sp>
        </p:grpSp>
        <p:grpSp>
          <p:nvGrpSpPr>
            <p:cNvPr id="17424" name="Group 6"/>
            <p:cNvGrpSpPr>
              <a:grpSpLocks/>
            </p:cNvGrpSpPr>
            <p:nvPr/>
          </p:nvGrpSpPr>
          <p:grpSpPr bwMode="auto">
            <a:xfrm>
              <a:off x="7929586" y="3071810"/>
              <a:ext cx="714380" cy="1251985"/>
              <a:chOff x="8072462" y="2143116"/>
              <a:chExt cx="714380" cy="1251985"/>
            </a:xfrm>
          </p:grpSpPr>
          <p:sp>
            <p:nvSpPr>
              <p:cNvPr id="12" name="Curved Down Arrow 11"/>
              <p:cNvSpPr/>
              <p:nvPr/>
            </p:nvSpPr>
            <p:spPr>
              <a:xfrm rot="6111631">
                <a:off x="7899763" y="2537170"/>
                <a:ext cx="1051312" cy="663580"/>
              </a:xfrm>
              <a:prstGeom prst="curvedDownArrow">
                <a:avLst>
                  <a:gd name="adj1" fmla="val 25000"/>
                  <a:gd name="adj2" fmla="val 57029"/>
                  <a:gd name="adj3" fmla="val 55000"/>
                </a:avLst>
              </a:prstGeom>
              <a:solidFill>
                <a:srgbClr val="FFFF00"/>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100">
                  <a:solidFill>
                    <a:schemeClr val="tx1"/>
                  </a:solidFill>
                  <a:cs typeface="+mj-cs"/>
                </a:endParaRPr>
              </a:p>
            </p:txBody>
          </p:sp>
          <p:sp>
            <p:nvSpPr>
              <p:cNvPr id="13" name="Oval 12"/>
              <p:cNvSpPr/>
              <p:nvPr/>
            </p:nvSpPr>
            <p:spPr>
              <a:xfrm>
                <a:off x="8072462" y="2143116"/>
                <a:ext cx="714380" cy="71422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600" b="1" dirty="0">
                    <a:cs typeface="+mj-cs"/>
                  </a:rPr>
                  <a:t>3</a:t>
                </a:r>
              </a:p>
            </p:txBody>
          </p:sp>
        </p:grpSp>
      </p:grpSp>
      <p:sp>
        <p:nvSpPr>
          <p:cNvPr id="16" name="TextBox 15"/>
          <p:cNvSpPr txBox="1">
            <a:spLocks noChangeArrowheads="1"/>
          </p:cNvSpPr>
          <p:nvPr/>
        </p:nvSpPr>
        <p:spPr bwMode="auto">
          <a:xfrm>
            <a:off x="714375" y="2286000"/>
            <a:ext cx="6643688" cy="1384300"/>
          </a:xfrm>
          <a:prstGeom prst="rect">
            <a:avLst/>
          </a:prstGeom>
          <a:noFill/>
          <a:ln w="9525">
            <a:noFill/>
            <a:miter lim="800000"/>
            <a:headEnd/>
            <a:tailEnd/>
          </a:ln>
        </p:spPr>
        <p:txBody>
          <a:bodyPr>
            <a:spAutoFit/>
          </a:bodyPr>
          <a:lstStyle/>
          <a:p>
            <a:pPr>
              <a:defRPr/>
            </a:pPr>
            <a:r>
              <a:rPr lang="ar-EG" sz="4400" b="1" dirty="0">
                <a:latin typeface="Calibri" pitchFamily="34" charset="0"/>
                <a:cs typeface="+mj-cs"/>
              </a:rPr>
              <a:t>احسب قيمة العبارة الجبرية:</a:t>
            </a:r>
          </a:p>
          <a:p>
            <a:pPr>
              <a:defRPr/>
            </a:pPr>
            <a:r>
              <a:rPr lang="ar-EG" sz="4000" b="1" dirty="0">
                <a:latin typeface="Calibri" pitchFamily="34" charset="0"/>
                <a:cs typeface="+mj-cs"/>
              </a:rPr>
              <a:t>5ن + 4 , إذا كانت ن = 3.</a:t>
            </a:r>
          </a:p>
        </p:txBody>
      </p:sp>
      <p:sp>
        <p:nvSpPr>
          <p:cNvPr id="17" name="TextBox 16"/>
          <p:cNvSpPr txBox="1">
            <a:spLocks noChangeArrowheads="1"/>
          </p:cNvSpPr>
          <p:nvPr/>
        </p:nvSpPr>
        <p:spPr bwMode="auto">
          <a:xfrm>
            <a:off x="3214688" y="3997325"/>
            <a:ext cx="4000500" cy="646113"/>
          </a:xfrm>
          <a:prstGeom prst="rect">
            <a:avLst/>
          </a:prstGeom>
          <a:noFill/>
          <a:ln w="9525">
            <a:noFill/>
            <a:miter lim="800000"/>
            <a:headEnd/>
            <a:tailEnd/>
          </a:ln>
        </p:spPr>
        <p:txBody>
          <a:bodyPr>
            <a:spAutoFit/>
          </a:bodyPr>
          <a:lstStyle/>
          <a:p>
            <a:pPr>
              <a:defRPr/>
            </a:pPr>
            <a:r>
              <a:rPr lang="ar-EG" sz="3600" b="1" dirty="0">
                <a:latin typeface="Calibri" pitchFamily="34" charset="0"/>
                <a:cs typeface="+mj-cs"/>
              </a:rPr>
              <a:t>5</a:t>
            </a:r>
            <a:r>
              <a:rPr lang="ar-EG" sz="3600" b="1" dirty="0">
                <a:solidFill>
                  <a:srgbClr val="FF0000"/>
                </a:solidFill>
                <a:latin typeface="Calibri" pitchFamily="34" charset="0"/>
                <a:cs typeface="+mj-cs"/>
              </a:rPr>
              <a:t>ن</a:t>
            </a:r>
            <a:r>
              <a:rPr lang="ar-EG" sz="3600" b="1" dirty="0">
                <a:latin typeface="Calibri" pitchFamily="34" charset="0"/>
                <a:cs typeface="+mj-cs"/>
              </a:rPr>
              <a:t> + 4 = 5 × </a:t>
            </a:r>
            <a:r>
              <a:rPr lang="ar-EG" sz="3600" b="1" dirty="0">
                <a:solidFill>
                  <a:srgbClr val="FF0000"/>
                </a:solidFill>
                <a:latin typeface="Calibri" pitchFamily="34" charset="0"/>
                <a:cs typeface="+mj-cs"/>
              </a:rPr>
              <a:t>3</a:t>
            </a:r>
            <a:r>
              <a:rPr lang="ar-EG" sz="3600" b="1" dirty="0">
                <a:latin typeface="Calibri" pitchFamily="34" charset="0"/>
                <a:cs typeface="+mj-cs"/>
              </a:rPr>
              <a:t> + 4 </a:t>
            </a:r>
          </a:p>
        </p:txBody>
      </p:sp>
      <p:sp>
        <p:nvSpPr>
          <p:cNvPr id="18" name="TextBox 17"/>
          <p:cNvSpPr txBox="1">
            <a:spLocks noChangeArrowheads="1"/>
          </p:cNvSpPr>
          <p:nvPr/>
        </p:nvSpPr>
        <p:spPr bwMode="auto">
          <a:xfrm>
            <a:off x="3929063" y="4786313"/>
            <a:ext cx="2000250" cy="646112"/>
          </a:xfrm>
          <a:prstGeom prst="rect">
            <a:avLst/>
          </a:prstGeom>
          <a:noFill/>
          <a:ln w="9525">
            <a:noFill/>
            <a:miter lim="800000"/>
            <a:headEnd/>
            <a:tailEnd/>
          </a:ln>
        </p:spPr>
        <p:txBody>
          <a:bodyPr>
            <a:spAutoFit/>
          </a:bodyPr>
          <a:lstStyle/>
          <a:p>
            <a:pPr algn="ctr">
              <a:defRPr/>
            </a:pPr>
            <a:r>
              <a:rPr lang="ar-EG" sz="3600" b="1" dirty="0">
                <a:latin typeface="Calibri" pitchFamily="34" charset="0"/>
                <a:cs typeface="+mj-cs"/>
              </a:rPr>
              <a:t>= 15 + 4 </a:t>
            </a:r>
          </a:p>
        </p:txBody>
      </p:sp>
      <p:sp>
        <p:nvSpPr>
          <p:cNvPr id="19" name="TextBox 18"/>
          <p:cNvSpPr txBox="1">
            <a:spLocks noChangeArrowheads="1"/>
          </p:cNvSpPr>
          <p:nvPr/>
        </p:nvSpPr>
        <p:spPr bwMode="auto">
          <a:xfrm>
            <a:off x="714375" y="3933825"/>
            <a:ext cx="2428875" cy="830263"/>
          </a:xfrm>
          <a:prstGeom prst="rect">
            <a:avLst/>
          </a:prstGeom>
          <a:noFill/>
          <a:ln w="9525">
            <a:noFill/>
            <a:miter lim="800000"/>
            <a:headEnd/>
            <a:tailEnd/>
          </a:ln>
        </p:spPr>
        <p:txBody>
          <a:bodyPr>
            <a:spAutoFit/>
          </a:bodyPr>
          <a:lstStyle/>
          <a:p>
            <a:pPr algn="ctr">
              <a:defRPr/>
            </a:pPr>
            <a:r>
              <a:rPr lang="ar-EG" sz="2400" b="1" dirty="0" smtClean="0">
                <a:solidFill>
                  <a:srgbClr val="0000FF"/>
                </a:solidFill>
                <a:latin typeface="Calibri" pitchFamily="34" charset="0"/>
                <a:cs typeface="+mj-cs"/>
              </a:rPr>
              <a:t>استبدل </a:t>
            </a:r>
            <a:r>
              <a:rPr lang="ar-EG" sz="2400" b="1" dirty="0">
                <a:solidFill>
                  <a:srgbClr val="0000FF"/>
                </a:solidFill>
                <a:latin typeface="Calibri" pitchFamily="34" charset="0"/>
                <a:cs typeface="+mj-cs"/>
              </a:rPr>
              <a:t>العدد 3 بالمتغير ن </a:t>
            </a:r>
          </a:p>
        </p:txBody>
      </p:sp>
      <p:sp>
        <p:nvSpPr>
          <p:cNvPr id="20" name="TextBox 19"/>
          <p:cNvSpPr txBox="1">
            <a:spLocks noChangeArrowheads="1"/>
          </p:cNvSpPr>
          <p:nvPr/>
        </p:nvSpPr>
        <p:spPr bwMode="auto">
          <a:xfrm>
            <a:off x="785813" y="4824413"/>
            <a:ext cx="2428875" cy="461962"/>
          </a:xfrm>
          <a:prstGeom prst="rect">
            <a:avLst/>
          </a:prstGeom>
          <a:noFill/>
          <a:ln w="9525">
            <a:noFill/>
            <a:miter lim="800000"/>
            <a:headEnd/>
            <a:tailEnd/>
          </a:ln>
        </p:spPr>
        <p:txBody>
          <a:bodyPr>
            <a:spAutoFit/>
          </a:bodyPr>
          <a:lstStyle/>
          <a:p>
            <a:pPr algn="ctr">
              <a:defRPr/>
            </a:pPr>
            <a:r>
              <a:rPr lang="ar-EG" sz="2400" b="1" dirty="0">
                <a:solidFill>
                  <a:srgbClr val="0000FF"/>
                </a:solidFill>
                <a:latin typeface="Calibri" pitchFamily="34" charset="0"/>
                <a:cs typeface="+mj-cs"/>
              </a:rPr>
              <a:t>اضرب 5 في 3 </a:t>
            </a:r>
          </a:p>
        </p:txBody>
      </p:sp>
      <p:sp>
        <p:nvSpPr>
          <p:cNvPr id="21" name="TextBox 20"/>
          <p:cNvSpPr txBox="1">
            <a:spLocks noChangeArrowheads="1"/>
          </p:cNvSpPr>
          <p:nvPr/>
        </p:nvSpPr>
        <p:spPr bwMode="auto">
          <a:xfrm>
            <a:off x="4214813" y="5568950"/>
            <a:ext cx="1714500" cy="646113"/>
          </a:xfrm>
          <a:prstGeom prst="rect">
            <a:avLst/>
          </a:prstGeom>
          <a:noFill/>
          <a:ln w="9525">
            <a:noFill/>
            <a:miter lim="800000"/>
            <a:headEnd/>
            <a:tailEnd/>
          </a:ln>
        </p:spPr>
        <p:txBody>
          <a:bodyPr>
            <a:spAutoFit/>
          </a:bodyPr>
          <a:lstStyle/>
          <a:p>
            <a:pPr algn="ctr">
              <a:defRPr/>
            </a:pPr>
            <a:r>
              <a:rPr lang="ar-EG" sz="3600" b="1">
                <a:latin typeface="Calibri" pitchFamily="34" charset="0"/>
                <a:cs typeface="+mj-cs"/>
              </a:rPr>
              <a:t>= 19 </a:t>
            </a:r>
          </a:p>
        </p:txBody>
      </p:sp>
      <p:sp>
        <p:nvSpPr>
          <p:cNvPr id="22" name="TextBox 21"/>
          <p:cNvSpPr txBox="1">
            <a:spLocks noChangeArrowheads="1"/>
          </p:cNvSpPr>
          <p:nvPr/>
        </p:nvSpPr>
        <p:spPr bwMode="auto">
          <a:xfrm>
            <a:off x="1135063" y="5607050"/>
            <a:ext cx="2428875" cy="461963"/>
          </a:xfrm>
          <a:prstGeom prst="rect">
            <a:avLst/>
          </a:prstGeom>
          <a:noFill/>
          <a:ln w="9525">
            <a:noFill/>
            <a:miter lim="800000"/>
            <a:headEnd/>
            <a:tailEnd/>
          </a:ln>
        </p:spPr>
        <p:txBody>
          <a:bodyPr>
            <a:spAutoFit/>
          </a:bodyPr>
          <a:lstStyle/>
          <a:p>
            <a:pPr algn="ctr">
              <a:defRPr/>
            </a:pPr>
            <a:r>
              <a:rPr lang="ar-EG" sz="2400" b="1" dirty="0">
                <a:solidFill>
                  <a:srgbClr val="0000FF"/>
                </a:solidFill>
                <a:latin typeface="Calibri" pitchFamily="34" charset="0"/>
                <a:cs typeface="+mj-cs"/>
              </a:rPr>
              <a:t>اجمع العددين 15 و 4 </a:t>
            </a:r>
          </a:p>
        </p:txBody>
      </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8" presetClass="entr" presetSubtype="0" accel="5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500" fill="hold"/>
                                        <p:tgtEl>
                                          <p:spTgt spid="10"/>
                                        </p:tgtEl>
                                        <p:attrNameLst>
                                          <p:attrName>ppt_x</p:attrName>
                                        </p:attrNameLst>
                                      </p:cBhvr>
                                      <p:tavLst>
                                        <p:tav tm="0">
                                          <p:val>
                                            <p:fltVal val="-1"/>
                                          </p:val>
                                        </p:tav>
                                        <p:tav tm="50000">
                                          <p:val>
                                            <p:fltVal val="0.95"/>
                                          </p:val>
                                        </p:tav>
                                        <p:tav tm="100000">
                                          <p:val>
                                            <p:strVal val="#ppt_x"/>
                                          </p:val>
                                        </p:tav>
                                      </p:tavLst>
                                    </p:anim>
                                    <p:anim calcmode="lin" valueType="num">
                                      <p:cBhvr>
                                        <p:cTn id="9" dur="500" fill="hold"/>
                                        <p:tgtEl>
                                          <p:spTgt spid="10"/>
                                        </p:tgtEl>
                                        <p:attrNameLst>
                                          <p:attrName>ppt_y</p:attrName>
                                        </p:attrNameLst>
                                      </p:cBhvr>
                                      <p:tavLst>
                                        <p:tav tm="0">
                                          <p:val>
                                            <p:strVal val="#ppt_y"/>
                                          </p:val>
                                        </p:tav>
                                        <p:tav tm="100000">
                                          <p:val>
                                            <p:strVal val="#ppt_y"/>
                                          </p:val>
                                        </p:tav>
                                      </p:tavLst>
                                    </p:anim>
                                    <p:animEffect transition="in" filter="fade">
                                      <p:cBhvr>
                                        <p:cTn id="10"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0014 - غلق الويندوز.wav"/>
                                        </p:tgtEl>
                                      </p:cMediaNode>
                                    </p:audio>
                                  </p:subTnLst>
                                </p:cTn>
                              </p:par>
                              <p:par>
                                <p:cTn id="11" presetID="9"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subTnLst>
                                    <p:audio>
                                      <p:cMediaNode>
                                        <p:cTn display="0" masterRel="sameClick">
                                          <p:stCondLst>
                                            <p:cond evt="begin" delay="0">
                                              <p:tn val="11"/>
                                            </p:cond>
                                          </p:stCondLst>
                                          <p:endCondLst>
                                            <p:cond evt="onStopAudio" delay="0">
                                              <p:tgtEl>
                                                <p:sldTgt/>
                                              </p:tgtEl>
                                            </p:cond>
                                          </p:endCondLst>
                                        </p:cTn>
                                        <p:tgtEl>
                                          <p:sndTgt r:embed="rId4" name="احسب قيمة العبارة الجبرية 16.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subTnLst>
                                    <p:audio>
                                      <p:cMediaNode>
                                        <p:cTn display="0" masterRel="sameClick">
                                          <p:stCondLst>
                                            <p:cond evt="begin" delay="0">
                                              <p:tn val="16"/>
                                            </p:cond>
                                          </p:stCondLst>
                                          <p:endCondLst>
                                            <p:cond evt="onStopAudio" delay="0">
                                              <p:tgtEl>
                                                <p:sldTgt/>
                                              </p:tgtEl>
                                            </p:cond>
                                          </p:endCondLst>
                                        </p:cTn>
                                        <p:tgtEl>
                                          <p:sndTgt r:embed="rId5" name="استبدال العدد 3 بالمتغير ن.wav"/>
                                        </p:tgtEl>
                                      </p:cMediaNode>
                                    </p:audio>
                                  </p:sub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strVal val="#ppt_w+.3"/>
                                          </p:val>
                                        </p:tav>
                                        <p:tav tm="100000">
                                          <p:val>
                                            <p:strVal val="#ppt_w"/>
                                          </p:val>
                                        </p:tav>
                                      </p:tavLst>
                                    </p:anim>
                                    <p:anim calcmode="lin" valueType="num">
                                      <p:cBhvr>
                                        <p:cTn id="24" dur="500" fill="hold"/>
                                        <p:tgtEl>
                                          <p:spTgt spid="17"/>
                                        </p:tgtEl>
                                        <p:attrNameLst>
                                          <p:attrName>ppt_h</p:attrName>
                                        </p:attrNameLst>
                                      </p:cBhvr>
                                      <p:tavLst>
                                        <p:tav tm="0">
                                          <p:val>
                                            <p:strVal val="#ppt_h"/>
                                          </p:val>
                                        </p:tav>
                                        <p:tav tm="100000">
                                          <p:val>
                                            <p:strVal val="#ppt_h"/>
                                          </p:val>
                                        </p:tav>
                                      </p:tavLst>
                                    </p:anim>
                                    <p:animEffect transition="in" filter="fade">
                                      <p:cBhvr>
                                        <p:cTn id="25" dur="500"/>
                                        <p:tgtEl>
                                          <p:spTgt spid="17"/>
                                        </p:tgtEl>
                                      </p:cBhvr>
                                    </p:animEffect>
                                  </p:childTnLst>
                                  <p:subTnLst>
                                    <p:audio>
                                      <p:cMediaNode>
                                        <p:cTn display="0" masterRel="sameClick">
                                          <p:stCondLst>
                                            <p:cond evt="begin" delay="0">
                                              <p:tn val="21"/>
                                            </p:cond>
                                          </p:stCondLst>
                                          <p:endCondLst>
                                            <p:cond evt="onStopAudio" delay="0">
                                              <p:tgtEl>
                                                <p:sldTgt/>
                                              </p:tgtEl>
                                            </p:cond>
                                          </p:endCondLst>
                                        </p:cTn>
                                        <p:tgtEl>
                                          <p:sndTgt r:embed="rId6" name="5ن + 4 = 5 × 3 + 4.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subTnLst>
                                    <p:audio>
                                      <p:cMediaNode>
                                        <p:cTn display="0" masterRel="sameClick">
                                          <p:stCondLst>
                                            <p:cond evt="begin" delay="0">
                                              <p:tn val="28"/>
                                            </p:cond>
                                          </p:stCondLst>
                                          <p:endCondLst>
                                            <p:cond evt="onStopAudio" delay="0">
                                              <p:tgtEl>
                                                <p:sldTgt/>
                                              </p:tgtEl>
                                            </p:cond>
                                          </p:endCondLst>
                                        </p:cTn>
                                        <p:tgtEl>
                                          <p:sndTgt r:embed="rId7" name="اضرب 5 في 3.wav"/>
                                        </p:tgtEl>
                                      </p:cMediaNode>
                                    </p:audio>
                                  </p:sub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strVal val="#ppt_w+.3"/>
                                          </p:val>
                                        </p:tav>
                                        <p:tav tm="100000">
                                          <p:val>
                                            <p:strVal val="#ppt_w"/>
                                          </p:val>
                                        </p:tav>
                                      </p:tavLst>
                                    </p:anim>
                                    <p:anim calcmode="lin" valueType="num">
                                      <p:cBhvr>
                                        <p:cTn id="36" dur="500" fill="hold"/>
                                        <p:tgtEl>
                                          <p:spTgt spid="18"/>
                                        </p:tgtEl>
                                        <p:attrNameLst>
                                          <p:attrName>ppt_h</p:attrName>
                                        </p:attrNameLst>
                                      </p:cBhvr>
                                      <p:tavLst>
                                        <p:tav tm="0">
                                          <p:val>
                                            <p:strVal val="#ppt_h"/>
                                          </p:val>
                                        </p:tav>
                                        <p:tav tm="100000">
                                          <p:val>
                                            <p:strVal val="#ppt_h"/>
                                          </p:val>
                                        </p:tav>
                                      </p:tavLst>
                                    </p:anim>
                                    <p:animEffect transition="in" filter="fade">
                                      <p:cBhvr>
                                        <p:cTn id="37" dur="500"/>
                                        <p:tgtEl>
                                          <p:spTgt spid="18"/>
                                        </p:tgtEl>
                                      </p:cBhvr>
                                    </p:animEffect>
                                  </p:childTnLst>
                                  <p:subTnLst>
                                    <p:audio>
                                      <p:cMediaNode>
                                        <p:cTn display="0" masterRel="sameClick">
                                          <p:stCondLst>
                                            <p:cond evt="begin" delay="0">
                                              <p:tn val="33"/>
                                            </p:cond>
                                          </p:stCondLst>
                                          <p:endCondLst>
                                            <p:cond evt="onStopAudio" delay="0">
                                              <p:tgtEl>
                                                <p:sldTgt/>
                                              </p:tgtEl>
                                            </p:cond>
                                          </p:endCondLst>
                                        </p:cTn>
                                        <p:tgtEl>
                                          <p:sndTgt r:embed="rId8" name="15.wav"/>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subTnLst>
                                    <p:audio>
                                      <p:cMediaNode>
                                        <p:cTn display="0" masterRel="sameClick">
                                          <p:stCondLst>
                                            <p:cond evt="begin" delay="0">
                                              <p:tn val="40"/>
                                            </p:cond>
                                          </p:stCondLst>
                                          <p:endCondLst>
                                            <p:cond evt="onStopAudio" delay="0">
                                              <p:tgtEl>
                                                <p:sldTgt/>
                                              </p:tgtEl>
                                            </p:cond>
                                          </p:endCondLst>
                                        </p:cTn>
                                        <p:tgtEl>
                                          <p:sndTgt r:embed="rId9" name="اجمع العددين 15 و 4.wav"/>
                                        </p:tgtEl>
                                      </p:cMediaNode>
                                    </p:audio>
                                  </p:subTnLst>
                                </p:cTn>
                              </p:par>
                            </p:childTnLst>
                          </p:cTn>
                        </p:par>
                      </p:childTnLst>
                    </p:cTn>
                  </p:par>
                  <p:par>
                    <p:cTn id="43" fill="hold">
                      <p:stCondLst>
                        <p:cond delay="indefinite"/>
                      </p:stCondLst>
                      <p:childTnLst>
                        <p:par>
                          <p:cTn id="44" fill="hold">
                            <p:stCondLst>
                              <p:cond delay="0"/>
                            </p:stCondLst>
                            <p:childTnLst>
                              <p:par>
                                <p:cTn id="45" presetID="50" presetClass="entr" presetSubtype="0" decel="10000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strVal val="#ppt_w+.3"/>
                                          </p:val>
                                        </p:tav>
                                        <p:tav tm="100000">
                                          <p:val>
                                            <p:strVal val="#ppt_w"/>
                                          </p:val>
                                        </p:tav>
                                      </p:tavLst>
                                    </p:anim>
                                    <p:anim calcmode="lin" valueType="num">
                                      <p:cBhvr>
                                        <p:cTn id="48" dur="500" fill="hold"/>
                                        <p:tgtEl>
                                          <p:spTgt spid="21"/>
                                        </p:tgtEl>
                                        <p:attrNameLst>
                                          <p:attrName>ppt_h</p:attrName>
                                        </p:attrNameLst>
                                      </p:cBhvr>
                                      <p:tavLst>
                                        <p:tav tm="0">
                                          <p:val>
                                            <p:strVal val="#ppt_h"/>
                                          </p:val>
                                        </p:tav>
                                        <p:tav tm="100000">
                                          <p:val>
                                            <p:strVal val="#ppt_h"/>
                                          </p:val>
                                        </p:tav>
                                      </p:tavLst>
                                    </p:anim>
                                    <p:animEffect transition="in" filter="fade">
                                      <p:cBhvr>
                                        <p:cTn id="49" dur="500"/>
                                        <p:tgtEl>
                                          <p:spTgt spid="21"/>
                                        </p:tgtEl>
                                      </p:cBhvr>
                                    </p:animEffect>
                                  </p:childTnLst>
                                  <p:subTnLst>
                                    <p:audio>
                                      <p:cMediaNode>
                                        <p:cTn display="0" masterRel="sameClick">
                                          <p:stCondLst>
                                            <p:cond evt="begin" delay="0">
                                              <p:tn val="45"/>
                                            </p:cond>
                                          </p:stCondLst>
                                          <p:endCondLst>
                                            <p:cond evt="onStopAudio" delay="0">
                                              <p:tgtEl>
                                                <p:sldTgt/>
                                              </p:tgtEl>
                                            </p:cond>
                                          </p:endCondLst>
                                        </p:cTn>
                                        <p:tgtEl>
                                          <p:sndTgt r:embed="rId10" name="1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347663" y="2643188"/>
            <a:ext cx="8439150" cy="3357562"/>
            <a:chOff x="204758" y="714356"/>
            <a:chExt cx="8724960" cy="5857916"/>
          </a:xfrm>
        </p:grpSpPr>
        <p:grpSp>
          <p:nvGrpSpPr>
            <p:cNvPr id="18443" name="Group 9"/>
            <p:cNvGrpSpPr>
              <a:grpSpLocks/>
            </p:cNvGrpSpPr>
            <p:nvPr/>
          </p:nvGrpSpPr>
          <p:grpSpPr bwMode="auto">
            <a:xfrm>
              <a:off x="204758" y="714356"/>
              <a:ext cx="8724960" cy="5857916"/>
              <a:chOff x="204758" y="714356"/>
              <a:chExt cx="8724960" cy="5857916"/>
            </a:xfrm>
          </p:grpSpPr>
          <p:sp>
            <p:nvSpPr>
              <p:cNvPr id="16" name="Flowchart: Delay 15"/>
              <p:cNvSpPr/>
              <p:nvPr/>
            </p:nvSpPr>
            <p:spPr>
              <a:xfrm rot="5400000">
                <a:off x="2071789" y="-142868"/>
                <a:ext cx="5071321" cy="8358958"/>
              </a:xfrm>
              <a:prstGeom prst="flowChartDelay">
                <a:avLst/>
              </a:prstGeom>
              <a:solidFill>
                <a:srgbClr val="CC3300"/>
              </a:solidFill>
              <a:ln w="76200">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sz="2400">
                  <a:cs typeface="+mj-cs"/>
                </a:endParaRPr>
              </a:p>
            </p:txBody>
          </p:sp>
          <p:sp>
            <p:nvSpPr>
              <p:cNvPr id="17" name="Flowchart: Delay 16"/>
              <p:cNvSpPr/>
              <p:nvPr/>
            </p:nvSpPr>
            <p:spPr>
              <a:xfrm rot="5400000">
                <a:off x="2071789" y="-929463"/>
                <a:ext cx="5071321" cy="8358958"/>
              </a:xfrm>
              <a:prstGeom prst="flowChartDelay">
                <a:avLst/>
              </a:prstGeom>
              <a:solidFill>
                <a:srgbClr val="FFFF00"/>
              </a:solidFill>
              <a:ln w="76200">
                <a:solidFill>
                  <a:srgbClr val="00FF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sz="2400">
                  <a:cs typeface="+mj-cs"/>
                </a:endParaRPr>
              </a:p>
            </p:txBody>
          </p:sp>
          <p:grpSp>
            <p:nvGrpSpPr>
              <p:cNvPr id="18447" name="Group 3"/>
              <p:cNvGrpSpPr>
                <a:grpSpLocks/>
              </p:cNvGrpSpPr>
              <p:nvPr/>
            </p:nvGrpSpPr>
            <p:grpSpPr bwMode="auto">
              <a:xfrm>
                <a:off x="204758" y="1000108"/>
                <a:ext cx="8724960" cy="5224498"/>
                <a:chOff x="142844" y="1571612"/>
                <a:chExt cx="8724960" cy="5224498"/>
              </a:xfrm>
            </p:grpSpPr>
            <p:sp>
              <p:nvSpPr>
                <p:cNvPr id="19" name="Flowchart: Delay 18"/>
                <p:cNvSpPr/>
                <p:nvPr/>
              </p:nvSpPr>
              <p:spPr>
                <a:xfrm rot="5400000">
                  <a:off x="1786661" y="71344"/>
                  <a:ext cx="5071323" cy="8358958"/>
                </a:xfrm>
                <a:prstGeom prst="flowChartDelay">
                  <a:avLst/>
                </a:prstGeom>
                <a:solidFill>
                  <a:srgbClr val="0000FF"/>
                </a:solidFill>
                <a:ln w="762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sz="2400">
                    <a:cs typeface="+mj-cs"/>
                  </a:endParaRPr>
                </a:p>
              </p:txBody>
            </p:sp>
            <p:sp>
              <p:nvSpPr>
                <p:cNvPr id="20" name="Flowchart: Delay 19"/>
                <p:cNvSpPr/>
                <p:nvPr/>
              </p:nvSpPr>
              <p:spPr>
                <a:xfrm rot="5400000">
                  <a:off x="2152664" y="79653"/>
                  <a:ext cx="5071321" cy="8358959"/>
                </a:xfrm>
                <a:prstGeom prst="flowChartDelay">
                  <a:avLst/>
                </a:prstGeom>
                <a:solidFill>
                  <a:srgbClr val="0000FF"/>
                </a:solidFill>
                <a:ln w="76200">
                  <a:solidFill>
                    <a:srgbClr val="00FFFF"/>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sz="2400">
                    <a:cs typeface="+mj-cs"/>
                  </a:endParaRPr>
                </a:p>
              </p:txBody>
            </p:sp>
            <p:sp>
              <p:nvSpPr>
                <p:cNvPr id="21" name="Flowchart: Delay 6"/>
                <p:cNvSpPr/>
                <p:nvPr/>
              </p:nvSpPr>
              <p:spPr>
                <a:xfrm rot="5400000">
                  <a:off x="2000846" y="-71859"/>
                  <a:ext cx="5071323" cy="8357317"/>
                </a:xfrm>
                <a:prstGeom prst="flowChartDelay">
                  <a:avLst/>
                </a:prstGeom>
                <a:ln/>
              </p:spPr>
              <p:style>
                <a:lnRef idx="1">
                  <a:schemeClr val="dk1"/>
                </a:lnRef>
                <a:fillRef idx="2">
                  <a:schemeClr val="dk1"/>
                </a:fillRef>
                <a:effectRef idx="1">
                  <a:schemeClr val="dk1"/>
                </a:effectRef>
                <a:fontRef idx="minor">
                  <a:schemeClr val="dk1"/>
                </a:fontRef>
              </p:style>
              <p:txBody>
                <a:bodyPr rtlCol="1" anchor="ctr"/>
                <a:lstStyle/>
                <a:p>
                  <a:pPr algn="ctr" fontAlgn="auto">
                    <a:spcBef>
                      <a:spcPts val="0"/>
                    </a:spcBef>
                    <a:spcAft>
                      <a:spcPts val="0"/>
                    </a:spcAft>
                    <a:defRPr/>
                  </a:pPr>
                  <a:endParaRPr lang="ar-EG" sz="2400">
                    <a:cs typeface="+mj-cs"/>
                  </a:endParaRPr>
                </a:p>
              </p:txBody>
            </p:sp>
          </p:grpSp>
        </p:grpSp>
        <p:sp>
          <p:nvSpPr>
            <p:cNvPr id="17420" name="TextBox 14"/>
            <p:cNvSpPr txBox="1">
              <a:spLocks noChangeArrowheads="1"/>
            </p:cNvSpPr>
            <p:nvPr/>
          </p:nvSpPr>
          <p:spPr bwMode="auto">
            <a:xfrm>
              <a:off x="928555" y="1420629"/>
              <a:ext cx="7072208" cy="4510596"/>
            </a:xfrm>
            <a:prstGeom prst="rect">
              <a:avLst/>
            </a:prstGeom>
            <a:noFill/>
            <a:ln w="9525">
              <a:noFill/>
              <a:miter lim="800000"/>
              <a:headEnd/>
              <a:tailEnd/>
            </a:ln>
          </p:spPr>
          <p:txBody>
            <a:bodyPr>
              <a:spAutoFit/>
            </a:bodyPr>
            <a:lstStyle/>
            <a:p>
              <a:pPr algn="ctr">
                <a:defRPr/>
              </a:pPr>
              <a:r>
                <a:rPr lang="ar-EG" sz="5400" b="1" dirty="0">
                  <a:latin typeface="Calibri" pitchFamily="34" charset="0"/>
                  <a:cs typeface="+mj-cs"/>
                </a:rPr>
                <a:t>الضرب </a:t>
              </a:r>
              <a:endParaRPr lang="ar-EG" sz="5400" b="1" dirty="0" smtClean="0">
                <a:latin typeface="Calibri" pitchFamily="34" charset="0"/>
                <a:cs typeface="+mj-cs"/>
              </a:endParaRPr>
            </a:p>
            <a:p>
              <a:pPr algn="ctr">
                <a:defRPr/>
              </a:pPr>
              <a:r>
                <a:rPr lang="ar-EG" sz="5400" b="1" dirty="0" smtClean="0">
                  <a:latin typeface="Calibri" pitchFamily="34" charset="0"/>
                  <a:cs typeface="+mj-cs"/>
                </a:rPr>
                <a:t>في </a:t>
              </a:r>
              <a:r>
                <a:rPr lang="ar-EG" sz="5400" b="1" dirty="0">
                  <a:latin typeface="Calibri" pitchFamily="34" charset="0"/>
                  <a:cs typeface="+mj-cs"/>
                </a:rPr>
                <a:t>العبارات الجبرية 5ن تعني 5 × ن.</a:t>
              </a:r>
            </a:p>
          </p:txBody>
        </p:sp>
      </p:grpSp>
      <p:grpSp>
        <p:nvGrpSpPr>
          <p:cNvPr id="5" name="Group 6"/>
          <p:cNvGrpSpPr>
            <a:grpSpLocks/>
          </p:cNvGrpSpPr>
          <p:nvPr/>
        </p:nvGrpSpPr>
        <p:grpSpPr bwMode="auto">
          <a:xfrm>
            <a:off x="2500313" y="357188"/>
            <a:ext cx="5072062" cy="1357312"/>
            <a:chOff x="214282" y="1214422"/>
            <a:chExt cx="4938746" cy="1223970"/>
          </a:xfrm>
        </p:grpSpPr>
        <p:grpSp>
          <p:nvGrpSpPr>
            <p:cNvPr id="18436" name="Group 12"/>
            <p:cNvGrpSpPr>
              <a:grpSpLocks/>
            </p:cNvGrpSpPr>
            <p:nvPr/>
          </p:nvGrpSpPr>
          <p:grpSpPr bwMode="auto">
            <a:xfrm>
              <a:off x="214282" y="1214422"/>
              <a:ext cx="4938746" cy="1223970"/>
              <a:chOff x="214282" y="1214422"/>
              <a:chExt cx="4938746" cy="1223970"/>
            </a:xfrm>
          </p:grpSpPr>
          <p:sp>
            <p:nvSpPr>
              <p:cNvPr id="11" name="Rounded Rectangle 10"/>
              <p:cNvSpPr/>
              <p:nvPr/>
            </p:nvSpPr>
            <p:spPr>
              <a:xfrm>
                <a:off x="366682" y="1366822"/>
                <a:ext cx="4786346" cy="1071570"/>
              </a:xfrm>
              <a:prstGeom prst="roundRect">
                <a:avLst/>
              </a:prstGeom>
              <a:solidFill>
                <a:srgbClr val="FF0066"/>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12" name="Rounded Rectangle 11"/>
              <p:cNvSpPr/>
              <p:nvPr/>
            </p:nvSpPr>
            <p:spPr>
              <a:xfrm>
                <a:off x="214282" y="1214422"/>
                <a:ext cx="4785715" cy="1072226"/>
              </a:xfrm>
              <a:prstGeom prst="roundRect">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grpSp>
        <p:sp>
          <p:nvSpPr>
            <p:cNvPr id="9" name="TextBox 8"/>
            <p:cNvSpPr txBox="1"/>
            <p:nvPr/>
          </p:nvSpPr>
          <p:spPr>
            <a:xfrm>
              <a:off x="956253" y="1308904"/>
              <a:ext cx="4057655" cy="831727"/>
            </a:xfrm>
            <a:prstGeom prst="rect">
              <a:avLst/>
            </a:prstGeom>
            <a:noFill/>
          </p:spPr>
          <p:txBody>
            <a:bodyPr rtlCol="1">
              <a:spAutoFit/>
            </a:bodyPr>
            <a:lstStyle/>
            <a:p>
              <a:pPr algn="ctr" fontAlgn="auto">
                <a:spcBef>
                  <a:spcPts val="0"/>
                </a:spcBef>
                <a:spcAft>
                  <a:spcPts val="0"/>
                </a:spcAft>
                <a:defRPr/>
              </a:pPr>
              <a:r>
                <a:rPr lang="ar-EG" sz="5400" b="1" dirty="0">
                  <a:solidFill>
                    <a:schemeClr val="bg1"/>
                  </a:solidFill>
                  <a:latin typeface="+mn-lt"/>
                  <a:cs typeface="+mj-cs"/>
                </a:rPr>
                <a:t>إرشادات للدراسة</a:t>
              </a:r>
            </a:p>
          </p:txBody>
        </p:sp>
        <p:pic>
          <p:nvPicPr>
            <p:cNvPr id="18438" name="صورة 17" descr="MCj04281130000[1]"/>
            <p:cNvPicPr>
              <a:picLocks noChangeAspect="1" noChangeArrowheads="1"/>
            </p:cNvPicPr>
            <p:nvPr/>
          </p:nvPicPr>
          <p:blipFill>
            <a:blip r:embed="rId5" cstate="print"/>
            <a:srcRect/>
            <a:stretch>
              <a:fillRect/>
            </a:stretch>
          </p:blipFill>
          <p:spPr bwMode="auto">
            <a:xfrm>
              <a:off x="214282" y="1316030"/>
              <a:ext cx="955675" cy="1041400"/>
            </a:xfrm>
            <a:prstGeom prst="rect">
              <a:avLst/>
            </a:prstGeom>
            <a:noFill/>
            <a:ln w="9525">
              <a:noFill/>
              <a:miter lim="800000"/>
              <a:headEnd/>
              <a:tailEnd/>
            </a:ln>
          </p:spPr>
        </p:pic>
      </p:gr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374" fill="hold">
                                          <p:stCondLst>
                                            <p:cond delay="0"/>
                                          </p:stCondLst>
                                        </p:cTn>
                                        <p:tgtEl>
                                          <p:spTgt spid="5"/>
                                        </p:tgtEl>
                                        <p:attrNameLst>
                                          <p:attrName>ppt_x</p:attrName>
                                        </p:attrNameLst>
                                      </p:cBhvr>
                                    </p:anim>
                                    <p:anim from="0" to="-1.0" calcmode="lin" valueType="num">
                                      <p:cBhvr>
                                        <p:cTn id="8" dur="2" decel="50000" autoRev="1" fill="hold">
                                          <p:stCondLst>
                                            <p:cond delay="499"/>
                                          </p:stCondLst>
                                        </p:cTn>
                                        <p:tgtEl>
                                          <p:spTgt spid="5"/>
                                        </p:tgtEl>
                                        <p:attrNameLst>
                                          <p:attrName>xshear</p:attrName>
                                        </p:attrNameLst>
                                      </p:cBhvr>
                                    </p:anim>
                                    <p:animScale>
                                      <p:cBhvr>
                                        <p:cTn id="9" dur="2" decel="100000" autoRev="1" fill="hold">
                                          <p:stCondLst>
                                            <p:cond delay="499"/>
                                          </p:stCondLst>
                                        </p:cTn>
                                        <p:tgtEl>
                                          <p:spTgt spid="5"/>
                                        </p:tgtEl>
                                      </p:cBhvr>
                                      <p:from x="100000" y="100000"/>
                                      <p:to x="80000" y="100000"/>
                                    </p:animScale>
                                    <p:anim by="(#ppt_h/3+#ppt_w*0.1)" calcmode="lin" valueType="num">
                                      <p:cBhvr additive="sum">
                                        <p:cTn id="10" dur="2" decel="100000" autoRev="1" fill="hold">
                                          <p:stCondLst>
                                            <p:cond delay="499"/>
                                          </p:stCondLst>
                                        </p:cTn>
                                        <p:tgtEl>
                                          <p:spTgt spid="5"/>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إرشادات للدراسة.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5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92" decel="100000"/>
                                        <p:tgtEl>
                                          <p:spTgt spid="2"/>
                                        </p:tgtEl>
                                      </p:cBhvr>
                                    </p:animEffect>
                                    <p:animScale>
                                      <p:cBhvr>
                                        <p:cTn id="16" dur="192" decel="100000"/>
                                        <p:tgtEl>
                                          <p:spTgt spid="2"/>
                                        </p:tgtEl>
                                      </p:cBhvr>
                                      <p:from x="10000" y="10000"/>
                                      <p:to x="200000" y="450000"/>
                                    </p:animScale>
                                    <p:animScale>
                                      <p:cBhvr>
                                        <p:cTn id="17" dur="308" accel="100000" fill="hold">
                                          <p:stCondLst>
                                            <p:cond delay="192"/>
                                          </p:stCondLst>
                                        </p:cTn>
                                        <p:tgtEl>
                                          <p:spTgt spid="2"/>
                                        </p:tgtEl>
                                      </p:cBhvr>
                                      <p:from x="200000" y="450000"/>
                                      <p:to x="100000" y="100000"/>
                                    </p:animScale>
                                    <p:set>
                                      <p:cBhvr>
                                        <p:cTn id="18" dur="192" fill="hold"/>
                                        <p:tgtEl>
                                          <p:spTgt spid="2"/>
                                        </p:tgtEl>
                                        <p:attrNameLst>
                                          <p:attrName>ppt_x</p:attrName>
                                        </p:attrNameLst>
                                      </p:cBhvr>
                                      <p:to>
                                        <p:strVal val="(0.5)"/>
                                      </p:to>
                                    </p:set>
                                    <p:anim from="(0.5)" to="(#ppt_x)" calcmode="lin" valueType="num">
                                      <p:cBhvr>
                                        <p:cTn id="19" dur="308" accel="100000" fill="hold">
                                          <p:stCondLst>
                                            <p:cond delay="192"/>
                                          </p:stCondLst>
                                        </p:cTn>
                                        <p:tgtEl>
                                          <p:spTgt spid="2"/>
                                        </p:tgtEl>
                                        <p:attrNameLst>
                                          <p:attrName>ppt_x</p:attrName>
                                        </p:attrNameLst>
                                      </p:cBhvr>
                                    </p:anim>
                                    <p:set>
                                      <p:cBhvr>
                                        <p:cTn id="20" dur="192" fill="hold"/>
                                        <p:tgtEl>
                                          <p:spTgt spid="2"/>
                                        </p:tgtEl>
                                        <p:attrNameLst>
                                          <p:attrName>ppt_y</p:attrName>
                                        </p:attrNameLst>
                                      </p:cBhvr>
                                      <p:to>
                                        <p:strVal val="(#ppt_y+0.4)"/>
                                      </p:to>
                                    </p:set>
                                    <p:anim from="(#ppt_y+0.4)" to="(#ppt_y)" calcmode="lin" valueType="num">
                                      <p:cBhvr>
                                        <p:cTn id="21" dur="308" accel="100000" fill="hold">
                                          <p:stCondLst>
                                            <p:cond delay="192"/>
                                          </p:stCondLst>
                                        </p:cTn>
                                        <p:tgtEl>
                                          <p:spTgt spid="2"/>
                                        </p:tgtEl>
                                        <p:attrNameLst>
                                          <p:attrName>ppt_y</p:attrName>
                                        </p:attrNameLst>
                                      </p:cBhvr>
                                    </p:anim>
                                  </p:childTnLst>
                                  <p:subTnLst>
                                    <p:audio>
                                      <p:cMediaNode>
                                        <p:cTn display="0" masterRel="sameClick">
                                          <p:stCondLst>
                                            <p:cond evt="begin" delay="0">
                                              <p:tn val="13"/>
                                            </p:cond>
                                          </p:stCondLst>
                                          <p:endCondLst>
                                            <p:cond evt="onStopAudio" delay="0">
                                              <p:tgtEl>
                                                <p:sldTgt/>
                                              </p:tgtEl>
                                            </p:cond>
                                          </p:endCondLst>
                                        </p:cTn>
                                        <p:tgtEl>
                                          <p:sndTgt r:embed="rId4" name="الضرب في العبارات الجبر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214313" y="1857375"/>
            <a:ext cx="8429625" cy="4905375"/>
            <a:chOff x="214282" y="1952636"/>
            <a:chExt cx="7786742" cy="4405322"/>
          </a:xfrm>
        </p:grpSpPr>
        <p:sp>
          <p:nvSpPr>
            <p:cNvPr id="8" name="Hexagon 7"/>
            <p:cNvSpPr/>
            <p:nvPr/>
          </p:nvSpPr>
          <p:spPr>
            <a:xfrm>
              <a:off x="214282" y="2285992"/>
              <a:ext cx="7715304" cy="4071966"/>
            </a:xfrm>
            <a:prstGeom prst="hexagon">
              <a:avLst/>
            </a:prstGeom>
            <a:gradFill>
              <a:gsLst>
                <a:gs pos="0">
                  <a:srgbClr val="00FF00"/>
                </a:gs>
                <a:gs pos="100000">
                  <a:srgbClr val="FFFF00"/>
                </a:gs>
              </a:gsLst>
            </a:gradFill>
            <a:ln w="57150">
              <a:solidFill>
                <a:schemeClr val="tx1"/>
              </a:solidFill>
            </a:ln>
          </p:spPr>
          <p:style>
            <a:lnRef idx="0">
              <a:schemeClr val="dk1"/>
            </a:lnRef>
            <a:fillRef idx="100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nvGrpSpPr>
            <p:cNvPr id="19468" name="Group 21"/>
            <p:cNvGrpSpPr>
              <a:grpSpLocks/>
            </p:cNvGrpSpPr>
            <p:nvPr/>
          </p:nvGrpSpPr>
          <p:grpSpPr bwMode="auto">
            <a:xfrm>
              <a:off x="928662" y="1952636"/>
              <a:ext cx="7072362" cy="4262445"/>
              <a:chOff x="928662" y="1952637"/>
              <a:chExt cx="7072362" cy="3729022"/>
            </a:xfrm>
          </p:grpSpPr>
          <p:sp>
            <p:nvSpPr>
              <p:cNvPr id="10" name="Rounded Rectangle 9"/>
              <p:cNvSpPr/>
              <p:nvPr/>
            </p:nvSpPr>
            <p:spPr>
              <a:xfrm>
                <a:off x="1000288" y="2143467"/>
                <a:ext cx="6858491" cy="3357611"/>
              </a:xfrm>
              <a:prstGeom prst="roundRect">
                <a:avLst/>
              </a:prstGeom>
              <a:gradFill>
                <a:gsLst>
                  <a:gs pos="14000">
                    <a:schemeClr val="bg1"/>
                  </a:gs>
                  <a:gs pos="50000">
                    <a:srgbClr val="FFFFFF"/>
                  </a:gs>
                  <a:gs pos="100000">
                    <a:srgbClr val="CC00CC"/>
                  </a:gs>
                </a:gsLst>
                <a:lin ang="2700000" scaled="1"/>
              </a:grad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nvGrpSpPr>
              <p:cNvPr id="19470" name="Group 20"/>
              <p:cNvGrpSpPr>
                <a:grpSpLocks/>
              </p:cNvGrpSpPr>
              <p:nvPr/>
            </p:nvGrpSpPr>
            <p:grpSpPr bwMode="auto">
              <a:xfrm>
                <a:off x="928662" y="1952637"/>
                <a:ext cx="7072362" cy="3729022"/>
                <a:chOff x="928662" y="1952637"/>
                <a:chExt cx="7072362" cy="3729022"/>
              </a:xfrm>
            </p:grpSpPr>
            <p:pic>
              <p:nvPicPr>
                <p:cNvPr id="12" name="Picture 11" descr="00126.WMF"/>
                <p:cNvPicPr>
                  <a:picLocks noChangeAspect="1"/>
                </p:cNvPicPr>
                <p:nvPr/>
              </p:nvPicPr>
              <p:blipFill>
                <a:blip r:embed="rId8" cstate="print">
                  <a:duotone>
                    <a:prstClr val="black"/>
                    <a:srgbClr val="FF0000">
                      <a:tint val="45000"/>
                      <a:satMod val="400000"/>
                    </a:srgbClr>
                  </a:duotone>
                  <a:lum bright="-14000" contrast="16000"/>
                </a:blip>
                <a:stretch>
                  <a:fillRect/>
                </a:stretch>
              </p:blipFill>
              <p:spPr>
                <a:xfrm>
                  <a:off x="4800624" y="1952637"/>
                  <a:ext cx="3200400" cy="3190875"/>
                </a:xfrm>
                <a:prstGeom prst="rect">
                  <a:avLst/>
                </a:prstGeom>
              </p:spPr>
            </p:pic>
            <p:pic>
              <p:nvPicPr>
                <p:cNvPr id="19472" name="Picture 12" descr="00472.WMF"/>
                <p:cNvPicPr>
                  <a:picLocks noChangeAspect="1"/>
                </p:cNvPicPr>
                <p:nvPr/>
              </p:nvPicPr>
              <p:blipFill>
                <a:blip r:embed="rId9" cstate="print"/>
                <a:srcRect/>
                <a:stretch>
                  <a:fillRect/>
                </a:stretch>
              </p:blipFill>
              <p:spPr bwMode="auto">
                <a:xfrm>
                  <a:off x="928662" y="2928934"/>
                  <a:ext cx="2771775" cy="2752725"/>
                </a:xfrm>
                <a:prstGeom prst="rect">
                  <a:avLst/>
                </a:prstGeom>
                <a:noFill/>
                <a:ln w="9525">
                  <a:noFill/>
                  <a:miter lim="800000"/>
                  <a:headEnd/>
                  <a:tailEnd/>
                </a:ln>
              </p:spPr>
            </p:pic>
            <p:pic>
              <p:nvPicPr>
                <p:cNvPr id="19473" name="Picture 13" descr="00992.WMF"/>
                <p:cNvPicPr>
                  <a:picLocks noChangeAspect="1"/>
                </p:cNvPicPr>
                <p:nvPr/>
              </p:nvPicPr>
              <p:blipFill>
                <a:blip r:embed="rId10" cstate="print">
                  <a:lum bright="-10000" contrast="24000"/>
                </a:blip>
                <a:srcRect/>
                <a:stretch>
                  <a:fillRect/>
                </a:stretch>
              </p:blipFill>
              <p:spPr bwMode="auto">
                <a:xfrm rot="-5400000">
                  <a:off x="5785610" y="3572712"/>
                  <a:ext cx="1702930" cy="2415638"/>
                </a:xfrm>
                <a:prstGeom prst="rect">
                  <a:avLst/>
                </a:prstGeom>
                <a:noFill/>
                <a:ln w="9525">
                  <a:noFill/>
                  <a:miter lim="800000"/>
                  <a:headEnd/>
                  <a:tailEnd/>
                </a:ln>
              </p:spPr>
            </p:pic>
          </p:grpSp>
        </p:grpSp>
      </p:grpSp>
      <p:grpSp>
        <p:nvGrpSpPr>
          <p:cNvPr id="11" name="Group 1"/>
          <p:cNvGrpSpPr>
            <a:grpSpLocks/>
          </p:cNvGrpSpPr>
          <p:nvPr/>
        </p:nvGrpSpPr>
        <p:grpSpPr bwMode="auto">
          <a:xfrm>
            <a:off x="3286125" y="214313"/>
            <a:ext cx="5143500" cy="1643062"/>
            <a:chOff x="1857356" y="714356"/>
            <a:chExt cx="6572296" cy="1643074"/>
          </a:xfrm>
        </p:grpSpPr>
        <p:pic>
          <p:nvPicPr>
            <p:cNvPr id="3" name="Picture 2" descr="BANNR028.WMF"/>
            <p:cNvPicPr>
              <a:picLocks noChangeAspect="1"/>
            </p:cNvPicPr>
            <p:nvPr/>
          </p:nvPicPr>
          <p:blipFill>
            <a:blip r:embed="rId11" cstate="print">
              <a:lum bright="-8000" contrast="54000"/>
            </a:blip>
            <a:stretch>
              <a:fillRect/>
            </a:stretch>
          </p:blipFill>
          <p:spPr>
            <a:xfrm>
              <a:off x="1857356" y="714356"/>
              <a:ext cx="6572296" cy="1643074"/>
            </a:xfrm>
            <a:prstGeom prst="rect">
              <a:avLst/>
            </a:prstGeom>
            <a:effectLst>
              <a:innerShdw blurRad="393700">
                <a:prstClr val="black"/>
              </a:innerShdw>
            </a:effectLst>
          </p:spPr>
        </p:pic>
        <p:sp>
          <p:nvSpPr>
            <p:cNvPr id="4" name="TextBox 3"/>
            <p:cNvSpPr txBox="1"/>
            <p:nvPr/>
          </p:nvSpPr>
          <p:spPr>
            <a:xfrm>
              <a:off x="2143373" y="1000108"/>
              <a:ext cx="5714246" cy="1016007"/>
            </a:xfrm>
            <a:prstGeom prst="rect">
              <a:avLst/>
            </a:prstGeom>
            <a:noFill/>
          </p:spPr>
          <p:txBody>
            <a:bodyPr rtlCol="1">
              <a:spAutoFit/>
            </a:bodyPr>
            <a:lstStyle/>
            <a:p>
              <a:pPr algn="ctr" fontAlgn="auto">
                <a:spcBef>
                  <a:spcPts val="0"/>
                </a:spcBef>
                <a:spcAft>
                  <a:spcPts val="0"/>
                </a:spcAft>
                <a:defRPr/>
              </a:pPr>
              <a:r>
                <a:rPr lang="ar-EG" sz="6000" b="1" dirty="0">
                  <a:solidFill>
                    <a:schemeClr val="bg1"/>
                  </a:solidFill>
                  <a:latin typeface="+mn-lt"/>
                  <a:cs typeface="+mj-cs"/>
                </a:rPr>
                <a:t>تحقق من </a:t>
              </a:r>
              <a:r>
                <a:rPr lang="ar-EG" sz="6000" b="1" dirty="0" err="1">
                  <a:solidFill>
                    <a:schemeClr val="bg1"/>
                  </a:solidFill>
                  <a:latin typeface="+mn-lt"/>
                  <a:cs typeface="+mj-cs"/>
                </a:rPr>
                <a:t>فهمك:</a:t>
              </a:r>
              <a:endParaRPr lang="ar-EG" sz="6000" b="1" dirty="0">
                <a:solidFill>
                  <a:schemeClr val="bg1"/>
                </a:solidFill>
                <a:latin typeface="+mn-lt"/>
                <a:cs typeface="+mj-cs"/>
              </a:endParaRPr>
            </a:p>
          </p:txBody>
        </p:sp>
      </p:grpSp>
      <p:sp>
        <p:nvSpPr>
          <p:cNvPr id="5" name="TextBox 4"/>
          <p:cNvSpPr txBox="1"/>
          <p:nvPr/>
        </p:nvSpPr>
        <p:spPr>
          <a:xfrm>
            <a:off x="1000125" y="2500313"/>
            <a:ext cx="7143750" cy="1446212"/>
          </a:xfrm>
          <a:prstGeom prst="rect">
            <a:avLst/>
          </a:prstGeom>
          <a:noFill/>
        </p:spPr>
        <p:txBody>
          <a:bodyPr rtlCol="1">
            <a:spAutoFit/>
          </a:bodyPr>
          <a:lstStyle/>
          <a:p>
            <a:pPr fontAlgn="auto">
              <a:spcBef>
                <a:spcPts val="0"/>
              </a:spcBef>
              <a:spcAft>
                <a:spcPts val="0"/>
              </a:spcAft>
              <a:defRPr/>
            </a:pPr>
            <a:r>
              <a:rPr lang="ar-EG" sz="4400" b="1" dirty="0">
                <a:solidFill>
                  <a:srgbClr val="6600CC"/>
                </a:solidFill>
                <a:latin typeface="+mn-lt"/>
                <a:cs typeface="+mj-cs"/>
              </a:rPr>
              <a:t>إذا كانت أ = 6, ب = 4, فاحسب قيمة العبارات الآتية:</a:t>
            </a:r>
          </a:p>
        </p:txBody>
      </p:sp>
      <p:sp>
        <p:nvSpPr>
          <p:cNvPr id="6" name="TextBox 5"/>
          <p:cNvSpPr txBox="1">
            <a:spLocks noChangeArrowheads="1"/>
          </p:cNvSpPr>
          <p:nvPr/>
        </p:nvSpPr>
        <p:spPr bwMode="auto">
          <a:xfrm>
            <a:off x="5072063" y="4143375"/>
            <a:ext cx="2357437" cy="830263"/>
          </a:xfrm>
          <a:prstGeom prst="rect">
            <a:avLst/>
          </a:prstGeom>
          <a:noFill/>
          <a:ln w="9525">
            <a:noFill/>
            <a:miter lim="800000"/>
            <a:headEnd/>
            <a:tailEnd/>
          </a:ln>
        </p:spPr>
        <p:txBody>
          <a:bodyPr>
            <a:spAutoFit/>
          </a:bodyPr>
          <a:lstStyle/>
          <a:p>
            <a:pPr algn="ctr">
              <a:defRPr/>
            </a:pPr>
            <a:r>
              <a:rPr lang="ar-EG" sz="4800" b="1" dirty="0" err="1">
                <a:latin typeface="Calibri" pitchFamily="34" charset="0"/>
                <a:cs typeface="+mj-cs"/>
              </a:rPr>
              <a:t>أ </a:t>
            </a:r>
            <a:r>
              <a:rPr lang="ar-EG" sz="4800" b="1" dirty="0">
                <a:latin typeface="Calibri" pitchFamily="34" charset="0"/>
                <a:cs typeface="+mj-cs"/>
              </a:rPr>
              <a:t>) </a:t>
            </a:r>
            <a:r>
              <a:rPr lang="ar-EG" sz="4800" b="1" dirty="0" err="1">
                <a:latin typeface="Calibri" pitchFamily="34" charset="0"/>
                <a:cs typeface="+mj-cs"/>
              </a:rPr>
              <a:t>أ </a:t>
            </a:r>
            <a:r>
              <a:rPr lang="ar-EG" sz="4800" b="1" dirty="0">
                <a:latin typeface="Calibri" pitchFamily="34" charset="0"/>
                <a:cs typeface="+mj-cs"/>
              </a:rPr>
              <a:t>+ 8 </a:t>
            </a:r>
          </a:p>
        </p:txBody>
      </p:sp>
      <p:sp>
        <p:nvSpPr>
          <p:cNvPr id="15" name="TextBox 14"/>
          <p:cNvSpPr txBox="1">
            <a:spLocks noChangeArrowheads="1"/>
          </p:cNvSpPr>
          <p:nvPr/>
        </p:nvSpPr>
        <p:spPr bwMode="auto">
          <a:xfrm>
            <a:off x="2928938" y="5072063"/>
            <a:ext cx="5286375" cy="769937"/>
          </a:xfrm>
          <a:prstGeom prst="rect">
            <a:avLst/>
          </a:prstGeom>
          <a:noFill/>
          <a:ln w="9525">
            <a:noFill/>
            <a:miter lim="800000"/>
            <a:headEnd/>
            <a:tailEnd/>
          </a:ln>
        </p:spPr>
        <p:txBody>
          <a:bodyPr>
            <a:spAutoFit/>
          </a:bodyPr>
          <a:lstStyle/>
          <a:p>
            <a:pPr algn="ctr">
              <a:defRPr/>
            </a:pPr>
            <a:r>
              <a:rPr lang="ar-EG" sz="4400" b="1" dirty="0" smtClean="0">
                <a:solidFill>
                  <a:srgbClr val="3333FF"/>
                </a:solidFill>
              </a:rPr>
              <a:t>=6+8 </a:t>
            </a:r>
            <a:r>
              <a:rPr lang="ar-EG" sz="4400" b="1" dirty="0">
                <a:solidFill>
                  <a:srgbClr val="3333FF"/>
                </a:solidFill>
              </a:rPr>
              <a:t>= </a:t>
            </a:r>
            <a:r>
              <a:rPr lang="ar-EG" sz="4400" b="1" dirty="0">
                <a:solidFill>
                  <a:srgbClr val="FF0000"/>
                </a:solidFill>
              </a:rPr>
              <a:t>14</a:t>
            </a:r>
            <a:endParaRPr lang="ar-EG" sz="4400" b="1" dirty="0">
              <a:solidFill>
                <a:srgbClr val="FF0000"/>
              </a:solidFill>
              <a:latin typeface="Calibri" pitchFamily="34" charset="0"/>
              <a:cs typeface="+mj-cs"/>
            </a:endParaRPr>
          </a:p>
        </p:txBody>
      </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تحقق من فهمك.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0074 - arcade game points up.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5" name="إذا كانت أ = 6, ب = 4, فاحسب.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6" name="أ + 8.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strVal val="#ppt_w+.3"/>
                                          </p:val>
                                        </p:tav>
                                        <p:tav tm="100000">
                                          <p:val>
                                            <p:strVal val="#ppt_w"/>
                                          </p:val>
                                        </p:tav>
                                      </p:tavLst>
                                    </p:anim>
                                    <p:anim calcmode="lin" valueType="num">
                                      <p:cBhvr>
                                        <p:cTn id="26" dur="500" fill="hold"/>
                                        <p:tgtEl>
                                          <p:spTgt spid="15"/>
                                        </p:tgtEl>
                                        <p:attrNameLst>
                                          <p:attrName>ppt_h</p:attrName>
                                        </p:attrNameLst>
                                      </p:cBhvr>
                                      <p:tavLst>
                                        <p:tav tm="0">
                                          <p:val>
                                            <p:strVal val="#ppt_h"/>
                                          </p:val>
                                        </p:tav>
                                        <p:tav tm="100000">
                                          <p:val>
                                            <p:strVal val="#ppt_h"/>
                                          </p:val>
                                        </p:tav>
                                      </p:tavLst>
                                    </p:anim>
                                    <p:animEffect transition="in" filter="fade">
                                      <p:cBhvr>
                                        <p:cTn id="27"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7" name="6+8 =.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1"/>
          <p:cNvGrpSpPr>
            <a:grpSpLocks/>
          </p:cNvGrpSpPr>
          <p:nvPr/>
        </p:nvGrpSpPr>
        <p:grpSpPr bwMode="auto">
          <a:xfrm>
            <a:off x="214313" y="1857375"/>
            <a:ext cx="8429625" cy="4905375"/>
            <a:chOff x="214282" y="1952636"/>
            <a:chExt cx="7786742" cy="4405322"/>
          </a:xfrm>
        </p:grpSpPr>
        <p:sp>
          <p:nvSpPr>
            <p:cNvPr id="3" name="Hexagon 2"/>
            <p:cNvSpPr/>
            <p:nvPr/>
          </p:nvSpPr>
          <p:spPr>
            <a:xfrm>
              <a:off x="214282" y="2285992"/>
              <a:ext cx="7715304" cy="4071966"/>
            </a:xfrm>
            <a:prstGeom prst="hexagon">
              <a:avLst/>
            </a:prstGeom>
            <a:gradFill>
              <a:gsLst>
                <a:gs pos="0">
                  <a:srgbClr val="00FF00"/>
                </a:gs>
                <a:gs pos="100000">
                  <a:srgbClr val="FFFF00"/>
                </a:gs>
              </a:gsLst>
            </a:gradFill>
            <a:ln w="57150">
              <a:solidFill>
                <a:schemeClr val="tx1"/>
              </a:solidFill>
            </a:ln>
          </p:spPr>
          <p:style>
            <a:lnRef idx="0">
              <a:schemeClr val="dk1"/>
            </a:lnRef>
            <a:fillRef idx="100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nvGrpSpPr>
            <p:cNvPr id="20492" name="Group 21"/>
            <p:cNvGrpSpPr>
              <a:grpSpLocks/>
            </p:cNvGrpSpPr>
            <p:nvPr/>
          </p:nvGrpSpPr>
          <p:grpSpPr bwMode="auto">
            <a:xfrm>
              <a:off x="928662" y="1952636"/>
              <a:ext cx="7072362" cy="4262445"/>
              <a:chOff x="928662" y="1952637"/>
              <a:chExt cx="7072362" cy="3729022"/>
            </a:xfrm>
          </p:grpSpPr>
          <p:sp>
            <p:nvSpPr>
              <p:cNvPr id="5" name="Rounded Rectangle 4"/>
              <p:cNvSpPr/>
              <p:nvPr/>
            </p:nvSpPr>
            <p:spPr>
              <a:xfrm>
                <a:off x="1000288" y="2143467"/>
                <a:ext cx="6858491" cy="3357611"/>
              </a:xfrm>
              <a:prstGeom prst="roundRect">
                <a:avLst/>
              </a:prstGeom>
              <a:gradFill>
                <a:gsLst>
                  <a:gs pos="14000">
                    <a:schemeClr val="bg1"/>
                  </a:gs>
                  <a:gs pos="50000">
                    <a:srgbClr val="FFFFFF"/>
                  </a:gs>
                  <a:gs pos="100000">
                    <a:srgbClr val="CC00CC"/>
                  </a:gs>
                </a:gsLst>
                <a:lin ang="2700000" scaled="1"/>
              </a:grad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nvGrpSpPr>
              <p:cNvPr id="20494" name="Group 20"/>
              <p:cNvGrpSpPr>
                <a:grpSpLocks/>
              </p:cNvGrpSpPr>
              <p:nvPr/>
            </p:nvGrpSpPr>
            <p:grpSpPr bwMode="auto">
              <a:xfrm>
                <a:off x="928662" y="1952637"/>
                <a:ext cx="7072362" cy="3729022"/>
                <a:chOff x="928662" y="1952637"/>
                <a:chExt cx="7072362" cy="3729022"/>
              </a:xfrm>
            </p:grpSpPr>
            <p:pic>
              <p:nvPicPr>
                <p:cNvPr id="7" name="Picture 6" descr="00126.WMF"/>
                <p:cNvPicPr>
                  <a:picLocks noChangeAspect="1"/>
                </p:cNvPicPr>
                <p:nvPr/>
              </p:nvPicPr>
              <p:blipFill>
                <a:blip r:embed="rId5" cstate="print">
                  <a:duotone>
                    <a:prstClr val="black"/>
                    <a:srgbClr val="FF0000">
                      <a:tint val="45000"/>
                      <a:satMod val="400000"/>
                    </a:srgbClr>
                  </a:duotone>
                  <a:lum bright="-14000" contrast="16000"/>
                </a:blip>
                <a:stretch>
                  <a:fillRect/>
                </a:stretch>
              </p:blipFill>
              <p:spPr>
                <a:xfrm>
                  <a:off x="4800624" y="1952637"/>
                  <a:ext cx="3200400" cy="3190875"/>
                </a:xfrm>
                <a:prstGeom prst="rect">
                  <a:avLst/>
                </a:prstGeom>
              </p:spPr>
            </p:pic>
            <p:pic>
              <p:nvPicPr>
                <p:cNvPr id="20496" name="Picture 7" descr="00472.WMF"/>
                <p:cNvPicPr>
                  <a:picLocks noChangeAspect="1"/>
                </p:cNvPicPr>
                <p:nvPr/>
              </p:nvPicPr>
              <p:blipFill>
                <a:blip r:embed="rId6" cstate="print"/>
                <a:srcRect/>
                <a:stretch>
                  <a:fillRect/>
                </a:stretch>
              </p:blipFill>
              <p:spPr bwMode="auto">
                <a:xfrm>
                  <a:off x="928662" y="2928934"/>
                  <a:ext cx="2771775" cy="2752725"/>
                </a:xfrm>
                <a:prstGeom prst="rect">
                  <a:avLst/>
                </a:prstGeom>
                <a:noFill/>
                <a:ln w="9525">
                  <a:noFill/>
                  <a:miter lim="800000"/>
                  <a:headEnd/>
                  <a:tailEnd/>
                </a:ln>
              </p:spPr>
            </p:pic>
            <p:pic>
              <p:nvPicPr>
                <p:cNvPr id="20497" name="Picture 8" descr="00992.WMF"/>
                <p:cNvPicPr>
                  <a:picLocks noChangeAspect="1"/>
                </p:cNvPicPr>
                <p:nvPr/>
              </p:nvPicPr>
              <p:blipFill>
                <a:blip r:embed="rId7" cstate="print">
                  <a:lum bright="-10000" contrast="24000"/>
                </a:blip>
                <a:srcRect/>
                <a:stretch>
                  <a:fillRect/>
                </a:stretch>
              </p:blipFill>
              <p:spPr bwMode="auto">
                <a:xfrm rot="-5400000">
                  <a:off x="5785610" y="3572712"/>
                  <a:ext cx="1702930" cy="2415638"/>
                </a:xfrm>
                <a:prstGeom prst="rect">
                  <a:avLst/>
                </a:prstGeom>
                <a:noFill/>
                <a:ln w="9525">
                  <a:noFill/>
                  <a:miter lim="800000"/>
                  <a:headEnd/>
                  <a:tailEnd/>
                </a:ln>
              </p:spPr>
            </p:pic>
          </p:grpSp>
        </p:grpSp>
      </p:grpSp>
      <p:grpSp>
        <p:nvGrpSpPr>
          <p:cNvPr id="20483" name="Group 9"/>
          <p:cNvGrpSpPr>
            <a:grpSpLocks/>
          </p:cNvGrpSpPr>
          <p:nvPr/>
        </p:nvGrpSpPr>
        <p:grpSpPr bwMode="auto">
          <a:xfrm>
            <a:off x="3286125" y="214313"/>
            <a:ext cx="5143500" cy="1643062"/>
            <a:chOff x="1857356" y="714356"/>
            <a:chExt cx="6572296" cy="1643074"/>
          </a:xfrm>
        </p:grpSpPr>
        <p:pic>
          <p:nvPicPr>
            <p:cNvPr id="11" name="Picture 10" descr="BANNR028.WMF"/>
            <p:cNvPicPr>
              <a:picLocks noChangeAspect="1"/>
            </p:cNvPicPr>
            <p:nvPr/>
          </p:nvPicPr>
          <p:blipFill>
            <a:blip r:embed="rId8" cstate="print">
              <a:lum bright="-8000" contrast="54000"/>
            </a:blip>
            <a:stretch>
              <a:fillRect/>
            </a:stretch>
          </p:blipFill>
          <p:spPr>
            <a:xfrm>
              <a:off x="1857356" y="714356"/>
              <a:ext cx="6572296" cy="1643074"/>
            </a:xfrm>
            <a:prstGeom prst="rect">
              <a:avLst/>
            </a:prstGeom>
            <a:effectLst>
              <a:innerShdw blurRad="393700">
                <a:prstClr val="black"/>
              </a:innerShdw>
            </a:effectLst>
          </p:spPr>
        </p:pic>
        <p:sp>
          <p:nvSpPr>
            <p:cNvPr id="12" name="TextBox 3"/>
            <p:cNvSpPr txBox="1"/>
            <p:nvPr/>
          </p:nvSpPr>
          <p:spPr>
            <a:xfrm>
              <a:off x="2143373" y="1000108"/>
              <a:ext cx="5714246" cy="1016007"/>
            </a:xfrm>
            <a:prstGeom prst="rect">
              <a:avLst/>
            </a:prstGeom>
            <a:noFill/>
          </p:spPr>
          <p:txBody>
            <a:bodyPr rtlCol="1">
              <a:spAutoFit/>
            </a:bodyPr>
            <a:lstStyle/>
            <a:p>
              <a:pPr algn="ctr" fontAlgn="auto">
                <a:spcBef>
                  <a:spcPts val="0"/>
                </a:spcBef>
                <a:spcAft>
                  <a:spcPts val="0"/>
                </a:spcAft>
                <a:defRPr/>
              </a:pPr>
              <a:r>
                <a:rPr lang="ar-EG" sz="6000" b="1" dirty="0">
                  <a:solidFill>
                    <a:schemeClr val="bg1"/>
                  </a:solidFill>
                  <a:latin typeface="+mn-lt"/>
                  <a:cs typeface="+mj-cs"/>
                </a:rPr>
                <a:t>تحقق من </a:t>
              </a:r>
              <a:r>
                <a:rPr lang="ar-EG" sz="6000" b="1" dirty="0" err="1">
                  <a:solidFill>
                    <a:schemeClr val="bg1"/>
                  </a:solidFill>
                  <a:latin typeface="+mn-lt"/>
                  <a:cs typeface="+mj-cs"/>
                </a:rPr>
                <a:t>فهمك:</a:t>
              </a:r>
              <a:endParaRPr lang="ar-EG" sz="6000" b="1" dirty="0">
                <a:solidFill>
                  <a:schemeClr val="bg1"/>
                </a:solidFill>
                <a:latin typeface="+mn-lt"/>
                <a:cs typeface="+mj-cs"/>
              </a:endParaRPr>
            </a:p>
          </p:txBody>
        </p:sp>
      </p:grpSp>
      <p:sp>
        <p:nvSpPr>
          <p:cNvPr id="13" name="TextBox 4"/>
          <p:cNvSpPr txBox="1"/>
          <p:nvPr/>
        </p:nvSpPr>
        <p:spPr>
          <a:xfrm>
            <a:off x="1000125" y="2500313"/>
            <a:ext cx="7143750" cy="1446212"/>
          </a:xfrm>
          <a:prstGeom prst="rect">
            <a:avLst/>
          </a:prstGeom>
          <a:noFill/>
        </p:spPr>
        <p:txBody>
          <a:bodyPr rtlCol="1">
            <a:spAutoFit/>
          </a:bodyPr>
          <a:lstStyle/>
          <a:p>
            <a:pPr fontAlgn="auto">
              <a:spcBef>
                <a:spcPts val="0"/>
              </a:spcBef>
              <a:spcAft>
                <a:spcPts val="0"/>
              </a:spcAft>
              <a:defRPr/>
            </a:pPr>
            <a:r>
              <a:rPr lang="ar-EG" sz="4400" b="1" dirty="0">
                <a:solidFill>
                  <a:srgbClr val="6600CC"/>
                </a:solidFill>
                <a:latin typeface="+mn-lt"/>
                <a:cs typeface="+mj-cs"/>
              </a:rPr>
              <a:t>إذا كانت أ = 6, ب = 4, فاحسب قيمة العبارات الآتية:</a:t>
            </a:r>
          </a:p>
        </p:txBody>
      </p:sp>
      <p:sp>
        <p:nvSpPr>
          <p:cNvPr id="14" name="TextBox 5"/>
          <p:cNvSpPr txBox="1">
            <a:spLocks noChangeArrowheads="1"/>
          </p:cNvSpPr>
          <p:nvPr/>
        </p:nvSpPr>
        <p:spPr bwMode="auto">
          <a:xfrm>
            <a:off x="5072063" y="4143375"/>
            <a:ext cx="2357437" cy="830263"/>
          </a:xfrm>
          <a:prstGeom prst="rect">
            <a:avLst/>
          </a:prstGeom>
          <a:noFill/>
          <a:ln w="9525">
            <a:noFill/>
            <a:miter lim="800000"/>
            <a:headEnd/>
            <a:tailEnd/>
          </a:ln>
        </p:spPr>
        <p:txBody>
          <a:bodyPr>
            <a:spAutoFit/>
          </a:bodyPr>
          <a:lstStyle/>
          <a:p>
            <a:pPr algn="ctr">
              <a:defRPr/>
            </a:pPr>
            <a:r>
              <a:rPr lang="ar-EG" sz="4800" b="1" dirty="0">
                <a:latin typeface="Calibri" pitchFamily="34" charset="0"/>
                <a:cs typeface="+mj-cs"/>
              </a:rPr>
              <a:t>ب) </a:t>
            </a:r>
            <a:r>
              <a:rPr lang="ar-EG" sz="4800" b="1" dirty="0" err="1">
                <a:latin typeface="Calibri" pitchFamily="34" charset="0"/>
                <a:cs typeface="+mj-cs"/>
              </a:rPr>
              <a:t>أ</a:t>
            </a:r>
            <a:r>
              <a:rPr lang="ar-EG" sz="4800" b="1" dirty="0">
                <a:latin typeface="Calibri" pitchFamily="34" charset="0"/>
                <a:cs typeface="+mj-cs"/>
              </a:rPr>
              <a:t> – </a:t>
            </a:r>
            <a:r>
              <a:rPr lang="ar-EG" sz="4800" b="1" dirty="0" err="1">
                <a:latin typeface="Calibri" pitchFamily="34" charset="0"/>
                <a:cs typeface="+mj-cs"/>
              </a:rPr>
              <a:t>ب</a:t>
            </a:r>
            <a:r>
              <a:rPr lang="ar-EG" sz="4800" b="1" dirty="0">
                <a:latin typeface="Calibri" pitchFamily="34" charset="0"/>
                <a:cs typeface="+mj-cs"/>
              </a:rPr>
              <a:t> </a:t>
            </a:r>
          </a:p>
        </p:txBody>
      </p:sp>
      <p:sp>
        <p:nvSpPr>
          <p:cNvPr id="15" name="TextBox 14"/>
          <p:cNvSpPr txBox="1">
            <a:spLocks noChangeArrowheads="1"/>
          </p:cNvSpPr>
          <p:nvPr/>
        </p:nvSpPr>
        <p:spPr bwMode="auto">
          <a:xfrm>
            <a:off x="1500188" y="5000625"/>
            <a:ext cx="5214937" cy="830997"/>
          </a:xfrm>
          <a:prstGeom prst="rect">
            <a:avLst/>
          </a:prstGeom>
          <a:noFill/>
          <a:ln w="9525">
            <a:noFill/>
            <a:miter lim="800000"/>
            <a:headEnd/>
            <a:tailEnd/>
          </a:ln>
        </p:spPr>
        <p:txBody>
          <a:bodyPr>
            <a:spAutoFit/>
          </a:bodyPr>
          <a:lstStyle/>
          <a:p>
            <a:r>
              <a:rPr lang="ar-EG" sz="4800" b="1" dirty="0" smtClean="0">
                <a:solidFill>
                  <a:srgbClr val="3333FF"/>
                </a:solidFill>
              </a:rPr>
              <a:t>=6-4 </a:t>
            </a:r>
            <a:r>
              <a:rPr lang="ar-EG" sz="4800" b="1" dirty="0">
                <a:solidFill>
                  <a:srgbClr val="3333FF"/>
                </a:solidFill>
              </a:rPr>
              <a:t>= </a:t>
            </a:r>
            <a:r>
              <a:rPr lang="ar-EG" sz="4800" b="1" dirty="0" smtClean="0">
                <a:solidFill>
                  <a:srgbClr val="FF0000"/>
                </a:solidFill>
              </a:rPr>
              <a:t>2</a:t>
            </a:r>
            <a:endParaRPr lang="en-US" sz="4800" dirty="0">
              <a:solidFill>
                <a:srgbClr val="3333FF"/>
              </a:solidFill>
            </a:endParaRPr>
          </a:p>
        </p:txBody>
      </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أ – ب.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strVal val="#ppt_w+.3"/>
                                          </p:val>
                                        </p:tav>
                                        <p:tav tm="100000">
                                          <p:val>
                                            <p:strVal val="#ppt_w"/>
                                          </p:val>
                                        </p:tav>
                                      </p:tavLst>
                                    </p:anim>
                                    <p:anim calcmode="lin" valueType="num">
                                      <p:cBhvr>
                                        <p:cTn id="13" dur="500" fill="hold"/>
                                        <p:tgtEl>
                                          <p:spTgt spid="15"/>
                                        </p:tgtEl>
                                        <p:attrNameLst>
                                          <p:attrName>ppt_h</p:attrName>
                                        </p:attrNameLst>
                                      </p:cBhvr>
                                      <p:tavLst>
                                        <p:tav tm="0">
                                          <p:val>
                                            <p:strVal val="#ppt_h"/>
                                          </p:val>
                                        </p:tav>
                                        <p:tav tm="100000">
                                          <p:val>
                                            <p:strVal val="#ppt_h"/>
                                          </p:val>
                                        </p:tav>
                                      </p:tavLst>
                                    </p:anim>
                                    <p:animEffect transition="in" filter="fade">
                                      <p:cBhvr>
                                        <p:cTn id="14"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4" name="6-4 =.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4500562" y="357166"/>
            <a:ext cx="4000528" cy="1500198"/>
          </a:xfrm>
          <a:prstGeom prst="wedgeEllipseCallout">
            <a:avLst/>
          </a:prstGeom>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5400000" scaled="1"/>
            <a:tileRect/>
          </a:gradFill>
          <a:ln>
            <a:solidFill>
              <a:srgbClr val="CC00C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600" b="1" dirty="0">
                <a:ln w="18415" cmpd="sng">
                  <a:solidFill>
                    <a:schemeClr val="tx1"/>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 – 5 </a:t>
            </a:r>
          </a:p>
        </p:txBody>
      </p:sp>
      <p:grpSp>
        <p:nvGrpSpPr>
          <p:cNvPr id="2" name="Group 4"/>
          <p:cNvGrpSpPr>
            <a:grpSpLocks/>
          </p:cNvGrpSpPr>
          <p:nvPr/>
        </p:nvGrpSpPr>
        <p:grpSpPr bwMode="auto">
          <a:xfrm>
            <a:off x="428625" y="4225925"/>
            <a:ext cx="7572375" cy="1917700"/>
            <a:chOff x="3000364" y="428604"/>
            <a:chExt cx="3389563" cy="1428760"/>
          </a:xfrm>
        </p:grpSpPr>
        <p:sp>
          <p:nvSpPr>
            <p:cNvPr id="6" name="Double Wave 5"/>
            <p:cNvSpPr/>
            <p:nvPr/>
          </p:nvSpPr>
          <p:spPr>
            <a:xfrm>
              <a:off x="3000364" y="428604"/>
              <a:ext cx="3357586" cy="1428760"/>
            </a:xfrm>
            <a:prstGeom prst="doubleWave">
              <a:avLst/>
            </a:prstGeom>
            <a:gradFill>
              <a:gsLst>
                <a:gs pos="0">
                  <a:srgbClr val="00FF00"/>
                </a:gs>
                <a:gs pos="48000">
                  <a:schemeClr val="bg1"/>
                </a:gs>
                <a:gs pos="100000">
                  <a:srgbClr val="9900CC"/>
                </a:gs>
              </a:gsLs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sz="2800" b="1">
                <a:latin typeface="Times New Roman" pitchFamily="18" charset="0"/>
                <a:cs typeface="Times New Roman" pitchFamily="18" charset="0"/>
              </a:endParaRPr>
            </a:p>
          </p:txBody>
        </p:sp>
        <p:sp>
          <p:nvSpPr>
            <p:cNvPr id="3079" name="TextBox 6"/>
            <p:cNvSpPr txBox="1">
              <a:spLocks noChangeArrowheads="1"/>
            </p:cNvSpPr>
            <p:nvPr/>
          </p:nvSpPr>
          <p:spPr bwMode="auto">
            <a:xfrm>
              <a:off x="3064305" y="740615"/>
              <a:ext cx="3325622" cy="825499"/>
            </a:xfrm>
            <a:prstGeom prst="rect">
              <a:avLst/>
            </a:prstGeom>
            <a:noFill/>
            <a:ln w="9525">
              <a:noFill/>
              <a:miter lim="800000"/>
              <a:headEnd/>
              <a:tailEnd/>
            </a:ln>
          </p:spPr>
          <p:txBody>
            <a:bodyPr>
              <a:spAutoFit/>
            </a:bodyPr>
            <a:lstStyle/>
            <a:p>
              <a:pPr algn="ctr"/>
              <a:r>
                <a:rPr lang="ar-EG" sz="6600" b="1" dirty="0">
                  <a:latin typeface="Times New Roman" pitchFamily="18" charset="0"/>
                  <a:cs typeface="Times New Roman" pitchFamily="18" charset="0"/>
                </a:rPr>
                <a:t>الجبر: المتغيرات والعبارات</a:t>
              </a:r>
            </a:p>
          </p:txBody>
        </p:sp>
      </p:gr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98" decel="100000"/>
                                        <p:tgtEl>
                                          <p:spTgt spid="4"/>
                                        </p:tgtEl>
                                      </p:cBhvr>
                                    </p:animEffect>
                                    <p:anim calcmode="lin" valueType="num">
                                      <p:cBhvr>
                                        <p:cTn id="8" dur="398" decel="100000" fill="hold"/>
                                        <p:tgtEl>
                                          <p:spTgt spid="4"/>
                                        </p:tgtEl>
                                        <p:attrNameLst>
                                          <p:attrName>style.rotation</p:attrName>
                                        </p:attrNameLst>
                                      </p:cBhvr>
                                      <p:tavLst>
                                        <p:tav tm="0">
                                          <p:val>
                                            <p:fltVal val="-90"/>
                                          </p:val>
                                        </p:tav>
                                        <p:tav tm="100000">
                                          <p:val>
                                            <p:fltVal val="0"/>
                                          </p:val>
                                        </p:tav>
                                      </p:tavLst>
                                    </p:anim>
                                    <p:anim calcmode="lin" valueType="num">
                                      <p:cBhvr>
                                        <p:cTn id="9" dur="398" decel="100000" fill="hold"/>
                                        <p:tgtEl>
                                          <p:spTgt spid="4"/>
                                        </p:tgtEl>
                                        <p:attrNameLst>
                                          <p:attrName>ppt_x</p:attrName>
                                        </p:attrNameLst>
                                      </p:cBhvr>
                                      <p:tavLst>
                                        <p:tav tm="0">
                                          <p:val>
                                            <p:strVal val="#ppt_x+0.4"/>
                                          </p:val>
                                        </p:tav>
                                        <p:tav tm="100000">
                                          <p:val>
                                            <p:strVal val="#ppt_x-0.05"/>
                                          </p:val>
                                        </p:tav>
                                      </p:tavLst>
                                    </p:anim>
                                    <p:anim calcmode="lin" valueType="num">
                                      <p:cBhvr>
                                        <p:cTn id="10" dur="398" decel="100000" fill="hold"/>
                                        <p:tgtEl>
                                          <p:spTgt spid="4"/>
                                        </p:tgtEl>
                                        <p:attrNameLst>
                                          <p:attrName>ppt_y</p:attrName>
                                        </p:attrNameLst>
                                      </p:cBhvr>
                                      <p:tavLst>
                                        <p:tav tm="0">
                                          <p:val>
                                            <p:strVal val="#ppt_y-0.4"/>
                                          </p:val>
                                        </p:tav>
                                        <p:tav tm="100000">
                                          <p:val>
                                            <p:strVal val="#ppt_y+0.1"/>
                                          </p:val>
                                        </p:tav>
                                      </p:tavLst>
                                    </p:anim>
                                    <p:anim calcmode="lin" valueType="num">
                                      <p:cBhvr>
                                        <p:cTn id="11" dur="2" accel="100000" fill="hold">
                                          <p:stCondLst>
                                            <p:cond delay="499"/>
                                          </p:stCondLst>
                                        </p:cTn>
                                        <p:tgtEl>
                                          <p:spTgt spid="4"/>
                                        </p:tgtEl>
                                        <p:attrNameLst>
                                          <p:attrName>ppt_x</p:attrName>
                                        </p:attrNameLst>
                                      </p:cBhvr>
                                      <p:tavLst>
                                        <p:tav tm="0">
                                          <p:val>
                                            <p:strVal val="#ppt_x-0.05"/>
                                          </p:val>
                                        </p:tav>
                                        <p:tav tm="100000">
                                          <p:val>
                                            <p:strVal val="#ppt_x"/>
                                          </p:val>
                                        </p:tav>
                                      </p:tavLst>
                                    </p:anim>
                                    <p:anim calcmode="lin" valueType="num">
                                      <p:cBhvr>
                                        <p:cTn id="12" dur="2" accel="100000" fill="hold">
                                          <p:stCondLst>
                                            <p:cond delay="499"/>
                                          </p:stCondLst>
                                        </p:cTn>
                                        <p:tgtEl>
                                          <p:spTgt spid="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د5.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الجبر المتغير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1"/>
          <p:cNvGrpSpPr>
            <a:grpSpLocks/>
          </p:cNvGrpSpPr>
          <p:nvPr/>
        </p:nvGrpSpPr>
        <p:grpSpPr bwMode="auto">
          <a:xfrm>
            <a:off x="214313" y="1857375"/>
            <a:ext cx="8429625" cy="4905375"/>
            <a:chOff x="214282" y="1952636"/>
            <a:chExt cx="7786742" cy="4405322"/>
          </a:xfrm>
        </p:grpSpPr>
        <p:sp>
          <p:nvSpPr>
            <p:cNvPr id="3" name="Hexagon 2"/>
            <p:cNvSpPr/>
            <p:nvPr/>
          </p:nvSpPr>
          <p:spPr>
            <a:xfrm>
              <a:off x="214282" y="2285992"/>
              <a:ext cx="7715304" cy="4071966"/>
            </a:xfrm>
            <a:prstGeom prst="hexagon">
              <a:avLst/>
            </a:prstGeom>
            <a:gradFill>
              <a:gsLst>
                <a:gs pos="0">
                  <a:srgbClr val="00FF00"/>
                </a:gs>
                <a:gs pos="100000">
                  <a:srgbClr val="FFFF00"/>
                </a:gs>
              </a:gsLst>
            </a:gradFill>
            <a:ln w="57150">
              <a:solidFill>
                <a:schemeClr val="tx1"/>
              </a:solidFill>
            </a:ln>
          </p:spPr>
          <p:style>
            <a:lnRef idx="0">
              <a:schemeClr val="dk1"/>
            </a:lnRef>
            <a:fillRef idx="100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nvGrpSpPr>
            <p:cNvPr id="21516" name="Group 21"/>
            <p:cNvGrpSpPr>
              <a:grpSpLocks/>
            </p:cNvGrpSpPr>
            <p:nvPr/>
          </p:nvGrpSpPr>
          <p:grpSpPr bwMode="auto">
            <a:xfrm>
              <a:off x="928662" y="1952636"/>
              <a:ext cx="7072362" cy="4262445"/>
              <a:chOff x="928662" y="1952637"/>
              <a:chExt cx="7072362" cy="3729022"/>
            </a:xfrm>
          </p:grpSpPr>
          <p:sp>
            <p:nvSpPr>
              <p:cNvPr id="5" name="Rounded Rectangle 4"/>
              <p:cNvSpPr/>
              <p:nvPr/>
            </p:nvSpPr>
            <p:spPr>
              <a:xfrm>
                <a:off x="1000288" y="2143467"/>
                <a:ext cx="6858491" cy="3357611"/>
              </a:xfrm>
              <a:prstGeom prst="roundRect">
                <a:avLst/>
              </a:prstGeom>
              <a:gradFill>
                <a:gsLst>
                  <a:gs pos="14000">
                    <a:schemeClr val="bg1"/>
                  </a:gs>
                  <a:gs pos="50000">
                    <a:srgbClr val="FFFFFF"/>
                  </a:gs>
                  <a:gs pos="100000">
                    <a:srgbClr val="CC00CC"/>
                  </a:gs>
                </a:gsLst>
                <a:lin ang="2700000" scaled="1"/>
              </a:grad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nvGrpSpPr>
              <p:cNvPr id="21518" name="Group 20"/>
              <p:cNvGrpSpPr>
                <a:grpSpLocks/>
              </p:cNvGrpSpPr>
              <p:nvPr/>
            </p:nvGrpSpPr>
            <p:grpSpPr bwMode="auto">
              <a:xfrm>
                <a:off x="928662" y="1952637"/>
                <a:ext cx="7072362" cy="3729022"/>
                <a:chOff x="928662" y="1952637"/>
                <a:chExt cx="7072362" cy="3729022"/>
              </a:xfrm>
            </p:grpSpPr>
            <p:pic>
              <p:nvPicPr>
                <p:cNvPr id="7" name="Picture 6" descr="00126.WMF"/>
                <p:cNvPicPr>
                  <a:picLocks noChangeAspect="1"/>
                </p:cNvPicPr>
                <p:nvPr/>
              </p:nvPicPr>
              <p:blipFill>
                <a:blip r:embed="rId5" cstate="print">
                  <a:duotone>
                    <a:prstClr val="black"/>
                    <a:srgbClr val="FF0000">
                      <a:tint val="45000"/>
                      <a:satMod val="400000"/>
                    </a:srgbClr>
                  </a:duotone>
                  <a:lum bright="-14000" contrast="16000"/>
                </a:blip>
                <a:stretch>
                  <a:fillRect/>
                </a:stretch>
              </p:blipFill>
              <p:spPr>
                <a:xfrm>
                  <a:off x="4800624" y="1952637"/>
                  <a:ext cx="3200400" cy="3190875"/>
                </a:xfrm>
                <a:prstGeom prst="rect">
                  <a:avLst/>
                </a:prstGeom>
              </p:spPr>
            </p:pic>
            <p:pic>
              <p:nvPicPr>
                <p:cNvPr id="21520" name="Picture 7" descr="00472.WMF"/>
                <p:cNvPicPr>
                  <a:picLocks noChangeAspect="1"/>
                </p:cNvPicPr>
                <p:nvPr/>
              </p:nvPicPr>
              <p:blipFill>
                <a:blip r:embed="rId6" cstate="print"/>
                <a:srcRect/>
                <a:stretch>
                  <a:fillRect/>
                </a:stretch>
              </p:blipFill>
              <p:spPr bwMode="auto">
                <a:xfrm>
                  <a:off x="928662" y="2928934"/>
                  <a:ext cx="2771775" cy="2752725"/>
                </a:xfrm>
                <a:prstGeom prst="rect">
                  <a:avLst/>
                </a:prstGeom>
                <a:noFill/>
                <a:ln w="9525">
                  <a:noFill/>
                  <a:miter lim="800000"/>
                  <a:headEnd/>
                  <a:tailEnd/>
                </a:ln>
              </p:spPr>
            </p:pic>
            <p:pic>
              <p:nvPicPr>
                <p:cNvPr id="21521" name="Picture 8" descr="00992.WMF"/>
                <p:cNvPicPr>
                  <a:picLocks noChangeAspect="1"/>
                </p:cNvPicPr>
                <p:nvPr/>
              </p:nvPicPr>
              <p:blipFill>
                <a:blip r:embed="rId7" cstate="print">
                  <a:lum bright="-10000" contrast="24000"/>
                </a:blip>
                <a:srcRect/>
                <a:stretch>
                  <a:fillRect/>
                </a:stretch>
              </p:blipFill>
              <p:spPr bwMode="auto">
                <a:xfrm rot="-5400000">
                  <a:off x="5785610" y="3572712"/>
                  <a:ext cx="1702930" cy="2415638"/>
                </a:xfrm>
                <a:prstGeom prst="rect">
                  <a:avLst/>
                </a:prstGeom>
                <a:noFill/>
                <a:ln w="9525">
                  <a:noFill/>
                  <a:miter lim="800000"/>
                  <a:headEnd/>
                  <a:tailEnd/>
                </a:ln>
              </p:spPr>
            </p:pic>
          </p:grpSp>
        </p:grpSp>
      </p:grpSp>
      <p:grpSp>
        <p:nvGrpSpPr>
          <p:cNvPr id="21507" name="Group 9"/>
          <p:cNvGrpSpPr>
            <a:grpSpLocks/>
          </p:cNvGrpSpPr>
          <p:nvPr/>
        </p:nvGrpSpPr>
        <p:grpSpPr bwMode="auto">
          <a:xfrm>
            <a:off x="3286125" y="214313"/>
            <a:ext cx="5143500" cy="1643062"/>
            <a:chOff x="1857356" y="714356"/>
            <a:chExt cx="6572296" cy="1643074"/>
          </a:xfrm>
        </p:grpSpPr>
        <p:pic>
          <p:nvPicPr>
            <p:cNvPr id="11" name="Picture 10" descr="BANNR028.WMF"/>
            <p:cNvPicPr>
              <a:picLocks noChangeAspect="1"/>
            </p:cNvPicPr>
            <p:nvPr/>
          </p:nvPicPr>
          <p:blipFill>
            <a:blip r:embed="rId8" cstate="print">
              <a:lum bright="-8000" contrast="54000"/>
            </a:blip>
            <a:stretch>
              <a:fillRect/>
            </a:stretch>
          </p:blipFill>
          <p:spPr>
            <a:xfrm>
              <a:off x="1857356" y="714356"/>
              <a:ext cx="6572296" cy="1643074"/>
            </a:xfrm>
            <a:prstGeom prst="rect">
              <a:avLst/>
            </a:prstGeom>
            <a:effectLst>
              <a:innerShdw blurRad="393700">
                <a:prstClr val="black"/>
              </a:innerShdw>
            </a:effectLst>
          </p:spPr>
        </p:pic>
        <p:sp>
          <p:nvSpPr>
            <p:cNvPr id="12" name="TextBox 3"/>
            <p:cNvSpPr txBox="1"/>
            <p:nvPr/>
          </p:nvSpPr>
          <p:spPr>
            <a:xfrm>
              <a:off x="2143373" y="1000108"/>
              <a:ext cx="5714246" cy="1016007"/>
            </a:xfrm>
            <a:prstGeom prst="rect">
              <a:avLst/>
            </a:prstGeom>
            <a:noFill/>
          </p:spPr>
          <p:txBody>
            <a:bodyPr rtlCol="1">
              <a:spAutoFit/>
            </a:bodyPr>
            <a:lstStyle/>
            <a:p>
              <a:pPr algn="ctr" fontAlgn="auto">
                <a:spcBef>
                  <a:spcPts val="0"/>
                </a:spcBef>
                <a:spcAft>
                  <a:spcPts val="0"/>
                </a:spcAft>
                <a:defRPr/>
              </a:pPr>
              <a:r>
                <a:rPr lang="ar-EG" sz="6000" b="1" dirty="0">
                  <a:solidFill>
                    <a:schemeClr val="bg1"/>
                  </a:solidFill>
                  <a:latin typeface="+mn-lt"/>
                  <a:cs typeface="+mj-cs"/>
                </a:rPr>
                <a:t>تحقق من </a:t>
              </a:r>
              <a:r>
                <a:rPr lang="ar-EG" sz="6000" b="1" dirty="0" err="1">
                  <a:solidFill>
                    <a:schemeClr val="bg1"/>
                  </a:solidFill>
                  <a:latin typeface="+mn-lt"/>
                  <a:cs typeface="+mj-cs"/>
                </a:rPr>
                <a:t>فهمك:</a:t>
              </a:r>
              <a:endParaRPr lang="ar-EG" sz="6000" b="1" dirty="0">
                <a:solidFill>
                  <a:schemeClr val="bg1"/>
                </a:solidFill>
                <a:latin typeface="+mn-lt"/>
                <a:cs typeface="+mj-cs"/>
              </a:endParaRPr>
            </a:p>
          </p:txBody>
        </p:sp>
      </p:grpSp>
      <p:sp>
        <p:nvSpPr>
          <p:cNvPr id="13" name="TextBox 4"/>
          <p:cNvSpPr txBox="1"/>
          <p:nvPr/>
        </p:nvSpPr>
        <p:spPr>
          <a:xfrm>
            <a:off x="1000125" y="2500313"/>
            <a:ext cx="7143750" cy="1446212"/>
          </a:xfrm>
          <a:prstGeom prst="rect">
            <a:avLst/>
          </a:prstGeom>
          <a:noFill/>
        </p:spPr>
        <p:txBody>
          <a:bodyPr rtlCol="1">
            <a:spAutoFit/>
          </a:bodyPr>
          <a:lstStyle/>
          <a:p>
            <a:pPr fontAlgn="auto">
              <a:spcBef>
                <a:spcPts val="0"/>
              </a:spcBef>
              <a:spcAft>
                <a:spcPts val="0"/>
              </a:spcAft>
              <a:defRPr/>
            </a:pPr>
            <a:r>
              <a:rPr lang="ar-EG" sz="4400" b="1" dirty="0">
                <a:solidFill>
                  <a:srgbClr val="6600CC"/>
                </a:solidFill>
                <a:latin typeface="+mn-lt"/>
                <a:cs typeface="+mj-cs"/>
              </a:rPr>
              <a:t>إذا كانت </a:t>
            </a:r>
            <a:r>
              <a:rPr lang="ar-EG" sz="4400" b="1" dirty="0" err="1">
                <a:solidFill>
                  <a:srgbClr val="6600CC"/>
                </a:solidFill>
                <a:latin typeface="+mn-lt"/>
                <a:cs typeface="+mj-cs"/>
              </a:rPr>
              <a:t>أ </a:t>
            </a:r>
            <a:r>
              <a:rPr lang="ar-EG" sz="4400" b="1" dirty="0">
                <a:solidFill>
                  <a:srgbClr val="6600CC"/>
                </a:solidFill>
                <a:latin typeface="+mn-lt"/>
                <a:cs typeface="+mj-cs"/>
              </a:rPr>
              <a:t>= 6, </a:t>
            </a:r>
            <a:r>
              <a:rPr lang="ar-EG" sz="4400" b="1" dirty="0" err="1">
                <a:solidFill>
                  <a:srgbClr val="6600CC"/>
                </a:solidFill>
                <a:latin typeface="+mn-lt"/>
                <a:cs typeface="+mj-cs"/>
              </a:rPr>
              <a:t>ب </a:t>
            </a:r>
            <a:r>
              <a:rPr lang="ar-EG" sz="4400" b="1" dirty="0">
                <a:solidFill>
                  <a:srgbClr val="6600CC"/>
                </a:solidFill>
                <a:latin typeface="+mn-lt"/>
                <a:cs typeface="+mj-cs"/>
              </a:rPr>
              <a:t>= 4, فاحسب قيمة العبارات </a:t>
            </a:r>
            <a:r>
              <a:rPr lang="ar-EG" sz="4400" b="1" dirty="0" err="1">
                <a:solidFill>
                  <a:srgbClr val="6600CC"/>
                </a:solidFill>
                <a:latin typeface="+mn-lt"/>
                <a:cs typeface="+mj-cs"/>
              </a:rPr>
              <a:t>الآتية:</a:t>
            </a:r>
            <a:endParaRPr lang="ar-EG" sz="4400" b="1" dirty="0">
              <a:solidFill>
                <a:srgbClr val="6600CC"/>
              </a:solidFill>
              <a:latin typeface="+mn-lt"/>
              <a:cs typeface="+mj-cs"/>
            </a:endParaRPr>
          </a:p>
        </p:txBody>
      </p:sp>
      <p:sp>
        <p:nvSpPr>
          <p:cNvPr id="14" name="TextBox 5"/>
          <p:cNvSpPr txBox="1">
            <a:spLocks noChangeArrowheads="1"/>
          </p:cNvSpPr>
          <p:nvPr/>
        </p:nvSpPr>
        <p:spPr bwMode="auto">
          <a:xfrm>
            <a:off x="5072063" y="4143375"/>
            <a:ext cx="2357437" cy="830263"/>
          </a:xfrm>
          <a:prstGeom prst="rect">
            <a:avLst/>
          </a:prstGeom>
          <a:noFill/>
          <a:ln w="9525">
            <a:noFill/>
            <a:miter lim="800000"/>
            <a:headEnd/>
            <a:tailEnd/>
          </a:ln>
        </p:spPr>
        <p:txBody>
          <a:bodyPr>
            <a:spAutoFit/>
          </a:bodyPr>
          <a:lstStyle/>
          <a:p>
            <a:pPr algn="ctr">
              <a:defRPr/>
            </a:pPr>
            <a:r>
              <a:rPr lang="ar-EG" sz="4800" b="1" dirty="0" err="1">
                <a:latin typeface="Calibri" pitchFamily="34" charset="0"/>
                <a:cs typeface="+mj-cs"/>
              </a:rPr>
              <a:t>جـ</a:t>
            </a:r>
            <a:r>
              <a:rPr lang="ar-EG" sz="4800" b="1" dirty="0">
                <a:latin typeface="Calibri" pitchFamily="34" charset="0"/>
                <a:cs typeface="+mj-cs"/>
              </a:rPr>
              <a:t>) </a:t>
            </a:r>
            <a:r>
              <a:rPr lang="ar-EG" sz="4800" b="1" dirty="0" err="1">
                <a:latin typeface="Calibri" pitchFamily="34" charset="0"/>
                <a:cs typeface="+mj-cs"/>
              </a:rPr>
              <a:t>أ</a:t>
            </a:r>
            <a:r>
              <a:rPr lang="ar-EG" sz="4800" b="1" dirty="0">
                <a:latin typeface="Calibri" pitchFamily="34" charset="0"/>
                <a:cs typeface="+mj-cs"/>
              </a:rPr>
              <a:t> × </a:t>
            </a:r>
            <a:r>
              <a:rPr lang="ar-EG" sz="4800" b="1" dirty="0" err="1">
                <a:latin typeface="Calibri" pitchFamily="34" charset="0"/>
                <a:cs typeface="+mj-cs"/>
              </a:rPr>
              <a:t>ب</a:t>
            </a:r>
            <a:r>
              <a:rPr lang="ar-EG" sz="4800" b="1" dirty="0">
                <a:latin typeface="Calibri" pitchFamily="34" charset="0"/>
                <a:cs typeface="+mj-cs"/>
              </a:rPr>
              <a:t> </a:t>
            </a:r>
          </a:p>
        </p:txBody>
      </p:sp>
      <p:sp>
        <p:nvSpPr>
          <p:cNvPr id="15" name="TextBox 14"/>
          <p:cNvSpPr txBox="1">
            <a:spLocks noChangeArrowheads="1"/>
          </p:cNvSpPr>
          <p:nvPr/>
        </p:nvSpPr>
        <p:spPr bwMode="auto">
          <a:xfrm>
            <a:off x="3714750" y="5072063"/>
            <a:ext cx="3571875" cy="769937"/>
          </a:xfrm>
          <a:prstGeom prst="rect">
            <a:avLst/>
          </a:prstGeom>
          <a:noFill/>
          <a:ln w="9525">
            <a:noFill/>
            <a:miter lim="800000"/>
            <a:headEnd/>
            <a:tailEnd/>
          </a:ln>
        </p:spPr>
        <p:txBody>
          <a:bodyPr>
            <a:spAutoFit/>
          </a:bodyPr>
          <a:lstStyle/>
          <a:p>
            <a:pPr algn="ctr">
              <a:defRPr/>
            </a:pPr>
            <a:r>
              <a:rPr lang="ar-EG" sz="4400" b="1" dirty="0" smtClean="0">
                <a:solidFill>
                  <a:srgbClr val="3333FF"/>
                </a:solidFill>
              </a:rPr>
              <a:t>=6×4 </a:t>
            </a:r>
            <a:r>
              <a:rPr lang="ar-EG" sz="4400" b="1" dirty="0">
                <a:solidFill>
                  <a:srgbClr val="3333FF"/>
                </a:solidFill>
              </a:rPr>
              <a:t>= </a:t>
            </a:r>
            <a:r>
              <a:rPr lang="ar-EG" sz="4400" b="1" dirty="0">
                <a:solidFill>
                  <a:srgbClr val="FF0000"/>
                </a:solidFill>
              </a:rPr>
              <a:t>24</a:t>
            </a:r>
            <a:endParaRPr lang="ar-EG" sz="4400" b="1" dirty="0">
              <a:solidFill>
                <a:srgbClr val="FF0000"/>
              </a:solidFill>
              <a:latin typeface="Calibri" pitchFamily="34" charset="0"/>
              <a:cs typeface="+mj-cs"/>
            </a:endParaRPr>
          </a:p>
        </p:txBody>
      </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أ × ب.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strVal val="#ppt_w+.3"/>
                                          </p:val>
                                        </p:tav>
                                        <p:tav tm="100000">
                                          <p:val>
                                            <p:strVal val="#ppt_w"/>
                                          </p:val>
                                        </p:tav>
                                      </p:tavLst>
                                    </p:anim>
                                    <p:anim calcmode="lin" valueType="num">
                                      <p:cBhvr>
                                        <p:cTn id="13" dur="500" fill="hold"/>
                                        <p:tgtEl>
                                          <p:spTgt spid="15"/>
                                        </p:tgtEl>
                                        <p:attrNameLst>
                                          <p:attrName>ppt_h</p:attrName>
                                        </p:attrNameLst>
                                      </p:cBhvr>
                                      <p:tavLst>
                                        <p:tav tm="0">
                                          <p:val>
                                            <p:strVal val="#ppt_h"/>
                                          </p:val>
                                        </p:tav>
                                        <p:tav tm="100000">
                                          <p:val>
                                            <p:strVal val="#ppt_h"/>
                                          </p:val>
                                        </p:tav>
                                      </p:tavLst>
                                    </p:anim>
                                    <p:animEffect transition="in" filter="fade">
                                      <p:cBhvr>
                                        <p:cTn id="14"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4" name="6×4 = 2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1"/>
          <p:cNvGrpSpPr>
            <a:grpSpLocks/>
          </p:cNvGrpSpPr>
          <p:nvPr/>
        </p:nvGrpSpPr>
        <p:grpSpPr bwMode="auto">
          <a:xfrm>
            <a:off x="214313" y="1857375"/>
            <a:ext cx="8429625" cy="4905375"/>
            <a:chOff x="214282" y="1952636"/>
            <a:chExt cx="7786742" cy="4405322"/>
          </a:xfrm>
        </p:grpSpPr>
        <p:sp>
          <p:nvSpPr>
            <p:cNvPr id="3" name="Hexagon 2"/>
            <p:cNvSpPr/>
            <p:nvPr/>
          </p:nvSpPr>
          <p:spPr>
            <a:xfrm>
              <a:off x="214282" y="2285992"/>
              <a:ext cx="7715304" cy="4071966"/>
            </a:xfrm>
            <a:prstGeom prst="hexagon">
              <a:avLst/>
            </a:prstGeom>
            <a:gradFill>
              <a:gsLst>
                <a:gs pos="0">
                  <a:srgbClr val="00FF00"/>
                </a:gs>
                <a:gs pos="100000">
                  <a:srgbClr val="FFFF00"/>
                </a:gs>
              </a:gsLst>
            </a:gradFill>
            <a:ln w="57150">
              <a:solidFill>
                <a:schemeClr val="tx1"/>
              </a:solidFill>
            </a:ln>
          </p:spPr>
          <p:style>
            <a:lnRef idx="0">
              <a:schemeClr val="dk1"/>
            </a:lnRef>
            <a:fillRef idx="100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nvGrpSpPr>
            <p:cNvPr id="22540" name="Group 21"/>
            <p:cNvGrpSpPr>
              <a:grpSpLocks/>
            </p:cNvGrpSpPr>
            <p:nvPr/>
          </p:nvGrpSpPr>
          <p:grpSpPr bwMode="auto">
            <a:xfrm>
              <a:off x="928662" y="1952636"/>
              <a:ext cx="7072362" cy="4262445"/>
              <a:chOff x="928662" y="1952637"/>
              <a:chExt cx="7072362" cy="3729022"/>
            </a:xfrm>
          </p:grpSpPr>
          <p:sp>
            <p:nvSpPr>
              <p:cNvPr id="5" name="Rounded Rectangle 4"/>
              <p:cNvSpPr/>
              <p:nvPr/>
            </p:nvSpPr>
            <p:spPr>
              <a:xfrm>
                <a:off x="1000288" y="2143467"/>
                <a:ext cx="6858491" cy="3357611"/>
              </a:xfrm>
              <a:prstGeom prst="roundRect">
                <a:avLst/>
              </a:prstGeom>
              <a:gradFill>
                <a:gsLst>
                  <a:gs pos="14000">
                    <a:schemeClr val="bg1"/>
                  </a:gs>
                  <a:gs pos="50000">
                    <a:srgbClr val="FFFFFF"/>
                  </a:gs>
                  <a:gs pos="100000">
                    <a:srgbClr val="CC00CC"/>
                  </a:gs>
                </a:gsLst>
                <a:lin ang="2700000" scaled="1"/>
              </a:grad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nvGrpSpPr>
              <p:cNvPr id="22542" name="Group 20"/>
              <p:cNvGrpSpPr>
                <a:grpSpLocks/>
              </p:cNvGrpSpPr>
              <p:nvPr/>
            </p:nvGrpSpPr>
            <p:grpSpPr bwMode="auto">
              <a:xfrm>
                <a:off x="928662" y="1952637"/>
                <a:ext cx="7072362" cy="3729022"/>
                <a:chOff x="928662" y="1952637"/>
                <a:chExt cx="7072362" cy="3729022"/>
              </a:xfrm>
            </p:grpSpPr>
            <p:pic>
              <p:nvPicPr>
                <p:cNvPr id="7" name="Picture 6" descr="00126.WMF"/>
                <p:cNvPicPr>
                  <a:picLocks noChangeAspect="1"/>
                </p:cNvPicPr>
                <p:nvPr/>
              </p:nvPicPr>
              <p:blipFill>
                <a:blip r:embed="rId5" cstate="print">
                  <a:duotone>
                    <a:prstClr val="black"/>
                    <a:srgbClr val="FF0000">
                      <a:tint val="45000"/>
                      <a:satMod val="400000"/>
                    </a:srgbClr>
                  </a:duotone>
                  <a:lum bright="-14000" contrast="16000"/>
                </a:blip>
                <a:stretch>
                  <a:fillRect/>
                </a:stretch>
              </p:blipFill>
              <p:spPr>
                <a:xfrm>
                  <a:off x="4800624" y="1952637"/>
                  <a:ext cx="3200400" cy="3190875"/>
                </a:xfrm>
                <a:prstGeom prst="rect">
                  <a:avLst/>
                </a:prstGeom>
              </p:spPr>
            </p:pic>
            <p:pic>
              <p:nvPicPr>
                <p:cNvPr id="22544" name="Picture 7" descr="00472.WMF"/>
                <p:cNvPicPr>
                  <a:picLocks noChangeAspect="1"/>
                </p:cNvPicPr>
                <p:nvPr/>
              </p:nvPicPr>
              <p:blipFill>
                <a:blip r:embed="rId6" cstate="print"/>
                <a:srcRect/>
                <a:stretch>
                  <a:fillRect/>
                </a:stretch>
              </p:blipFill>
              <p:spPr bwMode="auto">
                <a:xfrm>
                  <a:off x="928662" y="2928934"/>
                  <a:ext cx="2771775" cy="2752725"/>
                </a:xfrm>
                <a:prstGeom prst="rect">
                  <a:avLst/>
                </a:prstGeom>
                <a:noFill/>
                <a:ln w="9525">
                  <a:noFill/>
                  <a:miter lim="800000"/>
                  <a:headEnd/>
                  <a:tailEnd/>
                </a:ln>
              </p:spPr>
            </p:pic>
            <p:pic>
              <p:nvPicPr>
                <p:cNvPr id="22545" name="Picture 8" descr="00992.WMF"/>
                <p:cNvPicPr>
                  <a:picLocks noChangeAspect="1"/>
                </p:cNvPicPr>
                <p:nvPr/>
              </p:nvPicPr>
              <p:blipFill>
                <a:blip r:embed="rId7" cstate="print">
                  <a:lum bright="-10000" contrast="24000"/>
                </a:blip>
                <a:srcRect/>
                <a:stretch>
                  <a:fillRect/>
                </a:stretch>
              </p:blipFill>
              <p:spPr bwMode="auto">
                <a:xfrm rot="-5400000">
                  <a:off x="5785610" y="3572712"/>
                  <a:ext cx="1702930" cy="2415638"/>
                </a:xfrm>
                <a:prstGeom prst="rect">
                  <a:avLst/>
                </a:prstGeom>
                <a:noFill/>
                <a:ln w="9525">
                  <a:noFill/>
                  <a:miter lim="800000"/>
                  <a:headEnd/>
                  <a:tailEnd/>
                </a:ln>
              </p:spPr>
            </p:pic>
          </p:grpSp>
        </p:grpSp>
      </p:grpSp>
      <p:grpSp>
        <p:nvGrpSpPr>
          <p:cNvPr id="22531" name="Group 9"/>
          <p:cNvGrpSpPr>
            <a:grpSpLocks/>
          </p:cNvGrpSpPr>
          <p:nvPr/>
        </p:nvGrpSpPr>
        <p:grpSpPr bwMode="auto">
          <a:xfrm>
            <a:off x="3286125" y="214313"/>
            <a:ext cx="5143500" cy="1643062"/>
            <a:chOff x="1857356" y="714356"/>
            <a:chExt cx="6572296" cy="1643074"/>
          </a:xfrm>
        </p:grpSpPr>
        <p:pic>
          <p:nvPicPr>
            <p:cNvPr id="11" name="Picture 10" descr="BANNR028.WMF"/>
            <p:cNvPicPr>
              <a:picLocks noChangeAspect="1"/>
            </p:cNvPicPr>
            <p:nvPr/>
          </p:nvPicPr>
          <p:blipFill>
            <a:blip r:embed="rId8" cstate="print">
              <a:lum bright="-8000" contrast="54000"/>
            </a:blip>
            <a:stretch>
              <a:fillRect/>
            </a:stretch>
          </p:blipFill>
          <p:spPr>
            <a:xfrm>
              <a:off x="1857356" y="714356"/>
              <a:ext cx="6572296" cy="1643074"/>
            </a:xfrm>
            <a:prstGeom prst="rect">
              <a:avLst/>
            </a:prstGeom>
            <a:effectLst>
              <a:innerShdw blurRad="393700">
                <a:prstClr val="black"/>
              </a:innerShdw>
            </a:effectLst>
          </p:spPr>
        </p:pic>
        <p:sp>
          <p:nvSpPr>
            <p:cNvPr id="12" name="TextBox 3"/>
            <p:cNvSpPr txBox="1"/>
            <p:nvPr/>
          </p:nvSpPr>
          <p:spPr>
            <a:xfrm>
              <a:off x="2143373" y="1000108"/>
              <a:ext cx="5714246" cy="1016007"/>
            </a:xfrm>
            <a:prstGeom prst="rect">
              <a:avLst/>
            </a:prstGeom>
            <a:noFill/>
          </p:spPr>
          <p:txBody>
            <a:bodyPr rtlCol="1">
              <a:spAutoFit/>
            </a:bodyPr>
            <a:lstStyle/>
            <a:p>
              <a:pPr algn="ctr" fontAlgn="auto">
                <a:spcBef>
                  <a:spcPts val="0"/>
                </a:spcBef>
                <a:spcAft>
                  <a:spcPts val="0"/>
                </a:spcAft>
                <a:defRPr/>
              </a:pPr>
              <a:r>
                <a:rPr lang="ar-EG" sz="6000" b="1" dirty="0">
                  <a:solidFill>
                    <a:schemeClr val="bg1"/>
                  </a:solidFill>
                  <a:latin typeface="+mn-lt"/>
                  <a:cs typeface="+mj-cs"/>
                </a:rPr>
                <a:t>تحقق من </a:t>
              </a:r>
              <a:r>
                <a:rPr lang="ar-EG" sz="6000" b="1" dirty="0" err="1">
                  <a:solidFill>
                    <a:schemeClr val="bg1"/>
                  </a:solidFill>
                  <a:latin typeface="+mn-lt"/>
                  <a:cs typeface="+mj-cs"/>
                </a:rPr>
                <a:t>فهمك:</a:t>
              </a:r>
              <a:endParaRPr lang="ar-EG" sz="6000" b="1" dirty="0">
                <a:solidFill>
                  <a:schemeClr val="bg1"/>
                </a:solidFill>
                <a:latin typeface="+mn-lt"/>
                <a:cs typeface="+mj-cs"/>
              </a:endParaRPr>
            </a:p>
          </p:txBody>
        </p:sp>
      </p:grpSp>
      <p:sp>
        <p:nvSpPr>
          <p:cNvPr id="13" name="TextBox 4"/>
          <p:cNvSpPr txBox="1"/>
          <p:nvPr/>
        </p:nvSpPr>
        <p:spPr>
          <a:xfrm>
            <a:off x="1000125" y="2500313"/>
            <a:ext cx="7143750" cy="1446212"/>
          </a:xfrm>
          <a:prstGeom prst="rect">
            <a:avLst/>
          </a:prstGeom>
          <a:noFill/>
        </p:spPr>
        <p:txBody>
          <a:bodyPr rtlCol="1">
            <a:spAutoFit/>
          </a:bodyPr>
          <a:lstStyle/>
          <a:p>
            <a:pPr fontAlgn="auto">
              <a:spcBef>
                <a:spcPts val="0"/>
              </a:spcBef>
              <a:spcAft>
                <a:spcPts val="0"/>
              </a:spcAft>
              <a:defRPr/>
            </a:pPr>
            <a:r>
              <a:rPr lang="ar-EG" sz="4400" b="1" dirty="0">
                <a:solidFill>
                  <a:srgbClr val="6600CC"/>
                </a:solidFill>
                <a:latin typeface="+mn-lt"/>
                <a:cs typeface="+mj-cs"/>
              </a:rPr>
              <a:t>إذا كانت </a:t>
            </a:r>
            <a:r>
              <a:rPr lang="ar-EG" sz="4400" b="1" dirty="0" err="1">
                <a:solidFill>
                  <a:srgbClr val="6600CC"/>
                </a:solidFill>
                <a:latin typeface="+mn-lt"/>
                <a:cs typeface="+mj-cs"/>
              </a:rPr>
              <a:t>أ </a:t>
            </a:r>
            <a:r>
              <a:rPr lang="ar-EG" sz="4400" b="1" dirty="0">
                <a:solidFill>
                  <a:srgbClr val="6600CC"/>
                </a:solidFill>
                <a:latin typeface="+mn-lt"/>
                <a:cs typeface="+mj-cs"/>
              </a:rPr>
              <a:t>= 6, </a:t>
            </a:r>
            <a:r>
              <a:rPr lang="ar-EG" sz="4400" b="1" dirty="0" err="1">
                <a:solidFill>
                  <a:srgbClr val="6600CC"/>
                </a:solidFill>
                <a:latin typeface="+mn-lt"/>
                <a:cs typeface="+mj-cs"/>
              </a:rPr>
              <a:t>ب </a:t>
            </a:r>
            <a:r>
              <a:rPr lang="ar-EG" sz="4400" b="1" dirty="0">
                <a:solidFill>
                  <a:srgbClr val="6600CC"/>
                </a:solidFill>
                <a:latin typeface="+mn-lt"/>
                <a:cs typeface="+mj-cs"/>
              </a:rPr>
              <a:t>= 4, فاحسب قيمة العبارات </a:t>
            </a:r>
            <a:r>
              <a:rPr lang="ar-EG" sz="4400" b="1" dirty="0" err="1">
                <a:solidFill>
                  <a:srgbClr val="6600CC"/>
                </a:solidFill>
                <a:latin typeface="+mn-lt"/>
                <a:cs typeface="+mj-cs"/>
              </a:rPr>
              <a:t>الآتية:</a:t>
            </a:r>
            <a:endParaRPr lang="ar-EG" sz="4400" b="1" dirty="0">
              <a:solidFill>
                <a:srgbClr val="6600CC"/>
              </a:solidFill>
              <a:latin typeface="+mn-lt"/>
              <a:cs typeface="+mj-cs"/>
            </a:endParaRPr>
          </a:p>
        </p:txBody>
      </p:sp>
      <p:sp>
        <p:nvSpPr>
          <p:cNvPr id="14" name="TextBox 5"/>
          <p:cNvSpPr txBox="1">
            <a:spLocks noChangeArrowheads="1"/>
          </p:cNvSpPr>
          <p:nvPr/>
        </p:nvSpPr>
        <p:spPr bwMode="auto">
          <a:xfrm>
            <a:off x="5072063" y="4143375"/>
            <a:ext cx="2357437" cy="830263"/>
          </a:xfrm>
          <a:prstGeom prst="rect">
            <a:avLst/>
          </a:prstGeom>
          <a:noFill/>
          <a:ln w="9525">
            <a:noFill/>
            <a:miter lim="800000"/>
            <a:headEnd/>
            <a:tailEnd/>
          </a:ln>
        </p:spPr>
        <p:txBody>
          <a:bodyPr>
            <a:spAutoFit/>
          </a:bodyPr>
          <a:lstStyle/>
          <a:p>
            <a:pPr algn="ctr">
              <a:defRPr/>
            </a:pPr>
            <a:r>
              <a:rPr lang="ar-EG" sz="4800" b="1" dirty="0">
                <a:latin typeface="Calibri" pitchFamily="34" charset="0"/>
                <a:cs typeface="+mj-cs"/>
              </a:rPr>
              <a:t>د) 2أ – 5 </a:t>
            </a:r>
          </a:p>
        </p:txBody>
      </p:sp>
      <p:sp>
        <p:nvSpPr>
          <p:cNvPr id="15" name="TextBox 14"/>
          <p:cNvSpPr txBox="1">
            <a:spLocks noChangeArrowheads="1"/>
          </p:cNvSpPr>
          <p:nvPr/>
        </p:nvSpPr>
        <p:spPr bwMode="auto">
          <a:xfrm>
            <a:off x="1714500" y="5072063"/>
            <a:ext cx="6072188" cy="1446212"/>
          </a:xfrm>
          <a:prstGeom prst="rect">
            <a:avLst/>
          </a:prstGeom>
          <a:noFill/>
          <a:ln w="9525">
            <a:noFill/>
            <a:miter lim="800000"/>
            <a:headEnd/>
            <a:tailEnd/>
          </a:ln>
        </p:spPr>
        <p:txBody>
          <a:bodyPr>
            <a:spAutoFit/>
          </a:bodyPr>
          <a:lstStyle/>
          <a:p>
            <a:pPr algn="ctr">
              <a:defRPr/>
            </a:pPr>
            <a:r>
              <a:rPr lang="ar-EG" sz="4400" b="1" dirty="0" smtClean="0">
                <a:solidFill>
                  <a:srgbClr val="3333FF"/>
                </a:solidFill>
              </a:rPr>
              <a:t>=2(6</a:t>
            </a:r>
            <a:r>
              <a:rPr lang="ar-EG" sz="4400" b="1" dirty="0">
                <a:solidFill>
                  <a:srgbClr val="3333FF"/>
                </a:solidFill>
              </a:rPr>
              <a:t>) – 5 = 12 – 5 = </a:t>
            </a:r>
            <a:r>
              <a:rPr lang="ar-EG" sz="4400" b="1" dirty="0">
                <a:solidFill>
                  <a:srgbClr val="FF0000"/>
                </a:solidFill>
              </a:rPr>
              <a:t>7</a:t>
            </a:r>
            <a:r>
              <a:rPr lang="ar-EG" sz="4400" b="1" dirty="0">
                <a:solidFill>
                  <a:srgbClr val="3333FF"/>
                </a:solidFill>
              </a:rPr>
              <a:t/>
            </a:r>
            <a:br>
              <a:rPr lang="ar-EG" sz="4400" b="1" dirty="0">
                <a:solidFill>
                  <a:srgbClr val="3333FF"/>
                </a:solidFill>
              </a:rPr>
            </a:br>
            <a:endParaRPr lang="ar-EG" sz="4400" b="1" dirty="0">
              <a:solidFill>
                <a:srgbClr val="3333FF"/>
              </a:solidFill>
              <a:latin typeface="Calibri" pitchFamily="34" charset="0"/>
              <a:cs typeface="+mj-cs"/>
            </a:endParaRPr>
          </a:p>
        </p:txBody>
      </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2أ – 5.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strVal val="#ppt_w+.3"/>
                                          </p:val>
                                        </p:tav>
                                        <p:tav tm="100000">
                                          <p:val>
                                            <p:strVal val="#ppt_w"/>
                                          </p:val>
                                        </p:tav>
                                      </p:tavLst>
                                    </p:anim>
                                    <p:anim calcmode="lin" valueType="num">
                                      <p:cBhvr>
                                        <p:cTn id="13" dur="500" fill="hold"/>
                                        <p:tgtEl>
                                          <p:spTgt spid="15"/>
                                        </p:tgtEl>
                                        <p:attrNameLst>
                                          <p:attrName>ppt_h</p:attrName>
                                        </p:attrNameLst>
                                      </p:cBhvr>
                                      <p:tavLst>
                                        <p:tav tm="0">
                                          <p:val>
                                            <p:strVal val="#ppt_h"/>
                                          </p:val>
                                        </p:tav>
                                        <p:tav tm="100000">
                                          <p:val>
                                            <p:strVal val="#ppt_h"/>
                                          </p:val>
                                        </p:tav>
                                      </p:tavLst>
                                    </p:anim>
                                    <p:animEffect transition="in" filter="fade">
                                      <p:cBhvr>
                                        <p:cTn id="14"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4" name="2(6) – 5 = 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285750" y="1643063"/>
            <a:ext cx="9358313" cy="4941887"/>
            <a:chOff x="-357190" y="-24"/>
            <a:chExt cx="9358346" cy="6728351"/>
          </a:xfrm>
        </p:grpSpPr>
        <p:grpSp>
          <p:nvGrpSpPr>
            <p:cNvPr id="23571" name="Group 7"/>
            <p:cNvGrpSpPr>
              <a:grpSpLocks/>
            </p:cNvGrpSpPr>
            <p:nvPr/>
          </p:nvGrpSpPr>
          <p:grpSpPr bwMode="auto">
            <a:xfrm>
              <a:off x="-357190" y="-24"/>
              <a:ext cx="9358346" cy="6728351"/>
              <a:chOff x="-357190" y="291980"/>
              <a:chExt cx="9358346" cy="6137416"/>
            </a:xfrm>
          </p:grpSpPr>
          <p:sp>
            <p:nvSpPr>
              <p:cNvPr id="13" name="Rounded Rectangle 12"/>
              <p:cNvSpPr/>
              <p:nvPr/>
            </p:nvSpPr>
            <p:spPr>
              <a:xfrm>
                <a:off x="714348" y="642918"/>
                <a:ext cx="8072494" cy="5786478"/>
              </a:xfrm>
              <a:prstGeom prst="roundRect">
                <a:avLst/>
              </a:prstGeom>
              <a:gradFill>
                <a:gsLst>
                  <a:gs pos="0">
                    <a:srgbClr val="CC3300"/>
                  </a:gs>
                  <a:gs pos="25000">
                    <a:schemeClr val="bg1"/>
                  </a:gs>
                  <a:gs pos="50000">
                    <a:schemeClr val="bg1"/>
                  </a:gs>
                  <a:gs pos="75000">
                    <a:schemeClr val="bg1"/>
                  </a:gs>
                  <a:gs pos="100000">
                    <a:srgbClr val="FF3300"/>
                  </a:gs>
                </a:gsLst>
                <a:lin ang="8100000" scaled="0"/>
              </a:gradFill>
              <a:ln w="38100">
                <a:solidFill>
                  <a:srgbClr val="FF3300"/>
                </a:solidFill>
                <a:prstDash val="sysDash"/>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pic>
            <p:nvPicPr>
              <p:cNvPr id="14" name="Picture 13" descr="00008.WMF"/>
              <p:cNvPicPr>
                <a:picLocks noChangeAspect="1"/>
              </p:cNvPicPr>
              <p:nvPr/>
            </p:nvPicPr>
            <p:blipFill>
              <a:blip r:embed="rId5" cstate="print">
                <a:duotone>
                  <a:prstClr val="black"/>
                  <a:srgbClr val="008000">
                    <a:tint val="45000"/>
                    <a:satMod val="400000"/>
                  </a:srgbClr>
                </a:duotone>
                <a:lum bright="-55000" contrast="70000"/>
              </a:blip>
              <a:stretch>
                <a:fillRect/>
              </a:stretch>
            </p:blipFill>
            <p:spPr>
              <a:xfrm>
                <a:off x="-357190" y="291980"/>
                <a:ext cx="9358346" cy="6125372"/>
              </a:xfrm>
              <a:prstGeom prst="rect">
                <a:avLst/>
              </a:prstGeom>
              <a:effectLst>
                <a:innerShdw blurRad="546100">
                  <a:prstClr val="black"/>
                </a:innerShdw>
              </a:effectLst>
            </p:spPr>
          </p:pic>
        </p:grpSp>
        <p:sp>
          <p:nvSpPr>
            <p:cNvPr id="22546" name="TextBox 11"/>
            <p:cNvSpPr txBox="1">
              <a:spLocks noChangeArrowheads="1"/>
            </p:cNvSpPr>
            <p:nvPr/>
          </p:nvSpPr>
          <p:spPr bwMode="auto">
            <a:xfrm>
              <a:off x="1527180" y="862363"/>
              <a:ext cx="6357959" cy="5280233"/>
            </a:xfrm>
            <a:prstGeom prst="rect">
              <a:avLst/>
            </a:prstGeom>
            <a:noFill/>
            <a:ln w="9525">
              <a:noFill/>
              <a:miter lim="800000"/>
              <a:headEnd/>
              <a:tailEnd/>
            </a:ln>
          </p:spPr>
          <p:txBody>
            <a:bodyPr>
              <a:spAutoFit/>
            </a:bodyPr>
            <a:lstStyle/>
            <a:p>
              <a:pPr algn="ctr">
                <a:defRPr/>
              </a:pPr>
              <a:r>
                <a:rPr lang="ar-EG" sz="5400" b="1" dirty="0">
                  <a:solidFill>
                    <a:srgbClr val="FF0000"/>
                  </a:solidFill>
                  <a:latin typeface="Calibri" pitchFamily="34" charset="0"/>
                  <a:cs typeface="+mj-cs"/>
                </a:rPr>
                <a:t>الاستعداد للاختبارات</a:t>
              </a:r>
            </a:p>
            <a:p>
              <a:pPr algn="ctr">
                <a:defRPr/>
              </a:pPr>
              <a:r>
                <a:rPr lang="ar-EG" sz="4800" b="1" dirty="0">
                  <a:latin typeface="Calibri" pitchFamily="34" charset="0"/>
                  <a:cs typeface="+mj-cs"/>
                </a:rPr>
                <a:t>من المفيد عند الاستعداد للاختبار مراجعة الصيغ الأساسية مثل قواعد العمليات وترتيبها.</a:t>
              </a:r>
            </a:p>
          </p:txBody>
        </p:sp>
      </p:grpSp>
      <p:grpSp>
        <p:nvGrpSpPr>
          <p:cNvPr id="4" name="Group 3"/>
          <p:cNvGrpSpPr>
            <a:grpSpLocks/>
          </p:cNvGrpSpPr>
          <p:nvPr/>
        </p:nvGrpSpPr>
        <p:grpSpPr bwMode="auto">
          <a:xfrm>
            <a:off x="3357563" y="214313"/>
            <a:ext cx="5143500" cy="1500187"/>
            <a:chOff x="7340223" y="571480"/>
            <a:chExt cx="1321603" cy="1223970"/>
          </a:xfrm>
        </p:grpSpPr>
        <p:sp>
          <p:nvSpPr>
            <p:cNvPr id="5" name="Rounded Rectangle 4"/>
            <p:cNvSpPr/>
            <p:nvPr/>
          </p:nvSpPr>
          <p:spPr>
            <a:xfrm>
              <a:off x="7340223" y="714356"/>
              <a:ext cx="1143008" cy="928694"/>
            </a:xfrm>
            <a:prstGeom prst="roundRect">
              <a:avLst/>
            </a:prstGeom>
            <a:solidFill>
              <a:srgbClr val="FFFF00"/>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1"/>
            <a:lstStyle/>
            <a:p>
              <a:pPr algn="ctr" fontAlgn="auto">
                <a:spcBef>
                  <a:spcPts val="0"/>
                </a:spcBef>
                <a:spcAft>
                  <a:spcPts val="0"/>
                </a:spcAft>
                <a:defRPr/>
              </a:pPr>
              <a:endParaRPr lang="ar-EG" sz="4800" b="1" dirty="0">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6" name="Rounded Rectangle 5"/>
            <p:cNvSpPr/>
            <p:nvPr/>
          </p:nvSpPr>
          <p:spPr>
            <a:xfrm>
              <a:off x="7518818" y="723880"/>
              <a:ext cx="1143008" cy="928694"/>
            </a:xfrm>
            <a:prstGeom prst="roundRect">
              <a:avLst/>
            </a:prstGeom>
            <a:solidFill>
              <a:srgbClr val="00FF00"/>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1"/>
            <a:lstStyle/>
            <a:p>
              <a:pPr algn="ctr" fontAlgn="auto">
                <a:spcBef>
                  <a:spcPts val="0"/>
                </a:spcBef>
                <a:spcAft>
                  <a:spcPts val="0"/>
                </a:spcAft>
                <a:defRPr/>
              </a:pPr>
              <a:endParaRPr lang="ar-EG" sz="4800" b="1" dirty="0">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7" name="Rounded Rectangle 6"/>
            <p:cNvSpPr/>
            <p:nvPr/>
          </p:nvSpPr>
          <p:spPr>
            <a:xfrm>
              <a:off x="7429520" y="571480"/>
              <a:ext cx="1143008" cy="928694"/>
            </a:xfrm>
            <a:prstGeom prst="roundRect">
              <a:avLst/>
            </a:prstGeom>
            <a:solidFill>
              <a:srgbClr val="0000FF"/>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1"/>
            <a:lstStyle/>
            <a:p>
              <a:pPr algn="ctr" fontAlgn="auto">
                <a:spcBef>
                  <a:spcPts val="0"/>
                </a:spcBef>
                <a:spcAft>
                  <a:spcPts val="0"/>
                </a:spcAft>
                <a:defRPr/>
              </a:pPr>
              <a:endParaRPr lang="ar-EG" sz="4800" b="1" dirty="0">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8" name="Rounded Rectangle 7"/>
            <p:cNvSpPr/>
            <p:nvPr/>
          </p:nvSpPr>
          <p:spPr>
            <a:xfrm>
              <a:off x="7429520" y="866756"/>
              <a:ext cx="1143008" cy="928694"/>
            </a:xfrm>
            <a:prstGeom prst="roundRect">
              <a:avLst/>
            </a:prstGeom>
            <a:solidFill>
              <a:srgbClr val="990099"/>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1"/>
            <a:lstStyle/>
            <a:p>
              <a:pPr algn="ctr" fontAlgn="auto">
                <a:spcBef>
                  <a:spcPts val="0"/>
                </a:spcBef>
                <a:spcAft>
                  <a:spcPts val="0"/>
                </a:spcAft>
                <a:defRPr/>
              </a:pPr>
              <a:endParaRPr lang="ar-EG" sz="4800" b="1" dirty="0">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9" name="Rounded Rectangle 8"/>
            <p:cNvSpPr/>
            <p:nvPr/>
          </p:nvSpPr>
          <p:spPr>
            <a:xfrm>
              <a:off x="7429520" y="714356"/>
              <a:ext cx="1143008" cy="928694"/>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w="57150">
              <a:solidFill>
                <a:schemeClr val="tx1"/>
              </a:solidFill>
            </a:ln>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r>
                <a:rPr lang="ar-EG" sz="4800" b="1" dirty="0">
                  <a:solidFill>
                    <a:schemeClr val="bg1"/>
                  </a:solidFill>
                  <a:cs typeface="+mj-cs"/>
                </a:rPr>
                <a:t>إرشادات للاختبارات</a:t>
              </a:r>
            </a:p>
          </p:txBody>
        </p:sp>
      </p:gr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إرشادات للاختبارات.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3"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
                                        <p:tgtEl>
                                          <p:spTgt spid="2"/>
                                        </p:tgtEl>
                                      </p:cBhvr>
                                    </p:animEffect>
                                    <p:anim calcmode="lin" valueType="num">
                                      <p:cBhvr>
                                        <p:cTn id="13" dur="200" fill="hold"/>
                                        <p:tgtEl>
                                          <p:spTgt spid="2"/>
                                        </p:tgtEl>
                                        <p:attrNameLst>
                                          <p:attrName>ppt_x</p:attrName>
                                        </p:attrNameLst>
                                      </p:cBhvr>
                                      <p:tavLst>
                                        <p:tav tm="0">
                                          <p:val>
                                            <p:strVal val="#ppt_x"/>
                                          </p:val>
                                        </p:tav>
                                        <p:tav tm="100000">
                                          <p:val>
                                            <p:strVal val="#ppt_x"/>
                                          </p:val>
                                        </p:tav>
                                      </p:tavLst>
                                    </p:anim>
                                    <p:anim calcmode="lin" valueType="num">
                                      <p:cBhvr>
                                        <p:cTn id="14" dur="200" fill="hold"/>
                                        <p:tgtEl>
                                          <p:spTgt spid="2"/>
                                        </p:tgtEl>
                                        <p:attrNameLst>
                                          <p:attrName>ppt_y</p:attrName>
                                        </p:attrNameLst>
                                      </p:cBhvr>
                                      <p:tavLst>
                                        <p:tav tm="0">
                                          <p:val>
                                            <p:strVal val="#ppt_y+0.31"/>
                                          </p:val>
                                        </p:tav>
                                        <p:tav tm="100000">
                                          <p:val>
                                            <p:strVal val="#ppt_y+0.31"/>
                                          </p:val>
                                        </p:tav>
                                      </p:tavLst>
                                    </p:anim>
                                    <p:anim calcmode="lin" valueType="num">
                                      <p:cBhvr>
                                        <p:cTn id="15" dur="300" decel="50000" fill="hold">
                                          <p:stCondLst>
                                            <p:cond delay="2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300" decel="50000" fill="hold">
                                          <p:stCondLst>
                                            <p:cond delay="2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الاستعداد للاختبار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4000500" y="214313"/>
            <a:ext cx="4214813" cy="1428750"/>
            <a:chOff x="3143240" y="214290"/>
            <a:chExt cx="3714776" cy="1428760"/>
          </a:xfrm>
        </p:grpSpPr>
        <p:grpSp>
          <p:nvGrpSpPr>
            <p:cNvPr id="24593" name="Group 9"/>
            <p:cNvGrpSpPr>
              <a:grpSpLocks/>
            </p:cNvGrpSpPr>
            <p:nvPr/>
          </p:nvGrpSpPr>
          <p:grpSpPr bwMode="auto">
            <a:xfrm>
              <a:off x="3143240" y="214290"/>
              <a:ext cx="3714776" cy="1428760"/>
              <a:chOff x="3143240" y="214290"/>
              <a:chExt cx="3714776" cy="1428760"/>
            </a:xfrm>
          </p:grpSpPr>
          <p:sp>
            <p:nvSpPr>
              <p:cNvPr id="16" name="Double Wave 15"/>
              <p:cNvSpPr/>
              <p:nvPr/>
            </p:nvSpPr>
            <p:spPr>
              <a:xfrm>
                <a:off x="3143240" y="214290"/>
                <a:ext cx="3714776" cy="1428760"/>
              </a:xfrm>
              <a:prstGeom prst="doubleWave">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b="1">
                  <a:ln w="18415" cmpd="sng">
                    <a:solidFill>
                      <a:srgbClr val="FF0000"/>
                    </a:solidFill>
                    <a:prstDash val="solid"/>
                  </a:ln>
                  <a:solidFill>
                    <a:srgbClr val="FFFFFF"/>
                  </a:solidFill>
                  <a:effectLst>
                    <a:outerShdw blurRad="63500" dir="3600000" algn="tl" rotWithShape="0">
                      <a:srgbClr val="000000">
                        <a:alpha val="70000"/>
                      </a:srgbClr>
                    </a:outerShdw>
                  </a:effectLst>
                  <a:cs typeface="+mj-cs"/>
                </a:endParaRPr>
              </a:p>
            </p:txBody>
          </p:sp>
          <p:sp>
            <p:nvSpPr>
              <p:cNvPr id="17" name="Rounded Rectangle 16"/>
              <p:cNvSpPr/>
              <p:nvPr/>
            </p:nvSpPr>
            <p:spPr>
              <a:xfrm>
                <a:off x="3143240" y="357166"/>
                <a:ext cx="3714776" cy="1143008"/>
              </a:xfrm>
              <a:prstGeom prst="roundRect">
                <a:avLst/>
              </a:prstGeom>
              <a:solidFill>
                <a:srgbClr val="002060"/>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b="1">
                  <a:ln w="18415" cmpd="sng">
                    <a:solidFill>
                      <a:srgbClr val="FF0000"/>
                    </a:solidFill>
                    <a:prstDash val="solid"/>
                  </a:ln>
                  <a:solidFill>
                    <a:srgbClr val="FFFFFF"/>
                  </a:solidFill>
                  <a:effectLst>
                    <a:outerShdw blurRad="63500" dir="3600000" algn="tl" rotWithShape="0">
                      <a:srgbClr val="000000">
                        <a:alpha val="70000"/>
                      </a:srgbClr>
                    </a:outerShdw>
                  </a:effectLst>
                  <a:cs typeface="+mj-cs"/>
                </a:endParaRPr>
              </a:p>
            </p:txBody>
          </p:sp>
        </p:grpSp>
        <p:sp>
          <p:nvSpPr>
            <p:cNvPr id="15" name="TextBox 14"/>
            <p:cNvSpPr txBox="1"/>
            <p:nvPr/>
          </p:nvSpPr>
          <p:spPr>
            <a:xfrm>
              <a:off x="3285955" y="428603"/>
              <a:ext cx="3446137" cy="1016007"/>
            </a:xfrm>
            <a:prstGeom prst="rect">
              <a:avLst/>
            </a:prstGeom>
            <a:noFill/>
          </p:spPr>
          <p:txBody>
            <a:bodyPr rtlCol="1">
              <a:spAutoFit/>
            </a:bodyPr>
            <a:lstStyle/>
            <a:p>
              <a:pPr algn="ctr" fontAlgn="auto">
                <a:spcBef>
                  <a:spcPts val="0"/>
                </a:spcBef>
                <a:spcAft>
                  <a:spcPts val="0"/>
                </a:spcAft>
                <a:defRPr/>
              </a:pPr>
              <a:r>
                <a:rPr lang="ar-EG" sz="6000" b="1" dirty="0">
                  <a:solidFill>
                    <a:schemeClr val="bg1"/>
                  </a:solidFill>
                  <a:latin typeface="+mn-lt"/>
                  <a:cs typeface="+mj-cs"/>
                </a:rPr>
                <a:t>مثال من اختبار</a:t>
              </a:r>
            </a:p>
          </p:txBody>
        </p:sp>
      </p:grpSp>
      <p:grpSp>
        <p:nvGrpSpPr>
          <p:cNvPr id="4" name="Group 17"/>
          <p:cNvGrpSpPr>
            <a:grpSpLocks/>
          </p:cNvGrpSpPr>
          <p:nvPr/>
        </p:nvGrpSpPr>
        <p:grpSpPr bwMode="auto">
          <a:xfrm>
            <a:off x="285750" y="1500188"/>
            <a:ext cx="8143875" cy="5572125"/>
            <a:chOff x="-142908" y="1142984"/>
            <a:chExt cx="9358378" cy="6010308"/>
          </a:xfrm>
        </p:grpSpPr>
        <p:grpSp>
          <p:nvGrpSpPr>
            <p:cNvPr id="24586" name="Group 79"/>
            <p:cNvGrpSpPr>
              <a:grpSpLocks/>
            </p:cNvGrpSpPr>
            <p:nvPr/>
          </p:nvGrpSpPr>
          <p:grpSpPr bwMode="auto">
            <a:xfrm>
              <a:off x="142844" y="1142985"/>
              <a:ext cx="8858280" cy="5429289"/>
              <a:chOff x="285720" y="757225"/>
              <a:chExt cx="8715436" cy="5815047"/>
            </a:xfrm>
          </p:grpSpPr>
          <p:sp>
            <p:nvSpPr>
              <p:cNvPr id="22" name="Round Single Corner Rectangle 21"/>
              <p:cNvSpPr/>
              <p:nvPr/>
            </p:nvSpPr>
            <p:spPr>
              <a:xfrm>
                <a:off x="285720" y="1142984"/>
                <a:ext cx="8715436" cy="5429288"/>
              </a:xfrm>
              <a:prstGeom prst="round1Rect">
                <a:avLst>
                  <a:gd name="adj" fmla="val 42800"/>
                </a:avLst>
              </a:prstGeom>
              <a:gradFill flip="none" rotWithShape="1">
                <a:gsLst>
                  <a:gs pos="0">
                    <a:srgbClr val="00CC00"/>
                  </a:gs>
                  <a:gs pos="50000">
                    <a:schemeClr val="bg1"/>
                  </a:gs>
                  <a:gs pos="100000">
                    <a:srgbClr val="FF0000"/>
                  </a:gs>
                </a:gsLst>
                <a:lin ang="13500000" scaled="1"/>
                <a:tileRect/>
              </a:gradFill>
              <a:ln w="76200">
                <a:solidFill>
                  <a:schemeClr val="tx1"/>
                </a:solidFill>
              </a:ln>
              <a:effectLst>
                <a:innerShdw blurRad="215900">
                  <a:srgbClr val="FF00FF"/>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pic>
            <p:nvPicPr>
              <p:cNvPr id="23" name="Picture 22" descr="02b17825ba3133ee1ada858e268064c0.gif"/>
              <p:cNvPicPr>
                <a:picLocks noChangeAspect="1"/>
              </p:cNvPicPr>
              <p:nvPr/>
            </p:nvPicPr>
            <p:blipFill>
              <a:blip r:embed="rId7" cstate="print">
                <a:lum bright="-16000" contrast="66000"/>
              </a:blip>
              <a:stretch>
                <a:fillRect/>
              </a:stretch>
            </p:blipFill>
            <p:spPr>
              <a:xfrm>
                <a:off x="5000628" y="757225"/>
                <a:ext cx="3067050" cy="885825"/>
              </a:xfrm>
              <a:prstGeom prst="rect">
                <a:avLst/>
              </a:prstGeom>
              <a:effectLst>
                <a:innerShdw blurRad="228600">
                  <a:srgbClr val="D60093"/>
                </a:innerShdw>
              </a:effectLst>
            </p:spPr>
          </p:pic>
        </p:grpSp>
        <p:pic>
          <p:nvPicPr>
            <p:cNvPr id="24587" name="Picture 19" descr="1e41ba97c7b934248d9b387bc48e7ad7.gif"/>
            <p:cNvPicPr>
              <a:picLocks noChangeAspect="1"/>
            </p:cNvPicPr>
            <p:nvPr/>
          </p:nvPicPr>
          <p:blipFill>
            <a:blip r:embed="rId8" cstate="print"/>
            <a:srcRect/>
            <a:stretch>
              <a:fillRect/>
            </a:stretch>
          </p:blipFill>
          <p:spPr bwMode="auto">
            <a:xfrm>
              <a:off x="5853145" y="6000768"/>
              <a:ext cx="3362325" cy="1143000"/>
            </a:xfrm>
            <a:prstGeom prst="rect">
              <a:avLst/>
            </a:prstGeom>
            <a:noFill/>
            <a:ln w="9525">
              <a:noFill/>
              <a:miter lim="800000"/>
              <a:headEnd/>
              <a:tailEnd/>
            </a:ln>
          </p:spPr>
        </p:pic>
        <p:pic>
          <p:nvPicPr>
            <p:cNvPr id="24588" name="Picture 20" descr="1e41ba97c7b934248d9b387bc48e7ad7.gif"/>
            <p:cNvPicPr>
              <a:picLocks noChangeAspect="1"/>
            </p:cNvPicPr>
            <p:nvPr/>
          </p:nvPicPr>
          <p:blipFill>
            <a:blip r:embed="rId8" cstate="print"/>
            <a:srcRect/>
            <a:stretch>
              <a:fillRect/>
            </a:stretch>
          </p:blipFill>
          <p:spPr bwMode="auto">
            <a:xfrm flipH="1">
              <a:off x="-142908" y="6000768"/>
              <a:ext cx="3390341" cy="1152524"/>
            </a:xfrm>
            <a:prstGeom prst="rect">
              <a:avLst/>
            </a:prstGeom>
            <a:noFill/>
            <a:ln w="9525">
              <a:noFill/>
              <a:miter lim="800000"/>
              <a:headEnd/>
              <a:tailEnd/>
            </a:ln>
          </p:spPr>
        </p:pic>
      </p:grpSp>
      <p:grpSp>
        <p:nvGrpSpPr>
          <p:cNvPr id="6" name="Group 23"/>
          <p:cNvGrpSpPr>
            <a:grpSpLocks/>
          </p:cNvGrpSpPr>
          <p:nvPr/>
        </p:nvGrpSpPr>
        <p:grpSpPr bwMode="auto">
          <a:xfrm>
            <a:off x="7215188" y="2357438"/>
            <a:ext cx="1714500" cy="1357312"/>
            <a:chOff x="6000760" y="642918"/>
            <a:chExt cx="2214578" cy="1500198"/>
          </a:xfrm>
        </p:grpSpPr>
        <p:sp>
          <p:nvSpPr>
            <p:cNvPr id="25" name="Oval Callout 2"/>
            <p:cNvSpPr/>
            <p:nvPr/>
          </p:nvSpPr>
          <p:spPr>
            <a:xfrm>
              <a:off x="6000760" y="642918"/>
              <a:ext cx="2214578" cy="1500198"/>
            </a:xfrm>
            <a:prstGeom prst="wedgeEllipseCallout">
              <a:avLst>
                <a:gd name="adj1" fmla="val -14904"/>
                <a:gd name="adj2" fmla="val 18691"/>
              </a:avLst>
            </a:prstGeom>
            <a:solidFill>
              <a:srgbClr val="9900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endParaRPr lang="ar-EG" b="1">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26" name="TextBox 3"/>
            <p:cNvSpPr txBox="1"/>
            <p:nvPr/>
          </p:nvSpPr>
          <p:spPr>
            <a:xfrm>
              <a:off x="6462130" y="857232"/>
              <a:ext cx="1357322" cy="1224627"/>
            </a:xfrm>
            <a:prstGeom prst="rect">
              <a:avLst/>
            </a:prstGeom>
            <a:noFill/>
          </p:spPr>
          <p:txBody>
            <a:bodyPr rtlCol="1">
              <a:spAutoFit/>
            </a:bodyPr>
            <a:lstStyle/>
            <a:p>
              <a:pPr algn="ctr" fontAlgn="auto">
                <a:spcBef>
                  <a:spcPts val="0"/>
                </a:spcBef>
                <a:spcAft>
                  <a:spcPts val="0"/>
                </a:spcAft>
                <a:defRPr/>
              </a:pPr>
              <a:r>
                <a:rPr lang="ar-EG" sz="66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j-cs"/>
                </a:rPr>
                <a:t>4</a:t>
              </a:r>
            </a:p>
          </p:txBody>
        </p:sp>
      </p:grpSp>
      <p:sp>
        <p:nvSpPr>
          <p:cNvPr id="27" name="TextBox 4"/>
          <p:cNvSpPr txBox="1">
            <a:spLocks noChangeArrowheads="1"/>
          </p:cNvSpPr>
          <p:nvPr/>
        </p:nvSpPr>
        <p:spPr bwMode="auto">
          <a:xfrm>
            <a:off x="990600" y="2286000"/>
            <a:ext cx="6081713" cy="3786188"/>
          </a:xfrm>
          <a:prstGeom prst="rect">
            <a:avLst/>
          </a:prstGeom>
          <a:noFill/>
          <a:ln w="9525">
            <a:noFill/>
            <a:miter lim="800000"/>
            <a:headEnd/>
            <a:tailEnd/>
          </a:ln>
        </p:spPr>
        <p:txBody>
          <a:bodyPr>
            <a:spAutoFit/>
          </a:bodyPr>
          <a:lstStyle/>
          <a:p>
            <a:pPr>
              <a:defRPr/>
            </a:pPr>
            <a:r>
              <a:rPr lang="ar-EG" sz="4000" b="1" dirty="0">
                <a:latin typeface="Calibri" pitchFamily="34" charset="0"/>
                <a:cs typeface="+mj-cs"/>
              </a:rPr>
              <a:t>تستعمل العبارة </a:t>
            </a:r>
            <a:r>
              <a:rPr lang="ar-EG" sz="4000" b="1" dirty="0" err="1">
                <a:latin typeface="Calibri" pitchFamily="34" charset="0"/>
                <a:cs typeface="+mj-cs"/>
              </a:rPr>
              <a:t>(ق </a:t>
            </a:r>
            <a:r>
              <a:rPr lang="ar-EG" sz="4000" b="1" dirty="0">
                <a:latin typeface="Calibri" pitchFamily="34" charset="0"/>
                <a:cs typeface="+mj-cs"/>
              </a:rPr>
              <a:t>+ 3</a:t>
            </a:r>
            <a:r>
              <a:rPr lang="ar-EG" sz="4000" b="1" dirty="0" err="1">
                <a:latin typeface="Calibri" pitchFamily="34" charset="0"/>
                <a:cs typeface="+mj-cs"/>
              </a:rPr>
              <a:t>) </a:t>
            </a:r>
            <a:r>
              <a:rPr lang="ar-EG" sz="4000" b="1" dirty="0">
                <a:latin typeface="Calibri" pitchFamily="34" charset="0"/>
                <a:cs typeface="+mj-cs"/>
              </a:rPr>
              <a:t>× </a:t>
            </a:r>
            <a:r>
              <a:rPr lang="ar-EG" sz="4000" b="1" dirty="0" err="1">
                <a:latin typeface="Calibri" pitchFamily="34" charset="0"/>
                <a:cs typeface="+mj-cs"/>
              </a:rPr>
              <a:t>ق </a:t>
            </a:r>
            <a:r>
              <a:rPr lang="ar-EG" sz="4000" b="1" dirty="0">
                <a:latin typeface="Calibri" pitchFamily="34" charset="0"/>
                <a:cs typeface="+mj-cs"/>
              </a:rPr>
              <a:t>÷ 2 لإيجاد مساحة مثلث يزيد ارتفاعه على طول قاعدته 3 وحدات, حيث يمثل المتغير ق طول القاعدة, أوجد مساحة هذا المثلث الذي طول قاعدته 8 وحدات.</a:t>
            </a:r>
          </a:p>
        </p:txBody>
      </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مثال من اختبار.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47"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announce.wav"/>
                                        </p:tgtEl>
                                      </p:cMediaNode>
                                    </p:audio>
                                  </p:subTnLst>
                                </p:cTn>
                              </p:par>
                              <p:par>
                                <p:cTn id="19" presetID="5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92" decel="100000"/>
                                        <p:tgtEl>
                                          <p:spTgt spid="4"/>
                                        </p:tgtEl>
                                      </p:cBhvr>
                                    </p:animEffect>
                                    <p:animScale>
                                      <p:cBhvr>
                                        <p:cTn id="22" dur="192" decel="100000"/>
                                        <p:tgtEl>
                                          <p:spTgt spid="4"/>
                                        </p:tgtEl>
                                      </p:cBhvr>
                                      <p:from x="10000" y="10000"/>
                                      <p:to x="200000" y="450000"/>
                                    </p:animScale>
                                    <p:animScale>
                                      <p:cBhvr>
                                        <p:cTn id="23" dur="308" accel="100000" fill="hold">
                                          <p:stCondLst>
                                            <p:cond delay="192"/>
                                          </p:stCondLst>
                                        </p:cTn>
                                        <p:tgtEl>
                                          <p:spTgt spid="4"/>
                                        </p:tgtEl>
                                      </p:cBhvr>
                                      <p:from x="200000" y="450000"/>
                                      <p:to x="100000" y="100000"/>
                                    </p:animScale>
                                    <p:set>
                                      <p:cBhvr>
                                        <p:cTn id="24" dur="192" fill="hold"/>
                                        <p:tgtEl>
                                          <p:spTgt spid="4"/>
                                        </p:tgtEl>
                                        <p:attrNameLst>
                                          <p:attrName>ppt_x</p:attrName>
                                        </p:attrNameLst>
                                      </p:cBhvr>
                                      <p:to>
                                        <p:strVal val="(0.5)"/>
                                      </p:to>
                                    </p:set>
                                    <p:anim from="(0.5)" to="(#ppt_x)" calcmode="lin" valueType="num">
                                      <p:cBhvr>
                                        <p:cTn id="25" dur="308" accel="100000" fill="hold">
                                          <p:stCondLst>
                                            <p:cond delay="192"/>
                                          </p:stCondLst>
                                        </p:cTn>
                                        <p:tgtEl>
                                          <p:spTgt spid="4"/>
                                        </p:tgtEl>
                                        <p:attrNameLst>
                                          <p:attrName>ppt_x</p:attrName>
                                        </p:attrNameLst>
                                      </p:cBhvr>
                                    </p:anim>
                                    <p:set>
                                      <p:cBhvr>
                                        <p:cTn id="26" dur="192" fill="hold"/>
                                        <p:tgtEl>
                                          <p:spTgt spid="4"/>
                                        </p:tgtEl>
                                        <p:attrNameLst>
                                          <p:attrName>ppt_y</p:attrName>
                                        </p:attrNameLst>
                                      </p:cBhvr>
                                      <p:to>
                                        <p:strVal val="(#ppt_y+0.4)"/>
                                      </p:to>
                                    </p:set>
                                    <p:anim from="(#ppt_y+0.4)" to="(#ppt_y)" calcmode="lin" valueType="num">
                                      <p:cBhvr>
                                        <p:cTn id="27" dur="308" accel="100000" fill="hold">
                                          <p:stCondLst>
                                            <p:cond delay="192"/>
                                          </p:stCondLst>
                                        </p:cTn>
                                        <p:tgtEl>
                                          <p:spTgt spid="4"/>
                                        </p:tgtEl>
                                        <p:attrNameLst>
                                          <p:attrName>ppt_y</p:attrName>
                                        </p:attrNameLst>
                                      </p:cBhvr>
                                    </p:anim>
                                  </p:childTnLst>
                                  <p:subTnLst>
                                    <p:audio>
                                      <p:cMediaNode>
                                        <p:cTn display="0" masterRel="sameClick">
                                          <p:stCondLst>
                                            <p:cond evt="begin" delay="0">
                                              <p:tn val="19"/>
                                            </p:cond>
                                          </p:stCondLst>
                                          <p:endCondLst>
                                            <p:cond evt="onStopAudio" delay="0">
                                              <p:tgtEl>
                                                <p:sldTgt/>
                                              </p:tgtEl>
                                            </p:cond>
                                          </p:endCondLst>
                                        </p:cTn>
                                        <p:tgtEl>
                                          <p:sndTgt r:embed="rId5" name="wind.wav"/>
                                        </p:tgtEl>
                                      </p:cMediaNode>
                                    </p:audio>
                                  </p:subTnLst>
                                </p:cTn>
                              </p:par>
                              <p:par>
                                <p:cTn id="28" presetID="51"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92" decel="100000"/>
                                        <p:tgtEl>
                                          <p:spTgt spid="27"/>
                                        </p:tgtEl>
                                      </p:cBhvr>
                                    </p:animEffect>
                                    <p:animScale>
                                      <p:cBhvr>
                                        <p:cTn id="31" dur="192" decel="100000"/>
                                        <p:tgtEl>
                                          <p:spTgt spid="27"/>
                                        </p:tgtEl>
                                      </p:cBhvr>
                                      <p:from x="10000" y="10000"/>
                                      <p:to x="200000" y="450000"/>
                                    </p:animScale>
                                    <p:animScale>
                                      <p:cBhvr>
                                        <p:cTn id="32" dur="308" accel="100000" fill="hold">
                                          <p:stCondLst>
                                            <p:cond delay="192"/>
                                          </p:stCondLst>
                                        </p:cTn>
                                        <p:tgtEl>
                                          <p:spTgt spid="27"/>
                                        </p:tgtEl>
                                      </p:cBhvr>
                                      <p:from x="200000" y="450000"/>
                                      <p:to x="100000" y="100000"/>
                                    </p:animScale>
                                    <p:set>
                                      <p:cBhvr>
                                        <p:cTn id="33" dur="192" fill="hold"/>
                                        <p:tgtEl>
                                          <p:spTgt spid="27"/>
                                        </p:tgtEl>
                                        <p:attrNameLst>
                                          <p:attrName>ppt_x</p:attrName>
                                        </p:attrNameLst>
                                      </p:cBhvr>
                                      <p:to>
                                        <p:strVal val="(0.5)"/>
                                      </p:to>
                                    </p:set>
                                    <p:anim from="(0.5)" to="(#ppt_x)" calcmode="lin" valueType="num">
                                      <p:cBhvr>
                                        <p:cTn id="34" dur="308" accel="100000" fill="hold">
                                          <p:stCondLst>
                                            <p:cond delay="192"/>
                                          </p:stCondLst>
                                        </p:cTn>
                                        <p:tgtEl>
                                          <p:spTgt spid="27"/>
                                        </p:tgtEl>
                                        <p:attrNameLst>
                                          <p:attrName>ppt_x</p:attrName>
                                        </p:attrNameLst>
                                      </p:cBhvr>
                                    </p:anim>
                                    <p:set>
                                      <p:cBhvr>
                                        <p:cTn id="35" dur="192" fill="hold"/>
                                        <p:tgtEl>
                                          <p:spTgt spid="27"/>
                                        </p:tgtEl>
                                        <p:attrNameLst>
                                          <p:attrName>ppt_y</p:attrName>
                                        </p:attrNameLst>
                                      </p:cBhvr>
                                      <p:to>
                                        <p:strVal val="(#ppt_y+0.4)"/>
                                      </p:to>
                                    </p:set>
                                    <p:anim from="(#ppt_y+0.4)" to="(#ppt_y)" calcmode="lin" valueType="num">
                                      <p:cBhvr>
                                        <p:cTn id="36" dur="308" accel="100000" fill="hold">
                                          <p:stCondLst>
                                            <p:cond delay="192"/>
                                          </p:stCondLst>
                                        </p:cTn>
                                        <p:tgtEl>
                                          <p:spTgt spid="27"/>
                                        </p:tgtEl>
                                        <p:attrNameLst>
                                          <p:attrName>ppt_y</p:attrName>
                                        </p:attrNameLst>
                                      </p:cBhvr>
                                    </p:anim>
                                  </p:childTnLst>
                                  <p:subTnLst>
                                    <p:audio>
                                      <p:cMediaNode>
                                        <p:cTn display="0" masterRel="sameClick">
                                          <p:stCondLst>
                                            <p:cond evt="begin" delay="0">
                                              <p:tn val="28"/>
                                            </p:cond>
                                          </p:stCondLst>
                                          <p:endCondLst>
                                            <p:cond evt="onStopAudio" delay="0">
                                              <p:tgtEl>
                                                <p:sldTgt/>
                                              </p:tgtEl>
                                            </p:cond>
                                          </p:endCondLst>
                                        </p:cTn>
                                        <p:tgtEl>
                                          <p:sndTgt r:embed="rId6" name="تستعمل العبا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1"/>
          <p:cNvGrpSpPr>
            <a:grpSpLocks/>
          </p:cNvGrpSpPr>
          <p:nvPr/>
        </p:nvGrpSpPr>
        <p:grpSpPr bwMode="auto">
          <a:xfrm>
            <a:off x="4000500" y="214313"/>
            <a:ext cx="4214813" cy="1428750"/>
            <a:chOff x="3143240" y="214290"/>
            <a:chExt cx="3714776" cy="1428760"/>
          </a:xfrm>
        </p:grpSpPr>
        <p:grpSp>
          <p:nvGrpSpPr>
            <p:cNvPr id="25617" name="Group 9"/>
            <p:cNvGrpSpPr>
              <a:grpSpLocks/>
            </p:cNvGrpSpPr>
            <p:nvPr/>
          </p:nvGrpSpPr>
          <p:grpSpPr bwMode="auto">
            <a:xfrm>
              <a:off x="3143240" y="214290"/>
              <a:ext cx="3714776" cy="1428760"/>
              <a:chOff x="3143240" y="214290"/>
              <a:chExt cx="3714776" cy="1428760"/>
            </a:xfrm>
          </p:grpSpPr>
          <p:sp>
            <p:nvSpPr>
              <p:cNvPr id="5" name="Double Wave 4"/>
              <p:cNvSpPr/>
              <p:nvPr/>
            </p:nvSpPr>
            <p:spPr>
              <a:xfrm>
                <a:off x="3143240" y="214290"/>
                <a:ext cx="3714776" cy="1428760"/>
              </a:xfrm>
              <a:prstGeom prst="doubleWave">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b="1">
                  <a:ln w="18415" cmpd="sng">
                    <a:solidFill>
                      <a:srgbClr val="FF0000"/>
                    </a:solidFill>
                    <a:prstDash val="solid"/>
                  </a:ln>
                  <a:solidFill>
                    <a:srgbClr val="FFFFFF"/>
                  </a:solidFill>
                  <a:effectLst>
                    <a:outerShdw blurRad="63500" dir="3600000" algn="tl" rotWithShape="0">
                      <a:srgbClr val="000000">
                        <a:alpha val="70000"/>
                      </a:srgbClr>
                    </a:outerShdw>
                  </a:effectLst>
                  <a:cs typeface="+mj-cs"/>
                </a:endParaRPr>
              </a:p>
            </p:txBody>
          </p:sp>
          <p:sp>
            <p:nvSpPr>
              <p:cNvPr id="6" name="Rounded Rectangle 5"/>
              <p:cNvSpPr/>
              <p:nvPr/>
            </p:nvSpPr>
            <p:spPr>
              <a:xfrm>
                <a:off x="3143240" y="357166"/>
                <a:ext cx="3714776" cy="1143008"/>
              </a:xfrm>
              <a:prstGeom prst="roundRect">
                <a:avLst/>
              </a:prstGeom>
              <a:solidFill>
                <a:srgbClr val="002060"/>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b="1">
                  <a:ln w="18415" cmpd="sng">
                    <a:solidFill>
                      <a:srgbClr val="FF0000"/>
                    </a:solidFill>
                    <a:prstDash val="solid"/>
                  </a:ln>
                  <a:solidFill>
                    <a:srgbClr val="FFFFFF"/>
                  </a:solidFill>
                  <a:effectLst>
                    <a:outerShdw blurRad="63500" dir="3600000" algn="tl" rotWithShape="0">
                      <a:srgbClr val="000000">
                        <a:alpha val="70000"/>
                      </a:srgbClr>
                    </a:outerShdw>
                  </a:effectLst>
                  <a:cs typeface="+mj-cs"/>
                </a:endParaRPr>
              </a:p>
            </p:txBody>
          </p:sp>
        </p:grpSp>
        <p:sp>
          <p:nvSpPr>
            <p:cNvPr id="4" name="TextBox 3"/>
            <p:cNvSpPr txBox="1"/>
            <p:nvPr/>
          </p:nvSpPr>
          <p:spPr>
            <a:xfrm>
              <a:off x="3285955" y="428603"/>
              <a:ext cx="3446137" cy="1016007"/>
            </a:xfrm>
            <a:prstGeom prst="rect">
              <a:avLst/>
            </a:prstGeom>
            <a:noFill/>
          </p:spPr>
          <p:txBody>
            <a:bodyPr rtlCol="1">
              <a:spAutoFit/>
            </a:bodyPr>
            <a:lstStyle/>
            <a:p>
              <a:pPr algn="ctr" fontAlgn="auto">
                <a:spcBef>
                  <a:spcPts val="0"/>
                </a:spcBef>
                <a:spcAft>
                  <a:spcPts val="0"/>
                </a:spcAft>
                <a:defRPr/>
              </a:pPr>
              <a:r>
                <a:rPr lang="ar-EG" sz="6000" b="1" dirty="0">
                  <a:solidFill>
                    <a:schemeClr val="bg1"/>
                  </a:solidFill>
                  <a:latin typeface="+mn-lt"/>
                  <a:cs typeface="+mj-cs"/>
                </a:rPr>
                <a:t>مثال من اختبار</a:t>
              </a:r>
            </a:p>
          </p:txBody>
        </p:sp>
      </p:grpSp>
      <p:grpSp>
        <p:nvGrpSpPr>
          <p:cNvPr id="25603" name="Group 6"/>
          <p:cNvGrpSpPr>
            <a:grpSpLocks/>
          </p:cNvGrpSpPr>
          <p:nvPr/>
        </p:nvGrpSpPr>
        <p:grpSpPr bwMode="auto">
          <a:xfrm>
            <a:off x="285750" y="1500188"/>
            <a:ext cx="8143875" cy="5572125"/>
            <a:chOff x="-142908" y="1142984"/>
            <a:chExt cx="9358378" cy="6010308"/>
          </a:xfrm>
        </p:grpSpPr>
        <p:grpSp>
          <p:nvGrpSpPr>
            <p:cNvPr id="25610" name="Group 79"/>
            <p:cNvGrpSpPr>
              <a:grpSpLocks/>
            </p:cNvGrpSpPr>
            <p:nvPr/>
          </p:nvGrpSpPr>
          <p:grpSpPr bwMode="auto">
            <a:xfrm>
              <a:off x="142844" y="1142985"/>
              <a:ext cx="8858280" cy="5429289"/>
              <a:chOff x="285720" y="757225"/>
              <a:chExt cx="8715436" cy="5815047"/>
            </a:xfrm>
          </p:grpSpPr>
          <p:sp>
            <p:nvSpPr>
              <p:cNvPr id="11" name="Round Single Corner Rectangle 10"/>
              <p:cNvSpPr/>
              <p:nvPr/>
            </p:nvSpPr>
            <p:spPr>
              <a:xfrm>
                <a:off x="285720" y="1142984"/>
                <a:ext cx="8715436" cy="5429288"/>
              </a:xfrm>
              <a:prstGeom prst="round1Rect">
                <a:avLst>
                  <a:gd name="adj" fmla="val 42800"/>
                </a:avLst>
              </a:prstGeom>
              <a:gradFill flip="none" rotWithShape="1">
                <a:gsLst>
                  <a:gs pos="0">
                    <a:srgbClr val="00CC00"/>
                  </a:gs>
                  <a:gs pos="50000">
                    <a:schemeClr val="bg1"/>
                  </a:gs>
                  <a:gs pos="100000">
                    <a:srgbClr val="FF0000"/>
                  </a:gs>
                </a:gsLst>
                <a:lin ang="13500000" scaled="1"/>
                <a:tileRect/>
              </a:gradFill>
              <a:ln w="76200">
                <a:solidFill>
                  <a:schemeClr val="tx1"/>
                </a:solidFill>
              </a:ln>
              <a:effectLst>
                <a:innerShdw blurRad="215900">
                  <a:srgbClr val="FF00FF"/>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pic>
            <p:nvPicPr>
              <p:cNvPr id="12" name="Picture 11" descr="02b17825ba3133ee1ada858e268064c0.gif"/>
              <p:cNvPicPr>
                <a:picLocks noChangeAspect="1"/>
              </p:cNvPicPr>
              <p:nvPr/>
            </p:nvPicPr>
            <p:blipFill>
              <a:blip r:embed="rId7" cstate="print">
                <a:lum bright="-16000" contrast="66000"/>
              </a:blip>
              <a:stretch>
                <a:fillRect/>
              </a:stretch>
            </p:blipFill>
            <p:spPr>
              <a:xfrm>
                <a:off x="5000628" y="757225"/>
                <a:ext cx="3067050" cy="885825"/>
              </a:xfrm>
              <a:prstGeom prst="rect">
                <a:avLst/>
              </a:prstGeom>
              <a:effectLst>
                <a:innerShdw blurRad="228600">
                  <a:srgbClr val="D60093"/>
                </a:innerShdw>
              </a:effectLst>
            </p:spPr>
          </p:pic>
        </p:grpSp>
        <p:pic>
          <p:nvPicPr>
            <p:cNvPr id="25611" name="Picture 8" descr="1e41ba97c7b934248d9b387bc48e7ad7.gif"/>
            <p:cNvPicPr>
              <a:picLocks noChangeAspect="1"/>
            </p:cNvPicPr>
            <p:nvPr/>
          </p:nvPicPr>
          <p:blipFill>
            <a:blip r:embed="rId8" cstate="print"/>
            <a:srcRect/>
            <a:stretch>
              <a:fillRect/>
            </a:stretch>
          </p:blipFill>
          <p:spPr bwMode="auto">
            <a:xfrm>
              <a:off x="5853145" y="6000768"/>
              <a:ext cx="3362325" cy="1143000"/>
            </a:xfrm>
            <a:prstGeom prst="rect">
              <a:avLst/>
            </a:prstGeom>
            <a:noFill/>
            <a:ln w="9525">
              <a:noFill/>
              <a:miter lim="800000"/>
              <a:headEnd/>
              <a:tailEnd/>
            </a:ln>
          </p:spPr>
        </p:pic>
        <p:pic>
          <p:nvPicPr>
            <p:cNvPr id="25612" name="Picture 9" descr="1e41ba97c7b934248d9b387bc48e7ad7.gif"/>
            <p:cNvPicPr>
              <a:picLocks noChangeAspect="1"/>
            </p:cNvPicPr>
            <p:nvPr/>
          </p:nvPicPr>
          <p:blipFill>
            <a:blip r:embed="rId8" cstate="print"/>
            <a:srcRect/>
            <a:stretch>
              <a:fillRect/>
            </a:stretch>
          </p:blipFill>
          <p:spPr bwMode="auto">
            <a:xfrm flipH="1">
              <a:off x="-142908" y="6000768"/>
              <a:ext cx="3390341" cy="1152524"/>
            </a:xfrm>
            <a:prstGeom prst="rect">
              <a:avLst/>
            </a:prstGeom>
            <a:noFill/>
            <a:ln w="9525">
              <a:noFill/>
              <a:miter lim="800000"/>
              <a:headEnd/>
              <a:tailEnd/>
            </a:ln>
          </p:spPr>
        </p:pic>
      </p:grpSp>
      <p:grpSp>
        <p:nvGrpSpPr>
          <p:cNvPr id="25604" name="Group 12"/>
          <p:cNvGrpSpPr>
            <a:grpSpLocks/>
          </p:cNvGrpSpPr>
          <p:nvPr/>
        </p:nvGrpSpPr>
        <p:grpSpPr bwMode="auto">
          <a:xfrm>
            <a:off x="7215188" y="2357438"/>
            <a:ext cx="1714500" cy="1357312"/>
            <a:chOff x="6000760" y="642918"/>
            <a:chExt cx="2214578" cy="1500198"/>
          </a:xfrm>
        </p:grpSpPr>
        <p:sp>
          <p:nvSpPr>
            <p:cNvPr id="14" name="Oval Callout 2"/>
            <p:cNvSpPr/>
            <p:nvPr/>
          </p:nvSpPr>
          <p:spPr>
            <a:xfrm>
              <a:off x="6000760" y="642918"/>
              <a:ext cx="2214578" cy="1500198"/>
            </a:xfrm>
            <a:prstGeom prst="wedgeEllipseCallout">
              <a:avLst>
                <a:gd name="adj1" fmla="val -14904"/>
                <a:gd name="adj2" fmla="val 18691"/>
              </a:avLst>
            </a:prstGeom>
            <a:solidFill>
              <a:srgbClr val="9900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endParaRPr lang="ar-EG" b="1">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15" name="TextBox 3"/>
            <p:cNvSpPr txBox="1"/>
            <p:nvPr/>
          </p:nvSpPr>
          <p:spPr>
            <a:xfrm>
              <a:off x="6462130" y="857232"/>
              <a:ext cx="1357322" cy="1224627"/>
            </a:xfrm>
            <a:prstGeom prst="rect">
              <a:avLst/>
            </a:prstGeom>
            <a:noFill/>
          </p:spPr>
          <p:txBody>
            <a:bodyPr rtlCol="1">
              <a:spAutoFit/>
            </a:bodyPr>
            <a:lstStyle/>
            <a:p>
              <a:pPr algn="ctr" fontAlgn="auto">
                <a:spcBef>
                  <a:spcPts val="0"/>
                </a:spcBef>
                <a:spcAft>
                  <a:spcPts val="0"/>
                </a:spcAft>
                <a:defRPr/>
              </a:pPr>
              <a:r>
                <a:rPr lang="ar-EG" sz="66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j-cs"/>
                </a:rPr>
                <a:t>4</a:t>
              </a:r>
            </a:p>
          </p:txBody>
        </p:sp>
      </p:grpSp>
      <p:sp>
        <p:nvSpPr>
          <p:cNvPr id="16" name="TextBox 4"/>
          <p:cNvSpPr txBox="1">
            <a:spLocks noChangeArrowheads="1"/>
          </p:cNvSpPr>
          <p:nvPr/>
        </p:nvSpPr>
        <p:spPr bwMode="auto">
          <a:xfrm>
            <a:off x="2214563" y="2214563"/>
            <a:ext cx="4286250" cy="4154487"/>
          </a:xfrm>
          <a:prstGeom prst="rect">
            <a:avLst/>
          </a:prstGeom>
          <a:noFill/>
          <a:ln w="9525">
            <a:noFill/>
            <a:miter lim="800000"/>
            <a:headEnd/>
            <a:tailEnd/>
          </a:ln>
        </p:spPr>
        <p:txBody>
          <a:bodyPr>
            <a:spAutoFit/>
          </a:bodyPr>
          <a:lstStyle/>
          <a:p>
            <a:pPr>
              <a:lnSpc>
                <a:spcPct val="150000"/>
              </a:lnSpc>
              <a:defRPr/>
            </a:pPr>
            <a:r>
              <a:rPr lang="ar-EG" sz="4400" b="1" dirty="0">
                <a:latin typeface="Calibri" pitchFamily="34" charset="0"/>
                <a:cs typeface="+mj-cs"/>
              </a:rPr>
              <a:t>أ ) 20 وحدة مربعة</a:t>
            </a:r>
          </a:p>
          <a:p>
            <a:pPr>
              <a:lnSpc>
                <a:spcPct val="150000"/>
              </a:lnSpc>
              <a:defRPr/>
            </a:pPr>
            <a:r>
              <a:rPr lang="ar-EG" sz="4400" b="1" dirty="0">
                <a:latin typeface="Calibri" pitchFamily="34" charset="0"/>
                <a:cs typeface="+mj-cs"/>
              </a:rPr>
              <a:t>ب) 25 وحدة مربعة</a:t>
            </a:r>
          </a:p>
          <a:p>
            <a:pPr>
              <a:lnSpc>
                <a:spcPct val="150000"/>
              </a:lnSpc>
              <a:defRPr/>
            </a:pPr>
            <a:r>
              <a:rPr lang="ar-EG" sz="4400" b="1" dirty="0" err="1">
                <a:latin typeface="Calibri" pitchFamily="34" charset="0"/>
                <a:cs typeface="+mj-cs"/>
              </a:rPr>
              <a:t>جـ</a:t>
            </a:r>
            <a:r>
              <a:rPr lang="ar-EG" sz="4400" b="1" dirty="0">
                <a:latin typeface="Calibri" pitchFamily="34" charset="0"/>
                <a:cs typeface="+mj-cs"/>
              </a:rPr>
              <a:t>) 44 وحدة مربعة</a:t>
            </a:r>
          </a:p>
          <a:p>
            <a:pPr>
              <a:lnSpc>
                <a:spcPct val="150000"/>
              </a:lnSpc>
              <a:defRPr/>
            </a:pPr>
            <a:r>
              <a:rPr lang="ar-EG" sz="4400" b="1" dirty="0">
                <a:latin typeface="Calibri" pitchFamily="34" charset="0"/>
                <a:cs typeface="+mj-cs"/>
              </a:rPr>
              <a:t>د) 88 وحدة مربعة</a:t>
            </a:r>
          </a:p>
        </p:txBody>
      </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93" decel="100000"/>
                                        <p:tgtEl>
                                          <p:spTgt spid="16">
                                            <p:txEl>
                                              <p:pRg st="0" end="0"/>
                                            </p:txEl>
                                          </p:spTgt>
                                        </p:tgtEl>
                                      </p:cBhvr>
                                    </p:animEffect>
                                    <p:animScale>
                                      <p:cBhvr>
                                        <p:cTn id="8" dur="193" decel="100000"/>
                                        <p:tgtEl>
                                          <p:spTgt spid="16">
                                            <p:txEl>
                                              <p:pRg st="0" end="0"/>
                                            </p:txEl>
                                          </p:spTgt>
                                        </p:tgtEl>
                                      </p:cBhvr>
                                      <p:from x="10000" y="10000"/>
                                      <p:to x="200000" y="450000"/>
                                    </p:animScale>
                                    <p:animScale>
                                      <p:cBhvr>
                                        <p:cTn id="9" dur="308" accel="100000" fill="hold">
                                          <p:stCondLst>
                                            <p:cond delay="193"/>
                                          </p:stCondLst>
                                        </p:cTn>
                                        <p:tgtEl>
                                          <p:spTgt spid="16">
                                            <p:txEl>
                                              <p:pRg st="0" end="0"/>
                                            </p:txEl>
                                          </p:spTgt>
                                        </p:tgtEl>
                                      </p:cBhvr>
                                      <p:from x="200000" y="450000"/>
                                      <p:to x="100000" y="100000"/>
                                    </p:animScale>
                                    <p:set>
                                      <p:cBhvr>
                                        <p:cTn id="10" dur="193" fill="hold"/>
                                        <p:tgtEl>
                                          <p:spTgt spid="16">
                                            <p:txEl>
                                              <p:pRg st="0" end="0"/>
                                            </p:txEl>
                                          </p:spTgt>
                                        </p:tgtEl>
                                        <p:attrNameLst>
                                          <p:attrName>ppt_x</p:attrName>
                                        </p:attrNameLst>
                                      </p:cBhvr>
                                      <p:to>
                                        <p:strVal val="(0.5)"/>
                                      </p:to>
                                    </p:set>
                                    <p:anim from="(0.5)" to="(#ppt_x)" calcmode="lin" valueType="num">
                                      <p:cBhvr>
                                        <p:cTn id="11" dur="308" accel="100000" fill="hold">
                                          <p:stCondLst>
                                            <p:cond delay="193"/>
                                          </p:stCondLst>
                                        </p:cTn>
                                        <p:tgtEl>
                                          <p:spTgt spid="16">
                                            <p:txEl>
                                              <p:pRg st="0" end="0"/>
                                            </p:txEl>
                                          </p:spTgt>
                                        </p:tgtEl>
                                        <p:attrNameLst>
                                          <p:attrName>ppt_x</p:attrName>
                                        </p:attrNameLst>
                                      </p:cBhvr>
                                    </p:anim>
                                    <p:set>
                                      <p:cBhvr>
                                        <p:cTn id="12" dur="193" fill="hold"/>
                                        <p:tgtEl>
                                          <p:spTgt spid="16">
                                            <p:txEl>
                                              <p:pRg st="0" end="0"/>
                                            </p:txEl>
                                          </p:spTgt>
                                        </p:tgtEl>
                                        <p:attrNameLst>
                                          <p:attrName>ppt_y</p:attrName>
                                        </p:attrNameLst>
                                      </p:cBhvr>
                                      <p:to>
                                        <p:strVal val="(#ppt_y+0.4)"/>
                                      </p:to>
                                    </p:set>
                                    <p:anim from="(#ppt_y+0.4)" to="(#ppt_y)" calcmode="lin" valueType="num">
                                      <p:cBhvr>
                                        <p:cTn id="13" dur="308" accel="100000" fill="hold">
                                          <p:stCondLst>
                                            <p:cond delay="193"/>
                                          </p:stCondLst>
                                        </p:cTn>
                                        <p:tgtEl>
                                          <p:spTgt spid="16">
                                            <p:txEl>
                                              <p:pRg st="0" end="0"/>
                                            </p:txEl>
                                          </p:spTgt>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20 وحدة مربعة.wav"/>
                                        </p:tgtEl>
                                      </p:cMediaNode>
                                    </p:audio>
                                  </p:sub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fade">
                                      <p:cBhvr>
                                        <p:cTn id="18" dur="193" decel="100000"/>
                                        <p:tgtEl>
                                          <p:spTgt spid="16">
                                            <p:txEl>
                                              <p:pRg st="1" end="1"/>
                                            </p:txEl>
                                          </p:spTgt>
                                        </p:tgtEl>
                                      </p:cBhvr>
                                    </p:animEffect>
                                    <p:animScale>
                                      <p:cBhvr>
                                        <p:cTn id="19" dur="193" decel="100000"/>
                                        <p:tgtEl>
                                          <p:spTgt spid="16">
                                            <p:txEl>
                                              <p:pRg st="1" end="1"/>
                                            </p:txEl>
                                          </p:spTgt>
                                        </p:tgtEl>
                                      </p:cBhvr>
                                      <p:from x="10000" y="10000"/>
                                      <p:to x="200000" y="450000"/>
                                    </p:animScale>
                                    <p:animScale>
                                      <p:cBhvr>
                                        <p:cTn id="20" dur="308" accel="100000" fill="hold">
                                          <p:stCondLst>
                                            <p:cond delay="193"/>
                                          </p:stCondLst>
                                        </p:cTn>
                                        <p:tgtEl>
                                          <p:spTgt spid="16">
                                            <p:txEl>
                                              <p:pRg st="1" end="1"/>
                                            </p:txEl>
                                          </p:spTgt>
                                        </p:tgtEl>
                                      </p:cBhvr>
                                      <p:from x="200000" y="450000"/>
                                      <p:to x="100000" y="100000"/>
                                    </p:animScale>
                                    <p:set>
                                      <p:cBhvr>
                                        <p:cTn id="21" dur="193" fill="hold"/>
                                        <p:tgtEl>
                                          <p:spTgt spid="16">
                                            <p:txEl>
                                              <p:pRg st="1" end="1"/>
                                            </p:txEl>
                                          </p:spTgt>
                                        </p:tgtEl>
                                        <p:attrNameLst>
                                          <p:attrName>ppt_x</p:attrName>
                                        </p:attrNameLst>
                                      </p:cBhvr>
                                      <p:to>
                                        <p:strVal val="(0.5)"/>
                                      </p:to>
                                    </p:set>
                                    <p:anim from="(0.5)" to="(#ppt_x)" calcmode="lin" valueType="num">
                                      <p:cBhvr>
                                        <p:cTn id="22" dur="308" accel="100000" fill="hold">
                                          <p:stCondLst>
                                            <p:cond delay="193"/>
                                          </p:stCondLst>
                                        </p:cTn>
                                        <p:tgtEl>
                                          <p:spTgt spid="16">
                                            <p:txEl>
                                              <p:pRg st="1" end="1"/>
                                            </p:txEl>
                                          </p:spTgt>
                                        </p:tgtEl>
                                        <p:attrNameLst>
                                          <p:attrName>ppt_x</p:attrName>
                                        </p:attrNameLst>
                                      </p:cBhvr>
                                    </p:anim>
                                    <p:set>
                                      <p:cBhvr>
                                        <p:cTn id="23" dur="193" fill="hold"/>
                                        <p:tgtEl>
                                          <p:spTgt spid="16">
                                            <p:txEl>
                                              <p:pRg st="1" end="1"/>
                                            </p:txEl>
                                          </p:spTgt>
                                        </p:tgtEl>
                                        <p:attrNameLst>
                                          <p:attrName>ppt_y</p:attrName>
                                        </p:attrNameLst>
                                      </p:cBhvr>
                                      <p:to>
                                        <p:strVal val="(#ppt_y+0.4)"/>
                                      </p:to>
                                    </p:set>
                                    <p:anim from="(#ppt_y+0.4)" to="(#ppt_y)" calcmode="lin" valueType="num">
                                      <p:cBhvr>
                                        <p:cTn id="24" dur="308" accel="100000" fill="hold">
                                          <p:stCondLst>
                                            <p:cond delay="193"/>
                                          </p:stCondLst>
                                        </p:cTn>
                                        <p:tgtEl>
                                          <p:spTgt spid="16">
                                            <p:txEl>
                                              <p:pRg st="1" end="1"/>
                                            </p:txEl>
                                          </p:spTgt>
                                        </p:tgtEl>
                                        <p:attrNameLst>
                                          <p:attrName>ppt_y</p:attrName>
                                        </p:attrNameLst>
                                      </p:cBhvr>
                                    </p:anim>
                                  </p:childTnLst>
                                  <p:subTnLst>
                                    <p:audio>
                                      <p:cMediaNode>
                                        <p:cTn display="0" masterRel="sameClick">
                                          <p:stCondLst>
                                            <p:cond evt="begin" delay="0">
                                              <p:tn val="16"/>
                                            </p:cond>
                                          </p:stCondLst>
                                          <p:endCondLst>
                                            <p:cond evt="onStopAudio" delay="0">
                                              <p:tgtEl>
                                                <p:sldTgt/>
                                              </p:tgtEl>
                                            </p:cond>
                                          </p:endCondLst>
                                        </p:cTn>
                                        <p:tgtEl>
                                          <p:sndTgt r:embed="rId4" name="25 وحدة مربعة.wav"/>
                                        </p:tgtEl>
                                      </p:cMediaNode>
                                    </p:audio>
                                  </p:sub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fade">
                                      <p:cBhvr>
                                        <p:cTn id="29" dur="193" decel="100000"/>
                                        <p:tgtEl>
                                          <p:spTgt spid="16">
                                            <p:txEl>
                                              <p:pRg st="2" end="2"/>
                                            </p:txEl>
                                          </p:spTgt>
                                        </p:tgtEl>
                                      </p:cBhvr>
                                    </p:animEffect>
                                    <p:animScale>
                                      <p:cBhvr>
                                        <p:cTn id="30" dur="193" decel="100000"/>
                                        <p:tgtEl>
                                          <p:spTgt spid="16">
                                            <p:txEl>
                                              <p:pRg st="2" end="2"/>
                                            </p:txEl>
                                          </p:spTgt>
                                        </p:tgtEl>
                                      </p:cBhvr>
                                      <p:from x="10000" y="10000"/>
                                      <p:to x="200000" y="450000"/>
                                    </p:animScale>
                                    <p:animScale>
                                      <p:cBhvr>
                                        <p:cTn id="31" dur="308" accel="100000" fill="hold">
                                          <p:stCondLst>
                                            <p:cond delay="193"/>
                                          </p:stCondLst>
                                        </p:cTn>
                                        <p:tgtEl>
                                          <p:spTgt spid="16">
                                            <p:txEl>
                                              <p:pRg st="2" end="2"/>
                                            </p:txEl>
                                          </p:spTgt>
                                        </p:tgtEl>
                                      </p:cBhvr>
                                      <p:from x="200000" y="450000"/>
                                      <p:to x="100000" y="100000"/>
                                    </p:animScale>
                                    <p:set>
                                      <p:cBhvr>
                                        <p:cTn id="32" dur="193" fill="hold"/>
                                        <p:tgtEl>
                                          <p:spTgt spid="16">
                                            <p:txEl>
                                              <p:pRg st="2" end="2"/>
                                            </p:txEl>
                                          </p:spTgt>
                                        </p:tgtEl>
                                        <p:attrNameLst>
                                          <p:attrName>ppt_x</p:attrName>
                                        </p:attrNameLst>
                                      </p:cBhvr>
                                      <p:to>
                                        <p:strVal val="(0.5)"/>
                                      </p:to>
                                    </p:set>
                                    <p:anim from="(0.5)" to="(#ppt_x)" calcmode="lin" valueType="num">
                                      <p:cBhvr>
                                        <p:cTn id="33" dur="308" accel="100000" fill="hold">
                                          <p:stCondLst>
                                            <p:cond delay="193"/>
                                          </p:stCondLst>
                                        </p:cTn>
                                        <p:tgtEl>
                                          <p:spTgt spid="16">
                                            <p:txEl>
                                              <p:pRg st="2" end="2"/>
                                            </p:txEl>
                                          </p:spTgt>
                                        </p:tgtEl>
                                        <p:attrNameLst>
                                          <p:attrName>ppt_x</p:attrName>
                                        </p:attrNameLst>
                                      </p:cBhvr>
                                    </p:anim>
                                    <p:set>
                                      <p:cBhvr>
                                        <p:cTn id="34" dur="193" fill="hold"/>
                                        <p:tgtEl>
                                          <p:spTgt spid="16">
                                            <p:txEl>
                                              <p:pRg st="2" end="2"/>
                                            </p:txEl>
                                          </p:spTgt>
                                        </p:tgtEl>
                                        <p:attrNameLst>
                                          <p:attrName>ppt_y</p:attrName>
                                        </p:attrNameLst>
                                      </p:cBhvr>
                                      <p:to>
                                        <p:strVal val="(#ppt_y+0.4)"/>
                                      </p:to>
                                    </p:set>
                                    <p:anim from="(#ppt_y+0.4)" to="(#ppt_y)" calcmode="lin" valueType="num">
                                      <p:cBhvr>
                                        <p:cTn id="35" dur="308" accel="100000" fill="hold">
                                          <p:stCondLst>
                                            <p:cond delay="193"/>
                                          </p:stCondLst>
                                        </p:cTn>
                                        <p:tgtEl>
                                          <p:spTgt spid="16">
                                            <p:txEl>
                                              <p:pRg st="2" end="2"/>
                                            </p:txEl>
                                          </p:spTgt>
                                        </p:tgtEl>
                                        <p:attrNameLst>
                                          <p:attrName>ppt_y</p:attrName>
                                        </p:attrNameLst>
                                      </p:cBhvr>
                                    </p:anim>
                                  </p:childTnLst>
                                  <p:subTnLst>
                                    <p:audio>
                                      <p:cMediaNode>
                                        <p:cTn display="0" masterRel="sameClick">
                                          <p:stCondLst>
                                            <p:cond evt="begin" delay="0">
                                              <p:tn val="27"/>
                                            </p:cond>
                                          </p:stCondLst>
                                          <p:endCondLst>
                                            <p:cond evt="onStopAudio" delay="0">
                                              <p:tgtEl>
                                                <p:sldTgt/>
                                              </p:tgtEl>
                                            </p:cond>
                                          </p:endCondLst>
                                        </p:cTn>
                                        <p:tgtEl>
                                          <p:sndTgt r:embed="rId5" name="44 وحدة مربعة.wav"/>
                                        </p:tgtEl>
                                      </p:cMediaNode>
                                    </p:audio>
                                  </p:sub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16">
                                            <p:txEl>
                                              <p:pRg st="3" end="3"/>
                                            </p:txEl>
                                          </p:spTgt>
                                        </p:tgtEl>
                                        <p:attrNameLst>
                                          <p:attrName>style.visibility</p:attrName>
                                        </p:attrNameLst>
                                      </p:cBhvr>
                                      <p:to>
                                        <p:strVal val="visible"/>
                                      </p:to>
                                    </p:set>
                                    <p:animEffect transition="in" filter="fade">
                                      <p:cBhvr>
                                        <p:cTn id="40" dur="193" decel="100000"/>
                                        <p:tgtEl>
                                          <p:spTgt spid="16">
                                            <p:txEl>
                                              <p:pRg st="3" end="3"/>
                                            </p:txEl>
                                          </p:spTgt>
                                        </p:tgtEl>
                                      </p:cBhvr>
                                    </p:animEffect>
                                    <p:animScale>
                                      <p:cBhvr>
                                        <p:cTn id="41" dur="193" decel="100000"/>
                                        <p:tgtEl>
                                          <p:spTgt spid="16">
                                            <p:txEl>
                                              <p:pRg st="3" end="3"/>
                                            </p:txEl>
                                          </p:spTgt>
                                        </p:tgtEl>
                                      </p:cBhvr>
                                      <p:from x="10000" y="10000"/>
                                      <p:to x="200000" y="450000"/>
                                    </p:animScale>
                                    <p:animScale>
                                      <p:cBhvr>
                                        <p:cTn id="42" dur="308" accel="100000" fill="hold">
                                          <p:stCondLst>
                                            <p:cond delay="193"/>
                                          </p:stCondLst>
                                        </p:cTn>
                                        <p:tgtEl>
                                          <p:spTgt spid="16">
                                            <p:txEl>
                                              <p:pRg st="3" end="3"/>
                                            </p:txEl>
                                          </p:spTgt>
                                        </p:tgtEl>
                                      </p:cBhvr>
                                      <p:from x="200000" y="450000"/>
                                      <p:to x="100000" y="100000"/>
                                    </p:animScale>
                                    <p:set>
                                      <p:cBhvr>
                                        <p:cTn id="43" dur="193" fill="hold"/>
                                        <p:tgtEl>
                                          <p:spTgt spid="16">
                                            <p:txEl>
                                              <p:pRg st="3" end="3"/>
                                            </p:txEl>
                                          </p:spTgt>
                                        </p:tgtEl>
                                        <p:attrNameLst>
                                          <p:attrName>ppt_x</p:attrName>
                                        </p:attrNameLst>
                                      </p:cBhvr>
                                      <p:to>
                                        <p:strVal val="(0.5)"/>
                                      </p:to>
                                    </p:set>
                                    <p:anim from="(0.5)" to="(#ppt_x)" calcmode="lin" valueType="num">
                                      <p:cBhvr>
                                        <p:cTn id="44" dur="308" accel="100000" fill="hold">
                                          <p:stCondLst>
                                            <p:cond delay="193"/>
                                          </p:stCondLst>
                                        </p:cTn>
                                        <p:tgtEl>
                                          <p:spTgt spid="16">
                                            <p:txEl>
                                              <p:pRg st="3" end="3"/>
                                            </p:txEl>
                                          </p:spTgt>
                                        </p:tgtEl>
                                        <p:attrNameLst>
                                          <p:attrName>ppt_x</p:attrName>
                                        </p:attrNameLst>
                                      </p:cBhvr>
                                    </p:anim>
                                    <p:set>
                                      <p:cBhvr>
                                        <p:cTn id="45" dur="193" fill="hold"/>
                                        <p:tgtEl>
                                          <p:spTgt spid="16">
                                            <p:txEl>
                                              <p:pRg st="3" end="3"/>
                                            </p:txEl>
                                          </p:spTgt>
                                        </p:tgtEl>
                                        <p:attrNameLst>
                                          <p:attrName>ppt_y</p:attrName>
                                        </p:attrNameLst>
                                      </p:cBhvr>
                                      <p:to>
                                        <p:strVal val="(#ppt_y+0.4)"/>
                                      </p:to>
                                    </p:set>
                                    <p:anim from="(#ppt_y+0.4)" to="(#ppt_y)" calcmode="lin" valueType="num">
                                      <p:cBhvr>
                                        <p:cTn id="46" dur="308" accel="100000" fill="hold">
                                          <p:stCondLst>
                                            <p:cond delay="193"/>
                                          </p:stCondLst>
                                        </p:cTn>
                                        <p:tgtEl>
                                          <p:spTgt spid="16">
                                            <p:txEl>
                                              <p:pRg st="3" end="3"/>
                                            </p:txEl>
                                          </p:spTgt>
                                        </p:tgtEl>
                                        <p:attrNameLst>
                                          <p:attrName>ppt_y</p:attrName>
                                        </p:attrNameLst>
                                      </p:cBhvr>
                                    </p:anim>
                                  </p:childTnLst>
                                  <p:subTnLst>
                                    <p:audio>
                                      <p:cMediaNode>
                                        <p:cTn display="0" masterRel="sameClick">
                                          <p:stCondLst>
                                            <p:cond evt="begin" delay="0">
                                              <p:tn val="38"/>
                                            </p:cond>
                                          </p:stCondLst>
                                          <p:endCondLst>
                                            <p:cond evt="onStopAudio" delay="0">
                                              <p:tgtEl>
                                                <p:sldTgt/>
                                              </p:tgtEl>
                                            </p:cond>
                                          </p:endCondLst>
                                        </p:cTn>
                                        <p:tgtEl>
                                          <p:sndTgt r:embed="rId6" name="88 وحدة مربع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3714750" y="214313"/>
            <a:ext cx="3119438" cy="1785937"/>
            <a:chOff x="5286380" y="357166"/>
            <a:chExt cx="3119454" cy="2071702"/>
          </a:xfrm>
        </p:grpSpPr>
        <p:sp>
          <p:nvSpPr>
            <p:cNvPr id="3" name="Flowchart: Alternate Process 2"/>
            <p:cNvSpPr/>
            <p:nvPr/>
          </p:nvSpPr>
          <p:spPr>
            <a:xfrm>
              <a:off x="5286380" y="642918"/>
              <a:ext cx="2786082" cy="1643074"/>
            </a:xfrm>
            <a:prstGeom prst="flowChartAlternateProcess">
              <a:avLst/>
            </a:prstGeom>
            <a:solidFill>
              <a:srgbClr val="FFFF00"/>
            </a:solidFill>
            <a:ln>
              <a:solidFill>
                <a:schemeClr val="tx1"/>
              </a:solidFill>
            </a:ln>
            <a:effectLst>
              <a:innerShdw blurRad="622300">
                <a:srgbClr val="FF00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cs typeface="+mj-cs"/>
              </a:endParaRPr>
            </a:p>
          </p:txBody>
        </p:sp>
        <p:grpSp>
          <p:nvGrpSpPr>
            <p:cNvPr id="26631" name="Group 1"/>
            <p:cNvGrpSpPr>
              <a:grpSpLocks/>
            </p:cNvGrpSpPr>
            <p:nvPr/>
          </p:nvGrpSpPr>
          <p:grpSpPr bwMode="auto">
            <a:xfrm>
              <a:off x="5429256" y="357166"/>
              <a:ext cx="2428887" cy="2071702"/>
              <a:chOff x="3000364" y="71414"/>
              <a:chExt cx="5929342" cy="2214578"/>
            </a:xfrm>
          </p:grpSpPr>
          <p:sp>
            <p:nvSpPr>
              <p:cNvPr id="6" name="Double Wave 5"/>
              <p:cNvSpPr/>
              <p:nvPr/>
            </p:nvSpPr>
            <p:spPr>
              <a:xfrm>
                <a:off x="3000364" y="71414"/>
                <a:ext cx="5572806" cy="1714575"/>
              </a:xfrm>
              <a:prstGeom prst="doubleWave">
                <a:avLst>
                  <a:gd name="adj1" fmla="val 12500"/>
                  <a:gd name="adj2" fmla="val -7000"/>
                </a:avLst>
              </a:prstGeom>
              <a:solidFill>
                <a:srgbClr val="FF00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5400" b="1" dirty="0">
                  <a:ln w="18415" cmpd="sng">
                    <a:solidFill>
                      <a:srgbClr val="FF0000"/>
                    </a:solidFill>
                    <a:prstDash val="solid"/>
                  </a:ln>
                  <a:solidFill>
                    <a:srgbClr val="FFFFFF"/>
                  </a:solidFill>
                  <a:effectLst>
                    <a:outerShdw blurRad="63500" dir="3600000" algn="tl" rotWithShape="0">
                      <a:srgbClr val="000000">
                        <a:alpha val="70000"/>
                      </a:srgbClr>
                    </a:outerShdw>
                  </a:effectLst>
                  <a:cs typeface="+mj-cs"/>
                </a:endParaRPr>
              </a:p>
            </p:txBody>
          </p:sp>
          <p:sp>
            <p:nvSpPr>
              <p:cNvPr id="7" name="Double Wave 3"/>
              <p:cNvSpPr/>
              <p:nvPr/>
            </p:nvSpPr>
            <p:spPr>
              <a:xfrm>
                <a:off x="3356900" y="571417"/>
                <a:ext cx="5572806" cy="1714575"/>
              </a:xfrm>
              <a:prstGeom prst="doubleWave">
                <a:avLst>
                  <a:gd name="adj1" fmla="val 12500"/>
                  <a:gd name="adj2" fmla="val -7000"/>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5400" b="1" dirty="0">
                  <a:ln w="18415" cmpd="sng">
                    <a:solidFill>
                      <a:srgbClr val="FF0000"/>
                    </a:solidFill>
                    <a:prstDash val="solid"/>
                  </a:ln>
                  <a:solidFill>
                    <a:srgbClr val="FFFFFF"/>
                  </a:solidFill>
                  <a:effectLst>
                    <a:outerShdw blurRad="63500" dir="3600000" algn="tl" rotWithShape="0">
                      <a:srgbClr val="000000">
                        <a:alpha val="70000"/>
                      </a:srgbClr>
                    </a:outerShdw>
                  </a:effectLst>
                  <a:cs typeface="+mj-cs"/>
                </a:endParaRPr>
              </a:p>
            </p:txBody>
          </p:sp>
          <p:sp>
            <p:nvSpPr>
              <p:cNvPr id="8" name="Double Wave 7"/>
              <p:cNvSpPr/>
              <p:nvPr/>
            </p:nvSpPr>
            <p:spPr>
              <a:xfrm>
                <a:off x="3143755" y="285981"/>
                <a:ext cx="5572806" cy="1714577"/>
              </a:xfrm>
              <a:prstGeom prst="doubleWave">
                <a:avLst>
                  <a:gd name="adj1" fmla="val 12500"/>
                  <a:gd name="adj2" fmla="val -7000"/>
                </a:avLst>
              </a:prstGeom>
              <a:solidFill>
                <a:srgbClr val="0000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fontAlgn="auto">
                  <a:spcBef>
                    <a:spcPts val="0"/>
                  </a:spcBef>
                  <a:spcAft>
                    <a:spcPts val="0"/>
                  </a:spcAft>
                  <a:defRPr/>
                </a:pPr>
                <a:r>
                  <a:rPr lang="ar-EG" sz="5400" b="1" dirty="0" err="1">
                    <a:solidFill>
                      <a:schemeClr val="bg1"/>
                    </a:solidFill>
                    <a:cs typeface="+mj-cs"/>
                  </a:rPr>
                  <a:t>اقرأ:</a:t>
                </a:r>
                <a:endParaRPr lang="ar-EG" sz="5400" b="1" dirty="0">
                  <a:solidFill>
                    <a:schemeClr val="bg1"/>
                  </a:solidFill>
                  <a:cs typeface="+mj-cs"/>
                </a:endParaRPr>
              </a:p>
            </p:txBody>
          </p:sp>
        </p:grpSp>
        <p:pic>
          <p:nvPicPr>
            <p:cNvPr id="26632" name="Picture 4" descr="1c5a2e68187643488e6e4c2fae349471.gif"/>
            <p:cNvPicPr>
              <a:picLocks noChangeAspect="1"/>
            </p:cNvPicPr>
            <p:nvPr/>
          </p:nvPicPr>
          <p:blipFill>
            <a:blip r:embed="rId5" cstate="print"/>
            <a:srcRect/>
            <a:stretch>
              <a:fillRect/>
            </a:stretch>
          </p:blipFill>
          <p:spPr bwMode="auto">
            <a:xfrm>
              <a:off x="7643834" y="1214422"/>
              <a:ext cx="762000" cy="762000"/>
            </a:xfrm>
            <a:prstGeom prst="rect">
              <a:avLst/>
            </a:prstGeom>
            <a:noFill/>
            <a:ln w="9525">
              <a:noFill/>
              <a:miter lim="800000"/>
              <a:headEnd/>
              <a:tailEnd/>
            </a:ln>
          </p:spPr>
        </p:pic>
      </p:grpSp>
      <p:grpSp>
        <p:nvGrpSpPr>
          <p:cNvPr id="5" name="Group 9"/>
          <p:cNvGrpSpPr/>
          <p:nvPr/>
        </p:nvGrpSpPr>
        <p:grpSpPr>
          <a:xfrm>
            <a:off x="1071538" y="3143249"/>
            <a:ext cx="6858050" cy="2559442"/>
            <a:chOff x="4232938" y="3857628"/>
            <a:chExt cx="1705908" cy="884578"/>
          </a:xfrm>
          <a:gradFill flip="none" rotWithShape="1">
            <a:gsLst>
              <a:gs pos="0">
                <a:srgbClr val="00FFFF"/>
              </a:gs>
              <a:gs pos="50000">
                <a:schemeClr val="bg1"/>
              </a:gs>
              <a:gs pos="100000">
                <a:srgbClr val="00FFFF"/>
              </a:gs>
            </a:gsLst>
            <a:lin ang="5400000" scaled="1"/>
            <a:tileRect/>
          </a:gradFill>
          <a:scene3d>
            <a:camera prst="orthographicFront">
              <a:rot lat="0" lon="0" rev="0"/>
            </a:camera>
            <a:lightRig rig="contrasting" dir="t">
              <a:rot lat="0" lon="0" rev="7800000"/>
            </a:lightRig>
          </a:scene3d>
        </p:grpSpPr>
        <p:sp>
          <p:nvSpPr>
            <p:cNvPr id="11" name="Rounded Rectangle 10"/>
            <p:cNvSpPr/>
            <p:nvPr/>
          </p:nvSpPr>
          <p:spPr>
            <a:xfrm>
              <a:off x="4438648" y="3956388"/>
              <a:ext cx="1500198" cy="785818"/>
            </a:xfrm>
            <a:prstGeom prst="roundRect">
              <a:avLst/>
            </a:prstGeom>
            <a:grpFill/>
            <a:ln>
              <a:solidFill>
                <a:schemeClr val="tx1"/>
              </a:solidFill>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b"/>
            <a:lstStyle/>
            <a:p>
              <a:pPr fontAlgn="auto">
                <a:spcBef>
                  <a:spcPts val="0"/>
                </a:spcBef>
                <a:spcAft>
                  <a:spcPts val="0"/>
                </a:spcAft>
                <a:defRPr/>
              </a:pPr>
              <a:endParaRPr lang="ar-EG" sz="5400">
                <a:solidFill>
                  <a:srgbClr val="0000FF"/>
                </a:solidFill>
                <a:cs typeface="+mj-cs"/>
              </a:endParaRPr>
            </a:p>
          </p:txBody>
        </p:sp>
        <p:sp>
          <p:nvSpPr>
            <p:cNvPr id="12" name="Rounded Rectangle 11"/>
            <p:cNvSpPr/>
            <p:nvPr/>
          </p:nvSpPr>
          <p:spPr>
            <a:xfrm>
              <a:off x="4232938" y="3857628"/>
              <a:ext cx="1553508" cy="785818"/>
            </a:xfrm>
            <a:prstGeom prst="roundRect">
              <a:avLst/>
            </a:prstGeom>
            <a:grpFill/>
            <a:ln>
              <a:solidFill>
                <a:schemeClr val="tx1"/>
              </a:solidFill>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lstStyle/>
            <a:p>
              <a:pPr algn="ctr" fontAlgn="auto">
                <a:spcBef>
                  <a:spcPts val="0"/>
                </a:spcBef>
                <a:spcAft>
                  <a:spcPts val="0"/>
                </a:spcAft>
                <a:defRPr/>
              </a:pPr>
              <a:r>
                <a:rPr lang="ar-EG" sz="5400" b="1" dirty="0">
                  <a:solidFill>
                    <a:srgbClr val="0000FF"/>
                  </a:solidFill>
                  <a:cs typeface="+mj-cs"/>
                </a:rPr>
                <a:t>تريد أن تجد قيمة العبارة عندما ق = 8.</a:t>
              </a:r>
            </a:p>
          </p:txBody>
        </p:sp>
      </p:gr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قرأ.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تريد أن تجد قيمة العبا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214313" y="2143125"/>
            <a:ext cx="8715375" cy="4572000"/>
            <a:chOff x="428596" y="1928802"/>
            <a:chExt cx="8143932" cy="4572032"/>
          </a:xfrm>
        </p:grpSpPr>
        <p:sp>
          <p:nvSpPr>
            <p:cNvPr id="8" name="Plaque 7"/>
            <p:cNvSpPr/>
            <p:nvPr/>
          </p:nvSpPr>
          <p:spPr>
            <a:xfrm>
              <a:off x="428596" y="1928802"/>
              <a:ext cx="8072728" cy="4572032"/>
            </a:xfrm>
            <a:prstGeom prst="plaque">
              <a:avLst/>
            </a:prstGeom>
            <a:solidFill>
              <a:srgbClr val="C00000"/>
            </a:solidFill>
            <a:ln w="5715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nvGrpSpPr>
            <p:cNvPr id="27665" name="Group 14"/>
            <p:cNvGrpSpPr>
              <a:grpSpLocks/>
            </p:cNvGrpSpPr>
            <p:nvPr/>
          </p:nvGrpSpPr>
          <p:grpSpPr bwMode="auto">
            <a:xfrm>
              <a:off x="428596" y="2000240"/>
              <a:ext cx="8143932" cy="4357718"/>
              <a:chOff x="642910" y="1643050"/>
              <a:chExt cx="8143932" cy="4357718"/>
            </a:xfrm>
          </p:grpSpPr>
          <p:sp>
            <p:nvSpPr>
              <p:cNvPr id="10" name="Left-Right Arrow 9"/>
              <p:cNvSpPr/>
              <p:nvPr/>
            </p:nvSpPr>
            <p:spPr>
              <a:xfrm>
                <a:off x="642910" y="1643050"/>
                <a:ext cx="8143932" cy="857256"/>
              </a:xfrm>
              <a:prstGeom prst="leftRightArrow">
                <a:avLst/>
              </a:prstGeom>
              <a:solidFill>
                <a:srgbClr val="00666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11" name="Round Same Side Corner Rectangle 10"/>
              <p:cNvSpPr/>
              <p:nvPr/>
            </p:nvSpPr>
            <p:spPr>
              <a:xfrm>
                <a:off x="1000412" y="1714487"/>
                <a:ext cx="7357724" cy="4286280"/>
              </a:xfrm>
              <a:prstGeom prst="round2SameRect">
                <a:avLst/>
              </a:prstGeom>
              <a:gradFill>
                <a:gsLst>
                  <a:gs pos="0">
                    <a:srgbClr val="00FF00"/>
                  </a:gs>
                  <a:gs pos="50000">
                    <a:schemeClr val="bg1"/>
                  </a:gs>
                  <a:gs pos="100000">
                    <a:srgbClr val="CC3300"/>
                  </a:gs>
                </a:gsLst>
                <a:lin ang="13500000" scaled="0"/>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grpSp>
      <p:grpSp>
        <p:nvGrpSpPr>
          <p:cNvPr id="9" name="Group 1"/>
          <p:cNvGrpSpPr>
            <a:grpSpLocks/>
          </p:cNvGrpSpPr>
          <p:nvPr/>
        </p:nvGrpSpPr>
        <p:grpSpPr bwMode="auto">
          <a:xfrm>
            <a:off x="5929313" y="357188"/>
            <a:ext cx="2428875" cy="1428750"/>
            <a:chOff x="4714876" y="357166"/>
            <a:chExt cx="4071966" cy="2214578"/>
          </a:xfrm>
        </p:grpSpPr>
        <p:sp>
          <p:nvSpPr>
            <p:cNvPr id="3" name="Cloud Callout 2"/>
            <p:cNvSpPr/>
            <p:nvPr/>
          </p:nvSpPr>
          <p:spPr>
            <a:xfrm>
              <a:off x="4714876" y="357166"/>
              <a:ext cx="4071966" cy="2214578"/>
            </a:xfrm>
            <a:prstGeom prst="cloudCallout">
              <a:avLst>
                <a:gd name="adj1" fmla="val -37324"/>
                <a:gd name="adj2" fmla="val 77984"/>
              </a:avLst>
            </a:prstGeom>
            <a:gradFill>
              <a:gsLst>
                <a:gs pos="26000">
                  <a:srgbClr val="FF0000"/>
                </a:gs>
                <a:gs pos="50000">
                  <a:schemeClr val="bg1"/>
                </a:gs>
                <a:gs pos="100000">
                  <a:srgbClr val="CC00FF"/>
                </a:gs>
              </a:gsLst>
            </a:gradFill>
            <a:ln>
              <a:solidFill>
                <a:srgbClr val="00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a:ln>
                  <a:solidFill>
                    <a:srgbClr val="FF0000"/>
                  </a:solidFill>
                </a:ln>
                <a:solidFill>
                  <a:srgbClr val="0000FF"/>
                </a:solidFill>
                <a:cs typeface="+mj-cs"/>
              </a:endParaRPr>
            </a:p>
          </p:txBody>
        </p:sp>
        <p:sp>
          <p:nvSpPr>
            <p:cNvPr id="4" name="TextBox 3"/>
            <p:cNvSpPr txBox="1"/>
            <p:nvPr/>
          </p:nvSpPr>
          <p:spPr>
            <a:xfrm>
              <a:off x="5428135" y="689352"/>
              <a:ext cx="2645447" cy="1574811"/>
            </a:xfrm>
            <a:prstGeom prst="rect">
              <a:avLst/>
            </a:prstGeom>
            <a:noFill/>
          </p:spPr>
          <p:txBody>
            <a:bodyPr rtlCol="1">
              <a:spAutoFit/>
            </a:bodyPr>
            <a:lstStyle/>
            <a:p>
              <a:pPr algn="ctr" fontAlgn="auto">
                <a:spcBef>
                  <a:spcPts val="0"/>
                </a:spcBef>
                <a:spcAft>
                  <a:spcPts val="0"/>
                </a:spcAft>
                <a:defRPr/>
              </a:pPr>
              <a:r>
                <a:rPr lang="ar-EG" sz="6000" b="1" dirty="0">
                  <a:solidFill>
                    <a:srgbClr val="0000FF"/>
                  </a:solidFill>
                  <a:latin typeface="+mn-lt"/>
                  <a:cs typeface="+mj-cs"/>
                </a:rPr>
                <a:t>حل:</a:t>
              </a:r>
            </a:p>
          </p:txBody>
        </p:sp>
      </p:grpSp>
      <p:sp>
        <p:nvSpPr>
          <p:cNvPr id="5" name="TextBox 4"/>
          <p:cNvSpPr txBox="1">
            <a:spLocks noChangeArrowheads="1"/>
          </p:cNvSpPr>
          <p:nvPr/>
        </p:nvSpPr>
        <p:spPr bwMode="auto">
          <a:xfrm>
            <a:off x="2590800" y="2286000"/>
            <a:ext cx="5786438" cy="646331"/>
          </a:xfrm>
          <a:prstGeom prst="rect">
            <a:avLst/>
          </a:prstGeom>
          <a:noFill/>
          <a:ln w="9525">
            <a:noFill/>
            <a:miter lim="800000"/>
            <a:headEnd/>
            <a:tailEnd/>
          </a:ln>
        </p:spPr>
        <p:txBody>
          <a:bodyPr>
            <a:spAutoFit/>
          </a:bodyPr>
          <a:lstStyle/>
          <a:p>
            <a:pPr>
              <a:defRPr/>
            </a:pPr>
            <a:r>
              <a:rPr lang="ar-EG" sz="3600" b="1" dirty="0">
                <a:latin typeface="Calibri" pitchFamily="34" charset="0"/>
                <a:cs typeface="+mj-cs"/>
              </a:rPr>
              <a:t>(</a:t>
            </a:r>
            <a:r>
              <a:rPr lang="ar-EG" sz="3600" b="1" dirty="0">
                <a:solidFill>
                  <a:srgbClr val="FF0000"/>
                </a:solidFill>
                <a:latin typeface="Calibri" pitchFamily="34" charset="0"/>
                <a:cs typeface="+mj-cs"/>
              </a:rPr>
              <a:t>ق</a:t>
            </a:r>
            <a:r>
              <a:rPr lang="ar-EG" sz="3600" b="1" dirty="0">
                <a:latin typeface="Calibri" pitchFamily="34" charset="0"/>
                <a:cs typeface="+mj-cs"/>
              </a:rPr>
              <a:t>+3) × </a:t>
            </a:r>
            <a:r>
              <a:rPr lang="ar-EG" sz="3600" b="1" dirty="0" err="1" smtClean="0">
                <a:solidFill>
                  <a:srgbClr val="FF0000"/>
                </a:solidFill>
                <a:latin typeface="Calibri" pitchFamily="34" charset="0"/>
                <a:cs typeface="+mj-cs"/>
              </a:rPr>
              <a:t>ق</a:t>
            </a:r>
            <a:r>
              <a:rPr lang="ar-EG" sz="3600" b="1" dirty="0" smtClean="0">
                <a:latin typeface="Calibri" pitchFamily="34" charset="0"/>
                <a:cs typeface="+mj-cs"/>
              </a:rPr>
              <a:t>÷2</a:t>
            </a:r>
          </a:p>
        </p:txBody>
      </p:sp>
      <p:sp>
        <p:nvSpPr>
          <p:cNvPr id="6" name="TextBox 5"/>
          <p:cNvSpPr txBox="1">
            <a:spLocks noChangeArrowheads="1"/>
          </p:cNvSpPr>
          <p:nvPr/>
        </p:nvSpPr>
        <p:spPr bwMode="auto">
          <a:xfrm>
            <a:off x="539750" y="2708275"/>
            <a:ext cx="2357438" cy="954088"/>
          </a:xfrm>
          <a:prstGeom prst="rect">
            <a:avLst/>
          </a:prstGeom>
          <a:noFill/>
          <a:ln w="9525">
            <a:noFill/>
            <a:miter lim="800000"/>
            <a:headEnd/>
            <a:tailEnd/>
          </a:ln>
        </p:spPr>
        <p:txBody>
          <a:bodyPr>
            <a:spAutoFit/>
          </a:bodyPr>
          <a:lstStyle/>
          <a:p>
            <a:pPr algn="ctr">
              <a:defRPr/>
            </a:pPr>
            <a:r>
              <a:rPr lang="ar-EG" sz="2800" b="1" dirty="0">
                <a:solidFill>
                  <a:srgbClr val="0000FF"/>
                </a:solidFill>
                <a:latin typeface="Calibri" pitchFamily="34" charset="0"/>
                <a:cs typeface="+mj-cs"/>
              </a:rPr>
              <a:t>استبدل العدد 8 بالمتغير ق</a:t>
            </a:r>
          </a:p>
        </p:txBody>
      </p:sp>
      <p:sp>
        <p:nvSpPr>
          <p:cNvPr id="12" name="TextBox 11"/>
          <p:cNvSpPr txBox="1">
            <a:spLocks noChangeArrowheads="1"/>
          </p:cNvSpPr>
          <p:nvPr/>
        </p:nvSpPr>
        <p:spPr bwMode="auto">
          <a:xfrm>
            <a:off x="3500438" y="3786188"/>
            <a:ext cx="2857500" cy="708025"/>
          </a:xfrm>
          <a:prstGeom prst="rect">
            <a:avLst/>
          </a:prstGeom>
          <a:noFill/>
          <a:ln w="9525">
            <a:noFill/>
            <a:miter lim="800000"/>
            <a:headEnd/>
            <a:tailEnd/>
          </a:ln>
        </p:spPr>
        <p:txBody>
          <a:bodyPr>
            <a:spAutoFit/>
          </a:bodyPr>
          <a:lstStyle/>
          <a:p>
            <a:pPr>
              <a:defRPr/>
            </a:pPr>
            <a:r>
              <a:rPr lang="ar-EG" sz="4000" b="1" dirty="0">
                <a:latin typeface="Calibri" pitchFamily="34" charset="0"/>
                <a:cs typeface="+mj-cs"/>
              </a:rPr>
              <a:t>= </a:t>
            </a:r>
            <a:r>
              <a:rPr lang="ar-EG" sz="4000" b="1" dirty="0" err="1">
                <a:latin typeface="Calibri" pitchFamily="34" charset="0"/>
                <a:cs typeface="+mj-cs"/>
              </a:rPr>
              <a:t>11 </a:t>
            </a:r>
            <a:r>
              <a:rPr lang="ar-EG" sz="4000" b="1" dirty="0">
                <a:latin typeface="Calibri" pitchFamily="34" charset="0"/>
                <a:cs typeface="+mj-cs"/>
              </a:rPr>
              <a:t>× </a:t>
            </a:r>
            <a:r>
              <a:rPr lang="ar-EG" sz="4000" b="1" dirty="0" err="1">
                <a:latin typeface="Calibri" pitchFamily="34" charset="0"/>
                <a:cs typeface="+mj-cs"/>
              </a:rPr>
              <a:t>8 </a:t>
            </a:r>
            <a:r>
              <a:rPr lang="ar-EG" sz="4000" b="1" dirty="0">
                <a:latin typeface="Calibri" pitchFamily="34" charset="0"/>
                <a:cs typeface="+mj-cs"/>
              </a:rPr>
              <a:t>÷ 2 </a:t>
            </a:r>
          </a:p>
        </p:txBody>
      </p:sp>
      <p:sp>
        <p:nvSpPr>
          <p:cNvPr id="13" name="TextBox 12"/>
          <p:cNvSpPr txBox="1">
            <a:spLocks noChangeArrowheads="1"/>
          </p:cNvSpPr>
          <p:nvPr/>
        </p:nvSpPr>
        <p:spPr bwMode="auto">
          <a:xfrm>
            <a:off x="785813" y="3857625"/>
            <a:ext cx="2357437" cy="523875"/>
          </a:xfrm>
          <a:prstGeom prst="rect">
            <a:avLst/>
          </a:prstGeom>
          <a:noFill/>
          <a:ln w="9525">
            <a:noFill/>
            <a:miter lim="800000"/>
            <a:headEnd/>
            <a:tailEnd/>
          </a:ln>
        </p:spPr>
        <p:txBody>
          <a:bodyPr>
            <a:spAutoFit/>
          </a:bodyPr>
          <a:lstStyle/>
          <a:p>
            <a:pPr algn="ctr">
              <a:defRPr/>
            </a:pPr>
            <a:r>
              <a:rPr lang="ar-EG" sz="2800" b="1" dirty="0">
                <a:solidFill>
                  <a:srgbClr val="0000FF"/>
                </a:solidFill>
                <a:latin typeface="Calibri" pitchFamily="34" charset="0"/>
                <a:cs typeface="+mj-cs"/>
              </a:rPr>
              <a:t>أضف 8 إلى 3.</a:t>
            </a:r>
          </a:p>
        </p:txBody>
      </p:sp>
      <p:sp>
        <p:nvSpPr>
          <p:cNvPr id="14" name="TextBox 13"/>
          <p:cNvSpPr txBox="1">
            <a:spLocks noChangeArrowheads="1"/>
          </p:cNvSpPr>
          <p:nvPr/>
        </p:nvSpPr>
        <p:spPr bwMode="auto">
          <a:xfrm>
            <a:off x="3500438" y="4649788"/>
            <a:ext cx="2857500" cy="708025"/>
          </a:xfrm>
          <a:prstGeom prst="rect">
            <a:avLst/>
          </a:prstGeom>
          <a:noFill/>
          <a:ln w="9525">
            <a:noFill/>
            <a:miter lim="800000"/>
            <a:headEnd/>
            <a:tailEnd/>
          </a:ln>
        </p:spPr>
        <p:txBody>
          <a:bodyPr>
            <a:spAutoFit/>
          </a:bodyPr>
          <a:lstStyle/>
          <a:p>
            <a:pPr>
              <a:defRPr/>
            </a:pPr>
            <a:r>
              <a:rPr lang="ar-EG" sz="4000" b="1" dirty="0">
                <a:latin typeface="Calibri" pitchFamily="34" charset="0"/>
                <a:cs typeface="+mj-cs"/>
              </a:rPr>
              <a:t>= 88 ÷ 2 </a:t>
            </a:r>
          </a:p>
        </p:txBody>
      </p:sp>
      <p:sp>
        <p:nvSpPr>
          <p:cNvPr id="15" name="TextBox 14"/>
          <p:cNvSpPr txBox="1">
            <a:spLocks noChangeArrowheads="1"/>
          </p:cNvSpPr>
          <p:nvPr/>
        </p:nvSpPr>
        <p:spPr bwMode="auto">
          <a:xfrm>
            <a:off x="785813" y="4721225"/>
            <a:ext cx="2357437" cy="523875"/>
          </a:xfrm>
          <a:prstGeom prst="rect">
            <a:avLst/>
          </a:prstGeom>
          <a:noFill/>
          <a:ln w="9525">
            <a:noFill/>
            <a:miter lim="800000"/>
            <a:headEnd/>
            <a:tailEnd/>
          </a:ln>
        </p:spPr>
        <p:txBody>
          <a:bodyPr>
            <a:spAutoFit/>
          </a:bodyPr>
          <a:lstStyle/>
          <a:p>
            <a:pPr algn="ctr">
              <a:defRPr/>
            </a:pPr>
            <a:r>
              <a:rPr lang="ar-EG" sz="2800" b="1" dirty="0">
                <a:solidFill>
                  <a:srgbClr val="0000FF"/>
                </a:solidFill>
                <a:latin typeface="Calibri" pitchFamily="34" charset="0"/>
                <a:cs typeface="+mj-cs"/>
              </a:rPr>
              <a:t>اضرب  11 في 8.</a:t>
            </a:r>
          </a:p>
        </p:txBody>
      </p:sp>
      <p:sp>
        <p:nvSpPr>
          <p:cNvPr id="16" name="TextBox 15"/>
          <p:cNvSpPr txBox="1">
            <a:spLocks noChangeArrowheads="1"/>
          </p:cNvSpPr>
          <p:nvPr/>
        </p:nvSpPr>
        <p:spPr bwMode="auto">
          <a:xfrm>
            <a:off x="3500438" y="5435600"/>
            <a:ext cx="2857500" cy="708025"/>
          </a:xfrm>
          <a:prstGeom prst="rect">
            <a:avLst/>
          </a:prstGeom>
          <a:noFill/>
          <a:ln w="9525">
            <a:noFill/>
            <a:miter lim="800000"/>
            <a:headEnd/>
            <a:tailEnd/>
          </a:ln>
        </p:spPr>
        <p:txBody>
          <a:bodyPr>
            <a:spAutoFit/>
          </a:bodyPr>
          <a:lstStyle/>
          <a:p>
            <a:pPr>
              <a:defRPr/>
            </a:pPr>
            <a:r>
              <a:rPr lang="ar-EG" sz="4000" b="1" dirty="0">
                <a:latin typeface="Calibri" pitchFamily="34" charset="0"/>
                <a:cs typeface="+mj-cs"/>
              </a:rPr>
              <a:t>= 44 </a:t>
            </a:r>
          </a:p>
        </p:txBody>
      </p:sp>
      <p:sp>
        <p:nvSpPr>
          <p:cNvPr id="17" name="TextBox 16"/>
          <p:cNvSpPr txBox="1">
            <a:spLocks noChangeArrowheads="1"/>
          </p:cNvSpPr>
          <p:nvPr/>
        </p:nvSpPr>
        <p:spPr bwMode="auto">
          <a:xfrm>
            <a:off x="785813" y="5507038"/>
            <a:ext cx="2357437" cy="523875"/>
          </a:xfrm>
          <a:prstGeom prst="rect">
            <a:avLst/>
          </a:prstGeom>
          <a:noFill/>
          <a:ln w="9525">
            <a:noFill/>
            <a:miter lim="800000"/>
            <a:headEnd/>
            <a:tailEnd/>
          </a:ln>
        </p:spPr>
        <p:txBody>
          <a:bodyPr>
            <a:spAutoFit/>
          </a:bodyPr>
          <a:lstStyle/>
          <a:p>
            <a:pPr algn="ctr">
              <a:defRPr/>
            </a:pPr>
            <a:r>
              <a:rPr lang="ar-EG" sz="2800" b="1" dirty="0">
                <a:solidFill>
                  <a:srgbClr val="0000FF"/>
                </a:solidFill>
                <a:latin typeface="Calibri" pitchFamily="34" charset="0"/>
                <a:cs typeface="+mj-cs"/>
              </a:rPr>
              <a:t>اقسم 88 على 2.</a:t>
            </a:r>
          </a:p>
        </p:txBody>
      </p:sp>
      <p:sp>
        <p:nvSpPr>
          <p:cNvPr id="18" name="مستطيل 17"/>
          <p:cNvSpPr/>
          <p:nvPr/>
        </p:nvSpPr>
        <p:spPr>
          <a:xfrm>
            <a:off x="5636480" y="2971800"/>
            <a:ext cx="2669320" cy="584775"/>
          </a:xfrm>
          <a:prstGeom prst="rect">
            <a:avLst/>
          </a:prstGeom>
        </p:spPr>
        <p:txBody>
          <a:bodyPr wrap="none">
            <a:spAutoFit/>
          </a:bodyPr>
          <a:lstStyle/>
          <a:p>
            <a:r>
              <a:rPr lang="ar-EG" sz="3200" b="1" dirty="0" smtClean="0">
                <a:latin typeface="Calibri" pitchFamily="34" charset="0"/>
              </a:rPr>
              <a:t>= (</a:t>
            </a:r>
            <a:r>
              <a:rPr lang="ar-EG" sz="3200" b="1" dirty="0" smtClean="0">
                <a:solidFill>
                  <a:srgbClr val="FF0000"/>
                </a:solidFill>
                <a:latin typeface="Calibri" pitchFamily="34" charset="0"/>
              </a:rPr>
              <a:t>8</a:t>
            </a:r>
            <a:r>
              <a:rPr lang="ar-EG" sz="3200" b="1" dirty="0" smtClean="0">
                <a:latin typeface="Calibri" pitchFamily="34" charset="0"/>
              </a:rPr>
              <a:t>+3) × </a:t>
            </a:r>
            <a:r>
              <a:rPr lang="ar-EG" sz="3200" b="1" dirty="0" smtClean="0">
                <a:solidFill>
                  <a:srgbClr val="FF0000"/>
                </a:solidFill>
                <a:latin typeface="Calibri" pitchFamily="34" charset="0"/>
              </a:rPr>
              <a:t>8</a:t>
            </a:r>
            <a:r>
              <a:rPr lang="ar-EG" sz="3200" b="1" dirty="0" smtClean="0">
                <a:latin typeface="Calibri" pitchFamily="34" charset="0"/>
              </a:rPr>
              <a:t>÷2</a:t>
            </a:r>
            <a:endParaRPr lang="ar-EG" sz="3200" dirty="0"/>
          </a:p>
        </p:txBody>
      </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حل.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BallReload.wav"/>
                                        </p:tgtEl>
                                      </p:cMediaNode>
                                    </p:audio>
                                  </p:subTnLst>
                                </p:cTn>
                              </p:par>
                              <p:par>
                                <p:cTn id="17" presetID="9"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5" name="ق+3) × ق÷.wav"/>
                                        </p:tgtEl>
                                      </p:cMediaNode>
                                    </p:audio>
                                  </p:sub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ppt_x</p:attrName>
                                        </p:attrNameLst>
                                      </p:cBhvr>
                                      <p:tavLst>
                                        <p:tav tm="0">
                                          <p:val>
                                            <p:strVal val="#ppt_x-.2"/>
                                          </p:val>
                                        </p:tav>
                                        <p:tav tm="100000">
                                          <p:val>
                                            <p:strVal val="#ppt_x"/>
                                          </p:val>
                                        </p:tav>
                                      </p:tavLst>
                                    </p:anim>
                                    <p:anim calcmode="lin" valueType="num">
                                      <p:cBhvr>
                                        <p:cTn id="25"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6" name="استبدل العدد 8 بالمتغير ق.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7" name="8+3) × 8÷.wav"/>
                                        </p:tgtEl>
                                      </p:cMediaNode>
                                    </p:audio>
                                  </p:sub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ppt_x</p:attrName>
                                        </p:attrNameLst>
                                      </p:cBhvr>
                                      <p:tavLst>
                                        <p:tav tm="0">
                                          <p:val>
                                            <p:strVal val="#ppt_x-.2"/>
                                          </p:val>
                                        </p:tav>
                                        <p:tav tm="100000">
                                          <p:val>
                                            <p:strVal val="#ppt_x"/>
                                          </p:val>
                                        </p:tav>
                                      </p:tavLst>
                                    </p:anim>
                                    <p:anim calcmode="lin" valueType="num">
                                      <p:cBhvr>
                                        <p:cTn id="38" dur="5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9"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8" name="أضف 8 إلى 3.wav"/>
                                        </p:tgtEl>
                                      </p:cMediaNode>
                                    </p:audio>
                                  </p:sub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dissolve">
                                      <p:cBhvr>
                                        <p:cTn id="44" dur="500"/>
                                        <p:tgtEl>
                                          <p:spTgt spid="12"/>
                                        </p:tgtEl>
                                      </p:cBhvr>
                                    </p:animEffect>
                                  </p:childTnLst>
                                  <p:subTnLst>
                                    <p:audio>
                                      <p:cMediaNode>
                                        <p:cTn display="0" masterRel="sameClick">
                                          <p:stCondLst>
                                            <p:cond evt="begin" delay="0">
                                              <p:tn val="42"/>
                                            </p:cond>
                                          </p:stCondLst>
                                          <p:endCondLst>
                                            <p:cond evt="onStopAudio" delay="0">
                                              <p:tgtEl>
                                                <p:sldTgt/>
                                              </p:tgtEl>
                                            </p:cond>
                                          </p:endCondLst>
                                        </p:cTn>
                                        <p:tgtEl>
                                          <p:sndTgt r:embed="rId9" name="11 × 8 ÷ 2.wav"/>
                                        </p:tgtEl>
                                      </p:cMediaNode>
                                    </p:audio>
                                  </p:sub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ppt_x</p:attrName>
                                        </p:attrNameLst>
                                      </p:cBhvr>
                                      <p:tavLst>
                                        <p:tav tm="0">
                                          <p:val>
                                            <p:strVal val="#ppt_x-.2"/>
                                          </p:val>
                                        </p:tav>
                                        <p:tav tm="100000">
                                          <p:val>
                                            <p:strVal val="#ppt_x"/>
                                          </p:val>
                                        </p:tav>
                                      </p:tavLst>
                                    </p:anim>
                                    <p:anim calcmode="lin" valueType="num">
                                      <p:cBhvr>
                                        <p:cTn id="50" dur="5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51" dur="500"/>
                                        <p:tgtEl>
                                          <p:spTgt spid="15"/>
                                        </p:tgtEl>
                                      </p:cBhvr>
                                    </p:animEffect>
                                  </p:childTnLst>
                                  <p:subTnLst>
                                    <p:audio>
                                      <p:cMediaNode>
                                        <p:cTn display="0" masterRel="sameClick">
                                          <p:stCondLst>
                                            <p:cond evt="begin" delay="0">
                                              <p:tn val="47"/>
                                            </p:cond>
                                          </p:stCondLst>
                                          <p:endCondLst>
                                            <p:cond evt="onStopAudio" delay="0">
                                              <p:tgtEl>
                                                <p:sldTgt/>
                                              </p:tgtEl>
                                            </p:cond>
                                          </p:endCondLst>
                                        </p:cTn>
                                        <p:tgtEl>
                                          <p:sndTgt r:embed="rId10" name="اضرب  11 في 8.wav"/>
                                        </p:tgtEl>
                                      </p:cMediaNode>
                                    </p:audio>
                                  </p:sub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dissolve">
                                      <p:cBhvr>
                                        <p:cTn id="56" dur="500"/>
                                        <p:tgtEl>
                                          <p:spTgt spid="14"/>
                                        </p:tgtEl>
                                      </p:cBhvr>
                                    </p:animEffect>
                                  </p:childTnLst>
                                  <p:subTnLst>
                                    <p:audio>
                                      <p:cMediaNode>
                                        <p:cTn display="0" masterRel="sameClick">
                                          <p:stCondLst>
                                            <p:cond evt="begin" delay="0">
                                              <p:tn val="54"/>
                                            </p:cond>
                                          </p:stCondLst>
                                          <p:endCondLst>
                                            <p:cond evt="onStopAudio" delay="0">
                                              <p:tgtEl>
                                                <p:sldTgt/>
                                              </p:tgtEl>
                                            </p:cond>
                                          </p:endCondLst>
                                        </p:cTn>
                                        <p:tgtEl>
                                          <p:sndTgt r:embed="rId11" name="88 ÷.wav"/>
                                        </p:tgtEl>
                                      </p:cMediaNode>
                                    </p:audio>
                                  </p:subTnLst>
                                </p:cTn>
                              </p:par>
                            </p:childTnLst>
                          </p:cTn>
                        </p:par>
                      </p:childTnLst>
                    </p:cTn>
                  </p:par>
                  <p:par>
                    <p:cTn id="57" fill="hold">
                      <p:stCondLst>
                        <p:cond delay="indefinite"/>
                      </p:stCondLst>
                      <p:childTnLst>
                        <p:par>
                          <p:cTn id="58" fill="hold">
                            <p:stCondLst>
                              <p:cond delay="0"/>
                            </p:stCondLst>
                            <p:childTnLst>
                              <p:par>
                                <p:cTn id="59" presetID="29"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ppt_x</p:attrName>
                                        </p:attrNameLst>
                                      </p:cBhvr>
                                      <p:tavLst>
                                        <p:tav tm="0">
                                          <p:val>
                                            <p:strVal val="#ppt_x-.2"/>
                                          </p:val>
                                        </p:tav>
                                        <p:tav tm="100000">
                                          <p:val>
                                            <p:strVal val="#ppt_x"/>
                                          </p:val>
                                        </p:tav>
                                      </p:tavLst>
                                    </p:anim>
                                    <p:anim calcmode="lin" valueType="num">
                                      <p:cBhvr>
                                        <p:cTn id="62" dur="5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63"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12" name="اقسم 88 على 2.wav"/>
                                        </p:tgtEl>
                                      </p:cMediaNode>
                                    </p:audio>
                                  </p:sub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dissolve">
                                      <p:cBhvr>
                                        <p:cTn id="68" dur="500"/>
                                        <p:tgtEl>
                                          <p:spTgt spid="16"/>
                                        </p:tgtEl>
                                      </p:cBhvr>
                                    </p:animEffect>
                                  </p:childTnLst>
                                  <p:subTnLst>
                                    <p:audio>
                                      <p:cMediaNode>
                                        <p:cTn display="0" masterRel="sameClick">
                                          <p:stCondLst>
                                            <p:cond evt="begin" delay="0">
                                              <p:tn val="66"/>
                                            </p:cond>
                                          </p:stCondLst>
                                          <p:endCondLst>
                                            <p:cond evt="onStopAudio" delay="0">
                                              <p:tgtEl>
                                                <p:sldTgt/>
                                              </p:tgtEl>
                                            </p:cond>
                                          </p:endCondLst>
                                        </p:cTn>
                                        <p:tgtEl>
                                          <p:sndTgt r:embed="rId13" name="4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3" grpId="0"/>
      <p:bldP spid="14" grpId="0"/>
      <p:bldP spid="15" grpId="0"/>
      <p:bldP spid="16"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1"/>
          <p:cNvGrpSpPr>
            <a:grpSpLocks/>
          </p:cNvGrpSpPr>
          <p:nvPr/>
        </p:nvGrpSpPr>
        <p:grpSpPr bwMode="auto">
          <a:xfrm>
            <a:off x="214313" y="2143125"/>
            <a:ext cx="8715375" cy="4572000"/>
            <a:chOff x="428596" y="1928802"/>
            <a:chExt cx="8143932" cy="4572032"/>
          </a:xfrm>
        </p:grpSpPr>
        <p:sp>
          <p:nvSpPr>
            <p:cNvPr id="3" name="Plaque 2"/>
            <p:cNvSpPr/>
            <p:nvPr/>
          </p:nvSpPr>
          <p:spPr>
            <a:xfrm>
              <a:off x="428596" y="1928802"/>
              <a:ext cx="8072728" cy="4572032"/>
            </a:xfrm>
            <a:prstGeom prst="plaque">
              <a:avLst/>
            </a:prstGeom>
            <a:solidFill>
              <a:srgbClr val="C00000"/>
            </a:solidFill>
            <a:ln w="5715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nvGrpSpPr>
            <p:cNvPr id="28682" name="Group 14"/>
            <p:cNvGrpSpPr>
              <a:grpSpLocks/>
            </p:cNvGrpSpPr>
            <p:nvPr/>
          </p:nvGrpSpPr>
          <p:grpSpPr bwMode="auto">
            <a:xfrm>
              <a:off x="428596" y="2000240"/>
              <a:ext cx="8143932" cy="4357718"/>
              <a:chOff x="642910" y="1643050"/>
              <a:chExt cx="8143932" cy="4357718"/>
            </a:xfrm>
          </p:grpSpPr>
          <p:sp>
            <p:nvSpPr>
              <p:cNvPr id="5" name="Left-Right Arrow 4"/>
              <p:cNvSpPr/>
              <p:nvPr/>
            </p:nvSpPr>
            <p:spPr>
              <a:xfrm>
                <a:off x="642910" y="1643050"/>
                <a:ext cx="8143932" cy="857256"/>
              </a:xfrm>
              <a:prstGeom prst="leftRightArrow">
                <a:avLst/>
              </a:prstGeom>
              <a:solidFill>
                <a:srgbClr val="00666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6" name="Round Same Side Corner Rectangle 5"/>
              <p:cNvSpPr/>
              <p:nvPr/>
            </p:nvSpPr>
            <p:spPr>
              <a:xfrm>
                <a:off x="1000412" y="1714487"/>
                <a:ext cx="7357724" cy="4286280"/>
              </a:xfrm>
              <a:prstGeom prst="round2SameRect">
                <a:avLst/>
              </a:prstGeom>
              <a:gradFill>
                <a:gsLst>
                  <a:gs pos="0">
                    <a:srgbClr val="00FF00"/>
                  </a:gs>
                  <a:gs pos="50000">
                    <a:schemeClr val="bg1"/>
                  </a:gs>
                  <a:gs pos="100000">
                    <a:srgbClr val="CC3300"/>
                  </a:gs>
                </a:gsLst>
                <a:lin ang="13500000" scaled="0"/>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grpSp>
      <p:grpSp>
        <p:nvGrpSpPr>
          <p:cNvPr id="28675" name="Group 6"/>
          <p:cNvGrpSpPr>
            <a:grpSpLocks/>
          </p:cNvGrpSpPr>
          <p:nvPr/>
        </p:nvGrpSpPr>
        <p:grpSpPr bwMode="auto">
          <a:xfrm>
            <a:off x="5929313" y="357188"/>
            <a:ext cx="2428875" cy="1428750"/>
            <a:chOff x="4714876" y="357166"/>
            <a:chExt cx="4071966" cy="2214578"/>
          </a:xfrm>
        </p:grpSpPr>
        <p:sp>
          <p:nvSpPr>
            <p:cNvPr id="8" name="Cloud Callout 7"/>
            <p:cNvSpPr/>
            <p:nvPr/>
          </p:nvSpPr>
          <p:spPr>
            <a:xfrm>
              <a:off x="4714876" y="357166"/>
              <a:ext cx="4071966" cy="2214578"/>
            </a:xfrm>
            <a:prstGeom prst="cloudCallout">
              <a:avLst>
                <a:gd name="adj1" fmla="val -37324"/>
                <a:gd name="adj2" fmla="val 77984"/>
              </a:avLst>
            </a:prstGeom>
            <a:gradFill>
              <a:gsLst>
                <a:gs pos="26000">
                  <a:srgbClr val="FF0000"/>
                </a:gs>
                <a:gs pos="50000">
                  <a:schemeClr val="bg1"/>
                </a:gs>
                <a:gs pos="100000">
                  <a:srgbClr val="CC00FF"/>
                </a:gs>
              </a:gsLst>
            </a:gradFill>
            <a:ln>
              <a:solidFill>
                <a:srgbClr val="00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a:ln>
                  <a:solidFill>
                    <a:srgbClr val="FF0000"/>
                  </a:solidFill>
                </a:ln>
                <a:solidFill>
                  <a:srgbClr val="0000FF"/>
                </a:solidFill>
                <a:cs typeface="+mj-cs"/>
              </a:endParaRPr>
            </a:p>
          </p:txBody>
        </p:sp>
        <p:sp>
          <p:nvSpPr>
            <p:cNvPr id="9" name="TextBox 3"/>
            <p:cNvSpPr txBox="1"/>
            <p:nvPr/>
          </p:nvSpPr>
          <p:spPr>
            <a:xfrm>
              <a:off x="5428135" y="689352"/>
              <a:ext cx="2645447" cy="1574811"/>
            </a:xfrm>
            <a:prstGeom prst="rect">
              <a:avLst/>
            </a:prstGeom>
            <a:noFill/>
          </p:spPr>
          <p:txBody>
            <a:bodyPr rtlCol="1">
              <a:spAutoFit/>
            </a:bodyPr>
            <a:lstStyle/>
            <a:p>
              <a:pPr algn="ctr" fontAlgn="auto">
                <a:spcBef>
                  <a:spcPts val="0"/>
                </a:spcBef>
                <a:spcAft>
                  <a:spcPts val="0"/>
                </a:spcAft>
                <a:defRPr/>
              </a:pPr>
              <a:r>
                <a:rPr lang="ar-EG" sz="6000" b="1" dirty="0">
                  <a:solidFill>
                    <a:srgbClr val="0000FF"/>
                  </a:solidFill>
                  <a:latin typeface="+mn-lt"/>
                  <a:cs typeface="+mj-cs"/>
                </a:rPr>
                <a:t>حل:</a:t>
              </a:r>
            </a:p>
          </p:txBody>
        </p:sp>
      </p:grpSp>
      <p:sp>
        <p:nvSpPr>
          <p:cNvPr id="10" name="TextBox 9"/>
          <p:cNvSpPr txBox="1">
            <a:spLocks noChangeArrowheads="1"/>
          </p:cNvSpPr>
          <p:nvPr/>
        </p:nvSpPr>
        <p:spPr bwMode="auto">
          <a:xfrm>
            <a:off x="1371600" y="3362325"/>
            <a:ext cx="6300788" cy="2124075"/>
          </a:xfrm>
          <a:prstGeom prst="rect">
            <a:avLst/>
          </a:prstGeom>
          <a:noFill/>
          <a:ln w="9525">
            <a:noFill/>
            <a:miter lim="800000"/>
            <a:headEnd/>
            <a:tailEnd/>
          </a:ln>
        </p:spPr>
        <p:txBody>
          <a:bodyPr>
            <a:spAutoFit/>
          </a:bodyPr>
          <a:lstStyle/>
          <a:p>
            <a:pPr algn="ctr">
              <a:defRPr/>
            </a:pPr>
            <a:r>
              <a:rPr lang="ar-EG" sz="4400" b="1" dirty="0">
                <a:latin typeface="Calibri" pitchFamily="34" charset="0"/>
                <a:cs typeface="+mj-cs"/>
              </a:rPr>
              <a:t>فتكون مساحة المثلث 44 وحدة مربعة؛ أي أن الإجابة الصحيحة هي (جـ).</a:t>
            </a:r>
          </a:p>
        </p:txBody>
      </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فتكون مساحة المثلث 44 وحد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143125" y="2214563"/>
            <a:ext cx="5143500" cy="1643062"/>
            <a:chOff x="1857356" y="714356"/>
            <a:chExt cx="6572296" cy="1643074"/>
          </a:xfrm>
        </p:grpSpPr>
        <p:pic>
          <p:nvPicPr>
            <p:cNvPr id="3" name="Picture 2" descr="BANNR028.WMF"/>
            <p:cNvPicPr>
              <a:picLocks noChangeAspect="1"/>
            </p:cNvPicPr>
            <p:nvPr/>
          </p:nvPicPr>
          <p:blipFill>
            <a:blip r:embed="rId4" cstate="print">
              <a:lum bright="-8000" contrast="54000"/>
            </a:blip>
            <a:stretch>
              <a:fillRect/>
            </a:stretch>
          </p:blipFill>
          <p:spPr>
            <a:xfrm>
              <a:off x="1857356" y="714356"/>
              <a:ext cx="6572296" cy="1643074"/>
            </a:xfrm>
            <a:prstGeom prst="rect">
              <a:avLst/>
            </a:prstGeom>
            <a:effectLst>
              <a:innerShdw blurRad="393700">
                <a:prstClr val="black"/>
              </a:innerShdw>
            </a:effectLst>
          </p:spPr>
        </p:pic>
        <p:sp>
          <p:nvSpPr>
            <p:cNvPr id="4" name="TextBox 3"/>
            <p:cNvSpPr txBox="1"/>
            <p:nvPr/>
          </p:nvSpPr>
          <p:spPr>
            <a:xfrm>
              <a:off x="2143373" y="1000108"/>
              <a:ext cx="5714246" cy="1016007"/>
            </a:xfrm>
            <a:prstGeom prst="rect">
              <a:avLst/>
            </a:prstGeom>
            <a:noFill/>
          </p:spPr>
          <p:txBody>
            <a:bodyPr rtlCol="1">
              <a:spAutoFit/>
            </a:bodyPr>
            <a:lstStyle/>
            <a:p>
              <a:pPr algn="ctr" fontAlgn="auto">
                <a:spcBef>
                  <a:spcPts val="0"/>
                </a:spcBef>
                <a:spcAft>
                  <a:spcPts val="0"/>
                </a:spcAft>
                <a:defRPr/>
              </a:pPr>
              <a:r>
                <a:rPr lang="ar-EG" sz="6000" b="1" dirty="0">
                  <a:solidFill>
                    <a:schemeClr val="bg1"/>
                  </a:solidFill>
                  <a:latin typeface="+mn-lt"/>
                  <a:cs typeface="+mj-cs"/>
                </a:rPr>
                <a:t>تحقق من </a:t>
              </a:r>
              <a:r>
                <a:rPr lang="ar-EG" sz="6000" b="1" dirty="0" err="1">
                  <a:solidFill>
                    <a:schemeClr val="bg1"/>
                  </a:solidFill>
                  <a:latin typeface="+mn-lt"/>
                  <a:cs typeface="+mj-cs"/>
                </a:rPr>
                <a:t>فهمك:</a:t>
              </a:r>
              <a:endParaRPr lang="ar-EG" sz="6000" b="1" dirty="0">
                <a:solidFill>
                  <a:schemeClr val="bg1"/>
                </a:solidFill>
                <a:latin typeface="+mn-lt"/>
                <a:cs typeface="+mj-cs"/>
              </a:endParaRPr>
            </a:p>
          </p:txBody>
        </p:sp>
      </p:gr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تحقق من فهمك 2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442844" y="380016"/>
            <a:ext cx="8367781" cy="6263672"/>
          </a:xfrm>
          <a:prstGeom prst="rect">
            <a:avLst/>
          </a:prstGeom>
          <a:gradFill>
            <a:gsLst>
              <a:gs pos="0">
                <a:schemeClr val="dk1">
                  <a:tint val="50000"/>
                  <a:satMod val="300000"/>
                </a:schemeClr>
              </a:gs>
              <a:gs pos="35000">
                <a:schemeClr val="bg1"/>
              </a:gs>
              <a:gs pos="100000">
                <a:schemeClr val="dk1">
                  <a:tint val="15000"/>
                  <a:satMod val="350000"/>
                </a:schemeClr>
              </a:gs>
            </a:gsLst>
          </a:gradFill>
          <a:ln w="38100">
            <a:solidFill>
              <a:srgbClr val="CC00C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2" name="TextBox 1"/>
          <p:cNvSpPr txBox="1">
            <a:spLocks noChangeArrowheads="1"/>
          </p:cNvSpPr>
          <p:nvPr/>
        </p:nvSpPr>
        <p:spPr bwMode="auto">
          <a:xfrm>
            <a:off x="1071563" y="1071563"/>
            <a:ext cx="7143750" cy="3416300"/>
          </a:xfrm>
          <a:prstGeom prst="rect">
            <a:avLst/>
          </a:prstGeom>
          <a:noFill/>
          <a:ln w="9525">
            <a:noFill/>
            <a:miter lim="800000"/>
            <a:headEnd/>
            <a:tailEnd/>
          </a:ln>
        </p:spPr>
        <p:txBody>
          <a:bodyPr>
            <a:spAutoFit/>
          </a:bodyPr>
          <a:lstStyle/>
          <a:p>
            <a:pPr algn="justLow">
              <a:defRPr/>
            </a:pPr>
            <a:r>
              <a:rPr lang="ar-EG" sz="3600" b="1" dirty="0">
                <a:latin typeface="Calibri" pitchFamily="34" charset="0"/>
                <a:cs typeface="+mj-cs"/>
              </a:rPr>
              <a:t>هـ) ثمن تذكرة دخول إحدى مدن الألعاب هو 7 ريالات, وثمن تذكرة استعمال أي لعبة لمرة واحدةٍ هو 3 ريالات. ويعبر عن تكلفة دخول طفل إلى مدينة الألعاب واستعمال الألعاب ت مرة بالصورة 7 + 3 </a:t>
            </a:r>
            <a:r>
              <a:rPr lang="ar-EG" sz="3600" b="1" dirty="0" err="1">
                <a:latin typeface="Calibri" pitchFamily="34" charset="0"/>
                <a:cs typeface="+mj-cs"/>
              </a:rPr>
              <a:t>ت.</a:t>
            </a:r>
            <a:r>
              <a:rPr lang="ar-EG" sz="3600" b="1" dirty="0">
                <a:latin typeface="Calibri" pitchFamily="34" charset="0"/>
                <a:cs typeface="+mj-cs"/>
              </a:rPr>
              <a:t> أوجد تكلفة دخول أحد الأطفال واستعماله الألعاب 5 مرات.</a:t>
            </a:r>
          </a:p>
        </p:txBody>
      </p:sp>
      <p:sp>
        <p:nvSpPr>
          <p:cNvPr id="29702" name="TextBox 2"/>
          <p:cNvSpPr txBox="1">
            <a:spLocks noChangeArrowheads="1"/>
          </p:cNvSpPr>
          <p:nvPr/>
        </p:nvSpPr>
        <p:spPr bwMode="auto">
          <a:xfrm>
            <a:off x="5072063" y="5000625"/>
            <a:ext cx="2357437" cy="646113"/>
          </a:xfrm>
          <a:prstGeom prst="rect">
            <a:avLst/>
          </a:prstGeom>
          <a:noFill/>
          <a:ln w="9525">
            <a:noFill/>
            <a:miter lim="800000"/>
            <a:headEnd/>
            <a:tailEnd/>
          </a:ln>
        </p:spPr>
        <p:txBody>
          <a:bodyPr>
            <a:spAutoFit/>
          </a:bodyPr>
          <a:lstStyle/>
          <a:p>
            <a:pPr algn="ctr">
              <a:defRPr/>
            </a:pPr>
            <a:r>
              <a:rPr lang="ar-EG" sz="3600" b="1" dirty="0" err="1">
                <a:latin typeface="Calibri" pitchFamily="34" charset="0"/>
                <a:cs typeface="+mj-cs"/>
              </a:rPr>
              <a:t>أ </a:t>
            </a:r>
            <a:r>
              <a:rPr lang="ar-EG" sz="3600" b="1" dirty="0">
                <a:latin typeface="Calibri" pitchFamily="34" charset="0"/>
                <a:cs typeface="+mj-cs"/>
              </a:rPr>
              <a:t>) 10 ريالات</a:t>
            </a:r>
          </a:p>
        </p:txBody>
      </p:sp>
      <p:sp>
        <p:nvSpPr>
          <p:cNvPr id="29703" name="TextBox 3"/>
          <p:cNvSpPr txBox="1">
            <a:spLocks noChangeArrowheads="1"/>
          </p:cNvSpPr>
          <p:nvPr/>
        </p:nvSpPr>
        <p:spPr bwMode="auto">
          <a:xfrm>
            <a:off x="2143125" y="4941888"/>
            <a:ext cx="2071688" cy="646112"/>
          </a:xfrm>
          <a:prstGeom prst="rect">
            <a:avLst/>
          </a:prstGeom>
          <a:noFill/>
          <a:ln w="9525">
            <a:noFill/>
            <a:miter lim="800000"/>
            <a:headEnd/>
            <a:tailEnd/>
          </a:ln>
        </p:spPr>
        <p:txBody>
          <a:bodyPr>
            <a:spAutoFit/>
          </a:bodyPr>
          <a:lstStyle/>
          <a:p>
            <a:pPr algn="ctr">
              <a:defRPr/>
            </a:pPr>
            <a:r>
              <a:rPr lang="ar-EG" sz="3600" b="1" dirty="0">
                <a:latin typeface="Calibri" pitchFamily="34" charset="0"/>
                <a:cs typeface="+mj-cs"/>
              </a:rPr>
              <a:t>ب) 22 ريالاً</a:t>
            </a:r>
          </a:p>
        </p:txBody>
      </p:sp>
      <p:sp>
        <p:nvSpPr>
          <p:cNvPr id="29704" name="TextBox 4"/>
          <p:cNvSpPr txBox="1">
            <a:spLocks noChangeArrowheads="1"/>
          </p:cNvSpPr>
          <p:nvPr/>
        </p:nvSpPr>
        <p:spPr bwMode="auto">
          <a:xfrm>
            <a:off x="5143500" y="5783263"/>
            <a:ext cx="2214563" cy="646112"/>
          </a:xfrm>
          <a:prstGeom prst="rect">
            <a:avLst/>
          </a:prstGeom>
          <a:noFill/>
          <a:ln w="9525">
            <a:noFill/>
            <a:miter lim="800000"/>
            <a:headEnd/>
            <a:tailEnd/>
          </a:ln>
        </p:spPr>
        <p:txBody>
          <a:bodyPr>
            <a:spAutoFit/>
          </a:bodyPr>
          <a:lstStyle/>
          <a:p>
            <a:pPr algn="ctr">
              <a:defRPr/>
            </a:pPr>
            <a:r>
              <a:rPr lang="ar-EG" sz="3600" b="1" dirty="0" err="1">
                <a:latin typeface="Calibri" pitchFamily="34" charset="0"/>
                <a:cs typeface="+mj-cs"/>
              </a:rPr>
              <a:t>جـ</a:t>
            </a:r>
            <a:r>
              <a:rPr lang="ar-EG" sz="3600" b="1" dirty="0">
                <a:latin typeface="Calibri" pitchFamily="34" charset="0"/>
                <a:cs typeface="+mj-cs"/>
              </a:rPr>
              <a:t>) 35 ريالاً</a:t>
            </a:r>
          </a:p>
        </p:txBody>
      </p:sp>
      <p:sp>
        <p:nvSpPr>
          <p:cNvPr id="29705" name="TextBox 5"/>
          <p:cNvSpPr txBox="1">
            <a:spLocks noChangeArrowheads="1"/>
          </p:cNvSpPr>
          <p:nvPr/>
        </p:nvSpPr>
        <p:spPr bwMode="auto">
          <a:xfrm>
            <a:off x="2000250" y="5783263"/>
            <a:ext cx="2071688" cy="646112"/>
          </a:xfrm>
          <a:prstGeom prst="rect">
            <a:avLst/>
          </a:prstGeom>
          <a:noFill/>
          <a:ln w="9525">
            <a:noFill/>
            <a:miter lim="800000"/>
            <a:headEnd/>
            <a:tailEnd/>
          </a:ln>
        </p:spPr>
        <p:txBody>
          <a:bodyPr>
            <a:spAutoFit/>
          </a:bodyPr>
          <a:lstStyle/>
          <a:p>
            <a:pPr algn="ctr">
              <a:defRPr/>
            </a:pPr>
            <a:r>
              <a:rPr lang="ar-EG" sz="3600" b="1" dirty="0">
                <a:latin typeface="Calibri" pitchFamily="34" charset="0"/>
                <a:cs typeface="+mj-cs"/>
              </a:rPr>
              <a:t>د) 38 ريالاً</a:t>
            </a:r>
          </a:p>
        </p:txBody>
      </p:sp>
      <p:cxnSp>
        <p:nvCxnSpPr>
          <p:cNvPr id="14" name="Straight Connector 13"/>
          <p:cNvCxnSpPr/>
          <p:nvPr/>
        </p:nvCxnSpPr>
        <p:spPr>
          <a:xfrm rot="10800000">
            <a:off x="2428875" y="5643563"/>
            <a:ext cx="1857375" cy="1587"/>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 presetClass="entr" presetSubtype="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ثمن تذكرة دخول إحدى مدن الألعاب.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29702"/>
                                        </p:tgtEl>
                                        <p:attrNameLst>
                                          <p:attrName>style.visibility</p:attrName>
                                        </p:attrNameLst>
                                      </p:cBhvr>
                                      <p:to>
                                        <p:strVal val="visible"/>
                                      </p:to>
                                    </p:set>
                                    <p:anim calcmode="lin" valueType="num">
                                      <p:cBhvr>
                                        <p:cTn id="18" dur="500" fill="hold"/>
                                        <p:tgtEl>
                                          <p:spTgt spid="29702"/>
                                        </p:tgtEl>
                                        <p:attrNameLst>
                                          <p:attrName>ppt_w</p:attrName>
                                        </p:attrNameLst>
                                      </p:cBhvr>
                                      <p:tavLst>
                                        <p:tav tm="0">
                                          <p:val>
                                            <p:strVal val="#ppt_w*0.70"/>
                                          </p:val>
                                        </p:tav>
                                        <p:tav tm="100000">
                                          <p:val>
                                            <p:strVal val="#ppt_w"/>
                                          </p:val>
                                        </p:tav>
                                      </p:tavLst>
                                    </p:anim>
                                    <p:anim calcmode="lin" valueType="num">
                                      <p:cBhvr>
                                        <p:cTn id="19" dur="500" fill="hold"/>
                                        <p:tgtEl>
                                          <p:spTgt spid="29702"/>
                                        </p:tgtEl>
                                        <p:attrNameLst>
                                          <p:attrName>ppt_h</p:attrName>
                                        </p:attrNameLst>
                                      </p:cBhvr>
                                      <p:tavLst>
                                        <p:tav tm="0">
                                          <p:val>
                                            <p:strVal val="#ppt_h"/>
                                          </p:val>
                                        </p:tav>
                                        <p:tav tm="100000">
                                          <p:val>
                                            <p:strVal val="#ppt_h"/>
                                          </p:val>
                                        </p:tav>
                                      </p:tavLst>
                                    </p:anim>
                                    <p:animEffect transition="in" filter="fade">
                                      <p:cBhvr>
                                        <p:cTn id="20" dur="500"/>
                                        <p:tgtEl>
                                          <p:spTgt spid="29702"/>
                                        </p:tgtEl>
                                      </p:cBhvr>
                                    </p:animEffect>
                                  </p:childTnLst>
                                  <p:subTnLst>
                                    <p:audio>
                                      <p:cMediaNode>
                                        <p:cTn display="0" masterRel="sameClick">
                                          <p:stCondLst>
                                            <p:cond evt="begin" delay="0">
                                              <p:tn val="16"/>
                                            </p:cond>
                                          </p:stCondLst>
                                          <p:endCondLst>
                                            <p:cond evt="onStopAudio" delay="0">
                                              <p:tgtEl>
                                                <p:sldTgt/>
                                              </p:tgtEl>
                                            </p:cond>
                                          </p:endCondLst>
                                        </p:cTn>
                                        <p:tgtEl>
                                          <p:sndTgt r:embed="rId4" name="10 ر.wav"/>
                                        </p:tgtEl>
                                      </p:cMediaNode>
                                    </p:audio>
                                  </p:sub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29703"/>
                                        </p:tgtEl>
                                        <p:attrNameLst>
                                          <p:attrName>style.visibility</p:attrName>
                                        </p:attrNameLst>
                                      </p:cBhvr>
                                      <p:to>
                                        <p:strVal val="visible"/>
                                      </p:to>
                                    </p:set>
                                    <p:anim calcmode="lin" valueType="num">
                                      <p:cBhvr>
                                        <p:cTn id="25" dur="500" fill="hold"/>
                                        <p:tgtEl>
                                          <p:spTgt spid="29703"/>
                                        </p:tgtEl>
                                        <p:attrNameLst>
                                          <p:attrName>ppt_w</p:attrName>
                                        </p:attrNameLst>
                                      </p:cBhvr>
                                      <p:tavLst>
                                        <p:tav tm="0">
                                          <p:val>
                                            <p:strVal val="#ppt_w*0.70"/>
                                          </p:val>
                                        </p:tav>
                                        <p:tav tm="100000">
                                          <p:val>
                                            <p:strVal val="#ppt_w"/>
                                          </p:val>
                                        </p:tav>
                                      </p:tavLst>
                                    </p:anim>
                                    <p:anim calcmode="lin" valueType="num">
                                      <p:cBhvr>
                                        <p:cTn id="26" dur="500" fill="hold"/>
                                        <p:tgtEl>
                                          <p:spTgt spid="29703"/>
                                        </p:tgtEl>
                                        <p:attrNameLst>
                                          <p:attrName>ppt_h</p:attrName>
                                        </p:attrNameLst>
                                      </p:cBhvr>
                                      <p:tavLst>
                                        <p:tav tm="0">
                                          <p:val>
                                            <p:strVal val="#ppt_h"/>
                                          </p:val>
                                        </p:tav>
                                        <p:tav tm="100000">
                                          <p:val>
                                            <p:strVal val="#ppt_h"/>
                                          </p:val>
                                        </p:tav>
                                      </p:tavLst>
                                    </p:anim>
                                    <p:animEffect transition="in" filter="fade">
                                      <p:cBhvr>
                                        <p:cTn id="27" dur="500"/>
                                        <p:tgtEl>
                                          <p:spTgt spid="29703"/>
                                        </p:tgtEl>
                                      </p:cBhvr>
                                    </p:animEffect>
                                  </p:childTnLst>
                                  <p:subTnLst>
                                    <p:audio>
                                      <p:cMediaNode>
                                        <p:cTn display="0" masterRel="sameClick">
                                          <p:stCondLst>
                                            <p:cond evt="begin" delay="0">
                                              <p:tn val="23"/>
                                            </p:cond>
                                          </p:stCondLst>
                                          <p:endCondLst>
                                            <p:cond evt="onStopAudio" delay="0">
                                              <p:tgtEl>
                                                <p:sldTgt/>
                                              </p:tgtEl>
                                            </p:cond>
                                          </p:endCondLst>
                                        </p:cTn>
                                        <p:tgtEl>
                                          <p:sndTgt r:embed="rId5" name="22 ر.wav"/>
                                        </p:tgtEl>
                                      </p:cMediaNode>
                                    </p:audio>
                                  </p:sub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29704"/>
                                        </p:tgtEl>
                                        <p:attrNameLst>
                                          <p:attrName>style.visibility</p:attrName>
                                        </p:attrNameLst>
                                      </p:cBhvr>
                                      <p:to>
                                        <p:strVal val="visible"/>
                                      </p:to>
                                    </p:set>
                                    <p:anim calcmode="lin" valueType="num">
                                      <p:cBhvr>
                                        <p:cTn id="32" dur="500" fill="hold"/>
                                        <p:tgtEl>
                                          <p:spTgt spid="29704"/>
                                        </p:tgtEl>
                                        <p:attrNameLst>
                                          <p:attrName>ppt_w</p:attrName>
                                        </p:attrNameLst>
                                      </p:cBhvr>
                                      <p:tavLst>
                                        <p:tav tm="0">
                                          <p:val>
                                            <p:strVal val="#ppt_w*0.70"/>
                                          </p:val>
                                        </p:tav>
                                        <p:tav tm="100000">
                                          <p:val>
                                            <p:strVal val="#ppt_w"/>
                                          </p:val>
                                        </p:tav>
                                      </p:tavLst>
                                    </p:anim>
                                    <p:anim calcmode="lin" valueType="num">
                                      <p:cBhvr>
                                        <p:cTn id="33" dur="500" fill="hold"/>
                                        <p:tgtEl>
                                          <p:spTgt spid="29704"/>
                                        </p:tgtEl>
                                        <p:attrNameLst>
                                          <p:attrName>ppt_h</p:attrName>
                                        </p:attrNameLst>
                                      </p:cBhvr>
                                      <p:tavLst>
                                        <p:tav tm="0">
                                          <p:val>
                                            <p:strVal val="#ppt_h"/>
                                          </p:val>
                                        </p:tav>
                                        <p:tav tm="100000">
                                          <p:val>
                                            <p:strVal val="#ppt_h"/>
                                          </p:val>
                                        </p:tav>
                                      </p:tavLst>
                                    </p:anim>
                                    <p:animEffect transition="in" filter="fade">
                                      <p:cBhvr>
                                        <p:cTn id="34" dur="500"/>
                                        <p:tgtEl>
                                          <p:spTgt spid="29704"/>
                                        </p:tgtEl>
                                      </p:cBhvr>
                                    </p:animEffect>
                                  </p:childTnLst>
                                  <p:subTnLst>
                                    <p:audio>
                                      <p:cMediaNode>
                                        <p:cTn display="0" masterRel="sameClick">
                                          <p:stCondLst>
                                            <p:cond evt="begin" delay="0">
                                              <p:tn val="30"/>
                                            </p:cond>
                                          </p:stCondLst>
                                          <p:endCondLst>
                                            <p:cond evt="onStopAudio" delay="0">
                                              <p:tgtEl>
                                                <p:sldTgt/>
                                              </p:tgtEl>
                                            </p:cond>
                                          </p:endCondLst>
                                        </p:cTn>
                                        <p:tgtEl>
                                          <p:sndTgt r:embed="rId6" name="35 ر.wav"/>
                                        </p:tgtEl>
                                      </p:cMediaNode>
                                    </p:audio>
                                  </p:sub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29705"/>
                                        </p:tgtEl>
                                        <p:attrNameLst>
                                          <p:attrName>style.visibility</p:attrName>
                                        </p:attrNameLst>
                                      </p:cBhvr>
                                      <p:to>
                                        <p:strVal val="visible"/>
                                      </p:to>
                                    </p:set>
                                    <p:anim calcmode="lin" valueType="num">
                                      <p:cBhvr>
                                        <p:cTn id="39" dur="500" fill="hold"/>
                                        <p:tgtEl>
                                          <p:spTgt spid="29705"/>
                                        </p:tgtEl>
                                        <p:attrNameLst>
                                          <p:attrName>ppt_w</p:attrName>
                                        </p:attrNameLst>
                                      </p:cBhvr>
                                      <p:tavLst>
                                        <p:tav tm="0">
                                          <p:val>
                                            <p:strVal val="#ppt_w*0.70"/>
                                          </p:val>
                                        </p:tav>
                                        <p:tav tm="100000">
                                          <p:val>
                                            <p:strVal val="#ppt_w"/>
                                          </p:val>
                                        </p:tav>
                                      </p:tavLst>
                                    </p:anim>
                                    <p:anim calcmode="lin" valueType="num">
                                      <p:cBhvr>
                                        <p:cTn id="40" dur="500" fill="hold"/>
                                        <p:tgtEl>
                                          <p:spTgt spid="29705"/>
                                        </p:tgtEl>
                                        <p:attrNameLst>
                                          <p:attrName>ppt_h</p:attrName>
                                        </p:attrNameLst>
                                      </p:cBhvr>
                                      <p:tavLst>
                                        <p:tav tm="0">
                                          <p:val>
                                            <p:strVal val="#ppt_h"/>
                                          </p:val>
                                        </p:tav>
                                        <p:tav tm="100000">
                                          <p:val>
                                            <p:strVal val="#ppt_h"/>
                                          </p:val>
                                        </p:tav>
                                      </p:tavLst>
                                    </p:anim>
                                    <p:animEffect transition="in" filter="fade">
                                      <p:cBhvr>
                                        <p:cTn id="41" dur="500"/>
                                        <p:tgtEl>
                                          <p:spTgt spid="29705"/>
                                        </p:tgtEl>
                                      </p:cBhvr>
                                    </p:animEffect>
                                  </p:childTnLst>
                                  <p:subTnLst>
                                    <p:audio>
                                      <p:cMediaNode>
                                        <p:cTn display="0" masterRel="sameClick">
                                          <p:stCondLst>
                                            <p:cond evt="begin" delay="0">
                                              <p:tn val="37"/>
                                            </p:cond>
                                          </p:stCondLst>
                                          <p:endCondLst>
                                            <p:cond evt="onStopAudio" delay="0">
                                              <p:tgtEl>
                                                <p:sldTgt/>
                                              </p:tgtEl>
                                            </p:cond>
                                          </p:endCondLst>
                                        </p:cTn>
                                        <p:tgtEl>
                                          <p:sndTgt r:embed="rId7" name="38 ر.wav"/>
                                        </p:tgtEl>
                                      </p:cMediaNode>
                                    </p:audio>
                                  </p:subTnLst>
                                </p:cTn>
                              </p:par>
                            </p:childTnLst>
                          </p:cTn>
                        </p:par>
                      </p:childTnLst>
                    </p:cTn>
                  </p:par>
                  <p:par>
                    <p:cTn id="42" fill="hold">
                      <p:stCondLst>
                        <p:cond delay="indefinite"/>
                      </p:stCondLst>
                      <p:childTnLst>
                        <p:par>
                          <p:cTn id="43" fill="hold">
                            <p:stCondLst>
                              <p:cond delay="0"/>
                            </p:stCondLst>
                            <p:childTnLst>
                              <p:par>
                                <p:cTn id="44" presetID="18" presetClass="entr" presetSubtype="12"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strips(downLeft)">
                                      <p:cBhvr>
                                        <p:cTn id="46" dur="500"/>
                                        <p:tgtEl>
                                          <p:spTgt spid="14"/>
                                        </p:tgtEl>
                                      </p:cBhvr>
                                    </p:animEffect>
                                  </p:childTnLst>
                                  <p:subTnLst>
                                    <p:audio>
                                      <p:cMediaNode>
                                        <p:cTn display="0" masterRel="sameClick">
                                          <p:stCondLst>
                                            <p:cond evt="begin" delay="0">
                                              <p:tn val="44"/>
                                            </p:cond>
                                          </p:stCondLst>
                                          <p:endCondLst>
                                            <p:cond evt="onStopAudio" delay="0">
                                              <p:tgtEl>
                                                <p:sldTgt/>
                                              </p:tgtEl>
                                            </p:cond>
                                          </p:endCondLst>
                                        </p:cTn>
                                        <p:tgtEl>
                                          <p:sndTgt r:embed="rId8" name="applause.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29702" grpId="0"/>
      <p:bldP spid="29703" grpId="0"/>
      <p:bldP spid="29704" grpId="0"/>
      <p:bldP spid="2970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286125" y="428625"/>
            <a:ext cx="5286375" cy="1857375"/>
            <a:chOff x="642910" y="214290"/>
            <a:chExt cx="3071834" cy="2109724"/>
          </a:xfrm>
        </p:grpSpPr>
        <p:pic>
          <p:nvPicPr>
            <p:cNvPr id="4102" name="Picture 4" descr="Documentos.png"/>
            <p:cNvPicPr>
              <a:picLocks noChangeAspect="1"/>
            </p:cNvPicPr>
            <p:nvPr/>
          </p:nvPicPr>
          <p:blipFill>
            <a:blip r:embed="rId5" cstate="print">
              <a:lum bright="-24000" contrast="42000"/>
            </a:blip>
            <a:srcRect/>
            <a:stretch>
              <a:fillRect/>
            </a:stretch>
          </p:blipFill>
          <p:spPr bwMode="auto">
            <a:xfrm>
              <a:off x="642910" y="214290"/>
              <a:ext cx="3071834" cy="2109724"/>
            </a:xfrm>
            <a:prstGeom prst="rect">
              <a:avLst/>
            </a:prstGeom>
            <a:noFill/>
            <a:ln w="9525">
              <a:noFill/>
              <a:miter lim="800000"/>
              <a:headEnd/>
              <a:tailEnd/>
            </a:ln>
          </p:spPr>
        </p:pic>
        <p:sp>
          <p:nvSpPr>
            <p:cNvPr id="4103" name="TextBox 5"/>
            <p:cNvSpPr txBox="1">
              <a:spLocks noChangeArrowheads="1"/>
            </p:cNvSpPr>
            <p:nvPr/>
          </p:nvSpPr>
          <p:spPr bwMode="auto">
            <a:xfrm rot="-235863">
              <a:off x="1241839" y="677821"/>
              <a:ext cx="2094137" cy="1153646"/>
            </a:xfrm>
            <a:prstGeom prst="rect">
              <a:avLst/>
            </a:prstGeom>
            <a:noFill/>
            <a:ln w="9525">
              <a:noFill/>
              <a:miter lim="800000"/>
              <a:headEnd/>
              <a:tailEnd/>
            </a:ln>
          </p:spPr>
          <p:txBody>
            <a:bodyPr>
              <a:spAutoFit/>
            </a:bodyPr>
            <a:lstStyle/>
            <a:p>
              <a:pPr algn="ctr"/>
              <a:r>
                <a:rPr lang="ar-EG" sz="6000" b="1" dirty="0">
                  <a:solidFill>
                    <a:srgbClr val="C00000"/>
                  </a:solidFill>
                  <a:latin typeface="Times New Roman" pitchFamily="18" charset="0"/>
                  <a:cs typeface="Times New Roman" pitchFamily="18" charset="0"/>
                </a:rPr>
                <a:t>فكرة الدرس:</a:t>
              </a:r>
            </a:p>
          </p:txBody>
        </p:sp>
      </p:grpSp>
      <p:grpSp>
        <p:nvGrpSpPr>
          <p:cNvPr id="3" name="Group 6"/>
          <p:cNvGrpSpPr>
            <a:grpSpLocks/>
          </p:cNvGrpSpPr>
          <p:nvPr/>
        </p:nvGrpSpPr>
        <p:grpSpPr bwMode="auto">
          <a:xfrm>
            <a:off x="611188" y="3500438"/>
            <a:ext cx="7964487" cy="2357437"/>
            <a:chOff x="1571604" y="1464460"/>
            <a:chExt cx="6786610" cy="1464474"/>
          </a:xfrm>
        </p:grpSpPr>
        <p:pic>
          <p:nvPicPr>
            <p:cNvPr id="4100" name="Picture 14" descr="http://s10.rimg.info/2d4695d243e036a1600f103474e52144.gif">
              <a:hlinkClick r:id="rId6"/>
            </p:cNvPr>
            <p:cNvPicPr>
              <a:picLocks noChangeAspect="1" noChangeArrowheads="1" noCrop="1"/>
            </p:cNvPicPr>
            <p:nvPr/>
          </p:nvPicPr>
          <p:blipFill>
            <a:blip r:embed="rId7" cstate="print">
              <a:lum bright="-20000" contrast="30000"/>
            </a:blip>
            <a:srcRect/>
            <a:stretch>
              <a:fillRect/>
            </a:stretch>
          </p:blipFill>
          <p:spPr bwMode="auto">
            <a:xfrm>
              <a:off x="1571604" y="1464460"/>
              <a:ext cx="6786610" cy="1464474"/>
            </a:xfrm>
            <a:prstGeom prst="rect">
              <a:avLst/>
            </a:prstGeom>
            <a:noFill/>
            <a:ln w="9525">
              <a:noFill/>
              <a:miter lim="800000"/>
              <a:headEnd/>
              <a:tailEnd/>
            </a:ln>
          </p:spPr>
        </p:pic>
        <p:sp>
          <p:nvSpPr>
            <p:cNvPr id="4101" name="Rectangle 8"/>
            <p:cNvSpPr>
              <a:spLocks noChangeArrowheads="1"/>
            </p:cNvSpPr>
            <p:nvPr/>
          </p:nvSpPr>
          <p:spPr bwMode="auto">
            <a:xfrm>
              <a:off x="2006266" y="1856212"/>
              <a:ext cx="5732401" cy="688303"/>
            </a:xfrm>
            <a:prstGeom prst="rect">
              <a:avLst/>
            </a:prstGeom>
            <a:noFill/>
            <a:ln w="9525">
              <a:noFill/>
              <a:miter lim="800000"/>
              <a:headEnd/>
              <a:tailEnd/>
            </a:ln>
          </p:spPr>
          <p:txBody>
            <a:bodyPr>
              <a:spAutoFit/>
            </a:bodyPr>
            <a:lstStyle/>
            <a:p>
              <a:pPr algn="ctr"/>
              <a:r>
                <a:rPr lang="ar-EG" sz="6600" b="1" dirty="0">
                  <a:solidFill>
                    <a:srgbClr val="3333FF"/>
                  </a:solidFill>
                  <a:latin typeface="Times New Roman" pitchFamily="18" charset="0"/>
                  <a:cs typeface="Times New Roman" pitchFamily="18" charset="0"/>
                </a:rPr>
                <a:t>أجد قيم عبارات جبرية.</a:t>
              </a:r>
            </a:p>
          </p:txBody>
        </p:sp>
      </p:gr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فكرة الدرس.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4" name="أجد قيم عبارات جبر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442844" y="380016"/>
            <a:ext cx="8367781" cy="6263672"/>
          </a:xfrm>
          <a:prstGeom prst="rect">
            <a:avLst/>
          </a:prstGeom>
          <a:gradFill>
            <a:gsLst>
              <a:gs pos="0">
                <a:schemeClr val="dk1">
                  <a:tint val="50000"/>
                  <a:satMod val="300000"/>
                </a:schemeClr>
              </a:gs>
              <a:gs pos="35000">
                <a:schemeClr val="bg1"/>
              </a:gs>
              <a:gs pos="100000">
                <a:schemeClr val="dk1">
                  <a:tint val="15000"/>
                  <a:satMod val="350000"/>
                </a:schemeClr>
              </a:gs>
            </a:gsLst>
          </a:gradFill>
          <a:ln w="38100">
            <a:solidFill>
              <a:srgbClr val="CC00C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2" name="TextBox 1"/>
          <p:cNvSpPr txBox="1">
            <a:spLocks noChangeArrowheads="1"/>
          </p:cNvSpPr>
          <p:nvPr/>
        </p:nvSpPr>
        <p:spPr bwMode="auto">
          <a:xfrm>
            <a:off x="1071563" y="1071563"/>
            <a:ext cx="7143750" cy="3416300"/>
          </a:xfrm>
          <a:prstGeom prst="rect">
            <a:avLst/>
          </a:prstGeom>
          <a:noFill/>
          <a:ln w="9525">
            <a:noFill/>
            <a:miter lim="800000"/>
            <a:headEnd/>
            <a:tailEnd/>
          </a:ln>
        </p:spPr>
        <p:txBody>
          <a:bodyPr>
            <a:spAutoFit/>
          </a:bodyPr>
          <a:lstStyle/>
          <a:p>
            <a:pPr algn="justLow">
              <a:defRPr/>
            </a:pPr>
            <a:r>
              <a:rPr lang="ar-EG" sz="3600" b="1" dirty="0">
                <a:latin typeface="Calibri" pitchFamily="34" charset="0"/>
                <a:cs typeface="+mj-cs"/>
              </a:rPr>
              <a:t>هـ) ثمن تذكرة دخول إحدى مدن الألعاب هو 7 ريالات, وثمن تذكرة استعمال أي لعبة لمرة واحدةٍ هو 3 ريالات. ويعبر عن تكلفة دخول طفل إلى مدينة الألعاب واستعمال الألعاب ت مرة بالصورة 7 + 3 </a:t>
            </a:r>
            <a:r>
              <a:rPr lang="ar-EG" sz="3600" b="1" dirty="0" err="1">
                <a:latin typeface="Calibri" pitchFamily="34" charset="0"/>
                <a:cs typeface="+mj-cs"/>
              </a:rPr>
              <a:t>ت.</a:t>
            </a:r>
            <a:r>
              <a:rPr lang="ar-EG" sz="3600" b="1" dirty="0">
                <a:latin typeface="Calibri" pitchFamily="34" charset="0"/>
                <a:cs typeface="+mj-cs"/>
              </a:rPr>
              <a:t> أوجد تكلفة دخول أحد الأطفال واستعماله الألعاب 5 مرات.</a:t>
            </a:r>
          </a:p>
        </p:txBody>
      </p:sp>
      <p:sp>
        <p:nvSpPr>
          <p:cNvPr id="29703" name="TextBox 3"/>
          <p:cNvSpPr txBox="1">
            <a:spLocks noChangeArrowheads="1"/>
          </p:cNvSpPr>
          <p:nvPr/>
        </p:nvSpPr>
        <p:spPr bwMode="auto">
          <a:xfrm>
            <a:off x="3886200" y="5754688"/>
            <a:ext cx="2071688" cy="646112"/>
          </a:xfrm>
          <a:prstGeom prst="rect">
            <a:avLst/>
          </a:prstGeom>
          <a:noFill/>
          <a:ln w="9525">
            <a:noFill/>
            <a:miter lim="800000"/>
            <a:headEnd/>
            <a:tailEnd/>
          </a:ln>
        </p:spPr>
        <p:txBody>
          <a:bodyPr>
            <a:spAutoFit/>
          </a:bodyPr>
          <a:lstStyle/>
          <a:p>
            <a:pPr algn="ctr">
              <a:defRPr/>
            </a:pPr>
            <a:r>
              <a:rPr lang="ar-EG" sz="3600" b="1" dirty="0">
                <a:solidFill>
                  <a:srgbClr val="FF0000"/>
                </a:solidFill>
                <a:latin typeface="Calibri" pitchFamily="34" charset="0"/>
                <a:cs typeface="+mj-cs"/>
              </a:rPr>
              <a:t>ب) 22 ريالاً</a:t>
            </a:r>
          </a:p>
        </p:txBody>
      </p:sp>
      <p:sp>
        <p:nvSpPr>
          <p:cNvPr id="29704" name="TextBox 4"/>
          <p:cNvSpPr txBox="1">
            <a:spLocks noChangeArrowheads="1"/>
          </p:cNvSpPr>
          <p:nvPr/>
        </p:nvSpPr>
        <p:spPr bwMode="auto">
          <a:xfrm>
            <a:off x="609600" y="4419600"/>
            <a:ext cx="8077200" cy="1200329"/>
          </a:xfrm>
          <a:prstGeom prst="rect">
            <a:avLst/>
          </a:prstGeom>
          <a:noFill/>
          <a:ln w="9525">
            <a:noFill/>
            <a:miter lim="800000"/>
            <a:headEnd/>
            <a:tailEnd/>
          </a:ln>
        </p:spPr>
        <p:txBody>
          <a:bodyPr wrap="square">
            <a:spAutoFit/>
          </a:bodyPr>
          <a:lstStyle/>
          <a:p>
            <a:pPr algn="ctr">
              <a:defRPr/>
            </a:pPr>
            <a:r>
              <a:rPr lang="ar-EG" sz="3600" b="1" dirty="0" smtClean="0">
                <a:solidFill>
                  <a:srgbClr val="0000FF"/>
                </a:solidFill>
                <a:latin typeface="Calibri" pitchFamily="34" charset="0"/>
                <a:cs typeface="+mj-cs"/>
              </a:rPr>
              <a:t>تكلفة دخول أحد الأطفال واستعماله الألعاب 5 </a:t>
            </a:r>
            <a:r>
              <a:rPr lang="ar-EG" sz="3600" b="1" dirty="0" smtClean="0">
                <a:solidFill>
                  <a:srgbClr val="0000FF"/>
                </a:solidFill>
                <a:latin typeface="Calibri" pitchFamily="34" charset="0"/>
                <a:cs typeface="+mj-cs"/>
              </a:rPr>
              <a:t>مرات</a:t>
            </a:r>
            <a:r>
              <a:rPr lang="ar-SA" sz="3600" b="1" dirty="0" smtClean="0">
                <a:solidFill>
                  <a:srgbClr val="0000FF"/>
                </a:solidFill>
                <a:latin typeface="Calibri" pitchFamily="34" charset="0"/>
                <a:cs typeface="+mj-cs"/>
              </a:rPr>
              <a:t/>
            </a:r>
            <a:br>
              <a:rPr lang="ar-SA" sz="3600" b="1" dirty="0" smtClean="0">
                <a:solidFill>
                  <a:srgbClr val="0000FF"/>
                </a:solidFill>
                <a:latin typeface="Calibri" pitchFamily="34" charset="0"/>
                <a:cs typeface="+mj-cs"/>
              </a:rPr>
            </a:br>
            <a:r>
              <a:rPr lang="ar-EG" sz="3600" b="1" dirty="0" smtClean="0">
                <a:solidFill>
                  <a:srgbClr val="0000FF"/>
                </a:solidFill>
                <a:latin typeface="Calibri" pitchFamily="34" charset="0"/>
                <a:cs typeface="+mj-cs"/>
              </a:rPr>
              <a:t>= </a:t>
            </a:r>
            <a:r>
              <a:rPr lang="ar-EG" sz="3600" b="1" dirty="0" smtClean="0">
                <a:solidFill>
                  <a:srgbClr val="0000FF"/>
                </a:solidFill>
                <a:latin typeface="Calibri" pitchFamily="34" charset="0"/>
                <a:cs typeface="+mj-cs"/>
              </a:rPr>
              <a:t>7+3</a:t>
            </a:r>
            <a:r>
              <a:rPr lang="ar-EG" sz="3600" b="1" dirty="0" smtClean="0">
                <a:solidFill>
                  <a:srgbClr val="0000FF"/>
                </a:solidFill>
                <a:latin typeface="Calibri" pitchFamily="34" charset="0"/>
              </a:rPr>
              <a:t>×5=7+15=22 </a:t>
            </a:r>
            <a:r>
              <a:rPr lang="ar-EG" sz="3600" b="1" dirty="0" smtClean="0">
                <a:solidFill>
                  <a:srgbClr val="0000FF"/>
                </a:solidFill>
                <a:latin typeface="Calibri" pitchFamily="34" charset="0"/>
              </a:rPr>
              <a:t>ريالا</a:t>
            </a:r>
            <a:r>
              <a:rPr lang="ar-SA" sz="3600" b="1" dirty="0" smtClean="0">
                <a:solidFill>
                  <a:srgbClr val="0000FF"/>
                </a:solidFill>
                <a:latin typeface="Calibri" pitchFamily="34" charset="0"/>
              </a:rPr>
              <a:t>ً</a:t>
            </a:r>
            <a:r>
              <a:rPr lang="ar-EG" sz="3600" b="1" dirty="0" smtClean="0">
                <a:solidFill>
                  <a:srgbClr val="0000FF"/>
                </a:solidFill>
                <a:latin typeface="Calibri" pitchFamily="34" charset="0"/>
              </a:rPr>
              <a:t>.</a:t>
            </a:r>
            <a:endParaRPr lang="ar-EG" sz="3600" b="1" dirty="0">
              <a:solidFill>
                <a:srgbClr val="0000FF"/>
              </a:solidFill>
              <a:latin typeface="Calibri" pitchFamily="34" charset="0"/>
              <a:cs typeface="+mj-cs"/>
            </a:endParaRPr>
          </a:p>
        </p:txBody>
      </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9704"/>
                                        </p:tgtEl>
                                        <p:attrNameLst>
                                          <p:attrName>style.visibility</p:attrName>
                                        </p:attrNameLst>
                                      </p:cBhvr>
                                      <p:to>
                                        <p:strVal val="visible"/>
                                      </p:to>
                                    </p:set>
                                    <p:anim calcmode="lin" valueType="num">
                                      <p:cBhvr>
                                        <p:cTn id="7" dur="500" fill="hold"/>
                                        <p:tgtEl>
                                          <p:spTgt spid="29704"/>
                                        </p:tgtEl>
                                        <p:attrNameLst>
                                          <p:attrName>ppt_w</p:attrName>
                                        </p:attrNameLst>
                                      </p:cBhvr>
                                      <p:tavLst>
                                        <p:tav tm="0">
                                          <p:val>
                                            <p:strVal val="#ppt_w*0.70"/>
                                          </p:val>
                                        </p:tav>
                                        <p:tav tm="100000">
                                          <p:val>
                                            <p:strVal val="#ppt_w"/>
                                          </p:val>
                                        </p:tav>
                                      </p:tavLst>
                                    </p:anim>
                                    <p:anim calcmode="lin" valueType="num">
                                      <p:cBhvr>
                                        <p:cTn id="8" dur="500" fill="hold"/>
                                        <p:tgtEl>
                                          <p:spTgt spid="29704"/>
                                        </p:tgtEl>
                                        <p:attrNameLst>
                                          <p:attrName>ppt_h</p:attrName>
                                        </p:attrNameLst>
                                      </p:cBhvr>
                                      <p:tavLst>
                                        <p:tav tm="0">
                                          <p:val>
                                            <p:strVal val="#ppt_h"/>
                                          </p:val>
                                        </p:tav>
                                        <p:tav tm="100000">
                                          <p:val>
                                            <p:strVal val="#ppt_h"/>
                                          </p:val>
                                        </p:tav>
                                      </p:tavLst>
                                    </p:anim>
                                    <p:animEffect transition="in" filter="fade">
                                      <p:cBhvr>
                                        <p:cTn id="9" dur="500"/>
                                        <p:tgtEl>
                                          <p:spTgt spid="29704"/>
                                        </p:tgtEl>
                                      </p:cBhvr>
                                    </p:animEffect>
                                  </p:childTnLst>
                                  <p:subTnLst>
                                    <p:audio>
                                      <p:cMediaNode>
                                        <p:cTn display="0" masterRel="sameClick">
                                          <p:stCondLst>
                                            <p:cond evt="begin" delay="0">
                                              <p:tn val="5"/>
                                            </p:cond>
                                          </p:stCondLst>
                                          <p:endCondLst>
                                            <p:cond evt="onStopAudio" delay="0">
                                              <p:tgtEl>
                                                <p:sldTgt/>
                                              </p:tgtEl>
                                            </p:cond>
                                          </p:endCondLst>
                                        </p:cTn>
                                        <p:tgtEl>
                                          <p:sndTgt r:embed="rId3" name="تكلفة دخول أحد الأطفال واستعماله.wav"/>
                                        </p:tgtEl>
                                      </p:cMediaNode>
                                    </p:audio>
                                  </p:sub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9703"/>
                                        </p:tgtEl>
                                        <p:attrNameLst>
                                          <p:attrName>style.visibility</p:attrName>
                                        </p:attrNameLst>
                                      </p:cBhvr>
                                      <p:to>
                                        <p:strVal val="visible"/>
                                      </p:to>
                                    </p:set>
                                    <p:anim calcmode="lin" valueType="num">
                                      <p:cBhvr>
                                        <p:cTn id="14" dur="500" fill="hold"/>
                                        <p:tgtEl>
                                          <p:spTgt spid="29703"/>
                                        </p:tgtEl>
                                        <p:attrNameLst>
                                          <p:attrName>ppt_w</p:attrName>
                                        </p:attrNameLst>
                                      </p:cBhvr>
                                      <p:tavLst>
                                        <p:tav tm="0">
                                          <p:val>
                                            <p:strVal val="#ppt_w*0.70"/>
                                          </p:val>
                                        </p:tav>
                                        <p:tav tm="100000">
                                          <p:val>
                                            <p:strVal val="#ppt_w"/>
                                          </p:val>
                                        </p:tav>
                                      </p:tavLst>
                                    </p:anim>
                                    <p:anim calcmode="lin" valueType="num">
                                      <p:cBhvr>
                                        <p:cTn id="15" dur="500" fill="hold"/>
                                        <p:tgtEl>
                                          <p:spTgt spid="29703"/>
                                        </p:tgtEl>
                                        <p:attrNameLst>
                                          <p:attrName>ppt_h</p:attrName>
                                        </p:attrNameLst>
                                      </p:cBhvr>
                                      <p:tavLst>
                                        <p:tav tm="0">
                                          <p:val>
                                            <p:strVal val="#ppt_h"/>
                                          </p:val>
                                        </p:tav>
                                        <p:tav tm="100000">
                                          <p:val>
                                            <p:strVal val="#ppt_h"/>
                                          </p:val>
                                        </p:tav>
                                      </p:tavLst>
                                    </p:anim>
                                    <p:animEffect transition="in" filter="fade">
                                      <p:cBhvr>
                                        <p:cTn id="16" dur="500"/>
                                        <p:tgtEl>
                                          <p:spTgt spid="29703"/>
                                        </p:tgtEl>
                                      </p:cBhvr>
                                    </p:animEffect>
                                  </p:childTnLst>
                                  <p:subTnLst>
                                    <p:audio>
                                      <p:cMediaNode>
                                        <p:cTn display="0" masterRel="sameClick">
                                          <p:stCondLst>
                                            <p:cond evt="begin" delay="0">
                                              <p:tn val="12"/>
                                            </p:cond>
                                          </p:stCondLst>
                                          <p:endCondLst>
                                            <p:cond evt="onStopAudio" delay="0">
                                              <p:tgtEl>
                                                <p:sldTgt/>
                                              </p:tgtEl>
                                            </p:cond>
                                          </p:endCondLst>
                                        </p:cTn>
                                        <p:tgtEl>
                                          <p:sndTgt r:embed="rId4" name="22 ريال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p:bldP spid="2970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857500" y="2071688"/>
            <a:ext cx="3857625" cy="2076450"/>
            <a:chOff x="3357554" y="571480"/>
            <a:chExt cx="3857652" cy="2076352"/>
          </a:xfrm>
        </p:grpSpPr>
        <p:grpSp>
          <p:nvGrpSpPr>
            <p:cNvPr id="31747" name="Group 9"/>
            <p:cNvGrpSpPr>
              <a:grpSpLocks/>
            </p:cNvGrpSpPr>
            <p:nvPr/>
          </p:nvGrpSpPr>
          <p:grpSpPr bwMode="auto">
            <a:xfrm>
              <a:off x="3357554" y="571480"/>
              <a:ext cx="3857652" cy="1866901"/>
              <a:chOff x="3357554" y="571480"/>
              <a:chExt cx="3857652" cy="1866901"/>
            </a:xfrm>
          </p:grpSpPr>
          <p:sp>
            <p:nvSpPr>
              <p:cNvPr id="5" name="Flowchart: Terminator 4"/>
              <p:cNvSpPr/>
              <p:nvPr/>
            </p:nvSpPr>
            <p:spPr>
              <a:xfrm>
                <a:off x="3571869" y="857217"/>
                <a:ext cx="3643337" cy="1500116"/>
              </a:xfrm>
              <a:prstGeom prst="flowChartTerminator">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200"/>
              </a:p>
            </p:txBody>
          </p:sp>
          <p:pic>
            <p:nvPicPr>
              <p:cNvPr id="31750" name="Picture 5" descr="00577.WMF"/>
              <p:cNvPicPr>
                <a:picLocks noChangeAspect="1"/>
              </p:cNvPicPr>
              <p:nvPr/>
            </p:nvPicPr>
            <p:blipFill>
              <a:blip r:embed="rId4" cstate="print"/>
              <a:srcRect/>
              <a:stretch>
                <a:fillRect/>
              </a:stretch>
            </p:blipFill>
            <p:spPr bwMode="auto">
              <a:xfrm rot="-377135">
                <a:off x="3357554" y="571480"/>
                <a:ext cx="1856587" cy="1866901"/>
              </a:xfrm>
              <a:prstGeom prst="rect">
                <a:avLst/>
              </a:prstGeom>
              <a:noFill/>
              <a:ln w="9525">
                <a:noFill/>
                <a:miter lim="800000"/>
                <a:headEnd/>
                <a:tailEnd/>
              </a:ln>
            </p:spPr>
          </p:pic>
        </p:grpSp>
        <p:sp>
          <p:nvSpPr>
            <p:cNvPr id="31748" name="TextBox 3"/>
            <p:cNvSpPr txBox="1">
              <a:spLocks noChangeArrowheads="1"/>
            </p:cNvSpPr>
            <p:nvPr/>
          </p:nvSpPr>
          <p:spPr bwMode="auto">
            <a:xfrm>
              <a:off x="3929058" y="785784"/>
              <a:ext cx="2928959" cy="1862048"/>
            </a:xfrm>
            <a:prstGeom prst="rect">
              <a:avLst/>
            </a:prstGeom>
            <a:noFill/>
            <a:ln w="9525">
              <a:noFill/>
              <a:miter lim="800000"/>
              <a:headEnd/>
              <a:tailEnd/>
            </a:ln>
          </p:spPr>
          <p:txBody>
            <a:bodyPr>
              <a:spAutoFit/>
            </a:bodyPr>
            <a:lstStyle/>
            <a:p>
              <a:pPr algn="ctr"/>
              <a:r>
                <a:rPr lang="ar-EG" sz="11500" b="1" dirty="0">
                  <a:solidFill>
                    <a:schemeClr val="bg1"/>
                  </a:solidFill>
                  <a:latin typeface="Times New Roman" pitchFamily="18" charset="0"/>
                  <a:cs typeface="Times New Roman" pitchFamily="18" charset="0"/>
                </a:rPr>
                <a:t>تأكد</a:t>
              </a:r>
            </a:p>
          </p:txBody>
        </p:sp>
      </p:gr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 decel="100000"/>
                                        <p:tgtEl>
                                          <p:spTgt spid="2"/>
                                        </p:tgtEl>
                                      </p:cBhvr>
                                    </p:animEffect>
                                    <p:anim calcmode="lin" valueType="num">
                                      <p:cBhvr>
                                        <p:cTn id="8" dur="400" decel="100000" fill="hold"/>
                                        <p:tgtEl>
                                          <p:spTgt spid="2"/>
                                        </p:tgtEl>
                                        <p:attrNameLst>
                                          <p:attrName>style.rotation</p:attrName>
                                        </p:attrNameLst>
                                      </p:cBhvr>
                                      <p:tavLst>
                                        <p:tav tm="0">
                                          <p:val>
                                            <p:fltVal val="-90"/>
                                          </p:val>
                                        </p:tav>
                                        <p:tav tm="100000">
                                          <p:val>
                                            <p:fltVal val="0"/>
                                          </p:val>
                                        </p:tav>
                                      </p:tavLst>
                                    </p:anim>
                                    <p:anim calcmode="lin" valueType="num">
                                      <p:cBhvr>
                                        <p:cTn id="9" dur="400" decel="100000" fill="hold"/>
                                        <p:tgtEl>
                                          <p:spTgt spid="2"/>
                                        </p:tgtEl>
                                        <p:attrNameLst>
                                          <p:attrName>ppt_x</p:attrName>
                                        </p:attrNameLst>
                                      </p:cBhvr>
                                      <p:tavLst>
                                        <p:tav tm="0">
                                          <p:val>
                                            <p:strVal val="#ppt_x+0.4"/>
                                          </p:val>
                                        </p:tav>
                                        <p:tav tm="100000">
                                          <p:val>
                                            <p:strVal val="#ppt_x-0.05"/>
                                          </p:val>
                                        </p:tav>
                                      </p:tavLst>
                                    </p:anim>
                                    <p:anim calcmode="lin" valueType="num">
                                      <p:cBhvr>
                                        <p:cTn id="10" dur="400" decel="100000" fill="hold"/>
                                        <p:tgtEl>
                                          <p:spTgt spid="2"/>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2"/>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تأك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4500563" y="142875"/>
            <a:ext cx="4643437" cy="1785938"/>
            <a:chOff x="3143240" y="642918"/>
            <a:chExt cx="5643602" cy="2483729"/>
          </a:xfrm>
        </p:grpSpPr>
        <p:pic>
          <p:nvPicPr>
            <p:cNvPr id="32781" name="Picture 2" descr="BB.WMF"/>
            <p:cNvPicPr>
              <a:picLocks noChangeAspect="1"/>
            </p:cNvPicPr>
            <p:nvPr/>
          </p:nvPicPr>
          <p:blipFill>
            <a:blip r:embed="rId8" cstate="print"/>
            <a:srcRect/>
            <a:stretch>
              <a:fillRect/>
            </a:stretch>
          </p:blipFill>
          <p:spPr bwMode="auto">
            <a:xfrm>
              <a:off x="3143240" y="642918"/>
              <a:ext cx="5643602" cy="2483729"/>
            </a:xfrm>
            <a:prstGeom prst="rect">
              <a:avLst/>
            </a:prstGeom>
            <a:noFill/>
            <a:ln w="9525">
              <a:noFill/>
              <a:miter lim="800000"/>
              <a:headEnd/>
              <a:tailEnd/>
            </a:ln>
          </p:spPr>
        </p:pic>
        <p:sp>
          <p:nvSpPr>
            <p:cNvPr id="4" name="TextBox 3"/>
            <p:cNvSpPr txBox="1"/>
            <p:nvPr/>
          </p:nvSpPr>
          <p:spPr>
            <a:xfrm rot="21036707">
              <a:off x="5499082" y="1680564"/>
              <a:ext cx="2571940" cy="984660"/>
            </a:xfrm>
            <a:prstGeom prst="rect">
              <a:avLst/>
            </a:prstGeom>
            <a:noFill/>
          </p:spPr>
          <p:txBody>
            <a:bodyPr rtlCol="1">
              <a:spAutoFit/>
            </a:bodyPr>
            <a:lstStyle/>
            <a:p>
              <a:pPr algn="ctr" fontAlgn="auto">
                <a:spcBef>
                  <a:spcPts val="0"/>
                </a:spcBef>
                <a:spcAft>
                  <a:spcPts val="0"/>
                </a:spcAft>
                <a:defRPr/>
              </a:pPr>
              <a:r>
                <a:rPr lang="ar-EG" sz="4000" b="1" dirty="0">
                  <a:solidFill>
                    <a:srgbClr val="C00000"/>
                  </a:solidFill>
                  <a:latin typeface="+mn-lt"/>
                  <a:cs typeface="+mj-cs"/>
                </a:rPr>
                <a:t>الأمثلة 1-3 </a:t>
              </a:r>
            </a:p>
          </p:txBody>
        </p:sp>
      </p:grpSp>
      <p:grpSp>
        <p:nvGrpSpPr>
          <p:cNvPr id="3" name="Group 5"/>
          <p:cNvGrpSpPr>
            <a:grpSpLocks/>
          </p:cNvGrpSpPr>
          <p:nvPr/>
        </p:nvGrpSpPr>
        <p:grpSpPr bwMode="auto">
          <a:xfrm>
            <a:off x="214313" y="2071688"/>
            <a:ext cx="8858250" cy="4714875"/>
            <a:chOff x="-64" y="1285860"/>
            <a:chExt cx="8858312" cy="4286280"/>
          </a:xfrm>
        </p:grpSpPr>
        <p:grpSp>
          <p:nvGrpSpPr>
            <p:cNvPr id="32775" name="Group 6"/>
            <p:cNvGrpSpPr>
              <a:grpSpLocks/>
            </p:cNvGrpSpPr>
            <p:nvPr/>
          </p:nvGrpSpPr>
          <p:grpSpPr bwMode="auto">
            <a:xfrm>
              <a:off x="-64" y="1285860"/>
              <a:ext cx="8858312" cy="4286280"/>
              <a:chOff x="389100" y="1357298"/>
              <a:chExt cx="8183428" cy="4286280"/>
            </a:xfrm>
          </p:grpSpPr>
          <p:sp>
            <p:nvSpPr>
              <p:cNvPr id="9" name="Rounded Rectangle 8"/>
              <p:cNvSpPr/>
              <p:nvPr/>
            </p:nvSpPr>
            <p:spPr>
              <a:xfrm>
                <a:off x="389100" y="1357298"/>
                <a:ext cx="7397610" cy="3929090"/>
              </a:xfrm>
              <a:prstGeom prst="roundRect">
                <a:avLst/>
              </a:prstGeom>
              <a:gradFill>
                <a:gsLst>
                  <a:gs pos="0">
                    <a:srgbClr val="FFFF00"/>
                  </a:gs>
                  <a:gs pos="100000">
                    <a:srgbClr val="CC3300"/>
                  </a:gs>
                </a:gsLst>
              </a:gradFill>
              <a:ln>
                <a:solidFill>
                  <a:srgbClr val="00FF00"/>
                </a:solidFill>
              </a:ln>
            </p:spPr>
            <p:style>
              <a:lnRef idx="2">
                <a:schemeClr val="accent1">
                  <a:shade val="50000"/>
                </a:schemeClr>
              </a:lnRef>
              <a:fillRef idx="1003">
                <a:schemeClr val="l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pic>
            <p:nvPicPr>
              <p:cNvPr id="32780" name="Picture 9" descr="00125.WMF"/>
              <p:cNvPicPr>
                <a:picLocks noChangeAspect="1"/>
              </p:cNvPicPr>
              <p:nvPr/>
            </p:nvPicPr>
            <p:blipFill>
              <a:blip r:embed="rId9" cstate="print">
                <a:lum bright="-24000" contrast="44000"/>
              </a:blip>
              <a:srcRect/>
              <a:stretch>
                <a:fillRect/>
              </a:stretch>
            </p:blipFill>
            <p:spPr bwMode="auto">
              <a:xfrm flipH="1">
                <a:off x="3714744" y="1357298"/>
                <a:ext cx="4857784" cy="4286280"/>
              </a:xfrm>
              <a:prstGeom prst="rect">
                <a:avLst/>
              </a:prstGeom>
              <a:noFill/>
              <a:ln w="9525">
                <a:noFill/>
                <a:miter lim="800000"/>
                <a:headEnd/>
                <a:tailEnd/>
              </a:ln>
            </p:spPr>
          </p:pic>
        </p:grpSp>
        <p:sp>
          <p:nvSpPr>
            <p:cNvPr id="8" name="Rectangle 7"/>
            <p:cNvSpPr/>
            <p:nvPr/>
          </p:nvSpPr>
          <p:spPr>
            <a:xfrm>
              <a:off x="357125" y="1500895"/>
              <a:ext cx="6500859" cy="1314748"/>
            </a:xfrm>
            <a:prstGeom prst="rect">
              <a:avLst/>
            </a:prstGeom>
          </p:spPr>
          <p:txBody>
            <a:bodyPr>
              <a:spAutoFit/>
            </a:bodyPr>
            <a:lstStyle/>
            <a:p>
              <a:pPr algn="ctr" fontAlgn="auto">
                <a:spcBef>
                  <a:spcPts val="0"/>
                </a:spcBef>
                <a:spcAft>
                  <a:spcPts val="0"/>
                </a:spcAft>
                <a:defRPr/>
              </a:pPr>
              <a:r>
                <a:rPr lang="ar-EG" sz="4400" b="1" u="sng" dirty="0">
                  <a:solidFill>
                    <a:schemeClr val="tx2">
                      <a:lumMod val="50000"/>
                    </a:schemeClr>
                  </a:solidFill>
                  <a:latin typeface="+mn-lt"/>
                  <a:cs typeface="+mj-cs"/>
                </a:rPr>
                <a:t>إذا كانت </a:t>
              </a:r>
              <a:r>
                <a:rPr lang="ar-EG" sz="4400" b="1" u="sng" dirty="0" err="1">
                  <a:solidFill>
                    <a:schemeClr val="tx2">
                      <a:lumMod val="50000"/>
                    </a:schemeClr>
                  </a:solidFill>
                  <a:latin typeface="+mn-lt"/>
                  <a:cs typeface="+mj-cs"/>
                </a:rPr>
                <a:t>م </a:t>
              </a:r>
              <a:r>
                <a:rPr lang="ar-EG" sz="4400" b="1" u="sng" dirty="0">
                  <a:solidFill>
                    <a:schemeClr val="tx2">
                      <a:lumMod val="50000"/>
                    </a:schemeClr>
                  </a:solidFill>
                  <a:latin typeface="+mn-lt"/>
                  <a:cs typeface="+mj-cs"/>
                </a:rPr>
                <a:t>= 4, </a:t>
              </a:r>
              <a:r>
                <a:rPr lang="ar-EG" sz="4400" b="1" u="sng" dirty="0" err="1">
                  <a:solidFill>
                    <a:schemeClr val="tx2">
                      <a:lumMod val="50000"/>
                    </a:schemeClr>
                  </a:solidFill>
                  <a:latin typeface="+mn-lt"/>
                  <a:cs typeface="+mj-cs"/>
                </a:rPr>
                <a:t>ن </a:t>
              </a:r>
              <a:r>
                <a:rPr lang="ar-EG" sz="4400" b="1" u="sng" dirty="0">
                  <a:solidFill>
                    <a:schemeClr val="tx2">
                      <a:lumMod val="50000"/>
                    </a:schemeClr>
                  </a:solidFill>
                  <a:latin typeface="+mn-lt"/>
                  <a:cs typeface="+mj-cs"/>
                </a:rPr>
                <a:t>= 9, فاحسب قيمة كل عبارة مما </a:t>
              </a:r>
              <a:r>
                <a:rPr lang="ar-EG" sz="4400" b="1" u="sng" dirty="0" err="1">
                  <a:solidFill>
                    <a:schemeClr val="tx2">
                      <a:lumMod val="50000"/>
                    </a:schemeClr>
                  </a:solidFill>
                  <a:latin typeface="+mn-lt"/>
                  <a:cs typeface="+mj-cs"/>
                </a:rPr>
                <a:t>يأتي:</a:t>
              </a:r>
              <a:endParaRPr lang="ar-EG" sz="4400" b="1" u="sng" dirty="0">
                <a:solidFill>
                  <a:schemeClr val="tx2">
                    <a:lumMod val="50000"/>
                  </a:schemeClr>
                </a:solidFill>
                <a:latin typeface="+mn-lt"/>
                <a:cs typeface="+mj-cs"/>
              </a:endParaRPr>
            </a:p>
          </p:txBody>
        </p:sp>
      </p:grpSp>
      <p:sp>
        <p:nvSpPr>
          <p:cNvPr id="11" name="Oval Callout 10"/>
          <p:cNvSpPr/>
          <p:nvPr/>
        </p:nvSpPr>
        <p:spPr>
          <a:xfrm>
            <a:off x="6572264" y="4000504"/>
            <a:ext cx="1285884" cy="1000132"/>
          </a:xfrm>
          <a:prstGeom prst="wedgeEllipseCallout">
            <a:avLst/>
          </a:prstGeom>
          <a:solidFill>
            <a:srgbClr val="990000"/>
          </a:solidFill>
          <a:ln>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600" b="1" dirty="0">
                <a:ln w="18415" cmpd="sng">
                  <a:solidFill>
                    <a:schemeClr val="tx1"/>
                  </a:solidFill>
                  <a:prstDash val="solid"/>
                </a:ln>
                <a:solidFill>
                  <a:srgbClr val="FFFFFF"/>
                </a:solidFill>
                <a:effectLst>
                  <a:outerShdw blurRad="63500" dir="3600000" algn="tl" rotWithShape="0">
                    <a:srgbClr val="000000">
                      <a:alpha val="70000"/>
                    </a:srgbClr>
                  </a:outerShdw>
                </a:effectLst>
                <a:cs typeface="+mj-cs"/>
              </a:rPr>
              <a:t>1</a:t>
            </a:r>
          </a:p>
        </p:txBody>
      </p:sp>
      <p:sp>
        <p:nvSpPr>
          <p:cNvPr id="12" name="TextBox 11"/>
          <p:cNvSpPr txBox="1">
            <a:spLocks noChangeArrowheads="1"/>
          </p:cNvSpPr>
          <p:nvPr/>
        </p:nvSpPr>
        <p:spPr bwMode="auto">
          <a:xfrm>
            <a:off x="2928938" y="4071938"/>
            <a:ext cx="2500312" cy="1016000"/>
          </a:xfrm>
          <a:prstGeom prst="rect">
            <a:avLst/>
          </a:prstGeom>
          <a:noFill/>
          <a:ln w="9525">
            <a:noFill/>
            <a:miter lim="800000"/>
            <a:headEnd/>
            <a:tailEnd/>
          </a:ln>
        </p:spPr>
        <p:txBody>
          <a:bodyPr>
            <a:spAutoFit/>
          </a:bodyPr>
          <a:lstStyle/>
          <a:p>
            <a:pPr algn="ctr">
              <a:defRPr/>
            </a:pPr>
            <a:r>
              <a:rPr lang="ar-EG" sz="6000" b="1" dirty="0">
                <a:latin typeface="Calibri" pitchFamily="34" charset="0"/>
                <a:cs typeface="+mj-cs"/>
              </a:rPr>
              <a:t>3 + </a:t>
            </a:r>
            <a:r>
              <a:rPr lang="ar-EG" sz="6000" b="1" dirty="0" err="1">
                <a:latin typeface="Calibri" pitchFamily="34" charset="0"/>
                <a:cs typeface="+mj-cs"/>
              </a:rPr>
              <a:t>م</a:t>
            </a:r>
            <a:r>
              <a:rPr lang="ar-EG" sz="6000" b="1" dirty="0">
                <a:latin typeface="Calibri" pitchFamily="34" charset="0"/>
                <a:cs typeface="+mj-cs"/>
              </a:rPr>
              <a:t> </a:t>
            </a:r>
          </a:p>
        </p:txBody>
      </p:sp>
      <p:sp>
        <p:nvSpPr>
          <p:cNvPr id="13" name="TextBox 12"/>
          <p:cNvSpPr txBox="1">
            <a:spLocks noChangeArrowheads="1"/>
          </p:cNvSpPr>
          <p:nvPr/>
        </p:nvSpPr>
        <p:spPr bwMode="auto">
          <a:xfrm>
            <a:off x="857250" y="5027613"/>
            <a:ext cx="5586413" cy="923925"/>
          </a:xfrm>
          <a:prstGeom prst="rect">
            <a:avLst/>
          </a:prstGeom>
          <a:noFill/>
          <a:ln w="9525">
            <a:noFill/>
            <a:miter lim="800000"/>
            <a:headEnd/>
            <a:tailEnd/>
          </a:ln>
        </p:spPr>
        <p:txBody>
          <a:bodyPr>
            <a:spAutoFit/>
          </a:bodyPr>
          <a:lstStyle/>
          <a:p>
            <a:pPr algn="ctr"/>
            <a:r>
              <a:rPr lang="ar-EG" sz="5400" b="1" dirty="0" smtClean="0">
                <a:solidFill>
                  <a:srgbClr val="0000FF"/>
                </a:solidFill>
              </a:rPr>
              <a:t>3 </a:t>
            </a:r>
            <a:r>
              <a:rPr lang="ar-EG" sz="5400" b="1" dirty="0">
                <a:solidFill>
                  <a:srgbClr val="0000FF"/>
                </a:solidFill>
              </a:rPr>
              <a:t>+ 4 = </a:t>
            </a:r>
            <a:r>
              <a:rPr lang="ar-EG" sz="5400" b="1" dirty="0">
                <a:solidFill>
                  <a:srgbClr val="FF0000"/>
                </a:solidFill>
              </a:rPr>
              <a:t>7</a:t>
            </a:r>
            <a:endParaRPr lang="en-US" sz="5400" dirty="0">
              <a:solidFill>
                <a:srgbClr val="FF0000"/>
              </a:solidFill>
            </a:endParaRPr>
          </a:p>
        </p:txBody>
      </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1" accel="100000" fill="hold">
                                          <p:stCondLst>
                                            <p:cond delay="499"/>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أمثلة 1-3.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plus(in)">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4" name="إذا كانت م = 4, ن = 9, فاحسب.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17"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5" name="chimes.wav"/>
                                        </p:tgtEl>
                                      </p:cMediaNode>
                                    </p:audio>
                                  </p:subTnLst>
                                </p:cTn>
                              </p:par>
                              <p:par>
                                <p:cTn id="22" presetID="23"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6" name="3 + م.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4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3"/>
                                        </p:tgtEl>
                                        <p:attrNameLst>
                                          <p:attrName>ppt_y</p:attrName>
                                        </p:attrNameLst>
                                      </p:cBhvr>
                                      <p:tavLst>
                                        <p:tav tm="0">
                                          <p:val>
                                            <p:strVal val="#ppt_y"/>
                                          </p:val>
                                        </p:tav>
                                        <p:tav tm="100000">
                                          <p:val>
                                            <p:strVal val="#ppt_y"/>
                                          </p:val>
                                        </p:tav>
                                      </p:tavLst>
                                    </p:anim>
                                    <p:anim calcmode="lin" valueType="num">
                                      <p:cBhvr>
                                        <p:cTn id="32"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7" name="3 + 4 = 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1"/>
          <p:cNvGrpSpPr>
            <a:grpSpLocks/>
          </p:cNvGrpSpPr>
          <p:nvPr/>
        </p:nvGrpSpPr>
        <p:grpSpPr bwMode="auto">
          <a:xfrm>
            <a:off x="4500563" y="142875"/>
            <a:ext cx="4643437" cy="1785938"/>
            <a:chOff x="3143240" y="642918"/>
            <a:chExt cx="5643602" cy="2483729"/>
          </a:xfrm>
        </p:grpSpPr>
        <p:pic>
          <p:nvPicPr>
            <p:cNvPr id="33804" name="Picture 2" descr="BB.WMF"/>
            <p:cNvPicPr>
              <a:picLocks noChangeAspect="1"/>
            </p:cNvPicPr>
            <p:nvPr/>
          </p:nvPicPr>
          <p:blipFill>
            <a:blip r:embed="rId6" cstate="print"/>
            <a:srcRect/>
            <a:stretch>
              <a:fillRect/>
            </a:stretch>
          </p:blipFill>
          <p:spPr bwMode="auto">
            <a:xfrm>
              <a:off x="3143240" y="642918"/>
              <a:ext cx="5643602" cy="2483729"/>
            </a:xfrm>
            <a:prstGeom prst="rect">
              <a:avLst/>
            </a:prstGeom>
            <a:noFill/>
            <a:ln w="9525">
              <a:noFill/>
              <a:miter lim="800000"/>
              <a:headEnd/>
              <a:tailEnd/>
            </a:ln>
          </p:spPr>
        </p:pic>
        <p:sp>
          <p:nvSpPr>
            <p:cNvPr id="4" name="TextBox 3"/>
            <p:cNvSpPr txBox="1"/>
            <p:nvPr/>
          </p:nvSpPr>
          <p:spPr>
            <a:xfrm rot="21036707">
              <a:off x="5498984" y="1680366"/>
              <a:ext cx="2571768" cy="984467"/>
            </a:xfrm>
            <a:prstGeom prst="rect">
              <a:avLst/>
            </a:prstGeom>
            <a:noFill/>
          </p:spPr>
          <p:txBody>
            <a:bodyPr rtlCol="1">
              <a:spAutoFit/>
            </a:bodyPr>
            <a:lstStyle/>
            <a:p>
              <a:pPr algn="ctr" fontAlgn="auto">
                <a:spcBef>
                  <a:spcPts val="0"/>
                </a:spcBef>
                <a:spcAft>
                  <a:spcPts val="0"/>
                </a:spcAft>
                <a:defRPr/>
              </a:pPr>
              <a:r>
                <a:rPr lang="ar-EG" sz="4000" b="1" dirty="0">
                  <a:solidFill>
                    <a:srgbClr val="C00000"/>
                  </a:solidFill>
                  <a:latin typeface="+mn-lt"/>
                  <a:cs typeface="+mj-cs"/>
                </a:rPr>
                <a:t>الأمثلة 1-3</a:t>
              </a:r>
              <a:r>
                <a:rPr lang="ar-EG" sz="4000" b="1" dirty="0">
                  <a:ln>
                    <a:solidFill>
                      <a:srgbClr val="FF0000"/>
                    </a:solidFill>
                  </a:ln>
                  <a:solidFill>
                    <a:srgbClr val="C00000"/>
                  </a:solidFill>
                  <a:latin typeface="+mn-lt"/>
                  <a:cs typeface="+mj-cs"/>
                </a:rPr>
                <a:t> </a:t>
              </a:r>
            </a:p>
          </p:txBody>
        </p:sp>
      </p:grpSp>
      <p:grpSp>
        <p:nvGrpSpPr>
          <p:cNvPr id="33795" name="Group 5"/>
          <p:cNvGrpSpPr>
            <a:grpSpLocks/>
          </p:cNvGrpSpPr>
          <p:nvPr/>
        </p:nvGrpSpPr>
        <p:grpSpPr bwMode="auto">
          <a:xfrm>
            <a:off x="214313" y="2071688"/>
            <a:ext cx="8858250" cy="4714875"/>
            <a:chOff x="389100" y="1357298"/>
            <a:chExt cx="8183428" cy="4286280"/>
          </a:xfrm>
        </p:grpSpPr>
        <p:sp>
          <p:nvSpPr>
            <p:cNvPr id="8" name="Rounded Rectangle 7"/>
            <p:cNvSpPr/>
            <p:nvPr/>
          </p:nvSpPr>
          <p:spPr>
            <a:xfrm>
              <a:off x="389100" y="1357298"/>
              <a:ext cx="7397610" cy="3929090"/>
            </a:xfrm>
            <a:prstGeom prst="roundRect">
              <a:avLst/>
            </a:prstGeom>
            <a:gradFill>
              <a:gsLst>
                <a:gs pos="0">
                  <a:srgbClr val="FFFF00"/>
                </a:gs>
                <a:gs pos="100000">
                  <a:srgbClr val="CC3300"/>
                </a:gs>
              </a:gsLst>
            </a:gradFill>
            <a:ln>
              <a:solidFill>
                <a:srgbClr val="00FF00"/>
              </a:solidFill>
            </a:ln>
          </p:spPr>
          <p:style>
            <a:lnRef idx="2">
              <a:schemeClr val="accent1">
                <a:shade val="50000"/>
              </a:schemeClr>
            </a:lnRef>
            <a:fillRef idx="1003">
              <a:schemeClr val="l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pic>
          <p:nvPicPr>
            <p:cNvPr id="33803" name="Picture 8" descr="00125.WMF"/>
            <p:cNvPicPr>
              <a:picLocks noChangeAspect="1"/>
            </p:cNvPicPr>
            <p:nvPr/>
          </p:nvPicPr>
          <p:blipFill>
            <a:blip r:embed="rId7" cstate="print">
              <a:lum bright="-24000" contrast="44000"/>
            </a:blip>
            <a:srcRect/>
            <a:stretch>
              <a:fillRect/>
            </a:stretch>
          </p:blipFill>
          <p:spPr bwMode="auto">
            <a:xfrm flipH="1">
              <a:off x="3714744" y="1357298"/>
              <a:ext cx="4857784" cy="4286280"/>
            </a:xfrm>
            <a:prstGeom prst="rect">
              <a:avLst/>
            </a:prstGeom>
            <a:noFill/>
            <a:ln w="9525">
              <a:noFill/>
              <a:miter lim="800000"/>
              <a:headEnd/>
              <a:tailEnd/>
            </a:ln>
          </p:spPr>
        </p:pic>
      </p:grpSp>
      <p:sp>
        <p:nvSpPr>
          <p:cNvPr id="10" name="Oval Callout 9"/>
          <p:cNvSpPr/>
          <p:nvPr/>
        </p:nvSpPr>
        <p:spPr>
          <a:xfrm>
            <a:off x="6572264" y="4000504"/>
            <a:ext cx="1285884" cy="1000132"/>
          </a:xfrm>
          <a:prstGeom prst="wedgeEllipseCallout">
            <a:avLst/>
          </a:prstGeom>
          <a:solidFill>
            <a:srgbClr val="990000"/>
          </a:solidFill>
          <a:ln>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000" b="1" dirty="0">
                <a:ln w="18415" cmpd="sng">
                  <a:solidFill>
                    <a:schemeClr val="tx1"/>
                  </a:solidFill>
                  <a:prstDash val="solid"/>
                </a:ln>
                <a:solidFill>
                  <a:srgbClr val="FFFFFF"/>
                </a:solidFill>
                <a:effectLst>
                  <a:outerShdw blurRad="63500" dir="3600000" algn="tl" rotWithShape="0">
                    <a:srgbClr val="000000">
                      <a:alpha val="70000"/>
                    </a:srgbClr>
                  </a:outerShdw>
                </a:effectLst>
                <a:cs typeface="+mj-cs"/>
              </a:rPr>
              <a:t>2</a:t>
            </a:r>
          </a:p>
        </p:txBody>
      </p:sp>
      <p:sp>
        <p:nvSpPr>
          <p:cNvPr id="11" name="TextBox 10"/>
          <p:cNvSpPr txBox="1">
            <a:spLocks noChangeArrowheads="1"/>
          </p:cNvSpPr>
          <p:nvPr/>
        </p:nvSpPr>
        <p:spPr bwMode="auto">
          <a:xfrm>
            <a:off x="2928938" y="4071938"/>
            <a:ext cx="2500312" cy="1016000"/>
          </a:xfrm>
          <a:prstGeom prst="rect">
            <a:avLst/>
          </a:prstGeom>
          <a:noFill/>
          <a:ln w="9525">
            <a:noFill/>
            <a:miter lim="800000"/>
            <a:headEnd/>
            <a:tailEnd/>
          </a:ln>
        </p:spPr>
        <p:txBody>
          <a:bodyPr>
            <a:spAutoFit/>
          </a:bodyPr>
          <a:lstStyle/>
          <a:p>
            <a:pPr algn="ctr">
              <a:defRPr/>
            </a:pPr>
            <a:r>
              <a:rPr lang="ar-EG" sz="6000" b="1" dirty="0" err="1">
                <a:latin typeface="Calibri" pitchFamily="34" charset="0"/>
                <a:cs typeface="+mj-cs"/>
              </a:rPr>
              <a:t>ن </a:t>
            </a:r>
            <a:r>
              <a:rPr lang="ar-EG" sz="6000" b="1" dirty="0">
                <a:latin typeface="Calibri" pitchFamily="34" charset="0"/>
                <a:cs typeface="+mj-cs"/>
              </a:rPr>
              <a:t>+ 5 </a:t>
            </a:r>
          </a:p>
        </p:txBody>
      </p:sp>
      <p:sp>
        <p:nvSpPr>
          <p:cNvPr id="12" name="TextBox 11"/>
          <p:cNvSpPr txBox="1">
            <a:spLocks noChangeArrowheads="1"/>
          </p:cNvSpPr>
          <p:nvPr/>
        </p:nvSpPr>
        <p:spPr bwMode="auto">
          <a:xfrm>
            <a:off x="1116013" y="5097463"/>
            <a:ext cx="5857875" cy="830262"/>
          </a:xfrm>
          <a:prstGeom prst="rect">
            <a:avLst/>
          </a:prstGeom>
          <a:noFill/>
          <a:ln w="9525">
            <a:noFill/>
            <a:miter lim="800000"/>
            <a:headEnd/>
            <a:tailEnd/>
          </a:ln>
        </p:spPr>
        <p:txBody>
          <a:bodyPr>
            <a:spAutoFit/>
          </a:bodyPr>
          <a:lstStyle/>
          <a:p>
            <a:pPr algn="ctr"/>
            <a:r>
              <a:rPr lang="ar-EG" sz="4800" b="1" dirty="0" smtClean="0">
                <a:solidFill>
                  <a:srgbClr val="0000FF"/>
                </a:solidFill>
              </a:rPr>
              <a:t>= </a:t>
            </a:r>
            <a:r>
              <a:rPr lang="ar-EG" sz="4800" b="1" dirty="0">
                <a:solidFill>
                  <a:srgbClr val="0000FF"/>
                </a:solidFill>
              </a:rPr>
              <a:t>9 + 5 = </a:t>
            </a:r>
            <a:r>
              <a:rPr lang="ar-EG" sz="4800" b="1" dirty="0">
                <a:solidFill>
                  <a:srgbClr val="FF0000"/>
                </a:solidFill>
              </a:rPr>
              <a:t>14</a:t>
            </a:r>
            <a:endParaRPr lang="en-US" sz="4800" dirty="0">
              <a:solidFill>
                <a:srgbClr val="FF0000"/>
              </a:solidFill>
            </a:endParaRPr>
          </a:p>
        </p:txBody>
      </p:sp>
      <p:sp>
        <p:nvSpPr>
          <p:cNvPr id="13" name="Rectangle 7"/>
          <p:cNvSpPr/>
          <p:nvPr/>
        </p:nvSpPr>
        <p:spPr bwMode="auto">
          <a:xfrm>
            <a:off x="571500" y="2308225"/>
            <a:ext cx="6500813" cy="1446213"/>
          </a:xfrm>
          <a:prstGeom prst="rect">
            <a:avLst/>
          </a:prstGeom>
        </p:spPr>
        <p:txBody>
          <a:bodyPr>
            <a:spAutoFit/>
          </a:bodyPr>
          <a:lstStyle/>
          <a:p>
            <a:pPr algn="ctr" fontAlgn="auto">
              <a:spcBef>
                <a:spcPts val="0"/>
              </a:spcBef>
              <a:spcAft>
                <a:spcPts val="0"/>
              </a:spcAft>
              <a:defRPr/>
            </a:pPr>
            <a:r>
              <a:rPr lang="ar-EG" sz="4400" b="1" u="sng" dirty="0">
                <a:solidFill>
                  <a:schemeClr val="tx2">
                    <a:lumMod val="50000"/>
                  </a:schemeClr>
                </a:solidFill>
                <a:latin typeface="+mn-lt"/>
                <a:cs typeface="+mj-cs"/>
              </a:rPr>
              <a:t>إذا كانت </a:t>
            </a:r>
            <a:r>
              <a:rPr lang="ar-EG" sz="4400" b="1" u="sng" dirty="0" err="1">
                <a:solidFill>
                  <a:schemeClr val="tx2">
                    <a:lumMod val="50000"/>
                  </a:schemeClr>
                </a:solidFill>
                <a:latin typeface="+mn-lt"/>
                <a:cs typeface="+mj-cs"/>
              </a:rPr>
              <a:t>م </a:t>
            </a:r>
            <a:r>
              <a:rPr lang="ar-EG" sz="4400" b="1" u="sng" dirty="0">
                <a:solidFill>
                  <a:schemeClr val="tx2">
                    <a:lumMod val="50000"/>
                  </a:schemeClr>
                </a:solidFill>
                <a:latin typeface="+mn-lt"/>
                <a:cs typeface="+mj-cs"/>
              </a:rPr>
              <a:t>= 4, </a:t>
            </a:r>
            <a:r>
              <a:rPr lang="ar-EG" sz="4400" b="1" u="sng" dirty="0" err="1">
                <a:solidFill>
                  <a:schemeClr val="tx2">
                    <a:lumMod val="50000"/>
                  </a:schemeClr>
                </a:solidFill>
                <a:latin typeface="+mn-lt"/>
                <a:cs typeface="+mj-cs"/>
              </a:rPr>
              <a:t>ن </a:t>
            </a:r>
            <a:r>
              <a:rPr lang="ar-EG" sz="4400" b="1" u="sng" dirty="0">
                <a:solidFill>
                  <a:schemeClr val="tx2">
                    <a:lumMod val="50000"/>
                  </a:schemeClr>
                </a:solidFill>
                <a:latin typeface="+mn-lt"/>
                <a:cs typeface="+mj-cs"/>
              </a:rPr>
              <a:t>= 9, فاحسب قيمة كل عبارة مما </a:t>
            </a:r>
            <a:r>
              <a:rPr lang="ar-EG" sz="4400" b="1" u="sng" dirty="0" err="1">
                <a:solidFill>
                  <a:schemeClr val="tx2">
                    <a:lumMod val="50000"/>
                  </a:schemeClr>
                </a:solidFill>
                <a:latin typeface="+mn-lt"/>
                <a:cs typeface="+mj-cs"/>
              </a:rPr>
              <a:t>يأتي:</a:t>
            </a:r>
            <a:endParaRPr lang="ar-EG" sz="4400" b="1" u="sng" dirty="0">
              <a:solidFill>
                <a:schemeClr val="tx2">
                  <a:lumMod val="50000"/>
                </a:schemeClr>
              </a:solidFill>
              <a:latin typeface="+mn-lt"/>
              <a:cs typeface="+mj-cs"/>
            </a:endParaRPr>
          </a:p>
        </p:txBody>
      </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4" name="ن + 5.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2"/>
                                        </p:tgtEl>
                                        <p:attrNameLst>
                                          <p:attrName>ppt_y</p:attrName>
                                        </p:attrNameLst>
                                      </p:cBhvr>
                                      <p:tavLst>
                                        <p:tav tm="0">
                                          <p:val>
                                            <p:strVal val="#ppt_y"/>
                                          </p:val>
                                        </p:tav>
                                        <p:tav tm="100000">
                                          <p:val>
                                            <p:strVal val="#ppt_y"/>
                                          </p:val>
                                        </p:tav>
                                      </p:tavLst>
                                    </p:anim>
                                    <p:anim calcmode="lin" valueType="num">
                                      <p:cBhvr>
                                        <p:cTn id="1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5" name="9 + 5 = 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1"/>
          <p:cNvGrpSpPr>
            <a:grpSpLocks/>
          </p:cNvGrpSpPr>
          <p:nvPr/>
        </p:nvGrpSpPr>
        <p:grpSpPr bwMode="auto">
          <a:xfrm>
            <a:off x="4500563" y="142875"/>
            <a:ext cx="4643437" cy="1785938"/>
            <a:chOff x="3143240" y="642918"/>
            <a:chExt cx="5643602" cy="2483729"/>
          </a:xfrm>
        </p:grpSpPr>
        <p:pic>
          <p:nvPicPr>
            <p:cNvPr id="34828" name="Picture 2" descr="BB.WMF"/>
            <p:cNvPicPr>
              <a:picLocks noChangeAspect="1"/>
            </p:cNvPicPr>
            <p:nvPr/>
          </p:nvPicPr>
          <p:blipFill>
            <a:blip r:embed="rId6" cstate="print"/>
            <a:srcRect/>
            <a:stretch>
              <a:fillRect/>
            </a:stretch>
          </p:blipFill>
          <p:spPr bwMode="auto">
            <a:xfrm>
              <a:off x="3143240" y="642918"/>
              <a:ext cx="5643602" cy="2483729"/>
            </a:xfrm>
            <a:prstGeom prst="rect">
              <a:avLst/>
            </a:prstGeom>
            <a:noFill/>
            <a:ln w="9525">
              <a:noFill/>
              <a:miter lim="800000"/>
              <a:headEnd/>
              <a:tailEnd/>
            </a:ln>
          </p:spPr>
        </p:pic>
        <p:sp>
          <p:nvSpPr>
            <p:cNvPr id="4" name="TextBox 3"/>
            <p:cNvSpPr txBox="1"/>
            <p:nvPr/>
          </p:nvSpPr>
          <p:spPr>
            <a:xfrm rot="21036707">
              <a:off x="5498984" y="1680366"/>
              <a:ext cx="2571768" cy="984467"/>
            </a:xfrm>
            <a:prstGeom prst="rect">
              <a:avLst/>
            </a:prstGeom>
            <a:noFill/>
          </p:spPr>
          <p:txBody>
            <a:bodyPr rtlCol="1">
              <a:spAutoFit/>
            </a:bodyPr>
            <a:lstStyle/>
            <a:p>
              <a:pPr algn="ctr" fontAlgn="auto">
                <a:spcBef>
                  <a:spcPts val="0"/>
                </a:spcBef>
                <a:spcAft>
                  <a:spcPts val="0"/>
                </a:spcAft>
                <a:defRPr/>
              </a:pPr>
              <a:r>
                <a:rPr lang="ar-EG" sz="4000" b="1" dirty="0">
                  <a:solidFill>
                    <a:srgbClr val="C00000"/>
                  </a:solidFill>
                  <a:latin typeface="+mn-lt"/>
                  <a:cs typeface="+mj-cs"/>
                </a:rPr>
                <a:t>الأمثلة 1-3</a:t>
              </a:r>
              <a:r>
                <a:rPr lang="ar-EG" sz="4000" b="1" dirty="0">
                  <a:ln>
                    <a:solidFill>
                      <a:srgbClr val="FF0000"/>
                    </a:solidFill>
                  </a:ln>
                  <a:solidFill>
                    <a:srgbClr val="C00000"/>
                  </a:solidFill>
                  <a:latin typeface="+mn-lt"/>
                  <a:cs typeface="+mj-cs"/>
                </a:rPr>
                <a:t> </a:t>
              </a:r>
            </a:p>
          </p:txBody>
        </p:sp>
      </p:grpSp>
      <p:grpSp>
        <p:nvGrpSpPr>
          <p:cNvPr id="34819" name="Group 5"/>
          <p:cNvGrpSpPr>
            <a:grpSpLocks/>
          </p:cNvGrpSpPr>
          <p:nvPr/>
        </p:nvGrpSpPr>
        <p:grpSpPr bwMode="auto">
          <a:xfrm>
            <a:off x="214313" y="2071688"/>
            <a:ext cx="8858250" cy="4714875"/>
            <a:chOff x="389100" y="1357298"/>
            <a:chExt cx="8183428" cy="4286280"/>
          </a:xfrm>
        </p:grpSpPr>
        <p:sp>
          <p:nvSpPr>
            <p:cNvPr id="8" name="Rounded Rectangle 7"/>
            <p:cNvSpPr/>
            <p:nvPr/>
          </p:nvSpPr>
          <p:spPr>
            <a:xfrm>
              <a:off x="389100" y="1357298"/>
              <a:ext cx="7397610" cy="3929090"/>
            </a:xfrm>
            <a:prstGeom prst="roundRect">
              <a:avLst/>
            </a:prstGeom>
            <a:gradFill>
              <a:gsLst>
                <a:gs pos="0">
                  <a:srgbClr val="FFFF00"/>
                </a:gs>
                <a:gs pos="100000">
                  <a:srgbClr val="CC3300"/>
                </a:gs>
              </a:gsLst>
            </a:gradFill>
            <a:ln>
              <a:solidFill>
                <a:srgbClr val="00FF00"/>
              </a:solidFill>
            </a:ln>
          </p:spPr>
          <p:style>
            <a:lnRef idx="2">
              <a:schemeClr val="accent1">
                <a:shade val="50000"/>
              </a:schemeClr>
            </a:lnRef>
            <a:fillRef idx="1003">
              <a:schemeClr val="l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pic>
          <p:nvPicPr>
            <p:cNvPr id="34827" name="Picture 8" descr="00125.WMF"/>
            <p:cNvPicPr>
              <a:picLocks noChangeAspect="1"/>
            </p:cNvPicPr>
            <p:nvPr/>
          </p:nvPicPr>
          <p:blipFill>
            <a:blip r:embed="rId7" cstate="print">
              <a:lum bright="-24000" contrast="44000"/>
            </a:blip>
            <a:srcRect/>
            <a:stretch>
              <a:fillRect/>
            </a:stretch>
          </p:blipFill>
          <p:spPr bwMode="auto">
            <a:xfrm flipH="1">
              <a:off x="3714744" y="1357298"/>
              <a:ext cx="4857784" cy="4286280"/>
            </a:xfrm>
            <a:prstGeom prst="rect">
              <a:avLst/>
            </a:prstGeom>
            <a:noFill/>
            <a:ln w="9525">
              <a:noFill/>
              <a:miter lim="800000"/>
              <a:headEnd/>
              <a:tailEnd/>
            </a:ln>
          </p:spPr>
        </p:pic>
      </p:grpSp>
      <p:sp>
        <p:nvSpPr>
          <p:cNvPr id="10" name="Oval Callout 9"/>
          <p:cNvSpPr/>
          <p:nvPr/>
        </p:nvSpPr>
        <p:spPr>
          <a:xfrm>
            <a:off x="6572264" y="4000504"/>
            <a:ext cx="1285884" cy="1000132"/>
          </a:xfrm>
          <a:prstGeom prst="wedgeEllipseCallout">
            <a:avLst/>
          </a:prstGeom>
          <a:solidFill>
            <a:srgbClr val="990000"/>
          </a:solidFill>
          <a:ln>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000" b="1">
                <a:ln w="18415" cmpd="sng">
                  <a:solidFill>
                    <a:schemeClr val="tx1"/>
                  </a:solidFill>
                  <a:prstDash val="solid"/>
                </a:ln>
                <a:solidFill>
                  <a:srgbClr val="FFFFFF"/>
                </a:solidFill>
                <a:effectLst>
                  <a:outerShdw blurRad="63500" dir="3600000" algn="tl" rotWithShape="0">
                    <a:srgbClr val="000000">
                      <a:alpha val="70000"/>
                    </a:srgbClr>
                  </a:outerShdw>
                </a:effectLst>
                <a:cs typeface="+mj-cs"/>
              </a:rPr>
              <a:t>3</a:t>
            </a:r>
            <a:endParaRPr lang="ar-EG" sz="6000" b="1" dirty="0">
              <a:ln w="18415" cmpd="sng">
                <a:solidFill>
                  <a:schemeClr val="tx1"/>
                </a:solidFill>
                <a:prstDash val="solid"/>
              </a:ln>
              <a:solidFill>
                <a:srgbClr val="FFFFFF"/>
              </a:solidFill>
              <a:effectLst>
                <a:outerShdw blurRad="63500" dir="3600000" algn="tl" rotWithShape="0">
                  <a:srgbClr val="000000">
                    <a:alpha val="70000"/>
                  </a:srgbClr>
                </a:outerShdw>
              </a:effectLst>
              <a:cs typeface="+mj-cs"/>
            </a:endParaRPr>
          </a:p>
        </p:txBody>
      </p:sp>
      <p:sp>
        <p:nvSpPr>
          <p:cNvPr id="11" name="TextBox 10"/>
          <p:cNvSpPr txBox="1">
            <a:spLocks noChangeArrowheads="1"/>
          </p:cNvSpPr>
          <p:nvPr/>
        </p:nvSpPr>
        <p:spPr bwMode="auto">
          <a:xfrm>
            <a:off x="2928938" y="4071938"/>
            <a:ext cx="2500312" cy="1016000"/>
          </a:xfrm>
          <a:prstGeom prst="rect">
            <a:avLst/>
          </a:prstGeom>
          <a:noFill/>
          <a:ln w="9525">
            <a:noFill/>
            <a:miter lim="800000"/>
            <a:headEnd/>
            <a:tailEnd/>
          </a:ln>
        </p:spPr>
        <p:txBody>
          <a:bodyPr>
            <a:spAutoFit/>
          </a:bodyPr>
          <a:lstStyle/>
          <a:p>
            <a:pPr algn="ctr">
              <a:defRPr/>
            </a:pPr>
            <a:r>
              <a:rPr lang="ar-EG" sz="6000" b="1" dirty="0" err="1">
                <a:latin typeface="Calibri" pitchFamily="34" charset="0"/>
                <a:cs typeface="+mj-cs"/>
              </a:rPr>
              <a:t>ن </a:t>
            </a:r>
            <a:r>
              <a:rPr lang="ar-EG" sz="6000" b="1" dirty="0">
                <a:latin typeface="Calibri" pitchFamily="34" charset="0"/>
                <a:cs typeface="+mj-cs"/>
              </a:rPr>
              <a:t>- م </a:t>
            </a:r>
          </a:p>
        </p:txBody>
      </p:sp>
      <p:sp>
        <p:nvSpPr>
          <p:cNvPr id="12" name="TextBox 11"/>
          <p:cNvSpPr txBox="1">
            <a:spLocks noChangeArrowheads="1"/>
          </p:cNvSpPr>
          <p:nvPr/>
        </p:nvSpPr>
        <p:spPr bwMode="auto">
          <a:xfrm>
            <a:off x="1219200" y="5149850"/>
            <a:ext cx="5715000" cy="830263"/>
          </a:xfrm>
          <a:prstGeom prst="rect">
            <a:avLst/>
          </a:prstGeom>
          <a:noFill/>
          <a:ln w="9525">
            <a:noFill/>
            <a:miter lim="800000"/>
            <a:headEnd/>
            <a:tailEnd/>
          </a:ln>
        </p:spPr>
        <p:txBody>
          <a:bodyPr>
            <a:spAutoFit/>
          </a:bodyPr>
          <a:lstStyle/>
          <a:p>
            <a:pPr algn="ctr"/>
            <a:r>
              <a:rPr lang="ar-EG" sz="4800" b="1" dirty="0" smtClean="0">
                <a:solidFill>
                  <a:srgbClr val="0000FF"/>
                </a:solidFill>
              </a:rPr>
              <a:t>= </a:t>
            </a:r>
            <a:r>
              <a:rPr lang="ar-EG" sz="4800" b="1" dirty="0">
                <a:solidFill>
                  <a:srgbClr val="0000FF"/>
                </a:solidFill>
              </a:rPr>
              <a:t>9– 4 = </a:t>
            </a:r>
            <a:r>
              <a:rPr lang="ar-EG" sz="4800" b="1" dirty="0">
                <a:solidFill>
                  <a:srgbClr val="FF0000"/>
                </a:solidFill>
              </a:rPr>
              <a:t>5</a:t>
            </a:r>
            <a:endParaRPr lang="en-US" sz="4800" dirty="0">
              <a:solidFill>
                <a:srgbClr val="FF0000"/>
              </a:solidFill>
            </a:endParaRPr>
          </a:p>
        </p:txBody>
      </p:sp>
      <p:sp>
        <p:nvSpPr>
          <p:cNvPr id="13" name="Rectangle 7"/>
          <p:cNvSpPr/>
          <p:nvPr/>
        </p:nvSpPr>
        <p:spPr bwMode="auto">
          <a:xfrm>
            <a:off x="571500" y="2308225"/>
            <a:ext cx="6500813" cy="1446213"/>
          </a:xfrm>
          <a:prstGeom prst="rect">
            <a:avLst/>
          </a:prstGeom>
        </p:spPr>
        <p:txBody>
          <a:bodyPr>
            <a:spAutoFit/>
          </a:bodyPr>
          <a:lstStyle/>
          <a:p>
            <a:pPr algn="ctr" fontAlgn="auto">
              <a:spcBef>
                <a:spcPts val="0"/>
              </a:spcBef>
              <a:spcAft>
                <a:spcPts val="0"/>
              </a:spcAft>
              <a:defRPr/>
            </a:pPr>
            <a:r>
              <a:rPr lang="ar-EG" sz="4400" b="1" u="sng" dirty="0">
                <a:solidFill>
                  <a:schemeClr val="tx2">
                    <a:lumMod val="50000"/>
                  </a:schemeClr>
                </a:solidFill>
                <a:latin typeface="+mn-lt"/>
                <a:cs typeface="+mj-cs"/>
              </a:rPr>
              <a:t>إذا كانت </a:t>
            </a:r>
            <a:r>
              <a:rPr lang="ar-EG" sz="4400" b="1" u="sng" dirty="0" err="1">
                <a:solidFill>
                  <a:schemeClr val="tx2">
                    <a:lumMod val="50000"/>
                  </a:schemeClr>
                </a:solidFill>
                <a:latin typeface="+mn-lt"/>
                <a:cs typeface="+mj-cs"/>
              </a:rPr>
              <a:t>م </a:t>
            </a:r>
            <a:r>
              <a:rPr lang="ar-EG" sz="4400" b="1" u="sng" dirty="0">
                <a:solidFill>
                  <a:schemeClr val="tx2">
                    <a:lumMod val="50000"/>
                  </a:schemeClr>
                </a:solidFill>
                <a:latin typeface="+mn-lt"/>
                <a:cs typeface="+mj-cs"/>
              </a:rPr>
              <a:t>= 4, </a:t>
            </a:r>
            <a:r>
              <a:rPr lang="ar-EG" sz="4400" b="1" u="sng" dirty="0" err="1">
                <a:solidFill>
                  <a:schemeClr val="tx2">
                    <a:lumMod val="50000"/>
                  </a:schemeClr>
                </a:solidFill>
                <a:latin typeface="+mn-lt"/>
                <a:cs typeface="+mj-cs"/>
              </a:rPr>
              <a:t>ن </a:t>
            </a:r>
            <a:r>
              <a:rPr lang="ar-EG" sz="4400" b="1" u="sng" dirty="0">
                <a:solidFill>
                  <a:schemeClr val="tx2">
                    <a:lumMod val="50000"/>
                  </a:schemeClr>
                </a:solidFill>
                <a:latin typeface="+mn-lt"/>
                <a:cs typeface="+mj-cs"/>
              </a:rPr>
              <a:t>= 9, فاحسب قيمة كل عبارة مما </a:t>
            </a:r>
            <a:r>
              <a:rPr lang="ar-EG" sz="4400" b="1" u="sng" dirty="0" err="1">
                <a:solidFill>
                  <a:schemeClr val="tx2">
                    <a:lumMod val="50000"/>
                  </a:schemeClr>
                </a:solidFill>
                <a:latin typeface="+mn-lt"/>
                <a:cs typeface="+mj-cs"/>
              </a:rPr>
              <a:t>يأتي:</a:t>
            </a:r>
            <a:endParaRPr lang="ar-EG" sz="4400" b="1" u="sng" dirty="0">
              <a:solidFill>
                <a:schemeClr val="tx2">
                  <a:lumMod val="50000"/>
                </a:schemeClr>
              </a:solidFill>
              <a:latin typeface="+mn-lt"/>
              <a:cs typeface="+mj-cs"/>
            </a:endParaRPr>
          </a:p>
        </p:txBody>
      </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4" name="ن - م.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2"/>
                                        </p:tgtEl>
                                        <p:attrNameLst>
                                          <p:attrName>ppt_y</p:attrName>
                                        </p:attrNameLst>
                                      </p:cBhvr>
                                      <p:tavLst>
                                        <p:tav tm="0">
                                          <p:val>
                                            <p:strVal val="#ppt_y"/>
                                          </p:val>
                                        </p:tav>
                                        <p:tav tm="100000">
                                          <p:val>
                                            <p:strVal val="#ppt_y"/>
                                          </p:val>
                                        </p:tav>
                                      </p:tavLst>
                                    </p:anim>
                                    <p:anim calcmode="lin" valueType="num">
                                      <p:cBhvr>
                                        <p:cTn id="1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5" name="9– 4 = 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1"/>
          <p:cNvGrpSpPr>
            <a:grpSpLocks/>
          </p:cNvGrpSpPr>
          <p:nvPr/>
        </p:nvGrpSpPr>
        <p:grpSpPr bwMode="auto">
          <a:xfrm>
            <a:off x="4500563" y="142875"/>
            <a:ext cx="4643437" cy="1785938"/>
            <a:chOff x="3143240" y="642918"/>
            <a:chExt cx="5643602" cy="2483729"/>
          </a:xfrm>
        </p:grpSpPr>
        <p:pic>
          <p:nvPicPr>
            <p:cNvPr id="35852" name="Picture 2" descr="BB.WMF"/>
            <p:cNvPicPr>
              <a:picLocks noChangeAspect="1"/>
            </p:cNvPicPr>
            <p:nvPr/>
          </p:nvPicPr>
          <p:blipFill>
            <a:blip r:embed="rId6" cstate="print"/>
            <a:srcRect/>
            <a:stretch>
              <a:fillRect/>
            </a:stretch>
          </p:blipFill>
          <p:spPr bwMode="auto">
            <a:xfrm>
              <a:off x="3143240" y="642918"/>
              <a:ext cx="5643602" cy="2483729"/>
            </a:xfrm>
            <a:prstGeom prst="rect">
              <a:avLst/>
            </a:prstGeom>
            <a:noFill/>
            <a:ln w="9525">
              <a:noFill/>
              <a:miter lim="800000"/>
              <a:headEnd/>
              <a:tailEnd/>
            </a:ln>
          </p:spPr>
        </p:pic>
        <p:sp>
          <p:nvSpPr>
            <p:cNvPr id="4" name="TextBox 3"/>
            <p:cNvSpPr txBox="1"/>
            <p:nvPr/>
          </p:nvSpPr>
          <p:spPr>
            <a:xfrm rot="21036707">
              <a:off x="5498984" y="1680366"/>
              <a:ext cx="2571768" cy="984467"/>
            </a:xfrm>
            <a:prstGeom prst="rect">
              <a:avLst/>
            </a:prstGeom>
            <a:noFill/>
          </p:spPr>
          <p:txBody>
            <a:bodyPr rtlCol="1">
              <a:spAutoFit/>
            </a:bodyPr>
            <a:lstStyle/>
            <a:p>
              <a:pPr algn="ctr" fontAlgn="auto">
                <a:spcBef>
                  <a:spcPts val="0"/>
                </a:spcBef>
                <a:spcAft>
                  <a:spcPts val="0"/>
                </a:spcAft>
                <a:defRPr/>
              </a:pPr>
              <a:r>
                <a:rPr lang="ar-EG" sz="4000" b="1" dirty="0">
                  <a:solidFill>
                    <a:srgbClr val="C00000"/>
                  </a:solidFill>
                  <a:latin typeface="+mn-lt"/>
                  <a:cs typeface="+mj-cs"/>
                </a:rPr>
                <a:t>الأمثلة 1-3</a:t>
              </a:r>
              <a:r>
                <a:rPr lang="ar-EG" sz="4000" b="1" dirty="0">
                  <a:ln>
                    <a:solidFill>
                      <a:srgbClr val="FF0000"/>
                    </a:solidFill>
                  </a:ln>
                  <a:solidFill>
                    <a:srgbClr val="C00000"/>
                  </a:solidFill>
                  <a:latin typeface="+mn-lt"/>
                  <a:cs typeface="+mj-cs"/>
                </a:rPr>
                <a:t> </a:t>
              </a:r>
            </a:p>
          </p:txBody>
        </p:sp>
      </p:grpSp>
      <p:grpSp>
        <p:nvGrpSpPr>
          <p:cNvPr id="35843" name="Group 5"/>
          <p:cNvGrpSpPr>
            <a:grpSpLocks/>
          </p:cNvGrpSpPr>
          <p:nvPr/>
        </p:nvGrpSpPr>
        <p:grpSpPr bwMode="auto">
          <a:xfrm>
            <a:off x="214313" y="2071688"/>
            <a:ext cx="8858250" cy="4714875"/>
            <a:chOff x="389100" y="1357298"/>
            <a:chExt cx="8183428" cy="4286280"/>
          </a:xfrm>
        </p:grpSpPr>
        <p:sp>
          <p:nvSpPr>
            <p:cNvPr id="8" name="Rounded Rectangle 7"/>
            <p:cNvSpPr/>
            <p:nvPr/>
          </p:nvSpPr>
          <p:spPr>
            <a:xfrm>
              <a:off x="389100" y="1357298"/>
              <a:ext cx="7397610" cy="3929090"/>
            </a:xfrm>
            <a:prstGeom prst="roundRect">
              <a:avLst/>
            </a:prstGeom>
            <a:gradFill>
              <a:gsLst>
                <a:gs pos="0">
                  <a:srgbClr val="FFFF00"/>
                </a:gs>
                <a:gs pos="100000">
                  <a:srgbClr val="CC3300"/>
                </a:gs>
              </a:gsLst>
            </a:gradFill>
            <a:ln>
              <a:solidFill>
                <a:srgbClr val="00FF00"/>
              </a:solidFill>
            </a:ln>
          </p:spPr>
          <p:style>
            <a:lnRef idx="2">
              <a:schemeClr val="accent1">
                <a:shade val="50000"/>
              </a:schemeClr>
            </a:lnRef>
            <a:fillRef idx="1003">
              <a:schemeClr val="l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pic>
          <p:nvPicPr>
            <p:cNvPr id="35851" name="Picture 8" descr="00125.WMF"/>
            <p:cNvPicPr>
              <a:picLocks noChangeAspect="1"/>
            </p:cNvPicPr>
            <p:nvPr/>
          </p:nvPicPr>
          <p:blipFill>
            <a:blip r:embed="rId7" cstate="print">
              <a:lum bright="-24000" contrast="44000"/>
            </a:blip>
            <a:srcRect/>
            <a:stretch>
              <a:fillRect/>
            </a:stretch>
          </p:blipFill>
          <p:spPr bwMode="auto">
            <a:xfrm flipH="1">
              <a:off x="3714744" y="1357298"/>
              <a:ext cx="4857784" cy="4286280"/>
            </a:xfrm>
            <a:prstGeom prst="rect">
              <a:avLst/>
            </a:prstGeom>
            <a:noFill/>
            <a:ln w="9525">
              <a:noFill/>
              <a:miter lim="800000"/>
              <a:headEnd/>
              <a:tailEnd/>
            </a:ln>
          </p:spPr>
        </p:pic>
      </p:grpSp>
      <p:sp>
        <p:nvSpPr>
          <p:cNvPr id="10" name="Oval Callout 9"/>
          <p:cNvSpPr/>
          <p:nvPr/>
        </p:nvSpPr>
        <p:spPr>
          <a:xfrm>
            <a:off x="6572264" y="4000504"/>
            <a:ext cx="1285884" cy="1000132"/>
          </a:xfrm>
          <a:prstGeom prst="wedgeEllipseCallout">
            <a:avLst/>
          </a:prstGeom>
          <a:solidFill>
            <a:srgbClr val="990000"/>
          </a:solidFill>
          <a:ln>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000" b="1" dirty="0">
                <a:ln w="18415" cmpd="sng">
                  <a:solidFill>
                    <a:schemeClr val="tx1"/>
                  </a:solidFill>
                  <a:prstDash val="solid"/>
                </a:ln>
                <a:solidFill>
                  <a:srgbClr val="FFFFFF"/>
                </a:solidFill>
                <a:effectLst>
                  <a:outerShdw blurRad="63500" dir="3600000" algn="tl" rotWithShape="0">
                    <a:srgbClr val="000000">
                      <a:alpha val="70000"/>
                    </a:srgbClr>
                  </a:outerShdw>
                </a:effectLst>
                <a:cs typeface="+mj-cs"/>
              </a:rPr>
              <a:t>4</a:t>
            </a:r>
          </a:p>
        </p:txBody>
      </p:sp>
      <p:sp>
        <p:nvSpPr>
          <p:cNvPr id="11" name="TextBox 10"/>
          <p:cNvSpPr txBox="1">
            <a:spLocks noChangeArrowheads="1"/>
          </p:cNvSpPr>
          <p:nvPr/>
        </p:nvSpPr>
        <p:spPr bwMode="auto">
          <a:xfrm>
            <a:off x="3138488" y="4071938"/>
            <a:ext cx="2500312" cy="1016000"/>
          </a:xfrm>
          <a:prstGeom prst="rect">
            <a:avLst/>
          </a:prstGeom>
          <a:noFill/>
          <a:ln w="9525">
            <a:noFill/>
            <a:miter lim="800000"/>
            <a:headEnd/>
            <a:tailEnd/>
          </a:ln>
        </p:spPr>
        <p:txBody>
          <a:bodyPr>
            <a:spAutoFit/>
          </a:bodyPr>
          <a:lstStyle/>
          <a:p>
            <a:pPr algn="ctr">
              <a:defRPr/>
            </a:pPr>
            <a:r>
              <a:rPr lang="ar-EG" sz="6000" b="1" dirty="0" err="1">
                <a:latin typeface="Calibri" pitchFamily="34" charset="0"/>
                <a:cs typeface="+mj-cs"/>
              </a:rPr>
              <a:t>م </a:t>
            </a:r>
            <a:r>
              <a:rPr lang="ar-EG" sz="6000" b="1" dirty="0">
                <a:latin typeface="Calibri" pitchFamily="34" charset="0"/>
                <a:cs typeface="+mj-cs"/>
              </a:rPr>
              <a:t>– 2 </a:t>
            </a:r>
          </a:p>
        </p:txBody>
      </p:sp>
      <p:sp>
        <p:nvSpPr>
          <p:cNvPr id="12" name="TextBox 11"/>
          <p:cNvSpPr txBox="1">
            <a:spLocks noChangeArrowheads="1"/>
          </p:cNvSpPr>
          <p:nvPr/>
        </p:nvSpPr>
        <p:spPr bwMode="auto">
          <a:xfrm>
            <a:off x="1116013" y="5170488"/>
            <a:ext cx="6107112" cy="830262"/>
          </a:xfrm>
          <a:prstGeom prst="rect">
            <a:avLst/>
          </a:prstGeom>
          <a:noFill/>
          <a:ln w="9525">
            <a:noFill/>
            <a:miter lim="800000"/>
            <a:headEnd/>
            <a:tailEnd/>
          </a:ln>
        </p:spPr>
        <p:txBody>
          <a:bodyPr>
            <a:spAutoFit/>
          </a:bodyPr>
          <a:lstStyle/>
          <a:p>
            <a:pPr algn="ctr"/>
            <a:r>
              <a:rPr lang="ar-EG" sz="4800" b="1" dirty="0" smtClean="0">
                <a:solidFill>
                  <a:srgbClr val="0000FF"/>
                </a:solidFill>
              </a:rPr>
              <a:t>= </a:t>
            </a:r>
            <a:r>
              <a:rPr lang="ar-EG" sz="4800" b="1" dirty="0">
                <a:solidFill>
                  <a:srgbClr val="0000FF"/>
                </a:solidFill>
              </a:rPr>
              <a:t>4– 2 = </a:t>
            </a:r>
            <a:r>
              <a:rPr lang="ar-EG" sz="4800" b="1" dirty="0">
                <a:solidFill>
                  <a:srgbClr val="FF0000"/>
                </a:solidFill>
              </a:rPr>
              <a:t>2</a:t>
            </a:r>
            <a:endParaRPr lang="en-US" sz="4800" dirty="0">
              <a:solidFill>
                <a:srgbClr val="FF0000"/>
              </a:solidFill>
            </a:endParaRPr>
          </a:p>
        </p:txBody>
      </p:sp>
      <p:sp>
        <p:nvSpPr>
          <p:cNvPr id="13" name="Rectangle 7"/>
          <p:cNvSpPr/>
          <p:nvPr/>
        </p:nvSpPr>
        <p:spPr bwMode="auto">
          <a:xfrm>
            <a:off x="571500" y="2308225"/>
            <a:ext cx="6500813" cy="1446213"/>
          </a:xfrm>
          <a:prstGeom prst="rect">
            <a:avLst/>
          </a:prstGeom>
        </p:spPr>
        <p:txBody>
          <a:bodyPr>
            <a:spAutoFit/>
          </a:bodyPr>
          <a:lstStyle/>
          <a:p>
            <a:pPr algn="ctr" fontAlgn="auto">
              <a:spcBef>
                <a:spcPts val="0"/>
              </a:spcBef>
              <a:spcAft>
                <a:spcPts val="0"/>
              </a:spcAft>
              <a:defRPr/>
            </a:pPr>
            <a:r>
              <a:rPr lang="ar-EG" sz="4400" b="1" u="sng" dirty="0">
                <a:solidFill>
                  <a:schemeClr val="tx2">
                    <a:lumMod val="50000"/>
                  </a:schemeClr>
                </a:solidFill>
                <a:latin typeface="+mn-lt"/>
                <a:cs typeface="+mj-cs"/>
              </a:rPr>
              <a:t>إذا كانت </a:t>
            </a:r>
            <a:r>
              <a:rPr lang="ar-EG" sz="4400" b="1" u="sng" dirty="0" err="1">
                <a:solidFill>
                  <a:schemeClr val="tx2">
                    <a:lumMod val="50000"/>
                  </a:schemeClr>
                </a:solidFill>
                <a:latin typeface="+mn-lt"/>
                <a:cs typeface="+mj-cs"/>
              </a:rPr>
              <a:t>م </a:t>
            </a:r>
            <a:r>
              <a:rPr lang="ar-EG" sz="4400" b="1" u="sng" dirty="0">
                <a:solidFill>
                  <a:schemeClr val="tx2">
                    <a:lumMod val="50000"/>
                  </a:schemeClr>
                </a:solidFill>
                <a:latin typeface="+mn-lt"/>
                <a:cs typeface="+mj-cs"/>
              </a:rPr>
              <a:t>= 4, </a:t>
            </a:r>
            <a:r>
              <a:rPr lang="ar-EG" sz="4400" b="1" u="sng" dirty="0" err="1">
                <a:solidFill>
                  <a:schemeClr val="tx2">
                    <a:lumMod val="50000"/>
                  </a:schemeClr>
                </a:solidFill>
                <a:latin typeface="+mn-lt"/>
                <a:cs typeface="+mj-cs"/>
              </a:rPr>
              <a:t>ن </a:t>
            </a:r>
            <a:r>
              <a:rPr lang="ar-EG" sz="4400" b="1" u="sng" dirty="0">
                <a:solidFill>
                  <a:schemeClr val="tx2">
                    <a:lumMod val="50000"/>
                  </a:schemeClr>
                </a:solidFill>
                <a:latin typeface="+mn-lt"/>
                <a:cs typeface="+mj-cs"/>
              </a:rPr>
              <a:t>= 9, فاحسب قيمة كل عبارة مما </a:t>
            </a:r>
            <a:r>
              <a:rPr lang="ar-EG" sz="4400" b="1" u="sng" dirty="0" err="1">
                <a:solidFill>
                  <a:schemeClr val="tx2">
                    <a:lumMod val="50000"/>
                  </a:schemeClr>
                </a:solidFill>
                <a:latin typeface="+mn-lt"/>
                <a:cs typeface="+mj-cs"/>
              </a:rPr>
              <a:t>يأتي:</a:t>
            </a:r>
            <a:endParaRPr lang="ar-EG" sz="4400" b="1" u="sng" dirty="0">
              <a:solidFill>
                <a:schemeClr val="tx2">
                  <a:lumMod val="50000"/>
                </a:schemeClr>
              </a:solidFill>
              <a:latin typeface="+mn-lt"/>
              <a:cs typeface="+mj-cs"/>
            </a:endParaRPr>
          </a:p>
        </p:txBody>
      </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4" name="م – 2.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2"/>
                                        </p:tgtEl>
                                        <p:attrNameLst>
                                          <p:attrName>ppt_y</p:attrName>
                                        </p:attrNameLst>
                                      </p:cBhvr>
                                      <p:tavLst>
                                        <p:tav tm="0">
                                          <p:val>
                                            <p:strVal val="#ppt_y"/>
                                          </p:val>
                                        </p:tav>
                                        <p:tav tm="100000">
                                          <p:val>
                                            <p:strVal val="#ppt_y"/>
                                          </p:val>
                                        </p:tav>
                                      </p:tavLst>
                                    </p:anim>
                                    <p:anim calcmode="lin" valueType="num">
                                      <p:cBhvr>
                                        <p:cTn id="1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5" name="4– 2 =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1"/>
          <p:cNvGrpSpPr>
            <a:grpSpLocks/>
          </p:cNvGrpSpPr>
          <p:nvPr/>
        </p:nvGrpSpPr>
        <p:grpSpPr bwMode="auto">
          <a:xfrm>
            <a:off x="4500563" y="142875"/>
            <a:ext cx="4643437" cy="1785938"/>
            <a:chOff x="3143240" y="642918"/>
            <a:chExt cx="5643602" cy="2483729"/>
          </a:xfrm>
        </p:grpSpPr>
        <p:pic>
          <p:nvPicPr>
            <p:cNvPr id="36876" name="Picture 2" descr="BB.WMF"/>
            <p:cNvPicPr>
              <a:picLocks noChangeAspect="1"/>
            </p:cNvPicPr>
            <p:nvPr/>
          </p:nvPicPr>
          <p:blipFill>
            <a:blip r:embed="rId6" cstate="print"/>
            <a:srcRect/>
            <a:stretch>
              <a:fillRect/>
            </a:stretch>
          </p:blipFill>
          <p:spPr bwMode="auto">
            <a:xfrm>
              <a:off x="3143240" y="642918"/>
              <a:ext cx="5643602" cy="2483729"/>
            </a:xfrm>
            <a:prstGeom prst="rect">
              <a:avLst/>
            </a:prstGeom>
            <a:noFill/>
            <a:ln w="9525">
              <a:noFill/>
              <a:miter lim="800000"/>
              <a:headEnd/>
              <a:tailEnd/>
            </a:ln>
          </p:spPr>
        </p:pic>
        <p:sp>
          <p:nvSpPr>
            <p:cNvPr id="4" name="TextBox 3"/>
            <p:cNvSpPr txBox="1"/>
            <p:nvPr/>
          </p:nvSpPr>
          <p:spPr>
            <a:xfrm rot="21036707">
              <a:off x="5498984" y="1680366"/>
              <a:ext cx="2571768" cy="984467"/>
            </a:xfrm>
            <a:prstGeom prst="rect">
              <a:avLst/>
            </a:prstGeom>
            <a:noFill/>
          </p:spPr>
          <p:txBody>
            <a:bodyPr rtlCol="1">
              <a:spAutoFit/>
            </a:bodyPr>
            <a:lstStyle/>
            <a:p>
              <a:pPr algn="ctr" fontAlgn="auto">
                <a:spcBef>
                  <a:spcPts val="0"/>
                </a:spcBef>
                <a:spcAft>
                  <a:spcPts val="0"/>
                </a:spcAft>
                <a:defRPr/>
              </a:pPr>
              <a:r>
                <a:rPr lang="ar-EG" sz="4000" b="1" dirty="0">
                  <a:solidFill>
                    <a:srgbClr val="C00000"/>
                  </a:solidFill>
                  <a:latin typeface="+mn-lt"/>
                  <a:cs typeface="+mj-cs"/>
                </a:rPr>
                <a:t>الأمثلة 1-3</a:t>
              </a:r>
              <a:r>
                <a:rPr lang="ar-EG" sz="4000" b="1" dirty="0">
                  <a:ln>
                    <a:solidFill>
                      <a:srgbClr val="FF0000"/>
                    </a:solidFill>
                  </a:ln>
                  <a:solidFill>
                    <a:srgbClr val="C00000"/>
                  </a:solidFill>
                  <a:latin typeface="+mn-lt"/>
                  <a:cs typeface="+mj-cs"/>
                </a:rPr>
                <a:t> </a:t>
              </a:r>
            </a:p>
          </p:txBody>
        </p:sp>
      </p:grpSp>
      <p:grpSp>
        <p:nvGrpSpPr>
          <p:cNvPr id="36867" name="Group 5"/>
          <p:cNvGrpSpPr>
            <a:grpSpLocks/>
          </p:cNvGrpSpPr>
          <p:nvPr/>
        </p:nvGrpSpPr>
        <p:grpSpPr bwMode="auto">
          <a:xfrm>
            <a:off x="214313" y="2071688"/>
            <a:ext cx="8858250" cy="4714875"/>
            <a:chOff x="389100" y="1357298"/>
            <a:chExt cx="8183428" cy="4286280"/>
          </a:xfrm>
        </p:grpSpPr>
        <p:sp>
          <p:nvSpPr>
            <p:cNvPr id="8" name="Rounded Rectangle 7"/>
            <p:cNvSpPr/>
            <p:nvPr/>
          </p:nvSpPr>
          <p:spPr>
            <a:xfrm>
              <a:off x="389100" y="1357298"/>
              <a:ext cx="7397610" cy="3929090"/>
            </a:xfrm>
            <a:prstGeom prst="roundRect">
              <a:avLst/>
            </a:prstGeom>
            <a:gradFill>
              <a:gsLst>
                <a:gs pos="0">
                  <a:srgbClr val="FFFF00"/>
                </a:gs>
                <a:gs pos="100000">
                  <a:srgbClr val="CC3300"/>
                </a:gs>
              </a:gsLst>
            </a:gradFill>
            <a:ln>
              <a:solidFill>
                <a:srgbClr val="00FF00"/>
              </a:solidFill>
            </a:ln>
          </p:spPr>
          <p:style>
            <a:lnRef idx="2">
              <a:schemeClr val="accent1">
                <a:shade val="50000"/>
              </a:schemeClr>
            </a:lnRef>
            <a:fillRef idx="1003">
              <a:schemeClr val="l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pic>
          <p:nvPicPr>
            <p:cNvPr id="36875" name="Picture 8" descr="00125.WMF"/>
            <p:cNvPicPr>
              <a:picLocks noChangeAspect="1"/>
            </p:cNvPicPr>
            <p:nvPr/>
          </p:nvPicPr>
          <p:blipFill>
            <a:blip r:embed="rId7" cstate="print">
              <a:lum bright="-24000" contrast="44000"/>
            </a:blip>
            <a:srcRect/>
            <a:stretch>
              <a:fillRect/>
            </a:stretch>
          </p:blipFill>
          <p:spPr bwMode="auto">
            <a:xfrm flipH="1">
              <a:off x="3714744" y="1357298"/>
              <a:ext cx="4857784" cy="4286280"/>
            </a:xfrm>
            <a:prstGeom prst="rect">
              <a:avLst/>
            </a:prstGeom>
            <a:noFill/>
            <a:ln w="9525">
              <a:noFill/>
              <a:miter lim="800000"/>
              <a:headEnd/>
              <a:tailEnd/>
            </a:ln>
          </p:spPr>
        </p:pic>
      </p:grpSp>
      <p:sp>
        <p:nvSpPr>
          <p:cNvPr id="10" name="Oval Callout 9"/>
          <p:cNvSpPr/>
          <p:nvPr/>
        </p:nvSpPr>
        <p:spPr>
          <a:xfrm>
            <a:off x="6572264" y="4000504"/>
            <a:ext cx="1285884" cy="1000132"/>
          </a:xfrm>
          <a:prstGeom prst="wedgeEllipseCallout">
            <a:avLst/>
          </a:prstGeom>
          <a:solidFill>
            <a:srgbClr val="990000"/>
          </a:solidFill>
          <a:ln>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000" b="1" dirty="0">
                <a:ln w="18415" cmpd="sng">
                  <a:solidFill>
                    <a:schemeClr val="tx1"/>
                  </a:solidFill>
                  <a:prstDash val="solid"/>
                </a:ln>
                <a:solidFill>
                  <a:srgbClr val="FFFFFF"/>
                </a:solidFill>
                <a:effectLst>
                  <a:outerShdw blurRad="63500" dir="3600000" algn="tl" rotWithShape="0">
                    <a:srgbClr val="000000">
                      <a:alpha val="70000"/>
                    </a:srgbClr>
                  </a:outerShdw>
                </a:effectLst>
                <a:cs typeface="+mj-cs"/>
              </a:rPr>
              <a:t>5</a:t>
            </a:r>
          </a:p>
        </p:txBody>
      </p:sp>
      <p:sp>
        <p:nvSpPr>
          <p:cNvPr id="11" name="TextBox 10"/>
          <p:cNvSpPr txBox="1">
            <a:spLocks noChangeArrowheads="1"/>
          </p:cNvSpPr>
          <p:nvPr/>
        </p:nvSpPr>
        <p:spPr bwMode="auto">
          <a:xfrm>
            <a:off x="3138488" y="4089400"/>
            <a:ext cx="2500312" cy="1016000"/>
          </a:xfrm>
          <a:prstGeom prst="rect">
            <a:avLst/>
          </a:prstGeom>
          <a:noFill/>
          <a:ln w="9525">
            <a:noFill/>
            <a:miter lim="800000"/>
            <a:headEnd/>
            <a:tailEnd/>
          </a:ln>
        </p:spPr>
        <p:txBody>
          <a:bodyPr>
            <a:spAutoFit/>
          </a:bodyPr>
          <a:lstStyle/>
          <a:p>
            <a:pPr algn="ctr">
              <a:defRPr/>
            </a:pPr>
            <a:r>
              <a:rPr lang="ar-EG" sz="6000" b="1" dirty="0" err="1">
                <a:latin typeface="Calibri" pitchFamily="34" charset="0"/>
                <a:cs typeface="+mj-cs"/>
              </a:rPr>
              <a:t>4م</a:t>
            </a:r>
            <a:r>
              <a:rPr lang="ar-EG" sz="6000" b="1" dirty="0">
                <a:latin typeface="Calibri" pitchFamily="34" charset="0"/>
                <a:cs typeface="+mj-cs"/>
              </a:rPr>
              <a:t> – 2 </a:t>
            </a:r>
          </a:p>
        </p:txBody>
      </p:sp>
      <p:sp>
        <p:nvSpPr>
          <p:cNvPr id="12" name="TextBox 11"/>
          <p:cNvSpPr txBox="1">
            <a:spLocks noChangeArrowheads="1"/>
          </p:cNvSpPr>
          <p:nvPr/>
        </p:nvSpPr>
        <p:spPr bwMode="auto">
          <a:xfrm>
            <a:off x="323850" y="5241925"/>
            <a:ext cx="7429500" cy="708025"/>
          </a:xfrm>
          <a:prstGeom prst="rect">
            <a:avLst/>
          </a:prstGeom>
          <a:noFill/>
          <a:ln w="9525">
            <a:noFill/>
            <a:miter lim="800000"/>
            <a:headEnd/>
            <a:tailEnd/>
          </a:ln>
        </p:spPr>
        <p:txBody>
          <a:bodyPr>
            <a:spAutoFit/>
          </a:bodyPr>
          <a:lstStyle/>
          <a:p>
            <a:pPr algn="ctr"/>
            <a:r>
              <a:rPr lang="ar-EG" sz="4000" b="1" dirty="0" smtClean="0">
                <a:solidFill>
                  <a:srgbClr val="0000FF"/>
                </a:solidFill>
              </a:rPr>
              <a:t>= </a:t>
            </a:r>
            <a:r>
              <a:rPr lang="ar-EG" sz="4000" b="1" dirty="0">
                <a:solidFill>
                  <a:srgbClr val="0000FF"/>
                </a:solidFill>
              </a:rPr>
              <a:t>4(4) – 2 = 16 – 2 = </a:t>
            </a:r>
            <a:r>
              <a:rPr lang="ar-EG" sz="4000" b="1" dirty="0">
                <a:solidFill>
                  <a:srgbClr val="FF0000"/>
                </a:solidFill>
              </a:rPr>
              <a:t>14</a:t>
            </a:r>
            <a:endParaRPr lang="en-US" sz="4000" dirty="0">
              <a:solidFill>
                <a:srgbClr val="FF0000"/>
              </a:solidFill>
            </a:endParaRPr>
          </a:p>
        </p:txBody>
      </p:sp>
      <p:sp>
        <p:nvSpPr>
          <p:cNvPr id="13" name="Rectangle 7"/>
          <p:cNvSpPr/>
          <p:nvPr/>
        </p:nvSpPr>
        <p:spPr bwMode="auto">
          <a:xfrm>
            <a:off x="571500" y="2308225"/>
            <a:ext cx="6500813" cy="1446213"/>
          </a:xfrm>
          <a:prstGeom prst="rect">
            <a:avLst/>
          </a:prstGeom>
        </p:spPr>
        <p:txBody>
          <a:bodyPr>
            <a:spAutoFit/>
          </a:bodyPr>
          <a:lstStyle/>
          <a:p>
            <a:pPr algn="ctr" fontAlgn="auto">
              <a:spcBef>
                <a:spcPts val="0"/>
              </a:spcBef>
              <a:spcAft>
                <a:spcPts val="0"/>
              </a:spcAft>
              <a:defRPr/>
            </a:pPr>
            <a:r>
              <a:rPr lang="ar-EG" sz="4400" b="1" u="sng" dirty="0">
                <a:solidFill>
                  <a:schemeClr val="tx2">
                    <a:lumMod val="50000"/>
                  </a:schemeClr>
                </a:solidFill>
                <a:latin typeface="+mn-lt"/>
                <a:cs typeface="+mj-cs"/>
              </a:rPr>
              <a:t>إذا كانت </a:t>
            </a:r>
            <a:r>
              <a:rPr lang="ar-EG" sz="4400" b="1" u="sng" dirty="0" err="1">
                <a:solidFill>
                  <a:schemeClr val="tx2">
                    <a:lumMod val="50000"/>
                  </a:schemeClr>
                </a:solidFill>
                <a:latin typeface="+mn-lt"/>
                <a:cs typeface="+mj-cs"/>
              </a:rPr>
              <a:t>م </a:t>
            </a:r>
            <a:r>
              <a:rPr lang="ar-EG" sz="4400" b="1" u="sng" dirty="0">
                <a:solidFill>
                  <a:schemeClr val="tx2">
                    <a:lumMod val="50000"/>
                  </a:schemeClr>
                </a:solidFill>
                <a:latin typeface="+mn-lt"/>
                <a:cs typeface="+mj-cs"/>
              </a:rPr>
              <a:t>= 4, </a:t>
            </a:r>
            <a:r>
              <a:rPr lang="ar-EG" sz="4400" b="1" u="sng" dirty="0" err="1">
                <a:solidFill>
                  <a:schemeClr val="tx2">
                    <a:lumMod val="50000"/>
                  </a:schemeClr>
                </a:solidFill>
                <a:latin typeface="+mn-lt"/>
                <a:cs typeface="+mj-cs"/>
              </a:rPr>
              <a:t>ن </a:t>
            </a:r>
            <a:r>
              <a:rPr lang="ar-EG" sz="4400" b="1" u="sng" dirty="0">
                <a:solidFill>
                  <a:schemeClr val="tx2">
                    <a:lumMod val="50000"/>
                  </a:schemeClr>
                </a:solidFill>
                <a:latin typeface="+mn-lt"/>
                <a:cs typeface="+mj-cs"/>
              </a:rPr>
              <a:t>= 9, فاحسب قيمة كل عبارة مما </a:t>
            </a:r>
            <a:r>
              <a:rPr lang="ar-EG" sz="4400" b="1" u="sng" dirty="0" err="1">
                <a:solidFill>
                  <a:schemeClr val="tx2">
                    <a:lumMod val="50000"/>
                  </a:schemeClr>
                </a:solidFill>
                <a:latin typeface="+mn-lt"/>
                <a:cs typeface="+mj-cs"/>
              </a:rPr>
              <a:t>يأتي:</a:t>
            </a:r>
            <a:endParaRPr lang="ar-EG" sz="4400" b="1" u="sng" dirty="0">
              <a:solidFill>
                <a:schemeClr val="tx2">
                  <a:lumMod val="50000"/>
                </a:schemeClr>
              </a:solidFill>
              <a:latin typeface="+mn-lt"/>
              <a:cs typeface="+mj-cs"/>
            </a:endParaRPr>
          </a:p>
        </p:txBody>
      </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4" name="4م – 2.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2"/>
                                        </p:tgtEl>
                                        <p:attrNameLst>
                                          <p:attrName>ppt_y</p:attrName>
                                        </p:attrNameLst>
                                      </p:cBhvr>
                                      <p:tavLst>
                                        <p:tav tm="0">
                                          <p:val>
                                            <p:strVal val="#ppt_y"/>
                                          </p:val>
                                        </p:tav>
                                        <p:tav tm="100000">
                                          <p:val>
                                            <p:strVal val="#ppt_y"/>
                                          </p:val>
                                        </p:tav>
                                      </p:tavLst>
                                    </p:anim>
                                    <p:anim calcmode="lin" valueType="num">
                                      <p:cBhvr>
                                        <p:cTn id="1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5" name="4(4) – 2 =.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1"/>
          <p:cNvGrpSpPr>
            <a:grpSpLocks/>
          </p:cNvGrpSpPr>
          <p:nvPr/>
        </p:nvGrpSpPr>
        <p:grpSpPr bwMode="auto">
          <a:xfrm>
            <a:off x="4500563" y="142875"/>
            <a:ext cx="4643437" cy="1785938"/>
            <a:chOff x="3143240" y="642918"/>
            <a:chExt cx="5643602" cy="2483729"/>
          </a:xfrm>
        </p:grpSpPr>
        <p:pic>
          <p:nvPicPr>
            <p:cNvPr id="37900" name="Picture 2" descr="BB.WMF"/>
            <p:cNvPicPr>
              <a:picLocks noChangeAspect="1"/>
            </p:cNvPicPr>
            <p:nvPr/>
          </p:nvPicPr>
          <p:blipFill>
            <a:blip r:embed="rId6" cstate="print"/>
            <a:srcRect/>
            <a:stretch>
              <a:fillRect/>
            </a:stretch>
          </p:blipFill>
          <p:spPr bwMode="auto">
            <a:xfrm>
              <a:off x="3143240" y="642918"/>
              <a:ext cx="5643602" cy="2483729"/>
            </a:xfrm>
            <a:prstGeom prst="rect">
              <a:avLst/>
            </a:prstGeom>
            <a:noFill/>
            <a:ln w="9525">
              <a:noFill/>
              <a:miter lim="800000"/>
              <a:headEnd/>
              <a:tailEnd/>
            </a:ln>
          </p:spPr>
        </p:pic>
        <p:sp>
          <p:nvSpPr>
            <p:cNvPr id="4" name="TextBox 3"/>
            <p:cNvSpPr txBox="1"/>
            <p:nvPr/>
          </p:nvSpPr>
          <p:spPr>
            <a:xfrm rot="21036707">
              <a:off x="5498984" y="1680366"/>
              <a:ext cx="2571768" cy="984467"/>
            </a:xfrm>
            <a:prstGeom prst="rect">
              <a:avLst/>
            </a:prstGeom>
            <a:noFill/>
          </p:spPr>
          <p:txBody>
            <a:bodyPr rtlCol="1">
              <a:spAutoFit/>
            </a:bodyPr>
            <a:lstStyle/>
            <a:p>
              <a:pPr algn="ctr" fontAlgn="auto">
                <a:spcBef>
                  <a:spcPts val="0"/>
                </a:spcBef>
                <a:spcAft>
                  <a:spcPts val="0"/>
                </a:spcAft>
                <a:defRPr/>
              </a:pPr>
              <a:r>
                <a:rPr lang="ar-EG" sz="4000" b="1" dirty="0">
                  <a:solidFill>
                    <a:srgbClr val="C00000"/>
                  </a:solidFill>
                  <a:latin typeface="+mn-lt"/>
                  <a:cs typeface="+mj-cs"/>
                </a:rPr>
                <a:t>الأمثلة 1-3</a:t>
              </a:r>
              <a:r>
                <a:rPr lang="ar-EG" sz="4000" b="1" dirty="0">
                  <a:ln>
                    <a:solidFill>
                      <a:srgbClr val="FF0000"/>
                    </a:solidFill>
                  </a:ln>
                  <a:solidFill>
                    <a:srgbClr val="C00000"/>
                  </a:solidFill>
                  <a:latin typeface="+mn-lt"/>
                  <a:cs typeface="+mj-cs"/>
                </a:rPr>
                <a:t> </a:t>
              </a:r>
            </a:p>
          </p:txBody>
        </p:sp>
      </p:grpSp>
      <p:grpSp>
        <p:nvGrpSpPr>
          <p:cNvPr id="37891" name="Group 5"/>
          <p:cNvGrpSpPr>
            <a:grpSpLocks/>
          </p:cNvGrpSpPr>
          <p:nvPr/>
        </p:nvGrpSpPr>
        <p:grpSpPr bwMode="auto">
          <a:xfrm>
            <a:off x="214313" y="2071688"/>
            <a:ext cx="8858250" cy="4714875"/>
            <a:chOff x="389100" y="1357298"/>
            <a:chExt cx="8183428" cy="4286280"/>
          </a:xfrm>
        </p:grpSpPr>
        <p:sp>
          <p:nvSpPr>
            <p:cNvPr id="8" name="Rounded Rectangle 7"/>
            <p:cNvSpPr/>
            <p:nvPr/>
          </p:nvSpPr>
          <p:spPr>
            <a:xfrm>
              <a:off x="389100" y="1357298"/>
              <a:ext cx="7397610" cy="3929090"/>
            </a:xfrm>
            <a:prstGeom prst="roundRect">
              <a:avLst/>
            </a:prstGeom>
            <a:gradFill>
              <a:gsLst>
                <a:gs pos="0">
                  <a:srgbClr val="FFFF00"/>
                </a:gs>
                <a:gs pos="100000">
                  <a:srgbClr val="CC3300"/>
                </a:gs>
              </a:gsLst>
            </a:gradFill>
            <a:ln>
              <a:solidFill>
                <a:srgbClr val="00FF00"/>
              </a:solidFill>
            </a:ln>
          </p:spPr>
          <p:style>
            <a:lnRef idx="2">
              <a:schemeClr val="accent1">
                <a:shade val="50000"/>
              </a:schemeClr>
            </a:lnRef>
            <a:fillRef idx="1003">
              <a:schemeClr val="l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pic>
          <p:nvPicPr>
            <p:cNvPr id="37899" name="Picture 8" descr="00125.WMF"/>
            <p:cNvPicPr>
              <a:picLocks noChangeAspect="1"/>
            </p:cNvPicPr>
            <p:nvPr/>
          </p:nvPicPr>
          <p:blipFill>
            <a:blip r:embed="rId7" cstate="print">
              <a:lum bright="-24000" contrast="44000"/>
            </a:blip>
            <a:srcRect/>
            <a:stretch>
              <a:fillRect/>
            </a:stretch>
          </p:blipFill>
          <p:spPr bwMode="auto">
            <a:xfrm flipH="1">
              <a:off x="3714744" y="1357298"/>
              <a:ext cx="4857784" cy="4286280"/>
            </a:xfrm>
            <a:prstGeom prst="rect">
              <a:avLst/>
            </a:prstGeom>
            <a:noFill/>
            <a:ln w="9525">
              <a:noFill/>
              <a:miter lim="800000"/>
              <a:headEnd/>
              <a:tailEnd/>
            </a:ln>
          </p:spPr>
        </p:pic>
      </p:grpSp>
      <p:sp>
        <p:nvSpPr>
          <p:cNvPr id="10" name="Oval Callout 9"/>
          <p:cNvSpPr/>
          <p:nvPr/>
        </p:nvSpPr>
        <p:spPr>
          <a:xfrm>
            <a:off x="6572264" y="4000504"/>
            <a:ext cx="1285884" cy="1000132"/>
          </a:xfrm>
          <a:prstGeom prst="wedgeEllipseCallout">
            <a:avLst/>
          </a:prstGeom>
          <a:solidFill>
            <a:srgbClr val="990000"/>
          </a:solidFill>
          <a:ln>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000" b="1" dirty="0">
                <a:ln w="18415" cmpd="sng">
                  <a:solidFill>
                    <a:schemeClr val="tx1"/>
                  </a:solidFill>
                  <a:prstDash val="solid"/>
                </a:ln>
                <a:solidFill>
                  <a:srgbClr val="FFFFFF"/>
                </a:solidFill>
                <a:effectLst>
                  <a:outerShdw blurRad="63500" dir="3600000" algn="tl" rotWithShape="0">
                    <a:srgbClr val="000000">
                      <a:alpha val="70000"/>
                    </a:srgbClr>
                  </a:outerShdw>
                </a:effectLst>
                <a:cs typeface="+mj-cs"/>
              </a:rPr>
              <a:t>6</a:t>
            </a:r>
          </a:p>
        </p:txBody>
      </p:sp>
      <p:sp>
        <p:nvSpPr>
          <p:cNvPr id="11" name="TextBox 10"/>
          <p:cNvSpPr txBox="1">
            <a:spLocks noChangeArrowheads="1"/>
          </p:cNvSpPr>
          <p:nvPr/>
        </p:nvSpPr>
        <p:spPr bwMode="auto">
          <a:xfrm>
            <a:off x="2928938" y="4000500"/>
            <a:ext cx="2500312" cy="1016000"/>
          </a:xfrm>
          <a:prstGeom prst="rect">
            <a:avLst/>
          </a:prstGeom>
          <a:noFill/>
          <a:ln w="9525">
            <a:noFill/>
            <a:miter lim="800000"/>
            <a:headEnd/>
            <a:tailEnd/>
          </a:ln>
        </p:spPr>
        <p:txBody>
          <a:bodyPr>
            <a:spAutoFit/>
          </a:bodyPr>
          <a:lstStyle/>
          <a:p>
            <a:pPr algn="ctr">
              <a:defRPr/>
            </a:pPr>
            <a:r>
              <a:rPr lang="ar-EG" sz="6000" b="1" dirty="0">
                <a:latin typeface="Calibri" pitchFamily="34" charset="0"/>
                <a:cs typeface="+mj-cs"/>
              </a:rPr>
              <a:t>2ن + 3 </a:t>
            </a:r>
          </a:p>
        </p:txBody>
      </p:sp>
      <p:sp>
        <p:nvSpPr>
          <p:cNvPr id="12" name="TextBox 11"/>
          <p:cNvSpPr txBox="1">
            <a:spLocks noChangeArrowheads="1"/>
          </p:cNvSpPr>
          <p:nvPr/>
        </p:nvSpPr>
        <p:spPr bwMode="auto">
          <a:xfrm>
            <a:off x="276225" y="5241925"/>
            <a:ext cx="7391400" cy="708025"/>
          </a:xfrm>
          <a:prstGeom prst="rect">
            <a:avLst/>
          </a:prstGeom>
          <a:noFill/>
          <a:ln w="9525">
            <a:noFill/>
            <a:miter lim="800000"/>
            <a:headEnd/>
            <a:tailEnd/>
          </a:ln>
        </p:spPr>
        <p:txBody>
          <a:bodyPr>
            <a:spAutoFit/>
          </a:bodyPr>
          <a:lstStyle/>
          <a:p>
            <a:pPr algn="ctr"/>
            <a:r>
              <a:rPr lang="ar-EG" sz="4000" b="1" dirty="0" smtClean="0">
                <a:solidFill>
                  <a:srgbClr val="0000FF"/>
                </a:solidFill>
              </a:rPr>
              <a:t>= </a:t>
            </a:r>
            <a:r>
              <a:rPr lang="ar-EG" sz="4000" b="1" dirty="0">
                <a:solidFill>
                  <a:srgbClr val="0000FF"/>
                </a:solidFill>
              </a:rPr>
              <a:t>2(9) + 3 = 18 + 3 = </a:t>
            </a:r>
            <a:r>
              <a:rPr lang="ar-EG" sz="4000" b="1" dirty="0">
                <a:solidFill>
                  <a:srgbClr val="FF0000"/>
                </a:solidFill>
              </a:rPr>
              <a:t>21</a:t>
            </a:r>
            <a:endParaRPr lang="en-US" sz="4000" dirty="0">
              <a:solidFill>
                <a:srgbClr val="FF0000"/>
              </a:solidFill>
            </a:endParaRPr>
          </a:p>
        </p:txBody>
      </p:sp>
      <p:sp>
        <p:nvSpPr>
          <p:cNvPr id="13" name="Rectangle 7"/>
          <p:cNvSpPr/>
          <p:nvPr/>
        </p:nvSpPr>
        <p:spPr bwMode="auto">
          <a:xfrm>
            <a:off x="571500" y="2308225"/>
            <a:ext cx="6500813" cy="1446213"/>
          </a:xfrm>
          <a:prstGeom prst="rect">
            <a:avLst/>
          </a:prstGeom>
        </p:spPr>
        <p:txBody>
          <a:bodyPr>
            <a:spAutoFit/>
          </a:bodyPr>
          <a:lstStyle/>
          <a:p>
            <a:pPr algn="ctr" fontAlgn="auto">
              <a:spcBef>
                <a:spcPts val="0"/>
              </a:spcBef>
              <a:spcAft>
                <a:spcPts val="0"/>
              </a:spcAft>
              <a:defRPr/>
            </a:pPr>
            <a:r>
              <a:rPr lang="ar-EG" sz="4400" b="1" u="sng" dirty="0">
                <a:solidFill>
                  <a:schemeClr val="tx2">
                    <a:lumMod val="50000"/>
                  </a:schemeClr>
                </a:solidFill>
                <a:latin typeface="+mn-lt"/>
                <a:cs typeface="+mj-cs"/>
              </a:rPr>
              <a:t>إذا كانت </a:t>
            </a:r>
            <a:r>
              <a:rPr lang="ar-EG" sz="4400" b="1" u="sng" dirty="0" err="1">
                <a:solidFill>
                  <a:schemeClr val="tx2">
                    <a:lumMod val="50000"/>
                  </a:schemeClr>
                </a:solidFill>
                <a:latin typeface="+mn-lt"/>
                <a:cs typeface="+mj-cs"/>
              </a:rPr>
              <a:t>م </a:t>
            </a:r>
            <a:r>
              <a:rPr lang="ar-EG" sz="4400" b="1" u="sng" dirty="0">
                <a:solidFill>
                  <a:schemeClr val="tx2">
                    <a:lumMod val="50000"/>
                  </a:schemeClr>
                </a:solidFill>
                <a:latin typeface="+mn-lt"/>
                <a:cs typeface="+mj-cs"/>
              </a:rPr>
              <a:t>= 4, </a:t>
            </a:r>
            <a:r>
              <a:rPr lang="ar-EG" sz="4400" b="1" u="sng" dirty="0" err="1">
                <a:solidFill>
                  <a:schemeClr val="tx2">
                    <a:lumMod val="50000"/>
                  </a:schemeClr>
                </a:solidFill>
                <a:latin typeface="+mn-lt"/>
                <a:cs typeface="+mj-cs"/>
              </a:rPr>
              <a:t>ن </a:t>
            </a:r>
            <a:r>
              <a:rPr lang="ar-EG" sz="4400" b="1" u="sng" dirty="0">
                <a:solidFill>
                  <a:schemeClr val="tx2">
                    <a:lumMod val="50000"/>
                  </a:schemeClr>
                </a:solidFill>
                <a:latin typeface="+mn-lt"/>
                <a:cs typeface="+mj-cs"/>
              </a:rPr>
              <a:t>= 9, فاحسب قيمة كل عبارة مما </a:t>
            </a:r>
            <a:r>
              <a:rPr lang="ar-EG" sz="4400" b="1" u="sng" dirty="0" err="1">
                <a:solidFill>
                  <a:schemeClr val="tx2">
                    <a:lumMod val="50000"/>
                  </a:schemeClr>
                </a:solidFill>
                <a:latin typeface="+mn-lt"/>
                <a:cs typeface="+mj-cs"/>
              </a:rPr>
              <a:t>يأتي:</a:t>
            </a:r>
            <a:endParaRPr lang="ar-EG" sz="4400" b="1" u="sng" dirty="0">
              <a:solidFill>
                <a:schemeClr val="tx2">
                  <a:lumMod val="50000"/>
                </a:schemeClr>
              </a:solidFill>
              <a:latin typeface="+mn-lt"/>
              <a:cs typeface="+mj-cs"/>
            </a:endParaRPr>
          </a:p>
        </p:txBody>
      </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4" name="2ن + 3.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2"/>
                                        </p:tgtEl>
                                        <p:attrNameLst>
                                          <p:attrName>ppt_y</p:attrName>
                                        </p:attrNameLst>
                                      </p:cBhvr>
                                      <p:tavLst>
                                        <p:tav tm="0">
                                          <p:val>
                                            <p:strVal val="#ppt_y"/>
                                          </p:val>
                                        </p:tav>
                                        <p:tav tm="100000">
                                          <p:val>
                                            <p:strVal val="#ppt_y"/>
                                          </p:val>
                                        </p:tav>
                                      </p:tavLst>
                                    </p:anim>
                                    <p:anim calcmode="lin" valueType="num">
                                      <p:cBhvr>
                                        <p:cTn id="1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5" name="2(9) + 3 =.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 Single Corner Rectangle 14"/>
          <p:cNvSpPr/>
          <p:nvPr/>
        </p:nvSpPr>
        <p:spPr bwMode="auto">
          <a:xfrm rot="10800000">
            <a:off x="285750" y="547688"/>
            <a:ext cx="8501063" cy="6096000"/>
          </a:xfrm>
          <a:prstGeom prst="round1Rect">
            <a:avLst>
              <a:gd name="adj" fmla="val 43151"/>
            </a:avLst>
          </a:prstGeom>
          <a:gradFill>
            <a:gsLst>
              <a:gs pos="0">
                <a:srgbClr val="6600CC"/>
              </a:gs>
              <a:gs pos="50000">
                <a:schemeClr val="bg1">
                  <a:lumMod val="95000"/>
                </a:schemeClr>
              </a:gs>
              <a:gs pos="100000">
                <a:schemeClr val="bg1">
                  <a:lumMod val="95000"/>
                </a:schemeClr>
              </a:gs>
            </a:gsLst>
            <a:lin ang="13500000" scaled="1"/>
          </a:gradFill>
          <a:ln w="28575">
            <a:solidFill>
              <a:srgbClr val="FF0000"/>
            </a:solidFill>
            <a:prstDash val="sysDash"/>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2" name="سحابة 4"/>
          <p:cNvSpPr/>
          <p:nvPr/>
        </p:nvSpPr>
        <p:spPr bwMode="auto">
          <a:xfrm>
            <a:off x="5436096" y="260648"/>
            <a:ext cx="3435864" cy="1071570"/>
          </a:xfrm>
          <a:prstGeom prst="cloud">
            <a:avLst/>
          </a:prstGeom>
          <a:gradFill flip="none" rotWithShape="1">
            <a:gsLst>
              <a:gs pos="0">
                <a:srgbClr val="FF0000"/>
              </a:gs>
              <a:gs pos="50000">
                <a:schemeClr val="tx1"/>
              </a:gs>
              <a:gs pos="100000">
                <a:srgbClr val="9900CC"/>
              </a:gs>
            </a:gsLst>
            <a:lin ang="5400000" scaled="1"/>
            <a:tileRect/>
          </a:gradFill>
          <a:ln>
            <a:solidFill>
              <a:schemeClr val="tx1"/>
            </a:solid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1" anchor="ctr"/>
          <a:lstStyle/>
          <a:p>
            <a:pPr fontAlgn="auto">
              <a:spcBef>
                <a:spcPts val="0"/>
              </a:spcBef>
              <a:spcAft>
                <a:spcPts val="0"/>
              </a:spcAft>
              <a:defRPr/>
            </a:pPr>
            <a:r>
              <a:rPr lang="ar-EG" sz="4800" b="1" dirty="0">
                <a:solidFill>
                  <a:schemeClr val="bg1"/>
                </a:solidFill>
                <a:cs typeface="+mj-cs"/>
              </a:rPr>
              <a:t>المثال 4 </a:t>
            </a:r>
            <a:endParaRPr lang="en-US" sz="4800" b="1" dirty="0">
              <a:solidFill>
                <a:schemeClr val="bg1"/>
              </a:solidFill>
              <a:cs typeface="+mj-cs"/>
            </a:endParaRPr>
          </a:p>
        </p:txBody>
      </p:sp>
      <p:sp>
        <p:nvSpPr>
          <p:cNvPr id="3" name="Oval Callout 2"/>
          <p:cNvSpPr/>
          <p:nvPr/>
        </p:nvSpPr>
        <p:spPr>
          <a:xfrm>
            <a:off x="7786710" y="2143116"/>
            <a:ext cx="1285884" cy="1000132"/>
          </a:xfrm>
          <a:prstGeom prst="wedgeEllipseCallout">
            <a:avLst/>
          </a:prstGeom>
          <a:solidFill>
            <a:srgbClr val="008000"/>
          </a:solidFill>
          <a:ln>
            <a:solidFill>
              <a:srgbClr val="00CC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000" b="1" dirty="0">
                <a:ln w="18415" cmpd="sng">
                  <a:solidFill>
                    <a:schemeClr val="tx1"/>
                  </a:solidFill>
                  <a:prstDash val="solid"/>
                </a:ln>
                <a:solidFill>
                  <a:srgbClr val="FFFFFF"/>
                </a:solidFill>
                <a:effectLst>
                  <a:outerShdw blurRad="63500" dir="3600000" algn="tl" rotWithShape="0">
                    <a:srgbClr val="000000">
                      <a:alpha val="70000"/>
                    </a:srgbClr>
                  </a:outerShdw>
                </a:effectLst>
                <a:cs typeface="+mj-cs"/>
              </a:rPr>
              <a:t>7</a:t>
            </a:r>
          </a:p>
        </p:txBody>
      </p:sp>
      <p:sp>
        <p:nvSpPr>
          <p:cNvPr id="4" name="TextBox 3"/>
          <p:cNvSpPr txBox="1">
            <a:spLocks noChangeArrowheads="1"/>
          </p:cNvSpPr>
          <p:nvPr/>
        </p:nvSpPr>
        <p:spPr bwMode="auto">
          <a:xfrm>
            <a:off x="428625" y="1616075"/>
            <a:ext cx="7358063" cy="2862263"/>
          </a:xfrm>
          <a:prstGeom prst="rect">
            <a:avLst/>
          </a:prstGeom>
          <a:noFill/>
          <a:ln w="9525">
            <a:noFill/>
            <a:miter lim="800000"/>
            <a:headEnd/>
            <a:tailEnd/>
          </a:ln>
        </p:spPr>
        <p:txBody>
          <a:bodyPr>
            <a:spAutoFit/>
          </a:bodyPr>
          <a:lstStyle/>
          <a:p>
            <a:pPr algn="justLow">
              <a:defRPr/>
            </a:pPr>
            <a:r>
              <a:rPr lang="ar-EG" sz="3600" b="1" dirty="0">
                <a:solidFill>
                  <a:srgbClr val="0000FF"/>
                </a:solidFill>
                <a:latin typeface="Calibri" pitchFamily="34" charset="0"/>
                <a:cs typeface="+mj-cs"/>
              </a:rPr>
              <a:t>اختيار من متعدد: </a:t>
            </a:r>
            <a:r>
              <a:rPr lang="ar-EG" sz="3600" b="1" dirty="0">
                <a:latin typeface="Calibri" pitchFamily="34" charset="0"/>
                <a:cs typeface="+mj-cs"/>
              </a:rPr>
              <a:t>إذا كان مقدار النقود التي أعادها البائع إلى سلطان بعد أن أعطاه 20 ريالاً ثمناً لـ 4 دفاتر هو 20 – 4د ؛ حيث د تمثل ثمن كل دفتر, فإن مقدار المبلغ الذي أعاده البائع إلى سلطان إذا كان ثمن الدفتر الواحد 3 ريالات هو:</a:t>
            </a:r>
          </a:p>
        </p:txBody>
      </p:sp>
      <p:sp>
        <p:nvSpPr>
          <p:cNvPr id="37896" name="TextBox 5"/>
          <p:cNvSpPr txBox="1">
            <a:spLocks noChangeArrowheads="1"/>
          </p:cNvSpPr>
          <p:nvPr/>
        </p:nvSpPr>
        <p:spPr bwMode="auto">
          <a:xfrm>
            <a:off x="4572000" y="4916488"/>
            <a:ext cx="2357438" cy="584200"/>
          </a:xfrm>
          <a:prstGeom prst="rect">
            <a:avLst/>
          </a:prstGeom>
          <a:noFill/>
          <a:ln w="9525">
            <a:noFill/>
            <a:miter lim="800000"/>
            <a:headEnd/>
            <a:tailEnd/>
          </a:ln>
        </p:spPr>
        <p:txBody>
          <a:bodyPr>
            <a:spAutoFit/>
          </a:bodyPr>
          <a:lstStyle/>
          <a:p>
            <a:pPr algn="ctr">
              <a:defRPr/>
            </a:pPr>
            <a:r>
              <a:rPr lang="ar-EG" sz="3200" b="1" dirty="0" err="1">
                <a:latin typeface="Calibri" pitchFamily="34" charset="0"/>
                <a:cs typeface="+mj-cs"/>
              </a:rPr>
              <a:t>أ </a:t>
            </a:r>
            <a:r>
              <a:rPr lang="ar-EG" sz="3200" b="1" dirty="0">
                <a:latin typeface="Calibri" pitchFamily="34" charset="0"/>
                <a:cs typeface="+mj-cs"/>
              </a:rPr>
              <a:t>) 4 ريالات</a:t>
            </a:r>
          </a:p>
        </p:txBody>
      </p:sp>
      <p:sp>
        <p:nvSpPr>
          <p:cNvPr id="37897" name="TextBox 6"/>
          <p:cNvSpPr txBox="1">
            <a:spLocks noChangeArrowheads="1"/>
          </p:cNvSpPr>
          <p:nvPr/>
        </p:nvSpPr>
        <p:spPr bwMode="auto">
          <a:xfrm>
            <a:off x="1643063" y="4857750"/>
            <a:ext cx="2071687" cy="584200"/>
          </a:xfrm>
          <a:prstGeom prst="rect">
            <a:avLst/>
          </a:prstGeom>
          <a:noFill/>
          <a:ln w="9525">
            <a:noFill/>
            <a:miter lim="800000"/>
            <a:headEnd/>
            <a:tailEnd/>
          </a:ln>
        </p:spPr>
        <p:txBody>
          <a:bodyPr>
            <a:spAutoFit/>
          </a:bodyPr>
          <a:lstStyle/>
          <a:p>
            <a:pPr algn="ctr">
              <a:defRPr/>
            </a:pPr>
            <a:r>
              <a:rPr lang="ar-EG" sz="3200" b="1" dirty="0">
                <a:latin typeface="Calibri" pitchFamily="34" charset="0"/>
                <a:cs typeface="+mj-cs"/>
              </a:rPr>
              <a:t>ب) 17 ريالاً</a:t>
            </a:r>
          </a:p>
        </p:txBody>
      </p:sp>
      <p:sp>
        <p:nvSpPr>
          <p:cNvPr id="37898" name="TextBox 7"/>
          <p:cNvSpPr txBox="1">
            <a:spLocks noChangeArrowheads="1"/>
          </p:cNvSpPr>
          <p:nvPr/>
        </p:nvSpPr>
        <p:spPr bwMode="auto">
          <a:xfrm>
            <a:off x="4643438" y="5699125"/>
            <a:ext cx="2214562" cy="584200"/>
          </a:xfrm>
          <a:prstGeom prst="rect">
            <a:avLst/>
          </a:prstGeom>
          <a:noFill/>
          <a:ln w="9525">
            <a:noFill/>
            <a:miter lim="800000"/>
            <a:headEnd/>
            <a:tailEnd/>
          </a:ln>
        </p:spPr>
        <p:txBody>
          <a:bodyPr>
            <a:spAutoFit/>
          </a:bodyPr>
          <a:lstStyle/>
          <a:p>
            <a:pPr algn="ctr">
              <a:defRPr/>
            </a:pPr>
            <a:r>
              <a:rPr lang="ar-EG" sz="3200" b="1" dirty="0" err="1">
                <a:latin typeface="Calibri" pitchFamily="34" charset="0"/>
                <a:cs typeface="+mj-cs"/>
              </a:rPr>
              <a:t>جـ</a:t>
            </a:r>
            <a:r>
              <a:rPr lang="ar-EG" sz="3200" b="1" dirty="0">
                <a:latin typeface="Calibri" pitchFamily="34" charset="0"/>
                <a:cs typeface="+mj-cs"/>
              </a:rPr>
              <a:t>) 8 ريالات</a:t>
            </a:r>
          </a:p>
        </p:txBody>
      </p:sp>
      <p:sp>
        <p:nvSpPr>
          <p:cNvPr id="37899" name="TextBox 8"/>
          <p:cNvSpPr txBox="1">
            <a:spLocks noChangeArrowheads="1"/>
          </p:cNvSpPr>
          <p:nvPr/>
        </p:nvSpPr>
        <p:spPr bwMode="auto">
          <a:xfrm>
            <a:off x="1500188" y="5699125"/>
            <a:ext cx="2071687" cy="584200"/>
          </a:xfrm>
          <a:prstGeom prst="rect">
            <a:avLst/>
          </a:prstGeom>
          <a:noFill/>
          <a:ln w="9525">
            <a:noFill/>
            <a:miter lim="800000"/>
            <a:headEnd/>
            <a:tailEnd/>
          </a:ln>
        </p:spPr>
        <p:txBody>
          <a:bodyPr>
            <a:spAutoFit/>
          </a:bodyPr>
          <a:lstStyle/>
          <a:p>
            <a:pPr algn="ctr">
              <a:defRPr/>
            </a:pPr>
            <a:r>
              <a:rPr lang="ar-EG" sz="3200" b="1" dirty="0">
                <a:latin typeface="Calibri" pitchFamily="34" charset="0"/>
                <a:cs typeface="+mj-cs"/>
              </a:rPr>
              <a:t>د) 48 ريالاً</a:t>
            </a:r>
          </a:p>
        </p:txBody>
      </p:sp>
      <p:cxnSp>
        <p:nvCxnSpPr>
          <p:cNvPr id="17" name="Straight Connector 16"/>
          <p:cNvCxnSpPr/>
          <p:nvPr/>
        </p:nvCxnSpPr>
        <p:spPr>
          <a:xfrm rot="10800000">
            <a:off x="4786313" y="6357938"/>
            <a:ext cx="1857375" cy="1587"/>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97" decel="100000"/>
                                        <p:tgtEl>
                                          <p:spTgt spid="2"/>
                                        </p:tgtEl>
                                      </p:cBhvr>
                                    </p:animEffect>
                                    <p:anim calcmode="lin" valueType="num">
                                      <p:cBhvr>
                                        <p:cTn id="8" dur="397" decel="100000" fill="hold"/>
                                        <p:tgtEl>
                                          <p:spTgt spid="2"/>
                                        </p:tgtEl>
                                        <p:attrNameLst>
                                          <p:attrName>style.rotation</p:attrName>
                                        </p:attrNameLst>
                                      </p:cBhvr>
                                      <p:tavLst>
                                        <p:tav tm="0">
                                          <p:val>
                                            <p:fltVal val="-90"/>
                                          </p:val>
                                        </p:tav>
                                        <p:tav tm="100000">
                                          <p:val>
                                            <p:fltVal val="0"/>
                                          </p:val>
                                        </p:tav>
                                      </p:tavLst>
                                    </p:anim>
                                    <p:anim calcmode="lin" valueType="num">
                                      <p:cBhvr>
                                        <p:cTn id="9" dur="397" decel="100000" fill="hold"/>
                                        <p:tgtEl>
                                          <p:spTgt spid="2"/>
                                        </p:tgtEl>
                                        <p:attrNameLst>
                                          <p:attrName>ppt_x</p:attrName>
                                        </p:attrNameLst>
                                      </p:cBhvr>
                                      <p:tavLst>
                                        <p:tav tm="0">
                                          <p:val>
                                            <p:strVal val="#ppt_x+0.4"/>
                                          </p:val>
                                        </p:tav>
                                        <p:tav tm="100000">
                                          <p:val>
                                            <p:strVal val="#ppt_x-0.05"/>
                                          </p:val>
                                        </p:tav>
                                      </p:tavLst>
                                    </p:anim>
                                    <p:anim calcmode="lin" valueType="num">
                                      <p:cBhvr>
                                        <p:cTn id="10" dur="397" decel="100000" fill="hold"/>
                                        <p:tgtEl>
                                          <p:spTgt spid="2"/>
                                        </p:tgtEl>
                                        <p:attrNameLst>
                                          <p:attrName>ppt_y</p:attrName>
                                        </p:attrNameLst>
                                      </p:cBhvr>
                                      <p:tavLst>
                                        <p:tav tm="0">
                                          <p:val>
                                            <p:strVal val="#ppt_y-0.4"/>
                                          </p:val>
                                        </p:tav>
                                        <p:tav tm="100000">
                                          <p:val>
                                            <p:strVal val="#ppt_y+0.1"/>
                                          </p:val>
                                        </p:tav>
                                      </p:tavLst>
                                    </p:anim>
                                    <p:anim calcmode="lin" valueType="num">
                                      <p:cBhvr>
                                        <p:cTn id="11" dur="2" accel="100000" fill="hold">
                                          <p:stCondLst>
                                            <p:cond delay="498"/>
                                          </p:stCondLst>
                                        </p:cTn>
                                        <p:tgtEl>
                                          <p:spTgt spid="2"/>
                                        </p:tgtEl>
                                        <p:attrNameLst>
                                          <p:attrName>ppt_x</p:attrName>
                                        </p:attrNameLst>
                                      </p:cBhvr>
                                      <p:tavLst>
                                        <p:tav tm="0">
                                          <p:val>
                                            <p:strVal val="#ppt_x-0.05"/>
                                          </p:val>
                                        </p:tav>
                                        <p:tav tm="100000">
                                          <p:val>
                                            <p:strVal val="#ppt_x"/>
                                          </p:val>
                                        </p:tav>
                                      </p:tavLst>
                                    </p:anim>
                                    <p:anim calcmode="lin" valueType="num">
                                      <p:cBhvr>
                                        <p:cTn id="12" dur="2" accel="100000" fill="hold">
                                          <p:stCondLst>
                                            <p:cond delay="498"/>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مثال 4.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17" presetClass="entr" presetSubtype="1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suction.wav"/>
                                        </p:tgtEl>
                                      </p:cMediaNode>
                                    </p:audio>
                                  </p:subTnLst>
                                </p:cTn>
                              </p:par>
                              <p:par>
                                <p:cTn id="24" presetID="55"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strVal val="#ppt_w*0.70"/>
                                          </p:val>
                                        </p:tav>
                                        <p:tav tm="100000">
                                          <p:val>
                                            <p:strVal val="#ppt_w"/>
                                          </p:val>
                                        </p:tav>
                                      </p:tavLst>
                                    </p:anim>
                                    <p:anim calcmode="lin" valueType="num">
                                      <p:cBhvr>
                                        <p:cTn id="27" dur="500" fill="hold"/>
                                        <p:tgtEl>
                                          <p:spTgt spid="4"/>
                                        </p:tgtEl>
                                        <p:attrNameLst>
                                          <p:attrName>ppt_h</p:attrName>
                                        </p:attrNameLst>
                                      </p:cBhvr>
                                      <p:tavLst>
                                        <p:tav tm="0">
                                          <p:val>
                                            <p:strVal val="#ppt_h"/>
                                          </p:val>
                                        </p:tav>
                                        <p:tav tm="100000">
                                          <p:val>
                                            <p:strVal val="#ppt_h"/>
                                          </p:val>
                                        </p:tav>
                                      </p:tavLst>
                                    </p:anim>
                                    <p:animEffect transition="in" filter="fade">
                                      <p:cBhvr>
                                        <p:cTn id="28" dur="500"/>
                                        <p:tgtEl>
                                          <p:spTgt spid="4"/>
                                        </p:tgtEl>
                                      </p:cBhvr>
                                    </p:animEffect>
                                  </p:childTnLst>
                                  <p:subTnLst>
                                    <p:audio>
                                      <p:cMediaNode>
                                        <p:cTn display="0" masterRel="sameClick">
                                          <p:stCondLst>
                                            <p:cond evt="begin" delay="0">
                                              <p:tn val="24"/>
                                            </p:cond>
                                          </p:stCondLst>
                                          <p:endCondLst>
                                            <p:cond evt="onStopAudio" delay="0">
                                              <p:tgtEl>
                                                <p:sldTgt/>
                                              </p:tgtEl>
                                            </p:cond>
                                          </p:endCondLst>
                                        </p:cTn>
                                        <p:tgtEl>
                                          <p:sndTgt r:embed="rId5" name="اختيار من متعدد.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37896"/>
                                        </p:tgtEl>
                                        <p:attrNameLst>
                                          <p:attrName>style.visibility</p:attrName>
                                        </p:attrNameLst>
                                      </p:cBhvr>
                                      <p:to>
                                        <p:strVal val="visible"/>
                                      </p:to>
                                    </p:set>
                                    <p:anim calcmode="lin" valueType="num">
                                      <p:cBhvr>
                                        <p:cTn id="33" dur="500" fill="hold"/>
                                        <p:tgtEl>
                                          <p:spTgt spid="37896"/>
                                        </p:tgtEl>
                                        <p:attrNameLst>
                                          <p:attrName>ppt_w</p:attrName>
                                        </p:attrNameLst>
                                      </p:cBhvr>
                                      <p:tavLst>
                                        <p:tav tm="0">
                                          <p:val>
                                            <p:strVal val="#ppt_w*0.70"/>
                                          </p:val>
                                        </p:tav>
                                        <p:tav tm="100000">
                                          <p:val>
                                            <p:strVal val="#ppt_w"/>
                                          </p:val>
                                        </p:tav>
                                      </p:tavLst>
                                    </p:anim>
                                    <p:anim calcmode="lin" valueType="num">
                                      <p:cBhvr>
                                        <p:cTn id="34" dur="500" fill="hold"/>
                                        <p:tgtEl>
                                          <p:spTgt spid="37896"/>
                                        </p:tgtEl>
                                        <p:attrNameLst>
                                          <p:attrName>ppt_h</p:attrName>
                                        </p:attrNameLst>
                                      </p:cBhvr>
                                      <p:tavLst>
                                        <p:tav tm="0">
                                          <p:val>
                                            <p:strVal val="#ppt_h"/>
                                          </p:val>
                                        </p:tav>
                                        <p:tav tm="100000">
                                          <p:val>
                                            <p:strVal val="#ppt_h"/>
                                          </p:val>
                                        </p:tav>
                                      </p:tavLst>
                                    </p:anim>
                                    <p:animEffect transition="in" filter="fade">
                                      <p:cBhvr>
                                        <p:cTn id="35" dur="500"/>
                                        <p:tgtEl>
                                          <p:spTgt spid="37896"/>
                                        </p:tgtEl>
                                      </p:cBhvr>
                                    </p:animEffect>
                                  </p:childTnLst>
                                  <p:subTnLst>
                                    <p:audio>
                                      <p:cMediaNode>
                                        <p:cTn display="0" masterRel="sameClick">
                                          <p:stCondLst>
                                            <p:cond evt="begin" delay="0">
                                              <p:tn val="31"/>
                                            </p:cond>
                                          </p:stCondLst>
                                          <p:endCondLst>
                                            <p:cond evt="onStopAudio" delay="0">
                                              <p:tgtEl>
                                                <p:sldTgt/>
                                              </p:tgtEl>
                                            </p:cond>
                                          </p:endCondLst>
                                        </p:cTn>
                                        <p:tgtEl>
                                          <p:sndTgt r:embed="rId6" name="4 ر.wav"/>
                                        </p:tgtEl>
                                      </p:cMediaNode>
                                    </p:audio>
                                  </p:sub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37897"/>
                                        </p:tgtEl>
                                        <p:attrNameLst>
                                          <p:attrName>style.visibility</p:attrName>
                                        </p:attrNameLst>
                                      </p:cBhvr>
                                      <p:to>
                                        <p:strVal val="visible"/>
                                      </p:to>
                                    </p:set>
                                    <p:anim calcmode="lin" valueType="num">
                                      <p:cBhvr>
                                        <p:cTn id="40" dur="500" fill="hold"/>
                                        <p:tgtEl>
                                          <p:spTgt spid="37897"/>
                                        </p:tgtEl>
                                        <p:attrNameLst>
                                          <p:attrName>ppt_w</p:attrName>
                                        </p:attrNameLst>
                                      </p:cBhvr>
                                      <p:tavLst>
                                        <p:tav tm="0">
                                          <p:val>
                                            <p:strVal val="#ppt_w*0.70"/>
                                          </p:val>
                                        </p:tav>
                                        <p:tav tm="100000">
                                          <p:val>
                                            <p:strVal val="#ppt_w"/>
                                          </p:val>
                                        </p:tav>
                                      </p:tavLst>
                                    </p:anim>
                                    <p:anim calcmode="lin" valueType="num">
                                      <p:cBhvr>
                                        <p:cTn id="41" dur="500" fill="hold"/>
                                        <p:tgtEl>
                                          <p:spTgt spid="37897"/>
                                        </p:tgtEl>
                                        <p:attrNameLst>
                                          <p:attrName>ppt_h</p:attrName>
                                        </p:attrNameLst>
                                      </p:cBhvr>
                                      <p:tavLst>
                                        <p:tav tm="0">
                                          <p:val>
                                            <p:strVal val="#ppt_h"/>
                                          </p:val>
                                        </p:tav>
                                        <p:tav tm="100000">
                                          <p:val>
                                            <p:strVal val="#ppt_h"/>
                                          </p:val>
                                        </p:tav>
                                      </p:tavLst>
                                    </p:anim>
                                    <p:animEffect transition="in" filter="fade">
                                      <p:cBhvr>
                                        <p:cTn id="42" dur="500"/>
                                        <p:tgtEl>
                                          <p:spTgt spid="37897"/>
                                        </p:tgtEl>
                                      </p:cBhvr>
                                    </p:animEffect>
                                  </p:childTnLst>
                                  <p:subTnLst>
                                    <p:audio>
                                      <p:cMediaNode>
                                        <p:cTn display="0" masterRel="sameClick">
                                          <p:stCondLst>
                                            <p:cond evt="begin" delay="0">
                                              <p:tn val="38"/>
                                            </p:cond>
                                          </p:stCondLst>
                                          <p:endCondLst>
                                            <p:cond evt="onStopAudio" delay="0">
                                              <p:tgtEl>
                                                <p:sldTgt/>
                                              </p:tgtEl>
                                            </p:cond>
                                          </p:endCondLst>
                                        </p:cTn>
                                        <p:tgtEl>
                                          <p:sndTgt r:embed="rId7" name="17 ر.wav"/>
                                        </p:tgtEl>
                                      </p:cMediaNode>
                                    </p:audio>
                                  </p:sub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37898"/>
                                        </p:tgtEl>
                                        <p:attrNameLst>
                                          <p:attrName>style.visibility</p:attrName>
                                        </p:attrNameLst>
                                      </p:cBhvr>
                                      <p:to>
                                        <p:strVal val="visible"/>
                                      </p:to>
                                    </p:set>
                                    <p:anim calcmode="lin" valueType="num">
                                      <p:cBhvr>
                                        <p:cTn id="47" dur="500" fill="hold"/>
                                        <p:tgtEl>
                                          <p:spTgt spid="37898"/>
                                        </p:tgtEl>
                                        <p:attrNameLst>
                                          <p:attrName>ppt_w</p:attrName>
                                        </p:attrNameLst>
                                      </p:cBhvr>
                                      <p:tavLst>
                                        <p:tav tm="0">
                                          <p:val>
                                            <p:strVal val="#ppt_w*0.70"/>
                                          </p:val>
                                        </p:tav>
                                        <p:tav tm="100000">
                                          <p:val>
                                            <p:strVal val="#ppt_w"/>
                                          </p:val>
                                        </p:tav>
                                      </p:tavLst>
                                    </p:anim>
                                    <p:anim calcmode="lin" valueType="num">
                                      <p:cBhvr>
                                        <p:cTn id="48" dur="500" fill="hold"/>
                                        <p:tgtEl>
                                          <p:spTgt spid="37898"/>
                                        </p:tgtEl>
                                        <p:attrNameLst>
                                          <p:attrName>ppt_h</p:attrName>
                                        </p:attrNameLst>
                                      </p:cBhvr>
                                      <p:tavLst>
                                        <p:tav tm="0">
                                          <p:val>
                                            <p:strVal val="#ppt_h"/>
                                          </p:val>
                                        </p:tav>
                                        <p:tav tm="100000">
                                          <p:val>
                                            <p:strVal val="#ppt_h"/>
                                          </p:val>
                                        </p:tav>
                                      </p:tavLst>
                                    </p:anim>
                                    <p:animEffect transition="in" filter="fade">
                                      <p:cBhvr>
                                        <p:cTn id="49" dur="500"/>
                                        <p:tgtEl>
                                          <p:spTgt spid="37898"/>
                                        </p:tgtEl>
                                      </p:cBhvr>
                                    </p:animEffect>
                                  </p:childTnLst>
                                  <p:subTnLst>
                                    <p:audio>
                                      <p:cMediaNode>
                                        <p:cTn display="0" masterRel="sameClick">
                                          <p:stCondLst>
                                            <p:cond evt="begin" delay="0">
                                              <p:tn val="45"/>
                                            </p:cond>
                                          </p:stCondLst>
                                          <p:endCondLst>
                                            <p:cond evt="onStopAudio" delay="0">
                                              <p:tgtEl>
                                                <p:sldTgt/>
                                              </p:tgtEl>
                                            </p:cond>
                                          </p:endCondLst>
                                        </p:cTn>
                                        <p:tgtEl>
                                          <p:sndTgt r:embed="rId8" name="8 ر.wav"/>
                                        </p:tgtEl>
                                      </p:cMediaNode>
                                    </p:audio>
                                  </p:sub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37899"/>
                                        </p:tgtEl>
                                        <p:attrNameLst>
                                          <p:attrName>style.visibility</p:attrName>
                                        </p:attrNameLst>
                                      </p:cBhvr>
                                      <p:to>
                                        <p:strVal val="visible"/>
                                      </p:to>
                                    </p:set>
                                    <p:anim calcmode="lin" valueType="num">
                                      <p:cBhvr>
                                        <p:cTn id="54" dur="500" fill="hold"/>
                                        <p:tgtEl>
                                          <p:spTgt spid="37899"/>
                                        </p:tgtEl>
                                        <p:attrNameLst>
                                          <p:attrName>ppt_w</p:attrName>
                                        </p:attrNameLst>
                                      </p:cBhvr>
                                      <p:tavLst>
                                        <p:tav tm="0">
                                          <p:val>
                                            <p:strVal val="#ppt_w*0.70"/>
                                          </p:val>
                                        </p:tav>
                                        <p:tav tm="100000">
                                          <p:val>
                                            <p:strVal val="#ppt_w"/>
                                          </p:val>
                                        </p:tav>
                                      </p:tavLst>
                                    </p:anim>
                                    <p:anim calcmode="lin" valueType="num">
                                      <p:cBhvr>
                                        <p:cTn id="55" dur="500" fill="hold"/>
                                        <p:tgtEl>
                                          <p:spTgt spid="37899"/>
                                        </p:tgtEl>
                                        <p:attrNameLst>
                                          <p:attrName>ppt_h</p:attrName>
                                        </p:attrNameLst>
                                      </p:cBhvr>
                                      <p:tavLst>
                                        <p:tav tm="0">
                                          <p:val>
                                            <p:strVal val="#ppt_h"/>
                                          </p:val>
                                        </p:tav>
                                        <p:tav tm="100000">
                                          <p:val>
                                            <p:strVal val="#ppt_h"/>
                                          </p:val>
                                        </p:tav>
                                      </p:tavLst>
                                    </p:anim>
                                    <p:animEffect transition="in" filter="fade">
                                      <p:cBhvr>
                                        <p:cTn id="56" dur="500"/>
                                        <p:tgtEl>
                                          <p:spTgt spid="37899"/>
                                        </p:tgtEl>
                                      </p:cBhvr>
                                    </p:animEffect>
                                  </p:childTnLst>
                                  <p:subTnLst>
                                    <p:audio>
                                      <p:cMediaNode>
                                        <p:cTn display="0" masterRel="sameClick">
                                          <p:stCondLst>
                                            <p:cond evt="begin" delay="0">
                                              <p:tn val="52"/>
                                            </p:cond>
                                          </p:stCondLst>
                                          <p:endCondLst>
                                            <p:cond evt="onStopAudio" delay="0">
                                              <p:tgtEl>
                                                <p:sldTgt/>
                                              </p:tgtEl>
                                            </p:cond>
                                          </p:endCondLst>
                                        </p:cTn>
                                        <p:tgtEl>
                                          <p:sndTgt r:embed="rId9" name="48 ر.wav"/>
                                        </p:tgtEl>
                                      </p:cMediaNode>
                                    </p:audio>
                                  </p:subTnLst>
                                </p:cTn>
                              </p:par>
                            </p:childTnLst>
                          </p:cTn>
                        </p:par>
                      </p:childTnLst>
                    </p:cTn>
                  </p:par>
                  <p:par>
                    <p:cTn id="57" fill="hold">
                      <p:stCondLst>
                        <p:cond delay="indefinite"/>
                      </p:stCondLst>
                      <p:childTnLst>
                        <p:par>
                          <p:cTn id="58" fill="hold">
                            <p:stCondLst>
                              <p:cond delay="0"/>
                            </p:stCondLst>
                            <p:childTnLst>
                              <p:par>
                                <p:cTn id="59" presetID="18" presetClass="entr" presetSubtype="12"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strips(downLeft)">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10" name="applause.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p:bldP spid="37896" grpId="0"/>
      <p:bldP spid="37897" grpId="0"/>
      <p:bldP spid="37898" grpId="0"/>
      <p:bldP spid="3789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14313" y="2444750"/>
            <a:ext cx="8820150" cy="769938"/>
          </a:xfrm>
          <a:prstGeom prst="rect">
            <a:avLst/>
          </a:prstGeom>
          <a:noFill/>
          <a:ln w="9525">
            <a:noFill/>
            <a:miter lim="800000"/>
            <a:headEnd/>
            <a:tailEnd/>
          </a:ln>
        </p:spPr>
        <p:txBody>
          <a:bodyPr wrap="none" anchor="ctr">
            <a:spAutoFit/>
          </a:bodyPr>
          <a:lstStyle/>
          <a:p>
            <a:r>
              <a:rPr lang="ar-EG" sz="4400" b="1" dirty="0">
                <a:solidFill>
                  <a:srgbClr val="0000FF"/>
                </a:solidFill>
                <a:latin typeface="Times New Roman" pitchFamily="18" charset="0"/>
                <a:ea typeface="Calibri" pitchFamily="34" charset="0"/>
                <a:cs typeface="Times New Roman" pitchFamily="18" charset="0"/>
              </a:rPr>
              <a:t>جـ)20-4د = 20-4(3) = 20-12 = </a:t>
            </a:r>
            <a:r>
              <a:rPr lang="ar-EG" sz="4400" b="1" dirty="0" smtClean="0">
                <a:solidFill>
                  <a:srgbClr val="FF0000"/>
                </a:solidFill>
                <a:latin typeface="Times New Roman" pitchFamily="18" charset="0"/>
                <a:ea typeface="Calibri" pitchFamily="34" charset="0"/>
                <a:cs typeface="Times New Roman" pitchFamily="18" charset="0"/>
              </a:rPr>
              <a:t>8ريالات.</a:t>
            </a:r>
            <a:endParaRPr lang="ar-EG" sz="4800" dirty="0">
              <a:solidFill>
                <a:srgbClr val="FF0000"/>
              </a:solidFill>
              <a:ea typeface="Calibri" pitchFamily="34" charset="0"/>
              <a:cs typeface="Times New Roman" pitchFamily="18" charset="0"/>
            </a:endParaRPr>
          </a:p>
        </p:txBody>
      </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diamond(in)">
                                      <p:cBhvr>
                                        <p:cTn id="7" dur="500"/>
                                        <p:tgtEl>
                                          <p:spTgt spid="1025"/>
                                        </p:tgtEl>
                                      </p:cBhvr>
                                    </p:animEffect>
                                  </p:childTnLst>
                                  <p:subTnLst>
                                    <p:audio>
                                      <p:cMediaNode>
                                        <p:cTn display="0" masterRel="sameClick">
                                          <p:stCondLst>
                                            <p:cond evt="begin" delay="0">
                                              <p:tn val="5"/>
                                            </p:cond>
                                          </p:stCondLst>
                                          <p:endCondLst>
                                            <p:cond evt="onStopAudio" delay="0">
                                              <p:tgtEl>
                                                <p:sldTgt/>
                                              </p:tgtEl>
                                            </p:cond>
                                          </p:endCondLst>
                                        </p:cTn>
                                        <p:tgtEl>
                                          <p:sndTgt r:embed="rId3" name="20-4د = 20-4(3) =.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rot="5400000">
            <a:off x="392906" y="892969"/>
            <a:ext cx="5857875" cy="6072188"/>
            <a:chOff x="5536782" y="1643051"/>
            <a:chExt cx="2792712" cy="3929066"/>
          </a:xfrm>
        </p:grpSpPr>
        <p:sp>
          <p:nvSpPr>
            <p:cNvPr id="12" name="Round Diagonal Corner Rectangle 11"/>
            <p:cNvSpPr/>
            <p:nvPr/>
          </p:nvSpPr>
          <p:spPr>
            <a:xfrm>
              <a:off x="6143636" y="2357430"/>
              <a:ext cx="1571636" cy="2571768"/>
            </a:xfrm>
            <a:prstGeom prst="round2DiagRect">
              <a:avLst>
                <a:gd name="adj1" fmla="val 11213"/>
                <a:gd name="adj2" fmla="val 0"/>
              </a:avLst>
            </a:prstGeom>
            <a:solidFill>
              <a:srgbClr val="00FF00"/>
            </a:solidFill>
            <a:effectLst>
              <a:innerShdw blurRad="723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pic>
          <p:nvPicPr>
            <p:cNvPr id="5130" name="Picture 12" descr="0357.WMF"/>
            <p:cNvPicPr>
              <a:picLocks noChangeAspect="1"/>
            </p:cNvPicPr>
            <p:nvPr/>
          </p:nvPicPr>
          <p:blipFill>
            <a:blip r:embed="rId8" cstate="print"/>
            <a:srcRect/>
            <a:stretch>
              <a:fillRect/>
            </a:stretch>
          </p:blipFill>
          <p:spPr bwMode="auto">
            <a:xfrm>
              <a:off x="5536782" y="1643051"/>
              <a:ext cx="2792712" cy="3929066"/>
            </a:xfrm>
            <a:prstGeom prst="rect">
              <a:avLst/>
            </a:prstGeom>
            <a:noFill/>
            <a:ln w="9525">
              <a:noFill/>
              <a:miter lim="800000"/>
              <a:headEnd/>
              <a:tailEnd/>
            </a:ln>
          </p:spPr>
        </p:pic>
      </p:grpSp>
      <p:sp>
        <p:nvSpPr>
          <p:cNvPr id="4103" name="Rectangle 10"/>
          <p:cNvSpPr>
            <a:spLocks noChangeArrowheads="1"/>
          </p:cNvSpPr>
          <p:nvPr/>
        </p:nvSpPr>
        <p:spPr bwMode="auto">
          <a:xfrm>
            <a:off x="1355725" y="2382838"/>
            <a:ext cx="3930650" cy="3048000"/>
          </a:xfrm>
          <a:prstGeom prst="rect">
            <a:avLst/>
          </a:prstGeom>
          <a:noFill/>
          <a:ln w="9525">
            <a:noFill/>
            <a:miter lim="800000"/>
            <a:headEnd/>
            <a:tailEnd/>
          </a:ln>
        </p:spPr>
        <p:txBody>
          <a:bodyPr>
            <a:spAutoFit/>
          </a:bodyPr>
          <a:lstStyle/>
          <a:p>
            <a:pPr algn="ctr">
              <a:defRPr/>
            </a:pPr>
            <a:r>
              <a:rPr lang="ar-EG" sz="4800" b="1" dirty="0">
                <a:latin typeface="Calibri" pitchFamily="34" charset="0"/>
                <a:cs typeface="+mj-cs"/>
              </a:rPr>
              <a:t>الجبر</a:t>
            </a:r>
          </a:p>
          <a:p>
            <a:pPr algn="ctr">
              <a:defRPr/>
            </a:pPr>
            <a:r>
              <a:rPr lang="ar-EG" sz="4800" b="1" dirty="0">
                <a:latin typeface="Calibri" pitchFamily="34" charset="0"/>
                <a:cs typeface="+mj-cs"/>
              </a:rPr>
              <a:t>المتغير</a:t>
            </a:r>
          </a:p>
          <a:p>
            <a:pPr algn="ctr">
              <a:defRPr/>
            </a:pPr>
            <a:r>
              <a:rPr lang="ar-EG" sz="4800" b="1" dirty="0">
                <a:latin typeface="Calibri" pitchFamily="34" charset="0"/>
                <a:cs typeface="+mj-cs"/>
              </a:rPr>
              <a:t>العبارة الجبرية</a:t>
            </a:r>
          </a:p>
          <a:p>
            <a:pPr algn="ctr">
              <a:defRPr/>
            </a:pPr>
            <a:r>
              <a:rPr lang="ar-EG" sz="4800" b="1" dirty="0">
                <a:latin typeface="Calibri" pitchFamily="34" charset="0"/>
                <a:cs typeface="+mj-cs"/>
              </a:rPr>
              <a:t>قيمة عبارة</a:t>
            </a:r>
          </a:p>
        </p:txBody>
      </p:sp>
      <p:grpSp>
        <p:nvGrpSpPr>
          <p:cNvPr id="3" name="Group 10"/>
          <p:cNvGrpSpPr>
            <a:grpSpLocks/>
          </p:cNvGrpSpPr>
          <p:nvPr/>
        </p:nvGrpSpPr>
        <p:grpSpPr bwMode="auto">
          <a:xfrm>
            <a:off x="5114925" y="142875"/>
            <a:ext cx="3814763" cy="2519363"/>
            <a:chOff x="357158" y="3500438"/>
            <a:chExt cx="3814673" cy="2518842"/>
          </a:xfrm>
        </p:grpSpPr>
        <p:grpSp>
          <p:nvGrpSpPr>
            <p:cNvPr id="4" name="Group 7"/>
            <p:cNvGrpSpPr/>
            <p:nvPr/>
          </p:nvGrpSpPr>
          <p:grpSpPr>
            <a:xfrm>
              <a:off x="357158" y="3500438"/>
              <a:ext cx="3814673" cy="2518842"/>
              <a:chOff x="3286116" y="214290"/>
              <a:chExt cx="3814673" cy="2518842"/>
            </a:xfrm>
            <a:scene3d>
              <a:camera prst="orthographicFront">
                <a:rot lat="0" lon="0" rev="0"/>
              </a:camera>
              <a:lightRig rig="glow" dir="t">
                <a:rot lat="0" lon="0" rev="14100000"/>
              </a:lightRig>
            </a:scene3d>
          </p:grpSpPr>
          <p:pic>
            <p:nvPicPr>
              <p:cNvPr id="7" name="Picture 6" descr="KKKKKK.WMF"/>
              <p:cNvPicPr>
                <a:picLocks noChangeAspect="1"/>
              </p:cNvPicPr>
              <p:nvPr/>
            </p:nvPicPr>
            <p:blipFill>
              <a:blip r:embed="rId9" cstate="print"/>
              <a:stretch>
                <a:fillRect/>
              </a:stretch>
            </p:blipFill>
            <p:spPr>
              <a:xfrm>
                <a:off x="3286116" y="214290"/>
                <a:ext cx="3814673" cy="2518842"/>
              </a:xfrm>
              <a:prstGeom prst="rect">
                <a:avLst/>
              </a:prstGeom>
              <a:ln>
                <a:noFill/>
              </a:ln>
              <a:effectLst/>
              <a:sp3d prstMaterial="softEdge">
                <a:bevelT w="127000" prst="artDeco"/>
              </a:sp3d>
            </p:spPr>
          </p:pic>
          <p:sp>
            <p:nvSpPr>
              <p:cNvPr id="8" name="Freeform 7"/>
              <p:cNvSpPr/>
              <p:nvPr/>
            </p:nvSpPr>
            <p:spPr>
              <a:xfrm>
                <a:off x="3446664" y="587650"/>
                <a:ext cx="3558820" cy="1811884"/>
              </a:xfrm>
              <a:custGeom>
                <a:avLst/>
                <a:gdLst>
                  <a:gd name="connsiteX0" fmla="*/ 3558820 w 3558820"/>
                  <a:gd name="connsiteY0" fmla="*/ 518479 h 1811884"/>
                  <a:gd name="connsiteX1" fmla="*/ 3337594 w 3558820"/>
                  <a:gd name="connsiteY1" fmla="*/ 547976 h 1811884"/>
                  <a:gd name="connsiteX2" fmla="*/ 3249104 w 3558820"/>
                  <a:gd name="connsiteY2" fmla="*/ 606969 h 1811884"/>
                  <a:gd name="connsiteX3" fmla="*/ 3219607 w 3558820"/>
                  <a:gd name="connsiteY3" fmla="*/ 651215 h 1811884"/>
                  <a:gd name="connsiteX4" fmla="*/ 3190110 w 3558820"/>
                  <a:gd name="connsiteY4" fmla="*/ 872440 h 1811884"/>
                  <a:gd name="connsiteX5" fmla="*/ 3234355 w 3558820"/>
                  <a:gd name="connsiteY5" fmla="*/ 960931 h 1811884"/>
                  <a:gd name="connsiteX6" fmla="*/ 3278601 w 3558820"/>
                  <a:gd name="connsiteY6" fmla="*/ 990427 h 1811884"/>
                  <a:gd name="connsiteX7" fmla="*/ 3337594 w 3558820"/>
                  <a:gd name="connsiteY7" fmla="*/ 1123163 h 1811884"/>
                  <a:gd name="connsiteX8" fmla="*/ 3367091 w 3558820"/>
                  <a:gd name="connsiteY8" fmla="*/ 1211653 h 1811884"/>
                  <a:gd name="connsiteX9" fmla="*/ 3396588 w 3558820"/>
                  <a:gd name="connsiteY9" fmla="*/ 1255898 h 1811884"/>
                  <a:gd name="connsiteX10" fmla="*/ 3396588 w 3558820"/>
                  <a:gd name="connsiteY10" fmla="*/ 1683602 h 1811884"/>
                  <a:gd name="connsiteX11" fmla="*/ 3367091 w 3558820"/>
                  <a:gd name="connsiteY11" fmla="*/ 1727847 h 1811884"/>
                  <a:gd name="connsiteX12" fmla="*/ 3278601 w 3558820"/>
                  <a:gd name="connsiteY12" fmla="*/ 1772092 h 1811884"/>
                  <a:gd name="connsiteX13" fmla="*/ 3234355 w 3558820"/>
                  <a:gd name="connsiteY13" fmla="*/ 1801589 h 1811884"/>
                  <a:gd name="connsiteX14" fmla="*/ 2880394 w 3558820"/>
                  <a:gd name="connsiteY14" fmla="*/ 1757344 h 1811884"/>
                  <a:gd name="connsiteX15" fmla="*/ 2747659 w 3558820"/>
                  <a:gd name="connsiteY15" fmla="*/ 1683602 h 1811884"/>
                  <a:gd name="connsiteX16" fmla="*/ 2570678 w 3558820"/>
                  <a:gd name="connsiteY16" fmla="*/ 1536118 h 1811884"/>
                  <a:gd name="connsiteX17" fmla="*/ 2526433 w 3558820"/>
                  <a:gd name="connsiteY17" fmla="*/ 1506621 h 1811884"/>
                  <a:gd name="connsiteX18" fmla="*/ 2024988 w 3558820"/>
                  <a:gd name="connsiteY18" fmla="*/ 1521369 h 1811884"/>
                  <a:gd name="connsiteX19" fmla="*/ 1892252 w 3558820"/>
                  <a:gd name="connsiteY19" fmla="*/ 1550866 h 1811884"/>
                  <a:gd name="connsiteX20" fmla="*/ 1671026 w 3558820"/>
                  <a:gd name="connsiteY20" fmla="*/ 1565615 h 1811884"/>
                  <a:gd name="connsiteX21" fmla="*/ 1435052 w 3558820"/>
                  <a:gd name="connsiteY21" fmla="*/ 1595111 h 1811884"/>
                  <a:gd name="connsiteX22" fmla="*/ 1376059 w 3558820"/>
                  <a:gd name="connsiteY22" fmla="*/ 1609860 h 1811884"/>
                  <a:gd name="connsiteX23" fmla="*/ 1331813 w 3558820"/>
                  <a:gd name="connsiteY23" fmla="*/ 1624608 h 1811884"/>
                  <a:gd name="connsiteX24" fmla="*/ 1140084 w 3558820"/>
                  <a:gd name="connsiteY24" fmla="*/ 1639356 h 1811884"/>
                  <a:gd name="connsiteX25" fmla="*/ 1007349 w 3558820"/>
                  <a:gd name="connsiteY25" fmla="*/ 1654105 h 1811884"/>
                  <a:gd name="connsiteX26" fmla="*/ 904110 w 3558820"/>
                  <a:gd name="connsiteY26" fmla="*/ 1727847 h 1811884"/>
                  <a:gd name="connsiteX27" fmla="*/ 859865 w 3558820"/>
                  <a:gd name="connsiteY27" fmla="*/ 1757344 h 1811884"/>
                  <a:gd name="connsiteX28" fmla="*/ 682884 w 3558820"/>
                  <a:gd name="connsiteY28" fmla="*/ 1772092 h 1811884"/>
                  <a:gd name="connsiteX29" fmla="*/ 579646 w 3558820"/>
                  <a:gd name="connsiteY29" fmla="*/ 1757344 h 1811884"/>
                  <a:gd name="connsiteX30" fmla="*/ 535401 w 3558820"/>
                  <a:gd name="connsiteY30" fmla="*/ 1742595 h 1811884"/>
                  <a:gd name="connsiteX31" fmla="*/ 505904 w 3558820"/>
                  <a:gd name="connsiteY31" fmla="*/ 1698350 h 1811884"/>
                  <a:gd name="connsiteX32" fmla="*/ 461659 w 3558820"/>
                  <a:gd name="connsiteY32" fmla="*/ 1654105 h 1811884"/>
                  <a:gd name="connsiteX33" fmla="*/ 387917 w 3558820"/>
                  <a:gd name="connsiteY33" fmla="*/ 1565615 h 1811884"/>
                  <a:gd name="connsiteX34" fmla="*/ 328923 w 3558820"/>
                  <a:gd name="connsiteY34" fmla="*/ 1432879 h 1811884"/>
                  <a:gd name="connsiteX35" fmla="*/ 284678 w 3558820"/>
                  <a:gd name="connsiteY35" fmla="*/ 1344389 h 1811884"/>
                  <a:gd name="connsiteX36" fmla="*/ 269930 w 3558820"/>
                  <a:gd name="connsiteY36" fmla="*/ 1300144 h 1811884"/>
                  <a:gd name="connsiteX37" fmla="*/ 240433 w 3558820"/>
                  <a:gd name="connsiteY37" fmla="*/ 1255898 h 1811884"/>
                  <a:gd name="connsiteX38" fmla="*/ 225684 w 3558820"/>
                  <a:gd name="connsiteY38" fmla="*/ 1211653 h 1811884"/>
                  <a:gd name="connsiteX39" fmla="*/ 196188 w 3558820"/>
                  <a:gd name="connsiteY39" fmla="*/ 1167408 h 1811884"/>
                  <a:gd name="connsiteX40" fmla="*/ 137194 w 3558820"/>
                  <a:gd name="connsiteY40" fmla="*/ 1034673 h 1811884"/>
                  <a:gd name="connsiteX41" fmla="*/ 122446 w 3558820"/>
                  <a:gd name="connsiteY41" fmla="*/ 990427 h 1811884"/>
                  <a:gd name="connsiteX42" fmla="*/ 63452 w 3558820"/>
                  <a:gd name="connsiteY42" fmla="*/ 901937 h 1811884"/>
                  <a:gd name="connsiteX43" fmla="*/ 63452 w 3558820"/>
                  <a:gd name="connsiteY43" fmla="*/ 724956 h 1811884"/>
                  <a:gd name="connsiteX44" fmla="*/ 78201 w 3558820"/>
                  <a:gd name="connsiteY44" fmla="*/ 680711 h 1811884"/>
                  <a:gd name="connsiteX45" fmla="*/ 92949 w 3558820"/>
                  <a:gd name="connsiteY45" fmla="*/ 636466 h 1811884"/>
                  <a:gd name="connsiteX46" fmla="*/ 107697 w 3558820"/>
                  <a:gd name="connsiteY46" fmla="*/ 533227 h 1811884"/>
                  <a:gd name="connsiteX47" fmla="*/ 166691 w 3558820"/>
                  <a:gd name="connsiteY47" fmla="*/ 135021 h 1811884"/>
                  <a:gd name="connsiteX48" fmla="*/ 461659 w 3558820"/>
                  <a:gd name="connsiteY48" fmla="*/ 149769 h 1811884"/>
                  <a:gd name="connsiteX49" fmla="*/ 446910 w 3558820"/>
                  <a:gd name="connsiteY49" fmla="*/ 31782 h 1811884"/>
                  <a:gd name="connsiteX50" fmla="*/ 623891 w 3558820"/>
                  <a:gd name="connsiteY50" fmla="*/ 46531 h 1811884"/>
                  <a:gd name="connsiteX51" fmla="*/ 741878 w 3558820"/>
                  <a:gd name="connsiteY51" fmla="*/ 76027 h 1811884"/>
                  <a:gd name="connsiteX52" fmla="*/ 786123 w 3558820"/>
                  <a:gd name="connsiteY52" fmla="*/ 90776 h 1811884"/>
                  <a:gd name="connsiteX53" fmla="*/ 1051594 w 3558820"/>
                  <a:gd name="connsiteY53" fmla="*/ 105524 h 1811884"/>
                  <a:gd name="connsiteX54" fmla="*/ 1154833 w 3558820"/>
                  <a:gd name="connsiteY54" fmla="*/ 120273 h 1811884"/>
                  <a:gd name="connsiteX55" fmla="*/ 1213826 w 3558820"/>
                  <a:gd name="connsiteY55" fmla="*/ 135021 h 1811884"/>
                  <a:gd name="connsiteX56" fmla="*/ 1671026 w 3558820"/>
                  <a:gd name="connsiteY56" fmla="*/ 164518 h 1811884"/>
                  <a:gd name="connsiteX57" fmla="*/ 1789013 w 3558820"/>
                  <a:gd name="connsiteY57" fmla="*/ 194015 h 1811884"/>
                  <a:gd name="connsiteX58" fmla="*/ 1833259 w 3558820"/>
                  <a:gd name="connsiteY58" fmla="*/ 208763 h 1811884"/>
                  <a:gd name="connsiteX59" fmla="*/ 2113478 w 3558820"/>
                  <a:gd name="connsiteY59" fmla="*/ 223511 h 1811884"/>
                  <a:gd name="connsiteX60" fmla="*/ 2260962 w 3558820"/>
                  <a:gd name="connsiteY60" fmla="*/ 253008 h 1811884"/>
                  <a:gd name="connsiteX61" fmla="*/ 2305207 w 3558820"/>
                  <a:gd name="connsiteY61" fmla="*/ 267756 h 1811884"/>
                  <a:gd name="connsiteX62" fmla="*/ 2644420 w 3558820"/>
                  <a:gd name="connsiteY62" fmla="*/ 282505 h 1811884"/>
                  <a:gd name="connsiteX63" fmla="*/ 2703413 w 3558820"/>
                  <a:gd name="connsiteY63" fmla="*/ 297253 h 1811884"/>
                  <a:gd name="connsiteX64" fmla="*/ 2806652 w 3558820"/>
                  <a:gd name="connsiteY64" fmla="*/ 312002 h 1811884"/>
                  <a:gd name="connsiteX65" fmla="*/ 2836149 w 3558820"/>
                  <a:gd name="connsiteY65" fmla="*/ 356247 h 1811884"/>
                  <a:gd name="connsiteX66" fmla="*/ 2850897 w 3558820"/>
                  <a:gd name="connsiteY66" fmla="*/ 533227 h 1811884"/>
                  <a:gd name="connsiteX67" fmla="*/ 2895142 w 3558820"/>
                  <a:gd name="connsiteY67" fmla="*/ 562724 h 1811884"/>
                  <a:gd name="connsiteX68" fmla="*/ 3249104 w 3558820"/>
                  <a:gd name="connsiteY68" fmla="*/ 547976 h 1811884"/>
                  <a:gd name="connsiteX69" fmla="*/ 3337594 w 3558820"/>
                  <a:gd name="connsiteY69" fmla="*/ 518479 h 1811884"/>
                  <a:gd name="connsiteX70" fmla="*/ 3558820 w 3558820"/>
                  <a:gd name="connsiteY70" fmla="*/ 518479 h 181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558820" h="1811884">
                    <a:moveTo>
                      <a:pt x="3558820" y="518479"/>
                    </a:moveTo>
                    <a:cubicBezTo>
                      <a:pt x="3558820" y="523395"/>
                      <a:pt x="3390753" y="518443"/>
                      <a:pt x="3337594" y="547976"/>
                    </a:cubicBezTo>
                    <a:cubicBezTo>
                      <a:pt x="3306605" y="565192"/>
                      <a:pt x="3249104" y="606969"/>
                      <a:pt x="3249104" y="606969"/>
                    </a:cubicBezTo>
                    <a:cubicBezTo>
                      <a:pt x="3239272" y="621718"/>
                      <a:pt x="3227534" y="635361"/>
                      <a:pt x="3219607" y="651215"/>
                    </a:cubicBezTo>
                    <a:cubicBezTo>
                      <a:pt x="3189486" y="711457"/>
                      <a:pt x="3193405" y="832906"/>
                      <a:pt x="3190110" y="872440"/>
                    </a:cubicBezTo>
                    <a:cubicBezTo>
                      <a:pt x="3202105" y="908422"/>
                      <a:pt x="3205768" y="932344"/>
                      <a:pt x="3234355" y="960931"/>
                    </a:cubicBezTo>
                    <a:cubicBezTo>
                      <a:pt x="3246889" y="973465"/>
                      <a:pt x="3263852" y="980595"/>
                      <a:pt x="3278601" y="990427"/>
                    </a:cubicBezTo>
                    <a:cubicBezTo>
                      <a:pt x="3325343" y="1060543"/>
                      <a:pt x="3302492" y="1017858"/>
                      <a:pt x="3337594" y="1123163"/>
                    </a:cubicBezTo>
                    <a:cubicBezTo>
                      <a:pt x="3337596" y="1123168"/>
                      <a:pt x="3367088" y="1211649"/>
                      <a:pt x="3367091" y="1211653"/>
                    </a:cubicBezTo>
                    <a:lnTo>
                      <a:pt x="3396588" y="1255898"/>
                    </a:lnTo>
                    <a:cubicBezTo>
                      <a:pt x="3449379" y="1414279"/>
                      <a:pt x="3431722" y="1343976"/>
                      <a:pt x="3396588" y="1683602"/>
                    </a:cubicBezTo>
                    <a:cubicBezTo>
                      <a:pt x="3394764" y="1701233"/>
                      <a:pt x="3379625" y="1715313"/>
                      <a:pt x="3367091" y="1727847"/>
                    </a:cubicBezTo>
                    <a:cubicBezTo>
                      <a:pt x="3338500" y="1756438"/>
                      <a:pt x="3314588" y="1760097"/>
                      <a:pt x="3278601" y="1772092"/>
                    </a:cubicBezTo>
                    <a:cubicBezTo>
                      <a:pt x="3263852" y="1781924"/>
                      <a:pt x="3252061" y="1800746"/>
                      <a:pt x="3234355" y="1801589"/>
                    </a:cubicBezTo>
                    <a:cubicBezTo>
                      <a:pt x="3018157" y="1811884"/>
                      <a:pt x="3024786" y="1805475"/>
                      <a:pt x="2880394" y="1757344"/>
                    </a:cubicBezTo>
                    <a:cubicBezTo>
                      <a:pt x="2824759" y="1738799"/>
                      <a:pt x="2798367" y="1734310"/>
                      <a:pt x="2747659" y="1683602"/>
                    </a:cubicBezTo>
                    <a:cubicBezTo>
                      <a:pt x="2634099" y="1570042"/>
                      <a:pt x="2693878" y="1618252"/>
                      <a:pt x="2570678" y="1536118"/>
                    </a:cubicBezTo>
                    <a:lnTo>
                      <a:pt x="2526433" y="1506621"/>
                    </a:lnTo>
                    <a:cubicBezTo>
                      <a:pt x="2359285" y="1511537"/>
                      <a:pt x="2191989" y="1512805"/>
                      <a:pt x="2024988" y="1521369"/>
                    </a:cubicBezTo>
                    <a:cubicBezTo>
                      <a:pt x="1913063" y="1527109"/>
                      <a:pt x="1990368" y="1540538"/>
                      <a:pt x="1892252" y="1550866"/>
                    </a:cubicBezTo>
                    <a:cubicBezTo>
                      <a:pt x="1818752" y="1558603"/>
                      <a:pt x="1744768" y="1560699"/>
                      <a:pt x="1671026" y="1565615"/>
                    </a:cubicBezTo>
                    <a:cubicBezTo>
                      <a:pt x="1556481" y="1603796"/>
                      <a:pt x="1681413" y="1566127"/>
                      <a:pt x="1435052" y="1595111"/>
                    </a:cubicBezTo>
                    <a:cubicBezTo>
                      <a:pt x="1414921" y="1597479"/>
                      <a:pt x="1395549" y="1604291"/>
                      <a:pt x="1376059" y="1609860"/>
                    </a:cubicBezTo>
                    <a:cubicBezTo>
                      <a:pt x="1361111" y="1614131"/>
                      <a:pt x="1347239" y="1622680"/>
                      <a:pt x="1331813" y="1624608"/>
                    </a:cubicBezTo>
                    <a:cubicBezTo>
                      <a:pt x="1268209" y="1632558"/>
                      <a:pt x="1203919" y="1633553"/>
                      <a:pt x="1140084" y="1639356"/>
                    </a:cubicBezTo>
                    <a:cubicBezTo>
                      <a:pt x="1095750" y="1643386"/>
                      <a:pt x="1051594" y="1649189"/>
                      <a:pt x="1007349" y="1654105"/>
                    </a:cubicBezTo>
                    <a:cubicBezTo>
                      <a:pt x="903077" y="1723620"/>
                      <a:pt x="1032164" y="1636380"/>
                      <a:pt x="904110" y="1727847"/>
                    </a:cubicBezTo>
                    <a:cubicBezTo>
                      <a:pt x="889686" y="1738150"/>
                      <a:pt x="877246" y="1753868"/>
                      <a:pt x="859865" y="1757344"/>
                    </a:cubicBezTo>
                    <a:cubicBezTo>
                      <a:pt x="801816" y="1768954"/>
                      <a:pt x="741878" y="1767176"/>
                      <a:pt x="682884" y="1772092"/>
                    </a:cubicBezTo>
                    <a:cubicBezTo>
                      <a:pt x="648471" y="1767176"/>
                      <a:pt x="613733" y="1764161"/>
                      <a:pt x="579646" y="1757344"/>
                    </a:cubicBezTo>
                    <a:cubicBezTo>
                      <a:pt x="564402" y="1754295"/>
                      <a:pt x="547540" y="1752307"/>
                      <a:pt x="535401" y="1742595"/>
                    </a:cubicBezTo>
                    <a:cubicBezTo>
                      <a:pt x="521560" y="1731522"/>
                      <a:pt x="517252" y="1711967"/>
                      <a:pt x="505904" y="1698350"/>
                    </a:cubicBezTo>
                    <a:cubicBezTo>
                      <a:pt x="492551" y="1682327"/>
                      <a:pt x="475012" y="1670128"/>
                      <a:pt x="461659" y="1654105"/>
                    </a:cubicBezTo>
                    <a:cubicBezTo>
                      <a:pt x="358993" y="1530906"/>
                      <a:pt x="517179" y="1694877"/>
                      <a:pt x="387917" y="1565615"/>
                    </a:cubicBezTo>
                    <a:cubicBezTo>
                      <a:pt x="352815" y="1460308"/>
                      <a:pt x="375667" y="1502994"/>
                      <a:pt x="328923" y="1432879"/>
                    </a:cubicBezTo>
                    <a:cubicBezTo>
                      <a:pt x="291854" y="1321668"/>
                      <a:pt x="341858" y="1458749"/>
                      <a:pt x="284678" y="1344389"/>
                    </a:cubicBezTo>
                    <a:cubicBezTo>
                      <a:pt x="277726" y="1330484"/>
                      <a:pt x="276882" y="1314049"/>
                      <a:pt x="269930" y="1300144"/>
                    </a:cubicBezTo>
                    <a:cubicBezTo>
                      <a:pt x="262003" y="1284290"/>
                      <a:pt x="248360" y="1271752"/>
                      <a:pt x="240433" y="1255898"/>
                    </a:cubicBezTo>
                    <a:cubicBezTo>
                      <a:pt x="233480" y="1241993"/>
                      <a:pt x="232636" y="1225558"/>
                      <a:pt x="225684" y="1211653"/>
                    </a:cubicBezTo>
                    <a:cubicBezTo>
                      <a:pt x="217757" y="1195799"/>
                      <a:pt x="203387" y="1183605"/>
                      <a:pt x="196188" y="1167408"/>
                    </a:cubicBezTo>
                    <a:cubicBezTo>
                      <a:pt x="125987" y="1009455"/>
                      <a:pt x="203947" y="1134802"/>
                      <a:pt x="137194" y="1034673"/>
                    </a:cubicBezTo>
                    <a:cubicBezTo>
                      <a:pt x="132278" y="1019924"/>
                      <a:pt x="129996" y="1004017"/>
                      <a:pt x="122446" y="990427"/>
                    </a:cubicBezTo>
                    <a:cubicBezTo>
                      <a:pt x="105230" y="959437"/>
                      <a:pt x="63452" y="901937"/>
                      <a:pt x="63452" y="901937"/>
                    </a:cubicBezTo>
                    <a:cubicBezTo>
                      <a:pt x="24123" y="783951"/>
                      <a:pt x="24122" y="842943"/>
                      <a:pt x="63452" y="724956"/>
                    </a:cubicBezTo>
                    <a:lnTo>
                      <a:pt x="78201" y="680711"/>
                    </a:lnTo>
                    <a:lnTo>
                      <a:pt x="92949" y="636466"/>
                    </a:lnTo>
                    <a:cubicBezTo>
                      <a:pt x="97865" y="602053"/>
                      <a:pt x="105594" y="567926"/>
                      <a:pt x="107697" y="533227"/>
                    </a:cubicBezTo>
                    <a:cubicBezTo>
                      <a:pt x="132061" y="131229"/>
                      <a:pt x="0" y="190583"/>
                      <a:pt x="166691" y="135021"/>
                    </a:cubicBezTo>
                    <a:cubicBezTo>
                      <a:pt x="257307" y="195432"/>
                      <a:pt x="303230" y="238886"/>
                      <a:pt x="461659" y="149769"/>
                    </a:cubicBezTo>
                    <a:cubicBezTo>
                      <a:pt x="496204" y="130337"/>
                      <a:pt x="413471" y="53061"/>
                      <a:pt x="446910" y="31782"/>
                    </a:cubicBezTo>
                    <a:cubicBezTo>
                      <a:pt x="496853" y="0"/>
                      <a:pt x="564897" y="41615"/>
                      <a:pt x="623891" y="46531"/>
                    </a:cubicBezTo>
                    <a:cubicBezTo>
                      <a:pt x="725038" y="80246"/>
                      <a:pt x="599486" y="40429"/>
                      <a:pt x="741878" y="76027"/>
                    </a:cubicBezTo>
                    <a:cubicBezTo>
                      <a:pt x="756960" y="79798"/>
                      <a:pt x="770647" y="89302"/>
                      <a:pt x="786123" y="90776"/>
                    </a:cubicBezTo>
                    <a:cubicBezTo>
                      <a:pt x="874351" y="99179"/>
                      <a:pt x="963104" y="100608"/>
                      <a:pt x="1051594" y="105524"/>
                    </a:cubicBezTo>
                    <a:cubicBezTo>
                      <a:pt x="1086007" y="110440"/>
                      <a:pt x="1120631" y="114054"/>
                      <a:pt x="1154833" y="120273"/>
                    </a:cubicBezTo>
                    <a:cubicBezTo>
                      <a:pt x="1174776" y="123899"/>
                      <a:pt x="1193631" y="133290"/>
                      <a:pt x="1213826" y="135021"/>
                    </a:cubicBezTo>
                    <a:cubicBezTo>
                      <a:pt x="1365985" y="148063"/>
                      <a:pt x="1671026" y="164518"/>
                      <a:pt x="1671026" y="164518"/>
                    </a:cubicBezTo>
                    <a:cubicBezTo>
                      <a:pt x="1710355" y="174350"/>
                      <a:pt x="1750554" y="181196"/>
                      <a:pt x="1789013" y="194015"/>
                    </a:cubicBezTo>
                    <a:cubicBezTo>
                      <a:pt x="1803762" y="198931"/>
                      <a:pt x="1817776" y="207356"/>
                      <a:pt x="1833259" y="208763"/>
                    </a:cubicBezTo>
                    <a:cubicBezTo>
                      <a:pt x="1926410" y="217231"/>
                      <a:pt x="2020072" y="218595"/>
                      <a:pt x="2113478" y="223511"/>
                    </a:cubicBezTo>
                    <a:cubicBezTo>
                      <a:pt x="2348444" y="282255"/>
                      <a:pt x="1935663" y="180722"/>
                      <a:pt x="2260962" y="253008"/>
                    </a:cubicBezTo>
                    <a:cubicBezTo>
                      <a:pt x="2276138" y="256380"/>
                      <a:pt x="2289707" y="266564"/>
                      <a:pt x="2305207" y="267756"/>
                    </a:cubicBezTo>
                    <a:cubicBezTo>
                      <a:pt x="2418051" y="276436"/>
                      <a:pt x="2531349" y="277589"/>
                      <a:pt x="2644420" y="282505"/>
                    </a:cubicBezTo>
                    <a:cubicBezTo>
                      <a:pt x="2664084" y="287421"/>
                      <a:pt x="2683470" y="293627"/>
                      <a:pt x="2703413" y="297253"/>
                    </a:cubicBezTo>
                    <a:cubicBezTo>
                      <a:pt x="2737615" y="303472"/>
                      <a:pt x="2774886" y="297884"/>
                      <a:pt x="2806652" y="312002"/>
                    </a:cubicBezTo>
                    <a:cubicBezTo>
                      <a:pt x="2822850" y="319201"/>
                      <a:pt x="2826317" y="341499"/>
                      <a:pt x="2836149" y="356247"/>
                    </a:cubicBezTo>
                    <a:cubicBezTo>
                      <a:pt x="2841065" y="415240"/>
                      <a:pt x="2834634" y="476307"/>
                      <a:pt x="2850897" y="533227"/>
                    </a:cubicBezTo>
                    <a:cubicBezTo>
                      <a:pt x="2855766" y="550270"/>
                      <a:pt x="2877429" y="562068"/>
                      <a:pt x="2895142" y="562724"/>
                    </a:cubicBezTo>
                    <a:lnTo>
                      <a:pt x="3249104" y="547976"/>
                    </a:lnTo>
                    <a:lnTo>
                      <a:pt x="3337594" y="518479"/>
                    </a:lnTo>
                    <a:cubicBezTo>
                      <a:pt x="3428476" y="488185"/>
                      <a:pt x="3558820" y="513563"/>
                      <a:pt x="3558820" y="518479"/>
                    </a:cubicBezTo>
                    <a:close/>
                  </a:path>
                </a:pathLst>
              </a:custGeom>
              <a:gradFill flip="none" rotWithShape="1">
                <a:gsLst>
                  <a:gs pos="0">
                    <a:srgbClr val="FF3300">
                      <a:shade val="30000"/>
                      <a:satMod val="115000"/>
                    </a:srgbClr>
                  </a:gs>
                  <a:gs pos="50000">
                    <a:srgbClr val="FF3300">
                      <a:shade val="67500"/>
                      <a:satMod val="115000"/>
                    </a:srgbClr>
                  </a:gs>
                  <a:gs pos="100000">
                    <a:srgbClr val="FF3300">
                      <a:shade val="100000"/>
                      <a:satMod val="115000"/>
                    </a:srgbClr>
                  </a:gs>
                </a:gsLst>
                <a:lin ang="5400000" scaled="1"/>
                <a:tileRect/>
              </a:gra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800" b="1">
                  <a:ln w="18415" cmpd="sng">
                    <a:solidFill>
                      <a:schemeClr val="tx1"/>
                    </a:solidFill>
                    <a:prstDash val="solid"/>
                  </a:ln>
                  <a:solidFill>
                    <a:srgbClr val="FFFFFF"/>
                  </a:solidFill>
                  <a:effectLst>
                    <a:outerShdw blurRad="63500" dir="3600000" algn="tl" rotWithShape="0">
                      <a:srgbClr val="000000">
                        <a:alpha val="70000"/>
                      </a:srgbClr>
                    </a:outerShdw>
                  </a:effectLst>
                  <a:cs typeface="+mj-cs"/>
                </a:endParaRPr>
              </a:p>
            </p:txBody>
          </p:sp>
        </p:grpSp>
        <p:sp>
          <p:nvSpPr>
            <p:cNvPr id="6" name="Rectangle 2"/>
            <p:cNvSpPr/>
            <p:nvPr/>
          </p:nvSpPr>
          <p:spPr>
            <a:xfrm>
              <a:off x="706400" y="4286088"/>
              <a:ext cx="2579627" cy="1107846"/>
            </a:xfrm>
            <a:prstGeom prst="rect">
              <a:avLst/>
            </a:prstGeom>
          </p:spPr>
          <p:txBody>
            <a:bodyPr wrap="none">
              <a:spAutoFit/>
            </a:bodyPr>
            <a:lstStyle/>
            <a:p>
              <a:pPr fontAlgn="auto">
                <a:spcBef>
                  <a:spcPts val="0"/>
                </a:spcBef>
                <a:spcAft>
                  <a:spcPts val="0"/>
                </a:spcAft>
                <a:defRPr/>
              </a:pPr>
              <a:r>
                <a:rPr lang="ar-EG" sz="6600" b="1" dirty="0">
                  <a:solidFill>
                    <a:schemeClr val="bg1"/>
                  </a:solidFill>
                  <a:latin typeface="+mn-lt"/>
                  <a:cs typeface="+mj-cs"/>
                </a:rPr>
                <a:t>المفردات</a:t>
              </a:r>
            </a:p>
          </p:txBody>
        </p:sp>
      </p:gr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مفردات.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25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3" dur="25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4" dur="250" accel="50000" fill="hold">
                                          <p:stCondLst>
                                            <p:cond delay="250"/>
                                          </p:stCondLst>
                                        </p:cTn>
                                        <p:tgtEl>
                                          <p:spTgt spid="2"/>
                                        </p:tgtEl>
                                        <p:attrNameLst>
                                          <p:attrName>ppt_w</p:attrName>
                                        </p:attrNameLst>
                                      </p:cBhvr>
                                      <p:tavLst>
                                        <p:tav tm="0">
                                          <p:val>
                                            <p:strVal val="#ppt_w*.05"/>
                                          </p:val>
                                        </p:tav>
                                        <p:tav tm="100000">
                                          <p:val>
                                            <p:strVal val="#ppt_w"/>
                                          </p:val>
                                        </p:tav>
                                      </p:tavLst>
                                    </p:anim>
                                    <p:anim calcmode="lin" valueType="num">
                                      <p:cBhvr>
                                        <p:cTn id="15" dur="500" fill="hold"/>
                                        <p:tgtEl>
                                          <p:spTgt spid="2"/>
                                        </p:tgtEl>
                                        <p:attrNameLst>
                                          <p:attrName>ppt_h</p:attrName>
                                        </p:attrNameLst>
                                      </p:cBhvr>
                                      <p:tavLst>
                                        <p:tav tm="0">
                                          <p:val>
                                            <p:strVal val="#ppt_h"/>
                                          </p:val>
                                        </p:tav>
                                        <p:tav tm="100000">
                                          <p:val>
                                            <p:strVal val="#ppt_h"/>
                                          </p:val>
                                        </p:tav>
                                      </p:tavLst>
                                    </p:anim>
                                    <p:anim calcmode="lin" valueType="num">
                                      <p:cBhvr>
                                        <p:cTn id="16" dur="25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7" dur="25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8" dur="250" accel="50000" fill="hold">
                                          <p:stCondLst>
                                            <p:cond delay="250"/>
                                          </p:stCondLst>
                                        </p:cTn>
                                        <p:tgtEl>
                                          <p:spTgt spid="2"/>
                                        </p:tgtEl>
                                        <p:attrNameLst>
                                          <p:attrName>ppt_y</p:attrName>
                                        </p:attrNameLst>
                                      </p:cBhvr>
                                      <p:tavLst>
                                        <p:tav tm="0">
                                          <p:val>
                                            <p:strVal val="#ppt_y+.1"/>
                                          </p:val>
                                        </p:tav>
                                        <p:tav tm="100000">
                                          <p:val>
                                            <p:strVal val="#ppt_y"/>
                                          </p:val>
                                        </p:tav>
                                      </p:tavLst>
                                    </p:anim>
                                    <p:animEffect transition="in" filter="fade">
                                      <p:cBhvr>
                                        <p:cTn id="19" dur="500" decel="50000">
                                          <p:stCondLst>
                                            <p:cond delay="0"/>
                                          </p:stCondLst>
                                        </p:cTn>
                                        <p:tgtEl>
                                          <p:spTgt spid="2"/>
                                        </p:tgtEl>
                                      </p:cBhvr>
                                    </p:animEffect>
                                  </p:childTnLst>
                                </p:cTn>
                              </p:par>
                              <p:par>
                                <p:cTn id="20" presetID="25" presetClass="entr" presetSubtype="0" fill="hold" nodeType="withEffect">
                                  <p:stCondLst>
                                    <p:cond delay="0"/>
                                  </p:stCondLst>
                                  <p:childTnLst>
                                    <p:set>
                                      <p:cBhvr>
                                        <p:cTn id="21" dur="1" fill="hold">
                                          <p:stCondLst>
                                            <p:cond delay="0"/>
                                          </p:stCondLst>
                                        </p:cTn>
                                        <p:tgtEl>
                                          <p:spTgt spid="4103">
                                            <p:txEl>
                                              <p:pRg st="0" end="0"/>
                                            </p:txEl>
                                          </p:spTgt>
                                        </p:tgtEl>
                                        <p:attrNameLst>
                                          <p:attrName>style.visibility</p:attrName>
                                        </p:attrNameLst>
                                      </p:cBhvr>
                                      <p:to>
                                        <p:strVal val="visible"/>
                                      </p:to>
                                    </p:set>
                                    <p:anim calcmode="lin" valueType="num">
                                      <p:cBhvr>
                                        <p:cTn id="22" dur="250" decel="50000" fill="hold">
                                          <p:stCondLst>
                                            <p:cond delay="0"/>
                                          </p:stCondLst>
                                        </p:cTn>
                                        <p:tgtEl>
                                          <p:spTgt spid="4103">
                                            <p:txEl>
                                              <p:pRg st="0" end="0"/>
                                            </p:txEl>
                                          </p:spTgt>
                                        </p:tgtEl>
                                        <p:attrNameLst>
                                          <p:attrName>style.rotation</p:attrName>
                                        </p:attrNameLst>
                                      </p:cBhvr>
                                      <p:tavLst>
                                        <p:tav tm="0">
                                          <p:val>
                                            <p:fltVal val="-90"/>
                                          </p:val>
                                        </p:tav>
                                        <p:tav tm="100000">
                                          <p:val>
                                            <p:fltVal val="0"/>
                                          </p:val>
                                        </p:tav>
                                      </p:tavLst>
                                    </p:anim>
                                    <p:anim calcmode="lin" valueType="num">
                                      <p:cBhvr>
                                        <p:cTn id="23" dur="250" decel="50000" fill="hold">
                                          <p:stCondLst>
                                            <p:cond delay="0"/>
                                          </p:stCondLst>
                                        </p:cTn>
                                        <p:tgtEl>
                                          <p:spTgt spid="4103">
                                            <p:txEl>
                                              <p:pRg st="0" end="0"/>
                                            </p:txEl>
                                          </p:spTgt>
                                        </p:tgtEl>
                                        <p:attrNameLst>
                                          <p:attrName>ppt_w</p:attrName>
                                        </p:attrNameLst>
                                      </p:cBhvr>
                                      <p:tavLst>
                                        <p:tav tm="0">
                                          <p:val>
                                            <p:strVal val="#ppt_w"/>
                                          </p:val>
                                        </p:tav>
                                        <p:tav tm="100000">
                                          <p:val>
                                            <p:strVal val="#ppt_w*.05"/>
                                          </p:val>
                                        </p:tav>
                                      </p:tavLst>
                                    </p:anim>
                                    <p:anim calcmode="lin" valueType="num">
                                      <p:cBhvr>
                                        <p:cTn id="24" dur="250" accel="50000" fill="hold">
                                          <p:stCondLst>
                                            <p:cond delay="250"/>
                                          </p:stCondLst>
                                        </p:cTn>
                                        <p:tgtEl>
                                          <p:spTgt spid="4103">
                                            <p:txEl>
                                              <p:pRg st="0" end="0"/>
                                            </p:txEl>
                                          </p:spTgt>
                                        </p:tgtEl>
                                        <p:attrNameLst>
                                          <p:attrName>ppt_w</p:attrName>
                                        </p:attrNameLst>
                                      </p:cBhvr>
                                      <p:tavLst>
                                        <p:tav tm="0">
                                          <p:val>
                                            <p:strVal val="#ppt_w*.05"/>
                                          </p:val>
                                        </p:tav>
                                        <p:tav tm="100000">
                                          <p:val>
                                            <p:strVal val="#ppt_w"/>
                                          </p:val>
                                        </p:tav>
                                      </p:tavLst>
                                    </p:anim>
                                    <p:anim calcmode="lin" valueType="num">
                                      <p:cBhvr>
                                        <p:cTn id="25" dur="500" fill="hold"/>
                                        <p:tgtEl>
                                          <p:spTgt spid="4103">
                                            <p:txEl>
                                              <p:pRg st="0" end="0"/>
                                            </p:txEl>
                                          </p:spTgt>
                                        </p:tgtEl>
                                        <p:attrNameLst>
                                          <p:attrName>ppt_h</p:attrName>
                                        </p:attrNameLst>
                                      </p:cBhvr>
                                      <p:tavLst>
                                        <p:tav tm="0">
                                          <p:val>
                                            <p:strVal val="#ppt_h"/>
                                          </p:val>
                                        </p:tav>
                                        <p:tav tm="100000">
                                          <p:val>
                                            <p:strVal val="#ppt_h"/>
                                          </p:val>
                                        </p:tav>
                                      </p:tavLst>
                                    </p:anim>
                                    <p:anim calcmode="lin" valueType="num">
                                      <p:cBhvr>
                                        <p:cTn id="26" dur="250" decel="50000" fill="hold">
                                          <p:stCondLst>
                                            <p:cond delay="0"/>
                                          </p:stCondLst>
                                        </p:cTn>
                                        <p:tgtEl>
                                          <p:spTgt spid="4103">
                                            <p:txEl>
                                              <p:pRg st="0" end="0"/>
                                            </p:txEl>
                                          </p:spTgt>
                                        </p:tgtEl>
                                        <p:attrNameLst>
                                          <p:attrName>ppt_x</p:attrName>
                                        </p:attrNameLst>
                                      </p:cBhvr>
                                      <p:tavLst>
                                        <p:tav tm="0">
                                          <p:val>
                                            <p:strVal val="#ppt_x+.4"/>
                                          </p:val>
                                        </p:tav>
                                        <p:tav tm="100000">
                                          <p:val>
                                            <p:strVal val="#ppt_x"/>
                                          </p:val>
                                        </p:tav>
                                      </p:tavLst>
                                    </p:anim>
                                    <p:anim calcmode="lin" valueType="num">
                                      <p:cBhvr>
                                        <p:cTn id="27" dur="250" decel="50000" fill="hold">
                                          <p:stCondLst>
                                            <p:cond delay="0"/>
                                          </p:stCondLst>
                                        </p:cTn>
                                        <p:tgtEl>
                                          <p:spTgt spid="4103">
                                            <p:txEl>
                                              <p:pRg st="0" end="0"/>
                                            </p:txEl>
                                          </p:spTgt>
                                        </p:tgtEl>
                                        <p:attrNameLst>
                                          <p:attrName>ppt_y</p:attrName>
                                        </p:attrNameLst>
                                      </p:cBhvr>
                                      <p:tavLst>
                                        <p:tav tm="0">
                                          <p:val>
                                            <p:strVal val="#ppt_y-.2"/>
                                          </p:val>
                                        </p:tav>
                                        <p:tav tm="100000">
                                          <p:val>
                                            <p:strVal val="#ppt_y+.1"/>
                                          </p:val>
                                        </p:tav>
                                      </p:tavLst>
                                    </p:anim>
                                    <p:anim calcmode="lin" valueType="num">
                                      <p:cBhvr>
                                        <p:cTn id="28" dur="250" accel="50000" fill="hold">
                                          <p:stCondLst>
                                            <p:cond delay="250"/>
                                          </p:stCondLst>
                                        </p:cTn>
                                        <p:tgtEl>
                                          <p:spTgt spid="4103">
                                            <p:txEl>
                                              <p:pRg st="0" end="0"/>
                                            </p:txEl>
                                          </p:spTgt>
                                        </p:tgtEl>
                                        <p:attrNameLst>
                                          <p:attrName>ppt_y</p:attrName>
                                        </p:attrNameLst>
                                      </p:cBhvr>
                                      <p:tavLst>
                                        <p:tav tm="0">
                                          <p:val>
                                            <p:strVal val="#ppt_y+.1"/>
                                          </p:val>
                                        </p:tav>
                                        <p:tav tm="100000">
                                          <p:val>
                                            <p:strVal val="#ppt_y"/>
                                          </p:val>
                                        </p:tav>
                                      </p:tavLst>
                                    </p:anim>
                                    <p:animEffect transition="in" filter="fade">
                                      <p:cBhvr>
                                        <p:cTn id="29" dur="500" decel="50000">
                                          <p:stCondLst>
                                            <p:cond delay="0"/>
                                          </p:stCondLst>
                                        </p:cTn>
                                        <p:tgtEl>
                                          <p:spTgt spid="4103">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الجبر 4.wav"/>
                                        </p:tgtEl>
                                      </p:cMediaNode>
                                    </p:audio>
                                  </p:subTnLst>
                                </p:cTn>
                              </p:par>
                            </p:childTnLst>
                          </p:cTn>
                        </p:par>
                      </p:childTnLst>
                    </p:cTn>
                  </p:par>
                  <p:par>
                    <p:cTn id="30" fill="hold" nodeType="clickPar">
                      <p:stCondLst>
                        <p:cond delay="indefinite"/>
                      </p:stCondLst>
                      <p:childTnLst>
                        <p:par>
                          <p:cTn id="31" fill="hold" nodeType="withGroup">
                            <p:stCondLst>
                              <p:cond delay="0"/>
                            </p:stCondLst>
                            <p:childTnLst>
                              <p:par>
                                <p:cTn id="32" presetID="25" presetClass="entr" presetSubtype="0" fill="hold" nodeType="clickEffect">
                                  <p:stCondLst>
                                    <p:cond delay="0"/>
                                  </p:stCondLst>
                                  <p:childTnLst>
                                    <p:set>
                                      <p:cBhvr>
                                        <p:cTn id="33" dur="1" fill="hold">
                                          <p:stCondLst>
                                            <p:cond delay="0"/>
                                          </p:stCondLst>
                                        </p:cTn>
                                        <p:tgtEl>
                                          <p:spTgt spid="4103">
                                            <p:txEl>
                                              <p:pRg st="1" end="1"/>
                                            </p:txEl>
                                          </p:spTgt>
                                        </p:tgtEl>
                                        <p:attrNameLst>
                                          <p:attrName>style.visibility</p:attrName>
                                        </p:attrNameLst>
                                      </p:cBhvr>
                                      <p:to>
                                        <p:strVal val="visible"/>
                                      </p:to>
                                    </p:set>
                                    <p:anim calcmode="lin" valueType="num">
                                      <p:cBhvr>
                                        <p:cTn id="34" dur="250" decel="50000" fill="hold">
                                          <p:stCondLst>
                                            <p:cond delay="0"/>
                                          </p:stCondLst>
                                        </p:cTn>
                                        <p:tgtEl>
                                          <p:spTgt spid="4103">
                                            <p:txEl>
                                              <p:pRg st="1" end="1"/>
                                            </p:txEl>
                                          </p:spTgt>
                                        </p:tgtEl>
                                        <p:attrNameLst>
                                          <p:attrName>style.rotation</p:attrName>
                                        </p:attrNameLst>
                                      </p:cBhvr>
                                      <p:tavLst>
                                        <p:tav tm="0">
                                          <p:val>
                                            <p:fltVal val="-90"/>
                                          </p:val>
                                        </p:tav>
                                        <p:tav tm="100000">
                                          <p:val>
                                            <p:fltVal val="0"/>
                                          </p:val>
                                        </p:tav>
                                      </p:tavLst>
                                    </p:anim>
                                    <p:anim calcmode="lin" valueType="num">
                                      <p:cBhvr>
                                        <p:cTn id="35" dur="250" decel="50000" fill="hold">
                                          <p:stCondLst>
                                            <p:cond delay="0"/>
                                          </p:stCondLst>
                                        </p:cTn>
                                        <p:tgtEl>
                                          <p:spTgt spid="4103">
                                            <p:txEl>
                                              <p:pRg st="1" end="1"/>
                                            </p:txEl>
                                          </p:spTgt>
                                        </p:tgtEl>
                                        <p:attrNameLst>
                                          <p:attrName>ppt_w</p:attrName>
                                        </p:attrNameLst>
                                      </p:cBhvr>
                                      <p:tavLst>
                                        <p:tav tm="0">
                                          <p:val>
                                            <p:strVal val="#ppt_w"/>
                                          </p:val>
                                        </p:tav>
                                        <p:tav tm="100000">
                                          <p:val>
                                            <p:strVal val="#ppt_w*.05"/>
                                          </p:val>
                                        </p:tav>
                                      </p:tavLst>
                                    </p:anim>
                                    <p:anim calcmode="lin" valueType="num">
                                      <p:cBhvr>
                                        <p:cTn id="36" dur="250" accel="50000" fill="hold">
                                          <p:stCondLst>
                                            <p:cond delay="250"/>
                                          </p:stCondLst>
                                        </p:cTn>
                                        <p:tgtEl>
                                          <p:spTgt spid="4103">
                                            <p:txEl>
                                              <p:pRg st="1" end="1"/>
                                            </p:txEl>
                                          </p:spTgt>
                                        </p:tgtEl>
                                        <p:attrNameLst>
                                          <p:attrName>ppt_w</p:attrName>
                                        </p:attrNameLst>
                                      </p:cBhvr>
                                      <p:tavLst>
                                        <p:tav tm="0">
                                          <p:val>
                                            <p:strVal val="#ppt_w*.05"/>
                                          </p:val>
                                        </p:tav>
                                        <p:tav tm="100000">
                                          <p:val>
                                            <p:strVal val="#ppt_w"/>
                                          </p:val>
                                        </p:tav>
                                      </p:tavLst>
                                    </p:anim>
                                    <p:anim calcmode="lin" valueType="num">
                                      <p:cBhvr>
                                        <p:cTn id="37" dur="500" fill="hold"/>
                                        <p:tgtEl>
                                          <p:spTgt spid="4103">
                                            <p:txEl>
                                              <p:pRg st="1" end="1"/>
                                            </p:txEl>
                                          </p:spTgt>
                                        </p:tgtEl>
                                        <p:attrNameLst>
                                          <p:attrName>ppt_h</p:attrName>
                                        </p:attrNameLst>
                                      </p:cBhvr>
                                      <p:tavLst>
                                        <p:tav tm="0">
                                          <p:val>
                                            <p:strVal val="#ppt_h"/>
                                          </p:val>
                                        </p:tav>
                                        <p:tav tm="100000">
                                          <p:val>
                                            <p:strVal val="#ppt_h"/>
                                          </p:val>
                                        </p:tav>
                                      </p:tavLst>
                                    </p:anim>
                                    <p:anim calcmode="lin" valueType="num">
                                      <p:cBhvr>
                                        <p:cTn id="38" dur="250" decel="50000" fill="hold">
                                          <p:stCondLst>
                                            <p:cond delay="0"/>
                                          </p:stCondLst>
                                        </p:cTn>
                                        <p:tgtEl>
                                          <p:spTgt spid="4103">
                                            <p:txEl>
                                              <p:pRg st="1" end="1"/>
                                            </p:txEl>
                                          </p:spTgt>
                                        </p:tgtEl>
                                        <p:attrNameLst>
                                          <p:attrName>ppt_x</p:attrName>
                                        </p:attrNameLst>
                                      </p:cBhvr>
                                      <p:tavLst>
                                        <p:tav tm="0">
                                          <p:val>
                                            <p:strVal val="#ppt_x+.4"/>
                                          </p:val>
                                        </p:tav>
                                        <p:tav tm="100000">
                                          <p:val>
                                            <p:strVal val="#ppt_x"/>
                                          </p:val>
                                        </p:tav>
                                      </p:tavLst>
                                    </p:anim>
                                    <p:anim calcmode="lin" valueType="num">
                                      <p:cBhvr>
                                        <p:cTn id="39" dur="250" decel="50000" fill="hold">
                                          <p:stCondLst>
                                            <p:cond delay="0"/>
                                          </p:stCondLst>
                                        </p:cTn>
                                        <p:tgtEl>
                                          <p:spTgt spid="4103">
                                            <p:txEl>
                                              <p:pRg st="1" end="1"/>
                                            </p:txEl>
                                          </p:spTgt>
                                        </p:tgtEl>
                                        <p:attrNameLst>
                                          <p:attrName>ppt_y</p:attrName>
                                        </p:attrNameLst>
                                      </p:cBhvr>
                                      <p:tavLst>
                                        <p:tav tm="0">
                                          <p:val>
                                            <p:strVal val="#ppt_y-.2"/>
                                          </p:val>
                                        </p:tav>
                                        <p:tav tm="100000">
                                          <p:val>
                                            <p:strVal val="#ppt_y+.1"/>
                                          </p:val>
                                        </p:tav>
                                      </p:tavLst>
                                    </p:anim>
                                    <p:anim calcmode="lin" valueType="num">
                                      <p:cBhvr>
                                        <p:cTn id="40" dur="250" accel="50000" fill="hold">
                                          <p:stCondLst>
                                            <p:cond delay="250"/>
                                          </p:stCondLst>
                                        </p:cTn>
                                        <p:tgtEl>
                                          <p:spTgt spid="4103">
                                            <p:txEl>
                                              <p:pRg st="1" end="1"/>
                                            </p:txEl>
                                          </p:spTgt>
                                        </p:tgtEl>
                                        <p:attrNameLst>
                                          <p:attrName>ppt_y</p:attrName>
                                        </p:attrNameLst>
                                      </p:cBhvr>
                                      <p:tavLst>
                                        <p:tav tm="0">
                                          <p:val>
                                            <p:strVal val="#ppt_y+.1"/>
                                          </p:val>
                                        </p:tav>
                                        <p:tav tm="100000">
                                          <p:val>
                                            <p:strVal val="#ppt_y"/>
                                          </p:val>
                                        </p:tav>
                                      </p:tavLst>
                                    </p:anim>
                                    <p:animEffect transition="in" filter="fade">
                                      <p:cBhvr>
                                        <p:cTn id="41" dur="500" decel="50000">
                                          <p:stCondLst>
                                            <p:cond delay="0"/>
                                          </p:stCondLst>
                                        </p:cTn>
                                        <p:tgtEl>
                                          <p:spTgt spid="4103">
                                            <p:txEl>
                                              <p:pRg st="1" end="1"/>
                                            </p:txEl>
                                          </p:spTgt>
                                        </p:tgtEl>
                                      </p:cBhvr>
                                    </p:animEffect>
                                  </p:childTnLst>
                                  <p:subTnLst>
                                    <p:audio>
                                      <p:cMediaNode>
                                        <p:cTn display="0" masterRel="sameClick">
                                          <p:stCondLst>
                                            <p:cond evt="begin" delay="0">
                                              <p:tn val="32"/>
                                            </p:cond>
                                          </p:stCondLst>
                                          <p:endCondLst>
                                            <p:cond evt="onStopAudio" delay="0">
                                              <p:tgtEl>
                                                <p:sldTgt/>
                                              </p:tgtEl>
                                            </p:cond>
                                          </p:endCondLst>
                                        </p:cTn>
                                        <p:tgtEl>
                                          <p:sndTgt r:embed="rId5" name="المتغير.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25" presetClass="entr" presetSubtype="0" fill="hold" nodeType="clickEffect">
                                  <p:stCondLst>
                                    <p:cond delay="0"/>
                                  </p:stCondLst>
                                  <p:childTnLst>
                                    <p:set>
                                      <p:cBhvr>
                                        <p:cTn id="45" dur="1" fill="hold">
                                          <p:stCondLst>
                                            <p:cond delay="0"/>
                                          </p:stCondLst>
                                        </p:cTn>
                                        <p:tgtEl>
                                          <p:spTgt spid="4103">
                                            <p:txEl>
                                              <p:pRg st="2" end="2"/>
                                            </p:txEl>
                                          </p:spTgt>
                                        </p:tgtEl>
                                        <p:attrNameLst>
                                          <p:attrName>style.visibility</p:attrName>
                                        </p:attrNameLst>
                                      </p:cBhvr>
                                      <p:to>
                                        <p:strVal val="visible"/>
                                      </p:to>
                                    </p:set>
                                    <p:anim calcmode="lin" valueType="num">
                                      <p:cBhvr>
                                        <p:cTn id="46" dur="250" decel="50000" fill="hold">
                                          <p:stCondLst>
                                            <p:cond delay="0"/>
                                          </p:stCondLst>
                                        </p:cTn>
                                        <p:tgtEl>
                                          <p:spTgt spid="4103">
                                            <p:txEl>
                                              <p:pRg st="2" end="2"/>
                                            </p:txEl>
                                          </p:spTgt>
                                        </p:tgtEl>
                                        <p:attrNameLst>
                                          <p:attrName>style.rotation</p:attrName>
                                        </p:attrNameLst>
                                      </p:cBhvr>
                                      <p:tavLst>
                                        <p:tav tm="0">
                                          <p:val>
                                            <p:fltVal val="-90"/>
                                          </p:val>
                                        </p:tav>
                                        <p:tav tm="100000">
                                          <p:val>
                                            <p:fltVal val="0"/>
                                          </p:val>
                                        </p:tav>
                                      </p:tavLst>
                                    </p:anim>
                                    <p:anim calcmode="lin" valueType="num">
                                      <p:cBhvr>
                                        <p:cTn id="47" dur="250" decel="50000" fill="hold">
                                          <p:stCondLst>
                                            <p:cond delay="0"/>
                                          </p:stCondLst>
                                        </p:cTn>
                                        <p:tgtEl>
                                          <p:spTgt spid="4103">
                                            <p:txEl>
                                              <p:pRg st="2" end="2"/>
                                            </p:txEl>
                                          </p:spTgt>
                                        </p:tgtEl>
                                        <p:attrNameLst>
                                          <p:attrName>ppt_w</p:attrName>
                                        </p:attrNameLst>
                                      </p:cBhvr>
                                      <p:tavLst>
                                        <p:tav tm="0">
                                          <p:val>
                                            <p:strVal val="#ppt_w"/>
                                          </p:val>
                                        </p:tav>
                                        <p:tav tm="100000">
                                          <p:val>
                                            <p:strVal val="#ppt_w*.05"/>
                                          </p:val>
                                        </p:tav>
                                      </p:tavLst>
                                    </p:anim>
                                    <p:anim calcmode="lin" valueType="num">
                                      <p:cBhvr>
                                        <p:cTn id="48" dur="250" accel="50000" fill="hold">
                                          <p:stCondLst>
                                            <p:cond delay="250"/>
                                          </p:stCondLst>
                                        </p:cTn>
                                        <p:tgtEl>
                                          <p:spTgt spid="4103">
                                            <p:txEl>
                                              <p:pRg st="2" end="2"/>
                                            </p:txEl>
                                          </p:spTgt>
                                        </p:tgtEl>
                                        <p:attrNameLst>
                                          <p:attrName>ppt_w</p:attrName>
                                        </p:attrNameLst>
                                      </p:cBhvr>
                                      <p:tavLst>
                                        <p:tav tm="0">
                                          <p:val>
                                            <p:strVal val="#ppt_w*.05"/>
                                          </p:val>
                                        </p:tav>
                                        <p:tav tm="100000">
                                          <p:val>
                                            <p:strVal val="#ppt_w"/>
                                          </p:val>
                                        </p:tav>
                                      </p:tavLst>
                                    </p:anim>
                                    <p:anim calcmode="lin" valueType="num">
                                      <p:cBhvr>
                                        <p:cTn id="49" dur="500" fill="hold"/>
                                        <p:tgtEl>
                                          <p:spTgt spid="4103">
                                            <p:txEl>
                                              <p:pRg st="2" end="2"/>
                                            </p:txEl>
                                          </p:spTgt>
                                        </p:tgtEl>
                                        <p:attrNameLst>
                                          <p:attrName>ppt_h</p:attrName>
                                        </p:attrNameLst>
                                      </p:cBhvr>
                                      <p:tavLst>
                                        <p:tav tm="0">
                                          <p:val>
                                            <p:strVal val="#ppt_h"/>
                                          </p:val>
                                        </p:tav>
                                        <p:tav tm="100000">
                                          <p:val>
                                            <p:strVal val="#ppt_h"/>
                                          </p:val>
                                        </p:tav>
                                      </p:tavLst>
                                    </p:anim>
                                    <p:anim calcmode="lin" valueType="num">
                                      <p:cBhvr>
                                        <p:cTn id="50" dur="250" decel="50000" fill="hold">
                                          <p:stCondLst>
                                            <p:cond delay="0"/>
                                          </p:stCondLst>
                                        </p:cTn>
                                        <p:tgtEl>
                                          <p:spTgt spid="4103">
                                            <p:txEl>
                                              <p:pRg st="2" end="2"/>
                                            </p:txEl>
                                          </p:spTgt>
                                        </p:tgtEl>
                                        <p:attrNameLst>
                                          <p:attrName>ppt_x</p:attrName>
                                        </p:attrNameLst>
                                      </p:cBhvr>
                                      <p:tavLst>
                                        <p:tav tm="0">
                                          <p:val>
                                            <p:strVal val="#ppt_x+.4"/>
                                          </p:val>
                                        </p:tav>
                                        <p:tav tm="100000">
                                          <p:val>
                                            <p:strVal val="#ppt_x"/>
                                          </p:val>
                                        </p:tav>
                                      </p:tavLst>
                                    </p:anim>
                                    <p:anim calcmode="lin" valueType="num">
                                      <p:cBhvr>
                                        <p:cTn id="51" dur="250" decel="50000" fill="hold">
                                          <p:stCondLst>
                                            <p:cond delay="0"/>
                                          </p:stCondLst>
                                        </p:cTn>
                                        <p:tgtEl>
                                          <p:spTgt spid="4103">
                                            <p:txEl>
                                              <p:pRg st="2" end="2"/>
                                            </p:txEl>
                                          </p:spTgt>
                                        </p:tgtEl>
                                        <p:attrNameLst>
                                          <p:attrName>ppt_y</p:attrName>
                                        </p:attrNameLst>
                                      </p:cBhvr>
                                      <p:tavLst>
                                        <p:tav tm="0">
                                          <p:val>
                                            <p:strVal val="#ppt_y-.2"/>
                                          </p:val>
                                        </p:tav>
                                        <p:tav tm="100000">
                                          <p:val>
                                            <p:strVal val="#ppt_y+.1"/>
                                          </p:val>
                                        </p:tav>
                                      </p:tavLst>
                                    </p:anim>
                                    <p:anim calcmode="lin" valueType="num">
                                      <p:cBhvr>
                                        <p:cTn id="52" dur="250" accel="50000" fill="hold">
                                          <p:stCondLst>
                                            <p:cond delay="250"/>
                                          </p:stCondLst>
                                        </p:cTn>
                                        <p:tgtEl>
                                          <p:spTgt spid="4103">
                                            <p:txEl>
                                              <p:pRg st="2" end="2"/>
                                            </p:txEl>
                                          </p:spTgt>
                                        </p:tgtEl>
                                        <p:attrNameLst>
                                          <p:attrName>ppt_y</p:attrName>
                                        </p:attrNameLst>
                                      </p:cBhvr>
                                      <p:tavLst>
                                        <p:tav tm="0">
                                          <p:val>
                                            <p:strVal val="#ppt_y+.1"/>
                                          </p:val>
                                        </p:tav>
                                        <p:tav tm="100000">
                                          <p:val>
                                            <p:strVal val="#ppt_y"/>
                                          </p:val>
                                        </p:tav>
                                      </p:tavLst>
                                    </p:anim>
                                    <p:animEffect transition="in" filter="fade">
                                      <p:cBhvr>
                                        <p:cTn id="53" dur="500" decel="50000">
                                          <p:stCondLst>
                                            <p:cond delay="0"/>
                                          </p:stCondLst>
                                        </p:cTn>
                                        <p:tgtEl>
                                          <p:spTgt spid="4103">
                                            <p:txEl>
                                              <p:pRg st="2" end="2"/>
                                            </p:txEl>
                                          </p:spTgt>
                                        </p:tgtEl>
                                      </p:cBhvr>
                                    </p:animEffect>
                                  </p:childTnLst>
                                  <p:subTnLst>
                                    <p:audio>
                                      <p:cMediaNode>
                                        <p:cTn display="0" masterRel="sameClick">
                                          <p:stCondLst>
                                            <p:cond evt="begin" delay="0">
                                              <p:tn val="44"/>
                                            </p:cond>
                                          </p:stCondLst>
                                          <p:endCondLst>
                                            <p:cond evt="onStopAudio" delay="0">
                                              <p:tgtEl>
                                                <p:sldTgt/>
                                              </p:tgtEl>
                                            </p:cond>
                                          </p:endCondLst>
                                        </p:cTn>
                                        <p:tgtEl>
                                          <p:sndTgt r:embed="rId6" name="العبارة الجبرية.wav"/>
                                        </p:tgtEl>
                                      </p:cMediaNode>
                                    </p:audio>
                                  </p:subTnLst>
                                </p:cTn>
                              </p:par>
                            </p:childTnLst>
                          </p:cTn>
                        </p:par>
                      </p:childTnLst>
                    </p:cTn>
                  </p:par>
                  <p:par>
                    <p:cTn id="54" fill="hold" nodeType="clickPar">
                      <p:stCondLst>
                        <p:cond delay="indefinite"/>
                      </p:stCondLst>
                      <p:childTnLst>
                        <p:par>
                          <p:cTn id="55" fill="hold" nodeType="withGroup">
                            <p:stCondLst>
                              <p:cond delay="0"/>
                            </p:stCondLst>
                            <p:childTnLst>
                              <p:par>
                                <p:cTn id="56" presetID="25" presetClass="entr" presetSubtype="0" fill="hold" nodeType="clickEffect">
                                  <p:stCondLst>
                                    <p:cond delay="0"/>
                                  </p:stCondLst>
                                  <p:childTnLst>
                                    <p:set>
                                      <p:cBhvr>
                                        <p:cTn id="57" dur="1" fill="hold">
                                          <p:stCondLst>
                                            <p:cond delay="0"/>
                                          </p:stCondLst>
                                        </p:cTn>
                                        <p:tgtEl>
                                          <p:spTgt spid="4103">
                                            <p:txEl>
                                              <p:pRg st="3" end="3"/>
                                            </p:txEl>
                                          </p:spTgt>
                                        </p:tgtEl>
                                        <p:attrNameLst>
                                          <p:attrName>style.visibility</p:attrName>
                                        </p:attrNameLst>
                                      </p:cBhvr>
                                      <p:to>
                                        <p:strVal val="visible"/>
                                      </p:to>
                                    </p:set>
                                    <p:anim calcmode="lin" valueType="num">
                                      <p:cBhvr>
                                        <p:cTn id="58" dur="250" decel="50000" fill="hold">
                                          <p:stCondLst>
                                            <p:cond delay="0"/>
                                          </p:stCondLst>
                                        </p:cTn>
                                        <p:tgtEl>
                                          <p:spTgt spid="4103">
                                            <p:txEl>
                                              <p:pRg st="3" end="3"/>
                                            </p:txEl>
                                          </p:spTgt>
                                        </p:tgtEl>
                                        <p:attrNameLst>
                                          <p:attrName>style.rotation</p:attrName>
                                        </p:attrNameLst>
                                      </p:cBhvr>
                                      <p:tavLst>
                                        <p:tav tm="0">
                                          <p:val>
                                            <p:fltVal val="-90"/>
                                          </p:val>
                                        </p:tav>
                                        <p:tav tm="100000">
                                          <p:val>
                                            <p:fltVal val="0"/>
                                          </p:val>
                                        </p:tav>
                                      </p:tavLst>
                                    </p:anim>
                                    <p:anim calcmode="lin" valueType="num">
                                      <p:cBhvr>
                                        <p:cTn id="59" dur="250" decel="50000" fill="hold">
                                          <p:stCondLst>
                                            <p:cond delay="0"/>
                                          </p:stCondLst>
                                        </p:cTn>
                                        <p:tgtEl>
                                          <p:spTgt spid="4103">
                                            <p:txEl>
                                              <p:pRg st="3" end="3"/>
                                            </p:txEl>
                                          </p:spTgt>
                                        </p:tgtEl>
                                        <p:attrNameLst>
                                          <p:attrName>ppt_w</p:attrName>
                                        </p:attrNameLst>
                                      </p:cBhvr>
                                      <p:tavLst>
                                        <p:tav tm="0">
                                          <p:val>
                                            <p:strVal val="#ppt_w"/>
                                          </p:val>
                                        </p:tav>
                                        <p:tav tm="100000">
                                          <p:val>
                                            <p:strVal val="#ppt_w*.05"/>
                                          </p:val>
                                        </p:tav>
                                      </p:tavLst>
                                    </p:anim>
                                    <p:anim calcmode="lin" valueType="num">
                                      <p:cBhvr>
                                        <p:cTn id="60" dur="250" accel="50000" fill="hold">
                                          <p:stCondLst>
                                            <p:cond delay="250"/>
                                          </p:stCondLst>
                                        </p:cTn>
                                        <p:tgtEl>
                                          <p:spTgt spid="4103">
                                            <p:txEl>
                                              <p:pRg st="3" end="3"/>
                                            </p:txEl>
                                          </p:spTgt>
                                        </p:tgtEl>
                                        <p:attrNameLst>
                                          <p:attrName>ppt_w</p:attrName>
                                        </p:attrNameLst>
                                      </p:cBhvr>
                                      <p:tavLst>
                                        <p:tav tm="0">
                                          <p:val>
                                            <p:strVal val="#ppt_w*.05"/>
                                          </p:val>
                                        </p:tav>
                                        <p:tav tm="100000">
                                          <p:val>
                                            <p:strVal val="#ppt_w"/>
                                          </p:val>
                                        </p:tav>
                                      </p:tavLst>
                                    </p:anim>
                                    <p:anim calcmode="lin" valueType="num">
                                      <p:cBhvr>
                                        <p:cTn id="61" dur="500" fill="hold"/>
                                        <p:tgtEl>
                                          <p:spTgt spid="4103">
                                            <p:txEl>
                                              <p:pRg st="3" end="3"/>
                                            </p:txEl>
                                          </p:spTgt>
                                        </p:tgtEl>
                                        <p:attrNameLst>
                                          <p:attrName>ppt_h</p:attrName>
                                        </p:attrNameLst>
                                      </p:cBhvr>
                                      <p:tavLst>
                                        <p:tav tm="0">
                                          <p:val>
                                            <p:strVal val="#ppt_h"/>
                                          </p:val>
                                        </p:tav>
                                        <p:tav tm="100000">
                                          <p:val>
                                            <p:strVal val="#ppt_h"/>
                                          </p:val>
                                        </p:tav>
                                      </p:tavLst>
                                    </p:anim>
                                    <p:anim calcmode="lin" valueType="num">
                                      <p:cBhvr>
                                        <p:cTn id="62" dur="250" decel="50000" fill="hold">
                                          <p:stCondLst>
                                            <p:cond delay="0"/>
                                          </p:stCondLst>
                                        </p:cTn>
                                        <p:tgtEl>
                                          <p:spTgt spid="4103">
                                            <p:txEl>
                                              <p:pRg st="3" end="3"/>
                                            </p:txEl>
                                          </p:spTgt>
                                        </p:tgtEl>
                                        <p:attrNameLst>
                                          <p:attrName>ppt_x</p:attrName>
                                        </p:attrNameLst>
                                      </p:cBhvr>
                                      <p:tavLst>
                                        <p:tav tm="0">
                                          <p:val>
                                            <p:strVal val="#ppt_x+.4"/>
                                          </p:val>
                                        </p:tav>
                                        <p:tav tm="100000">
                                          <p:val>
                                            <p:strVal val="#ppt_x"/>
                                          </p:val>
                                        </p:tav>
                                      </p:tavLst>
                                    </p:anim>
                                    <p:anim calcmode="lin" valueType="num">
                                      <p:cBhvr>
                                        <p:cTn id="63" dur="250" decel="50000" fill="hold">
                                          <p:stCondLst>
                                            <p:cond delay="0"/>
                                          </p:stCondLst>
                                        </p:cTn>
                                        <p:tgtEl>
                                          <p:spTgt spid="4103">
                                            <p:txEl>
                                              <p:pRg st="3" end="3"/>
                                            </p:txEl>
                                          </p:spTgt>
                                        </p:tgtEl>
                                        <p:attrNameLst>
                                          <p:attrName>ppt_y</p:attrName>
                                        </p:attrNameLst>
                                      </p:cBhvr>
                                      <p:tavLst>
                                        <p:tav tm="0">
                                          <p:val>
                                            <p:strVal val="#ppt_y-.2"/>
                                          </p:val>
                                        </p:tav>
                                        <p:tav tm="100000">
                                          <p:val>
                                            <p:strVal val="#ppt_y+.1"/>
                                          </p:val>
                                        </p:tav>
                                      </p:tavLst>
                                    </p:anim>
                                    <p:anim calcmode="lin" valueType="num">
                                      <p:cBhvr>
                                        <p:cTn id="64" dur="250" accel="50000" fill="hold">
                                          <p:stCondLst>
                                            <p:cond delay="250"/>
                                          </p:stCondLst>
                                        </p:cTn>
                                        <p:tgtEl>
                                          <p:spTgt spid="4103">
                                            <p:txEl>
                                              <p:pRg st="3" end="3"/>
                                            </p:txEl>
                                          </p:spTgt>
                                        </p:tgtEl>
                                        <p:attrNameLst>
                                          <p:attrName>ppt_y</p:attrName>
                                        </p:attrNameLst>
                                      </p:cBhvr>
                                      <p:tavLst>
                                        <p:tav tm="0">
                                          <p:val>
                                            <p:strVal val="#ppt_y+.1"/>
                                          </p:val>
                                        </p:tav>
                                        <p:tav tm="100000">
                                          <p:val>
                                            <p:strVal val="#ppt_y"/>
                                          </p:val>
                                        </p:tav>
                                      </p:tavLst>
                                    </p:anim>
                                    <p:animEffect transition="in" filter="fade">
                                      <p:cBhvr>
                                        <p:cTn id="65" dur="500" decel="50000">
                                          <p:stCondLst>
                                            <p:cond delay="0"/>
                                          </p:stCondLst>
                                        </p:cTn>
                                        <p:tgtEl>
                                          <p:spTgt spid="4103">
                                            <p:txEl>
                                              <p:pRg st="3" end="3"/>
                                            </p:txEl>
                                          </p:spTgt>
                                        </p:tgtEl>
                                      </p:cBhvr>
                                    </p:animEffect>
                                  </p:childTnLst>
                                  <p:subTnLst>
                                    <p:audio>
                                      <p:cMediaNode>
                                        <p:cTn display="0" masterRel="sameClick">
                                          <p:stCondLst>
                                            <p:cond evt="begin" delay="0">
                                              <p:tn val="56"/>
                                            </p:cond>
                                          </p:stCondLst>
                                          <p:endCondLst>
                                            <p:cond evt="onStopAudio" delay="0">
                                              <p:tgtEl>
                                                <p:sldTgt/>
                                              </p:tgtEl>
                                            </p:cond>
                                          </p:endCondLst>
                                        </p:cTn>
                                        <p:tgtEl>
                                          <p:sndTgt r:embed="rId7" name="قيمة عبا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5786438" y="285750"/>
            <a:ext cx="2714625" cy="1500188"/>
            <a:chOff x="3000364" y="571480"/>
            <a:chExt cx="3643338" cy="2081226"/>
          </a:xfrm>
        </p:grpSpPr>
        <p:sp>
          <p:nvSpPr>
            <p:cNvPr id="5" name="Horizontal Scroll 4"/>
            <p:cNvSpPr/>
            <p:nvPr/>
          </p:nvSpPr>
          <p:spPr>
            <a:xfrm rot="5400000">
              <a:off x="3781419" y="-66825"/>
              <a:ext cx="2081226" cy="3357837"/>
            </a:xfrm>
            <a:prstGeom prst="horizontalScroll">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7200" b="1" dirty="0">
                <a:ln w="18415" cmpd="sng">
                  <a:solidFill>
                    <a:srgbClr val="FF0000"/>
                  </a:solidFill>
                  <a:prstDash val="solid"/>
                </a:ln>
                <a:solidFill>
                  <a:srgbClr val="FFFFFF"/>
                </a:solidFill>
                <a:effectLst>
                  <a:outerShdw blurRad="63500" dir="3600000" algn="tl" rotWithShape="0">
                    <a:srgbClr val="000000">
                      <a:alpha val="70000"/>
                    </a:srgbClr>
                  </a:outerShdw>
                </a:effectLst>
                <a:cs typeface="+mj-cs"/>
              </a:endParaRPr>
            </a:p>
          </p:txBody>
        </p:sp>
        <p:sp>
          <p:nvSpPr>
            <p:cNvPr id="6" name="Horizontal Scroll 5"/>
            <p:cNvSpPr/>
            <p:nvPr/>
          </p:nvSpPr>
          <p:spPr>
            <a:xfrm>
              <a:off x="3000364" y="571480"/>
              <a:ext cx="3643338" cy="2072417"/>
            </a:xfrm>
            <a:prstGeom prst="horizontalScroll">
              <a:avLst/>
            </a:prstGeom>
            <a:gradFill flip="none" rotWithShape="1">
              <a:gsLst>
                <a:gs pos="0">
                  <a:srgbClr val="000099">
                    <a:shade val="30000"/>
                    <a:satMod val="115000"/>
                  </a:srgbClr>
                </a:gs>
                <a:gs pos="50000">
                  <a:srgbClr val="000099">
                    <a:shade val="67500"/>
                    <a:satMod val="115000"/>
                  </a:srgbClr>
                </a:gs>
                <a:gs pos="100000">
                  <a:srgbClr val="000099">
                    <a:shade val="100000"/>
                    <a:satMod val="115000"/>
                  </a:srgbClr>
                </a:gs>
              </a:gsLst>
              <a:lin ang="2700000" scaled="1"/>
              <a:tileRect/>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7200" b="1" dirty="0">
                  <a:solidFill>
                    <a:schemeClr val="bg1"/>
                  </a:solidFill>
                  <a:cs typeface="+mj-cs"/>
                </a:rPr>
                <a:t>استعد</a:t>
              </a:r>
              <a:endParaRPr lang="en-US" sz="7200" b="1" dirty="0">
                <a:solidFill>
                  <a:schemeClr val="bg1"/>
                </a:solidFill>
                <a:cs typeface="+mj-cs"/>
              </a:endParaRPr>
            </a:p>
          </p:txBody>
        </p:sp>
      </p:grpSp>
      <p:grpSp>
        <p:nvGrpSpPr>
          <p:cNvPr id="3" name="Group 9"/>
          <p:cNvGrpSpPr>
            <a:grpSpLocks/>
          </p:cNvGrpSpPr>
          <p:nvPr/>
        </p:nvGrpSpPr>
        <p:grpSpPr bwMode="auto">
          <a:xfrm>
            <a:off x="142875" y="2192338"/>
            <a:ext cx="8858250" cy="4451350"/>
            <a:chOff x="142844" y="2050083"/>
            <a:chExt cx="8858280" cy="4450751"/>
          </a:xfrm>
        </p:grpSpPr>
        <p:grpSp>
          <p:nvGrpSpPr>
            <p:cNvPr id="6148" name="Group 6"/>
            <p:cNvGrpSpPr>
              <a:grpSpLocks/>
            </p:cNvGrpSpPr>
            <p:nvPr/>
          </p:nvGrpSpPr>
          <p:grpSpPr bwMode="auto">
            <a:xfrm>
              <a:off x="142844" y="2050083"/>
              <a:ext cx="8858280" cy="4450751"/>
              <a:chOff x="928662" y="2786058"/>
              <a:chExt cx="7400254" cy="2379049"/>
            </a:xfrm>
          </p:grpSpPr>
          <p:sp>
            <p:nvSpPr>
              <p:cNvPr id="8" name="Rectangle 7"/>
              <p:cNvSpPr/>
              <p:nvPr/>
            </p:nvSpPr>
            <p:spPr>
              <a:xfrm>
                <a:off x="1143508" y="2857328"/>
                <a:ext cx="6999738" cy="2143180"/>
              </a:xfrm>
              <a:prstGeom prst="rect">
                <a:avLst/>
              </a:prstGeom>
              <a:gradFill flip="none" rotWithShape="1">
                <a:gsLst>
                  <a:gs pos="0">
                    <a:srgbClr val="0000FF"/>
                  </a:gs>
                  <a:gs pos="50000">
                    <a:schemeClr val="bg1"/>
                  </a:gs>
                  <a:gs pos="100000">
                    <a:srgbClr val="00FFFF"/>
                  </a:gs>
                </a:gsLst>
                <a:lin ang="13500000" scaled="1"/>
                <a:tileRect/>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pic>
            <p:nvPicPr>
              <p:cNvPr id="6151" name="Picture 8" descr="00137.WMF"/>
              <p:cNvPicPr>
                <a:picLocks noChangeAspect="1"/>
              </p:cNvPicPr>
              <p:nvPr/>
            </p:nvPicPr>
            <p:blipFill>
              <a:blip r:embed="rId5" cstate="print"/>
              <a:srcRect/>
              <a:stretch>
                <a:fillRect/>
              </a:stretch>
            </p:blipFill>
            <p:spPr bwMode="auto">
              <a:xfrm>
                <a:off x="928662" y="2786058"/>
                <a:ext cx="7400254" cy="2379049"/>
              </a:xfrm>
              <a:prstGeom prst="rect">
                <a:avLst/>
              </a:prstGeom>
              <a:noFill/>
              <a:ln w="9525">
                <a:noFill/>
                <a:miter lim="800000"/>
                <a:headEnd/>
                <a:tailEnd/>
              </a:ln>
            </p:spPr>
          </p:pic>
        </p:grpSp>
        <p:sp>
          <p:nvSpPr>
            <p:cNvPr id="5125" name="TextBox 2"/>
            <p:cNvSpPr txBox="1">
              <a:spLocks noChangeArrowheads="1"/>
            </p:cNvSpPr>
            <p:nvPr/>
          </p:nvSpPr>
          <p:spPr bwMode="auto">
            <a:xfrm>
              <a:off x="1000097" y="2572300"/>
              <a:ext cx="7072337" cy="3169811"/>
            </a:xfrm>
            <a:prstGeom prst="rect">
              <a:avLst/>
            </a:prstGeom>
            <a:noFill/>
            <a:ln w="9525">
              <a:noFill/>
              <a:miter lim="800000"/>
              <a:headEnd/>
              <a:tailEnd/>
            </a:ln>
          </p:spPr>
          <p:txBody>
            <a:bodyPr>
              <a:spAutoFit/>
            </a:bodyPr>
            <a:lstStyle/>
            <a:p>
              <a:pPr algn="ctr">
                <a:defRPr/>
              </a:pPr>
              <a:r>
                <a:rPr lang="ar-EG" sz="4000" b="1" dirty="0">
                  <a:solidFill>
                    <a:srgbClr val="990099"/>
                  </a:solidFill>
                  <a:latin typeface="Calibri" pitchFamily="34" charset="0"/>
                  <a:cs typeface="+mj-cs"/>
                </a:rPr>
                <a:t>فواكه: </a:t>
              </a:r>
              <a:r>
                <a:rPr lang="ar-EG" sz="4000" b="1" dirty="0">
                  <a:latin typeface="Calibri" pitchFamily="34" charset="0"/>
                  <a:cs typeface="+mj-cs"/>
                </a:rPr>
                <a:t>إذا كان لديك سلة بها تفاح, وهناك تفاحتان خارجها, فإن عدد التفاح جميعه هو مجموع العدد اثنين إلى عددٍ ما؛ حيث يعبر عن التفاحتين خارج السلة بالقيمة 2, أما التفاح داخلها فعدده غير معروف.</a:t>
              </a:r>
            </a:p>
          </p:txBody>
        </p:sp>
      </p:gr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ستعد.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فواك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lum bright="-12000" contrast="36000"/>
          </a:blip>
          <a:srcRect/>
          <a:stretch>
            <a:fillRect/>
          </a:stretch>
        </p:blipFill>
        <p:spPr bwMode="auto">
          <a:xfrm>
            <a:off x="1500166" y="1428736"/>
            <a:ext cx="6111443" cy="3786214"/>
          </a:xfrm>
          <a:prstGeom prst="rect">
            <a:avLst/>
          </a:prstGeom>
          <a:noFill/>
          <a:ln w="57150">
            <a:solidFill>
              <a:schemeClr val="tx1"/>
            </a:solid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plus(in)">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3" name="0083 - arcade game sou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ptagon 1"/>
          <p:cNvSpPr/>
          <p:nvPr/>
        </p:nvSpPr>
        <p:spPr>
          <a:xfrm>
            <a:off x="7000892" y="1839681"/>
            <a:ext cx="1714512" cy="1214446"/>
          </a:xfrm>
          <a:prstGeom prst="heptagon">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5400000" scaled="1"/>
            <a:tileRect/>
          </a:gradFill>
          <a:ln w="28575">
            <a:solidFill>
              <a:srgbClr val="99003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lstStyle/>
          <a:p>
            <a:pPr algn="ctr" fontAlgn="auto">
              <a:spcBef>
                <a:spcPts val="0"/>
              </a:spcBef>
              <a:spcAft>
                <a:spcPts val="0"/>
              </a:spcAft>
              <a:defRPr/>
            </a:pPr>
            <a:r>
              <a:rPr lang="ar-EG" sz="48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cs typeface="+mj-cs"/>
              </a:rPr>
              <a:t>1</a:t>
            </a:r>
          </a:p>
        </p:txBody>
      </p:sp>
      <p:grpSp>
        <p:nvGrpSpPr>
          <p:cNvPr id="3" name="Group 3"/>
          <p:cNvGrpSpPr>
            <a:grpSpLocks/>
          </p:cNvGrpSpPr>
          <p:nvPr/>
        </p:nvGrpSpPr>
        <p:grpSpPr bwMode="auto">
          <a:xfrm>
            <a:off x="214313" y="1196975"/>
            <a:ext cx="7000875" cy="3071813"/>
            <a:chOff x="-33" y="2571744"/>
            <a:chExt cx="8715436" cy="3429024"/>
          </a:xfrm>
        </p:grpSpPr>
        <p:grpSp>
          <p:nvGrpSpPr>
            <p:cNvPr id="8199" name="Group 3"/>
            <p:cNvGrpSpPr>
              <a:grpSpLocks/>
            </p:cNvGrpSpPr>
            <p:nvPr/>
          </p:nvGrpSpPr>
          <p:grpSpPr bwMode="auto">
            <a:xfrm>
              <a:off x="-33" y="2571744"/>
              <a:ext cx="8715436" cy="3429024"/>
              <a:chOff x="5715008" y="2857496"/>
              <a:chExt cx="1972378" cy="2786082"/>
            </a:xfrm>
          </p:grpSpPr>
          <p:sp>
            <p:nvSpPr>
              <p:cNvPr id="7" name="Round Single Corner Rectangle 6"/>
              <p:cNvSpPr/>
              <p:nvPr/>
            </p:nvSpPr>
            <p:spPr>
              <a:xfrm>
                <a:off x="5786446" y="3000372"/>
                <a:ext cx="1785950" cy="2500330"/>
              </a:xfrm>
              <a:prstGeom prst="round1Rect">
                <a:avLst>
                  <a:gd name="adj" fmla="val 36667"/>
                </a:avLst>
              </a:prstGeom>
              <a:gradFill>
                <a:gsLst>
                  <a:gs pos="0">
                    <a:srgbClr val="00FFFF"/>
                  </a:gs>
                  <a:gs pos="50000">
                    <a:schemeClr val="bg1"/>
                  </a:gs>
                  <a:gs pos="100000">
                    <a:srgbClr val="00FF00"/>
                  </a:gs>
                </a:gsLst>
                <a:lin ang="13500000" scaled="1"/>
              </a:gradFill>
              <a:ln>
                <a:solidFill>
                  <a:schemeClr val="tx1"/>
                </a:solidFill>
              </a:ln>
              <a:effectLst>
                <a:innerShdw>
                  <a:srgbClr val="FF0066"/>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cs typeface="+mj-cs"/>
                </a:endParaRPr>
              </a:p>
            </p:txBody>
          </p:sp>
          <p:pic>
            <p:nvPicPr>
              <p:cNvPr id="8204" name="Picture 7" descr="00015.WMF"/>
              <p:cNvPicPr>
                <a:picLocks noChangeAspect="1"/>
              </p:cNvPicPr>
              <p:nvPr/>
            </p:nvPicPr>
            <p:blipFill>
              <a:blip r:embed="rId6" cstate="print"/>
              <a:srcRect/>
              <a:stretch>
                <a:fillRect/>
              </a:stretch>
            </p:blipFill>
            <p:spPr bwMode="auto">
              <a:xfrm>
                <a:off x="5715008" y="2857496"/>
                <a:ext cx="1972378" cy="2786082"/>
              </a:xfrm>
              <a:prstGeom prst="rect">
                <a:avLst/>
              </a:prstGeom>
              <a:noFill/>
              <a:ln w="9525">
                <a:noFill/>
                <a:miter lim="800000"/>
                <a:headEnd/>
                <a:tailEnd/>
              </a:ln>
            </p:spPr>
          </p:pic>
        </p:grpSp>
        <p:sp>
          <p:nvSpPr>
            <p:cNvPr id="7173" name="TextBox 2"/>
            <p:cNvSpPr txBox="1">
              <a:spLocks noChangeArrowheads="1"/>
            </p:cNvSpPr>
            <p:nvPr/>
          </p:nvSpPr>
          <p:spPr bwMode="auto">
            <a:xfrm>
              <a:off x="711431" y="3245144"/>
              <a:ext cx="7025708" cy="1958177"/>
            </a:xfrm>
            <a:prstGeom prst="rect">
              <a:avLst/>
            </a:prstGeom>
            <a:noFill/>
            <a:ln w="9525">
              <a:noFill/>
              <a:miter lim="800000"/>
              <a:headEnd/>
              <a:tailEnd/>
            </a:ln>
          </p:spPr>
          <p:txBody>
            <a:bodyPr>
              <a:spAutoFit/>
            </a:bodyPr>
            <a:lstStyle/>
            <a:p>
              <a:pPr>
                <a:defRPr/>
              </a:pPr>
              <a:r>
                <a:rPr lang="ar-EG" sz="5400" b="1" dirty="0">
                  <a:latin typeface="Calibri" pitchFamily="34" charset="0"/>
                  <a:cs typeface="+mj-cs"/>
                </a:rPr>
                <a:t>ما المقصود بأن السلة بها عدد ما من التفاح؟</a:t>
              </a:r>
            </a:p>
          </p:txBody>
        </p:sp>
      </p:grpSp>
      <p:sp>
        <p:nvSpPr>
          <p:cNvPr id="4" name="TextBox 3"/>
          <p:cNvSpPr txBox="1"/>
          <p:nvPr/>
        </p:nvSpPr>
        <p:spPr>
          <a:xfrm>
            <a:off x="1475656" y="4566865"/>
            <a:ext cx="6048672" cy="144655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noFill/>
          </a:ln>
          <a:effectLst/>
          <a:scene3d>
            <a:camera prst="orthographicFront">
              <a:rot lat="0" lon="0" rev="0"/>
            </a:camera>
            <a:lightRig rig="glow" dir="t">
              <a:rot lat="0" lon="0" rev="14100000"/>
            </a:lightRig>
          </a:scene3d>
          <a:sp3d prstMaterial="softEdge">
            <a:bevelT w="127000" prst="artDeco"/>
          </a:sp3d>
        </p:spPr>
        <p:txBody>
          <a:bodyPr rtlCol="1">
            <a:spAutoFit/>
          </a:bodyPr>
          <a:lstStyle/>
          <a:p>
            <a:pPr algn="ctr">
              <a:defRPr/>
            </a:pPr>
            <a:r>
              <a:rPr lang="ar-SA" sz="4400" b="1" dirty="0">
                <a:solidFill>
                  <a:schemeClr val="bg1"/>
                </a:solidFill>
              </a:rPr>
              <a:t>المجموع الكلي لعدد التفاحات داخل السلة.</a:t>
            </a:r>
            <a:endParaRPr lang="en-US" sz="4400" dirty="0">
              <a:solidFill>
                <a:schemeClr val="bg1"/>
              </a:solidFill>
            </a:endParaRPr>
          </a:p>
        </p:txBody>
      </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voltage.wav"/>
                                        </p:tgtEl>
                                      </p:cMediaNode>
                                    </p:audio>
                                  </p:subTnLst>
                                </p:cTn>
                              </p:par>
                              <p:par>
                                <p:cTn id="9" presetID="47"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ما المقصود بأن السلة.wav"/>
                                        </p:tgtEl>
                                      </p:cMediaNode>
                                    </p:audio>
                                  </p:subTnLst>
                                </p:cTn>
                              </p:par>
                            </p:childTnLst>
                          </p:cTn>
                        </p:par>
                      </p:childTnLst>
                    </p:cTn>
                  </p:par>
                  <p:par>
                    <p:cTn id="14" fill="hold">
                      <p:stCondLst>
                        <p:cond delay="indefinite"/>
                      </p:stCondLst>
                      <p:childTnLst>
                        <p:par>
                          <p:cTn id="15" fill="hold">
                            <p:stCondLst>
                              <p:cond delay="0"/>
                            </p:stCondLst>
                            <p:childTnLst>
                              <p:par>
                                <p:cTn id="16" presetID="21"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8)">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ptagon 1"/>
          <p:cNvSpPr/>
          <p:nvPr/>
        </p:nvSpPr>
        <p:spPr>
          <a:xfrm>
            <a:off x="7000892" y="1908266"/>
            <a:ext cx="1714512" cy="1214446"/>
          </a:xfrm>
          <a:prstGeom prst="heptagon">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5400000" scaled="1"/>
            <a:tileRect/>
          </a:gradFill>
          <a:ln w="28575">
            <a:solidFill>
              <a:srgbClr val="99003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lstStyle/>
          <a:p>
            <a:pPr algn="ctr" fontAlgn="auto">
              <a:spcBef>
                <a:spcPts val="0"/>
              </a:spcBef>
              <a:spcAft>
                <a:spcPts val="0"/>
              </a:spcAft>
              <a:defRPr/>
            </a:pPr>
            <a:r>
              <a:rPr lang="ar-EG" sz="48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cs typeface="+mj-cs"/>
              </a:rPr>
              <a:t>2</a:t>
            </a:r>
          </a:p>
        </p:txBody>
      </p:sp>
      <p:grpSp>
        <p:nvGrpSpPr>
          <p:cNvPr id="3" name="Group 3"/>
          <p:cNvGrpSpPr>
            <a:grpSpLocks/>
          </p:cNvGrpSpPr>
          <p:nvPr/>
        </p:nvGrpSpPr>
        <p:grpSpPr bwMode="auto">
          <a:xfrm>
            <a:off x="214313" y="836613"/>
            <a:ext cx="7000875" cy="3922712"/>
            <a:chOff x="-33" y="2571744"/>
            <a:chExt cx="8715436" cy="3429024"/>
          </a:xfrm>
        </p:grpSpPr>
        <p:grpSp>
          <p:nvGrpSpPr>
            <p:cNvPr id="9223" name="Group 3"/>
            <p:cNvGrpSpPr>
              <a:grpSpLocks/>
            </p:cNvGrpSpPr>
            <p:nvPr/>
          </p:nvGrpSpPr>
          <p:grpSpPr bwMode="auto">
            <a:xfrm>
              <a:off x="-33" y="2571744"/>
              <a:ext cx="8715436" cy="3429024"/>
              <a:chOff x="5715008" y="2857496"/>
              <a:chExt cx="1972378" cy="2786082"/>
            </a:xfrm>
          </p:grpSpPr>
          <p:sp>
            <p:nvSpPr>
              <p:cNvPr id="7" name="Round Single Corner Rectangle 6"/>
              <p:cNvSpPr/>
              <p:nvPr/>
            </p:nvSpPr>
            <p:spPr>
              <a:xfrm>
                <a:off x="5786446" y="3000372"/>
                <a:ext cx="1785950" cy="2500330"/>
              </a:xfrm>
              <a:prstGeom prst="round1Rect">
                <a:avLst>
                  <a:gd name="adj" fmla="val 36667"/>
                </a:avLst>
              </a:prstGeom>
              <a:gradFill>
                <a:gsLst>
                  <a:gs pos="0">
                    <a:srgbClr val="00FFFF"/>
                  </a:gs>
                  <a:gs pos="50000">
                    <a:schemeClr val="bg1"/>
                  </a:gs>
                  <a:gs pos="100000">
                    <a:srgbClr val="00FF00"/>
                  </a:gs>
                </a:gsLst>
                <a:lin ang="13500000" scaled="1"/>
              </a:gradFill>
              <a:ln>
                <a:solidFill>
                  <a:schemeClr val="tx1"/>
                </a:solidFill>
              </a:ln>
              <a:effectLst>
                <a:innerShdw>
                  <a:srgbClr val="FF0066"/>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cs typeface="+mj-cs"/>
                </a:endParaRPr>
              </a:p>
            </p:txBody>
          </p:sp>
          <p:pic>
            <p:nvPicPr>
              <p:cNvPr id="9228" name="Picture 7" descr="00015.WMF"/>
              <p:cNvPicPr>
                <a:picLocks noChangeAspect="1"/>
              </p:cNvPicPr>
              <p:nvPr/>
            </p:nvPicPr>
            <p:blipFill>
              <a:blip r:embed="rId6" cstate="print"/>
              <a:srcRect/>
              <a:stretch>
                <a:fillRect/>
              </a:stretch>
            </p:blipFill>
            <p:spPr bwMode="auto">
              <a:xfrm>
                <a:off x="5715008" y="2857496"/>
                <a:ext cx="1972378" cy="2786082"/>
              </a:xfrm>
              <a:prstGeom prst="rect">
                <a:avLst/>
              </a:prstGeom>
              <a:noFill/>
              <a:ln w="9525">
                <a:noFill/>
                <a:miter lim="800000"/>
                <a:headEnd/>
                <a:tailEnd/>
              </a:ln>
            </p:spPr>
          </p:pic>
        </p:grpSp>
        <p:sp>
          <p:nvSpPr>
            <p:cNvPr id="8197" name="TextBox 2"/>
            <p:cNvSpPr txBox="1">
              <a:spLocks noChangeArrowheads="1"/>
            </p:cNvSpPr>
            <p:nvPr/>
          </p:nvSpPr>
          <p:spPr bwMode="auto">
            <a:xfrm>
              <a:off x="1260840" y="3244782"/>
              <a:ext cx="6136378" cy="2017726"/>
            </a:xfrm>
            <a:prstGeom prst="rect">
              <a:avLst/>
            </a:prstGeom>
            <a:noFill/>
            <a:ln w="9525">
              <a:noFill/>
              <a:miter lim="800000"/>
              <a:headEnd/>
              <a:tailEnd/>
            </a:ln>
          </p:spPr>
          <p:txBody>
            <a:bodyPr>
              <a:spAutoFit/>
            </a:bodyPr>
            <a:lstStyle/>
            <a:p>
              <a:pPr algn="ctr">
                <a:defRPr/>
              </a:pPr>
              <a:r>
                <a:rPr lang="ar-EG" sz="4800" b="1" dirty="0">
                  <a:latin typeface="Calibri" pitchFamily="34" charset="0"/>
                  <a:cs typeface="+mj-cs"/>
                </a:rPr>
                <a:t>ما قيمة </a:t>
              </a:r>
              <a:r>
                <a:rPr lang="ar-EG" sz="4800" b="1" dirty="0" err="1">
                  <a:latin typeface="Calibri" pitchFamily="34" charset="0"/>
                  <a:cs typeface="+mj-cs"/>
                </a:rPr>
                <a:t>العبارة </a:t>
              </a:r>
              <a:r>
                <a:rPr lang="ar-EG" sz="4800" b="1" dirty="0">
                  <a:latin typeface="Calibri" pitchFamily="34" charset="0"/>
                  <a:cs typeface="+mj-cs"/>
                </a:rPr>
                <a:t>(جمعُ 2 إلى عدد ما) إذا كان ذلك العدد يساوي 14؟</a:t>
              </a:r>
            </a:p>
          </p:txBody>
        </p:sp>
      </p:grpSp>
      <p:sp>
        <p:nvSpPr>
          <p:cNvPr id="8" name="TextBox 7"/>
          <p:cNvSpPr txBox="1"/>
          <p:nvPr/>
        </p:nvSpPr>
        <p:spPr>
          <a:xfrm>
            <a:off x="1691680" y="5517232"/>
            <a:ext cx="6048672" cy="769441"/>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noFill/>
          </a:ln>
          <a:effectLst/>
          <a:scene3d>
            <a:camera prst="orthographicFront">
              <a:rot lat="0" lon="0" rev="0"/>
            </a:camera>
            <a:lightRig rig="glow" dir="t">
              <a:rot lat="0" lon="0" rev="14100000"/>
            </a:lightRig>
          </a:scene3d>
          <a:sp3d prstMaterial="softEdge">
            <a:bevelT w="127000" prst="artDeco"/>
          </a:sp3d>
        </p:spPr>
        <p:txBody>
          <a:bodyPr rtlCol="1">
            <a:spAutoFit/>
          </a:bodyPr>
          <a:lstStyle/>
          <a:p>
            <a:pPr algn="ctr">
              <a:defRPr/>
            </a:pPr>
            <a:r>
              <a:rPr lang="ar-EG" sz="4400" b="1" dirty="0" smtClean="0">
                <a:solidFill>
                  <a:schemeClr val="bg1"/>
                </a:solidFill>
              </a:rPr>
              <a:t>قيمة العبارة= </a:t>
            </a:r>
            <a:r>
              <a:rPr lang="ar-SA" sz="4400" b="1" dirty="0" smtClean="0">
                <a:solidFill>
                  <a:schemeClr val="bg1"/>
                </a:solidFill>
              </a:rPr>
              <a:t>2+14=16</a:t>
            </a:r>
            <a:endParaRPr lang="en-US" sz="4400" dirty="0">
              <a:solidFill>
                <a:schemeClr val="bg1"/>
              </a:solidFill>
            </a:endParaRPr>
          </a:p>
        </p:txBody>
      </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voltage.wav"/>
                                        </p:tgtEl>
                                      </p:cMediaNode>
                                    </p:audio>
                                  </p:subTnLst>
                                </p:cTn>
                              </p:par>
                              <p:par>
                                <p:cTn id="9" presetID="47"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ما قيمة العبارة.wav"/>
                                        </p:tgtEl>
                                      </p:cMediaNode>
                                    </p:audio>
                                  </p:subTnLst>
                                </p:cTn>
                              </p:par>
                            </p:childTnLst>
                          </p:cTn>
                        </p:par>
                      </p:childTnLst>
                    </p:cTn>
                  </p:par>
                  <p:par>
                    <p:cTn id="14" fill="hold">
                      <p:stCondLst>
                        <p:cond delay="indefinite"/>
                      </p:stCondLst>
                      <p:childTnLst>
                        <p:par>
                          <p:cTn id="15" fill="hold">
                            <p:stCondLst>
                              <p:cond delay="0"/>
                            </p:stCondLst>
                            <p:childTnLst>
                              <p:par>
                                <p:cTn id="16" presetID="21"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8)">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5" name="قيمة العبارة= 2+14=1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ptagon 1"/>
          <p:cNvSpPr/>
          <p:nvPr/>
        </p:nvSpPr>
        <p:spPr>
          <a:xfrm>
            <a:off x="7143768" y="1692242"/>
            <a:ext cx="1714512" cy="1214446"/>
          </a:xfrm>
          <a:prstGeom prst="heptagon">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5400000" scaled="1"/>
            <a:tileRect/>
          </a:gradFill>
          <a:ln w="28575">
            <a:solidFill>
              <a:srgbClr val="99003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lstStyle/>
          <a:p>
            <a:pPr algn="ctr" fontAlgn="auto">
              <a:spcBef>
                <a:spcPts val="0"/>
              </a:spcBef>
              <a:spcAft>
                <a:spcPts val="0"/>
              </a:spcAft>
              <a:defRPr/>
            </a:pPr>
            <a:r>
              <a:rPr lang="ar-EG" sz="48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cs typeface="+mj-cs"/>
              </a:rPr>
              <a:t>3</a:t>
            </a:r>
          </a:p>
        </p:txBody>
      </p:sp>
      <p:grpSp>
        <p:nvGrpSpPr>
          <p:cNvPr id="3" name="Group 3"/>
          <p:cNvGrpSpPr>
            <a:grpSpLocks/>
          </p:cNvGrpSpPr>
          <p:nvPr/>
        </p:nvGrpSpPr>
        <p:grpSpPr bwMode="auto">
          <a:xfrm>
            <a:off x="214313" y="620713"/>
            <a:ext cx="7000875" cy="4686300"/>
            <a:chOff x="-33" y="2571744"/>
            <a:chExt cx="8715436" cy="3429024"/>
          </a:xfrm>
        </p:grpSpPr>
        <p:grpSp>
          <p:nvGrpSpPr>
            <p:cNvPr id="10247" name="Group 3"/>
            <p:cNvGrpSpPr>
              <a:grpSpLocks/>
            </p:cNvGrpSpPr>
            <p:nvPr/>
          </p:nvGrpSpPr>
          <p:grpSpPr bwMode="auto">
            <a:xfrm>
              <a:off x="-33" y="2571744"/>
              <a:ext cx="8715436" cy="3429024"/>
              <a:chOff x="5715008" y="2857496"/>
              <a:chExt cx="1972378" cy="2786082"/>
            </a:xfrm>
          </p:grpSpPr>
          <p:sp>
            <p:nvSpPr>
              <p:cNvPr id="7" name="Round Single Corner Rectangle 6"/>
              <p:cNvSpPr/>
              <p:nvPr/>
            </p:nvSpPr>
            <p:spPr>
              <a:xfrm>
                <a:off x="5786446" y="3000372"/>
                <a:ext cx="1785950" cy="2500330"/>
              </a:xfrm>
              <a:prstGeom prst="round1Rect">
                <a:avLst>
                  <a:gd name="adj" fmla="val 36667"/>
                </a:avLst>
              </a:prstGeom>
              <a:gradFill>
                <a:gsLst>
                  <a:gs pos="0">
                    <a:srgbClr val="00FFFF"/>
                  </a:gs>
                  <a:gs pos="50000">
                    <a:schemeClr val="bg1"/>
                  </a:gs>
                  <a:gs pos="100000">
                    <a:srgbClr val="00FF00"/>
                  </a:gs>
                </a:gsLst>
                <a:lin ang="13500000" scaled="1"/>
              </a:gradFill>
              <a:ln>
                <a:solidFill>
                  <a:schemeClr val="tx1"/>
                </a:solidFill>
              </a:ln>
              <a:effectLst>
                <a:innerShdw>
                  <a:srgbClr val="FF0066"/>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cs typeface="+mj-cs"/>
                </a:endParaRPr>
              </a:p>
            </p:txBody>
          </p:sp>
          <p:pic>
            <p:nvPicPr>
              <p:cNvPr id="10252" name="Picture 7" descr="00015.WMF"/>
              <p:cNvPicPr>
                <a:picLocks noChangeAspect="1"/>
              </p:cNvPicPr>
              <p:nvPr/>
            </p:nvPicPr>
            <p:blipFill>
              <a:blip r:embed="rId6" cstate="print"/>
              <a:srcRect/>
              <a:stretch>
                <a:fillRect/>
              </a:stretch>
            </p:blipFill>
            <p:spPr bwMode="auto">
              <a:xfrm>
                <a:off x="5715008" y="2857496"/>
                <a:ext cx="1972378" cy="2786082"/>
              </a:xfrm>
              <a:prstGeom prst="rect">
                <a:avLst/>
              </a:prstGeom>
              <a:noFill/>
              <a:ln w="9525">
                <a:noFill/>
                <a:miter lim="800000"/>
                <a:headEnd/>
                <a:tailEnd/>
              </a:ln>
            </p:spPr>
          </p:pic>
        </p:grpSp>
        <p:sp>
          <p:nvSpPr>
            <p:cNvPr id="9221" name="TextBox 2"/>
            <p:cNvSpPr txBox="1">
              <a:spLocks noChangeArrowheads="1"/>
            </p:cNvSpPr>
            <p:nvPr/>
          </p:nvSpPr>
          <p:spPr bwMode="auto">
            <a:xfrm>
              <a:off x="1122499" y="3146732"/>
              <a:ext cx="6258908" cy="2229098"/>
            </a:xfrm>
            <a:prstGeom prst="rect">
              <a:avLst/>
            </a:prstGeom>
            <a:noFill/>
            <a:ln w="9525">
              <a:noFill/>
              <a:miter lim="800000"/>
              <a:headEnd/>
              <a:tailEnd/>
            </a:ln>
          </p:spPr>
          <p:txBody>
            <a:bodyPr>
              <a:spAutoFit/>
            </a:bodyPr>
            <a:lstStyle/>
            <a:p>
              <a:pPr algn="ctr">
                <a:defRPr/>
              </a:pPr>
              <a:r>
                <a:rPr lang="ar-EG" sz="4800" b="1" dirty="0">
                  <a:latin typeface="Calibri" pitchFamily="34" charset="0"/>
                  <a:cs typeface="+mj-cs"/>
                </a:rPr>
                <a:t>افترض أن لديك سلتين فيهما عدد التفاح نفسه. فما العبارة التي تمثل عدد التفاح فيهما؟</a:t>
              </a:r>
            </a:p>
          </p:txBody>
        </p:sp>
      </p:grpSp>
      <p:sp>
        <p:nvSpPr>
          <p:cNvPr id="8" name="TextBox 7"/>
          <p:cNvSpPr txBox="1"/>
          <p:nvPr/>
        </p:nvSpPr>
        <p:spPr>
          <a:xfrm>
            <a:off x="1115616" y="5325015"/>
            <a:ext cx="6768752" cy="1200329"/>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noFill/>
          </a:ln>
          <a:effectLst/>
          <a:scene3d>
            <a:camera prst="orthographicFront">
              <a:rot lat="0" lon="0" rev="0"/>
            </a:camera>
            <a:lightRig rig="glow" dir="t">
              <a:rot lat="0" lon="0" rev="14100000"/>
            </a:lightRig>
          </a:scene3d>
          <a:sp3d prstMaterial="softEdge">
            <a:bevelT w="127000" prst="artDeco"/>
          </a:sp3d>
        </p:spPr>
        <p:txBody>
          <a:bodyPr rtlCol="1">
            <a:spAutoFit/>
          </a:bodyPr>
          <a:lstStyle/>
          <a:p>
            <a:pPr algn="ctr">
              <a:defRPr/>
            </a:pPr>
            <a:r>
              <a:rPr lang="ar-SA" sz="3600" b="1" dirty="0">
                <a:solidFill>
                  <a:schemeClr val="bg1"/>
                </a:solidFill>
              </a:rPr>
              <a:t>2 مضروبًا في عدد التفاح في السلة الواحدة أو ضعف عدد التفاح في السلة الواحدة.</a:t>
            </a:r>
            <a:endParaRPr lang="en-US" sz="3600" dirty="0">
              <a:solidFill>
                <a:schemeClr val="bg1"/>
              </a:solidFill>
            </a:endParaRPr>
          </a:p>
        </p:txBody>
      </p:sp>
    </p:spTree>
  </p:cSld>
  <p:clrMapOvr>
    <a:masterClrMapping/>
  </p:clrMapOvr>
  <p:transition>
    <p:comb dir="vert"/>
    <p:sndAc>
      <p:stSnd>
        <p:snd r:embed="rId2" name="Pasflk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voltage.wav"/>
                                        </p:tgtEl>
                                      </p:cMediaNode>
                                    </p:audio>
                                  </p:subTnLst>
                                </p:cTn>
                              </p:par>
                              <p:par>
                                <p:cTn id="9" presetID="47"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افترض أن لديك سلتين.wav"/>
                                        </p:tgtEl>
                                      </p:cMediaNode>
                                    </p:audio>
                                  </p:subTnLst>
                                </p:cTn>
                              </p:par>
                            </p:childTnLst>
                          </p:cTn>
                        </p:par>
                      </p:childTnLst>
                    </p:cTn>
                  </p:par>
                  <p:par>
                    <p:cTn id="14" fill="hold">
                      <p:stCondLst>
                        <p:cond delay="indefinite"/>
                      </p:stCondLst>
                      <p:childTnLst>
                        <p:par>
                          <p:cTn id="15" fill="hold">
                            <p:stCondLst>
                              <p:cond delay="0"/>
                            </p:stCondLst>
                            <p:childTnLst>
                              <p:par>
                                <p:cTn id="16" presetID="21"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8)">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5"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2194</TotalTime>
  <Words>1093</Words>
  <Application>Microsoft Office PowerPoint</Application>
  <PresentationFormat>عرض على الشاشة (3:4)‏</PresentationFormat>
  <Paragraphs>156</Paragraphs>
  <Slides>39</Slides>
  <Notes>0</Notes>
  <HiddenSlides>0</HiddenSlides>
  <MMClips>0</MMClips>
  <ScaleCrop>false</ScaleCrop>
  <HeadingPairs>
    <vt:vector size="4" baseType="variant">
      <vt:variant>
        <vt:lpstr>سمة</vt:lpstr>
      </vt:variant>
      <vt:variant>
        <vt:i4>1</vt:i4>
      </vt:variant>
      <vt:variant>
        <vt:lpstr>عناوين الشرائح</vt:lpstr>
      </vt:variant>
      <vt:variant>
        <vt:i4>39</vt:i4>
      </vt:variant>
    </vt:vector>
  </HeadingPairs>
  <TitlesOfParts>
    <vt:vector size="40" baseType="lpstr">
      <vt:lpstr>Office Theme</vt:lpstr>
      <vt:lpstr>الشريحة 1</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lpstr>الشريحة 26</vt:lpstr>
      <vt:lpstr>الشريحة 27</vt:lpstr>
      <vt:lpstr>الشريحة 28</vt:lpstr>
      <vt:lpstr>الشريحة 29</vt:lpstr>
      <vt:lpstr>الشريحة 30</vt:lpstr>
      <vt:lpstr>الشريحة 31</vt:lpstr>
      <vt:lpstr>الشريحة 32</vt:lpstr>
      <vt:lpstr>الشريحة 33</vt:lpstr>
      <vt:lpstr>الشريحة 34</vt:lpstr>
      <vt:lpstr>الشريحة 35</vt:lpstr>
      <vt:lpstr>الشريحة 36</vt:lpstr>
      <vt:lpstr>الشريحة 37</vt:lpstr>
      <vt:lpstr>الشريحة 38</vt:lpstr>
      <vt:lpstr>الشريحة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الرياضيات – الصف السادس الابتدائي – الفصل الدراسي الأول – الفصل الأول</dc:title>
  <dc:subject>11- الجبر (المتغيرات والعبارات)</dc:subject>
  <dc:creator>أ/ بندر الحازمي</dc:creator>
  <cp:keywords>حقيبة إنجاز المعلم والمعلمة</cp:keywords>
  <cp:lastModifiedBy>Dell</cp:lastModifiedBy>
  <cp:revision>202</cp:revision>
  <dcterms:created xsi:type="dcterms:W3CDTF">2011-05-19T18:15:09Z</dcterms:created>
  <dcterms:modified xsi:type="dcterms:W3CDTF">2017-04-16T17:38:34Z</dcterms:modified>
</cp:coreProperties>
</file>