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14" r:id="rId3"/>
    <p:sldId id="395" r:id="rId4"/>
    <p:sldId id="396" r:id="rId5"/>
    <p:sldId id="325" r:id="rId6"/>
    <p:sldId id="397" r:id="rId7"/>
    <p:sldId id="398" r:id="rId8"/>
    <p:sldId id="399" r:id="rId9"/>
    <p:sldId id="400" r:id="rId10"/>
    <p:sldId id="402" r:id="rId11"/>
    <p:sldId id="401" r:id="rId12"/>
    <p:sldId id="261" r:id="rId13"/>
    <p:sldId id="403" r:id="rId14"/>
    <p:sldId id="361" r:id="rId15"/>
    <p:sldId id="404" r:id="rId16"/>
    <p:sldId id="405" r:id="rId17"/>
    <p:sldId id="406" r:id="rId18"/>
    <p:sldId id="407" r:id="rId19"/>
    <p:sldId id="362" r:id="rId20"/>
    <p:sldId id="408" r:id="rId21"/>
    <p:sldId id="409" r:id="rId22"/>
    <p:sldId id="410" r:id="rId23"/>
    <p:sldId id="411" r:id="rId24"/>
    <p:sldId id="412" r:id="rId25"/>
    <p:sldId id="413" r:id="rId26"/>
    <p:sldId id="414" r:id="rId27"/>
    <p:sldId id="416" r:id="rId28"/>
    <p:sldId id="415" r:id="rId29"/>
    <p:sldId id="417" r:id="rId30"/>
    <p:sldId id="418" r:id="rId31"/>
    <p:sldId id="419" r:id="rId32"/>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E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39" autoAdjust="0"/>
    <p:restoredTop sz="94660"/>
  </p:normalViewPr>
  <p:slideViewPr>
    <p:cSldViewPr snapToGrid="0">
      <p:cViewPr varScale="1">
        <p:scale>
          <a:sx n="49" d="100"/>
          <a:sy n="49" d="100"/>
        </p:scale>
        <p:origin x="67"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7F5E70-6511-4415-A7B3-7B3E0589B20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8C55C5CD-63A0-45CC-AD2D-3967136DE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73152635-6082-43E2-BC2F-099A39A82D6D}"/>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C60FB961-AB4D-4853-9502-E0F81F57B7E3}"/>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58695A5-0EE0-4BE1-B359-9F5CCA7B7230}"/>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398446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78549B-8277-47E0-B860-4974F76DF8BC}"/>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A9C5BA49-677D-4F21-914A-F752CE05E8D2}"/>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1E94DCA-7F7D-4F54-BD55-E4F67F4D263B}"/>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121A7E77-DB57-49E5-9A63-B838A8432639}"/>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A93EAFB-5528-4F40-B302-CDE85F61BA9E}"/>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10076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4CFEE99-CB86-4D7C-A8C7-0A3E110FC8D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353DA947-6703-48CC-A087-8C2B3D482489}"/>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FFCEA8EE-21B8-4A21-BDF6-076E8497882D}"/>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7759D127-6F3A-4130-B402-5FF3A4490160}"/>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C6A596C-C185-454C-B8D3-A9761281F46F}"/>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93214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95E9D7-6796-4ADA-88A0-E6EE52CAEC8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B7DA021E-38C7-4B1B-9FA4-BB815D35A6F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52703BD3-6F62-42A5-AF59-7778ED13DC11}"/>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448A1228-8596-44F7-AABA-EBDC8BAF4A8B}"/>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9203E3A6-E128-4A12-B65D-EEC8A7135659}"/>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95272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087B915-6DEC-40B1-ACEF-0D9041A4B16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1FBDB28-DB62-4F54-B4A2-27ECC0ACC5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59E6E7D-C2D6-421C-A7B2-F0F682406C03}"/>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442A32F9-0348-40B5-9980-8819F814A39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FF4AB09C-1112-44D7-A62A-C8A03D9D1472}"/>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17970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61D01C-991D-4182-8DE8-B09822449A55}"/>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AB917F5B-5895-44DC-BD39-DF5F1327B7B7}"/>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17087A42-86A7-4DAF-A2ED-485C96AC716A}"/>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87D36058-FC55-45AB-94FE-4FCA317C3A0B}"/>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6" name="عنصر نائب للتذييل 5">
            <a:extLst>
              <a:ext uri="{FF2B5EF4-FFF2-40B4-BE49-F238E27FC236}">
                <a16:creationId xmlns:a16="http://schemas.microsoft.com/office/drawing/2014/main" id="{D5C33287-7FA1-4F05-AC82-2AD969B996A2}"/>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46A726F2-2C58-4CDB-9CDE-FB7C2F421AA3}"/>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36370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CFE042-8B04-4B51-AABA-5CB768E2C34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E01E0E2-0181-44B0-B1C4-2DFED2CB5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10D94CF1-59E5-487C-9555-507F4784684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32A8A872-8207-422F-9AAE-8647B6ADA3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AC43A6A-09AE-43FF-B2AF-FAC48D291E56}"/>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FF431883-A02B-491F-8AE1-3B6C4827B25B}"/>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8" name="عنصر نائب للتذييل 7">
            <a:extLst>
              <a:ext uri="{FF2B5EF4-FFF2-40B4-BE49-F238E27FC236}">
                <a16:creationId xmlns:a16="http://schemas.microsoft.com/office/drawing/2014/main" id="{869A95A9-5792-48F0-9231-D522F1B72BD3}"/>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99ADFC3B-4821-413B-B7F4-64D7C2DB3D13}"/>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13191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F48FD4-3C98-4E1E-9F6A-441ED615DBE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59D07A1F-B0DF-42FC-B6FB-2D84D44D2C39}"/>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4" name="عنصر نائب للتذييل 3">
            <a:extLst>
              <a:ext uri="{FF2B5EF4-FFF2-40B4-BE49-F238E27FC236}">
                <a16:creationId xmlns:a16="http://schemas.microsoft.com/office/drawing/2014/main" id="{7271051F-591E-453D-937E-88704579E887}"/>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B1F14186-5588-4B97-9C12-F1C2AD4D24AE}"/>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88317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B9CFCE3-DEA9-4E7F-8B0A-71C50A1B7E2A}"/>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3" name="عنصر نائب للتذييل 2">
            <a:extLst>
              <a:ext uri="{FF2B5EF4-FFF2-40B4-BE49-F238E27FC236}">
                <a16:creationId xmlns:a16="http://schemas.microsoft.com/office/drawing/2014/main" id="{AE8FB9EA-9FE8-4672-94A5-A68D194CAB23}"/>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FAD28469-1369-4554-B669-87620BD49CB2}"/>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216506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264E29-EBD4-4DF2-8DFA-C5DAA137CA8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A917BE6F-FCCB-49D4-9DE2-76B8D53472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68309FF1-0EFB-4A4C-A35E-818E2A3CE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50A4AF0-0FA3-43C1-805E-2008AA5F7E77}"/>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6" name="عنصر نائب للتذييل 5">
            <a:extLst>
              <a:ext uri="{FF2B5EF4-FFF2-40B4-BE49-F238E27FC236}">
                <a16:creationId xmlns:a16="http://schemas.microsoft.com/office/drawing/2014/main" id="{56697AD4-A185-46BF-8711-1EEB52B05AD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3044FC3D-3190-41FF-965B-7F25DCDA5F6C}"/>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141977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A81BEE-506F-4765-9218-E2FFFA580712}"/>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92D7143-A5C6-43BB-AA61-02F0F7590A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250206EB-5E80-4AC9-954B-CCB0BFD96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0ABAA7B-AE17-4EE6-8C9E-7699202163E7}"/>
              </a:ext>
            </a:extLst>
          </p:cNvPr>
          <p:cNvSpPr>
            <a:spLocks noGrp="1"/>
          </p:cNvSpPr>
          <p:nvPr>
            <p:ph type="dt" sz="half" idx="10"/>
          </p:nvPr>
        </p:nvSpPr>
        <p:spPr/>
        <p:txBody>
          <a:bodyPr/>
          <a:lstStyle/>
          <a:p>
            <a:fld id="{405CB2BF-3B78-4735-B00D-136B914B21FE}" type="datetimeFigureOut">
              <a:rPr lang="ar-EG" smtClean="0"/>
              <a:t>30/12/1442</a:t>
            </a:fld>
            <a:endParaRPr lang="ar-EG"/>
          </a:p>
        </p:txBody>
      </p:sp>
      <p:sp>
        <p:nvSpPr>
          <p:cNvPr id="6" name="عنصر نائب للتذييل 5">
            <a:extLst>
              <a:ext uri="{FF2B5EF4-FFF2-40B4-BE49-F238E27FC236}">
                <a16:creationId xmlns:a16="http://schemas.microsoft.com/office/drawing/2014/main" id="{37D27F18-0E42-4776-989A-4B447BC34C45}"/>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204610F5-F84C-47FD-8692-15C40D376BDA}"/>
              </a:ext>
            </a:extLst>
          </p:cNvPr>
          <p:cNvSpPr>
            <a:spLocks noGrp="1"/>
          </p:cNvSpPr>
          <p:nvPr>
            <p:ph type="sldNum" sz="quarter" idx="12"/>
          </p:nvPr>
        </p:nvSpPr>
        <p:spPr/>
        <p:txBody>
          <a:bodyPr/>
          <a:lstStyle/>
          <a:p>
            <a:fld id="{22A5113F-F87C-4C7B-974A-DAF8C8CB0609}" type="slidenum">
              <a:rPr lang="ar-EG" smtClean="0"/>
              <a:t>‹#›</a:t>
            </a:fld>
            <a:endParaRPr lang="ar-EG"/>
          </a:p>
        </p:txBody>
      </p:sp>
    </p:spTree>
    <p:extLst>
      <p:ext uri="{BB962C8B-B14F-4D97-AF65-F5344CB8AC3E}">
        <p14:creationId xmlns:p14="http://schemas.microsoft.com/office/powerpoint/2010/main" val="46577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876AACF-B9D1-4814-A931-90D38FC84E8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AEC279A-4152-46F1-83BE-DB692016B11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E6D169BB-98A0-48CD-8713-9FFE76700F7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05CB2BF-3B78-4735-B00D-136B914B21FE}" type="datetimeFigureOut">
              <a:rPr lang="ar-EG" smtClean="0"/>
              <a:t>30/12/1442</a:t>
            </a:fld>
            <a:endParaRPr lang="ar-EG"/>
          </a:p>
        </p:txBody>
      </p:sp>
      <p:sp>
        <p:nvSpPr>
          <p:cNvPr id="5" name="عنصر نائب للتذييل 4">
            <a:extLst>
              <a:ext uri="{FF2B5EF4-FFF2-40B4-BE49-F238E27FC236}">
                <a16:creationId xmlns:a16="http://schemas.microsoft.com/office/drawing/2014/main" id="{B068789A-40C6-40C9-BEDF-C251C3E18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539D05EC-5326-4E67-94A1-3274470B96A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2A5113F-F87C-4C7B-974A-DAF8C8CB0609}" type="slidenum">
              <a:rPr lang="ar-EG" smtClean="0"/>
              <a:t>‹#›</a:t>
            </a:fld>
            <a:endParaRPr lang="ar-EG"/>
          </a:p>
        </p:txBody>
      </p:sp>
    </p:spTree>
    <p:extLst>
      <p:ext uri="{BB962C8B-B14F-4D97-AF65-F5344CB8AC3E}">
        <p14:creationId xmlns:p14="http://schemas.microsoft.com/office/powerpoint/2010/main" val="4545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07CB3C5-C807-4691-8124-62F14E94CA37}"/>
              </a:ext>
            </a:extLst>
          </p:cNvPr>
          <p:cNvPicPr>
            <a:picLocks noChangeAspect="1"/>
          </p:cNvPicPr>
          <p:nvPr/>
        </p:nvPicPr>
        <p:blipFill>
          <a:blip r:embed="rId3"/>
          <a:stretch>
            <a:fillRect/>
          </a:stretch>
        </p:blipFill>
        <p:spPr>
          <a:xfrm>
            <a:off x="8582353" y="539179"/>
            <a:ext cx="3115661" cy="34071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مربع نص 5">
            <a:extLst>
              <a:ext uri="{FF2B5EF4-FFF2-40B4-BE49-F238E27FC236}">
                <a16:creationId xmlns:a16="http://schemas.microsoft.com/office/drawing/2014/main" id="{943229B8-DAC9-4E79-A8A1-092ED0DA16E0}"/>
              </a:ext>
            </a:extLst>
          </p:cNvPr>
          <p:cNvSpPr txBox="1"/>
          <p:nvPr/>
        </p:nvSpPr>
        <p:spPr>
          <a:xfrm>
            <a:off x="2475186" y="2242742"/>
            <a:ext cx="3783724" cy="1446550"/>
          </a:xfrm>
          <a:prstGeom prst="rect">
            <a:avLst/>
          </a:prstGeom>
          <a:noFill/>
        </p:spPr>
        <p:txBody>
          <a:bodyPr wrap="square" rtlCol="1">
            <a:spAutoFit/>
          </a:bodyPr>
          <a:lstStyle/>
          <a:p>
            <a:pPr algn="ctr"/>
            <a:r>
              <a:rPr lang="ar-EG" sz="4400" b="1" dirty="0"/>
              <a:t>الوحدة الثانية:</a:t>
            </a:r>
          </a:p>
          <a:p>
            <a:pPr algn="ctr"/>
            <a:r>
              <a:rPr lang="ar-EG" sz="4400" b="1" dirty="0"/>
              <a:t>العمل على نص</a:t>
            </a:r>
          </a:p>
        </p:txBody>
      </p:sp>
    </p:spTree>
    <p:extLst>
      <p:ext uri="{BB962C8B-B14F-4D97-AF65-F5344CB8AC3E}">
        <p14:creationId xmlns:p14="http://schemas.microsoft.com/office/powerpoint/2010/main" val="6664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للتحقق من أخطائك:</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4646160" y="2115464"/>
            <a:ext cx="6096000" cy="646331"/>
          </a:xfrm>
          <a:prstGeom prst="rect">
            <a:avLst/>
          </a:prstGeom>
          <a:noFill/>
        </p:spPr>
        <p:txBody>
          <a:bodyPr wrap="square">
            <a:spAutoFit/>
          </a:bodyPr>
          <a:lstStyle/>
          <a:p>
            <a:r>
              <a:rPr lang="ar-EG" sz="3600" b="1"/>
              <a:t>تجاهل مرة واحدة </a:t>
            </a:r>
            <a:r>
              <a:rPr lang="en-US" sz="3600" b="1"/>
              <a:t>Once Ignore</a:t>
            </a:r>
            <a:endParaRPr lang="ar-EG" sz="3600" b="1" dirty="0">
              <a:solidFill>
                <a:srgbClr val="C00000"/>
              </a:solidFill>
            </a:endParaRPr>
          </a:p>
        </p:txBody>
      </p:sp>
      <p:pic>
        <p:nvPicPr>
          <p:cNvPr id="3" name="صورة 2">
            <a:extLst>
              <a:ext uri="{FF2B5EF4-FFF2-40B4-BE49-F238E27FC236}">
                <a16:creationId xmlns:a16="http://schemas.microsoft.com/office/drawing/2014/main" id="{25FBAB77-437D-4591-9481-F8B79C00B725}"/>
              </a:ext>
            </a:extLst>
          </p:cNvPr>
          <p:cNvPicPr>
            <a:picLocks noChangeAspect="1"/>
          </p:cNvPicPr>
          <p:nvPr/>
        </p:nvPicPr>
        <p:blipFill>
          <a:blip r:embed="rId2"/>
          <a:stretch>
            <a:fillRect/>
          </a:stretch>
        </p:blipFill>
        <p:spPr>
          <a:xfrm>
            <a:off x="957264" y="1498618"/>
            <a:ext cx="4298496" cy="4958037"/>
          </a:xfrm>
          <a:prstGeom prst="rect">
            <a:avLst/>
          </a:prstGeom>
        </p:spPr>
      </p:pic>
      <p:sp>
        <p:nvSpPr>
          <p:cNvPr id="6" name="مربع نص 5">
            <a:extLst>
              <a:ext uri="{FF2B5EF4-FFF2-40B4-BE49-F238E27FC236}">
                <a16:creationId xmlns:a16="http://schemas.microsoft.com/office/drawing/2014/main" id="{F05A5990-0197-44A3-8D57-278C1E7741EF}"/>
              </a:ext>
            </a:extLst>
          </p:cNvPr>
          <p:cNvSpPr txBox="1"/>
          <p:nvPr/>
        </p:nvSpPr>
        <p:spPr>
          <a:xfrm>
            <a:off x="4950960" y="3126506"/>
            <a:ext cx="6096000" cy="646331"/>
          </a:xfrm>
          <a:prstGeom prst="rect">
            <a:avLst/>
          </a:prstGeom>
          <a:noFill/>
        </p:spPr>
        <p:txBody>
          <a:bodyPr wrap="square">
            <a:spAutoFit/>
          </a:bodyPr>
          <a:lstStyle/>
          <a:p>
            <a:r>
              <a:rPr lang="ar-EG" sz="3600" dirty="0"/>
              <a:t>تتجاهل الكلمة المحددة وتستمر</a:t>
            </a:r>
            <a:endParaRPr lang="ar-EG" sz="3600" b="1" dirty="0">
              <a:solidFill>
                <a:srgbClr val="C00000"/>
              </a:solidFill>
            </a:endParaRPr>
          </a:p>
        </p:txBody>
      </p:sp>
    </p:spTree>
    <p:extLst>
      <p:ext uri="{BB962C8B-B14F-4D97-AF65-F5344CB8AC3E}">
        <p14:creationId xmlns:p14="http://schemas.microsoft.com/office/powerpoint/2010/main" val="36471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9546CEE-15E7-4996-9585-95D64856B75C}"/>
              </a:ext>
            </a:extLst>
          </p:cNvPr>
          <p:cNvSpPr txBox="1"/>
          <p:nvPr/>
        </p:nvSpPr>
        <p:spPr>
          <a:xfrm>
            <a:off x="3049314" y="3266880"/>
            <a:ext cx="6093372" cy="2062103"/>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wrap="square">
            <a:spAutoFit/>
          </a:bodyPr>
          <a:lstStyle/>
          <a:p>
            <a:r>
              <a:rPr lang="ar-EG" sz="3200" b="1" dirty="0"/>
              <a:t>يمكن تصحيح الأخطاء الإملائية بالضغط بزر الفأرة الأيمن عل الكلمة التي بها خطأ إملائية حيث يمكنك رؤية التصحيحات الممكنة واختيار البديل الصحيح من القائمة المقترحة</a:t>
            </a:r>
          </a:p>
        </p:txBody>
      </p:sp>
      <p:sp>
        <p:nvSpPr>
          <p:cNvPr id="6" name="فقاعة التفكير: على شكل سحابة 5">
            <a:extLst>
              <a:ext uri="{FF2B5EF4-FFF2-40B4-BE49-F238E27FC236}">
                <a16:creationId xmlns:a16="http://schemas.microsoft.com/office/drawing/2014/main" id="{087E41F6-219A-42BA-A633-840EAA03945A}"/>
              </a:ext>
            </a:extLst>
          </p:cNvPr>
          <p:cNvSpPr/>
          <p:nvPr/>
        </p:nvSpPr>
        <p:spPr>
          <a:xfrm>
            <a:off x="5896303" y="567558"/>
            <a:ext cx="3011214" cy="1608083"/>
          </a:xfrm>
          <a:prstGeom prst="cloudCallout">
            <a:avLst>
              <a:gd name="adj1" fmla="val -55388"/>
              <a:gd name="adj2" fmla="val 112500"/>
            </a:avLst>
          </a:prstGeom>
          <a:solidFill>
            <a:srgbClr val="FCDEF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7030A0"/>
                </a:solidFill>
              </a:rPr>
              <a:t>نصيحة ذكية</a:t>
            </a:r>
          </a:p>
        </p:txBody>
      </p:sp>
    </p:spTree>
    <p:extLst>
      <p:ext uri="{BB962C8B-B14F-4D97-AF65-F5344CB8AC3E}">
        <p14:creationId xmlns:p14="http://schemas.microsoft.com/office/powerpoint/2010/main" val="106424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160" y="-60520"/>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4408714" y="503601"/>
            <a:ext cx="3374571" cy="1323439"/>
          </a:xfrm>
          <a:prstGeom prst="rect">
            <a:avLst/>
          </a:prstGeom>
          <a:noFill/>
        </p:spPr>
        <p:txBody>
          <a:bodyPr wrap="square">
            <a:spAutoFit/>
          </a:bodyPr>
          <a:lstStyle/>
          <a:p>
            <a:pPr algn="ctr"/>
            <a:r>
              <a:rPr lang="ar-EG" sz="4000" b="1" dirty="0"/>
              <a:t>قاموس المرادفات</a:t>
            </a:r>
          </a:p>
          <a:p>
            <a:pPr algn="ctr"/>
            <a:r>
              <a:rPr lang="en-US" sz="4000" dirty="0"/>
              <a:t>Thesaurus</a:t>
            </a:r>
            <a:endParaRPr lang="ar-EG" sz="4000" b="1" dirty="0"/>
          </a:p>
        </p:txBody>
      </p:sp>
      <p:sp>
        <p:nvSpPr>
          <p:cNvPr id="5" name="مربع نص 4">
            <a:extLst>
              <a:ext uri="{FF2B5EF4-FFF2-40B4-BE49-F238E27FC236}">
                <a16:creationId xmlns:a16="http://schemas.microsoft.com/office/drawing/2014/main" id="{B76F4102-4430-4EDB-B824-1626C7F30CB6}"/>
              </a:ext>
            </a:extLst>
          </p:cNvPr>
          <p:cNvSpPr txBox="1"/>
          <p:nvPr/>
        </p:nvSpPr>
        <p:spPr>
          <a:xfrm>
            <a:off x="1360714" y="2698159"/>
            <a:ext cx="9470572" cy="2862322"/>
          </a:xfrm>
          <a:prstGeom prst="rect">
            <a:avLst/>
          </a:prstGeom>
          <a:solidFill>
            <a:schemeClr val="accent4">
              <a:lumMod val="20000"/>
              <a:lumOff val="80000"/>
            </a:schemeClr>
          </a:solidFill>
        </p:spPr>
        <p:txBody>
          <a:bodyPr wrap="square" rtlCol="1">
            <a:spAutoFit/>
          </a:bodyPr>
          <a:lstStyle/>
          <a:p>
            <a:r>
              <a:rPr lang="ar-EG" sz="3600" b="1" dirty="0"/>
              <a:t>يشبه قاموس المرادفات القاموس العادي ولكنه يمنحك قائمة من المرادفات عندما تبحث عن كلمة معينة. لتشغيل قاموس المرادفات، من عالمة التبويب مراجعة ومن مجموعة تدقيق، اضغط عل القاموس وسيظهر القاموس عل الجانب الأيمن من الشاشة. </a:t>
            </a:r>
            <a:endParaRPr lang="ar-EG" sz="3600" b="1" dirty="0">
              <a:solidFill>
                <a:schemeClr val="accent6">
                  <a:lumMod val="50000"/>
                </a:schemeClr>
              </a:solidFill>
            </a:endParaRPr>
          </a:p>
        </p:txBody>
      </p:sp>
    </p:spTree>
    <p:extLst>
      <p:ext uri="{BB962C8B-B14F-4D97-AF65-F5344CB8AC3E}">
        <p14:creationId xmlns:p14="http://schemas.microsoft.com/office/powerpoint/2010/main" val="334239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160" y="-60520"/>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4408714" y="503601"/>
            <a:ext cx="3374571" cy="1323439"/>
          </a:xfrm>
          <a:prstGeom prst="rect">
            <a:avLst/>
          </a:prstGeom>
          <a:noFill/>
        </p:spPr>
        <p:txBody>
          <a:bodyPr wrap="square">
            <a:spAutoFit/>
          </a:bodyPr>
          <a:lstStyle/>
          <a:p>
            <a:pPr algn="ctr"/>
            <a:r>
              <a:rPr lang="ar-EG" sz="4000" b="1" dirty="0"/>
              <a:t>قاموس المرادفات</a:t>
            </a:r>
          </a:p>
          <a:p>
            <a:pPr algn="ctr"/>
            <a:r>
              <a:rPr lang="en-US" sz="4000" dirty="0"/>
              <a:t>Thesaurus</a:t>
            </a:r>
            <a:endParaRPr lang="ar-EG" sz="4000" b="1" dirty="0"/>
          </a:p>
        </p:txBody>
      </p:sp>
      <p:sp>
        <p:nvSpPr>
          <p:cNvPr id="5" name="مربع نص 4">
            <a:extLst>
              <a:ext uri="{FF2B5EF4-FFF2-40B4-BE49-F238E27FC236}">
                <a16:creationId xmlns:a16="http://schemas.microsoft.com/office/drawing/2014/main" id="{B76F4102-4430-4EDB-B824-1626C7F30CB6}"/>
              </a:ext>
            </a:extLst>
          </p:cNvPr>
          <p:cNvSpPr txBox="1"/>
          <p:nvPr/>
        </p:nvSpPr>
        <p:spPr>
          <a:xfrm>
            <a:off x="1665889" y="3785980"/>
            <a:ext cx="9270124" cy="1754326"/>
          </a:xfrm>
          <a:prstGeom prst="rect">
            <a:avLst/>
          </a:prstGeom>
          <a:solidFill>
            <a:schemeClr val="accent4">
              <a:lumMod val="20000"/>
              <a:lumOff val="80000"/>
            </a:schemeClr>
          </a:solidFill>
        </p:spPr>
        <p:txBody>
          <a:bodyPr wrap="square" rtlCol="1">
            <a:spAutoFit/>
          </a:bodyPr>
          <a:lstStyle/>
          <a:p>
            <a:r>
              <a:rPr lang="ar-EG" sz="3600" b="1" dirty="0"/>
              <a:t>يمكنك أيضًا وضع المؤشر على كلمة ثم الضغط عل </a:t>
            </a:r>
            <a:r>
              <a:rPr lang="en-US" sz="3600" b="1" dirty="0"/>
              <a:t>F7</a:t>
            </a:r>
            <a:r>
              <a:rPr lang="ar-EG" sz="3600" b="1" dirty="0"/>
              <a:t>+</a:t>
            </a:r>
            <a:r>
              <a:rPr lang="en-US" sz="3600" b="1" dirty="0"/>
              <a:t>shift</a:t>
            </a:r>
          </a:p>
          <a:p>
            <a:r>
              <a:rPr lang="ar-EG" sz="3600" b="1" dirty="0"/>
              <a:t>للعثور على مرادفاتها، أو اضغط بزر الفأرة الأيمن عل كلمة وحدد مرادفات من القائمة المنبثقة.</a:t>
            </a:r>
            <a:endParaRPr lang="ar-EG" sz="3600" b="1" dirty="0">
              <a:solidFill>
                <a:schemeClr val="accent6">
                  <a:lumMod val="50000"/>
                </a:schemeClr>
              </a:solidFill>
            </a:endParaRPr>
          </a:p>
        </p:txBody>
      </p:sp>
    </p:spTree>
    <p:extLst>
      <p:ext uri="{BB962C8B-B14F-4D97-AF65-F5344CB8AC3E}">
        <p14:creationId xmlns:p14="http://schemas.microsoft.com/office/powerpoint/2010/main" val="47671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لاستخدام قاموس المرادفات:</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897750"/>
            <a:ext cx="6096000" cy="1200329"/>
          </a:xfrm>
          <a:prstGeom prst="rect">
            <a:avLst/>
          </a:prstGeom>
          <a:noFill/>
        </p:spPr>
        <p:txBody>
          <a:bodyPr wrap="square">
            <a:spAutoFit/>
          </a:bodyPr>
          <a:lstStyle/>
          <a:p>
            <a:pPr marL="571500" indent="-571500">
              <a:buFont typeface="Wingdings" panose="05000000000000000000" pitchFamily="2" charset="2"/>
              <a:buChar char="Ø"/>
            </a:pPr>
            <a:r>
              <a:rPr lang="ar-EG" sz="3600" b="1" dirty="0"/>
              <a:t>1- اكتب كلمة في مربع البحث عن </a:t>
            </a:r>
            <a:r>
              <a:rPr lang="en-US" sz="3600" b="1" dirty="0"/>
              <a:t>search for</a:t>
            </a:r>
            <a:endParaRPr lang="ar-EG" sz="3600" b="1" dirty="0">
              <a:solidFill>
                <a:srgbClr val="C00000"/>
              </a:solidFill>
            </a:endParaRPr>
          </a:p>
        </p:txBody>
      </p:sp>
      <p:pic>
        <p:nvPicPr>
          <p:cNvPr id="4" name="صورة 3">
            <a:extLst>
              <a:ext uri="{FF2B5EF4-FFF2-40B4-BE49-F238E27FC236}">
                <a16:creationId xmlns:a16="http://schemas.microsoft.com/office/drawing/2014/main" id="{075C4FBE-E4B5-4F94-B2E1-89214831945F}"/>
              </a:ext>
            </a:extLst>
          </p:cNvPr>
          <p:cNvPicPr>
            <a:picLocks noChangeAspect="1"/>
          </p:cNvPicPr>
          <p:nvPr/>
        </p:nvPicPr>
        <p:blipFill>
          <a:blip r:embed="rId2"/>
          <a:stretch>
            <a:fillRect/>
          </a:stretch>
        </p:blipFill>
        <p:spPr>
          <a:xfrm>
            <a:off x="1344386" y="2548527"/>
            <a:ext cx="4751614" cy="3793627"/>
          </a:xfrm>
          <a:prstGeom prst="rect">
            <a:avLst/>
          </a:prstGeom>
        </p:spPr>
      </p:pic>
    </p:spTree>
    <p:extLst>
      <p:ext uri="{BB962C8B-B14F-4D97-AF65-F5344CB8AC3E}">
        <p14:creationId xmlns:p14="http://schemas.microsoft.com/office/powerpoint/2010/main" val="397390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لاستخدام قاموس المرادفات:</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897750"/>
            <a:ext cx="6096000" cy="1200329"/>
          </a:xfrm>
          <a:prstGeom prst="rect">
            <a:avLst/>
          </a:prstGeom>
          <a:noFill/>
        </p:spPr>
        <p:txBody>
          <a:bodyPr wrap="square">
            <a:spAutoFit/>
          </a:bodyPr>
          <a:lstStyle/>
          <a:p>
            <a:pPr marL="571500" indent="-571500">
              <a:buFont typeface="Wingdings" panose="05000000000000000000" pitchFamily="2" charset="2"/>
              <a:buChar char="Ø"/>
            </a:pPr>
            <a:r>
              <a:rPr lang="ar-EG" sz="3600" b="1" dirty="0"/>
              <a:t>2- اضغط أيقونة البحث أو اضغط </a:t>
            </a:r>
            <a:r>
              <a:rPr lang="en-US" sz="3600" b="1" dirty="0"/>
              <a:t>  Enter </a:t>
            </a:r>
            <a:r>
              <a:rPr lang="ar-EG" sz="3600" b="1" dirty="0"/>
              <a:t>لبدء البحث</a:t>
            </a:r>
            <a:endParaRPr lang="ar-EG" sz="3600" b="1" dirty="0">
              <a:solidFill>
                <a:srgbClr val="C00000"/>
              </a:solidFill>
            </a:endParaRPr>
          </a:p>
        </p:txBody>
      </p:sp>
      <p:pic>
        <p:nvPicPr>
          <p:cNvPr id="4" name="صورة 3">
            <a:extLst>
              <a:ext uri="{FF2B5EF4-FFF2-40B4-BE49-F238E27FC236}">
                <a16:creationId xmlns:a16="http://schemas.microsoft.com/office/drawing/2014/main" id="{075C4FBE-E4B5-4F94-B2E1-89214831945F}"/>
              </a:ext>
            </a:extLst>
          </p:cNvPr>
          <p:cNvPicPr>
            <a:picLocks noChangeAspect="1"/>
          </p:cNvPicPr>
          <p:nvPr/>
        </p:nvPicPr>
        <p:blipFill>
          <a:blip r:embed="rId2"/>
          <a:stretch>
            <a:fillRect/>
          </a:stretch>
        </p:blipFill>
        <p:spPr>
          <a:xfrm>
            <a:off x="1344386" y="2548527"/>
            <a:ext cx="4751614" cy="3793627"/>
          </a:xfrm>
          <a:prstGeom prst="rect">
            <a:avLst/>
          </a:prstGeom>
        </p:spPr>
      </p:pic>
    </p:spTree>
    <p:extLst>
      <p:ext uri="{BB962C8B-B14F-4D97-AF65-F5344CB8AC3E}">
        <p14:creationId xmlns:p14="http://schemas.microsoft.com/office/powerpoint/2010/main" val="31033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لاستخدام قاموس المرادفات:</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897750"/>
            <a:ext cx="6096000" cy="3416320"/>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rgbClr val="7030A0"/>
                </a:solidFill>
              </a:rPr>
              <a:t>3-ستظهر جميع المرادفات في قائمة يكون تمييز الأسماء بكلمة (اسم)، والأفعال بكلمة (فعل) والصفات بكلمة (صفة) ، والضمائر بكلمة (ضمير) وحروف الجر بكلمتي (حرف  جر)</a:t>
            </a:r>
          </a:p>
        </p:txBody>
      </p:sp>
      <p:pic>
        <p:nvPicPr>
          <p:cNvPr id="4" name="صورة 3">
            <a:extLst>
              <a:ext uri="{FF2B5EF4-FFF2-40B4-BE49-F238E27FC236}">
                <a16:creationId xmlns:a16="http://schemas.microsoft.com/office/drawing/2014/main" id="{075C4FBE-E4B5-4F94-B2E1-89214831945F}"/>
              </a:ext>
            </a:extLst>
          </p:cNvPr>
          <p:cNvPicPr>
            <a:picLocks noChangeAspect="1"/>
          </p:cNvPicPr>
          <p:nvPr/>
        </p:nvPicPr>
        <p:blipFill>
          <a:blip r:embed="rId2"/>
          <a:stretch>
            <a:fillRect/>
          </a:stretch>
        </p:blipFill>
        <p:spPr>
          <a:xfrm>
            <a:off x="1344386" y="2548527"/>
            <a:ext cx="3728357" cy="3793627"/>
          </a:xfrm>
          <a:prstGeom prst="rect">
            <a:avLst/>
          </a:prstGeom>
        </p:spPr>
      </p:pic>
    </p:spTree>
    <p:extLst>
      <p:ext uri="{BB962C8B-B14F-4D97-AF65-F5344CB8AC3E}">
        <p14:creationId xmlns:p14="http://schemas.microsoft.com/office/powerpoint/2010/main" val="238260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612F4D2-FF50-49D6-B48D-8E4D8BFAF352}"/>
              </a:ext>
            </a:extLst>
          </p:cNvPr>
          <p:cNvPicPr>
            <a:picLocks noChangeAspect="1"/>
          </p:cNvPicPr>
          <p:nvPr/>
        </p:nvPicPr>
        <p:blipFill>
          <a:blip r:embed="rId2"/>
          <a:stretch>
            <a:fillRect/>
          </a:stretch>
        </p:blipFill>
        <p:spPr>
          <a:xfrm>
            <a:off x="1763487" y="828674"/>
            <a:ext cx="3463698" cy="4744217"/>
          </a:xfrm>
          <a:prstGeom prst="rect">
            <a:avLst/>
          </a:prstGeom>
          <a:ln w="88900" cap="sq" cmpd="thickThin">
            <a:solidFill>
              <a:srgbClr val="000000"/>
            </a:solidFill>
            <a:prstDash val="solid"/>
            <a:miter lim="800000"/>
          </a:ln>
          <a:effectLst>
            <a:innerShdw blurRad="76200">
              <a:srgbClr val="000000"/>
            </a:innerShdw>
          </a:effectLst>
        </p:spPr>
      </p:pic>
      <p:sp>
        <p:nvSpPr>
          <p:cNvPr id="5" name="مربع نص 4">
            <a:extLst>
              <a:ext uri="{FF2B5EF4-FFF2-40B4-BE49-F238E27FC236}">
                <a16:creationId xmlns:a16="http://schemas.microsoft.com/office/drawing/2014/main" id="{DAC665EF-CA52-4445-BE82-B6FDFF13C18C}"/>
              </a:ext>
            </a:extLst>
          </p:cNvPr>
          <p:cNvSpPr txBox="1"/>
          <p:nvPr/>
        </p:nvSpPr>
        <p:spPr>
          <a:xfrm>
            <a:off x="6096000" y="2397948"/>
            <a:ext cx="4093028" cy="2062103"/>
          </a:xfrm>
          <a:prstGeom prst="rect">
            <a:avLst/>
          </a:prstGeom>
          <a:noFill/>
        </p:spPr>
        <p:txBody>
          <a:bodyPr wrap="square">
            <a:spAutoFit/>
          </a:bodyPr>
          <a:lstStyle/>
          <a:p>
            <a:r>
              <a:rPr lang="ar-EG" sz="3200" b="1" dirty="0">
                <a:solidFill>
                  <a:srgbClr val="7030A0"/>
                </a:solidFill>
              </a:rPr>
              <a:t>تذكر أنه يمكنك أداء الكثير من المهام باستخدام لوحة المفاتيح بشكل أسرع من استخدام الفأرة. </a:t>
            </a:r>
          </a:p>
        </p:txBody>
      </p:sp>
    </p:spTree>
    <p:extLst>
      <p:ext uri="{BB962C8B-B14F-4D97-AF65-F5344CB8AC3E}">
        <p14:creationId xmlns:p14="http://schemas.microsoft.com/office/powerpoint/2010/main" val="404506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6C61CB2-0368-409B-8A61-943AEA8A7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160" y="-60520"/>
            <a:ext cx="5585583" cy="2451682"/>
          </a:xfrm>
          <a:prstGeom prst="rect">
            <a:avLst/>
          </a:prstGeom>
        </p:spPr>
      </p:pic>
      <p:sp>
        <p:nvSpPr>
          <p:cNvPr id="3" name="مربع نص 2">
            <a:extLst>
              <a:ext uri="{FF2B5EF4-FFF2-40B4-BE49-F238E27FC236}">
                <a16:creationId xmlns:a16="http://schemas.microsoft.com/office/drawing/2014/main" id="{3951B03A-BB2E-4BD9-B6A2-7B51759939B3}"/>
              </a:ext>
            </a:extLst>
          </p:cNvPr>
          <p:cNvSpPr txBox="1"/>
          <p:nvPr/>
        </p:nvSpPr>
        <p:spPr>
          <a:xfrm>
            <a:off x="4408714" y="503601"/>
            <a:ext cx="3374571" cy="707886"/>
          </a:xfrm>
          <a:prstGeom prst="rect">
            <a:avLst/>
          </a:prstGeom>
          <a:noFill/>
        </p:spPr>
        <p:txBody>
          <a:bodyPr wrap="square">
            <a:spAutoFit/>
          </a:bodyPr>
          <a:lstStyle/>
          <a:p>
            <a:pPr algn="ctr"/>
            <a:r>
              <a:rPr lang="ar-EG" sz="4000" b="1" dirty="0"/>
              <a:t>الطباعة</a:t>
            </a:r>
          </a:p>
        </p:txBody>
      </p:sp>
      <p:sp>
        <p:nvSpPr>
          <p:cNvPr id="5" name="مربع نص 4">
            <a:extLst>
              <a:ext uri="{FF2B5EF4-FFF2-40B4-BE49-F238E27FC236}">
                <a16:creationId xmlns:a16="http://schemas.microsoft.com/office/drawing/2014/main" id="{B76F4102-4430-4EDB-B824-1626C7F30CB6}"/>
              </a:ext>
            </a:extLst>
          </p:cNvPr>
          <p:cNvSpPr txBox="1"/>
          <p:nvPr/>
        </p:nvSpPr>
        <p:spPr>
          <a:xfrm>
            <a:off x="1360713" y="3309485"/>
            <a:ext cx="9470572" cy="1754326"/>
          </a:xfrm>
          <a:prstGeom prst="rect">
            <a:avLst/>
          </a:prstGeom>
          <a:solidFill>
            <a:schemeClr val="accent4">
              <a:lumMod val="20000"/>
              <a:lumOff val="80000"/>
            </a:schemeClr>
          </a:solidFill>
        </p:spPr>
        <p:txBody>
          <a:bodyPr wrap="square" rtlCol="1">
            <a:spAutoFit/>
          </a:bodyPr>
          <a:lstStyle/>
          <a:p>
            <a:r>
              <a:rPr lang="ar-EG" sz="3600" b="1" dirty="0"/>
              <a:t>يمكنك دومًا قراءة مقالك عل الشاشة، ولكن قد تحتاج إلى نسخة ورقية مطبوعة أيضًا اضغط عل </a:t>
            </a:r>
            <a:r>
              <a:rPr lang="en-US" sz="3600" b="1" dirty="0"/>
              <a:t>+ Ctrl +p</a:t>
            </a:r>
            <a:r>
              <a:rPr lang="ar-EG" sz="3600" b="1" dirty="0"/>
              <a:t>و </a:t>
            </a:r>
            <a:r>
              <a:rPr lang="en-US" sz="3600" b="1" dirty="0"/>
              <a:t>  Enter </a:t>
            </a:r>
            <a:r>
              <a:rPr lang="ar-EG" sz="3600" b="1" dirty="0"/>
              <a:t>لطباعة المستند بشكل فوري عل الطابعة. </a:t>
            </a:r>
            <a:endParaRPr lang="ar-EG" sz="3600" b="1" dirty="0">
              <a:solidFill>
                <a:schemeClr val="accent6">
                  <a:lumMod val="50000"/>
                </a:schemeClr>
              </a:solidFill>
            </a:endParaRPr>
          </a:p>
        </p:txBody>
      </p:sp>
    </p:spTree>
    <p:extLst>
      <p:ext uri="{BB962C8B-B14F-4D97-AF65-F5344CB8AC3E}">
        <p14:creationId xmlns:p14="http://schemas.microsoft.com/office/powerpoint/2010/main" val="290887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ar-EG" sz="4000" b="1" dirty="0"/>
              <a:t>إذا كنت بحاجة إلى المزيد من الخيارات عند الطباعة:</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1754326"/>
          </a:xfrm>
          <a:prstGeom prst="rect">
            <a:avLst/>
          </a:prstGeom>
          <a:noFill/>
        </p:spPr>
        <p:txBody>
          <a:bodyPr wrap="square">
            <a:spAutoFit/>
          </a:bodyPr>
          <a:lstStyle/>
          <a:p>
            <a:pPr marL="571500" indent="-571500">
              <a:buFont typeface="Wingdings" panose="05000000000000000000" pitchFamily="2" charset="2"/>
              <a:buChar char="Ø"/>
            </a:pPr>
            <a:r>
              <a:rPr lang="ar-EG" sz="3600" b="1" dirty="0"/>
              <a:t>1- من علامة التبويب ملف </a:t>
            </a:r>
            <a:r>
              <a:rPr lang="en-US" sz="3600" b="1" dirty="0"/>
              <a:t>File </a:t>
            </a:r>
          </a:p>
          <a:p>
            <a:r>
              <a:rPr lang="ar-EG" sz="3600" b="1" dirty="0"/>
              <a:t>اضغط عل طباعة </a:t>
            </a:r>
            <a:r>
              <a:rPr lang="en-US" sz="3600" b="1" dirty="0"/>
              <a:t>Print </a:t>
            </a:r>
            <a:r>
              <a:rPr lang="ar-EG" sz="3600" b="1" dirty="0"/>
              <a:t>، أو اضغط </a:t>
            </a:r>
            <a:r>
              <a:rPr lang="en-US" sz="3600" b="1" dirty="0"/>
              <a:t>. Ctrl + P </a:t>
            </a:r>
            <a:r>
              <a:rPr lang="ar-EG" sz="3600" b="1" dirty="0"/>
              <a:t>اضغط </a:t>
            </a:r>
            <a:endParaRPr lang="ar-EG" sz="3600" b="1" dirty="0">
              <a:solidFill>
                <a:srgbClr val="C00000"/>
              </a:solidFill>
            </a:endParaRPr>
          </a:p>
        </p:txBody>
      </p:sp>
      <p:pic>
        <p:nvPicPr>
          <p:cNvPr id="3" name="صورة 2">
            <a:extLst>
              <a:ext uri="{FF2B5EF4-FFF2-40B4-BE49-F238E27FC236}">
                <a16:creationId xmlns:a16="http://schemas.microsoft.com/office/drawing/2014/main" id="{0488847D-694A-48CE-98D5-B99A1D2E8353}"/>
              </a:ext>
            </a:extLst>
          </p:cNvPr>
          <p:cNvPicPr>
            <a:picLocks noChangeAspect="1"/>
          </p:cNvPicPr>
          <p:nvPr/>
        </p:nvPicPr>
        <p:blipFill>
          <a:blip r:embed="rId2"/>
          <a:stretch>
            <a:fillRect/>
          </a:stretch>
        </p:blipFill>
        <p:spPr>
          <a:xfrm>
            <a:off x="1274308" y="2189390"/>
            <a:ext cx="3689578" cy="4152764"/>
          </a:xfrm>
          <a:prstGeom prst="rect">
            <a:avLst/>
          </a:prstGeom>
        </p:spPr>
      </p:pic>
    </p:spTree>
    <p:extLst>
      <p:ext uri="{BB962C8B-B14F-4D97-AF65-F5344CB8AC3E}">
        <p14:creationId xmlns:p14="http://schemas.microsoft.com/office/powerpoint/2010/main" val="427963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خلفيات بوربوينت حديثة">
            <a:extLst>
              <a:ext uri="{FF2B5EF4-FFF2-40B4-BE49-F238E27FC236}">
                <a16:creationId xmlns:a16="http://schemas.microsoft.com/office/drawing/2014/main" id="{F887123D-488C-44B7-9C6B-992BC7B1D7C6}"/>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730515" y="576427"/>
            <a:ext cx="5372100" cy="5200650"/>
          </a:xfrm>
          <a:prstGeom prst="rect">
            <a:avLst/>
          </a:prstGeom>
          <a:noFill/>
        </p:spPr>
      </p:pic>
      <p:sp>
        <p:nvSpPr>
          <p:cNvPr id="5" name="مربع نص 4">
            <a:extLst>
              <a:ext uri="{FF2B5EF4-FFF2-40B4-BE49-F238E27FC236}">
                <a16:creationId xmlns:a16="http://schemas.microsoft.com/office/drawing/2014/main" id="{F3924F0C-BD60-4450-A985-FE3A8FB18AEB}"/>
              </a:ext>
            </a:extLst>
          </p:cNvPr>
          <p:cNvSpPr txBox="1"/>
          <p:nvPr/>
        </p:nvSpPr>
        <p:spPr>
          <a:xfrm>
            <a:off x="4895193" y="1943762"/>
            <a:ext cx="3042745" cy="3046988"/>
          </a:xfrm>
          <a:prstGeom prst="rect">
            <a:avLst/>
          </a:prstGeom>
          <a:noFill/>
        </p:spPr>
        <p:txBody>
          <a:bodyPr wrap="square" rtlCol="1">
            <a:spAutoFit/>
          </a:bodyPr>
          <a:lstStyle/>
          <a:p>
            <a:pPr algn="ctr"/>
            <a:r>
              <a:rPr lang="ar-EG" sz="4800" b="1" dirty="0">
                <a:solidFill>
                  <a:schemeClr val="accent4">
                    <a:lumMod val="50000"/>
                  </a:schemeClr>
                </a:solidFill>
              </a:rPr>
              <a:t>الدرس الرابع:</a:t>
            </a:r>
          </a:p>
          <a:p>
            <a:pPr algn="ctr"/>
            <a:r>
              <a:rPr lang="ar-EG" sz="4800" b="1" dirty="0">
                <a:solidFill>
                  <a:schemeClr val="accent4">
                    <a:lumMod val="50000"/>
                  </a:schemeClr>
                </a:solidFill>
              </a:rPr>
              <a:t>التدقيق الإملائي النحوي</a:t>
            </a:r>
          </a:p>
        </p:txBody>
      </p:sp>
    </p:spTree>
    <p:extLst>
      <p:ext uri="{BB962C8B-B14F-4D97-AF65-F5344CB8AC3E}">
        <p14:creationId xmlns:p14="http://schemas.microsoft.com/office/powerpoint/2010/main" val="30839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ar-EG" sz="4000" b="1" dirty="0"/>
              <a:t>إذا كنت بحاجة إلى المزيد من الخيارات عند الطباعة:</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682342" y="1680035"/>
            <a:ext cx="5669417" cy="4524315"/>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rgbClr val="7030A0"/>
                </a:solidFill>
              </a:rPr>
              <a:t>2- في الجانب الأيسر من الشاشة يمكنك ف مشاهدة معاينة قبل الطباعة</a:t>
            </a:r>
          </a:p>
          <a:p>
            <a:pPr marL="571500" indent="-571500">
              <a:buFont typeface="Wingdings" panose="05000000000000000000" pitchFamily="2" charset="2"/>
              <a:buChar char="Ø"/>
            </a:pPr>
            <a:r>
              <a:rPr lang="en-US" sz="3600" b="1" dirty="0">
                <a:solidFill>
                  <a:srgbClr val="7030A0"/>
                </a:solidFill>
              </a:rPr>
              <a:t>Print Preview</a:t>
            </a:r>
          </a:p>
          <a:p>
            <a:pPr marL="571500" indent="-571500">
              <a:buFont typeface="Wingdings" panose="05000000000000000000" pitchFamily="2" charset="2"/>
              <a:buChar char="Ø"/>
            </a:pPr>
            <a:r>
              <a:rPr lang="ar-EG" sz="3600" b="1" dirty="0">
                <a:solidFill>
                  <a:srgbClr val="7030A0"/>
                </a:solidFill>
              </a:rPr>
              <a:t>كيف سيظهر المستند على الورق</a:t>
            </a:r>
          </a:p>
          <a:p>
            <a:pPr marL="571500" indent="-571500">
              <a:buFont typeface="Wingdings" panose="05000000000000000000" pitchFamily="2" charset="2"/>
              <a:buChar char="Ø"/>
            </a:pPr>
            <a:r>
              <a:rPr lang="ar-EG" sz="3600" b="1" dirty="0">
                <a:solidFill>
                  <a:srgbClr val="7030A0"/>
                </a:solidFill>
              </a:rPr>
              <a:t>في الجانب الأيمن من الشاشة يمكنك تغيير الإعدادات </a:t>
            </a:r>
            <a:r>
              <a:rPr lang="en-US" sz="3600" b="1" dirty="0">
                <a:solidFill>
                  <a:srgbClr val="7030A0"/>
                </a:solidFill>
              </a:rPr>
              <a:t>settings</a:t>
            </a:r>
          </a:p>
          <a:p>
            <a:r>
              <a:rPr lang="ar-EG" sz="3600" b="1" dirty="0">
                <a:solidFill>
                  <a:srgbClr val="7030A0"/>
                </a:solidFill>
              </a:rPr>
              <a:t>المختلفة</a:t>
            </a:r>
          </a:p>
        </p:txBody>
      </p:sp>
      <p:pic>
        <p:nvPicPr>
          <p:cNvPr id="4" name="صورة 3">
            <a:extLst>
              <a:ext uri="{FF2B5EF4-FFF2-40B4-BE49-F238E27FC236}">
                <a16:creationId xmlns:a16="http://schemas.microsoft.com/office/drawing/2014/main" id="{9EA48F1B-7409-4D86-83BB-FF5837D78D50}"/>
              </a:ext>
            </a:extLst>
          </p:cNvPr>
          <p:cNvPicPr>
            <a:picLocks noChangeAspect="1"/>
          </p:cNvPicPr>
          <p:nvPr/>
        </p:nvPicPr>
        <p:blipFill>
          <a:blip r:embed="rId2"/>
          <a:stretch>
            <a:fillRect/>
          </a:stretch>
        </p:blipFill>
        <p:spPr>
          <a:xfrm>
            <a:off x="840241" y="2535711"/>
            <a:ext cx="4957762" cy="3795557"/>
          </a:xfrm>
          <a:prstGeom prst="rect">
            <a:avLst/>
          </a:prstGeom>
        </p:spPr>
      </p:pic>
    </p:spTree>
    <p:extLst>
      <p:ext uri="{BB962C8B-B14F-4D97-AF65-F5344CB8AC3E}">
        <p14:creationId xmlns:p14="http://schemas.microsoft.com/office/powerpoint/2010/main" val="3737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121C68DC-DEA2-474E-81E7-27E6ACE855CE}"/>
              </a:ext>
            </a:extLst>
          </p:cNvPr>
          <p:cNvGrpSpPr/>
          <p:nvPr/>
        </p:nvGrpSpPr>
        <p:grpSpPr>
          <a:xfrm>
            <a:off x="783772" y="914401"/>
            <a:ext cx="7032172" cy="4027714"/>
            <a:chOff x="1632857" y="957943"/>
            <a:chExt cx="7373031" cy="4871357"/>
          </a:xfrm>
        </p:grpSpPr>
        <p:pic>
          <p:nvPicPr>
            <p:cNvPr id="3" name="صورة 2">
              <a:extLst>
                <a:ext uri="{FF2B5EF4-FFF2-40B4-BE49-F238E27FC236}">
                  <a16:creationId xmlns:a16="http://schemas.microsoft.com/office/drawing/2014/main" id="{1EFB1735-5DD8-4995-85AD-1E2252901F9A}"/>
                </a:ext>
              </a:extLst>
            </p:cNvPr>
            <p:cNvPicPr>
              <a:picLocks noChangeAspect="1"/>
            </p:cNvPicPr>
            <p:nvPr/>
          </p:nvPicPr>
          <p:blipFill>
            <a:blip r:embed="rId2"/>
            <a:stretch>
              <a:fillRect/>
            </a:stretch>
          </p:blipFill>
          <p:spPr>
            <a:xfrm>
              <a:off x="1654630" y="1028700"/>
              <a:ext cx="7351258" cy="4800600"/>
            </a:xfrm>
            <a:prstGeom prst="rect">
              <a:avLst/>
            </a:prstGeom>
          </p:spPr>
        </p:pic>
        <p:sp>
          <p:nvSpPr>
            <p:cNvPr id="4" name="مستطيل: زوايا مستديرة 3">
              <a:extLst>
                <a:ext uri="{FF2B5EF4-FFF2-40B4-BE49-F238E27FC236}">
                  <a16:creationId xmlns:a16="http://schemas.microsoft.com/office/drawing/2014/main" id="{A671BC67-A696-44A7-AE7D-9084F4B4518B}"/>
                </a:ext>
              </a:extLst>
            </p:cNvPr>
            <p:cNvSpPr/>
            <p:nvPr/>
          </p:nvSpPr>
          <p:spPr>
            <a:xfrm>
              <a:off x="1632857" y="957943"/>
              <a:ext cx="3701143" cy="230777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cxnSp>
        <p:nvCxnSpPr>
          <p:cNvPr id="7" name="رابط كسهم مستقيم 6">
            <a:extLst>
              <a:ext uri="{FF2B5EF4-FFF2-40B4-BE49-F238E27FC236}">
                <a16:creationId xmlns:a16="http://schemas.microsoft.com/office/drawing/2014/main" id="{14448BCE-D741-496A-96AD-CA58F6CF9374}"/>
              </a:ext>
            </a:extLst>
          </p:cNvPr>
          <p:cNvCxnSpPr>
            <a:cxnSpLocks/>
          </p:cNvCxnSpPr>
          <p:nvPr/>
        </p:nvCxnSpPr>
        <p:spPr>
          <a:xfrm>
            <a:off x="6096000" y="2198914"/>
            <a:ext cx="2220686" cy="97971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مربع نص 8">
            <a:extLst>
              <a:ext uri="{FF2B5EF4-FFF2-40B4-BE49-F238E27FC236}">
                <a16:creationId xmlns:a16="http://schemas.microsoft.com/office/drawing/2014/main" id="{6564F411-6B00-44D1-977B-DB4E8F52C881}"/>
              </a:ext>
            </a:extLst>
          </p:cNvPr>
          <p:cNvSpPr txBox="1"/>
          <p:nvPr/>
        </p:nvSpPr>
        <p:spPr>
          <a:xfrm>
            <a:off x="8534400" y="1348800"/>
            <a:ext cx="2827220" cy="5016758"/>
          </a:xfrm>
          <a:prstGeom prst="rect">
            <a:avLst/>
          </a:prstGeom>
          <a:noFill/>
        </p:spPr>
        <p:txBody>
          <a:bodyPr wrap="square" rtlCol="1">
            <a:spAutoFit/>
          </a:bodyPr>
          <a:lstStyle/>
          <a:p>
            <a:r>
              <a:rPr lang="ar-EG" sz="3200" b="1" dirty="0">
                <a:solidFill>
                  <a:schemeClr val="accent4">
                    <a:lumMod val="50000"/>
                  </a:schemeClr>
                </a:solidFill>
              </a:rPr>
              <a:t>اختر طابعة من قائمة الطابعة </a:t>
            </a:r>
            <a:r>
              <a:rPr lang="en-US" sz="3200" b="1" dirty="0">
                <a:solidFill>
                  <a:schemeClr val="accent4">
                    <a:lumMod val="50000"/>
                  </a:schemeClr>
                </a:solidFill>
              </a:rPr>
              <a:t>printer</a:t>
            </a:r>
          </a:p>
          <a:p>
            <a:r>
              <a:rPr lang="ar-EG" sz="3200" b="1" dirty="0">
                <a:solidFill>
                  <a:schemeClr val="accent4">
                    <a:lumMod val="50000"/>
                  </a:schemeClr>
                </a:solidFill>
              </a:rPr>
              <a:t>مكن توصيل الطابعة مباشرة بالحاسب (الطابعة المحلية) أو مشاركتها مع الحاسبات الأخرى عل شبكتك (طابعة الشبكة).</a:t>
            </a:r>
          </a:p>
        </p:txBody>
      </p:sp>
    </p:spTree>
    <p:extLst>
      <p:ext uri="{BB962C8B-B14F-4D97-AF65-F5344CB8AC3E}">
        <p14:creationId xmlns:p14="http://schemas.microsoft.com/office/powerpoint/2010/main" val="761745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121C68DC-DEA2-474E-81E7-27E6ACE855CE}"/>
              </a:ext>
            </a:extLst>
          </p:cNvPr>
          <p:cNvGrpSpPr/>
          <p:nvPr/>
        </p:nvGrpSpPr>
        <p:grpSpPr>
          <a:xfrm>
            <a:off x="783772" y="914401"/>
            <a:ext cx="7032172" cy="4027714"/>
            <a:chOff x="1632857" y="957943"/>
            <a:chExt cx="7373031" cy="4871357"/>
          </a:xfrm>
        </p:grpSpPr>
        <p:pic>
          <p:nvPicPr>
            <p:cNvPr id="3" name="صورة 2">
              <a:extLst>
                <a:ext uri="{FF2B5EF4-FFF2-40B4-BE49-F238E27FC236}">
                  <a16:creationId xmlns:a16="http://schemas.microsoft.com/office/drawing/2014/main" id="{1EFB1735-5DD8-4995-85AD-1E2252901F9A}"/>
                </a:ext>
              </a:extLst>
            </p:cNvPr>
            <p:cNvPicPr>
              <a:picLocks noChangeAspect="1"/>
            </p:cNvPicPr>
            <p:nvPr/>
          </p:nvPicPr>
          <p:blipFill>
            <a:blip r:embed="rId2"/>
            <a:stretch>
              <a:fillRect/>
            </a:stretch>
          </p:blipFill>
          <p:spPr>
            <a:xfrm>
              <a:off x="1654630" y="1028700"/>
              <a:ext cx="7351258" cy="4800600"/>
            </a:xfrm>
            <a:prstGeom prst="rect">
              <a:avLst/>
            </a:prstGeom>
          </p:spPr>
        </p:pic>
        <p:sp>
          <p:nvSpPr>
            <p:cNvPr id="4" name="مستطيل: زوايا مستديرة 3">
              <a:extLst>
                <a:ext uri="{FF2B5EF4-FFF2-40B4-BE49-F238E27FC236}">
                  <a16:creationId xmlns:a16="http://schemas.microsoft.com/office/drawing/2014/main" id="{A671BC67-A696-44A7-AE7D-9084F4B4518B}"/>
                </a:ext>
              </a:extLst>
            </p:cNvPr>
            <p:cNvSpPr/>
            <p:nvPr/>
          </p:nvSpPr>
          <p:spPr>
            <a:xfrm>
              <a:off x="1632857" y="957943"/>
              <a:ext cx="3701143" cy="230777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cxnSp>
        <p:nvCxnSpPr>
          <p:cNvPr id="7" name="رابط كسهم مستقيم 6">
            <a:extLst>
              <a:ext uri="{FF2B5EF4-FFF2-40B4-BE49-F238E27FC236}">
                <a16:creationId xmlns:a16="http://schemas.microsoft.com/office/drawing/2014/main" id="{14448BCE-D741-496A-96AD-CA58F6CF9374}"/>
              </a:ext>
            </a:extLst>
          </p:cNvPr>
          <p:cNvCxnSpPr>
            <a:cxnSpLocks/>
          </p:cNvCxnSpPr>
          <p:nvPr/>
        </p:nvCxnSpPr>
        <p:spPr>
          <a:xfrm>
            <a:off x="4954533" y="1611085"/>
            <a:ext cx="3362153" cy="134642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مربع نص 8">
            <a:extLst>
              <a:ext uri="{FF2B5EF4-FFF2-40B4-BE49-F238E27FC236}">
                <a16:creationId xmlns:a16="http://schemas.microsoft.com/office/drawing/2014/main" id="{6564F411-6B00-44D1-977B-DB4E8F52C881}"/>
              </a:ext>
            </a:extLst>
          </p:cNvPr>
          <p:cNvSpPr txBox="1"/>
          <p:nvPr/>
        </p:nvSpPr>
        <p:spPr>
          <a:xfrm>
            <a:off x="8456668" y="1283486"/>
            <a:ext cx="2827220" cy="3539430"/>
          </a:xfrm>
          <a:prstGeom prst="rect">
            <a:avLst/>
          </a:prstGeom>
          <a:noFill/>
        </p:spPr>
        <p:txBody>
          <a:bodyPr wrap="square" rtlCol="1">
            <a:spAutoFit/>
          </a:bodyPr>
          <a:lstStyle/>
          <a:p>
            <a:r>
              <a:rPr lang="ar-EG" sz="3200" b="1" dirty="0">
                <a:solidFill>
                  <a:schemeClr val="accent4">
                    <a:lumMod val="50000"/>
                  </a:schemeClr>
                </a:solidFill>
              </a:rPr>
              <a:t>إذا كنت تريد أكثر من نسخة واحدة فاكتب عدد نسخ (</a:t>
            </a:r>
            <a:r>
              <a:rPr lang="en-US" sz="3200" b="1" dirty="0">
                <a:solidFill>
                  <a:schemeClr val="accent4">
                    <a:lumMod val="50000"/>
                  </a:schemeClr>
                </a:solidFill>
              </a:rPr>
              <a:t>Copies </a:t>
            </a:r>
            <a:r>
              <a:rPr lang="ar-EG" sz="3200" b="1" dirty="0">
                <a:solidFill>
                  <a:schemeClr val="accent4">
                    <a:lumMod val="50000"/>
                  </a:schemeClr>
                </a:solidFill>
              </a:rPr>
              <a:t>) التي تريدها أو استخدم الأسهم لتحديد الرقم الذي تريده.</a:t>
            </a:r>
          </a:p>
        </p:txBody>
      </p:sp>
    </p:spTree>
    <p:extLst>
      <p:ext uri="{BB962C8B-B14F-4D97-AF65-F5344CB8AC3E}">
        <p14:creationId xmlns:p14="http://schemas.microsoft.com/office/powerpoint/2010/main" val="30872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121C68DC-DEA2-474E-81E7-27E6ACE855CE}"/>
              </a:ext>
            </a:extLst>
          </p:cNvPr>
          <p:cNvGrpSpPr/>
          <p:nvPr/>
        </p:nvGrpSpPr>
        <p:grpSpPr>
          <a:xfrm>
            <a:off x="783772" y="914401"/>
            <a:ext cx="7032172" cy="4027714"/>
            <a:chOff x="1632857" y="957943"/>
            <a:chExt cx="7373031" cy="4871357"/>
          </a:xfrm>
        </p:grpSpPr>
        <p:pic>
          <p:nvPicPr>
            <p:cNvPr id="3" name="صورة 2">
              <a:extLst>
                <a:ext uri="{FF2B5EF4-FFF2-40B4-BE49-F238E27FC236}">
                  <a16:creationId xmlns:a16="http://schemas.microsoft.com/office/drawing/2014/main" id="{1EFB1735-5DD8-4995-85AD-1E2252901F9A}"/>
                </a:ext>
              </a:extLst>
            </p:cNvPr>
            <p:cNvPicPr>
              <a:picLocks noChangeAspect="1"/>
            </p:cNvPicPr>
            <p:nvPr/>
          </p:nvPicPr>
          <p:blipFill>
            <a:blip r:embed="rId2"/>
            <a:stretch>
              <a:fillRect/>
            </a:stretch>
          </p:blipFill>
          <p:spPr>
            <a:xfrm>
              <a:off x="1654630" y="1028700"/>
              <a:ext cx="7351258" cy="4800600"/>
            </a:xfrm>
            <a:prstGeom prst="rect">
              <a:avLst/>
            </a:prstGeom>
          </p:spPr>
        </p:pic>
        <p:sp>
          <p:nvSpPr>
            <p:cNvPr id="4" name="مستطيل: زوايا مستديرة 3">
              <a:extLst>
                <a:ext uri="{FF2B5EF4-FFF2-40B4-BE49-F238E27FC236}">
                  <a16:creationId xmlns:a16="http://schemas.microsoft.com/office/drawing/2014/main" id="{A671BC67-A696-44A7-AE7D-9084F4B4518B}"/>
                </a:ext>
              </a:extLst>
            </p:cNvPr>
            <p:cNvSpPr/>
            <p:nvPr/>
          </p:nvSpPr>
          <p:spPr>
            <a:xfrm>
              <a:off x="1632857" y="957943"/>
              <a:ext cx="3701143" cy="230777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cxnSp>
        <p:nvCxnSpPr>
          <p:cNvPr id="7" name="رابط كسهم مستقيم 6">
            <a:extLst>
              <a:ext uri="{FF2B5EF4-FFF2-40B4-BE49-F238E27FC236}">
                <a16:creationId xmlns:a16="http://schemas.microsoft.com/office/drawing/2014/main" id="{14448BCE-D741-496A-96AD-CA58F6CF9374}"/>
              </a:ext>
            </a:extLst>
          </p:cNvPr>
          <p:cNvCxnSpPr>
            <a:cxnSpLocks/>
          </p:cNvCxnSpPr>
          <p:nvPr/>
        </p:nvCxnSpPr>
        <p:spPr>
          <a:xfrm flipV="1">
            <a:off x="3735333" y="2957509"/>
            <a:ext cx="4581353" cy="158296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مربع نص 8">
            <a:extLst>
              <a:ext uri="{FF2B5EF4-FFF2-40B4-BE49-F238E27FC236}">
                <a16:creationId xmlns:a16="http://schemas.microsoft.com/office/drawing/2014/main" id="{6564F411-6B00-44D1-977B-DB4E8F52C881}"/>
              </a:ext>
            </a:extLst>
          </p:cNvPr>
          <p:cNvSpPr txBox="1"/>
          <p:nvPr/>
        </p:nvSpPr>
        <p:spPr>
          <a:xfrm>
            <a:off x="8456668" y="1283486"/>
            <a:ext cx="2827220" cy="2062103"/>
          </a:xfrm>
          <a:prstGeom prst="rect">
            <a:avLst/>
          </a:prstGeom>
          <a:noFill/>
        </p:spPr>
        <p:txBody>
          <a:bodyPr wrap="square" rtlCol="1">
            <a:spAutoFit/>
          </a:bodyPr>
          <a:lstStyle/>
          <a:p>
            <a:r>
              <a:rPr lang="ar-EG" sz="3200" b="1" dirty="0">
                <a:solidFill>
                  <a:schemeClr val="accent4">
                    <a:lumMod val="50000"/>
                  </a:schemeClr>
                </a:solidFill>
              </a:rPr>
              <a:t>اضغط على الأسهم الموجودة أسفل المعاينة للتحقق من صفحة أخرى.</a:t>
            </a:r>
          </a:p>
        </p:txBody>
      </p:sp>
    </p:spTree>
    <p:extLst>
      <p:ext uri="{BB962C8B-B14F-4D97-AF65-F5344CB8AC3E}">
        <p14:creationId xmlns:p14="http://schemas.microsoft.com/office/powerpoint/2010/main" val="229359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a:extLst>
              <a:ext uri="{FF2B5EF4-FFF2-40B4-BE49-F238E27FC236}">
                <a16:creationId xmlns:a16="http://schemas.microsoft.com/office/drawing/2014/main" id="{121C68DC-DEA2-474E-81E7-27E6ACE855CE}"/>
              </a:ext>
            </a:extLst>
          </p:cNvPr>
          <p:cNvGrpSpPr/>
          <p:nvPr/>
        </p:nvGrpSpPr>
        <p:grpSpPr>
          <a:xfrm>
            <a:off x="783772" y="914401"/>
            <a:ext cx="7032172" cy="4027714"/>
            <a:chOff x="1632857" y="957943"/>
            <a:chExt cx="7373031" cy="4871357"/>
          </a:xfrm>
        </p:grpSpPr>
        <p:pic>
          <p:nvPicPr>
            <p:cNvPr id="3" name="صورة 2">
              <a:extLst>
                <a:ext uri="{FF2B5EF4-FFF2-40B4-BE49-F238E27FC236}">
                  <a16:creationId xmlns:a16="http://schemas.microsoft.com/office/drawing/2014/main" id="{1EFB1735-5DD8-4995-85AD-1E2252901F9A}"/>
                </a:ext>
              </a:extLst>
            </p:cNvPr>
            <p:cNvPicPr>
              <a:picLocks noChangeAspect="1"/>
            </p:cNvPicPr>
            <p:nvPr/>
          </p:nvPicPr>
          <p:blipFill>
            <a:blip r:embed="rId2"/>
            <a:stretch>
              <a:fillRect/>
            </a:stretch>
          </p:blipFill>
          <p:spPr>
            <a:xfrm>
              <a:off x="1654630" y="1028700"/>
              <a:ext cx="7351258" cy="4800600"/>
            </a:xfrm>
            <a:prstGeom prst="rect">
              <a:avLst/>
            </a:prstGeom>
          </p:spPr>
        </p:pic>
        <p:sp>
          <p:nvSpPr>
            <p:cNvPr id="4" name="مستطيل: زوايا مستديرة 3">
              <a:extLst>
                <a:ext uri="{FF2B5EF4-FFF2-40B4-BE49-F238E27FC236}">
                  <a16:creationId xmlns:a16="http://schemas.microsoft.com/office/drawing/2014/main" id="{A671BC67-A696-44A7-AE7D-9084F4B4518B}"/>
                </a:ext>
              </a:extLst>
            </p:cNvPr>
            <p:cNvSpPr/>
            <p:nvPr/>
          </p:nvSpPr>
          <p:spPr>
            <a:xfrm>
              <a:off x="1632857" y="957943"/>
              <a:ext cx="3701143" cy="230777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grpSp>
      <p:cxnSp>
        <p:nvCxnSpPr>
          <p:cNvPr id="7" name="رابط كسهم مستقيم 6">
            <a:extLst>
              <a:ext uri="{FF2B5EF4-FFF2-40B4-BE49-F238E27FC236}">
                <a16:creationId xmlns:a16="http://schemas.microsoft.com/office/drawing/2014/main" id="{14448BCE-D741-496A-96AD-CA58F6CF9374}"/>
              </a:ext>
            </a:extLst>
          </p:cNvPr>
          <p:cNvCxnSpPr>
            <a:cxnSpLocks/>
          </p:cNvCxnSpPr>
          <p:nvPr/>
        </p:nvCxnSpPr>
        <p:spPr>
          <a:xfrm flipV="1">
            <a:off x="1608083" y="2957509"/>
            <a:ext cx="6708603" cy="158296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9" name="مربع نص 8">
            <a:extLst>
              <a:ext uri="{FF2B5EF4-FFF2-40B4-BE49-F238E27FC236}">
                <a16:creationId xmlns:a16="http://schemas.microsoft.com/office/drawing/2014/main" id="{6564F411-6B00-44D1-977B-DB4E8F52C881}"/>
              </a:ext>
            </a:extLst>
          </p:cNvPr>
          <p:cNvSpPr txBox="1"/>
          <p:nvPr/>
        </p:nvSpPr>
        <p:spPr>
          <a:xfrm>
            <a:off x="8456668" y="1283486"/>
            <a:ext cx="2827220" cy="2554545"/>
          </a:xfrm>
          <a:prstGeom prst="rect">
            <a:avLst/>
          </a:prstGeom>
          <a:noFill/>
        </p:spPr>
        <p:txBody>
          <a:bodyPr wrap="square" rtlCol="1">
            <a:spAutoFit/>
          </a:bodyPr>
          <a:lstStyle/>
          <a:p>
            <a:r>
              <a:rPr lang="ar-EG" sz="3200" b="1" dirty="0">
                <a:solidFill>
                  <a:schemeClr val="accent4">
                    <a:lumMod val="50000"/>
                  </a:schemeClr>
                </a:solidFill>
              </a:rPr>
              <a:t>حرك شريط تمرير التكبير / التصغير لرؤية المزيد من التفاصيل في مستندك</a:t>
            </a:r>
          </a:p>
        </p:txBody>
      </p:sp>
    </p:spTree>
    <p:extLst>
      <p:ext uri="{BB962C8B-B14F-4D97-AF65-F5344CB8AC3E}">
        <p14:creationId xmlns:p14="http://schemas.microsoft.com/office/powerpoint/2010/main" val="82750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9546CEE-15E7-4996-9585-95D64856B75C}"/>
              </a:ext>
            </a:extLst>
          </p:cNvPr>
          <p:cNvSpPr txBox="1"/>
          <p:nvPr/>
        </p:nvSpPr>
        <p:spPr>
          <a:xfrm>
            <a:off x="3049314" y="3266880"/>
            <a:ext cx="6093372" cy="156966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wrap="square">
            <a:spAutoFit/>
          </a:bodyPr>
          <a:lstStyle/>
          <a:p>
            <a:r>
              <a:rPr lang="ar-EG" sz="3200" b="1" dirty="0"/>
              <a:t>إذا رغبت بطباعة 10 نسخ من مستند يتكون من 5 صفحات، فستحتاج إلى 10 × 5 = 50 ورقة</a:t>
            </a:r>
          </a:p>
        </p:txBody>
      </p:sp>
      <p:sp>
        <p:nvSpPr>
          <p:cNvPr id="6" name="فقاعة التفكير: على شكل سحابة 5">
            <a:extLst>
              <a:ext uri="{FF2B5EF4-FFF2-40B4-BE49-F238E27FC236}">
                <a16:creationId xmlns:a16="http://schemas.microsoft.com/office/drawing/2014/main" id="{087E41F6-219A-42BA-A633-840EAA03945A}"/>
              </a:ext>
            </a:extLst>
          </p:cNvPr>
          <p:cNvSpPr/>
          <p:nvPr/>
        </p:nvSpPr>
        <p:spPr>
          <a:xfrm>
            <a:off x="5896303" y="567558"/>
            <a:ext cx="3011214" cy="1608083"/>
          </a:xfrm>
          <a:prstGeom prst="cloudCallout">
            <a:avLst>
              <a:gd name="adj1" fmla="val -55388"/>
              <a:gd name="adj2" fmla="val 112500"/>
            </a:avLst>
          </a:prstGeom>
          <a:solidFill>
            <a:srgbClr val="FCDEF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rgbClr val="7030A0"/>
                </a:solidFill>
              </a:rPr>
              <a:t>نصيحة ذكية</a:t>
            </a:r>
          </a:p>
        </p:txBody>
      </p:sp>
    </p:spTree>
    <p:extLst>
      <p:ext uri="{BB962C8B-B14F-4D97-AF65-F5344CB8AC3E}">
        <p14:creationId xmlns:p14="http://schemas.microsoft.com/office/powerpoint/2010/main" val="1864515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6564F411-6B00-44D1-977B-DB4E8F52C881}"/>
              </a:ext>
            </a:extLst>
          </p:cNvPr>
          <p:cNvSpPr txBox="1"/>
          <p:nvPr/>
        </p:nvSpPr>
        <p:spPr>
          <a:xfrm>
            <a:off x="8456668" y="1283486"/>
            <a:ext cx="2827220"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a:t>طباعة كافة الصفحات تطبع </a:t>
            </a:r>
            <a:r>
              <a:rPr lang="en-US" sz="3200" b="1" dirty="0"/>
              <a:t>Print All Page</a:t>
            </a:r>
            <a:r>
              <a:rPr lang="ar-EG" sz="3200" b="1" dirty="0"/>
              <a:t> كل المستند </a:t>
            </a:r>
            <a:endParaRPr lang="ar-EG" sz="3200" b="1" dirty="0">
              <a:solidFill>
                <a:schemeClr val="tx1"/>
              </a:solidFill>
            </a:endParaRPr>
          </a:p>
        </p:txBody>
      </p:sp>
      <p:pic>
        <p:nvPicPr>
          <p:cNvPr id="6" name="صورة 5">
            <a:extLst>
              <a:ext uri="{FF2B5EF4-FFF2-40B4-BE49-F238E27FC236}">
                <a16:creationId xmlns:a16="http://schemas.microsoft.com/office/drawing/2014/main" id="{0DFD07A1-B79E-4CB4-85C7-8FE343E828EE}"/>
              </a:ext>
            </a:extLst>
          </p:cNvPr>
          <p:cNvPicPr>
            <a:picLocks noChangeAspect="1"/>
          </p:cNvPicPr>
          <p:nvPr/>
        </p:nvPicPr>
        <p:blipFill>
          <a:blip r:embed="rId2"/>
          <a:stretch>
            <a:fillRect/>
          </a:stretch>
        </p:blipFill>
        <p:spPr>
          <a:xfrm>
            <a:off x="1692103" y="438025"/>
            <a:ext cx="3119438" cy="5682937"/>
          </a:xfrm>
          <a:prstGeom prst="rect">
            <a:avLst/>
          </a:prstGeom>
        </p:spPr>
      </p:pic>
      <p:cxnSp>
        <p:nvCxnSpPr>
          <p:cNvPr id="7" name="رابط كسهم مستقيم 6">
            <a:extLst>
              <a:ext uri="{FF2B5EF4-FFF2-40B4-BE49-F238E27FC236}">
                <a16:creationId xmlns:a16="http://schemas.microsoft.com/office/drawing/2014/main" id="{14448BCE-D741-496A-96AD-CA58F6CF9374}"/>
              </a:ext>
            </a:extLst>
          </p:cNvPr>
          <p:cNvCxnSpPr>
            <a:cxnSpLocks/>
          </p:cNvCxnSpPr>
          <p:nvPr/>
        </p:nvCxnSpPr>
        <p:spPr>
          <a:xfrm flipV="1">
            <a:off x="4351283" y="1749972"/>
            <a:ext cx="4105385" cy="208805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31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6564F411-6B00-44D1-977B-DB4E8F52C881}"/>
              </a:ext>
            </a:extLst>
          </p:cNvPr>
          <p:cNvSpPr txBox="1"/>
          <p:nvPr/>
        </p:nvSpPr>
        <p:spPr>
          <a:xfrm>
            <a:off x="8456668" y="1283486"/>
            <a:ext cx="282722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a:t>طباعة التحديد </a:t>
            </a:r>
            <a:r>
              <a:rPr lang="en-US" sz="3200" b="1" dirty="0"/>
              <a:t>Print Selection </a:t>
            </a:r>
            <a:r>
              <a:rPr lang="ar-EG" sz="3200" b="1" dirty="0"/>
              <a:t>لطباعة جزء صغير فقط من المستند، حدد هذا الجزء  "طباعة التحديد"</a:t>
            </a:r>
            <a:endParaRPr lang="ar-EG" sz="3200" b="1" dirty="0">
              <a:solidFill>
                <a:schemeClr val="tx1"/>
              </a:solidFill>
            </a:endParaRPr>
          </a:p>
        </p:txBody>
      </p:sp>
      <p:pic>
        <p:nvPicPr>
          <p:cNvPr id="6" name="صورة 5">
            <a:extLst>
              <a:ext uri="{FF2B5EF4-FFF2-40B4-BE49-F238E27FC236}">
                <a16:creationId xmlns:a16="http://schemas.microsoft.com/office/drawing/2014/main" id="{0DFD07A1-B79E-4CB4-85C7-8FE343E828EE}"/>
              </a:ext>
            </a:extLst>
          </p:cNvPr>
          <p:cNvPicPr>
            <a:picLocks noChangeAspect="1"/>
          </p:cNvPicPr>
          <p:nvPr/>
        </p:nvPicPr>
        <p:blipFill>
          <a:blip r:embed="rId2"/>
          <a:stretch>
            <a:fillRect/>
          </a:stretch>
        </p:blipFill>
        <p:spPr>
          <a:xfrm>
            <a:off x="1692103" y="438025"/>
            <a:ext cx="3119438" cy="5682937"/>
          </a:xfrm>
          <a:prstGeom prst="rect">
            <a:avLst/>
          </a:prstGeom>
        </p:spPr>
      </p:pic>
      <p:cxnSp>
        <p:nvCxnSpPr>
          <p:cNvPr id="7" name="رابط كسهم مستقيم 6">
            <a:extLst>
              <a:ext uri="{FF2B5EF4-FFF2-40B4-BE49-F238E27FC236}">
                <a16:creationId xmlns:a16="http://schemas.microsoft.com/office/drawing/2014/main" id="{14448BCE-D741-496A-96AD-CA58F6CF9374}"/>
              </a:ext>
            </a:extLst>
          </p:cNvPr>
          <p:cNvCxnSpPr>
            <a:cxnSpLocks/>
          </p:cNvCxnSpPr>
          <p:nvPr/>
        </p:nvCxnSpPr>
        <p:spPr>
          <a:xfrm flipV="1">
            <a:off x="4419600" y="1749973"/>
            <a:ext cx="4037068" cy="258050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5981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6564F411-6B00-44D1-977B-DB4E8F52C881}"/>
              </a:ext>
            </a:extLst>
          </p:cNvPr>
          <p:cNvSpPr txBox="1"/>
          <p:nvPr/>
        </p:nvSpPr>
        <p:spPr>
          <a:xfrm>
            <a:off x="7837714" y="1283486"/>
            <a:ext cx="3446174"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a:t>طباعة الصفحة الحالية </a:t>
            </a:r>
            <a:r>
              <a:rPr lang="en-US" sz="3200" b="1" dirty="0"/>
              <a:t>Print Current Page </a:t>
            </a:r>
            <a:r>
              <a:rPr lang="ar-EG" sz="3200" b="1" dirty="0"/>
              <a:t>تطبع صفحة واحدة فقط، الصفحة التي يمكنك مشاهدتها على الجانب الأيمن في المعاينة. </a:t>
            </a:r>
            <a:endParaRPr lang="ar-EG" sz="3200" b="1" dirty="0">
              <a:solidFill>
                <a:schemeClr val="tx1"/>
              </a:solidFill>
            </a:endParaRPr>
          </a:p>
        </p:txBody>
      </p:sp>
      <p:pic>
        <p:nvPicPr>
          <p:cNvPr id="6" name="صورة 5">
            <a:extLst>
              <a:ext uri="{FF2B5EF4-FFF2-40B4-BE49-F238E27FC236}">
                <a16:creationId xmlns:a16="http://schemas.microsoft.com/office/drawing/2014/main" id="{0DFD07A1-B79E-4CB4-85C7-8FE343E828EE}"/>
              </a:ext>
            </a:extLst>
          </p:cNvPr>
          <p:cNvPicPr>
            <a:picLocks noChangeAspect="1"/>
          </p:cNvPicPr>
          <p:nvPr/>
        </p:nvPicPr>
        <p:blipFill>
          <a:blip r:embed="rId2"/>
          <a:stretch>
            <a:fillRect/>
          </a:stretch>
        </p:blipFill>
        <p:spPr>
          <a:xfrm>
            <a:off x="1692103" y="438025"/>
            <a:ext cx="3119438" cy="5682937"/>
          </a:xfrm>
          <a:prstGeom prst="rect">
            <a:avLst/>
          </a:prstGeom>
        </p:spPr>
      </p:pic>
      <p:cxnSp>
        <p:nvCxnSpPr>
          <p:cNvPr id="7" name="رابط كسهم مستقيم 6">
            <a:extLst>
              <a:ext uri="{FF2B5EF4-FFF2-40B4-BE49-F238E27FC236}">
                <a16:creationId xmlns:a16="http://schemas.microsoft.com/office/drawing/2014/main" id="{14448BCE-D741-496A-96AD-CA58F6CF9374}"/>
              </a:ext>
            </a:extLst>
          </p:cNvPr>
          <p:cNvCxnSpPr>
            <a:cxnSpLocks/>
          </p:cNvCxnSpPr>
          <p:nvPr/>
        </p:nvCxnSpPr>
        <p:spPr>
          <a:xfrm flipV="1">
            <a:off x="4354287" y="2699657"/>
            <a:ext cx="3483427" cy="200297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013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6564F411-6B00-44D1-977B-DB4E8F52C881}"/>
              </a:ext>
            </a:extLst>
          </p:cNvPr>
          <p:cNvSpPr txBox="1"/>
          <p:nvPr/>
        </p:nvSpPr>
        <p:spPr>
          <a:xfrm>
            <a:off x="7837714" y="1283486"/>
            <a:ext cx="3446174"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3200" b="1" dirty="0"/>
              <a:t>طباعة مخصصة </a:t>
            </a:r>
            <a:r>
              <a:rPr lang="en-US" sz="3200" b="1" dirty="0"/>
              <a:t>Custom Print </a:t>
            </a:r>
            <a:r>
              <a:rPr lang="ar-EG" sz="3200" b="1" dirty="0"/>
              <a:t> تطبع صفحات محددة فقط من المستند بأكمله</a:t>
            </a:r>
            <a:endParaRPr lang="ar-EG" sz="3200" b="1" dirty="0">
              <a:solidFill>
                <a:schemeClr val="tx1"/>
              </a:solidFill>
            </a:endParaRPr>
          </a:p>
        </p:txBody>
      </p:sp>
      <p:pic>
        <p:nvPicPr>
          <p:cNvPr id="6" name="صورة 5">
            <a:extLst>
              <a:ext uri="{FF2B5EF4-FFF2-40B4-BE49-F238E27FC236}">
                <a16:creationId xmlns:a16="http://schemas.microsoft.com/office/drawing/2014/main" id="{0DFD07A1-B79E-4CB4-85C7-8FE343E828EE}"/>
              </a:ext>
            </a:extLst>
          </p:cNvPr>
          <p:cNvPicPr>
            <a:picLocks noChangeAspect="1"/>
          </p:cNvPicPr>
          <p:nvPr/>
        </p:nvPicPr>
        <p:blipFill>
          <a:blip r:embed="rId2"/>
          <a:stretch>
            <a:fillRect/>
          </a:stretch>
        </p:blipFill>
        <p:spPr>
          <a:xfrm>
            <a:off x="1692103" y="438025"/>
            <a:ext cx="3119438" cy="5682937"/>
          </a:xfrm>
          <a:prstGeom prst="rect">
            <a:avLst/>
          </a:prstGeom>
        </p:spPr>
      </p:pic>
      <p:cxnSp>
        <p:nvCxnSpPr>
          <p:cNvPr id="7" name="رابط كسهم مستقيم 6">
            <a:extLst>
              <a:ext uri="{FF2B5EF4-FFF2-40B4-BE49-F238E27FC236}">
                <a16:creationId xmlns:a16="http://schemas.microsoft.com/office/drawing/2014/main" id="{14448BCE-D741-496A-96AD-CA58F6CF9374}"/>
              </a:ext>
            </a:extLst>
          </p:cNvPr>
          <p:cNvCxnSpPr>
            <a:cxnSpLocks/>
          </p:cNvCxnSpPr>
          <p:nvPr/>
        </p:nvCxnSpPr>
        <p:spPr>
          <a:xfrm flipV="1">
            <a:off x="4354287" y="2699657"/>
            <a:ext cx="3483427" cy="224245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776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CD638D2-6E9A-42D2-ACC7-CB7CCC881D68}"/>
              </a:ext>
            </a:extLst>
          </p:cNvPr>
          <p:cNvSpPr txBox="1"/>
          <p:nvPr/>
        </p:nvSpPr>
        <p:spPr>
          <a:xfrm>
            <a:off x="2355630" y="1052928"/>
            <a:ext cx="8223031" cy="2580620"/>
          </a:xfrm>
          <a:prstGeom prst="flowChartMultidocument">
            <a:avLst/>
          </a:prstGeom>
          <a:solidFill>
            <a:schemeClr val="accent4">
              <a:lumMod val="20000"/>
              <a:lumOff val="80000"/>
            </a:schemeClr>
          </a:solidFill>
        </p:spPr>
        <p:txBody>
          <a:bodyPr wrap="square">
            <a:spAutoFit/>
          </a:bodyPr>
          <a:lstStyle/>
          <a:p>
            <a:r>
              <a:rPr lang="ar-EG" sz="3200" b="1" dirty="0"/>
              <a:t>في  بعض الأحيان يتم تسطير بعض الكلمات تلقائيًا بخط أحمر مائج في أثناء الكتابة في برنامج مايكروسوفت وورد. يحدث هذا لسببين:</a:t>
            </a:r>
          </a:p>
          <a:p>
            <a:endParaRPr lang="ar-EG" sz="3200" b="1" dirty="0"/>
          </a:p>
        </p:txBody>
      </p:sp>
      <p:sp>
        <p:nvSpPr>
          <p:cNvPr id="9" name="مربع نص 8">
            <a:extLst>
              <a:ext uri="{FF2B5EF4-FFF2-40B4-BE49-F238E27FC236}">
                <a16:creationId xmlns:a16="http://schemas.microsoft.com/office/drawing/2014/main" id="{2707773E-6E7A-47F0-A0DB-D5D84A9ABCFD}"/>
              </a:ext>
            </a:extLst>
          </p:cNvPr>
          <p:cNvSpPr txBox="1"/>
          <p:nvPr/>
        </p:nvSpPr>
        <p:spPr>
          <a:xfrm>
            <a:off x="1896459" y="3633548"/>
            <a:ext cx="8399081" cy="2862322"/>
          </a:xfrm>
          <a:prstGeom prst="rect">
            <a:avLst/>
          </a:prstGeom>
          <a:noFill/>
        </p:spPr>
        <p:txBody>
          <a:bodyPr wrap="square">
            <a:spAutoFit/>
          </a:bodyPr>
          <a:lstStyle/>
          <a:p>
            <a:pPr marL="742950" indent="-742950">
              <a:buFont typeface="+mj-lt"/>
              <a:buAutoNum type="arabicPeriod"/>
            </a:pPr>
            <a:r>
              <a:rPr lang="ar-EG" sz="3600" b="1" dirty="0">
                <a:solidFill>
                  <a:srgbClr val="C00000"/>
                </a:solidFill>
              </a:rPr>
              <a:t>الكلمة التي كتبتها غير صحيحة أو فيها خطأ إملائي.</a:t>
            </a:r>
          </a:p>
          <a:p>
            <a:pPr marL="742950" indent="-742950">
              <a:buFont typeface="+mj-lt"/>
              <a:buAutoNum type="arabicPeriod"/>
            </a:pPr>
            <a:r>
              <a:rPr lang="ar-EG" sz="3600" b="1" dirty="0">
                <a:solidFill>
                  <a:srgbClr val="C00000"/>
                </a:solidFill>
              </a:rPr>
              <a:t>الكلمة التي كتبتها غير موجودة في قاموس البرنامج</a:t>
            </a:r>
          </a:p>
          <a:p>
            <a:pPr marL="742950" indent="-742950">
              <a:buFont typeface="+mj-lt"/>
              <a:buAutoNum type="arabicPeriod"/>
            </a:pPr>
            <a:endParaRPr lang="ar-EG" sz="3600" b="1" dirty="0">
              <a:solidFill>
                <a:srgbClr val="C00000"/>
              </a:solidFill>
            </a:endParaRPr>
          </a:p>
        </p:txBody>
      </p:sp>
    </p:spTree>
    <p:extLst>
      <p:ext uri="{BB962C8B-B14F-4D97-AF65-F5344CB8AC3E}">
        <p14:creationId xmlns:p14="http://schemas.microsoft.com/office/powerpoint/2010/main" val="12605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6564F411-6B00-44D1-977B-DB4E8F52C881}"/>
              </a:ext>
            </a:extLst>
          </p:cNvPr>
          <p:cNvSpPr txBox="1"/>
          <p:nvPr/>
        </p:nvSpPr>
        <p:spPr>
          <a:xfrm>
            <a:off x="740173" y="1522971"/>
            <a:ext cx="4317087" cy="4524315"/>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1">
            <a:spAutoFit/>
          </a:bodyPr>
          <a:lstStyle/>
          <a:p>
            <a:r>
              <a:rPr lang="ar-EG" sz="3200" b="1" dirty="0"/>
              <a:t>اكتب الصفحات التي تريد طباعتها في مربـع الصفحات </a:t>
            </a:r>
            <a:r>
              <a:rPr lang="en-US" sz="3200" b="1" dirty="0"/>
              <a:t>    Pages </a:t>
            </a:r>
            <a:r>
              <a:rPr lang="ar-EG" sz="3200" b="1" dirty="0"/>
              <a:t>أمثلة: اكتب 1-5 لطباعة الصفحات .5 و 4 و 3 و 2 و 1 لطباعة 8،5،1 اكتب الصفحات 1 و 5 و 8. لطباعة 11،8 و 5-1 اكتب الصفحات 1 و 2 و 3 و 4 و 5 و 8 و 11</a:t>
            </a:r>
            <a:endParaRPr lang="ar-EG" sz="3200" b="1" dirty="0">
              <a:solidFill>
                <a:schemeClr val="tx1"/>
              </a:solidFill>
            </a:endParaRPr>
          </a:p>
        </p:txBody>
      </p:sp>
      <p:pic>
        <p:nvPicPr>
          <p:cNvPr id="6" name="صورة 5">
            <a:extLst>
              <a:ext uri="{FF2B5EF4-FFF2-40B4-BE49-F238E27FC236}">
                <a16:creationId xmlns:a16="http://schemas.microsoft.com/office/drawing/2014/main" id="{0DFD07A1-B79E-4CB4-85C7-8FE343E828EE}"/>
              </a:ext>
            </a:extLst>
          </p:cNvPr>
          <p:cNvPicPr>
            <a:picLocks noChangeAspect="1"/>
          </p:cNvPicPr>
          <p:nvPr/>
        </p:nvPicPr>
        <p:blipFill>
          <a:blip r:embed="rId2"/>
          <a:stretch>
            <a:fillRect/>
          </a:stretch>
        </p:blipFill>
        <p:spPr>
          <a:xfrm>
            <a:off x="7968400" y="0"/>
            <a:ext cx="3483427" cy="6346046"/>
          </a:xfrm>
          <a:prstGeom prst="rect">
            <a:avLst/>
          </a:prstGeom>
        </p:spPr>
      </p:pic>
      <p:cxnSp>
        <p:nvCxnSpPr>
          <p:cNvPr id="7" name="رابط كسهم مستقيم 6">
            <a:extLst>
              <a:ext uri="{FF2B5EF4-FFF2-40B4-BE49-F238E27FC236}">
                <a16:creationId xmlns:a16="http://schemas.microsoft.com/office/drawing/2014/main" id="{14448BCE-D741-496A-96AD-CA58F6CF9374}"/>
              </a:ext>
            </a:extLst>
          </p:cNvPr>
          <p:cNvCxnSpPr>
            <a:cxnSpLocks/>
          </p:cNvCxnSpPr>
          <p:nvPr/>
        </p:nvCxnSpPr>
        <p:spPr>
          <a:xfrm flipV="1">
            <a:off x="4817774" y="1740688"/>
            <a:ext cx="3984173" cy="2262155"/>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343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6564F411-6B00-44D1-977B-DB4E8F52C881}"/>
              </a:ext>
            </a:extLst>
          </p:cNvPr>
          <p:cNvSpPr txBox="1"/>
          <p:nvPr/>
        </p:nvSpPr>
        <p:spPr>
          <a:xfrm>
            <a:off x="740173" y="1522971"/>
            <a:ext cx="5072798" cy="2062103"/>
          </a:xfrm>
          <a:prstGeom prst="rect">
            <a:avLst/>
          </a:prstGeom>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rtlCol="1">
            <a:spAutoFit/>
          </a:bodyPr>
          <a:lstStyle/>
          <a:p>
            <a:r>
              <a:rPr lang="ar-EG" sz="3200" dirty="0"/>
              <a:t>يمكنك اختيار طباعة اتجاه عمودي أو </a:t>
            </a:r>
            <a:r>
              <a:rPr lang="en-US" sz="3200" dirty="0"/>
              <a:t>Portrait Orientation</a:t>
            </a:r>
            <a:endParaRPr lang="ar-EG" sz="3200" dirty="0"/>
          </a:p>
          <a:p>
            <a:r>
              <a:rPr lang="ar-EG" sz="3200" dirty="0"/>
              <a:t> طباعة اتجاه </a:t>
            </a:r>
            <a:r>
              <a:rPr lang="en-US" sz="3200" dirty="0"/>
              <a:t>Landscape Orientation(</a:t>
            </a:r>
            <a:endParaRPr lang="ar-EG" sz="3200" b="1" dirty="0">
              <a:solidFill>
                <a:schemeClr val="tx1"/>
              </a:solidFill>
            </a:endParaRPr>
          </a:p>
        </p:txBody>
      </p:sp>
      <p:pic>
        <p:nvPicPr>
          <p:cNvPr id="6" name="صورة 5">
            <a:extLst>
              <a:ext uri="{FF2B5EF4-FFF2-40B4-BE49-F238E27FC236}">
                <a16:creationId xmlns:a16="http://schemas.microsoft.com/office/drawing/2014/main" id="{0DFD07A1-B79E-4CB4-85C7-8FE343E828EE}"/>
              </a:ext>
            </a:extLst>
          </p:cNvPr>
          <p:cNvPicPr>
            <a:picLocks noChangeAspect="1"/>
          </p:cNvPicPr>
          <p:nvPr/>
        </p:nvPicPr>
        <p:blipFill>
          <a:blip r:embed="rId2"/>
          <a:stretch>
            <a:fillRect/>
          </a:stretch>
        </p:blipFill>
        <p:spPr>
          <a:xfrm>
            <a:off x="7968400" y="0"/>
            <a:ext cx="3483427" cy="6346046"/>
          </a:xfrm>
          <a:prstGeom prst="rect">
            <a:avLst/>
          </a:prstGeom>
        </p:spPr>
      </p:pic>
      <p:cxnSp>
        <p:nvCxnSpPr>
          <p:cNvPr id="7" name="رابط كسهم مستقيم 6">
            <a:extLst>
              <a:ext uri="{FF2B5EF4-FFF2-40B4-BE49-F238E27FC236}">
                <a16:creationId xmlns:a16="http://schemas.microsoft.com/office/drawing/2014/main" id="{14448BCE-D741-496A-96AD-CA58F6CF9374}"/>
              </a:ext>
            </a:extLst>
          </p:cNvPr>
          <p:cNvCxnSpPr>
            <a:cxnSpLocks/>
            <a:stCxn id="9" idx="3"/>
          </p:cNvCxnSpPr>
          <p:nvPr/>
        </p:nvCxnSpPr>
        <p:spPr>
          <a:xfrm>
            <a:off x="5812971" y="2554023"/>
            <a:ext cx="2786743" cy="51574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9809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8B2A9AD1-771E-4471-B047-76EEC5EFC6CA}"/>
              </a:ext>
            </a:extLst>
          </p:cNvPr>
          <p:cNvSpPr txBox="1"/>
          <p:nvPr/>
        </p:nvSpPr>
        <p:spPr>
          <a:xfrm>
            <a:off x="2462705" y="1084460"/>
            <a:ext cx="7708024"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EG" sz="3200" b="1" dirty="0">
                <a:solidFill>
                  <a:schemeClr val="accent5">
                    <a:lumMod val="75000"/>
                  </a:schemeClr>
                </a:solidFill>
              </a:rPr>
              <a:t>يشتري روج من الأحذية. &gt; يشتري زوجًا من الأحذية. </a:t>
            </a:r>
          </a:p>
        </p:txBody>
      </p:sp>
      <p:grpSp>
        <p:nvGrpSpPr>
          <p:cNvPr id="9" name="مجموعة 8">
            <a:extLst>
              <a:ext uri="{FF2B5EF4-FFF2-40B4-BE49-F238E27FC236}">
                <a16:creationId xmlns:a16="http://schemas.microsoft.com/office/drawing/2014/main" id="{8BDE22C3-2402-441C-AB45-EC804CE9906F}"/>
              </a:ext>
            </a:extLst>
          </p:cNvPr>
          <p:cNvGrpSpPr/>
          <p:nvPr/>
        </p:nvGrpSpPr>
        <p:grpSpPr>
          <a:xfrm>
            <a:off x="2241988" y="2844225"/>
            <a:ext cx="7708024" cy="1077218"/>
            <a:chOff x="2241988" y="2844225"/>
            <a:chExt cx="7708024" cy="1077218"/>
          </a:xfrm>
        </p:grpSpPr>
        <p:sp>
          <p:nvSpPr>
            <p:cNvPr id="6" name="مربع نص 5">
              <a:extLst>
                <a:ext uri="{FF2B5EF4-FFF2-40B4-BE49-F238E27FC236}">
                  <a16:creationId xmlns:a16="http://schemas.microsoft.com/office/drawing/2014/main" id="{4C3A0C15-4339-458F-9DC1-957442317A8B}"/>
                </a:ext>
              </a:extLst>
            </p:cNvPr>
            <p:cNvSpPr txBox="1"/>
            <p:nvPr/>
          </p:nvSpPr>
          <p:spPr>
            <a:xfrm>
              <a:off x="2241988" y="2844225"/>
              <a:ext cx="7708024"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EG" sz="3200" b="1" dirty="0">
                  <a:solidFill>
                    <a:schemeClr val="accent5">
                      <a:lumMod val="75000"/>
                    </a:schemeClr>
                  </a:solidFill>
                </a:rPr>
                <a:t>يظهر          الأزرق </a:t>
              </a:r>
              <a:r>
                <a:rPr lang="ar-EG" sz="3200" b="1" dirty="0"/>
                <a:t>أن الكلمة مكتوبة بشكل صحيح ولا تستخدم بشكل صحيح في سياق الجملة</a:t>
              </a:r>
              <a:endParaRPr lang="ar-EG" sz="3200" b="1" dirty="0">
                <a:solidFill>
                  <a:schemeClr val="accent5">
                    <a:lumMod val="75000"/>
                  </a:schemeClr>
                </a:solidFill>
              </a:endParaRPr>
            </a:p>
          </p:txBody>
        </p:sp>
        <p:pic>
          <p:nvPicPr>
            <p:cNvPr id="8" name="صورة 7">
              <a:extLst>
                <a:ext uri="{FF2B5EF4-FFF2-40B4-BE49-F238E27FC236}">
                  <a16:creationId xmlns:a16="http://schemas.microsoft.com/office/drawing/2014/main" id="{02781C1E-16CF-4B5C-9A3E-54D5C43C0383}"/>
                </a:ext>
              </a:extLst>
            </p:cNvPr>
            <p:cNvPicPr>
              <a:picLocks noChangeAspect="1"/>
            </p:cNvPicPr>
            <p:nvPr/>
          </p:nvPicPr>
          <p:blipFill>
            <a:blip r:embed="rId2"/>
            <a:stretch>
              <a:fillRect/>
            </a:stretch>
          </p:blipFill>
          <p:spPr>
            <a:xfrm>
              <a:off x="8165881" y="2844225"/>
              <a:ext cx="993884" cy="535168"/>
            </a:xfrm>
            <a:prstGeom prst="rect">
              <a:avLst/>
            </a:prstGeom>
          </p:spPr>
        </p:pic>
      </p:grpSp>
      <p:pic>
        <p:nvPicPr>
          <p:cNvPr id="12" name="صورة 11">
            <a:extLst>
              <a:ext uri="{FF2B5EF4-FFF2-40B4-BE49-F238E27FC236}">
                <a16:creationId xmlns:a16="http://schemas.microsoft.com/office/drawing/2014/main" id="{F0970C41-4133-41D3-9658-65A4C5D33752}"/>
              </a:ext>
            </a:extLst>
          </p:cNvPr>
          <p:cNvPicPr>
            <a:picLocks noChangeAspect="1"/>
          </p:cNvPicPr>
          <p:nvPr/>
        </p:nvPicPr>
        <p:blipFill>
          <a:blip r:embed="rId3"/>
          <a:stretch>
            <a:fillRect/>
          </a:stretch>
        </p:blipFill>
        <p:spPr>
          <a:xfrm>
            <a:off x="1341865" y="4880527"/>
            <a:ext cx="9508269" cy="956935"/>
          </a:xfrm>
          <a:prstGeom prst="rect">
            <a:avLst/>
          </a:prstGeom>
        </p:spPr>
      </p:pic>
    </p:spTree>
    <p:extLst>
      <p:ext uri="{BB962C8B-B14F-4D97-AF65-F5344CB8AC3E}">
        <p14:creationId xmlns:p14="http://schemas.microsoft.com/office/powerpoint/2010/main" val="158673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للتحقق من أخطائك:</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2308324"/>
          </a:xfrm>
          <a:prstGeom prst="rect">
            <a:avLst/>
          </a:prstGeom>
          <a:noFill/>
        </p:spPr>
        <p:txBody>
          <a:bodyPr wrap="square">
            <a:spAutoFit/>
          </a:bodyPr>
          <a:lstStyle/>
          <a:p>
            <a:r>
              <a:rPr lang="ar-EG" sz="3600" b="1" dirty="0"/>
              <a:t>1- من علامة التبويب مراجعة </a:t>
            </a:r>
            <a:r>
              <a:rPr lang="en-US" sz="3600" b="1" dirty="0"/>
              <a:t>Review</a:t>
            </a:r>
            <a:endParaRPr lang="ar-EG" sz="3600" b="1" dirty="0"/>
          </a:p>
          <a:p>
            <a:r>
              <a:rPr lang="ar-EG" sz="3600" b="1" dirty="0"/>
              <a:t>ومن مجموعة تدقيق </a:t>
            </a:r>
            <a:r>
              <a:rPr lang="en-US" sz="3600" b="1" dirty="0"/>
              <a:t>Proofing ، </a:t>
            </a:r>
            <a:r>
              <a:rPr lang="ar-EG" sz="3600" b="1" dirty="0"/>
              <a:t>اضغط عل المحرر</a:t>
            </a:r>
            <a:r>
              <a:rPr lang="en-US" sz="3600" b="1" dirty="0"/>
              <a:t>Editor</a:t>
            </a:r>
            <a:r>
              <a:rPr lang="ar-EG" sz="3600" b="1" dirty="0"/>
              <a:t> أو اضغط </a:t>
            </a:r>
            <a:r>
              <a:rPr lang="en-US" sz="3600" b="1" dirty="0"/>
              <a:t>F7 </a:t>
            </a:r>
            <a:r>
              <a:rPr lang="ar-EG" sz="3600" b="1" dirty="0"/>
              <a:t> من لوحة المفاتيح</a:t>
            </a:r>
            <a:endParaRPr lang="ar-EG" sz="3600" b="1" dirty="0">
              <a:solidFill>
                <a:srgbClr val="C00000"/>
              </a:solidFill>
            </a:endParaRPr>
          </a:p>
        </p:txBody>
      </p:sp>
      <p:pic>
        <p:nvPicPr>
          <p:cNvPr id="11" name="صورة 10">
            <a:extLst>
              <a:ext uri="{FF2B5EF4-FFF2-40B4-BE49-F238E27FC236}">
                <a16:creationId xmlns:a16="http://schemas.microsoft.com/office/drawing/2014/main" id="{181893DA-B668-4B32-9D90-1EE6AB7A3035}"/>
              </a:ext>
            </a:extLst>
          </p:cNvPr>
          <p:cNvPicPr>
            <a:picLocks noChangeAspect="1"/>
          </p:cNvPicPr>
          <p:nvPr/>
        </p:nvPicPr>
        <p:blipFill>
          <a:blip r:embed="rId2"/>
          <a:stretch>
            <a:fillRect/>
          </a:stretch>
        </p:blipFill>
        <p:spPr>
          <a:xfrm>
            <a:off x="1386293" y="3843567"/>
            <a:ext cx="6573206" cy="2396665"/>
          </a:xfrm>
          <a:prstGeom prst="rect">
            <a:avLst/>
          </a:prstGeom>
        </p:spPr>
      </p:pic>
    </p:spTree>
    <p:extLst>
      <p:ext uri="{BB962C8B-B14F-4D97-AF65-F5344CB8AC3E}">
        <p14:creationId xmlns:p14="http://schemas.microsoft.com/office/powerpoint/2010/main" val="188058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للتحقق من أخطائك:</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646331"/>
          </a:xfrm>
          <a:prstGeom prst="rect">
            <a:avLst/>
          </a:prstGeom>
          <a:noFill/>
        </p:spPr>
        <p:txBody>
          <a:bodyPr wrap="square">
            <a:spAutoFit/>
          </a:bodyPr>
          <a:lstStyle/>
          <a:p>
            <a:r>
              <a:rPr lang="ar-EG" sz="3600" dirty="0"/>
              <a:t>2- ستظهر نافذة المحرر </a:t>
            </a:r>
            <a:r>
              <a:rPr lang="en-US" sz="3600" dirty="0"/>
              <a:t>Editor</a:t>
            </a:r>
            <a:r>
              <a:rPr lang="ar-EG" sz="3600" dirty="0"/>
              <a:t> </a:t>
            </a:r>
            <a:endParaRPr lang="ar-EG" sz="3600" b="1" dirty="0">
              <a:solidFill>
                <a:srgbClr val="C00000"/>
              </a:solidFill>
            </a:endParaRPr>
          </a:p>
        </p:txBody>
      </p:sp>
      <p:pic>
        <p:nvPicPr>
          <p:cNvPr id="3" name="صورة 2">
            <a:extLst>
              <a:ext uri="{FF2B5EF4-FFF2-40B4-BE49-F238E27FC236}">
                <a16:creationId xmlns:a16="http://schemas.microsoft.com/office/drawing/2014/main" id="{83766097-7C77-4819-8562-950E8C2203C6}"/>
              </a:ext>
            </a:extLst>
          </p:cNvPr>
          <p:cNvPicPr>
            <a:picLocks noChangeAspect="1"/>
          </p:cNvPicPr>
          <p:nvPr/>
        </p:nvPicPr>
        <p:blipFill>
          <a:blip r:embed="rId2"/>
          <a:stretch>
            <a:fillRect/>
          </a:stretch>
        </p:blipFill>
        <p:spPr>
          <a:xfrm>
            <a:off x="1638047" y="2003200"/>
            <a:ext cx="4457953" cy="4129088"/>
          </a:xfrm>
          <a:prstGeom prst="rect">
            <a:avLst/>
          </a:prstGeom>
        </p:spPr>
      </p:pic>
    </p:spTree>
    <p:extLst>
      <p:ext uri="{BB962C8B-B14F-4D97-AF65-F5344CB8AC3E}">
        <p14:creationId xmlns:p14="http://schemas.microsoft.com/office/powerpoint/2010/main" val="333418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للتحقق من أخطائك:</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1200329"/>
          </a:xfrm>
          <a:prstGeom prst="rect">
            <a:avLst/>
          </a:prstGeom>
          <a:noFill/>
        </p:spPr>
        <p:txBody>
          <a:bodyPr wrap="square">
            <a:spAutoFit/>
          </a:bodyPr>
          <a:lstStyle/>
          <a:p>
            <a:r>
              <a:rPr lang="ar-EG" sz="3600" b="1" dirty="0"/>
              <a:t>3- اختر نوع التصحيح الذي تريده، على سبيل المثال، اختر التدقيق  الإملائي.</a:t>
            </a:r>
            <a:endParaRPr lang="ar-EG" sz="3600" b="1" dirty="0">
              <a:solidFill>
                <a:srgbClr val="C00000"/>
              </a:solidFill>
            </a:endParaRPr>
          </a:p>
        </p:txBody>
      </p:sp>
      <p:pic>
        <p:nvPicPr>
          <p:cNvPr id="4" name="صورة 3">
            <a:extLst>
              <a:ext uri="{FF2B5EF4-FFF2-40B4-BE49-F238E27FC236}">
                <a16:creationId xmlns:a16="http://schemas.microsoft.com/office/drawing/2014/main" id="{1407F85D-9D08-4C6B-BF4D-9DDCB8F1DD87}"/>
              </a:ext>
            </a:extLst>
          </p:cNvPr>
          <p:cNvPicPr>
            <a:picLocks noChangeAspect="1"/>
          </p:cNvPicPr>
          <p:nvPr/>
        </p:nvPicPr>
        <p:blipFill>
          <a:blip r:embed="rId2"/>
          <a:stretch>
            <a:fillRect/>
          </a:stretch>
        </p:blipFill>
        <p:spPr>
          <a:xfrm>
            <a:off x="1911803" y="3336667"/>
            <a:ext cx="5581650" cy="2466975"/>
          </a:xfrm>
          <a:prstGeom prst="rect">
            <a:avLst/>
          </a:prstGeom>
        </p:spPr>
      </p:pic>
    </p:spTree>
    <p:extLst>
      <p:ext uri="{BB962C8B-B14F-4D97-AF65-F5344CB8AC3E}">
        <p14:creationId xmlns:p14="http://schemas.microsoft.com/office/powerpoint/2010/main" val="326340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للتحقق من أخطائك:</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1200329"/>
          </a:xfrm>
          <a:prstGeom prst="rect">
            <a:avLst/>
          </a:prstGeom>
          <a:noFill/>
        </p:spPr>
        <p:txBody>
          <a:bodyPr wrap="square">
            <a:spAutoFit/>
          </a:bodyPr>
          <a:lstStyle/>
          <a:p>
            <a:r>
              <a:rPr lang="ar-EG" sz="3600" b="1" dirty="0"/>
              <a:t>4- ستظهر قائمة بالاقتراحات. اضغط أحدها</a:t>
            </a:r>
            <a:endParaRPr lang="ar-EG" sz="3600" b="1" dirty="0">
              <a:solidFill>
                <a:srgbClr val="C00000"/>
              </a:solidFill>
            </a:endParaRPr>
          </a:p>
        </p:txBody>
      </p:sp>
      <p:pic>
        <p:nvPicPr>
          <p:cNvPr id="3" name="صورة 2">
            <a:extLst>
              <a:ext uri="{FF2B5EF4-FFF2-40B4-BE49-F238E27FC236}">
                <a16:creationId xmlns:a16="http://schemas.microsoft.com/office/drawing/2014/main" id="{25FBAB77-437D-4591-9481-F8B79C00B725}"/>
              </a:ext>
            </a:extLst>
          </p:cNvPr>
          <p:cNvPicPr>
            <a:picLocks noChangeAspect="1"/>
          </p:cNvPicPr>
          <p:nvPr/>
        </p:nvPicPr>
        <p:blipFill>
          <a:blip r:embed="rId2"/>
          <a:stretch>
            <a:fillRect/>
          </a:stretch>
        </p:blipFill>
        <p:spPr>
          <a:xfrm>
            <a:off x="957264" y="1498618"/>
            <a:ext cx="4298496" cy="4958037"/>
          </a:xfrm>
          <a:prstGeom prst="rect">
            <a:avLst/>
          </a:prstGeom>
        </p:spPr>
      </p:pic>
    </p:spTree>
    <p:extLst>
      <p:ext uri="{BB962C8B-B14F-4D97-AF65-F5344CB8AC3E}">
        <p14:creationId xmlns:p14="http://schemas.microsoft.com/office/powerpoint/2010/main" val="192344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1F71F5EA-55B7-41C2-ABA3-09633166816D}"/>
              </a:ext>
            </a:extLst>
          </p:cNvPr>
          <p:cNvSpPr txBox="1"/>
          <p:nvPr/>
        </p:nvSpPr>
        <p:spPr>
          <a:xfrm>
            <a:off x="2264229" y="515846"/>
            <a:ext cx="8839201" cy="707886"/>
          </a:xfrm>
          <a:prstGeom prst="rect">
            <a:avLst/>
          </a:prstGeom>
          <a:solidFill>
            <a:srgbClr val="FFFF00"/>
          </a:solidFill>
        </p:spPr>
        <p:txBody>
          <a:bodyPr wrap="square">
            <a:spAutoFit/>
          </a:bodyPr>
          <a:lstStyle/>
          <a:p>
            <a:r>
              <a:rPr lang="ar-EG" sz="4000" b="1" dirty="0"/>
              <a:t>للتحقق من أخطائك:</a:t>
            </a:r>
            <a:endParaRPr lang="ar-EG" sz="4000" b="1" dirty="0">
              <a:solidFill>
                <a:srgbClr val="7030A0"/>
              </a:solidFill>
            </a:endParaRPr>
          </a:p>
        </p:txBody>
      </p:sp>
      <p:sp>
        <p:nvSpPr>
          <p:cNvPr id="7" name="مربع نص 6">
            <a:extLst>
              <a:ext uri="{FF2B5EF4-FFF2-40B4-BE49-F238E27FC236}">
                <a16:creationId xmlns:a16="http://schemas.microsoft.com/office/drawing/2014/main" id="{B07F3C8E-3ADB-4ED2-93EE-2C25393770BE}"/>
              </a:ext>
            </a:extLst>
          </p:cNvPr>
          <p:cNvSpPr txBox="1"/>
          <p:nvPr/>
        </p:nvSpPr>
        <p:spPr>
          <a:xfrm>
            <a:off x="5255760" y="1680035"/>
            <a:ext cx="6096000" cy="646331"/>
          </a:xfrm>
          <a:prstGeom prst="rect">
            <a:avLst/>
          </a:prstGeom>
          <a:noFill/>
        </p:spPr>
        <p:txBody>
          <a:bodyPr wrap="square">
            <a:spAutoFit/>
          </a:bodyPr>
          <a:lstStyle/>
          <a:p>
            <a:r>
              <a:rPr lang="ar-EG" sz="3600" b="1" dirty="0"/>
              <a:t>5-أو اختر أحد الخيارات المتبقية.</a:t>
            </a:r>
            <a:endParaRPr lang="ar-EG" sz="3600" b="1" dirty="0">
              <a:solidFill>
                <a:srgbClr val="C00000"/>
              </a:solidFill>
            </a:endParaRPr>
          </a:p>
        </p:txBody>
      </p:sp>
      <p:pic>
        <p:nvPicPr>
          <p:cNvPr id="3" name="صورة 2">
            <a:extLst>
              <a:ext uri="{FF2B5EF4-FFF2-40B4-BE49-F238E27FC236}">
                <a16:creationId xmlns:a16="http://schemas.microsoft.com/office/drawing/2014/main" id="{25FBAB77-437D-4591-9481-F8B79C00B725}"/>
              </a:ext>
            </a:extLst>
          </p:cNvPr>
          <p:cNvPicPr>
            <a:picLocks noChangeAspect="1"/>
          </p:cNvPicPr>
          <p:nvPr/>
        </p:nvPicPr>
        <p:blipFill>
          <a:blip r:embed="rId2"/>
          <a:stretch>
            <a:fillRect/>
          </a:stretch>
        </p:blipFill>
        <p:spPr>
          <a:xfrm>
            <a:off x="957264" y="1498618"/>
            <a:ext cx="4298496" cy="4958037"/>
          </a:xfrm>
          <a:prstGeom prst="rect">
            <a:avLst/>
          </a:prstGeom>
        </p:spPr>
      </p:pic>
    </p:spTree>
    <p:extLst>
      <p:ext uri="{BB962C8B-B14F-4D97-AF65-F5344CB8AC3E}">
        <p14:creationId xmlns:p14="http://schemas.microsoft.com/office/powerpoint/2010/main" val="226362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666</Words>
  <Application>Microsoft Office PowerPoint</Application>
  <PresentationFormat>شاشة عريضة</PresentationFormat>
  <Paragraphs>64</Paragraphs>
  <Slides>31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31</vt:i4>
      </vt:variant>
    </vt:vector>
  </HeadingPairs>
  <TitlesOfParts>
    <vt:vector size="36"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13</cp:revision>
  <dcterms:created xsi:type="dcterms:W3CDTF">2021-08-05T11:56:47Z</dcterms:created>
  <dcterms:modified xsi:type="dcterms:W3CDTF">2021-08-07T22:08:22Z</dcterms:modified>
</cp:coreProperties>
</file>