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1" r:id="rId3"/>
    <p:sldId id="343" r:id="rId4"/>
    <p:sldId id="344" r:id="rId5"/>
    <p:sldId id="319" r:id="rId6"/>
    <p:sldId id="331" r:id="rId7"/>
    <p:sldId id="352" r:id="rId8"/>
    <p:sldId id="353" r:id="rId9"/>
    <p:sldId id="384" r:id="rId10"/>
    <p:sldId id="358" r:id="rId11"/>
    <p:sldId id="332" r:id="rId12"/>
    <p:sldId id="385" r:id="rId13"/>
    <p:sldId id="359" r:id="rId14"/>
    <p:sldId id="370" r:id="rId15"/>
    <p:sldId id="360" r:id="rId16"/>
    <p:sldId id="383" r:id="rId17"/>
    <p:sldId id="354" r:id="rId18"/>
    <p:sldId id="386" r:id="rId19"/>
    <p:sldId id="388" r:id="rId20"/>
    <p:sldId id="387" r:id="rId21"/>
    <p:sldId id="389" r:id="rId22"/>
    <p:sldId id="390" r:id="rId23"/>
    <p:sldId id="391" r:id="rId24"/>
    <p:sldId id="338" r:id="rId25"/>
    <p:sldId id="342" r:id="rId2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 autoAdjust="0"/>
    <p:restoredTop sz="97778" autoAdjust="0"/>
  </p:normalViewPr>
  <p:slideViewPr>
    <p:cSldViewPr snapToGrid="0" showGuides="1">
      <p:cViewPr varScale="1">
        <p:scale>
          <a:sx n="72" d="100"/>
          <a:sy n="72" d="100"/>
        </p:scale>
        <p:origin x="624" y="-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G"/><Relationship Id="rId7" Type="http://schemas.openxmlformats.org/officeDocument/2006/relationships/image" Target="../media/image1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460399" y="31701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الرِّيَاضُ وَ الْمَلِكُ الشُّجَاعُ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026CE051-8D91-411D-9E93-BEABED48C2E6}"/>
              </a:ext>
            </a:extLst>
          </p:cNvPr>
          <p:cNvGrpSpPr/>
          <p:nvPr/>
        </p:nvGrpSpPr>
        <p:grpSpPr>
          <a:xfrm>
            <a:off x="2063711" y="4724788"/>
            <a:ext cx="2779296" cy="2376810"/>
            <a:chOff x="2362987" y="3167659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1D99ED26-3F31-4348-B156-067F24E39CE5}"/>
                </a:ext>
              </a:extLst>
            </p:cNvPr>
            <p:cNvSpPr/>
            <p:nvPr/>
          </p:nvSpPr>
          <p:spPr>
            <a:xfrm rot="13679194">
              <a:off x="2455638" y="3075008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6AB18BE5-7319-4DA4-9718-F7A99BECDCD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وطني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فرح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ضدها حزن: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53135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3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جمعها حصون: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مفردها شارع: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الشّوارع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حصن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A17E8F77-CAB6-4A04-B1F0-0D9C88C182F2}"/>
              </a:ext>
            </a:extLst>
          </p:cNvPr>
          <p:cNvGrpSpPr/>
          <p:nvPr/>
        </p:nvGrpSpPr>
        <p:grpSpPr>
          <a:xfrm>
            <a:off x="6000115" y="5265456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4D8E8964-87C1-46AE-8308-FC6B9D36493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2EF80FEA-5617-444D-BA85-38D7EC9EF773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مؤنثها وطنية: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عالية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اسم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الجبال شاهقة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منخفصة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شاهقة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53134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4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خَرِيطَةَ الْمُفْرَدَةِ الآتِيَةِ: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مُرَادْفُهَا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ضدّها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026CE051-8D91-411D-9E93-BEABED48C2E6}"/>
              </a:ext>
            </a:extLst>
          </p:cNvPr>
          <p:cNvGrpSpPr/>
          <p:nvPr/>
        </p:nvGrpSpPr>
        <p:grpSpPr>
          <a:xfrm>
            <a:off x="2063711" y="4724788"/>
            <a:ext cx="2779296" cy="2376810"/>
            <a:chOff x="2362987" y="3167659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1D99ED26-3F31-4348-B156-067F24E39CE5}"/>
                </a:ext>
              </a:extLst>
            </p:cNvPr>
            <p:cNvSpPr/>
            <p:nvPr/>
          </p:nvSpPr>
          <p:spPr>
            <a:xfrm rot="13679194">
              <a:off x="2455638" y="3075008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6AB18BE5-7319-4DA4-9718-F7A99BECDCD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وطني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الرّياض، الصَّحراء،  السَّعودية، الطريق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096000" y="1929311"/>
              <a:ext cx="2604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أربع كلمات تبدأ ب ال الشمسية 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5561521" y="41537"/>
            <a:ext cx="5010390" cy="1233121"/>
            <a:chOff x="1345124" y="1141262"/>
            <a:chExt cx="5010390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9" y="1565480"/>
              <a:ext cx="267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أربع كلمات تحوي مداً بالألف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أربع كلمات تحوي مداً بالواو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يوجد،  الجسور، نورة،  المعروضات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زارت , أباها , الوالد , الرياض 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A17E8F77-CAB6-4A04-B1F0-0D9C88C182F2}"/>
              </a:ext>
            </a:extLst>
          </p:cNvPr>
          <p:cNvGrpSpPr/>
          <p:nvPr/>
        </p:nvGrpSpPr>
        <p:grpSpPr>
          <a:xfrm>
            <a:off x="6000115" y="5265456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4D8E8964-87C1-46AE-8308-FC6B9D36493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2EF80FEA-5617-444D-BA85-38D7EC9EF773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مؤنثها وطنيّة: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0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773"/>
          <a:stretch/>
        </p:blipFill>
        <p:spPr bwMode="auto">
          <a:xfrm>
            <a:off x="1065414" y="2686620"/>
            <a:ext cx="8913105" cy="83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 الآتية بكلماتٍ تنتهي بتاء مربوطة: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 :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41BC9263-CAC7-4196-9A14-3F280D43108E}"/>
              </a:ext>
            </a:extLst>
          </p:cNvPr>
          <p:cNvSpPr/>
          <p:nvPr/>
        </p:nvSpPr>
        <p:spPr>
          <a:xfrm>
            <a:off x="5460192" y="2882760"/>
            <a:ext cx="282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متعددةٌ</a:t>
            </a:r>
          </a:p>
        </p:txBody>
      </p:sp>
      <p:sp>
        <p:nvSpPr>
          <p:cNvPr id="36" name="مستطيل 77">
            <a:extLst>
              <a:ext uri="{FF2B5EF4-FFF2-40B4-BE49-F238E27FC236}">
                <a16:creationId xmlns:a16="http://schemas.microsoft.com/office/drawing/2014/main" id="{FC626095-1669-4F87-8EA9-C236862C60F0}"/>
              </a:ext>
            </a:extLst>
          </p:cNvPr>
          <p:cNvSpPr/>
          <p:nvPr/>
        </p:nvSpPr>
        <p:spPr>
          <a:xfrm>
            <a:off x="4403218" y="2851678"/>
            <a:ext cx="282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واسعةٌ</a:t>
            </a:r>
          </a:p>
        </p:txBody>
      </p:sp>
      <p:sp>
        <p:nvSpPr>
          <p:cNvPr id="35" name="مستطيل 77">
            <a:extLst>
              <a:ext uri="{FF2B5EF4-FFF2-40B4-BE49-F238E27FC236}">
                <a16:creationId xmlns:a16="http://schemas.microsoft.com/office/drawing/2014/main" id="{6099878A-0810-4404-97C7-0565B83E4D83}"/>
              </a:ext>
            </a:extLst>
          </p:cNvPr>
          <p:cNvSpPr/>
          <p:nvPr/>
        </p:nvSpPr>
        <p:spPr>
          <a:xfrm>
            <a:off x="2500292" y="2884852"/>
            <a:ext cx="282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شبكةٌ  </a:t>
            </a:r>
          </a:p>
        </p:txBody>
      </p:sp>
    </p:spTree>
    <p:extLst>
      <p:ext uri="{BB962C8B-B14F-4D97-AF65-F5344CB8AC3E}">
        <p14:creationId xmlns:p14="http://schemas.microsoft.com/office/powerpoint/2010/main" val="7905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1008"/>
          <a:stretch/>
        </p:blipFill>
        <p:spPr bwMode="auto">
          <a:xfrm>
            <a:off x="1607120" y="2859470"/>
            <a:ext cx="8355372" cy="7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 الآتية بكلمات تنتهي بتاء مفتوحة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 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94843" y="3392488"/>
            <a:ext cx="761043" cy="106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8DE3CC80-6492-46E5-B6D6-7B2E39C14DB4}"/>
              </a:ext>
            </a:extLst>
          </p:cNvPr>
          <p:cNvSpPr/>
          <p:nvPr/>
        </p:nvSpPr>
        <p:spPr>
          <a:xfrm>
            <a:off x="6186575" y="2821489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الوزارت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13F29507-FEC5-4134-ABBC-474A7216B536}"/>
              </a:ext>
            </a:extLst>
          </p:cNvPr>
          <p:cNvSpPr/>
          <p:nvPr/>
        </p:nvSpPr>
        <p:spPr>
          <a:xfrm>
            <a:off x="4722299" y="2808531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السَّفارات</a:t>
            </a:r>
          </a:p>
        </p:txBody>
      </p:sp>
      <p:sp>
        <p:nvSpPr>
          <p:cNvPr id="36" name="مستطيل 77">
            <a:extLst>
              <a:ext uri="{FF2B5EF4-FFF2-40B4-BE49-F238E27FC236}">
                <a16:creationId xmlns:a16="http://schemas.microsoft.com/office/drawing/2014/main" id="{D8DCCDD5-314C-4B3A-B78A-2A9C8092B105}"/>
              </a:ext>
            </a:extLst>
          </p:cNvPr>
          <p:cNvSpPr/>
          <p:nvPr/>
        </p:nvSpPr>
        <p:spPr>
          <a:xfrm>
            <a:off x="2235930" y="2799597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بناياتٌ  </a:t>
            </a:r>
          </a:p>
        </p:txBody>
      </p:sp>
    </p:spTree>
    <p:extLst>
      <p:ext uri="{BB962C8B-B14F-4D97-AF65-F5344CB8AC3E}">
        <p14:creationId xmlns:p14="http://schemas.microsoft.com/office/powerpoint/2010/main" val="2295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2337" y="2908300"/>
            <a:ext cx="7549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31108" y="14892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 الآتية بكلمات تنتهي بألف على صورة</a:t>
              </a:r>
            </a:p>
            <a:p>
              <a:pPr algn="r"/>
              <a:r>
                <a:rPr lang="ar-SY" b="1" dirty="0"/>
                <a:t> الياء على نمط المثال الأول :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 :</a:t>
            </a:r>
          </a:p>
        </p:txBody>
      </p:sp>
      <p:sp>
        <p:nvSpPr>
          <p:cNvPr id="78" name="مستطيل 77"/>
          <p:cNvSpPr/>
          <p:nvPr/>
        </p:nvSpPr>
        <p:spPr>
          <a:xfrm>
            <a:off x="7149719" y="3010505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إلى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90BDDE23-7455-47C9-A797-8445694AAF93}"/>
              </a:ext>
            </a:extLst>
          </p:cNvPr>
          <p:cNvSpPr/>
          <p:nvPr/>
        </p:nvSpPr>
        <p:spPr>
          <a:xfrm>
            <a:off x="5768450" y="3010579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على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4190187" y="3013129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حتى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2635917" y="3022558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قضى   </a:t>
            </a:r>
          </a:p>
        </p:txBody>
      </p:sp>
    </p:spTree>
    <p:extLst>
      <p:ext uri="{BB962C8B-B14F-4D97-AF65-F5344CB8AC3E}">
        <p14:creationId xmlns:p14="http://schemas.microsoft.com/office/powerpoint/2010/main" val="20524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8817" y="2962946"/>
            <a:ext cx="7541797" cy="7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31108" y="14892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ما يأتي بكلمات مختومة بألف ممدودة على نمط المثال الأول :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 :</a:t>
            </a:r>
          </a:p>
        </p:txBody>
      </p:sp>
      <p:sp>
        <p:nvSpPr>
          <p:cNvPr id="78" name="مستطيل 77"/>
          <p:cNvSpPr/>
          <p:nvPr/>
        </p:nvSpPr>
        <p:spPr>
          <a:xfrm>
            <a:off x="7149719" y="3105477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الصَّحراء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90BDDE23-7455-47C9-A797-8445694AAF93}"/>
              </a:ext>
            </a:extLst>
          </p:cNvPr>
          <p:cNvSpPr/>
          <p:nvPr/>
        </p:nvSpPr>
        <p:spPr>
          <a:xfrm>
            <a:off x="5827082" y="3076563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خضراء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4173685" y="3117685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أرجاء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2800316" y="3105476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أحياء </a:t>
            </a:r>
          </a:p>
        </p:txBody>
      </p:sp>
    </p:spTree>
    <p:extLst>
      <p:ext uri="{BB962C8B-B14F-4D97-AF65-F5344CB8AC3E}">
        <p14:creationId xmlns:p14="http://schemas.microsoft.com/office/powerpoint/2010/main" val="41905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2858134" y="2938868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هذه سيارةٌ أسرع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2691220" y="39848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هذه سيارةٌ سريعةٌ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3286300" y="5757833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67" name="Hexagon 4">
            <a:extLst>
              <a:ext uri="{FF2B5EF4-FFF2-40B4-BE49-F238E27FC236}">
                <a16:creationId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6920822" y="1590662"/>
            <a:ext cx="1233121" cy="108206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4779373" y="1528062"/>
            <a:ext cx="1374120" cy="136126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 flipH="1">
            <a:off x="2782142" y="1253713"/>
            <a:ext cx="1744024" cy="172770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0" t="28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276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أحاكي المثال الأول :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E1C29576-FEC7-4183-93AA-CB21C05DC595}"/>
              </a:ext>
            </a:extLst>
          </p:cNvPr>
          <p:cNvGrpSpPr/>
          <p:nvPr/>
        </p:nvGrpSpPr>
        <p:grpSpPr>
          <a:xfrm>
            <a:off x="6725798" y="2938868"/>
            <a:ext cx="1349827" cy="2091875"/>
            <a:chOff x="7888425" y="1740804"/>
            <a:chExt cx="1349827" cy="2091875"/>
          </a:xfrm>
        </p:grpSpPr>
        <p:sp>
          <p:nvSpPr>
            <p:cNvPr id="56" name="Rectangle: Rounded Corners 29">
              <a:extLst>
                <a:ext uri="{FF2B5EF4-FFF2-40B4-BE49-F238E27FC236}">
                  <a16:creationId xmlns:a16="http://schemas.microsoft.com/office/drawing/2014/main" id="{813A62C4-6E3B-4142-A4AC-E0759455EB45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52666D3-B028-452B-8AB0-47D96C6D0DB6}"/>
                </a:ext>
              </a:extLst>
            </p:cNvPr>
            <p:cNvSpPr txBox="1"/>
            <p:nvPr/>
          </p:nvSpPr>
          <p:spPr>
            <a:xfrm>
              <a:off x="7968805" y="1863587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هذه نخلةٌ أطول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58" name="Freeform: Shape 30">
            <a:extLst>
              <a:ext uri="{FF2B5EF4-FFF2-40B4-BE49-F238E27FC236}">
                <a16:creationId xmlns:a16="http://schemas.microsoft.com/office/drawing/2014/main" id="{FAD80256-A8D5-493C-B5B0-EB60813399F8}"/>
              </a:ext>
            </a:extLst>
          </p:cNvPr>
          <p:cNvSpPr/>
          <p:nvPr/>
        </p:nvSpPr>
        <p:spPr>
          <a:xfrm>
            <a:off x="6558884" y="39848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800" dirty="0">
                <a:solidFill>
                  <a:schemeClr val="tx1"/>
                </a:solidFill>
              </a:rPr>
              <a:t>هذه نخلةٌ طويلةٌ</a:t>
            </a: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3D351575-C37A-430D-84C9-C7B1D52E26B9}"/>
              </a:ext>
            </a:extLst>
          </p:cNvPr>
          <p:cNvSpPr txBox="1"/>
          <p:nvPr/>
        </p:nvSpPr>
        <p:spPr>
          <a:xfrm>
            <a:off x="7153964" y="5757833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71" name="Group 45">
            <a:extLst>
              <a:ext uri="{FF2B5EF4-FFF2-40B4-BE49-F238E27FC236}">
                <a16:creationId xmlns:a16="http://schemas.microsoft.com/office/drawing/2014/main" id="{837CDF4C-8C58-494E-ADF0-8DC36311258D}"/>
              </a:ext>
            </a:extLst>
          </p:cNvPr>
          <p:cNvGrpSpPr/>
          <p:nvPr/>
        </p:nvGrpSpPr>
        <p:grpSpPr>
          <a:xfrm>
            <a:off x="4780129" y="2938868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22">
              <a:extLst>
                <a:ext uri="{FF2B5EF4-FFF2-40B4-BE49-F238E27FC236}">
                  <a16:creationId xmlns:a16="http://schemas.microsoft.com/office/drawing/2014/main" id="{85B0CD24-3CE9-4615-9FB1-4B20CA04134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3E7661E5-8928-422D-965F-DA09CD27BA6A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هذا شارعٌ أوسع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7" name="Freeform: Shape 23">
            <a:extLst>
              <a:ext uri="{FF2B5EF4-FFF2-40B4-BE49-F238E27FC236}">
                <a16:creationId xmlns:a16="http://schemas.microsoft.com/office/drawing/2014/main" id="{F1125DC8-3E1E-4406-B6C6-64EA52C83356}"/>
              </a:ext>
            </a:extLst>
          </p:cNvPr>
          <p:cNvSpPr/>
          <p:nvPr/>
        </p:nvSpPr>
        <p:spPr>
          <a:xfrm>
            <a:off x="4613215" y="39848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هذا شارعٌ واسعٌ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Box 25">
            <a:extLst>
              <a:ext uri="{FF2B5EF4-FFF2-40B4-BE49-F238E27FC236}">
                <a16:creationId xmlns:a16="http://schemas.microsoft.com/office/drawing/2014/main" id="{BCC75072-725A-4389-A9A1-A942BE16AFB6}"/>
              </a:ext>
            </a:extLst>
          </p:cNvPr>
          <p:cNvSpPr txBox="1"/>
          <p:nvPr/>
        </p:nvSpPr>
        <p:spPr>
          <a:xfrm>
            <a:off x="5208295" y="5757833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DC536-5525-4F01-85B1-F2B7611E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80" r="21359" b="66392"/>
          <a:stretch/>
        </p:blipFill>
        <p:spPr>
          <a:xfrm>
            <a:off x="6992744" y="4376832"/>
            <a:ext cx="848329" cy="776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1E807-77FA-4836-99B7-39F29ED509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122" r="15653" b="30282"/>
          <a:stretch/>
        </p:blipFill>
        <p:spPr>
          <a:xfrm>
            <a:off x="4702112" y="4380977"/>
            <a:ext cx="1293486" cy="871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53722-5863-4FBC-B162-EE5EF74230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32" t="71404" r="8932"/>
          <a:stretch/>
        </p:blipFill>
        <p:spPr>
          <a:xfrm>
            <a:off x="2948370" y="4277448"/>
            <a:ext cx="1259591" cy="8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68" grpId="0" animBg="1"/>
      <p:bldP spid="70" grpId="0" animBg="1"/>
      <p:bldP spid="55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الفعل الماضي : وقعَتْ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الفعل من المضارع إلى الماضي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13648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تقعُ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dirty="0"/>
            </a:p>
            <a:p>
              <a:pPr algn="ctr"/>
              <a:r>
                <a:rPr lang="ar-SY" sz="2000" dirty="0"/>
                <a:t> الفعل المضارع: تزورُ</a:t>
              </a:r>
            </a:p>
            <a:p>
              <a:pPr algn="ctr"/>
              <a:r>
                <a:rPr lang="ar-SY" sz="2000" dirty="0"/>
                <a:t>الفعل الماضي: زارَ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الفعل الماضي : زارَ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الفعل من المضارع إلى الماضي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يزورُ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dirty="0"/>
            </a:p>
            <a:p>
              <a:pPr algn="ctr"/>
              <a:r>
                <a:rPr lang="ar-SY" sz="2000" dirty="0"/>
                <a:t> الفعل المضارع: تزورُ</a:t>
              </a:r>
            </a:p>
            <a:p>
              <a:pPr algn="ctr"/>
              <a:r>
                <a:rPr lang="ar-SY" sz="2000" dirty="0"/>
                <a:t>الفعل الماضي: زارَتْ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1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443214" y="612403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9016494" y="2086113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5107542" y="94733"/>
            <a:ext cx="5248490" cy="5267189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r="960"/>
          <a:stretch/>
        </p:blipFill>
        <p:spPr bwMode="auto">
          <a:xfrm>
            <a:off x="5233749" y="180754"/>
            <a:ext cx="5003815" cy="506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10158489" y="269875"/>
            <a:ext cx="2002794" cy="1947084"/>
          </a:xfrm>
          <a:prstGeom prst="wedgeEllipseCallout">
            <a:avLst>
              <a:gd name="adj1" fmla="val -34976"/>
              <a:gd name="adj2" fmla="val 66787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10396528" y="1175436"/>
            <a:ext cx="160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الرِّيَاضُ وَ الْمَلِكُ الشُّجَاعُ</a:t>
            </a:r>
          </a:p>
          <a:p>
            <a:pPr algn="ctr"/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10322000" y="294665"/>
            <a:ext cx="910324" cy="910324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57547" y="267716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96351" y="4061040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9F249A-748E-466F-85EA-06830F8A26CA}"/>
              </a:ext>
            </a:extLst>
          </p:cNvPr>
          <p:cNvSpPr/>
          <p:nvPr/>
        </p:nvSpPr>
        <p:spPr>
          <a:xfrm>
            <a:off x="-74845" y="1584418"/>
            <a:ext cx="5276316" cy="5407225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" name="Picture 5">
            <a:extLst>
              <a:ext uri="{FF2B5EF4-FFF2-40B4-BE49-F238E27FC236}">
                <a16:creationId xmlns:a16="http://schemas.microsoft.com/office/drawing/2014/main" id="{5F62D122-AB3F-4D66-9674-C5B3A26AB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2847"/>
          <a:stretch/>
        </p:blipFill>
        <p:spPr bwMode="auto">
          <a:xfrm>
            <a:off x="-7035" y="1649731"/>
            <a:ext cx="5160984" cy="52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Speech Bubble: Oval 103">
            <a:extLst>
              <a:ext uri="{FF2B5EF4-FFF2-40B4-BE49-F238E27FC236}">
                <a16:creationId xmlns:a16="http://schemas.microsoft.com/office/drawing/2014/main" id="{F66C8D36-C20E-4952-B22C-2605438A6BB5}"/>
              </a:ext>
            </a:extLst>
          </p:cNvPr>
          <p:cNvSpPr/>
          <p:nvPr/>
        </p:nvSpPr>
        <p:spPr>
          <a:xfrm rot="837819">
            <a:off x="434068" y="82434"/>
            <a:ext cx="2044310" cy="1927584"/>
          </a:xfrm>
          <a:prstGeom prst="wedgeEllipseCallout">
            <a:avLst>
              <a:gd name="adj1" fmla="val 71993"/>
              <a:gd name="adj2" fmla="val 4688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F76078-6053-43A6-868A-C19C9628F769}"/>
              </a:ext>
            </a:extLst>
          </p:cNvPr>
          <p:cNvSpPr txBox="1"/>
          <p:nvPr/>
        </p:nvSpPr>
        <p:spPr>
          <a:xfrm>
            <a:off x="675073" y="970247"/>
            <a:ext cx="164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الرِّيَاضُ وَ الْمَلِكُ الشُّجَاعُ</a:t>
            </a:r>
          </a:p>
          <a:p>
            <a:pPr algn="ctr"/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6" name="Graphic 105" descr="Lightbulb and gear">
            <a:extLst>
              <a:ext uri="{FF2B5EF4-FFF2-40B4-BE49-F238E27FC236}">
                <a16:creationId xmlns:a16="http://schemas.microsoft.com/office/drawing/2014/main" id="{C6DA2351-8A59-4351-9CF6-11DF67CD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594914" y="60779"/>
            <a:ext cx="929194" cy="929194"/>
          </a:xfrm>
          <a:prstGeom prst="rect">
            <a:avLst/>
          </a:prstGeom>
        </p:spPr>
      </p:pic>
      <p:sp>
        <p:nvSpPr>
          <p:cNvPr id="48" name="Hexagon 4">
            <a:extLst>
              <a:ext uri="{FF2B5EF4-FFF2-40B4-BE49-F238E27FC236}">
                <a16:creationId xmlns:a16="http://schemas.microsoft.com/office/drawing/2014/main" id="{70093FDE-6EB2-42B8-A4FF-186D51772419}"/>
              </a:ext>
            </a:extLst>
          </p:cNvPr>
          <p:cNvSpPr/>
          <p:nvPr/>
        </p:nvSpPr>
        <p:spPr>
          <a:xfrm>
            <a:off x="5771888" y="222710"/>
            <a:ext cx="2153616" cy="213346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:a16="http://schemas.microsoft.com/office/drawing/2014/main" id="{E72B7E99-4F9F-418E-8563-C89C90FAAD54}"/>
              </a:ext>
            </a:extLst>
          </p:cNvPr>
          <p:cNvSpPr/>
          <p:nvPr/>
        </p:nvSpPr>
        <p:spPr>
          <a:xfrm flipH="1">
            <a:off x="173361" y="2040817"/>
            <a:ext cx="1960481" cy="194214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Hexagon 4">
            <a:extLst>
              <a:ext uri="{FF2B5EF4-FFF2-40B4-BE49-F238E27FC236}">
                <a16:creationId xmlns:a16="http://schemas.microsoft.com/office/drawing/2014/main" id="{C232D5F9-140F-4487-A944-01ADC0E1132C}"/>
              </a:ext>
            </a:extLst>
          </p:cNvPr>
          <p:cNvSpPr/>
          <p:nvPr/>
        </p:nvSpPr>
        <p:spPr>
          <a:xfrm>
            <a:off x="9966352" y="4619997"/>
            <a:ext cx="2125050" cy="210517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102" grpId="0" animBg="1"/>
      <p:bldP spid="104" grpId="0" animBg="1"/>
      <p:bldP spid="105" grpId="0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FA30FF22-2434-4D52-861D-B46AC6818A60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الفعل الماضي : وقعَ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الفعل من المضارع إلى الماضي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يقعُ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dirty="0"/>
            </a:p>
            <a:p>
              <a:pPr algn="ctr"/>
              <a:r>
                <a:rPr lang="ar-SY" sz="2000" dirty="0"/>
                <a:t> الفعل المضارع: تزور</a:t>
              </a:r>
            </a:p>
            <a:p>
              <a:pPr algn="ctr"/>
              <a:r>
                <a:rPr lang="ar-SY" sz="2000" dirty="0"/>
                <a:t>الفعل الماضي: زار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2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الفعل الماضي : وقعَتْ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الفعل من المضارع إلى الماضي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تقعُ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dirty="0"/>
            </a:p>
            <a:p>
              <a:pPr algn="ctr"/>
              <a:r>
                <a:rPr lang="ar-SY" sz="2000" dirty="0"/>
                <a:t> الفعل المضارع: تزور</a:t>
              </a:r>
            </a:p>
            <a:p>
              <a:pPr algn="ctr"/>
              <a:r>
                <a:rPr lang="ar-SY" sz="2000" dirty="0"/>
                <a:t>الفعل الماضي: زار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الفعل الماضي : فتحَتْ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الفعل من المضارع إلى الماضي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تفتحُ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dirty="0"/>
            </a:p>
            <a:p>
              <a:pPr algn="ctr"/>
              <a:r>
                <a:rPr lang="ar-SY" sz="2000" dirty="0"/>
                <a:t> الفعل المضارع: تزور</a:t>
              </a:r>
            </a:p>
            <a:p>
              <a:pPr algn="ctr"/>
              <a:r>
                <a:rPr lang="ar-SY" sz="2000" dirty="0"/>
                <a:t>الفعل الماضي: زار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9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الفعل الماضي : فتحَ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الفعل من المضارع إلى الماضي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يفتحُ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dirty="0"/>
            </a:p>
            <a:p>
              <a:pPr algn="ctr"/>
              <a:r>
                <a:rPr lang="ar-SY" sz="2000" dirty="0"/>
                <a:t> الفعل المضارع: تزور</a:t>
              </a:r>
            </a:p>
            <a:p>
              <a:pPr algn="ctr"/>
              <a:r>
                <a:rPr lang="ar-SY" sz="2000" dirty="0"/>
                <a:t>الفعل الماضي: زار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33">
            <a:extLst>
              <a:ext uri="{FF2B5EF4-FFF2-40B4-BE49-F238E27FC236}">
                <a16:creationId xmlns:a16="http://schemas.microsoft.com/office/drawing/2014/main" id="{1332A1C9-CA8C-4CB4-A482-174029F10E29}"/>
              </a:ext>
            </a:extLst>
          </p:cNvPr>
          <p:cNvGrpSpPr/>
          <p:nvPr/>
        </p:nvGrpSpPr>
        <p:grpSpPr>
          <a:xfrm>
            <a:off x="3234638" y="109681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id="{A39345CB-DBEA-4D8C-B83D-49C8ABB2A360}"/>
                </a:ext>
              </a:extLst>
            </p:cNvPr>
            <p:cNvSpPr txBox="1"/>
            <p:nvPr/>
          </p:nvSpPr>
          <p:spPr>
            <a:xfrm>
              <a:off x="5175044" y="2830256"/>
              <a:ext cx="2112435" cy="157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وهو من أجمل 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id="{8740B5B0-9919-4FC7-9A70-96122CE1A538}"/>
              </a:ext>
            </a:extLst>
          </p:cNvPr>
          <p:cNvGrpSpPr/>
          <p:nvPr/>
        </p:nvGrpSpPr>
        <p:grpSpPr>
          <a:xfrm>
            <a:off x="3180215" y="316252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id="{523C3C05-037C-47E6-825D-516CA8542E1F}"/>
                </a:ext>
              </a:extLst>
            </p:cNvPr>
            <p:cNvSpPr txBox="1"/>
            <p:nvPr/>
          </p:nvSpPr>
          <p:spPr>
            <a:xfrm>
              <a:off x="5029752" y="3215756"/>
              <a:ext cx="2347360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عاصمة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id="{66D52289-225C-4AC1-B31B-F3B0986573A4}"/>
              </a:ext>
            </a:extLst>
          </p:cNvPr>
          <p:cNvGrpSpPr/>
          <p:nvPr/>
        </p:nvGrpSpPr>
        <p:grpSpPr>
          <a:xfrm>
            <a:off x="2088497" y="226677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id="{EBDAC329-1FAD-4ED4-BDFC-3968C7241C71}"/>
                </a:ext>
              </a:extLst>
            </p:cNvPr>
            <p:cNvSpPr txBox="1"/>
            <p:nvPr/>
          </p:nvSpPr>
          <p:spPr>
            <a:xfrm>
              <a:off x="4970590" y="3081259"/>
              <a:ext cx="2573834" cy="102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مدنها</a:t>
              </a:r>
              <a:endParaRPr lang="en-US" sz="28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2" name="Group 45">
            <a:extLst>
              <a:ext uri="{FF2B5EF4-FFF2-40B4-BE49-F238E27FC236}">
                <a16:creationId xmlns:a16="http://schemas.microsoft.com/office/drawing/2014/main" id="{872024E2-B0B2-4DA2-8348-68B774C13F63}"/>
              </a:ext>
            </a:extLst>
          </p:cNvPr>
          <p:cNvGrpSpPr/>
          <p:nvPr/>
        </p:nvGrpSpPr>
        <p:grpSpPr>
          <a:xfrm>
            <a:off x="4156918" y="4558962"/>
            <a:ext cx="2115268" cy="1975383"/>
            <a:chOff x="4657266" y="2132503"/>
            <a:chExt cx="3540235" cy="3306115"/>
          </a:xfrm>
        </p:grpSpPr>
        <p:sp>
          <p:nvSpPr>
            <p:cNvPr id="104" name="Oval 46">
              <a:extLst>
                <a:ext uri="{FF2B5EF4-FFF2-40B4-BE49-F238E27FC236}">
                  <a16:creationId xmlns:a16="http://schemas.microsoft.com/office/drawing/2014/main" id="{36B9E45C-E6EE-4FB2-8551-90DC16971069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47">
              <a:extLst>
                <a:ext uri="{FF2B5EF4-FFF2-40B4-BE49-F238E27FC236}">
                  <a16:creationId xmlns:a16="http://schemas.microsoft.com/office/drawing/2014/main" id="{1BE44850-1F24-4218-BB8C-118451BCFBBC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ircle: Hollow 48">
              <a:extLst>
                <a:ext uri="{FF2B5EF4-FFF2-40B4-BE49-F238E27FC236}">
                  <a16:creationId xmlns:a16="http://schemas.microsoft.com/office/drawing/2014/main" id="{823877D3-FE87-46DB-BD04-124B3FE9C347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Freeform: Shape 49">
              <a:extLst>
                <a:ext uri="{FF2B5EF4-FFF2-40B4-BE49-F238E27FC236}">
                  <a16:creationId xmlns:a16="http://schemas.microsoft.com/office/drawing/2014/main" id="{F69A9A42-4390-401C-AF6D-9412122D3BB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Freeform: Shape 50">
              <a:extLst>
                <a:ext uri="{FF2B5EF4-FFF2-40B4-BE49-F238E27FC236}">
                  <a16:creationId xmlns:a16="http://schemas.microsoft.com/office/drawing/2014/main" id="{56DA7191-6198-4F44-84B5-C9DD011FEEB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Freeform: Shape 51">
              <a:extLst>
                <a:ext uri="{FF2B5EF4-FFF2-40B4-BE49-F238E27FC236}">
                  <a16:creationId xmlns:a16="http://schemas.microsoft.com/office/drawing/2014/main" id="{7F8F73F7-AD4C-4357-9CC1-ED24F5BA8D6F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Freeform: Shape 52">
              <a:extLst>
                <a:ext uri="{FF2B5EF4-FFF2-40B4-BE49-F238E27FC236}">
                  <a16:creationId xmlns:a16="http://schemas.microsoft.com/office/drawing/2014/main" id="{5F4BD408-A90D-499A-B1F6-2F2FAA5436A8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Oval 53">
              <a:extLst>
                <a:ext uri="{FF2B5EF4-FFF2-40B4-BE49-F238E27FC236}">
                  <a16:creationId xmlns:a16="http://schemas.microsoft.com/office/drawing/2014/main" id="{32E6BF86-D631-4E2D-8CCE-D10DC620D39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54">
              <a:extLst>
                <a:ext uri="{FF2B5EF4-FFF2-40B4-BE49-F238E27FC236}">
                  <a16:creationId xmlns:a16="http://schemas.microsoft.com/office/drawing/2014/main" id="{BCFDDD4C-E24A-47C4-A18A-DFFA86567B13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TextBox 55">
              <a:extLst>
                <a:ext uri="{FF2B5EF4-FFF2-40B4-BE49-F238E27FC236}">
                  <a16:creationId xmlns:a16="http://schemas.microsoft.com/office/drawing/2014/main" id="{05C1B5AA-EDB8-44A2-85AD-9461F635F78B}"/>
                </a:ext>
              </a:extLst>
            </p:cNvPr>
            <p:cNvSpPr txBox="1"/>
            <p:nvPr/>
          </p:nvSpPr>
          <p:spPr>
            <a:xfrm>
              <a:off x="5029752" y="3215756"/>
              <a:ext cx="2347360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وفيها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7" name="Group 57">
            <a:extLst>
              <a:ext uri="{FF2B5EF4-FFF2-40B4-BE49-F238E27FC236}">
                <a16:creationId xmlns:a16="http://schemas.microsoft.com/office/drawing/2014/main" id="{30670810-E513-41ED-B15B-BBC5546C626B}"/>
              </a:ext>
            </a:extLst>
          </p:cNvPr>
          <p:cNvGrpSpPr/>
          <p:nvPr/>
        </p:nvGrpSpPr>
        <p:grpSpPr>
          <a:xfrm>
            <a:off x="1819275" y="676188"/>
            <a:ext cx="1800876" cy="1681782"/>
            <a:chOff x="4657266" y="2132503"/>
            <a:chExt cx="3540235" cy="3306115"/>
          </a:xfrm>
        </p:grpSpPr>
        <p:sp>
          <p:nvSpPr>
            <p:cNvPr id="148" name="Oval 58">
              <a:extLst>
                <a:ext uri="{FF2B5EF4-FFF2-40B4-BE49-F238E27FC236}">
                  <a16:creationId xmlns:a16="http://schemas.microsoft.com/office/drawing/2014/main" id="{1F63A92A-EA4C-4783-B108-C2C53D3787C2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59">
              <a:extLst>
                <a:ext uri="{FF2B5EF4-FFF2-40B4-BE49-F238E27FC236}">
                  <a16:creationId xmlns:a16="http://schemas.microsoft.com/office/drawing/2014/main" id="{4205126E-70B7-4A16-B75D-94EA6EC8FA6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ircle: Hollow 60">
              <a:extLst>
                <a:ext uri="{FF2B5EF4-FFF2-40B4-BE49-F238E27FC236}">
                  <a16:creationId xmlns:a16="http://schemas.microsoft.com/office/drawing/2014/main" id="{A5BDEAAA-6940-4508-97BC-761D63AB6672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: Shape 61">
              <a:extLst>
                <a:ext uri="{FF2B5EF4-FFF2-40B4-BE49-F238E27FC236}">
                  <a16:creationId xmlns:a16="http://schemas.microsoft.com/office/drawing/2014/main" id="{BF3F12D9-015F-4697-98EF-EB7DA412215B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Freeform: Shape 62">
              <a:extLst>
                <a:ext uri="{FF2B5EF4-FFF2-40B4-BE49-F238E27FC236}">
                  <a16:creationId xmlns:a16="http://schemas.microsoft.com/office/drawing/2014/main" id="{D6E2E1F2-1C28-4DA4-A073-F3570216C2D1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Freeform: Shape 63">
              <a:extLst>
                <a:ext uri="{FF2B5EF4-FFF2-40B4-BE49-F238E27FC236}">
                  <a16:creationId xmlns:a16="http://schemas.microsoft.com/office/drawing/2014/main" id="{513FEFEE-4584-4935-BD29-517D4BA6CCD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: Shape 64">
              <a:extLst>
                <a:ext uri="{FF2B5EF4-FFF2-40B4-BE49-F238E27FC236}">
                  <a16:creationId xmlns:a16="http://schemas.microsoft.com/office/drawing/2014/main" id="{383EB893-AE7A-45E6-80AB-39FD760F7EED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Oval 65">
              <a:extLst>
                <a:ext uri="{FF2B5EF4-FFF2-40B4-BE49-F238E27FC236}">
                  <a16:creationId xmlns:a16="http://schemas.microsoft.com/office/drawing/2014/main" id="{91324362-5646-414B-8C22-719942FFE663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66">
              <a:extLst>
                <a:ext uri="{FF2B5EF4-FFF2-40B4-BE49-F238E27FC236}">
                  <a16:creationId xmlns:a16="http://schemas.microsoft.com/office/drawing/2014/main" id="{FD60546B-CBEA-401D-965D-9D0C2FDCDFF9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TextBox 67">
              <a:extLst>
                <a:ext uri="{FF2B5EF4-FFF2-40B4-BE49-F238E27FC236}">
                  <a16:creationId xmlns:a16="http://schemas.microsoft.com/office/drawing/2014/main" id="{5658E76B-C500-4EEA-A6FA-9F74CBE35FCF}"/>
                </a:ext>
              </a:extLst>
            </p:cNvPr>
            <p:cNvSpPr txBox="1"/>
            <p:nvPr/>
          </p:nvSpPr>
          <p:spPr>
            <a:xfrm>
              <a:off x="4970590" y="3081259"/>
              <a:ext cx="2573834" cy="102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الرياض</a:t>
              </a:r>
              <a:endParaRPr lang="en-US" sz="28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69" name="Group 5">
            <a:extLst>
              <a:ext uri="{FF2B5EF4-FFF2-40B4-BE49-F238E27FC236}">
                <a16:creationId xmlns:a16="http://schemas.microsoft.com/office/drawing/2014/main" id="{4B3CF545-6957-4C2C-B2E9-8DE43B81B371}"/>
              </a:ext>
            </a:extLst>
          </p:cNvPr>
          <p:cNvGrpSpPr/>
          <p:nvPr/>
        </p:nvGrpSpPr>
        <p:grpSpPr>
          <a:xfrm>
            <a:off x="427346" y="3567489"/>
            <a:ext cx="3540235" cy="3306115"/>
            <a:chOff x="4657266" y="2132503"/>
            <a:chExt cx="3540235" cy="3306115"/>
          </a:xfrm>
        </p:grpSpPr>
        <p:sp>
          <p:nvSpPr>
            <p:cNvPr id="170" name="Oval 25">
              <a:extLst>
                <a:ext uri="{FF2B5EF4-FFF2-40B4-BE49-F238E27FC236}">
                  <a16:creationId xmlns:a16="http://schemas.microsoft.com/office/drawing/2014/main" id="{BDFA6BC2-DE97-4E4C-B51B-24A32F5ADF8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26">
              <a:extLst>
                <a:ext uri="{FF2B5EF4-FFF2-40B4-BE49-F238E27FC236}">
                  <a16:creationId xmlns:a16="http://schemas.microsoft.com/office/drawing/2014/main" id="{C55A440A-AD61-4920-BDCD-B000A7A692C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ircle: Hollow 27">
              <a:extLst>
                <a:ext uri="{FF2B5EF4-FFF2-40B4-BE49-F238E27FC236}">
                  <a16:creationId xmlns:a16="http://schemas.microsoft.com/office/drawing/2014/main" id="{A507EFC6-F1DB-4421-96B5-B13C58FA456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Freeform: Shape 28">
              <a:extLst>
                <a:ext uri="{FF2B5EF4-FFF2-40B4-BE49-F238E27FC236}">
                  <a16:creationId xmlns:a16="http://schemas.microsoft.com/office/drawing/2014/main" id="{D7FCC8EB-490F-42BD-912A-2DBDF9483879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Freeform: Shape 29">
              <a:extLst>
                <a:ext uri="{FF2B5EF4-FFF2-40B4-BE49-F238E27FC236}">
                  <a16:creationId xmlns:a16="http://schemas.microsoft.com/office/drawing/2014/main" id="{A3BDD682-5622-44E7-963C-FEB9F277CDB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: Shape 30">
              <a:extLst>
                <a:ext uri="{FF2B5EF4-FFF2-40B4-BE49-F238E27FC236}">
                  <a16:creationId xmlns:a16="http://schemas.microsoft.com/office/drawing/2014/main" id="{051D5621-3510-4D48-B0F4-EC323B059668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Freeform: Shape 31">
              <a:extLst>
                <a:ext uri="{FF2B5EF4-FFF2-40B4-BE49-F238E27FC236}">
                  <a16:creationId xmlns:a16="http://schemas.microsoft.com/office/drawing/2014/main" id="{697455C3-EFCF-42B8-806E-0E5636DB4CA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Oval 32">
              <a:extLst>
                <a:ext uri="{FF2B5EF4-FFF2-40B4-BE49-F238E27FC236}">
                  <a16:creationId xmlns:a16="http://schemas.microsoft.com/office/drawing/2014/main" id="{65ACBCC0-DB08-4111-8972-4A65AE59EB8F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: Shape 19">
              <a:extLst>
                <a:ext uri="{FF2B5EF4-FFF2-40B4-BE49-F238E27FC236}">
                  <a16:creationId xmlns:a16="http://schemas.microsoft.com/office/drawing/2014/main" id="{F1A2BBDF-7898-4B7D-9283-2783482CC22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TextBox 3">
              <a:extLst>
                <a:ext uri="{FF2B5EF4-FFF2-40B4-BE49-F238E27FC236}">
                  <a16:creationId xmlns:a16="http://schemas.microsoft.com/office/drawing/2014/main" id="{E5DA736D-DDF1-4C8A-9974-287C60FB062C}"/>
                </a:ext>
              </a:extLst>
            </p:cNvPr>
            <p:cNvSpPr txBox="1"/>
            <p:nvPr/>
          </p:nvSpPr>
          <p:spPr>
            <a:xfrm>
              <a:off x="5405090" y="2607723"/>
              <a:ext cx="154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مطارُ الملكِ خالد</a:t>
              </a:r>
              <a:endParaRPr lang="en-US" sz="32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80" name="Group 33">
            <a:extLst>
              <a:ext uri="{FF2B5EF4-FFF2-40B4-BE49-F238E27FC236}">
                <a16:creationId xmlns:a16="http://schemas.microsoft.com/office/drawing/2014/main" id="{23A5A9AB-45ED-4177-94AE-B4D3A8345521}"/>
              </a:ext>
            </a:extLst>
          </p:cNvPr>
          <p:cNvGrpSpPr/>
          <p:nvPr/>
        </p:nvGrpSpPr>
        <p:grpSpPr>
          <a:xfrm>
            <a:off x="-187005" y="1587544"/>
            <a:ext cx="2692669" cy="2514600"/>
            <a:chOff x="4657266" y="2132503"/>
            <a:chExt cx="3540235" cy="3306115"/>
          </a:xfrm>
        </p:grpSpPr>
        <p:sp>
          <p:nvSpPr>
            <p:cNvPr id="181" name="Oval 34">
              <a:extLst>
                <a:ext uri="{FF2B5EF4-FFF2-40B4-BE49-F238E27FC236}">
                  <a16:creationId xmlns:a16="http://schemas.microsoft.com/office/drawing/2014/main" id="{02025318-2EE7-431A-90D2-9C69D12A480E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35">
              <a:extLst>
                <a:ext uri="{FF2B5EF4-FFF2-40B4-BE49-F238E27FC236}">
                  <a16:creationId xmlns:a16="http://schemas.microsoft.com/office/drawing/2014/main" id="{2227359F-BB22-4685-8E80-AF6F33AC7B18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ircle: Hollow 36">
              <a:extLst>
                <a:ext uri="{FF2B5EF4-FFF2-40B4-BE49-F238E27FC236}">
                  <a16:creationId xmlns:a16="http://schemas.microsoft.com/office/drawing/2014/main" id="{13558BD8-73F5-4F43-9177-517C4FA16608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Freeform: Shape 37">
              <a:extLst>
                <a:ext uri="{FF2B5EF4-FFF2-40B4-BE49-F238E27FC236}">
                  <a16:creationId xmlns:a16="http://schemas.microsoft.com/office/drawing/2014/main" id="{3530F96C-AE53-4B79-A0CD-7D415F7540B9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Freeform: Shape 38">
              <a:extLst>
                <a:ext uri="{FF2B5EF4-FFF2-40B4-BE49-F238E27FC236}">
                  <a16:creationId xmlns:a16="http://schemas.microsoft.com/office/drawing/2014/main" id="{0FEA09E4-D5E0-4DFA-880E-1D274A6D582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Freeform: Shape 39">
              <a:extLst>
                <a:ext uri="{FF2B5EF4-FFF2-40B4-BE49-F238E27FC236}">
                  <a16:creationId xmlns:a16="http://schemas.microsoft.com/office/drawing/2014/main" id="{DBCF5669-661F-4706-87EC-317136092B8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Freeform: Shape 40">
              <a:extLst>
                <a:ext uri="{FF2B5EF4-FFF2-40B4-BE49-F238E27FC236}">
                  <a16:creationId xmlns:a16="http://schemas.microsoft.com/office/drawing/2014/main" id="{F1BB721D-1D2B-41FC-AE37-41124548EE5A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Oval 41">
              <a:extLst>
                <a:ext uri="{FF2B5EF4-FFF2-40B4-BE49-F238E27FC236}">
                  <a16:creationId xmlns:a16="http://schemas.microsoft.com/office/drawing/2014/main" id="{15D3B5F6-8EBB-4154-813A-11BB31C505F9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42">
              <a:extLst>
                <a:ext uri="{FF2B5EF4-FFF2-40B4-BE49-F238E27FC236}">
                  <a16:creationId xmlns:a16="http://schemas.microsoft.com/office/drawing/2014/main" id="{6D8D1878-7324-4460-BC59-1357B5BB07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TextBox 43">
              <a:extLst>
                <a:ext uri="{FF2B5EF4-FFF2-40B4-BE49-F238E27FC236}">
                  <a16:creationId xmlns:a16="http://schemas.microsoft.com/office/drawing/2014/main" id="{C2050C57-E835-4D98-8E8F-6025DBD1D00F}"/>
                </a:ext>
              </a:extLst>
            </p:cNvPr>
            <p:cNvSpPr txBox="1"/>
            <p:nvPr/>
          </p:nvSpPr>
          <p:spPr>
            <a:xfrm>
              <a:off x="5175044" y="2978225"/>
              <a:ext cx="2112435" cy="157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مطاراتِ العَالم 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1A51AD97-5B5A-4240-8757-C4AA13C51D69}"/>
              </a:ext>
            </a:extLst>
          </p:cNvPr>
          <p:cNvSpPr txBox="1"/>
          <p:nvPr/>
        </p:nvSpPr>
        <p:spPr>
          <a:xfrm>
            <a:off x="200804" y="6202531"/>
            <a:ext cx="9460787" cy="400110"/>
          </a:xfrm>
          <a:prstGeom prst="rect">
            <a:avLst/>
          </a:prstGeom>
          <a:solidFill>
            <a:srgbClr val="F4B183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SY" sz="2000" b="1" dirty="0"/>
              <a:t>الرياضُ عاصمةُ المملكةِ العربيةِ السَّعوديةِ،  و أكبرُ مدنِها،  وفيها مطارُ الملكِ خالد، و هو أجمل مطاراتِ العَالم .</a:t>
            </a:r>
          </a:p>
        </p:txBody>
      </p:sp>
      <p:grpSp>
        <p:nvGrpSpPr>
          <p:cNvPr id="81" name="Group 5">
            <a:extLst>
              <a:ext uri="{FF2B5EF4-FFF2-40B4-BE49-F238E27FC236}">
                <a16:creationId xmlns:a16="http://schemas.microsoft.com/office/drawing/2014/main" id="{E6E0A6A0-A1D9-41BA-9819-6A8A2DE85ED9}"/>
              </a:ext>
            </a:extLst>
          </p:cNvPr>
          <p:cNvGrpSpPr/>
          <p:nvPr/>
        </p:nvGrpSpPr>
        <p:grpSpPr>
          <a:xfrm>
            <a:off x="4746681" y="231242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id="{50F91829-7453-4DA7-88E7-8D51F2EB6982}"/>
                </a:ext>
              </a:extLst>
            </p:cNvPr>
            <p:cNvSpPr txBox="1"/>
            <p:nvPr/>
          </p:nvSpPr>
          <p:spPr>
            <a:xfrm>
              <a:off x="5405090" y="2607723"/>
              <a:ext cx="1545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المملكهُ العربية السعودية </a:t>
              </a:r>
              <a:endParaRPr lang="en-US" sz="32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87252" y="1469352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أعيدُ ترتيبُ الكلمات لأكوِّن نصاً قصيراً عن مدينةِ الرِّياض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9B089FF-6D3E-4239-ACBF-5B71847AECD8}"/>
              </a:ext>
            </a:extLst>
          </p:cNvPr>
          <p:cNvGrpSpPr/>
          <p:nvPr/>
        </p:nvGrpSpPr>
        <p:grpSpPr>
          <a:xfrm rot="5400000">
            <a:off x="7580744" y="2936115"/>
            <a:ext cx="640349" cy="4579139"/>
            <a:chOff x="6037404" y="1384540"/>
            <a:chExt cx="987047" cy="457913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FC22EB9-20A1-4349-AED0-A054D4D19F37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4642DDD-346D-4DF9-AEF3-DAC115EB8653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4E7C482-5C95-441B-924F-1D00A2F76DC0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أقترح ثلاثة عناوين أخرى للنص.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C2634F9F-279D-4BF4-A929-A1C35232E8A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292992" y="4253531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125DEA6-01C5-4BD6-9C65-0720CF7C9B86}"/>
              </a:ext>
            </a:extLst>
          </p:cNvPr>
          <p:cNvGrpSpPr/>
          <p:nvPr/>
        </p:nvGrpSpPr>
        <p:grpSpPr>
          <a:xfrm>
            <a:off x="-12919" y="4772081"/>
            <a:ext cx="3255960" cy="756108"/>
            <a:chOff x="5656363" y="3408110"/>
            <a:chExt cx="5055792" cy="1063732"/>
          </a:xfrm>
        </p:grpSpPr>
        <p:sp>
          <p:nvSpPr>
            <p:cNvPr id="178" name="Arrow: Pentagon 177">
              <a:extLst>
                <a:ext uri="{FF2B5EF4-FFF2-40B4-BE49-F238E27FC236}">
                  <a16:creationId xmlns:a16="http://schemas.microsoft.com/office/drawing/2014/main" id="{4B147F7E-A1A6-410C-A539-D408B5C1A7A1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A6B4CCA-5170-4A5C-A3DD-D286116D619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EEF9CA0-F1DD-446D-B86A-89CF7A971D87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Arrow: Pentagon 180">
              <a:extLst>
                <a:ext uri="{FF2B5EF4-FFF2-40B4-BE49-F238E27FC236}">
                  <a16:creationId xmlns:a16="http://schemas.microsoft.com/office/drawing/2014/main" id="{DCC7305E-0A95-4646-8FB3-10D7030E3879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DE0BA5D-266E-4555-8F36-9CCEEF9C0D97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7BD7EF1-95C1-46DB-AA0F-12D08303340A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73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FC26CF4-1872-48DF-BA42-0E9BE62D4A6F}"/>
                </a:ext>
              </a:extLst>
            </p:cNvPr>
            <p:cNvSpPr txBox="1"/>
            <p:nvPr/>
          </p:nvSpPr>
          <p:spPr>
            <a:xfrm>
              <a:off x="5656363" y="3466120"/>
              <a:ext cx="4206168" cy="82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عاصمةُ بلدِي،  الرِّياض، عاصمةُ المملكةِ العربيةِ السَّعوديةِ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61812" y="-378409"/>
            <a:ext cx="677108" cy="4949841"/>
            <a:chOff x="4180132" y="1550132"/>
            <a:chExt cx="1043704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180132" y="2071463"/>
              <a:ext cx="1043704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لماذا يحبُّ الشعب السعودي الملك عبد العزيز </a:t>
              </a:r>
            </a:p>
            <a:p>
              <a:pPr algn="r"/>
              <a:r>
                <a:rPr lang="ar-SY" sz="1600" b="1" dirty="0"/>
                <a:t>رحمه الله؟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70031" y="-1579793"/>
            <a:ext cx="688882" cy="5403264"/>
            <a:chOff x="2343164" y="2087441"/>
            <a:chExt cx="1038080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343164" y="2546009"/>
              <a:ext cx="1020338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ماذا قال أحد رجال الملك عبد العزيز عندما فتح الملك - رحمه الله - الرِّياض؟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كيف كانت مدينة الرياض في الماضي؟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أين تقع قرية الجنادرية؟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934717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400980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بالقربِ من مدينةِ الرّياض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06321"/>
            <a:ext cx="3198531" cy="830997"/>
            <a:chOff x="5745536" y="3330552"/>
            <a:chExt cx="4966619" cy="1169090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081657" y="3330552"/>
              <a:ext cx="3880975" cy="116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كانت و مازالت رياضاً خضراء،  و بحدائقِها الَّتي تنتشر في كل مكان من أرجائها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894939"/>
            <a:ext cx="3235713" cy="775817"/>
            <a:chOff x="5708354" y="1533573"/>
            <a:chExt cx="5003801" cy="1030850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159611" y="1533573"/>
              <a:ext cx="3836216" cy="77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لأن الملك كان همّهُ رفعةَ المملكةِ و نشرَ الرخاءِ و الأمنِ في ربوعها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61071" y="909596"/>
            <a:ext cx="3186563" cy="718870"/>
            <a:chOff x="1479844" y="631941"/>
            <a:chExt cx="4961320" cy="100923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631941"/>
              <a:ext cx="3621480" cy="820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الملك لله،  ثم لعبد العزيز بن عبد الرحمن .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214942"/>
              <a:ext cx="1725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من المعالمِ الأثريةِ في الرِّياض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أختار الإجابة الصحيحة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92891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أختار: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 قصرُ شبرا 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قصرُ المصمك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234508"/>
              <a:ext cx="1725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الرِّياض مدينةٌ من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أختار الإجابة الصحيحة :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أختار: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أكبر مدنِ المملكة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أصغر مدن المملكة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303842"/>
              <a:ext cx="1725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الرياض عاصمة المملكة لأن فيها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أختار الإجابة الصحيحة :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أختار: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مقر الحكم و الوزارات و السَّفارات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البساتين و الحدائق الغنَّاء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174762" y="2462942"/>
            <a:ext cx="2347084" cy="2228601"/>
            <a:chOff x="3690370" y="660738"/>
            <a:chExt cx="2347084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3690370" y="1171835"/>
              <a:ext cx="23470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يُقام المهرجان</a:t>
              </a:r>
            </a:p>
            <a:p>
              <a:pPr algn="r"/>
              <a:r>
                <a:rPr lang="ar-SY" sz="2400" b="1" dirty="0"/>
                <a:t>الوطني للتُّراث والثَّقافة على </a:t>
              </a:r>
            </a:p>
            <a:p>
              <a:pPr algn="r"/>
              <a:r>
                <a:rPr lang="ar-SY" sz="2400" b="1" dirty="0"/>
                <a:t>أرض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8199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أختار الإجابة الصحيحة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55779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أختار: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قرية الجنادرية 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محافظةِ الدَّرعية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id="{EFE62F10-3446-45C0-A132-DF5B8A0F89F4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9CE565B-9F9B-4009-8B58-E960F8E5EA68}"/>
              </a:ext>
            </a:extLst>
          </p:cNvPr>
          <p:cNvSpPr/>
          <p:nvPr/>
        </p:nvSpPr>
        <p:spPr>
          <a:xfrm>
            <a:off x="7251" y="-493486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4F80859-A2AE-4848-99B3-1966EC22227E}"/>
              </a:ext>
            </a:extLst>
          </p:cNvPr>
          <p:cNvGrpSpPr/>
          <p:nvPr/>
        </p:nvGrpSpPr>
        <p:grpSpPr>
          <a:xfrm>
            <a:off x="1437352" y="2358630"/>
            <a:ext cx="2006715" cy="693653"/>
            <a:chOff x="1437352" y="2358630"/>
            <a:chExt cx="2006715" cy="693653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061189C-FE49-4EE5-84E9-D58B31AA0BB1}"/>
                </a:ext>
              </a:extLst>
            </p:cNvPr>
            <p:cNvSpPr/>
            <p:nvPr/>
          </p:nvSpPr>
          <p:spPr>
            <a:xfrm flipV="1">
              <a:off x="1437352" y="2358630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6D08212-FBF6-4056-A3C1-6326BD90FE39}"/>
                </a:ext>
              </a:extLst>
            </p:cNvPr>
            <p:cNvSpPr txBox="1"/>
            <p:nvPr/>
          </p:nvSpPr>
          <p:spPr>
            <a:xfrm>
              <a:off x="1615267" y="2652173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الغنَّاء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6707133B-6B9B-4AAD-A767-7F92BB84FC19}"/>
              </a:ext>
            </a:extLst>
          </p:cNvPr>
          <p:cNvSpPr txBox="1"/>
          <p:nvPr/>
        </p:nvSpPr>
        <p:spPr>
          <a:xfrm>
            <a:off x="1337029" y="2041172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4EACDDE-75B6-4185-8177-E42585F89538}"/>
              </a:ext>
            </a:extLst>
          </p:cNvPr>
          <p:cNvGrpSpPr/>
          <p:nvPr/>
        </p:nvGrpSpPr>
        <p:grpSpPr>
          <a:xfrm>
            <a:off x="1437352" y="3508485"/>
            <a:ext cx="2006715" cy="697463"/>
            <a:chOff x="1437352" y="3508485"/>
            <a:chExt cx="2006715" cy="697463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9061FD6-34AB-4455-90F2-E345B12EEF69}"/>
                </a:ext>
              </a:extLst>
            </p:cNvPr>
            <p:cNvSpPr/>
            <p:nvPr/>
          </p:nvSpPr>
          <p:spPr>
            <a:xfrm flipV="1">
              <a:off x="1437352" y="3508485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EE4F8F9-9ED4-480C-AD99-5FA4380B7518}"/>
                </a:ext>
              </a:extLst>
            </p:cNvPr>
            <p:cNvSpPr txBox="1"/>
            <p:nvPr/>
          </p:nvSpPr>
          <p:spPr>
            <a:xfrm>
              <a:off x="1615267" y="3805838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التُّراثية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66C5D508-3EC2-40B8-BC96-84050A9D3B3B}"/>
              </a:ext>
            </a:extLst>
          </p:cNvPr>
          <p:cNvSpPr txBox="1"/>
          <p:nvPr/>
        </p:nvSpPr>
        <p:spPr>
          <a:xfrm>
            <a:off x="1366405" y="3180455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6AFB3E5-8AC7-4E28-B662-C5E1BFAD9C48}"/>
              </a:ext>
            </a:extLst>
          </p:cNvPr>
          <p:cNvGrpSpPr/>
          <p:nvPr/>
        </p:nvGrpSpPr>
        <p:grpSpPr>
          <a:xfrm>
            <a:off x="1437352" y="4595186"/>
            <a:ext cx="2006715" cy="674603"/>
            <a:chOff x="1437352" y="4595186"/>
            <a:chExt cx="2006715" cy="674603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A411F65-0C5A-4529-99DA-B88C7D496EFE}"/>
                </a:ext>
              </a:extLst>
            </p:cNvPr>
            <p:cNvSpPr/>
            <p:nvPr/>
          </p:nvSpPr>
          <p:spPr>
            <a:xfrm flipV="1">
              <a:off x="1437352" y="4595186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BD8CA8D-8E35-4A42-8162-2A7E3107203B}"/>
                </a:ext>
              </a:extLst>
            </p:cNvPr>
            <p:cNvSpPr txBox="1"/>
            <p:nvPr/>
          </p:nvSpPr>
          <p:spPr>
            <a:xfrm>
              <a:off x="1615267" y="486967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الرَّخاء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922E2FEA-D71E-4DA4-A0F9-B5BB3EF3F576}"/>
              </a:ext>
            </a:extLst>
          </p:cNvPr>
          <p:cNvSpPr txBox="1"/>
          <p:nvPr/>
        </p:nvSpPr>
        <p:spPr>
          <a:xfrm>
            <a:off x="1337029" y="4277728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688F5280-5B8A-454C-AD1E-6D52684AD8A5}"/>
              </a:ext>
            </a:extLst>
          </p:cNvPr>
          <p:cNvSpPr/>
          <p:nvPr/>
        </p:nvSpPr>
        <p:spPr>
          <a:xfrm>
            <a:off x="3314700" y="-483725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161ED8-D2CF-4E15-8B7F-86FECA5649C3}"/>
              </a:ext>
            </a:extLst>
          </p:cNvPr>
          <p:cNvGrpSpPr/>
          <p:nvPr/>
        </p:nvGrpSpPr>
        <p:grpSpPr>
          <a:xfrm>
            <a:off x="4744801" y="2368390"/>
            <a:ext cx="2483169" cy="674604"/>
            <a:chOff x="7526101" y="2368390"/>
            <a:chExt cx="2483169" cy="674604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E58ED40-7DBB-4243-AC9B-2DA956063877}"/>
                </a:ext>
              </a:extLst>
            </p:cNvPr>
            <p:cNvSpPr/>
            <p:nvPr/>
          </p:nvSpPr>
          <p:spPr>
            <a:xfrm flipV="1">
              <a:off x="7526101" y="2368390"/>
              <a:ext cx="229863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661F7DF-331F-4C93-8052-E9679356ABF6}"/>
                </a:ext>
              </a:extLst>
            </p:cNvPr>
            <p:cNvSpPr txBox="1"/>
            <p:nvPr/>
          </p:nvSpPr>
          <p:spPr>
            <a:xfrm>
              <a:off x="7640516" y="2642884"/>
              <a:ext cx="2368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كثيرة الشجر و الطيور 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90C5B1D3-5C75-451C-A0A4-C524CBE6BB2E}"/>
              </a:ext>
            </a:extLst>
          </p:cNvPr>
          <p:cNvSpPr txBox="1"/>
          <p:nvPr/>
        </p:nvSpPr>
        <p:spPr>
          <a:xfrm>
            <a:off x="4644478" y="2050933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50EEA0-CC24-4F69-AD27-3A68D423175E}"/>
              </a:ext>
            </a:extLst>
          </p:cNvPr>
          <p:cNvGrpSpPr/>
          <p:nvPr/>
        </p:nvGrpSpPr>
        <p:grpSpPr>
          <a:xfrm>
            <a:off x="4744801" y="3518246"/>
            <a:ext cx="2006715" cy="687303"/>
            <a:chOff x="7526101" y="3518246"/>
            <a:chExt cx="2006715" cy="687303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443B001-79B6-4414-80F6-1AE3234784E9}"/>
                </a:ext>
              </a:extLst>
            </p:cNvPr>
            <p:cNvSpPr/>
            <p:nvPr/>
          </p:nvSpPr>
          <p:spPr>
            <a:xfrm flipV="1">
              <a:off x="7526101" y="3518246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A19B6FB-00D6-475C-8597-60171A0E9335}"/>
                </a:ext>
              </a:extLst>
            </p:cNvPr>
            <p:cNvSpPr txBox="1"/>
            <p:nvPr/>
          </p:nvSpPr>
          <p:spPr>
            <a:xfrm>
              <a:off x="7704016" y="380543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القديمة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BC76ED3A-F049-434F-B9C3-1B281B10D845}"/>
              </a:ext>
            </a:extLst>
          </p:cNvPr>
          <p:cNvSpPr txBox="1"/>
          <p:nvPr/>
        </p:nvSpPr>
        <p:spPr>
          <a:xfrm>
            <a:off x="4673854" y="3190216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41BA65D-1947-4B27-ABE2-43AFCFED2416}"/>
              </a:ext>
            </a:extLst>
          </p:cNvPr>
          <p:cNvGrpSpPr/>
          <p:nvPr/>
        </p:nvGrpSpPr>
        <p:grpSpPr>
          <a:xfrm>
            <a:off x="4503615" y="4604945"/>
            <a:ext cx="2610313" cy="689845"/>
            <a:chOff x="7284915" y="4604945"/>
            <a:chExt cx="2610313" cy="689845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D4BA8FB-58F1-459A-9724-36C303AC47FC}"/>
                </a:ext>
              </a:extLst>
            </p:cNvPr>
            <p:cNvSpPr/>
            <p:nvPr/>
          </p:nvSpPr>
          <p:spPr>
            <a:xfrm flipV="1">
              <a:off x="7526101" y="4604945"/>
              <a:ext cx="236912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CA7C10E-95F5-4A51-A8C6-0B742CFAD1CD}"/>
                </a:ext>
              </a:extLst>
            </p:cNvPr>
            <p:cNvSpPr txBox="1"/>
            <p:nvPr/>
          </p:nvSpPr>
          <p:spPr>
            <a:xfrm>
              <a:off x="7284915" y="4894680"/>
              <a:ext cx="2512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سعة العيش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C6B7CD0-0ECE-4BD7-BA13-B5074D26CE97}"/>
              </a:ext>
            </a:extLst>
          </p:cNvPr>
          <p:cNvSpPr txBox="1"/>
          <p:nvPr/>
        </p:nvSpPr>
        <p:spPr>
          <a:xfrm>
            <a:off x="4644478" y="4287489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4173926" y="41537"/>
            <a:ext cx="6397985" cy="1233121"/>
            <a:chOff x="1345124" y="1141262"/>
            <a:chExt cx="6397985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92070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72840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83175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9" y="1565480"/>
              <a:ext cx="406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أصل الكلمات بما يناسبها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66387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1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15C4F55-A2FF-4BA8-ABF0-9C4EB38A5684}"/>
              </a:ext>
            </a:extLst>
          </p:cNvPr>
          <p:cNvGrpSpPr/>
          <p:nvPr/>
        </p:nvGrpSpPr>
        <p:grpSpPr>
          <a:xfrm>
            <a:off x="1437352" y="5560386"/>
            <a:ext cx="2006715" cy="674603"/>
            <a:chOff x="1437352" y="4595186"/>
            <a:chExt cx="2006715" cy="674603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7998B24-881A-4540-905A-00C8FBE9D26D}"/>
                </a:ext>
              </a:extLst>
            </p:cNvPr>
            <p:cNvSpPr/>
            <p:nvPr/>
          </p:nvSpPr>
          <p:spPr>
            <a:xfrm flipV="1">
              <a:off x="1437352" y="4595186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1B670A51-11A0-43BF-8CE8-C88C06CEA20C}"/>
                </a:ext>
              </a:extLst>
            </p:cNvPr>
            <p:cNvSpPr txBox="1"/>
            <p:nvPr/>
          </p:nvSpPr>
          <p:spPr>
            <a:xfrm>
              <a:off x="1615267" y="486967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القاحلة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E4D27CB8-F2A0-41FE-9B26-A7B4B22E2A74}"/>
              </a:ext>
            </a:extLst>
          </p:cNvPr>
          <p:cNvSpPr txBox="1"/>
          <p:nvPr/>
        </p:nvSpPr>
        <p:spPr>
          <a:xfrm>
            <a:off x="1337029" y="5242928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B685396-1822-46C4-A058-4E2F222117C9}"/>
              </a:ext>
            </a:extLst>
          </p:cNvPr>
          <p:cNvGrpSpPr/>
          <p:nvPr/>
        </p:nvGrpSpPr>
        <p:grpSpPr>
          <a:xfrm>
            <a:off x="4744801" y="5570146"/>
            <a:ext cx="2610541" cy="665074"/>
            <a:chOff x="7526101" y="4604946"/>
            <a:chExt cx="2610541" cy="665074"/>
          </a:xfrm>
          <a:solidFill>
            <a:srgbClr val="FF0000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7C12BA7-FAC3-4847-A82B-32DF53C18F29}"/>
                </a:ext>
              </a:extLst>
            </p:cNvPr>
            <p:cNvSpPr/>
            <p:nvPr/>
          </p:nvSpPr>
          <p:spPr>
            <a:xfrm flipV="1">
              <a:off x="7526101" y="4604946"/>
              <a:ext cx="243704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93D30C3-CB07-43E9-89FF-960F1B0C7E36}"/>
                </a:ext>
              </a:extLst>
            </p:cNvPr>
            <p:cNvSpPr txBox="1"/>
            <p:nvPr/>
          </p:nvSpPr>
          <p:spPr>
            <a:xfrm>
              <a:off x="7767516" y="4869910"/>
              <a:ext cx="2369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التي لا ماء فيها 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2891335-06D7-4A05-B224-FF053C79D409}"/>
              </a:ext>
            </a:extLst>
          </p:cNvPr>
          <p:cNvSpPr txBox="1"/>
          <p:nvPr/>
        </p:nvSpPr>
        <p:spPr>
          <a:xfrm>
            <a:off x="4644478" y="5252689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77" name="Freeform: Shape 34">
            <a:extLst>
              <a:ext uri="{FF2B5EF4-FFF2-40B4-BE49-F238E27FC236}">
                <a16:creationId xmlns:a16="http://schemas.microsoft.com/office/drawing/2014/main" id="{414665F8-6F99-4EA7-8CAE-E38ED2F310AD}"/>
              </a:ext>
            </a:extLst>
          </p:cNvPr>
          <p:cNvSpPr/>
          <p:nvPr/>
        </p:nvSpPr>
        <p:spPr>
          <a:xfrm rot="2691889" flipH="1">
            <a:off x="2789107" y="3700869"/>
            <a:ext cx="2352186" cy="39112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1682118 w 1682118"/>
              <a:gd name="connsiteY0" fmla="*/ 15462 h 1466604"/>
              <a:gd name="connsiteX1" fmla="*/ 1102845 w 1682118"/>
              <a:gd name="connsiteY1" fmla="*/ 79248 h 1466604"/>
              <a:gd name="connsiteX2" fmla="*/ 759408 w 1682118"/>
              <a:gd name="connsiteY2" fmla="*/ 1122256 h 1466604"/>
              <a:gd name="connsiteX3" fmla="*/ 256216 w 1682118"/>
              <a:gd name="connsiteY3" fmla="*/ 1243352 h 1466604"/>
              <a:gd name="connsiteX4" fmla="*/ 0 w 1682118"/>
              <a:gd name="connsiteY4" fmla="*/ 1466604 h 1466604"/>
              <a:gd name="connsiteX0" fmla="*/ 1682118 w 1682118"/>
              <a:gd name="connsiteY0" fmla="*/ 134959 h 1586101"/>
              <a:gd name="connsiteX1" fmla="*/ 1228006 w 1682118"/>
              <a:gd name="connsiteY1" fmla="*/ 33193 h 1586101"/>
              <a:gd name="connsiteX2" fmla="*/ 759408 w 1682118"/>
              <a:gd name="connsiteY2" fmla="*/ 1241753 h 1586101"/>
              <a:gd name="connsiteX3" fmla="*/ 256216 w 1682118"/>
              <a:gd name="connsiteY3" fmla="*/ 1362849 h 1586101"/>
              <a:gd name="connsiteX4" fmla="*/ 0 w 1682118"/>
              <a:gd name="connsiteY4" fmla="*/ 1586101 h 158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586101" extrusionOk="0">
                <a:moveTo>
                  <a:pt x="1682118" y="134959"/>
                </a:moveTo>
                <a:cubicBezTo>
                  <a:pt x="1482769" y="120883"/>
                  <a:pt x="1354576" y="-76874"/>
                  <a:pt x="1228006" y="33193"/>
                </a:cubicBezTo>
                <a:cubicBezTo>
                  <a:pt x="1049632" y="231687"/>
                  <a:pt x="921373" y="1020144"/>
                  <a:pt x="759408" y="1241753"/>
                </a:cubicBezTo>
                <a:cubicBezTo>
                  <a:pt x="597443" y="1463362"/>
                  <a:pt x="423522" y="1253085"/>
                  <a:pt x="256216" y="1362849"/>
                </a:cubicBezTo>
                <a:cubicBezTo>
                  <a:pt x="80127" y="1444843"/>
                  <a:pt x="53817" y="1525787"/>
                  <a:pt x="0" y="158610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352186 w 2352186"/>
                      <a:gd name="connsiteY0" fmla="*/ 33279 h 391121"/>
                      <a:gd name="connsiteX1" fmla="*/ 1717179 w 2352186"/>
                      <a:gd name="connsiteY1" fmla="*/ 8185 h 391121"/>
                      <a:gd name="connsiteX2" fmla="*/ 1061916 w 2352186"/>
                      <a:gd name="connsiteY2" fmla="*/ 306207 h 391121"/>
                      <a:gd name="connsiteX3" fmla="*/ 358279 w 2352186"/>
                      <a:gd name="connsiteY3" fmla="*/ 336068 h 391121"/>
                      <a:gd name="connsiteX4" fmla="*/ 0 w 2352186"/>
                      <a:gd name="connsiteY4" fmla="*/ 391121 h 391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2186" h="391121" extrusionOk="0">
                        <a:moveTo>
                          <a:pt x="2352186" y="33279"/>
                        </a:moveTo>
                        <a:cubicBezTo>
                          <a:pt x="2096411" y="58227"/>
                          <a:pt x="1892415" y="34262"/>
                          <a:pt x="1717179" y="8185"/>
                        </a:cubicBezTo>
                        <a:cubicBezTo>
                          <a:pt x="1421541" y="95455"/>
                          <a:pt x="1265120" y="293764"/>
                          <a:pt x="1061916" y="306207"/>
                        </a:cubicBezTo>
                        <a:cubicBezTo>
                          <a:pt x="812777" y="380242"/>
                          <a:pt x="603609" y="290331"/>
                          <a:pt x="358279" y="336068"/>
                        </a:cubicBezTo>
                        <a:cubicBezTo>
                          <a:pt x="108828" y="355875"/>
                          <a:pt x="77036" y="384793"/>
                          <a:pt x="0" y="391121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reeform: Shape 34">
            <a:extLst>
              <a:ext uri="{FF2B5EF4-FFF2-40B4-BE49-F238E27FC236}">
                <a16:creationId xmlns:a16="http://schemas.microsoft.com/office/drawing/2014/main" id="{67C1EA1A-77A2-47CB-AEBC-F35E85A09F74}"/>
              </a:ext>
            </a:extLst>
          </p:cNvPr>
          <p:cNvSpPr/>
          <p:nvPr/>
        </p:nvSpPr>
        <p:spPr>
          <a:xfrm rot="2691889" flipH="1">
            <a:off x="2896450" y="4911556"/>
            <a:ext cx="2203473" cy="21993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1682118 w 1682118"/>
              <a:gd name="connsiteY0" fmla="*/ 15462 h 2038582"/>
              <a:gd name="connsiteX1" fmla="*/ 1102845 w 1682118"/>
              <a:gd name="connsiteY1" fmla="*/ 79248 h 2038582"/>
              <a:gd name="connsiteX2" fmla="*/ 810843 w 1682118"/>
              <a:gd name="connsiteY2" fmla="*/ 2008694 h 2038582"/>
              <a:gd name="connsiteX3" fmla="*/ 256216 w 1682118"/>
              <a:gd name="connsiteY3" fmla="*/ 1243352 h 2038582"/>
              <a:gd name="connsiteX4" fmla="*/ 0 w 1682118"/>
              <a:gd name="connsiteY4" fmla="*/ 1466604 h 2038582"/>
              <a:gd name="connsiteX0" fmla="*/ 1682118 w 1682118"/>
              <a:gd name="connsiteY0" fmla="*/ 2098 h 2015860"/>
              <a:gd name="connsiteX1" fmla="*/ 1208266 w 1682118"/>
              <a:gd name="connsiteY1" fmla="*/ 155503 h 2015860"/>
              <a:gd name="connsiteX2" fmla="*/ 810843 w 1682118"/>
              <a:gd name="connsiteY2" fmla="*/ 1995330 h 2015860"/>
              <a:gd name="connsiteX3" fmla="*/ 256216 w 1682118"/>
              <a:gd name="connsiteY3" fmla="*/ 1229988 h 2015860"/>
              <a:gd name="connsiteX4" fmla="*/ 0 w 1682118"/>
              <a:gd name="connsiteY4" fmla="*/ 1453240 h 20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2015860" extrusionOk="0">
                <a:moveTo>
                  <a:pt x="1682118" y="2098"/>
                </a:moveTo>
                <a:cubicBezTo>
                  <a:pt x="1482769" y="-11978"/>
                  <a:pt x="1334836" y="45436"/>
                  <a:pt x="1208266" y="155503"/>
                </a:cubicBezTo>
                <a:cubicBezTo>
                  <a:pt x="1029892" y="353997"/>
                  <a:pt x="969518" y="1816249"/>
                  <a:pt x="810843" y="1995330"/>
                </a:cubicBezTo>
                <a:cubicBezTo>
                  <a:pt x="652168" y="2174411"/>
                  <a:pt x="423522" y="1120224"/>
                  <a:pt x="256216" y="1229988"/>
                </a:cubicBezTo>
                <a:cubicBezTo>
                  <a:pt x="80127" y="1311982"/>
                  <a:pt x="53817" y="1392926"/>
                  <a:pt x="0" y="145324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203473 w 2203473"/>
                      <a:gd name="connsiteY0" fmla="*/ 228 h 219931"/>
                      <a:gd name="connsiteX1" fmla="*/ 1582755 w 2203473"/>
                      <a:gd name="connsiteY1" fmla="*/ 16965 h 219931"/>
                      <a:gd name="connsiteX2" fmla="*/ 1062155 w 2203473"/>
                      <a:gd name="connsiteY2" fmla="*/ 217691 h 219931"/>
                      <a:gd name="connsiteX3" fmla="*/ 335627 w 2203473"/>
                      <a:gd name="connsiteY3" fmla="*/ 134192 h 219931"/>
                      <a:gd name="connsiteX4" fmla="*/ 0 w 2203473"/>
                      <a:gd name="connsiteY4" fmla="*/ 158548 h 219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03473" h="219931" extrusionOk="0">
                        <a:moveTo>
                          <a:pt x="2203473" y="228"/>
                        </a:moveTo>
                        <a:cubicBezTo>
                          <a:pt x="1951429" y="9934"/>
                          <a:pt x="1747225" y="45312"/>
                          <a:pt x="1582755" y="16965"/>
                        </a:cubicBezTo>
                        <a:cubicBezTo>
                          <a:pt x="1339539" y="46547"/>
                          <a:pt x="1265570" y="206202"/>
                          <a:pt x="1062155" y="217691"/>
                        </a:cubicBezTo>
                        <a:cubicBezTo>
                          <a:pt x="818536" y="267833"/>
                          <a:pt x="562318" y="109860"/>
                          <a:pt x="335627" y="134192"/>
                        </a:cubicBezTo>
                        <a:cubicBezTo>
                          <a:pt x="103779" y="142986"/>
                          <a:pt x="71779" y="158119"/>
                          <a:pt x="0" y="15854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Freeform: Shape 34">
            <a:extLst>
              <a:ext uri="{FF2B5EF4-FFF2-40B4-BE49-F238E27FC236}">
                <a16:creationId xmlns:a16="http://schemas.microsoft.com/office/drawing/2014/main" id="{0F0941FF-79F8-4386-A4E8-1340BEB7CB99}"/>
              </a:ext>
            </a:extLst>
          </p:cNvPr>
          <p:cNvSpPr/>
          <p:nvPr/>
        </p:nvSpPr>
        <p:spPr>
          <a:xfrm rot="2691889" flipV="1">
            <a:off x="3725724" y="2494648"/>
            <a:ext cx="357905" cy="2898503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1682118 w 2305998"/>
              <a:gd name="connsiteY0" fmla="*/ 15462 h 1466604"/>
              <a:gd name="connsiteX1" fmla="*/ 1102845 w 2305998"/>
              <a:gd name="connsiteY1" fmla="*/ 79248 h 1466604"/>
              <a:gd name="connsiteX2" fmla="*/ 2299103 w 2305998"/>
              <a:gd name="connsiteY2" fmla="*/ 856089 h 1466604"/>
              <a:gd name="connsiteX3" fmla="*/ 256216 w 2305998"/>
              <a:gd name="connsiteY3" fmla="*/ 1243352 h 1466604"/>
              <a:gd name="connsiteX4" fmla="*/ 0 w 2305998"/>
              <a:gd name="connsiteY4" fmla="*/ 1466604 h 14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98" h="1466604" extrusionOk="0">
                <a:moveTo>
                  <a:pt x="1682118" y="15462"/>
                </a:moveTo>
                <a:cubicBezTo>
                  <a:pt x="1482769" y="1386"/>
                  <a:pt x="1229415" y="-30819"/>
                  <a:pt x="1102845" y="79248"/>
                </a:cubicBezTo>
                <a:cubicBezTo>
                  <a:pt x="924471" y="277742"/>
                  <a:pt x="2419352" y="699884"/>
                  <a:pt x="2299103" y="856089"/>
                </a:cubicBezTo>
                <a:cubicBezTo>
                  <a:pt x="2124564" y="1078717"/>
                  <a:pt x="423522" y="1133588"/>
                  <a:pt x="256216" y="1243352"/>
                </a:cubicBezTo>
                <a:cubicBezTo>
                  <a:pt x="80127" y="1325346"/>
                  <a:pt x="53817" y="1406290"/>
                  <a:pt x="0" y="14666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61075 w 357905"/>
                      <a:gd name="connsiteY0" fmla="*/ 30558 h 2898503"/>
                      <a:gd name="connsiteX1" fmla="*/ 171168 w 357905"/>
                      <a:gd name="connsiteY1" fmla="*/ 156620 h 2898503"/>
                      <a:gd name="connsiteX2" fmla="*/ 356834 w 357905"/>
                      <a:gd name="connsiteY2" fmla="*/ 1691919 h 2898503"/>
                      <a:gd name="connsiteX3" fmla="*/ 39766 w 357905"/>
                      <a:gd name="connsiteY3" fmla="*/ 2457281 h 2898503"/>
                      <a:gd name="connsiteX4" fmla="*/ 0 w 357905"/>
                      <a:gd name="connsiteY4" fmla="*/ 2898503 h 2898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05" h="2898503" extrusionOk="0">
                        <a:moveTo>
                          <a:pt x="261075" y="30558"/>
                        </a:moveTo>
                        <a:cubicBezTo>
                          <a:pt x="238954" y="13643"/>
                          <a:pt x="190164" y="-41232"/>
                          <a:pt x="171168" y="156620"/>
                        </a:cubicBezTo>
                        <a:cubicBezTo>
                          <a:pt x="74774" y="605894"/>
                          <a:pt x="350263" y="1428957"/>
                          <a:pt x="356834" y="1691919"/>
                        </a:cubicBezTo>
                        <a:cubicBezTo>
                          <a:pt x="318460" y="2141564"/>
                          <a:pt x="88621" y="2202795"/>
                          <a:pt x="39766" y="2457281"/>
                        </a:cubicBezTo>
                        <a:cubicBezTo>
                          <a:pt x="6386" y="2618554"/>
                          <a:pt x="14090" y="2806821"/>
                          <a:pt x="0" y="2898503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Freeform: Shape 34">
            <a:extLst>
              <a:ext uri="{FF2B5EF4-FFF2-40B4-BE49-F238E27FC236}">
                <a16:creationId xmlns:a16="http://schemas.microsoft.com/office/drawing/2014/main" id="{350AD41D-69E4-4A03-A31E-B8E97B27C9D9}"/>
              </a:ext>
            </a:extLst>
          </p:cNvPr>
          <p:cNvSpPr/>
          <p:nvPr/>
        </p:nvSpPr>
        <p:spPr>
          <a:xfrm rot="2691889" flipV="1">
            <a:off x="4022580" y="3642375"/>
            <a:ext cx="189715" cy="261954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6744845 w 6744845"/>
              <a:gd name="connsiteY0" fmla="*/ 15462 h 1466604"/>
              <a:gd name="connsiteX1" fmla="*/ 6165572 w 6744845"/>
              <a:gd name="connsiteY1" fmla="*/ 79248 h 1466604"/>
              <a:gd name="connsiteX2" fmla="*/ 3960 w 6744845"/>
              <a:gd name="connsiteY2" fmla="*/ 795637 h 1466604"/>
              <a:gd name="connsiteX3" fmla="*/ 5318943 w 6744845"/>
              <a:gd name="connsiteY3" fmla="*/ 1243352 h 1466604"/>
              <a:gd name="connsiteX4" fmla="*/ 5062727 w 6744845"/>
              <a:gd name="connsiteY4" fmla="*/ 1466604 h 1466604"/>
              <a:gd name="connsiteX0" fmla="*/ 1682118 w 4843554"/>
              <a:gd name="connsiteY0" fmla="*/ 15462 h 1466604"/>
              <a:gd name="connsiteX1" fmla="*/ 1102845 w 4843554"/>
              <a:gd name="connsiteY1" fmla="*/ 79248 h 1466604"/>
              <a:gd name="connsiteX2" fmla="*/ 4840937 w 4843554"/>
              <a:gd name="connsiteY2" fmla="*/ 714837 h 1466604"/>
              <a:gd name="connsiteX3" fmla="*/ 256216 w 4843554"/>
              <a:gd name="connsiteY3" fmla="*/ 1243352 h 1466604"/>
              <a:gd name="connsiteX4" fmla="*/ 0 w 4843554"/>
              <a:gd name="connsiteY4" fmla="*/ 1466604 h 1466604"/>
              <a:gd name="connsiteX0" fmla="*/ 3777159 w 6980097"/>
              <a:gd name="connsiteY0" fmla="*/ 15462 h 1466604"/>
              <a:gd name="connsiteX1" fmla="*/ 3197886 w 6980097"/>
              <a:gd name="connsiteY1" fmla="*/ 79248 h 1466604"/>
              <a:gd name="connsiteX2" fmla="*/ 6935978 w 6980097"/>
              <a:gd name="connsiteY2" fmla="*/ 714837 h 1466604"/>
              <a:gd name="connsiteX3" fmla="*/ 9557 w 6980097"/>
              <a:gd name="connsiteY3" fmla="*/ 1057407 h 1466604"/>
              <a:gd name="connsiteX4" fmla="*/ 2095041 w 6980097"/>
              <a:gd name="connsiteY4" fmla="*/ 1466604 h 14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097" h="1466604" extrusionOk="0">
                <a:moveTo>
                  <a:pt x="3777159" y="15462"/>
                </a:moveTo>
                <a:cubicBezTo>
                  <a:pt x="3577810" y="1386"/>
                  <a:pt x="3324456" y="-30819"/>
                  <a:pt x="3197886" y="79248"/>
                </a:cubicBezTo>
                <a:cubicBezTo>
                  <a:pt x="3019512" y="277742"/>
                  <a:pt x="7467366" y="551811"/>
                  <a:pt x="6935978" y="714837"/>
                </a:cubicBezTo>
                <a:cubicBezTo>
                  <a:pt x="6404590" y="877864"/>
                  <a:pt x="176863" y="947643"/>
                  <a:pt x="9557" y="1057407"/>
                </a:cubicBezTo>
                <a:cubicBezTo>
                  <a:pt x="-166532" y="1139401"/>
                  <a:pt x="2148858" y="1406290"/>
                  <a:pt x="2095041" y="14666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02660 w 189715"/>
                      <a:gd name="connsiteY0" fmla="*/ 27617 h 2619541"/>
                      <a:gd name="connsiteX1" fmla="*/ 86916 w 189715"/>
                      <a:gd name="connsiteY1" fmla="*/ 141546 h 2619541"/>
                      <a:gd name="connsiteX2" fmla="*/ 188515 w 189715"/>
                      <a:gd name="connsiteY2" fmla="*/ 1276789 h 2619541"/>
                      <a:gd name="connsiteX3" fmla="*/ 259 w 189715"/>
                      <a:gd name="connsiteY3" fmla="*/ 1888663 h 2619541"/>
                      <a:gd name="connsiteX4" fmla="*/ 56942 w 189715"/>
                      <a:gd name="connsiteY4" fmla="*/ 2619541 h 2619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715" h="2619541" extrusionOk="0">
                        <a:moveTo>
                          <a:pt x="102660" y="27617"/>
                        </a:moveTo>
                        <a:cubicBezTo>
                          <a:pt x="102092" y="8472"/>
                          <a:pt x="89848" y="-39633"/>
                          <a:pt x="86916" y="141546"/>
                        </a:cubicBezTo>
                        <a:cubicBezTo>
                          <a:pt x="50842" y="521979"/>
                          <a:pt x="179040" y="1028967"/>
                          <a:pt x="188515" y="1276789"/>
                        </a:cubicBezTo>
                        <a:cubicBezTo>
                          <a:pt x="149591" y="1588926"/>
                          <a:pt x="11250" y="1682037"/>
                          <a:pt x="259" y="1888663"/>
                        </a:cubicBezTo>
                        <a:cubicBezTo>
                          <a:pt x="-10304" y="2034374"/>
                          <a:pt x="59662" y="2517845"/>
                          <a:pt x="56942" y="2619541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6" grpId="0"/>
      <p:bldP spid="141" grpId="0"/>
      <p:bldP spid="146" grpId="0"/>
      <p:bldP spid="148" grpId="0" animBg="1"/>
      <p:bldP spid="157" grpId="0"/>
      <p:bldP spid="162" grpId="0"/>
      <p:bldP spid="167" grpId="0"/>
      <p:bldP spid="55" grpId="0"/>
      <p:bldP spid="172" grpId="0"/>
      <p:bldP spid="176" grpId="0"/>
      <p:bldP spid="177" grpId="0" animBg="1"/>
      <p:bldP spid="178" grpId="0" animBg="1"/>
      <p:bldP spid="179" grpId="0" animBg="1"/>
      <p:bldP spid="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2925262" y="177496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484923" y="1904298"/>
              <a:ext cx="1318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ما أجملَ الحدائقِ الغنّاء!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2758348" y="3189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الغنّاء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3353428" y="4962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530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أستخدم الكلمات الآتية في جمل من إنشائي : 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686872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 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 أنُمَيِّ لغُتَيِ: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2</a:t>
            </a: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E1C29576-FEC7-4183-93AA-CB21C05DC595}"/>
              </a:ext>
            </a:extLst>
          </p:cNvPr>
          <p:cNvGrpSpPr/>
          <p:nvPr/>
        </p:nvGrpSpPr>
        <p:grpSpPr>
          <a:xfrm>
            <a:off x="6792926" y="1774960"/>
            <a:ext cx="1356470" cy="2091875"/>
            <a:chOff x="7888425" y="1740804"/>
            <a:chExt cx="1356470" cy="2091875"/>
          </a:xfrm>
        </p:grpSpPr>
        <p:sp>
          <p:nvSpPr>
            <p:cNvPr id="56" name="Rectangle: Rounded Corners 29">
              <a:extLst>
                <a:ext uri="{FF2B5EF4-FFF2-40B4-BE49-F238E27FC236}">
                  <a16:creationId xmlns:a16="http://schemas.microsoft.com/office/drawing/2014/main" id="{813A62C4-6E3B-4142-A4AC-E0759455EB45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52666D3-B028-452B-8AB0-47D96C6D0DB6}"/>
                </a:ext>
              </a:extLst>
            </p:cNvPr>
            <p:cNvSpPr txBox="1"/>
            <p:nvPr/>
          </p:nvSpPr>
          <p:spPr>
            <a:xfrm>
              <a:off x="7943405" y="2066787"/>
              <a:ext cx="1301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قضيت يوماً في الصَّحراء القاحلة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58" name="Freeform: Shape 30">
            <a:extLst>
              <a:ext uri="{FF2B5EF4-FFF2-40B4-BE49-F238E27FC236}">
                <a16:creationId xmlns:a16="http://schemas.microsoft.com/office/drawing/2014/main" id="{FAD80256-A8D5-493C-B5B0-EB60813399F8}"/>
              </a:ext>
            </a:extLst>
          </p:cNvPr>
          <p:cNvSpPr/>
          <p:nvPr/>
        </p:nvSpPr>
        <p:spPr>
          <a:xfrm>
            <a:off x="6626012" y="3189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القاحلة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3D351575-C37A-430D-84C9-C7B1D52E26B9}"/>
              </a:ext>
            </a:extLst>
          </p:cNvPr>
          <p:cNvSpPr txBox="1"/>
          <p:nvPr/>
        </p:nvSpPr>
        <p:spPr>
          <a:xfrm>
            <a:off x="7221092" y="4962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71" name="Group 45">
            <a:extLst>
              <a:ext uri="{FF2B5EF4-FFF2-40B4-BE49-F238E27FC236}">
                <a16:creationId xmlns:a16="http://schemas.microsoft.com/office/drawing/2014/main" id="{837CDF4C-8C58-494E-ADF0-8DC36311258D}"/>
              </a:ext>
            </a:extLst>
          </p:cNvPr>
          <p:cNvGrpSpPr/>
          <p:nvPr/>
        </p:nvGrpSpPr>
        <p:grpSpPr>
          <a:xfrm>
            <a:off x="4813688" y="1774960"/>
            <a:ext cx="1446958" cy="2091875"/>
            <a:chOff x="5449881" y="1740804"/>
            <a:chExt cx="1446958" cy="2091875"/>
          </a:xfrm>
        </p:grpSpPr>
        <p:sp>
          <p:nvSpPr>
            <p:cNvPr id="73" name="Rectangle: Rounded Corners 22">
              <a:extLst>
                <a:ext uri="{FF2B5EF4-FFF2-40B4-BE49-F238E27FC236}">
                  <a16:creationId xmlns:a16="http://schemas.microsoft.com/office/drawing/2014/main" id="{85B0CD24-3CE9-4615-9FB1-4B20CA04134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3E7661E5-8928-422D-965F-DA09CD27BA6A}"/>
                </a:ext>
              </a:extLst>
            </p:cNvPr>
            <p:cNvSpPr txBox="1"/>
            <p:nvPr/>
          </p:nvSpPr>
          <p:spPr>
            <a:xfrm>
              <a:off x="5449881" y="2012583"/>
              <a:ext cx="14469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زرتُ القرية التِّراثية في الجنادرية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7" name="Freeform: Shape 23">
            <a:extLst>
              <a:ext uri="{FF2B5EF4-FFF2-40B4-BE49-F238E27FC236}">
                <a16:creationId xmlns:a16="http://schemas.microsoft.com/office/drawing/2014/main" id="{F1125DC8-3E1E-4406-B6C6-64EA52C83356}"/>
              </a:ext>
            </a:extLst>
          </p:cNvPr>
          <p:cNvSpPr/>
          <p:nvPr/>
        </p:nvSpPr>
        <p:spPr>
          <a:xfrm>
            <a:off x="4680343" y="3189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التُّراثية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Box 25">
            <a:extLst>
              <a:ext uri="{FF2B5EF4-FFF2-40B4-BE49-F238E27FC236}">
                <a16:creationId xmlns:a16="http://schemas.microsoft.com/office/drawing/2014/main" id="{BCC75072-725A-4389-A9A1-A942BE16AFB6}"/>
              </a:ext>
            </a:extLst>
          </p:cNvPr>
          <p:cNvSpPr txBox="1"/>
          <p:nvPr/>
        </p:nvSpPr>
        <p:spPr>
          <a:xfrm>
            <a:off x="5275423" y="4962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91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55" grpId="0"/>
      <p:bldP spid="69" grpId="0"/>
      <p:bldP spid="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747</Words>
  <Application>Microsoft Office PowerPoint</Application>
  <PresentationFormat>Widescreen</PresentationFormat>
  <Paragraphs>269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Aller</vt:lpstr>
      <vt:lpstr>Arial</vt:lpstr>
      <vt:lpstr>AXtManalBold</vt:lpstr>
      <vt:lpstr>Bahnschrift SemiBold SemiConden</vt:lpstr>
      <vt:lpstr>Berlin Sans FB</vt:lpstr>
      <vt:lpstr>Calibri</vt:lpstr>
      <vt:lpstr>Calibri Light</vt:lpstr>
      <vt:lpstr>Century Gothic</vt:lpstr>
      <vt:lpstr>Cooper Black</vt:lpstr>
      <vt:lpstr>Economica</vt:lpstr>
      <vt:lpstr>Hand Of Sean</vt:lpstr>
      <vt:lpstr>Helvetica</vt:lpstr>
      <vt:lpstr>Open Sans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duha omar</cp:lastModifiedBy>
  <cp:revision>301</cp:revision>
  <dcterms:created xsi:type="dcterms:W3CDTF">2020-09-22T10:26:44Z</dcterms:created>
  <dcterms:modified xsi:type="dcterms:W3CDTF">2021-05-28T13:03:51Z</dcterms:modified>
</cp:coreProperties>
</file>