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3"/>
  </p:notesMasterIdLst>
  <p:sldIdLst>
    <p:sldId id="256" r:id="rId2"/>
    <p:sldId id="277" r:id="rId3"/>
    <p:sldId id="264" r:id="rId4"/>
    <p:sldId id="262" r:id="rId5"/>
    <p:sldId id="263" r:id="rId6"/>
    <p:sldId id="278" r:id="rId7"/>
    <p:sldId id="257" r:id="rId8"/>
    <p:sldId id="258" r:id="rId9"/>
    <p:sldId id="260" r:id="rId10"/>
    <p:sldId id="261" r:id="rId11"/>
    <p:sldId id="259" r:id="rId12"/>
    <p:sldId id="267" r:id="rId13"/>
    <p:sldId id="265" r:id="rId14"/>
    <p:sldId id="268" r:id="rId15"/>
    <p:sldId id="266" r:id="rId16"/>
    <p:sldId id="269" r:id="rId17"/>
    <p:sldId id="270" r:id="rId18"/>
    <p:sldId id="271" r:id="rId19"/>
    <p:sldId id="272" r:id="rId20"/>
    <p:sldId id="273" r:id="rId21"/>
    <p:sldId id="274" r:id="rId22"/>
    <p:sldId id="275" r:id="rId23"/>
    <p:sldId id="276" r:id="rId24"/>
    <p:sldId id="284" r:id="rId25"/>
    <p:sldId id="279" r:id="rId26"/>
    <p:sldId id="282" r:id="rId27"/>
    <p:sldId id="280" r:id="rId28"/>
    <p:sldId id="283" r:id="rId29"/>
    <p:sldId id="285" r:id="rId30"/>
    <p:sldId id="306" r:id="rId31"/>
    <p:sldId id="307" r:id="rId32"/>
    <p:sldId id="286" r:id="rId33"/>
    <p:sldId id="290" r:id="rId34"/>
    <p:sldId id="291" r:id="rId35"/>
    <p:sldId id="292" r:id="rId36"/>
    <p:sldId id="293" r:id="rId37"/>
    <p:sldId id="294" r:id="rId38"/>
    <p:sldId id="295" r:id="rId39"/>
    <p:sldId id="296" r:id="rId40"/>
    <p:sldId id="297" r:id="rId41"/>
    <p:sldId id="298" r:id="rId42"/>
    <p:sldId id="287" r:id="rId43"/>
    <p:sldId id="288" r:id="rId44"/>
    <p:sldId id="289" r:id="rId45"/>
    <p:sldId id="301" r:id="rId46"/>
    <p:sldId id="299" r:id="rId47"/>
    <p:sldId id="300" r:id="rId48"/>
    <p:sldId id="302" r:id="rId49"/>
    <p:sldId id="304" r:id="rId50"/>
    <p:sldId id="303" r:id="rId51"/>
    <p:sldId id="305" r:id="rId52"/>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F286"/>
    <a:srgbClr val="FFE1C5"/>
    <a:srgbClr val="FFF1B1"/>
    <a:srgbClr val="FFFF57"/>
    <a:srgbClr val="25FF88"/>
    <a:srgbClr val="FF5050"/>
    <a:srgbClr val="6DFFAF"/>
    <a:srgbClr val="FF8B8B"/>
    <a:srgbClr val="FFF37D"/>
    <a:srgbClr val="FFF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F5C9620-26DB-4BAB-84A9-2A740BB940FD}" type="datetimeFigureOut">
              <a:rPr lang="ar-SA" smtClean="0"/>
              <a:t>13/05/40</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A6CBFD1-D4B0-4EF3-873B-A7DD66A9F98E}" type="slidenum">
              <a:rPr lang="ar-SA" smtClean="0"/>
              <a:t>‹#›</a:t>
            </a:fld>
            <a:endParaRPr lang="ar-SA"/>
          </a:p>
        </p:txBody>
      </p:sp>
    </p:spTree>
    <p:extLst>
      <p:ext uri="{BB962C8B-B14F-4D97-AF65-F5344CB8AC3E}">
        <p14:creationId xmlns:p14="http://schemas.microsoft.com/office/powerpoint/2010/main" val="76595532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0A6CBFD1-D4B0-4EF3-873B-A7DD66A9F98E}" type="slidenum">
              <a:rPr lang="ar-SA" smtClean="0"/>
              <a:t>51</a:t>
            </a:fld>
            <a:endParaRPr lang="ar-SA"/>
          </a:p>
        </p:txBody>
      </p:sp>
    </p:spTree>
    <p:extLst>
      <p:ext uri="{BB962C8B-B14F-4D97-AF65-F5344CB8AC3E}">
        <p14:creationId xmlns:p14="http://schemas.microsoft.com/office/powerpoint/2010/main" val="569302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234AD3-B62B-4F20-AA09-50056E9FE0B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AF76F265-E79A-4A0E-99CD-3D42C3A64A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F3671146-8BC5-49AD-A0FC-89C127C0491E}"/>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5" name="عنصر نائب للتذييل 4">
            <a:extLst>
              <a:ext uri="{FF2B5EF4-FFF2-40B4-BE49-F238E27FC236}">
                <a16:creationId xmlns:a16="http://schemas.microsoft.com/office/drawing/2014/main" id="{25F96EC6-8EBF-4272-BA4E-F34925125BC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BA30366-102A-4F93-AC46-986DCCAD7368}"/>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3013545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DEC9BED-7352-408A-8752-FAF80BD7875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934435F-ACE6-4AAF-AF37-BEB749ACFE2B}"/>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A1D62AB-2678-4094-A4B3-8EDDD78ED202}"/>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5" name="عنصر نائب للتذييل 4">
            <a:extLst>
              <a:ext uri="{FF2B5EF4-FFF2-40B4-BE49-F238E27FC236}">
                <a16:creationId xmlns:a16="http://schemas.microsoft.com/office/drawing/2014/main" id="{B8A13D6B-42F9-4BDE-988F-F048897D0FB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4E90129-6E08-46B1-836B-06A49D233E3F}"/>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84707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970FD87-49D4-4D71-A9E3-4C88BF4C391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E24455E0-2EFF-47D2-B053-61BE8C10D1F8}"/>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B33CED6-1228-4A19-A141-EAC431255900}"/>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5" name="عنصر نائب للتذييل 4">
            <a:extLst>
              <a:ext uri="{FF2B5EF4-FFF2-40B4-BE49-F238E27FC236}">
                <a16:creationId xmlns:a16="http://schemas.microsoft.com/office/drawing/2014/main" id="{038D6A16-7909-42FB-871B-7B0A1B81EF7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16A6810-2A72-4C46-A5EE-2C313C9EB1F4}"/>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249073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941F013-0C83-4BE1-8E99-11F1D0751A8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2952D5A-E366-4E69-BBE5-E664765D66B1}"/>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A855B76-FE77-4605-A4A0-A8FB144ACEC8}"/>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5" name="عنصر نائب للتذييل 4">
            <a:extLst>
              <a:ext uri="{FF2B5EF4-FFF2-40B4-BE49-F238E27FC236}">
                <a16:creationId xmlns:a16="http://schemas.microsoft.com/office/drawing/2014/main" id="{CDF8D76E-ADB5-44F5-8C29-DA6A76A1252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6686908-F55B-44BC-894C-76A0205A4CE6}"/>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202984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8BF7763-9AEA-4AB0-AF8A-EE9F3E03BEB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B37AD5B-6457-4DD4-B6E6-F10198949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74DADF52-C37F-464D-A989-9E06D0D6EC35}"/>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5" name="عنصر نائب للتذييل 4">
            <a:extLst>
              <a:ext uri="{FF2B5EF4-FFF2-40B4-BE49-F238E27FC236}">
                <a16:creationId xmlns:a16="http://schemas.microsoft.com/office/drawing/2014/main" id="{14EC5650-6B63-4DC4-9568-7C6B37C17F9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3355DB9-51E0-44FE-8CB2-1417D4E86B47}"/>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345263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520CBDB-4CA9-4039-98EA-573DF5858F7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CE33436-04C3-4FBE-A201-F1607AED1DA7}"/>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594CE1BA-E12D-4F94-8101-33D461079810}"/>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4AB29871-B1C5-4EC4-B421-9E65DD87EF9F}"/>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6" name="عنصر نائب للتذييل 5">
            <a:extLst>
              <a:ext uri="{FF2B5EF4-FFF2-40B4-BE49-F238E27FC236}">
                <a16:creationId xmlns:a16="http://schemas.microsoft.com/office/drawing/2014/main" id="{5C3A4AC6-5153-4D11-B537-B09F245C3EF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3049461-8A5D-4C69-9E6A-BAC87C930F49}"/>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285256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D807BDB-617B-4910-964C-43FADEA8DD2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1CBB7FC-F66C-4E18-963A-AE015F8DAC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0BFC1BF7-EA76-44AB-AB59-15841B1BC206}"/>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AF686C5D-7D2F-4AD1-9C73-5F8EF26C6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70408DFD-29A4-4514-90B4-BC5F89ACFFB3}"/>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99F8E4DE-4A99-4D46-AEBD-7BB92B7BB8F5}"/>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8" name="عنصر نائب للتذييل 7">
            <a:extLst>
              <a:ext uri="{FF2B5EF4-FFF2-40B4-BE49-F238E27FC236}">
                <a16:creationId xmlns:a16="http://schemas.microsoft.com/office/drawing/2014/main" id="{AA0A8F46-EC03-480C-9CF4-92EE8F3A9C38}"/>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3FD8CC5A-D16E-4F03-BCD0-7D9C6F59752A}"/>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248313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609D688-95F6-4397-85CD-3D6A33765A7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CE27FDD8-ACF8-4C33-8AAD-ECC43C2318FA}"/>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4" name="عنصر نائب للتذييل 3">
            <a:extLst>
              <a:ext uri="{FF2B5EF4-FFF2-40B4-BE49-F238E27FC236}">
                <a16:creationId xmlns:a16="http://schemas.microsoft.com/office/drawing/2014/main" id="{ECB5E74E-4722-4F88-9A43-623238676BB5}"/>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59B99D0-7DF5-410E-A0F0-CA5E1F03DE69}"/>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316946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FD92DD5-8C94-4CDC-A26C-8053D45DF911}"/>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3" name="عنصر نائب للتذييل 2">
            <a:extLst>
              <a:ext uri="{FF2B5EF4-FFF2-40B4-BE49-F238E27FC236}">
                <a16:creationId xmlns:a16="http://schemas.microsoft.com/office/drawing/2014/main" id="{F4E3CF82-6EAC-4E01-ACE6-769E03F98C01}"/>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98B2A312-DD0F-42C4-A97D-B6828441B60E}"/>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38426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3A930A4-0A66-43D3-A402-07EADA4EEAB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C44B0EF-9262-4FAB-A313-ED4FACAC58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6EAE54D6-650B-451C-AF5E-CF5489413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C420E0EE-CE55-43BB-8FA0-F2F36CD35911}"/>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6" name="عنصر نائب للتذييل 5">
            <a:extLst>
              <a:ext uri="{FF2B5EF4-FFF2-40B4-BE49-F238E27FC236}">
                <a16:creationId xmlns:a16="http://schemas.microsoft.com/office/drawing/2014/main" id="{820C3F8A-C948-460B-A2BB-50AB25FB973E}"/>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42DFDC2-6D4C-472F-B56F-EF25D18B5193}"/>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324751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6A97F2A-E72F-4CA5-A08B-7D24AE3A0FE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3F7C6CD8-16D6-424D-8AB5-7252BD49D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03B384B9-B5F4-48EA-A938-EDCF98AA4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DBC872D4-EB6C-4A87-B497-7068DD770E66}"/>
              </a:ext>
            </a:extLst>
          </p:cNvPr>
          <p:cNvSpPr>
            <a:spLocks noGrp="1"/>
          </p:cNvSpPr>
          <p:nvPr>
            <p:ph type="dt" sz="half" idx="10"/>
          </p:nvPr>
        </p:nvSpPr>
        <p:spPr/>
        <p:txBody>
          <a:bodyPr/>
          <a:lstStyle/>
          <a:p>
            <a:fld id="{3764F66F-C860-444F-A755-F8FF84D69F65}" type="datetimeFigureOut">
              <a:rPr lang="ar-SA" smtClean="0"/>
              <a:t>13/05/40</a:t>
            </a:fld>
            <a:endParaRPr lang="ar-SA"/>
          </a:p>
        </p:txBody>
      </p:sp>
      <p:sp>
        <p:nvSpPr>
          <p:cNvPr id="6" name="عنصر نائب للتذييل 5">
            <a:extLst>
              <a:ext uri="{FF2B5EF4-FFF2-40B4-BE49-F238E27FC236}">
                <a16:creationId xmlns:a16="http://schemas.microsoft.com/office/drawing/2014/main" id="{BB9744D9-BAB1-4404-B356-9FABD843CA1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1FA9CFD-1FED-49AC-BEAC-0A08D9A52411}"/>
              </a:ext>
            </a:extLst>
          </p:cNvPr>
          <p:cNvSpPr>
            <a:spLocks noGrp="1"/>
          </p:cNvSpPr>
          <p:nvPr>
            <p:ph type="sldNum" sz="quarter" idx="12"/>
          </p:nvPr>
        </p:nvSpPr>
        <p:spPr/>
        <p:txBody>
          <a:bodyPr/>
          <a:lstStyle/>
          <a:p>
            <a:fld id="{F01F1C61-0B41-4F0B-AFC6-04147B60AD3D}" type="slidenum">
              <a:rPr lang="ar-SA" smtClean="0"/>
              <a:t>‹#›</a:t>
            </a:fld>
            <a:endParaRPr lang="ar-SA"/>
          </a:p>
        </p:txBody>
      </p:sp>
    </p:spTree>
    <p:extLst>
      <p:ext uri="{BB962C8B-B14F-4D97-AF65-F5344CB8AC3E}">
        <p14:creationId xmlns:p14="http://schemas.microsoft.com/office/powerpoint/2010/main" val="350475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410DCE9-5346-431C-9351-DB3CDFD907B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90A347C-5222-4397-9F2E-9DD8288A734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4EA93BE-48BE-4F57-856A-137D01087BF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764F66F-C860-444F-A755-F8FF84D69F65}" type="datetimeFigureOut">
              <a:rPr lang="ar-SA" smtClean="0"/>
              <a:t>13/05/40</a:t>
            </a:fld>
            <a:endParaRPr lang="ar-SA"/>
          </a:p>
        </p:txBody>
      </p:sp>
      <p:sp>
        <p:nvSpPr>
          <p:cNvPr id="5" name="عنصر نائب للتذييل 4">
            <a:extLst>
              <a:ext uri="{FF2B5EF4-FFF2-40B4-BE49-F238E27FC236}">
                <a16:creationId xmlns:a16="http://schemas.microsoft.com/office/drawing/2014/main" id="{75A8AC10-E296-49C0-A647-84968087A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DDCE1690-54A0-434D-9127-844CBB34122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01F1C61-0B41-4F0B-AFC6-04147B60AD3D}" type="slidenum">
              <a:rPr lang="ar-SA" smtClean="0"/>
              <a:t>‹#›</a:t>
            </a:fld>
            <a:endParaRPr lang="ar-SA"/>
          </a:p>
        </p:txBody>
      </p:sp>
    </p:spTree>
    <p:extLst>
      <p:ext uri="{BB962C8B-B14F-4D97-AF65-F5344CB8AC3E}">
        <p14:creationId xmlns:p14="http://schemas.microsoft.com/office/powerpoint/2010/main" val="1587564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 Id="rId5" Type="http://schemas.openxmlformats.org/officeDocument/2006/relationships/image" Target="../media/image76.emf"/><Relationship Id="rId4" Type="http://schemas.openxmlformats.org/officeDocument/2006/relationships/image" Target="../media/image75.emf"/></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ØµÙØ±Ø© Ø°Ø§Øª ØµÙØ©">
            <a:extLst>
              <a:ext uri="{FF2B5EF4-FFF2-40B4-BE49-F238E27FC236}">
                <a16:creationId xmlns:a16="http://schemas.microsoft.com/office/drawing/2014/main" id="{23926EC3-7D19-42EC-B21A-21151D6872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3467" y="881644"/>
            <a:ext cx="10905066" cy="509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53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36EE8164-E0F4-4EB0-B958-E964F88067C1}"/>
              </a:ext>
            </a:extLst>
          </p:cNvPr>
          <p:cNvGraphicFramePr>
            <a:graphicFrameLocks noGrp="1"/>
          </p:cNvGraphicFramePr>
          <p:nvPr>
            <p:extLst>
              <p:ext uri="{D42A27DB-BD31-4B8C-83A1-F6EECF244321}">
                <p14:modId xmlns:p14="http://schemas.microsoft.com/office/powerpoint/2010/main" val="2553736380"/>
              </p:ext>
            </p:extLst>
          </p:nvPr>
        </p:nvGraphicFramePr>
        <p:xfrm>
          <a:off x="1837686" y="1296441"/>
          <a:ext cx="9504000" cy="4121040"/>
        </p:xfrm>
        <a:graphic>
          <a:graphicData uri="http://schemas.openxmlformats.org/drawingml/2006/table">
            <a:tbl>
              <a:tblPr rtl="1" firstRow="1" bandRow="1">
                <a:tableStyleId>{5C22544A-7EE6-4342-B048-85BDC9FD1C3A}</a:tableStyleId>
              </a:tblPr>
              <a:tblGrid>
                <a:gridCol w="3168000">
                  <a:extLst>
                    <a:ext uri="{9D8B030D-6E8A-4147-A177-3AD203B41FA5}">
                      <a16:colId xmlns:a16="http://schemas.microsoft.com/office/drawing/2014/main" val="1556434726"/>
                    </a:ext>
                  </a:extLst>
                </a:gridCol>
                <a:gridCol w="3168000">
                  <a:extLst>
                    <a:ext uri="{9D8B030D-6E8A-4147-A177-3AD203B41FA5}">
                      <a16:colId xmlns:a16="http://schemas.microsoft.com/office/drawing/2014/main" val="3909736625"/>
                    </a:ext>
                  </a:extLst>
                </a:gridCol>
                <a:gridCol w="3168000">
                  <a:extLst>
                    <a:ext uri="{9D8B030D-6E8A-4147-A177-3AD203B41FA5}">
                      <a16:colId xmlns:a16="http://schemas.microsoft.com/office/drawing/2014/main" val="2968533014"/>
                    </a:ext>
                  </a:extLst>
                </a:gridCol>
              </a:tblGrid>
              <a:tr h="370840">
                <a:tc>
                  <a:txBody>
                    <a:bodyPr/>
                    <a:lstStyle/>
                    <a:p>
                      <a:pPr algn="ctr" rtl="1"/>
                      <a:r>
                        <a:rPr lang="ar-SA" sz="4000" dirty="0"/>
                        <a:t>ماذا أعرف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rtl="1"/>
                      <a:r>
                        <a:rPr lang="ar-SA" sz="4000" dirty="0"/>
                        <a:t>ماذا اود ان أعرف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rtl="1"/>
                      <a:r>
                        <a:rPr lang="ar-SA" sz="4000" dirty="0"/>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970218798"/>
                  </a:ext>
                </a:extLst>
              </a:tr>
              <a:tr h="3420000">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3484130"/>
                  </a:ext>
                </a:extLst>
              </a:tr>
            </a:tbl>
          </a:graphicData>
        </a:graphic>
      </p:graphicFrame>
      <p:pic>
        <p:nvPicPr>
          <p:cNvPr id="1026" name="Picture 2" descr="ØµÙØ±Ø© Ø°Ø§Øª ØµÙØ©">
            <a:extLst>
              <a:ext uri="{FF2B5EF4-FFF2-40B4-BE49-F238E27FC236}">
                <a16:creationId xmlns:a16="http://schemas.microsoft.com/office/drawing/2014/main" id="{C2C81996-8988-414A-893E-4BF2E48E7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1090"/>
            <a:ext cx="4107766" cy="356691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30D4B755-019A-4B25-9D3D-510AF5A8B397}"/>
              </a:ext>
            </a:extLst>
          </p:cNvPr>
          <p:cNvSpPr/>
          <p:nvPr/>
        </p:nvSpPr>
        <p:spPr>
          <a:xfrm>
            <a:off x="5111557" y="195999"/>
            <a:ext cx="2956259" cy="923330"/>
          </a:xfrm>
          <a:prstGeom prst="rect">
            <a:avLst/>
          </a:prstGeom>
          <a:solidFill>
            <a:schemeClr val="bg1"/>
          </a:solidFill>
        </p:spPr>
        <p:txBody>
          <a:bodyPr wrap="none" lIns="91440" tIns="45720" rIns="91440" bIns="45720">
            <a:spAutoFit/>
          </a:bodyPr>
          <a:lstStyle/>
          <a:p>
            <a:pPr algn="ctr"/>
            <a:r>
              <a:rPr lang="ar-SA" sz="5400" b="1" cap="none" spc="0" dirty="0">
                <a:ln w="0">
                  <a:solidFill>
                    <a:schemeClr val="tx1"/>
                  </a:solidFill>
                </a:ln>
                <a:solidFill>
                  <a:srgbClr val="00B050"/>
                </a:solidFill>
                <a:effectLst>
                  <a:outerShdw blurRad="38100" dist="19050" dir="2700000" algn="tl" rotWithShape="0">
                    <a:schemeClr val="dk1">
                      <a:alpha val="40000"/>
                    </a:schemeClr>
                  </a:outerShdw>
                </a:effectLst>
              </a:rPr>
              <a:t>جدول التعلم </a:t>
            </a:r>
          </a:p>
        </p:txBody>
      </p:sp>
    </p:spTree>
    <p:extLst>
      <p:ext uri="{BB962C8B-B14F-4D97-AF65-F5344CB8AC3E}">
        <p14:creationId xmlns:p14="http://schemas.microsoft.com/office/powerpoint/2010/main" val="55409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2BE68015-EF6B-43F0-BDCF-05BA4D7348C8}"/>
              </a:ext>
            </a:extLst>
          </p:cNvPr>
          <p:cNvPicPr>
            <a:picLocks noChangeAspect="1"/>
          </p:cNvPicPr>
          <p:nvPr/>
        </p:nvPicPr>
        <p:blipFill>
          <a:blip r:embed="rId2"/>
          <a:stretch>
            <a:fillRect/>
          </a:stretch>
        </p:blipFill>
        <p:spPr>
          <a:xfrm>
            <a:off x="7906046" y="26080"/>
            <a:ext cx="4245366" cy="4681805"/>
          </a:xfrm>
          <a:prstGeom prst="rect">
            <a:avLst/>
          </a:prstGeom>
        </p:spPr>
      </p:pic>
      <p:sp>
        <p:nvSpPr>
          <p:cNvPr id="3" name="مستطيل 2">
            <a:extLst>
              <a:ext uri="{FF2B5EF4-FFF2-40B4-BE49-F238E27FC236}">
                <a16:creationId xmlns:a16="http://schemas.microsoft.com/office/drawing/2014/main" id="{BDAA6534-25C5-401A-9A28-5796D7F97922}"/>
              </a:ext>
            </a:extLst>
          </p:cNvPr>
          <p:cNvSpPr/>
          <p:nvPr/>
        </p:nvSpPr>
        <p:spPr>
          <a:xfrm>
            <a:off x="5299528" y="1108163"/>
            <a:ext cx="5671745" cy="769441"/>
          </a:xfrm>
          <a:prstGeom prst="rect">
            <a:avLst/>
          </a:prstGeom>
          <a:noFill/>
        </p:spPr>
        <p:txBody>
          <a:bodyPr wrap="non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*تحدد </a:t>
            </a:r>
            <a:r>
              <a:rPr lang="ar-SA" sz="4400" b="0" cap="none" spc="0" dirty="0">
                <a:ln w="0"/>
                <a:solidFill>
                  <a:sysClr val="windowText" lastClr="000000"/>
                </a:solidFill>
                <a:effectLst>
                  <a:outerShdw blurRad="38100" dist="19050" dir="2700000" algn="tl" rotWithShape="0">
                    <a:schemeClr val="dk1">
                      <a:alpha val="40000"/>
                    </a:schemeClr>
                  </a:outerShdw>
                </a:effectLst>
              </a:rPr>
              <a:t>أجزاء الزهرة ووظائفها </a:t>
            </a:r>
          </a:p>
        </p:txBody>
      </p:sp>
      <p:sp>
        <p:nvSpPr>
          <p:cNvPr id="4" name="مستطيل 3">
            <a:extLst>
              <a:ext uri="{FF2B5EF4-FFF2-40B4-BE49-F238E27FC236}">
                <a16:creationId xmlns:a16="http://schemas.microsoft.com/office/drawing/2014/main" id="{686003A4-A281-49CB-96DF-E049F756CBE1}"/>
              </a:ext>
            </a:extLst>
          </p:cNvPr>
          <p:cNvSpPr/>
          <p:nvPr/>
        </p:nvSpPr>
        <p:spPr>
          <a:xfrm>
            <a:off x="478302" y="2257513"/>
            <a:ext cx="10577105" cy="769441"/>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*تصف </a:t>
            </a:r>
            <a:r>
              <a:rPr lang="ar-SA" sz="4400" b="0" cap="none" spc="0" dirty="0">
                <a:ln w="0"/>
                <a:solidFill>
                  <a:sysClr val="windowText" lastClr="000000"/>
                </a:solidFill>
                <a:effectLst>
                  <a:outerShdw blurRad="38100" dist="19050" dir="2700000" algn="tl" rotWithShape="0">
                    <a:schemeClr val="dk1">
                      <a:alpha val="40000"/>
                    </a:schemeClr>
                  </a:outerShdw>
                </a:effectLst>
              </a:rPr>
              <a:t>الأزهار الكاملة والناقصة والأحادية </a:t>
            </a:r>
            <a:r>
              <a:rPr lang="ar-SA" sz="4400" dirty="0">
                <a:ln w="0"/>
                <a:solidFill>
                  <a:sysClr val="windowText" lastClr="000000"/>
                </a:solidFill>
                <a:effectLst>
                  <a:outerShdw blurRad="38100" dist="19050" dir="2700000" algn="tl" rotWithShape="0">
                    <a:schemeClr val="dk1">
                      <a:alpha val="40000"/>
                    </a:schemeClr>
                  </a:outerShdw>
                </a:effectLst>
              </a:rPr>
              <a:t>والثنائية الجنس</a:t>
            </a:r>
            <a:endParaRPr lang="ar-SA" sz="4400" b="0" cap="none" spc="0" dirty="0">
              <a:ln w="0"/>
              <a:solidFill>
                <a:sysClr val="windowText" lastClr="000000"/>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437FC18C-2F17-42F2-A9BE-C0E6E34FEA25}"/>
              </a:ext>
            </a:extLst>
          </p:cNvPr>
          <p:cNvSpPr/>
          <p:nvPr/>
        </p:nvSpPr>
        <p:spPr>
          <a:xfrm>
            <a:off x="150778" y="3406863"/>
            <a:ext cx="11232152" cy="769441"/>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*تميز </a:t>
            </a:r>
            <a:r>
              <a:rPr lang="ar-SA" sz="4400" b="0" cap="none" spc="0" dirty="0">
                <a:ln w="0"/>
                <a:solidFill>
                  <a:sysClr val="windowText" lastClr="000000"/>
                </a:solidFill>
                <a:effectLst>
                  <a:outerShdw blurRad="38100" dist="19050" dir="2700000" algn="tl" rotWithShape="0">
                    <a:schemeClr val="dk1">
                      <a:alpha val="40000"/>
                    </a:schemeClr>
                  </a:outerShdw>
                </a:effectLst>
              </a:rPr>
              <a:t>بين أزهار ذوات الفلقة الواحدة وأزهار ذوات الفلقتين  </a:t>
            </a:r>
          </a:p>
        </p:txBody>
      </p:sp>
      <p:sp>
        <p:nvSpPr>
          <p:cNvPr id="7" name="AutoShape 2" descr="ÙØªÙØ¬Ø© Ø¨Ø­Ø« Ø§ÙØµÙØ± Ø¹Ù Ø¨Ø±Ø§ÙÙØ² ÙØ¨Ø§ØªÙØ©">
            <a:extLst>
              <a:ext uri="{FF2B5EF4-FFF2-40B4-BE49-F238E27FC236}">
                <a16:creationId xmlns:a16="http://schemas.microsoft.com/office/drawing/2014/main" id="{AFF380CD-EC34-4173-B428-139B7B3E34B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sz="4400"/>
          </a:p>
        </p:txBody>
      </p:sp>
      <p:sp>
        <p:nvSpPr>
          <p:cNvPr id="8" name="مستطيل 7">
            <a:extLst>
              <a:ext uri="{FF2B5EF4-FFF2-40B4-BE49-F238E27FC236}">
                <a16:creationId xmlns:a16="http://schemas.microsoft.com/office/drawing/2014/main" id="{14655DCA-8A36-4BCA-941F-19AC2083E16E}"/>
              </a:ext>
            </a:extLst>
          </p:cNvPr>
          <p:cNvSpPr/>
          <p:nvPr/>
        </p:nvSpPr>
        <p:spPr>
          <a:xfrm>
            <a:off x="4273411" y="4588955"/>
            <a:ext cx="6768198" cy="769441"/>
          </a:xfrm>
          <a:prstGeom prst="rect">
            <a:avLst/>
          </a:prstGeom>
          <a:noFill/>
        </p:spPr>
        <p:txBody>
          <a:bodyPr wrap="non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*تربط </a:t>
            </a:r>
            <a:r>
              <a:rPr lang="ar-SA" sz="4400" b="0" cap="none" spc="0" dirty="0">
                <a:ln w="0"/>
                <a:solidFill>
                  <a:sysClr val="windowText" lastClr="000000"/>
                </a:solidFill>
                <a:effectLst>
                  <a:outerShdw blurRad="38100" dist="19050" dir="2700000" algn="tl" rotWithShape="0">
                    <a:schemeClr val="dk1">
                      <a:alpha val="40000"/>
                    </a:schemeClr>
                  </a:outerShdw>
                </a:effectLst>
              </a:rPr>
              <a:t>بين آلية تلقيح الزهرة وتركيبها</a:t>
            </a:r>
          </a:p>
        </p:txBody>
      </p:sp>
      <p:sp>
        <p:nvSpPr>
          <p:cNvPr id="9" name="مستطيل 8">
            <a:extLst>
              <a:ext uri="{FF2B5EF4-FFF2-40B4-BE49-F238E27FC236}">
                <a16:creationId xmlns:a16="http://schemas.microsoft.com/office/drawing/2014/main" id="{6EB65408-2CD6-4785-8942-2A3CCA7BB6D8}"/>
              </a:ext>
            </a:extLst>
          </p:cNvPr>
          <p:cNvSpPr/>
          <p:nvPr/>
        </p:nvSpPr>
        <p:spPr>
          <a:xfrm>
            <a:off x="6543458" y="5694823"/>
            <a:ext cx="4427815" cy="769441"/>
          </a:xfrm>
          <a:prstGeom prst="rect">
            <a:avLst/>
          </a:prstGeom>
          <a:noFill/>
        </p:spPr>
        <p:txBody>
          <a:bodyPr wrap="non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*توضح </a:t>
            </a:r>
            <a:r>
              <a:rPr lang="ar-SA" sz="4400" b="0" cap="none" spc="0" dirty="0">
                <a:ln w="0"/>
                <a:solidFill>
                  <a:sysClr val="windowText" lastClr="000000"/>
                </a:solidFill>
                <a:effectLst>
                  <a:outerShdw blurRad="38100" dist="19050" dir="2700000" algn="tl" rotWithShape="0">
                    <a:schemeClr val="dk1">
                      <a:alpha val="40000"/>
                    </a:schemeClr>
                  </a:outerShdw>
                </a:effectLst>
              </a:rPr>
              <a:t>الفترة الضوئية </a:t>
            </a:r>
          </a:p>
        </p:txBody>
      </p:sp>
      <p:cxnSp>
        <p:nvCxnSpPr>
          <p:cNvPr id="10" name="رابط مستقيم 9">
            <a:extLst>
              <a:ext uri="{FF2B5EF4-FFF2-40B4-BE49-F238E27FC236}">
                <a16:creationId xmlns:a16="http://schemas.microsoft.com/office/drawing/2014/main" id="{B737B804-C5C8-4680-9C72-C10E4D33E1F0}"/>
              </a:ext>
            </a:extLst>
          </p:cNvPr>
          <p:cNvCxnSpPr>
            <a:cxnSpLocks/>
          </p:cNvCxnSpPr>
          <p:nvPr/>
        </p:nvCxnSpPr>
        <p:spPr>
          <a:xfrm flipH="1">
            <a:off x="942535" y="618978"/>
            <a:ext cx="8159263" cy="0"/>
          </a:xfrm>
          <a:prstGeom prst="line">
            <a:avLst/>
          </a:prstGeom>
          <a:ln w="76200">
            <a:solidFill>
              <a:srgbClr val="F40000"/>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a:extLst>
              <a:ext uri="{FF2B5EF4-FFF2-40B4-BE49-F238E27FC236}">
                <a16:creationId xmlns:a16="http://schemas.microsoft.com/office/drawing/2014/main" id="{011A8A62-F30E-4F1A-B57C-23641A35022D}"/>
              </a:ext>
            </a:extLst>
          </p:cNvPr>
          <p:cNvCxnSpPr>
            <a:cxnSpLocks/>
          </p:cNvCxnSpPr>
          <p:nvPr/>
        </p:nvCxnSpPr>
        <p:spPr>
          <a:xfrm flipH="1">
            <a:off x="11382930" y="4061416"/>
            <a:ext cx="1" cy="2170570"/>
          </a:xfrm>
          <a:prstGeom prst="line">
            <a:avLst/>
          </a:prstGeom>
          <a:ln w="76200">
            <a:solidFill>
              <a:srgbClr val="F4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36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0E54272-D98A-4BC1-9FC0-217A37783A56}"/>
              </a:ext>
            </a:extLst>
          </p:cNvPr>
          <p:cNvSpPr/>
          <p:nvPr/>
        </p:nvSpPr>
        <p:spPr>
          <a:xfrm>
            <a:off x="2887643" y="2318450"/>
            <a:ext cx="6527409" cy="2308324"/>
          </a:xfrm>
          <a:prstGeom prst="rect">
            <a:avLst/>
          </a:prstGeom>
          <a:noFill/>
          <a:ln w="38100">
            <a:noFill/>
          </a:ln>
        </p:spPr>
        <p:txBody>
          <a:bodyPr wrap="square" lIns="91440" tIns="45720" rIns="91440" bIns="45720">
            <a:spAutoFit/>
          </a:bodyPr>
          <a:lstStyle/>
          <a:p>
            <a:pPr algn="ctr"/>
            <a:r>
              <a:rPr lang="ar-SA" sz="4800" b="1" dirty="0">
                <a:ln w="0">
                  <a:solidFill>
                    <a:schemeClr val="tx1"/>
                  </a:solidFill>
                </a:ln>
                <a:solidFill>
                  <a:schemeClr val="accent1"/>
                </a:solidFill>
                <a:effectLst>
                  <a:outerShdw blurRad="38100" dist="25400" dir="5400000" algn="ctr" rotWithShape="0">
                    <a:srgbClr val="6E747A">
                      <a:alpha val="43000"/>
                    </a:srgbClr>
                  </a:outerShdw>
                </a:effectLst>
              </a:rPr>
              <a:t>أن الازهار تختلف في الشكل والتركيب من نوع لأخر وهذا يحدده التركيب الوراثي لكل نوع </a:t>
            </a:r>
          </a:p>
        </p:txBody>
      </p:sp>
      <p:sp>
        <p:nvSpPr>
          <p:cNvPr id="3" name="مستطيل 2">
            <a:extLst>
              <a:ext uri="{FF2B5EF4-FFF2-40B4-BE49-F238E27FC236}">
                <a16:creationId xmlns:a16="http://schemas.microsoft.com/office/drawing/2014/main" id="{0670D656-277A-4879-BEBB-9AF514170BA4}"/>
              </a:ext>
            </a:extLst>
          </p:cNvPr>
          <p:cNvSpPr/>
          <p:nvPr/>
        </p:nvSpPr>
        <p:spPr>
          <a:xfrm>
            <a:off x="9298745" y="2532187"/>
            <a:ext cx="2520000" cy="19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79434E1A-4074-4800-B81A-CA502CCAFB56}"/>
              </a:ext>
            </a:extLst>
          </p:cNvPr>
          <p:cNvSpPr/>
          <p:nvPr/>
        </p:nvSpPr>
        <p:spPr>
          <a:xfrm>
            <a:off x="337626" y="2545307"/>
            <a:ext cx="2520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047B0718-AF25-431A-8800-D03FBC424772}"/>
              </a:ext>
            </a:extLst>
          </p:cNvPr>
          <p:cNvSpPr/>
          <p:nvPr/>
        </p:nvSpPr>
        <p:spPr>
          <a:xfrm>
            <a:off x="450165" y="168815"/>
            <a:ext cx="2520000" cy="198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D15D4EC4-B669-487E-BC88-F8D4B02DE9BC}"/>
              </a:ext>
            </a:extLst>
          </p:cNvPr>
          <p:cNvSpPr/>
          <p:nvPr/>
        </p:nvSpPr>
        <p:spPr>
          <a:xfrm>
            <a:off x="9298745" y="168815"/>
            <a:ext cx="2520000" cy="19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EB5FEDBE-C470-4862-A647-E6333E886868}"/>
              </a:ext>
            </a:extLst>
          </p:cNvPr>
          <p:cNvSpPr/>
          <p:nvPr/>
        </p:nvSpPr>
        <p:spPr>
          <a:xfrm>
            <a:off x="6213235" y="168815"/>
            <a:ext cx="2520000" cy="198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76B253C-04E0-4A0A-8A7F-F6318E4615B0}"/>
              </a:ext>
            </a:extLst>
          </p:cNvPr>
          <p:cNvSpPr/>
          <p:nvPr/>
        </p:nvSpPr>
        <p:spPr>
          <a:xfrm>
            <a:off x="3324666" y="168815"/>
            <a:ext cx="2520000" cy="198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7A545BBF-5F1F-4847-87FA-29B8AEB1ADB3}"/>
              </a:ext>
            </a:extLst>
          </p:cNvPr>
          <p:cNvSpPr/>
          <p:nvPr/>
        </p:nvSpPr>
        <p:spPr>
          <a:xfrm>
            <a:off x="337626" y="4796410"/>
            <a:ext cx="2520000" cy="180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9">
            <a:extLst>
              <a:ext uri="{FF2B5EF4-FFF2-40B4-BE49-F238E27FC236}">
                <a16:creationId xmlns:a16="http://schemas.microsoft.com/office/drawing/2014/main" id="{08649B59-30E1-463A-8A15-9CEF8B99733E}"/>
              </a:ext>
            </a:extLst>
          </p:cNvPr>
          <p:cNvSpPr/>
          <p:nvPr/>
        </p:nvSpPr>
        <p:spPr>
          <a:xfrm>
            <a:off x="9298745" y="4796410"/>
            <a:ext cx="2520000" cy="180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5AAF16B6-E6D8-41F9-81A4-6CCA1043C1B1}"/>
              </a:ext>
            </a:extLst>
          </p:cNvPr>
          <p:cNvSpPr/>
          <p:nvPr/>
        </p:nvSpPr>
        <p:spPr>
          <a:xfrm>
            <a:off x="6277415" y="4796410"/>
            <a:ext cx="2520000" cy="1800000"/>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D29F4871-7606-481C-9254-232D74014280}"/>
              </a:ext>
            </a:extLst>
          </p:cNvPr>
          <p:cNvSpPr/>
          <p:nvPr/>
        </p:nvSpPr>
        <p:spPr>
          <a:xfrm>
            <a:off x="3256086" y="4796410"/>
            <a:ext cx="2520000" cy="1800000"/>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72268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0E54272-D98A-4BC1-9FC0-217A37783A56}"/>
              </a:ext>
            </a:extLst>
          </p:cNvPr>
          <p:cNvSpPr/>
          <p:nvPr/>
        </p:nvSpPr>
        <p:spPr>
          <a:xfrm>
            <a:off x="3256086" y="2148815"/>
            <a:ext cx="6072207" cy="2800767"/>
          </a:xfrm>
          <a:prstGeom prst="rect">
            <a:avLst/>
          </a:prstGeom>
          <a:noFill/>
          <a:ln w="38100">
            <a:noFill/>
          </a:ln>
        </p:spPr>
        <p:txBody>
          <a:bodyPr wrap="square" lIns="91440" tIns="45720" rIns="91440" bIns="45720">
            <a:spAutoFit/>
          </a:bodyPr>
          <a:lstStyle/>
          <a:p>
            <a:pPr algn="ctr"/>
            <a:r>
              <a:rPr lang="ar-SA" sz="4400" b="1" dirty="0">
                <a:ln w="0">
                  <a:solidFill>
                    <a:schemeClr val="tx1"/>
                  </a:solidFill>
                </a:ln>
                <a:solidFill>
                  <a:schemeClr val="accent1"/>
                </a:solidFill>
                <a:effectLst>
                  <a:outerShdw blurRad="38100" dist="25400" dir="5400000" algn="ctr" rotWithShape="0">
                    <a:srgbClr val="6E747A">
                      <a:alpha val="43000"/>
                    </a:srgbClr>
                  </a:outerShdw>
                </a:effectLst>
              </a:rPr>
              <a:t>مهما تتعدد اشكال الازهار والوانها وروائحها فإنها تمثل بالنسبة للنبات </a:t>
            </a:r>
          </a:p>
          <a:p>
            <a:pPr algn="ctr"/>
            <a:r>
              <a:rPr lang="ar-SA" sz="4400" b="1" dirty="0">
                <a:ln w="0">
                  <a:solidFill>
                    <a:schemeClr val="tx1"/>
                  </a:solidFill>
                </a:ln>
                <a:solidFill>
                  <a:schemeClr val="accent1"/>
                </a:solidFill>
                <a:effectLst>
                  <a:outerShdw blurRad="38100" dist="25400" dir="5400000" algn="ctr" rotWithShape="0">
                    <a:srgbClr val="6E747A">
                      <a:alpha val="43000"/>
                    </a:srgbClr>
                  </a:outerShdw>
                </a:effectLst>
              </a:rPr>
              <a:t>(عضو التكاثر الجنسي)    </a:t>
            </a:r>
          </a:p>
        </p:txBody>
      </p:sp>
      <p:sp>
        <p:nvSpPr>
          <p:cNvPr id="3" name="مستطيل 2">
            <a:extLst>
              <a:ext uri="{FF2B5EF4-FFF2-40B4-BE49-F238E27FC236}">
                <a16:creationId xmlns:a16="http://schemas.microsoft.com/office/drawing/2014/main" id="{0670D656-277A-4879-BEBB-9AF514170BA4}"/>
              </a:ext>
            </a:extLst>
          </p:cNvPr>
          <p:cNvSpPr/>
          <p:nvPr/>
        </p:nvSpPr>
        <p:spPr>
          <a:xfrm>
            <a:off x="9298745" y="2532187"/>
            <a:ext cx="2520000" cy="19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79434E1A-4074-4800-B81A-CA502CCAFB56}"/>
              </a:ext>
            </a:extLst>
          </p:cNvPr>
          <p:cNvSpPr/>
          <p:nvPr/>
        </p:nvSpPr>
        <p:spPr>
          <a:xfrm>
            <a:off x="337626" y="2545307"/>
            <a:ext cx="2520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047B0718-AF25-431A-8800-D03FBC424772}"/>
              </a:ext>
            </a:extLst>
          </p:cNvPr>
          <p:cNvSpPr/>
          <p:nvPr/>
        </p:nvSpPr>
        <p:spPr>
          <a:xfrm>
            <a:off x="450165" y="168815"/>
            <a:ext cx="2520000" cy="198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D15D4EC4-B669-487E-BC88-F8D4B02DE9BC}"/>
              </a:ext>
            </a:extLst>
          </p:cNvPr>
          <p:cNvSpPr/>
          <p:nvPr/>
        </p:nvSpPr>
        <p:spPr>
          <a:xfrm>
            <a:off x="9298745" y="168815"/>
            <a:ext cx="2520000" cy="19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EB5FEDBE-C470-4862-A647-E6333E886868}"/>
              </a:ext>
            </a:extLst>
          </p:cNvPr>
          <p:cNvSpPr/>
          <p:nvPr/>
        </p:nvSpPr>
        <p:spPr>
          <a:xfrm>
            <a:off x="6213235" y="98475"/>
            <a:ext cx="2520000" cy="198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76B253C-04E0-4A0A-8A7F-F6318E4615B0}"/>
              </a:ext>
            </a:extLst>
          </p:cNvPr>
          <p:cNvSpPr/>
          <p:nvPr/>
        </p:nvSpPr>
        <p:spPr>
          <a:xfrm>
            <a:off x="3324666" y="112543"/>
            <a:ext cx="2520000" cy="198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7A545BBF-5F1F-4847-87FA-29B8AEB1ADB3}"/>
              </a:ext>
            </a:extLst>
          </p:cNvPr>
          <p:cNvSpPr/>
          <p:nvPr/>
        </p:nvSpPr>
        <p:spPr>
          <a:xfrm>
            <a:off x="337626" y="4796410"/>
            <a:ext cx="2520000" cy="180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9">
            <a:extLst>
              <a:ext uri="{FF2B5EF4-FFF2-40B4-BE49-F238E27FC236}">
                <a16:creationId xmlns:a16="http://schemas.microsoft.com/office/drawing/2014/main" id="{08649B59-30E1-463A-8A15-9CEF8B99733E}"/>
              </a:ext>
            </a:extLst>
          </p:cNvPr>
          <p:cNvSpPr/>
          <p:nvPr/>
        </p:nvSpPr>
        <p:spPr>
          <a:xfrm>
            <a:off x="9298745" y="4796410"/>
            <a:ext cx="2520000" cy="180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5AAF16B6-E6D8-41F9-81A4-6CCA1043C1B1}"/>
              </a:ext>
            </a:extLst>
          </p:cNvPr>
          <p:cNvSpPr/>
          <p:nvPr/>
        </p:nvSpPr>
        <p:spPr>
          <a:xfrm>
            <a:off x="6277415" y="4937090"/>
            <a:ext cx="2520000" cy="1800000"/>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D29F4871-7606-481C-9254-232D74014280}"/>
              </a:ext>
            </a:extLst>
          </p:cNvPr>
          <p:cNvSpPr/>
          <p:nvPr/>
        </p:nvSpPr>
        <p:spPr>
          <a:xfrm>
            <a:off x="3256086" y="4965226"/>
            <a:ext cx="2520000" cy="1800000"/>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309931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181A"/>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DE485B0-2C48-466E-BD8B-F619B790C64C}"/>
              </a:ext>
            </a:extLst>
          </p:cNvPr>
          <p:cNvSpPr/>
          <p:nvPr/>
        </p:nvSpPr>
        <p:spPr>
          <a:xfrm>
            <a:off x="6822831" y="474345"/>
            <a:ext cx="4940402" cy="5262979"/>
          </a:xfrm>
          <a:prstGeom prst="rect">
            <a:avLst/>
          </a:prstGeom>
          <a:noFill/>
        </p:spPr>
        <p:txBody>
          <a:bodyPr wrap="square" lIns="91440" tIns="45720" rIns="91440" bIns="45720">
            <a:spAutoFit/>
          </a:bodyPr>
          <a:lstStyle/>
          <a:p>
            <a:pPr algn="ctr"/>
            <a:r>
              <a:rPr lang="ar-SA" sz="4800" b="1" cap="none" spc="0" dirty="0">
                <a:ln w="0"/>
                <a:solidFill>
                  <a:schemeClr val="bg1"/>
                </a:solidFill>
                <a:effectLst>
                  <a:outerShdw blurRad="38100" dist="19050" dir="2700000" algn="tl" rotWithShape="0">
                    <a:schemeClr val="dk1">
                      <a:alpha val="40000"/>
                    </a:schemeClr>
                  </a:outerShdw>
                </a:effectLst>
              </a:rPr>
              <a:t>عندما نتأمل في خلق الله تعالى للأزهار سنرى أن هذه الأزهار تتركب من عدة أجزاء </a:t>
            </a:r>
          </a:p>
          <a:p>
            <a:pPr algn="ctr"/>
            <a:r>
              <a:rPr lang="ar-SA" sz="4800" b="1" cap="none" spc="0" dirty="0">
                <a:ln w="0"/>
                <a:solidFill>
                  <a:schemeClr val="bg1"/>
                </a:solidFill>
                <a:effectLst>
                  <a:outerShdw blurRad="38100" dist="19050" dir="2700000" algn="tl" rotWithShape="0">
                    <a:schemeClr val="dk1">
                      <a:alpha val="40000"/>
                    </a:schemeClr>
                  </a:outerShdw>
                </a:effectLst>
              </a:rPr>
              <a:t>بالتعاون مع زميلاتكـِ في المجموعة صلي كل جزء من أجزاء الزهرة بالمسمى الصحيح  </a:t>
            </a:r>
          </a:p>
        </p:txBody>
      </p:sp>
      <p:pic>
        <p:nvPicPr>
          <p:cNvPr id="3" name="صورة 2">
            <a:extLst>
              <a:ext uri="{FF2B5EF4-FFF2-40B4-BE49-F238E27FC236}">
                <a16:creationId xmlns:a16="http://schemas.microsoft.com/office/drawing/2014/main" id="{25EBA6C4-1505-4C7E-94FB-C9DBDD99F571}"/>
              </a:ext>
            </a:extLst>
          </p:cNvPr>
          <p:cNvPicPr>
            <a:picLocks noChangeAspect="1"/>
          </p:cNvPicPr>
          <p:nvPr/>
        </p:nvPicPr>
        <p:blipFill>
          <a:blip r:embed="rId2"/>
          <a:stretch>
            <a:fillRect/>
          </a:stretch>
        </p:blipFill>
        <p:spPr>
          <a:xfrm>
            <a:off x="-1" y="0"/>
            <a:ext cx="6428936" cy="6858000"/>
          </a:xfrm>
          <a:prstGeom prst="rect">
            <a:avLst/>
          </a:prstGeom>
        </p:spPr>
      </p:pic>
    </p:spTree>
    <p:extLst>
      <p:ext uri="{BB962C8B-B14F-4D97-AF65-F5344CB8AC3E}">
        <p14:creationId xmlns:p14="http://schemas.microsoft.com/office/powerpoint/2010/main" val="332570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52728257-EF90-408A-8CE8-FDFFDA1FB1AC}"/>
              </a:ext>
            </a:extLst>
          </p:cNvPr>
          <p:cNvPicPr>
            <a:picLocks noChangeAspect="1"/>
          </p:cNvPicPr>
          <p:nvPr/>
        </p:nvPicPr>
        <p:blipFill>
          <a:blip r:embed="rId2"/>
          <a:stretch>
            <a:fillRect/>
          </a:stretch>
        </p:blipFill>
        <p:spPr>
          <a:xfrm>
            <a:off x="140677" y="1617785"/>
            <a:ext cx="6133513" cy="5240215"/>
          </a:xfrm>
          <a:prstGeom prst="rect">
            <a:avLst/>
          </a:prstGeom>
        </p:spPr>
      </p:pic>
      <p:sp>
        <p:nvSpPr>
          <p:cNvPr id="4" name="مستطيل 3">
            <a:extLst>
              <a:ext uri="{FF2B5EF4-FFF2-40B4-BE49-F238E27FC236}">
                <a16:creationId xmlns:a16="http://schemas.microsoft.com/office/drawing/2014/main" id="{21045E6D-F41E-4D24-B599-16F836D38673}"/>
              </a:ext>
            </a:extLst>
          </p:cNvPr>
          <p:cNvSpPr/>
          <p:nvPr/>
        </p:nvSpPr>
        <p:spPr>
          <a:xfrm>
            <a:off x="211017" y="107224"/>
            <a:ext cx="11833293" cy="1569660"/>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بالتعاون مع زميلاتكـِ في المجموعة سمي كل جزء من أجزاء الزهرة بالمسمى الصحيح مستعينة بالمصطلحات التالية  </a:t>
            </a:r>
          </a:p>
        </p:txBody>
      </p:sp>
      <p:sp>
        <p:nvSpPr>
          <p:cNvPr id="6" name="مستطيل 5">
            <a:extLst>
              <a:ext uri="{FF2B5EF4-FFF2-40B4-BE49-F238E27FC236}">
                <a16:creationId xmlns:a16="http://schemas.microsoft.com/office/drawing/2014/main" id="{2BA86F65-996E-4D56-A210-6B8B6DA4A41A}"/>
              </a:ext>
            </a:extLst>
          </p:cNvPr>
          <p:cNvSpPr/>
          <p:nvPr/>
        </p:nvSpPr>
        <p:spPr>
          <a:xfrm>
            <a:off x="9594171" y="3102176"/>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السبلة </a:t>
            </a:r>
          </a:p>
        </p:txBody>
      </p:sp>
      <p:sp>
        <p:nvSpPr>
          <p:cNvPr id="9" name="مستطيل 8">
            <a:extLst>
              <a:ext uri="{FF2B5EF4-FFF2-40B4-BE49-F238E27FC236}">
                <a16:creationId xmlns:a16="http://schemas.microsoft.com/office/drawing/2014/main" id="{C3048E78-347A-4BA8-95A4-C92302CB9E35}"/>
              </a:ext>
            </a:extLst>
          </p:cNvPr>
          <p:cNvSpPr/>
          <p:nvPr/>
        </p:nvSpPr>
        <p:spPr>
          <a:xfrm>
            <a:off x="8467576" y="5358463"/>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البتلة  </a:t>
            </a:r>
          </a:p>
        </p:txBody>
      </p:sp>
      <p:sp>
        <p:nvSpPr>
          <p:cNvPr id="10" name="مستطيل 9">
            <a:extLst>
              <a:ext uri="{FF2B5EF4-FFF2-40B4-BE49-F238E27FC236}">
                <a16:creationId xmlns:a16="http://schemas.microsoft.com/office/drawing/2014/main" id="{72CF3741-5C9C-4615-8A80-9F244677E809}"/>
              </a:ext>
            </a:extLst>
          </p:cNvPr>
          <p:cNvSpPr/>
          <p:nvPr/>
        </p:nvSpPr>
        <p:spPr>
          <a:xfrm>
            <a:off x="6958804" y="3102175"/>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القلم  </a:t>
            </a:r>
          </a:p>
        </p:txBody>
      </p:sp>
      <p:sp>
        <p:nvSpPr>
          <p:cNvPr id="11" name="مستطيل 10">
            <a:extLst>
              <a:ext uri="{FF2B5EF4-FFF2-40B4-BE49-F238E27FC236}">
                <a16:creationId xmlns:a16="http://schemas.microsoft.com/office/drawing/2014/main" id="{641FB4A4-88E3-403F-A7BF-AF5050BB1C70}"/>
              </a:ext>
            </a:extLst>
          </p:cNvPr>
          <p:cNvSpPr/>
          <p:nvPr/>
        </p:nvSpPr>
        <p:spPr>
          <a:xfrm>
            <a:off x="9594171" y="4237892"/>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الميسم </a:t>
            </a:r>
          </a:p>
        </p:txBody>
      </p:sp>
      <p:sp>
        <p:nvSpPr>
          <p:cNvPr id="12" name="مستطيل 11">
            <a:extLst>
              <a:ext uri="{FF2B5EF4-FFF2-40B4-BE49-F238E27FC236}">
                <a16:creationId xmlns:a16="http://schemas.microsoft.com/office/drawing/2014/main" id="{BC50781B-E0BC-4D94-8231-1BA655938E08}"/>
              </a:ext>
            </a:extLst>
          </p:cNvPr>
          <p:cNvSpPr/>
          <p:nvPr/>
        </p:nvSpPr>
        <p:spPr>
          <a:xfrm>
            <a:off x="9594171" y="1965034"/>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الخيط </a:t>
            </a:r>
          </a:p>
        </p:txBody>
      </p:sp>
      <p:sp>
        <p:nvSpPr>
          <p:cNvPr id="13" name="مستطيل 12">
            <a:extLst>
              <a:ext uri="{FF2B5EF4-FFF2-40B4-BE49-F238E27FC236}">
                <a16:creationId xmlns:a16="http://schemas.microsoft.com/office/drawing/2014/main" id="{452ADE58-6C1E-4900-90C7-BE8814837AD1}"/>
              </a:ext>
            </a:extLst>
          </p:cNvPr>
          <p:cNvSpPr/>
          <p:nvPr/>
        </p:nvSpPr>
        <p:spPr>
          <a:xfrm>
            <a:off x="6958804" y="4237891"/>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المتك  </a:t>
            </a:r>
          </a:p>
        </p:txBody>
      </p:sp>
      <p:sp>
        <p:nvSpPr>
          <p:cNvPr id="14" name="مستطيل 13">
            <a:extLst>
              <a:ext uri="{FF2B5EF4-FFF2-40B4-BE49-F238E27FC236}">
                <a16:creationId xmlns:a16="http://schemas.microsoft.com/office/drawing/2014/main" id="{532095C5-80E9-45D4-9324-8E760262D239}"/>
              </a:ext>
            </a:extLst>
          </p:cNvPr>
          <p:cNvSpPr/>
          <p:nvPr/>
        </p:nvSpPr>
        <p:spPr>
          <a:xfrm>
            <a:off x="6958804" y="1981603"/>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المبيض  </a:t>
            </a:r>
          </a:p>
        </p:txBody>
      </p:sp>
    </p:spTree>
    <p:extLst>
      <p:ext uri="{BB962C8B-B14F-4D97-AF65-F5344CB8AC3E}">
        <p14:creationId xmlns:p14="http://schemas.microsoft.com/office/powerpoint/2010/main" val="175365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52728257-EF90-408A-8CE8-FDFFDA1FB1AC}"/>
              </a:ext>
            </a:extLst>
          </p:cNvPr>
          <p:cNvPicPr>
            <a:picLocks noChangeAspect="1"/>
          </p:cNvPicPr>
          <p:nvPr/>
        </p:nvPicPr>
        <p:blipFill>
          <a:blip r:embed="rId2"/>
          <a:stretch>
            <a:fillRect/>
          </a:stretch>
        </p:blipFill>
        <p:spPr>
          <a:xfrm>
            <a:off x="140677" y="1617785"/>
            <a:ext cx="6133513" cy="5240215"/>
          </a:xfrm>
          <a:prstGeom prst="rect">
            <a:avLst/>
          </a:prstGeom>
        </p:spPr>
      </p:pic>
      <p:sp>
        <p:nvSpPr>
          <p:cNvPr id="4" name="مستطيل 3">
            <a:extLst>
              <a:ext uri="{FF2B5EF4-FFF2-40B4-BE49-F238E27FC236}">
                <a16:creationId xmlns:a16="http://schemas.microsoft.com/office/drawing/2014/main" id="{21045E6D-F41E-4D24-B599-16F836D38673}"/>
              </a:ext>
            </a:extLst>
          </p:cNvPr>
          <p:cNvSpPr/>
          <p:nvPr/>
        </p:nvSpPr>
        <p:spPr>
          <a:xfrm>
            <a:off x="211017" y="107224"/>
            <a:ext cx="11833293" cy="1569660"/>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بالتعاون مع زميلاتكـِ في المجموعة سمي كل جزء من أجزاء الزهرة بالمسمى الصحيح مستعينة بالمصطلحات التالية  </a:t>
            </a:r>
          </a:p>
        </p:txBody>
      </p:sp>
      <p:sp>
        <p:nvSpPr>
          <p:cNvPr id="6" name="مستطيل 5">
            <a:extLst>
              <a:ext uri="{FF2B5EF4-FFF2-40B4-BE49-F238E27FC236}">
                <a16:creationId xmlns:a16="http://schemas.microsoft.com/office/drawing/2014/main" id="{2BA86F65-996E-4D56-A210-6B8B6DA4A41A}"/>
              </a:ext>
            </a:extLst>
          </p:cNvPr>
          <p:cNvSpPr/>
          <p:nvPr/>
        </p:nvSpPr>
        <p:spPr>
          <a:xfrm>
            <a:off x="9594171" y="3102176"/>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السبلة </a:t>
            </a:r>
          </a:p>
        </p:txBody>
      </p:sp>
      <p:sp>
        <p:nvSpPr>
          <p:cNvPr id="9" name="مستطيل 8">
            <a:extLst>
              <a:ext uri="{FF2B5EF4-FFF2-40B4-BE49-F238E27FC236}">
                <a16:creationId xmlns:a16="http://schemas.microsoft.com/office/drawing/2014/main" id="{C3048E78-347A-4BA8-95A4-C92302CB9E35}"/>
              </a:ext>
            </a:extLst>
          </p:cNvPr>
          <p:cNvSpPr/>
          <p:nvPr/>
        </p:nvSpPr>
        <p:spPr>
          <a:xfrm>
            <a:off x="8467576" y="5358463"/>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البتلة  </a:t>
            </a:r>
          </a:p>
        </p:txBody>
      </p:sp>
      <p:sp>
        <p:nvSpPr>
          <p:cNvPr id="10" name="مستطيل 9">
            <a:extLst>
              <a:ext uri="{FF2B5EF4-FFF2-40B4-BE49-F238E27FC236}">
                <a16:creationId xmlns:a16="http://schemas.microsoft.com/office/drawing/2014/main" id="{72CF3741-5C9C-4615-8A80-9F244677E809}"/>
              </a:ext>
            </a:extLst>
          </p:cNvPr>
          <p:cNvSpPr/>
          <p:nvPr/>
        </p:nvSpPr>
        <p:spPr>
          <a:xfrm>
            <a:off x="6958804" y="3102175"/>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القلم  </a:t>
            </a:r>
          </a:p>
        </p:txBody>
      </p:sp>
      <p:sp>
        <p:nvSpPr>
          <p:cNvPr id="11" name="مستطيل 10">
            <a:extLst>
              <a:ext uri="{FF2B5EF4-FFF2-40B4-BE49-F238E27FC236}">
                <a16:creationId xmlns:a16="http://schemas.microsoft.com/office/drawing/2014/main" id="{641FB4A4-88E3-403F-A7BF-AF5050BB1C70}"/>
              </a:ext>
            </a:extLst>
          </p:cNvPr>
          <p:cNvSpPr/>
          <p:nvPr/>
        </p:nvSpPr>
        <p:spPr>
          <a:xfrm>
            <a:off x="9594171" y="4237892"/>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الميسم </a:t>
            </a:r>
          </a:p>
        </p:txBody>
      </p:sp>
      <p:sp>
        <p:nvSpPr>
          <p:cNvPr id="12" name="مستطيل 11">
            <a:extLst>
              <a:ext uri="{FF2B5EF4-FFF2-40B4-BE49-F238E27FC236}">
                <a16:creationId xmlns:a16="http://schemas.microsoft.com/office/drawing/2014/main" id="{BC50781B-E0BC-4D94-8231-1BA655938E08}"/>
              </a:ext>
            </a:extLst>
          </p:cNvPr>
          <p:cNvSpPr/>
          <p:nvPr/>
        </p:nvSpPr>
        <p:spPr>
          <a:xfrm>
            <a:off x="9594171" y="1965034"/>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الخيط </a:t>
            </a:r>
          </a:p>
        </p:txBody>
      </p:sp>
      <p:sp>
        <p:nvSpPr>
          <p:cNvPr id="13" name="مستطيل 12">
            <a:extLst>
              <a:ext uri="{FF2B5EF4-FFF2-40B4-BE49-F238E27FC236}">
                <a16:creationId xmlns:a16="http://schemas.microsoft.com/office/drawing/2014/main" id="{452ADE58-6C1E-4900-90C7-BE8814837AD1}"/>
              </a:ext>
            </a:extLst>
          </p:cNvPr>
          <p:cNvSpPr/>
          <p:nvPr/>
        </p:nvSpPr>
        <p:spPr>
          <a:xfrm>
            <a:off x="6958804" y="4237891"/>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المتك  </a:t>
            </a:r>
          </a:p>
        </p:txBody>
      </p:sp>
      <p:sp>
        <p:nvSpPr>
          <p:cNvPr id="14" name="مستطيل 13">
            <a:extLst>
              <a:ext uri="{FF2B5EF4-FFF2-40B4-BE49-F238E27FC236}">
                <a16:creationId xmlns:a16="http://schemas.microsoft.com/office/drawing/2014/main" id="{532095C5-80E9-45D4-9324-8E760262D239}"/>
              </a:ext>
            </a:extLst>
          </p:cNvPr>
          <p:cNvSpPr/>
          <p:nvPr/>
        </p:nvSpPr>
        <p:spPr>
          <a:xfrm>
            <a:off x="6958804" y="1981603"/>
            <a:ext cx="2253190" cy="830997"/>
          </a:xfrm>
          <a:prstGeom prst="rect">
            <a:avLst/>
          </a:prstGeom>
          <a:solidFill>
            <a:schemeClr val="bg1"/>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المبيض  </a:t>
            </a:r>
          </a:p>
        </p:txBody>
      </p:sp>
      <p:sp>
        <p:nvSpPr>
          <p:cNvPr id="15" name="مستطيل 14">
            <a:extLst>
              <a:ext uri="{FF2B5EF4-FFF2-40B4-BE49-F238E27FC236}">
                <a16:creationId xmlns:a16="http://schemas.microsoft.com/office/drawing/2014/main" id="{6522F290-3CE0-47A9-82C1-CB10C111B614}"/>
              </a:ext>
            </a:extLst>
          </p:cNvPr>
          <p:cNvSpPr/>
          <p:nvPr/>
        </p:nvSpPr>
        <p:spPr>
          <a:xfrm>
            <a:off x="3462952" y="2142474"/>
            <a:ext cx="1223908" cy="707886"/>
          </a:xfrm>
          <a:prstGeom prst="rect">
            <a:avLst/>
          </a:prstGeom>
          <a:solidFill>
            <a:schemeClr val="bg1"/>
          </a:solidFill>
          <a:ln w="38100">
            <a:noFill/>
          </a:ln>
        </p:spPr>
        <p:txBody>
          <a:bodyPr wrap="square" lIns="91440" tIns="45720" rIns="91440" bIns="45720">
            <a:spAutoFit/>
          </a:bodyPr>
          <a:lstStyle/>
          <a:p>
            <a:pPr algn="ctr"/>
            <a:r>
              <a:rPr lang="ar-SA" sz="4000" b="1" dirty="0">
                <a:ln w="0"/>
                <a:solidFill>
                  <a:srgbClr val="F40000"/>
                </a:solidFill>
                <a:effectLst>
                  <a:outerShdw blurRad="38100" dist="19050" dir="2700000" algn="tl" rotWithShape="0">
                    <a:schemeClr val="dk1">
                      <a:alpha val="40000"/>
                    </a:schemeClr>
                  </a:outerShdw>
                </a:effectLst>
              </a:rPr>
              <a:t>السبلة </a:t>
            </a:r>
          </a:p>
        </p:txBody>
      </p:sp>
      <p:sp>
        <p:nvSpPr>
          <p:cNvPr id="16" name="مستطيل 15">
            <a:extLst>
              <a:ext uri="{FF2B5EF4-FFF2-40B4-BE49-F238E27FC236}">
                <a16:creationId xmlns:a16="http://schemas.microsoft.com/office/drawing/2014/main" id="{05182321-22E7-4755-BD68-12839088A9AE}"/>
              </a:ext>
            </a:extLst>
          </p:cNvPr>
          <p:cNvSpPr/>
          <p:nvPr/>
        </p:nvSpPr>
        <p:spPr>
          <a:xfrm>
            <a:off x="4557932" y="3792351"/>
            <a:ext cx="1181660" cy="707886"/>
          </a:xfrm>
          <a:prstGeom prst="rect">
            <a:avLst/>
          </a:prstGeom>
          <a:solidFill>
            <a:schemeClr val="bg1"/>
          </a:solidFill>
          <a:ln w="38100">
            <a:noFill/>
          </a:ln>
        </p:spPr>
        <p:txBody>
          <a:bodyPr wrap="square" lIns="91440" tIns="45720" rIns="91440" bIns="45720">
            <a:spAutoFit/>
          </a:bodyPr>
          <a:lstStyle/>
          <a:p>
            <a:pPr algn="ctr"/>
            <a:r>
              <a:rPr lang="ar-SA" sz="4000" b="1" dirty="0">
                <a:ln w="0"/>
                <a:solidFill>
                  <a:srgbClr val="F40000"/>
                </a:solidFill>
                <a:effectLst>
                  <a:outerShdw blurRad="38100" dist="19050" dir="2700000" algn="tl" rotWithShape="0">
                    <a:schemeClr val="dk1">
                      <a:alpha val="40000"/>
                    </a:schemeClr>
                  </a:outerShdw>
                </a:effectLst>
              </a:rPr>
              <a:t>البتلة </a:t>
            </a:r>
          </a:p>
        </p:txBody>
      </p:sp>
      <p:sp>
        <p:nvSpPr>
          <p:cNvPr id="17" name="مستطيل 16">
            <a:extLst>
              <a:ext uri="{FF2B5EF4-FFF2-40B4-BE49-F238E27FC236}">
                <a16:creationId xmlns:a16="http://schemas.microsoft.com/office/drawing/2014/main" id="{186DB388-518F-48E1-AA50-AB93EDCCD931}"/>
              </a:ext>
            </a:extLst>
          </p:cNvPr>
          <p:cNvSpPr/>
          <p:nvPr/>
        </p:nvSpPr>
        <p:spPr>
          <a:xfrm>
            <a:off x="281353" y="4630846"/>
            <a:ext cx="1097300" cy="707886"/>
          </a:xfrm>
          <a:prstGeom prst="rect">
            <a:avLst/>
          </a:prstGeom>
          <a:solidFill>
            <a:schemeClr val="bg1"/>
          </a:solidFill>
          <a:ln w="38100">
            <a:noFill/>
          </a:ln>
        </p:spPr>
        <p:txBody>
          <a:bodyPr wrap="square" lIns="91440" tIns="45720" rIns="91440" bIns="45720">
            <a:spAutoFit/>
          </a:bodyPr>
          <a:lstStyle/>
          <a:p>
            <a:pPr algn="ctr"/>
            <a:r>
              <a:rPr lang="ar-SA" sz="4000" b="1" dirty="0">
                <a:ln w="0"/>
                <a:solidFill>
                  <a:srgbClr val="F40000"/>
                </a:solidFill>
                <a:effectLst>
                  <a:outerShdw blurRad="38100" dist="19050" dir="2700000" algn="tl" rotWithShape="0">
                    <a:schemeClr val="dk1">
                      <a:alpha val="40000"/>
                    </a:schemeClr>
                  </a:outerShdw>
                </a:effectLst>
              </a:rPr>
              <a:t>المتك  </a:t>
            </a:r>
          </a:p>
        </p:txBody>
      </p:sp>
      <p:sp>
        <p:nvSpPr>
          <p:cNvPr id="18" name="مستطيل 17">
            <a:extLst>
              <a:ext uri="{FF2B5EF4-FFF2-40B4-BE49-F238E27FC236}">
                <a16:creationId xmlns:a16="http://schemas.microsoft.com/office/drawing/2014/main" id="{FCFB4A0A-A954-4452-82BE-8CAEBA988676}"/>
              </a:ext>
            </a:extLst>
          </p:cNvPr>
          <p:cNvSpPr/>
          <p:nvPr/>
        </p:nvSpPr>
        <p:spPr>
          <a:xfrm>
            <a:off x="126610" y="2899846"/>
            <a:ext cx="1223908" cy="707886"/>
          </a:xfrm>
          <a:prstGeom prst="rect">
            <a:avLst/>
          </a:prstGeom>
          <a:solidFill>
            <a:schemeClr val="bg1"/>
          </a:solidFill>
          <a:ln w="38100">
            <a:noFill/>
          </a:ln>
        </p:spPr>
        <p:txBody>
          <a:bodyPr wrap="square" lIns="91440" tIns="45720" rIns="91440" bIns="45720">
            <a:spAutoFit/>
          </a:bodyPr>
          <a:lstStyle/>
          <a:p>
            <a:pPr algn="ctr"/>
            <a:r>
              <a:rPr lang="ar-SA" sz="4000" b="1" dirty="0">
                <a:ln w="0"/>
                <a:solidFill>
                  <a:srgbClr val="F40000"/>
                </a:solidFill>
                <a:effectLst>
                  <a:outerShdw blurRad="38100" dist="19050" dir="2700000" algn="tl" rotWithShape="0">
                    <a:schemeClr val="dk1">
                      <a:alpha val="40000"/>
                    </a:schemeClr>
                  </a:outerShdw>
                </a:effectLst>
              </a:rPr>
              <a:t>الخيط </a:t>
            </a:r>
          </a:p>
        </p:txBody>
      </p:sp>
      <p:sp>
        <p:nvSpPr>
          <p:cNvPr id="19" name="مستطيل 18">
            <a:extLst>
              <a:ext uri="{FF2B5EF4-FFF2-40B4-BE49-F238E27FC236}">
                <a16:creationId xmlns:a16="http://schemas.microsoft.com/office/drawing/2014/main" id="{CA73928E-8212-4531-BC44-C74E1D4780CB}"/>
              </a:ext>
            </a:extLst>
          </p:cNvPr>
          <p:cNvSpPr/>
          <p:nvPr/>
        </p:nvSpPr>
        <p:spPr>
          <a:xfrm>
            <a:off x="4107766" y="5481574"/>
            <a:ext cx="1350473" cy="707886"/>
          </a:xfrm>
          <a:prstGeom prst="rect">
            <a:avLst/>
          </a:prstGeom>
          <a:solidFill>
            <a:schemeClr val="bg1"/>
          </a:solidFill>
          <a:ln w="38100">
            <a:noFill/>
          </a:ln>
        </p:spPr>
        <p:txBody>
          <a:bodyPr wrap="square" lIns="91440" tIns="45720" rIns="91440" bIns="45720">
            <a:spAutoFit/>
          </a:bodyPr>
          <a:lstStyle/>
          <a:p>
            <a:pPr algn="ctr"/>
            <a:r>
              <a:rPr lang="ar-SA" sz="4000" b="1" dirty="0">
                <a:ln w="0"/>
                <a:solidFill>
                  <a:srgbClr val="F40000"/>
                </a:solidFill>
                <a:effectLst>
                  <a:outerShdw blurRad="38100" dist="19050" dir="2700000" algn="tl" rotWithShape="0">
                    <a:schemeClr val="dk1">
                      <a:alpha val="40000"/>
                    </a:schemeClr>
                  </a:outerShdw>
                </a:effectLst>
              </a:rPr>
              <a:t>الميسم</a:t>
            </a:r>
          </a:p>
        </p:txBody>
      </p:sp>
      <p:sp>
        <p:nvSpPr>
          <p:cNvPr id="20" name="مستطيل 19">
            <a:extLst>
              <a:ext uri="{FF2B5EF4-FFF2-40B4-BE49-F238E27FC236}">
                <a16:creationId xmlns:a16="http://schemas.microsoft.com/office/drawing/2014/main" id="{D0E53CC1-E14C-4D99-AD44-5BF51A4DEF54}"/>
              </a:ext>
            </a:extLst>
          </p:cNvPr>
          <p:cNvSpPr/>
          <p:nvPr/>
        </p:nvSpPr>
        <p:spPr>
          <a:xfrm>
            <a:off x="4743176" y="4459091"/>
            <a:ext cx="1052732" cy="707886"/>
          </a:xfrm>
          <a:prstGeom prst="rect">
            <a:avLst/>
          </a:prstGeom>
          <a:solidFill>
            <a:schemeClr val="bg1"/>
          </a:solidFill>
          <a:ln w="38100">
            <a:noFill/>
          </a:ln>
        </p:spPr>
        <p:txBody>
          <a:bodyPr wrap="square" lIns="91440" tIns="45720" rIns="91440" bIns="45720">
            <a:spAutoFit/>
          </a:bodyPr>
          <a:lstStyle/>
          <a:p>
            <a:pPr algn="ctr"/>
            <a:r>
              <a:rPr lang="ar-SA" sz="4000" b="1" dirty="0">
                <a:ln w="0"/>
                <a:solidFill>
                  <a:srgbClr val="F40000"/>
                </a:solidFill>
                <a:effectLst>
                  <a:outerShdw blurRad="38100" dist="19050" dir="2700000" algn="tl" rotWithShape="0">
                    <a:schemeClr val="dk1">
                      <a:alpha val="40000"/>
                    </a:schemeClr>
                  </a:outerShdw>
                </a:effectLst>
              </a:rPr>
              <a:t>القلم </a:t>
            </a:r>
          </a:p>
        </p:txBody>
      </p:sp>
      <p:sp>
        <p:nvSpPr>
          <p:cNvPr id="21" name="مستطيل 20">
            <a:extLst>
              <a:ext uri="{FF2B5EF4-FFF2-40B4-BE49-F238E27FC236}">
                <a16:creationId xmlns:a16="http://schemas.microsoft.com/office/drawing/2014/main" id="{E40E828A-08F6-4132-AB77-31391D040AA6}"/>
              </a:ext>
            </a:extLst>
          </p:cNvPr>
          <p:cNvSpPr/>
          <p:nvPr/>
        </p:nvSpPr>
        <p:spPr>
          <a:xfrm>
            <a:off x="3873318" y="3100674"/>
            <a:ext cx="1584921" cy="707886"/>
          </a:xfrm>
          <a:prstGeom prst="rect">
            <a:avLst/>
          </a:prstGeom>
          <a:solidFill>
            <a:schemeClr val="bg1"/>
          </a:solidFill>
          <a:ln w="38100">
            <a:noFill/>
          </a:ln>
        </p:spPr>
        <p:txBody>
          <a:bodyPr wrap="square" lIns="91440" tIns="45720" rIns="91440" bIns="45720">
            <a:spAutoFit/>
          </a:bodyPr>
          <a:lstStyle/>
          <a:p>
            <a:pPr algn="ctr"/>
            <a:r>
              <a:rPr lang="ar-SA" sz="4000" b="1" dirty="0">
                <a:ln w="0"/>
                <a:solidFill>
                  <a:srgbClr val="F40000"/>
                </a:solidFill>
                <a:effectLst>
                  <a:outerShdw blurRad="38100" dist="19050" dir="2700000" algn="tl" rotWithShape="0">
                    <a:schemeClr val="dk1">
                      <a:alpha val="40000"/>
                    </a:schemeClr>
                  </a:outerShdw>
                </a:effectLst>
              </a:rPr>
              <a:t>المبيض</a:t>
            </a:r>
          </a:p>
        </p:txBody>
      </p:sp>
    </p:spTree>
    <p:extLst>
      <p:ext uri="{BB962C8B-B14F-4D97-AF65-F5344CB8AC3E}">
        <p14:creationId xmlns:p14="http://schemas.microsoft.com/office/powerpoint/2010/main" val="72171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ou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out)">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ou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out)">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5FACB24-50FD-43EF-83C7-019A31CF7518}"/>
              </a:ext>
            </a:extLst>
          </p:cNvPr>
          <p:cNvSpPr/>
          <p:nvPr/>
        </p:nvSpPr>
        <p:spPr>
          <a:xfrm>
            <a:off x="168813" y="121291"/>
            <a:ext cx="11830930" cy="769441"/>
          </a:xfrm>
          <a:prstGeom prst="rect">
            <a:avLst/>
          </a:prstGeom>
          <a:solidFill>
            <a:srgbClr val="00CCFF"/>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بالتعاون مع زميلاتكـِ في المجموعة أكملي </a:t>
            </a:r>
            <a:r>
              <a:rPr lang="ar-SA" sz="4400" u="sng" dirty="0">
                <a:ln w="0"/>
                <a:solidFill>
                  <a:srgbClr val="FF0000"/>
                </a:solidFill>
                <a:effectLst>
                  <a:outerShdw blurRad="38100" dist="19050" dir="2700000" algn="tl" rotWithShape="0">
                    <a:schemeClr val="dk1">
                      <a:alpha val="40000"/>
                    </a:schemeClr>
                  </a:outerShdw>
                </a:effectLst>
              </a:rPr>
              <a:t>الفجوة</a:t>
            </a:r>
            <a:r>
              <a:rPr lang="ar-SA" sz="4400" dirty="0">
                <a:ln w="0"/>
                <a:effectLst>
                  <a:outerShdw blurRad="38100" dist="19050" dir="2700000" algn="tl" rotWithShape="0">
                    <a:schemeClr val="dk1">
                      <a:alpha val="40000"/>
                    </a:schemeClr>
                  </a:outerShdw>
                </a:effectLst>
              </a:rPr>
              <a:t> المقارنة  التالية </a:t>
            </a:r>
          </a:p>
        </p:txBody>
      </p:sp>
      <p:graphicFrame>
        <p:nvGraphicFramePr>
          <p:cNvPr id="3" name="جدول 2">
            <a:extLst>
              <a:ext uri="{FF2B5EF4-FFF2-40B4-BE49-F238E27FC236}">
                <a16:creationId xmlns:a16="http://schemas.microsoft.com/office/drawing/2014/main" id="{9094A346-7B87-4891-A2A4-86AD7C6912FE}"/>
              </a:ext>
            </a:extLst>
          </p:cNvPr>
          <p:cNvGraphicFramePr>
            <a:graphicFrameLocks noGrp="1"/>
          </p:cNvGraphicFramePr>
          <p:nvPr>
            <p:extLst>
              <p:ext uri="{D42A27DB-BD31-4B8C-83A1-F6EECF244321}">
                <p14:modId xmlns:p14="http://schemas.microsoft.com/office/powerpoint/2010/main" val="869078206"/>
              </p:ext>
            </p:extLst>
          </p:nvPr>
        </p:nvGraphicFramePr>
        <p:xfrm>
          <a:off x="119012" y="1071359"/>
          <a:ext cx="11844000" cy="5151120"/>
        </p:xfrm>
        <a:graphic>
          <a:graphicData uri="http://schemas.openxmlformats.org/drawingml/2006/table">
            <a:tbl>
              <a:tblPr rtl="1" firstRow="1" bandRow="1">
                <a:tableStyleId>{5C22544A-7EE6-4342-B048-85BDC9FD1C3A}</a:tableStyleId>
              </a:tblPr>
              <a:tblGrid>
                <a:gridCol w="1260000">
                  <a:extLst>
                    <a:ext uri="{9D8B030D-6E8A-4147-A177-3AD203B41FA5}">
                      <a16:colId xmlns:a16="http://schemas.microsoft.com/office/drawing/2014/main" val="499763208"/>
                    </a:ext>
                  </a:extLst>
                </a:gridCol>
                <a:gridCol w="1512000">
                  <a:extLst>
                    <a:ext uri="{9D8B030D-6E8A-4147-A177-3AD203B41FA5}">
                      <a16:colId xmlns:a16="http://schemas.microsoft.com/office/drawing/2014/main" val="974046448"/>
                    </a:ext>
                  </a:extLst>
                </a:gridCol>
                <a:gridCol w="1512000">
                  <a:extLst>
                    <a:ext uri="{9D8B030D-6E8A-4147-A177-3AD203B41FA5}">
                      <a16:colId xmlns:a16="http://schemas.microsoft.com/office/drawing/2014/main" val="1476189715"/>
                    </a:ext>
                  </a:extLst>
                </a:gridCol>
                <a:gridCol w="1512000">
                  <a:extLst>
                    <a:ext uri="{9D8B030D-6E8A-4147-A177-3AD203B41FA5}">
                      <a16:colId xmlns:a16="http://schemas.microsoft.com/office/drawing/2014/main" val="4166649893"/>
                    </a:ext>
                  </a:extLst>
                </a:gridCol>
                <a:gridCol w="1512000">
                  <a:extLst>
                    <a:ext uri="{9D8B030D-6E8A-4147-A177-3AD203B41FA5}">
                      <a16:colId xmlns:a16="http://schemas.microsoft.com/office/drawing/2014/main" val="4142608686"/>
                    </a:ext>
                  </a:extLst>
                </a:gridCol>
                <a:gridCol w="1512000">
                  <a:extLst>
                    <a:ext uri="{9D8B030D-6E8A-4147-A177-3AD203B41FA5}">
                      <a16:colId xmlns:a16="http://schemas.microsoft.com/office/drawing/2014/main" val="2599569972"/>
                    </a:ext>
                  </a:extLst>
                </a:gridCol>
                <a:gridCol w="1512000">
                  <a:extLst>
                    <a:ext uri="{9D8B030D-6E8A-4147-A177-3AD203B41FA5}">
                      <a16:colId xmlns:a16="http://schemas.microsoft.com/office/drawing/2014/main" val="208467366"/>
                    </a:ext>
                  </a:extLst>
                </a:gridCol>
                <a:gridCol w="1512000">
                  <a:extLst>
                    <a:ext uri="{9D8B030D-6E8A-4147-A177-3AD203B41FA5}">
                      <a16:colId xmlns:a16="http://schemas.microsoft.com/office/drawing/2014/main" val="2713635646"/>
                    </a:ext>
                  </a:extLst>
                </a:gridCol>
              </a:tblGrid>
              <a:tr h="370840">
                <a:tc>
                  <a:txBody>
                    <a:bodyPr/>
                    <a:lstStyle/>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الكأس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5FF88"/>
                    </a:solidFill>
                  </a:tcPr>
                </a:tc>
                <a:tc>
                  <a:txBody>
                    <a:bodyPr/>
                    <a:lstStyle/>
                    <a:p>
                      <a:pPr algn="ctr" rtl="1"/>
                      <a:r>
                        <a:rPr lang="ar-SA" sz="3200" b="1" dirty="0">
                          <a:solidFill>
                            <a:schemeClr val="tx1"/>
                          </a:solidFill>
                        </a:rPr>
                        <a:t>التويج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4F4F"/>
                    </a:solidFill>
                  </a:tcPr>
                </a:tc>
                <a:tc gridSpan="2">
                  <a:txBody>
                    <a:bodyPr/>
                    <a:lstStyle/>
                    <a:p>
                      <a:pPr algn="ctr" rtl="1"/>
                      <a:r>
                        <a:rPr lang="ar-SA" sz="3200" b="1" dirty="0">
                          <a:solidFill>
                            <a:schemeClr val="tx1"/>
                          </a:solidFill>
                        </a:rPr>
                        <a:t>السداة(عضو التذكير)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43"/>
                    </a:solidFill>
                  </a:tcPr>
                </a:tc>
                <a:tc hMerge="1">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3">
                  <a:txBody>
                    <a:bodyPr/>
                    <a:lstStyle/>
                    <a:p>
                      <a:pPr algn="ctr" rtl="1"/>
                      <a:r>
                        <a:rPr lang="ar-SA" sz="3200" b="1" dirty="0" err="1">
                          <a:solidFill>
                            <a:schemeClr val="tx1"/>
                          </a:solidFill>
                        </a:rPr>
                        <a:t>الكربلة</a:t>
                      </a:r>
                      <a:r>
                        <a:rPr lang="ar-SA" sz="3200" b="1" dirty="0">
                          <a:solidFill>
                            <a:schemeClr val="tx1"/>
                          </a:solidFill>
                        </a:rPr>
                        <a:t> (عضو التأنيث)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D44B"/>
                    </a:solidFill>
                  </a:tcPr>
                </a:tc>
                <a:tc hMerge="1">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892005"/>
                  </a:ext>
                </a:extLst>
              </a:tr>
              <a:tr h="370840">
                <a:tc>
                  <a:txBody>
                    <a:bodyPr/>
                    <a:lstStyle/>
                    <a:p>
                      <a:pPr algn="ctr" rtl="1"/>
                      <a:r>
                        <a:rPr lang="ar-SA" sz="3200" b="1" dirty="0">
                          <a:solidFill>
                            <a:schemeClr val="tx1"/>
                          </a:solidFill>
                        </a:rPr>
                        <a:t>التركيب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43"/>
                    </a:solidFill>
                  </a:tcPr>
                </a:tc>
                <a:tc>
                  <a:txBody>
                    <a:bodyPr/>
                    <a:lstStyle/>
                    <a:p>
                      <a:pPr algn="ctr" rtl="1"/>
                      <a:r>
                        <a:rPr lang="ar-SA" sz="3200" b="1" dirty="0">
                          <a:solidFill>
                            <a:schemeClr val="tx1"/>
                          </a:solidFill>
                        </a:rPr>
                        <a:t>أوراق خضراء تسمى السبلات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أوراق ملونة تسمى البتلات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الخيط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المتك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الميسم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القلم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المبيض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3859779"/>
                  </a:ext>
                </a:extLst>
              </a:tr>
              <a:tr h="370840">
                <a:tc>
                  <a:txBody>
                    <a:bodyPr/>
                    <a:lstStyle/>
                    <a:p>
                      <a:pPr algn="ctr" rtl="1"/>
                      <a:r>
                        <a:rPr lang="ar-SA" sz="3200" b="1" dirty="0">
                          <a:solidFill>
                            <a:schemeClr val="tx1"/>
                          </a:solidFill>
                        </a:rPr>
                        <a:t>الوظيفة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4F4F"/>
                    </a:solidFill>
                  </a:tcPr>
                </a:tc>
                <a:tc>
                  <a:txBody>
                    <a:bodyPr/>
                    <a:lstStyle/>
                    <a:p>
                      <a:pPr algn="ctr" rtl="1"/>
                      <a:r>
                        <a:rPr lang="ar-SA" sz="3200" b="1" dirty="0">
                          <a:solidFill>
                            <a:schemeClr val="tx1"/>
                          </a:solidFill>
                        </a:rPr>
                        <a:t>تحمي براعم الأزهار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تجذب المُلقحات وتوفر لها موضع للوقف</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يحمل المتك ويدعمه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به خلايا تنقسم لتكون حبوب اللقاح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المكان الذي يحدث فيه التلقيح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الجزء الذي يربط الميسم بالمبيض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يتكون بداخله البويضات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6000553"/>
                  </a:ext>
                </a:extLst>
              </a:tr>
            </a:tbl>
          </a:graphicData>
        </a:graphic>
      </p:graphicFrame>
      <p:sp>
        <p:nvSpPr>
          <p:cNvPr id="4" name="مستطيل 3">
            <a:extLst>
              <a:ext uri="{FF2B5EF4-FFF2-40B4-BE49-F238E27FC236}">
                <a16:creationId xmlns:a16="http://schemas.microsoft.com/office/drawing/2014/main" id="{ACBFBC9C-CC26-46C4-8533-FA56B658678E}"/>
              </a:ext>
            </a:extLst>
          </p:cNvPr>
          <p:cNvSpPr/>
          <p:nvPr/>
        </p:nvSpPr>
        <p:spPr>
          <a:xfrm>
            <a:off x="9284677" y="1716259"/>
            <a:ext cx="1332000" cy="19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634B4B89-6E79-446A-9B56-90C0590477FC}"/>
              </a:ext>
            </a:extLst>
          </p:cNvPr>
          <p:cNvSpPr/>
          <p:nvPr/>
        </p:nvSpPr>
        <p:spPr>
          <a:xfrm>
            <a:off x="9284677" y="3804886"/>
            <a:ext cx="1332000" cy="19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1C4B8A9F-EA57-41C3-9286-A10F5DD30539}"/>
              </a:ext>
            </a:extLst>
          </p:cNvPr>
          <p:cNvSpPr/>
          <p:nvPr/>
        </p:nvSpPr>
        <p:spPr>
          <a:xfrm>
            <a:off x="7777870" y="1134007"/>
            <a:ext cx="1332000" cy="468000"/>
          </a:xfrm>
          <a:prstGeom prst="rect">
            <a:avLst/>
          </a:prstGeom>
          <a:solidFill>
            <a:srgbClr val="F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AF795FF0-4504-4FCD-A4C3-14FAE0209DC7}"/>
              </a:ext>
            </a:extLst>
          </p:cNvPr>
          <p:cNvSpPr/>
          <p:nvPr/>
        </p:nvSpPr>
        <p:spPr>
          <a:xfrm>
            <a:off x="7771618" y="3799409"/>
            <a:ext cx="1332000" cy="232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A1224DBE-A15B-4462-8CD0-F6FAFD0388E5}"/>
              </a:ext>
            </a:extLst>
          </p:cNvPr>
          <p:cNvSpPr/>
          <p:nvPr/>
        </p:nvSpPr>
        <p:spPr>
          <a:xfrm>
            <a:off x="6267156" y="3813478"/>
            <a:ext cx="1332000" cy="19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10" name="مستطيل 9">
            <a:extLst>
              <a:ext uri="{FF2B5EF4-FFF2-40B4-BE49-F238E27FC236}">
                <a16:creationId xmlns:a16="http://schemas.microsoft.com/office/drawing/2014/main" id="{A847E3AD-7934-4C6B-A190-271EB2252745}"/>
              </a:ext>
            </a:extLst>
          </p:cNvPr>
          <p:cNvSpPr/>
          <p:nvPr/>
        </p:nvSpPr>
        <p:spPr>
          <a:xfrm>
            <a:off x="4761910" y="1710783"/>
            <a:ext cx="1332000" cy="19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F5C6C332-E571-4C29-976A-15295543C070}"/>
              </a:ext>
            </a:extLst>
          </p:cNvPr>
          <p:cNvSpPr/>
          <p:nvPr/>
        </p:nvSpPr>
        <p:spPr>
          <a:xfrm>
            <a:off x="675249" y="1119939"/>
            <a:ext cx="3725050" cy="468000"/>
          </a:xfrm>
          <a:prstGeom prst="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B59A8EC0-6495-499F-9B51-AB8D4D8AA8A2}"/>
              </a:ext>
            </a:extLst>
          </p:cNvPr>
          <p:cNvSpPr/>
          <p:nvPr/>
        </p:nvSpPr>
        <p:spPr>
          <a:xfrm>
            <a:off x="3223045" y="1710783"/>
            <a:ext cx="1332000" cy="19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737B838C-F069-4627-A375-5A9DD09C7625}"/>
              </a:ext>
            </a:extLst>
          </p:cNvPr>
          <p:cNvSpPr/>
          <p:nvPr/>
        </p:nvSpPr>
        <p:spPr>
          <a:xfrm>
            <a:off x="1718581" y="3813478"/>
            <a:ext cx="1332000" cy="19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7FF87654-46AD-4817-B376-81CA1D8A3BEC}"/>
              </a:ext>
            </a:extLst>
          </p:cNvPr>
          <p:cNvSpPr/>
          <p:nvPr/>
        </p:nvSpPr>
        <p:spPr>
          <a:xfrm>
            <a:off x="211017" y="1718572"/>
            <a:ext cx="1332000" cy="19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9909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37" fill="hold" grpId="0" nodeType="clickEffect">
                                  <p:stCondLst>
                                    <p:cond delay="0"/>
                                  </p:stCondLst>
                                  <p:childTnLst>
                                    <p:animEffect transition="out" filter="barn(out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37" fill="hold" grpId="0" nodeType="clickEffect">
                                  <p:stCondLst>
                                    <p:cond delay="0"/>
                                  </p:stCondLst>
                                  <p:childTnLst>
                                    <p:animEffect transition="out" filter="barn(out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37" fill="hold" grpId="0" nodeType="clickEffect">
                                  <p:stCondLst>
                                    <p:cond delay="0"/>
                                  </p:stCondLst>
                                  <p:childTnLst>
                                    <p:animEffect transition="out" filter="barn(outVertic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37" fill="hold" grpId="0" nodeType="clickEffect">
                                  <p:stCondLst>
                                    <p:cond delay="0"/>
                                  </p:stCondLst>
                                  <p:childTnLst>
                                    <p:animEffect transition="out" filter="barn(outVertic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90FA172-E56E-4947-97DE-6B5EA7F29C9F}"/>
              </a:ext>
            </a:extLst>
          </p:cNvPr>
          <p:cNvSpPr/>
          <p:nvPr/>
        </p:nvSpPr>
        <p:spPr>
          <a:xfrm>
            <a:off x="6095999" y="325735"/>
            <a:ext cx="5745345" cy="6001643"/>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أن أعضاء الزهرة التي تعرفنا عليها في الفقرة السابقة موجودة في معظم الأزهار لكن العديد من الأزهار لها تكيفات في عضو أو أكثر من هذه الأعضاء ويصنف العلماء الازهار على ضوء هذه التكيفات </a:t>
            </a:r>
          </a:p>
        </p:txBody>
      </p:sp>
      <p:pic>
        <p:nvPicPr>
          <p:cNvPr id="3" name="صورة 2">
            <a:extLst>
              <a:ext uri="{FF2B5EF4-FFF2-40B4-BE49-F238E27FC236}">
                <a16:creationId xmlns:a16="http://schemas.microsoft.com/office/drawing/2014/main" id="{8968983B-3EF1-4FE8-BA07-6E347D387963}"/>
              </a:ext>
            </a:extLst>
          </p:cNvPr>
          <p:cNvPicPr>
            <a:picLocks noChangeAspect="1"/>
          </p:cNvPicPr>
          <p:nvPr/>
        </p:nvPicPr>
        <p:blipFill rotWithShape="1">
          <a:blip r:embed="rId2"/>
          <a:srcRect l="57077" t="36182" b="4551"/>
          <a:stretch/>
        </p:blipFill>
        <p:spPr>
          <a:xfrm>
            <a:off x="203200" y="101600"/>
            <a:ext cx="5690052" cy="6574971"/>
          </a:xfrm>
          <a:prstGeom prst="rect">
            <a:avLst/>
          </a:prstGeom>
        </p:spPr>
      </p:pic>
    </p:spTree>
    <p:extLst>
      <p:ext uri="{BB962C8B-B14F-4D97-AF65-F5344CB8AC3E}">
        <p14:creationId xmlns:p14="http://schemas.microsoft.com/office/powerpoint/2010/main" val="209532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37A1EFE-D724-43E1-9538-6534F80A77C0}"/>
              </a:ext>
            </a:extLst>
          </p:cNvPr>
          <p:cNvSpPr/>
          <p:nvPr/>
        </p:nvSpPr>
        <p:spPr>
          <a:xfrm>
            <a:off x="1392701" y="121291"/>
            <a:ext cx="10607041" cy="1446550"/>
          </a:xfrm>
          <a:prstGeom prst="rect">
            <a:avLst/>
          </a:prstGeom>
          <a:solidFill>
            <a:srgbClr val="FFFF00"/>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بالتعاون مع زميلاتكـِ في المجموعة استعيني بالرسوم التالية واكتبي تعريفاً مناسباً لكل من الفروق التركيبية التالية</a:t>
            </a:r>
          </a:p>
        </p:txBody>
      </p:sp>
      <p:graphicFrame>
        <p:nvGraphicFramePr>
          <p:cNvPr id="4" name="جدول 3">
            <a:extLst>
              <a:ext uri="{FF2B5EF4-FFF2-40B4-BE49-F238E27FC236}">
                <a16:creationId xmlns:a16="http://schemas.microsoft.com/office/drawing/2014/main" id="{46C76892-FCB6-4485-9E98-CA2208BB946B}"/>
              </a:ext>
            </a:extLst>
          </p:cNvPr>
          <p:cNvGraphicFramePr>
            <a:graphicFrameLocks noGrp="1"/>
          </p:cNvGraphicFramePr>
          <p:nvPr>
            <p:extLst>
              <p:ext uri="{D42A27DB-BD31-4B8C-83A1-F6EECF244321}">
                <p14:modId xmlns:p14="http://schemas.microsoft.com/office/powerpoint/2010/main" val="3832048330"/>
              </p:ext>
            </p:extLst>
          </p:nvPr>
        </p:nvGraphicFramePr>
        <p:xfrm>
          <a:off x="119743" y="1851780"/>
          <a:ext cx="11880000" cy="4925520"/>
        </p:xfrm>
        <a:graphic>
          <a:graphicData uri="http://schemas.openxmlformats.org/drawingml/2006/table">
            <a:tbl>
              <a:tblPr rtl="1" firstRow="1" bandRow="1">
                <a:tableStyleId>{5C22544A-7EE6-4342-B048-85BDC9FD1C3A}</a:tableStyleId>
              </a:tblPr>
              <a:tblGrid>
                <a:gridCol w="1656000">
                  <a:extLst>
                    <a:ext uri="{9D8B030D-6E8A-4147-A177-3AD203B41FA5}">
                      <a16:colId xmlns:a16="http://schemas.microsoft.com/office/drawing/2014/main" val="2695795655"/>
                    </a:ext>
                  </a:extLst>
                </a:gridCol>
                <a:gridCol w="3600000">
                  <a:extLst>
                    <a:ext uri="{9D8B030D-6E8A-4147-A177-3AD203B41FA5}">
                      <a16:colId xmlns:a16="http://schemas.microsoft.com/office/drawing/2014/main" val="1601513214"/>
                    </a:ext>
                  </a:extLst>
                </a:gridCol>
                <a:gridCol w="3312000">
                  <a:extLst>
                    <a:ext uri="{9D8B030D-6E8A-4147-A177-3AD203B41FA5}">
                      <a16:colId xmlns:a16="http://schemas.microsoft.com/office/drawing/2014/main" val="2522670112"/>
                    </a:ext>
                  </a:extLst>
                </a:gridCol>
                <a:gridCol w="3312000">
                  <a:extLst>
                    <a:ext uri="{9D8B030D-6E8A-4147-A177-3AD203B41FA5}">
                      <a16:colId xmlns:a16="http://schemas.microsoft.com/office/drawing/2014/main" val="981829672"/>
                    </a:ext>
                  </a:extLst>
                </a:gridCol>
              </a:tblGrid>
              <a:tr h="1908000">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67381822"/>
                  </a:ext>
                </a:extLst>
              </a:tr>
              <a:tr h="370840">
                <a:tc rowSpan="2">
                  <a:txBody>
                    <a:bodyPr/>
                    <a:lstStyle/>
                    <a:p>
                      <a:pPr algn="ctr" rtl="1"/>
                      <a:r>
                        <a:rPr lang="ar-SA" sz="3600" dirty="0">
                          <a:solidFill>
                            <a:schemeClr val="tx1"/>
                          </a:solidFill>
                        </a:rPr>
                        <a:t>المصطلح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4F4F"/>
                    </a:solidFill>
                  </a:tcPr>
                </a:tc>
                <a:tc rowSpan="2">
                  <a:txBody>
                    <a:bodyPr/>
                    <a:lstStyle/>
                    <a:p>
                      <a:pPr algn="ctr" rtl="1"/>
                      <a:r>
                        <a:rPr lang="ar-SA" sz="3600" b="1" dirty="0">
                          <a:solidFill>
                            <a:srgbClr val="FF0000"/>
                          </a:solidFill>
                        </a:rPr>
                        <a:t>الازهار الكاملة </a:t>
                      </a:r>
                    </a:p>
                    <a:p>
                      <a:pPr algn="ctr" rtl="1"/>
                      <a:r>
                        <a:rPr lang="ar-SA" sz="3600" b="1" dirty="0">
                          <a:solidFill>
                            <a:srgbClr val="FF0000"/>
                          </a:solidFill>
                        </a:rPr>
                        <a:t>(ثنائية الجنس)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pPr algn="ctr" rtl="1"/>
                      <a:r>
                        <a:rPr lang="ar-SA" sz="3600" b="1" dirty="0">
                          <a:solidFill>
                            <a:schemeClr val="accent1">
                              <a:lumMod val="75000"/>
                            </a:schemeClr>
                          </a:solidFill>
                        </a:rPr>
                        <a:t>الأزهار وحيدة الجنس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4449098"/>
                  </a:ext>
                </a:extLst>
              </a:tr>
              <a:tr h="370840">
                <a:tc vMerge="1">
                  <a:txBody>
                    <a:bodyPr/>
                    <a:lstStyle/>
                    <a:p>
                      <a:pPr rtl="1"/>
                      <a:endParaRPr lang="ar-SA" sz="28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sz="28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b="1" dirty="0">
                          <a:solidFill>
                            <a:srgbClr val="00B0F0"/>
                          </a:solidFill>
                        </a:rPr>
                        <a:t>الأزهار المذكرة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b="1" dirty="0">
                          <a:solidFill>
                            <a:srgbClr val="00B0F0"/>
                          </a:solidFill>
                        </a:rPr>
                        <a:t>الأزهار المؤنثة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8558100"/>
                  </a:ext>
                </a:extLst>
              </a:tr>
              <a:tr h="370840">
                <a:tc>
                  <a:txBody>
                    <a:bodyPr/>
                    <a:lstStyle/>
                    <a:p>
                      <a:pPr algn="ctr" rtl="1"/>
                      <a:r>
                        <a:rPr lang="ar-SA" sz="3600" dirty="0">
                          <a:solidFill>
                            <a:schemeClr val="tx1"/>
                          </a:solidFill>
                        </a:rPr>
                        <a:t>التعريف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5FF88"/>
                    </a:solidFill>
                  </a:tcPr>
                </a:tc>
                <a:tc>
                  <a:txBody>
                    <a:bodyPr/>
                    <a:lstStyle/>
                    <a:p>
                      <a:pPr algn="ctr" rtl="1"/>
                      <a:r>
                        <a:rPr lang="ar-SA" sz="3600" dirty="0">
                          <a:solidFill>
                            <a:schemeClr val="tx1"/>
                          </a:solidFill>
                        </a:rPr>
                        <a:t>الازهار التي لها سبلات وبتلات وأسدية وكربلة أو أكثر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الأزهار التي تحتوي على أسدية فقط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الأزهار التي تحتوي على </a:t>
                      </a:r>
                      <a:r>
                        <a:rPr lang="ar-SA" sz="3600" dirty="0" err="1">
                          <a:solidFill>
                            <a:schemeClr val="tx1"/>
                          </a:solidFill>
                        </a:rPr>
                        <a:t>كرابل</a:t>
                      </a:r>
                      <a:r>
                        <a:rPr lang="ar-SA" sz="3600" dirty="0">
                          <a:solidFill>
                            <a:schemeClr val="tx1"/>
                          </a:solidFill>
                        </a:rPr>
                        <a:t> فقط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8598725"/>
                  </a:ext>
                </a:extLst>
              </a:tr>
            </a:tbl>
          </a:graphicData>
        </a:graphic>
      </p:graphicFrame>
      <p:sp>
        <p:nvSpPr>
          <p:cNvPr id="5" name="مستطيل 4">
            <a:extLst>
              <a:ext uri="{FF2B5EF4-FFF2-40B4-BE49-F238E27FC236}">
                <a16:creationId xmlns:a16="http://schemas.microsoft.com/office/drawing/2014/main" id="{4BDB686F-4E65-4354-AE23-6F4D017E1D86}"/>
              </a:ext>
            </a:extLst>
          </p:cNvPr>
          <p:cNvSpPr/>
          <p:nvPr/>
        </p:nvSpPr>
        <p:spPr>
          <a:xfrm>
            <a:off x="6865258" y="5138057"/>
            <a:ext cx="3384000" cy="15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DF2DBF9C-941E-4F0D-B433-C1AE4368DF21}"/>
              </a:ext>
            </a:extLst>
          </p:cNvPr>
          <p:cNvSpPr/>
          <p:nvPr/>
        </p:nvSpPr>
        <p:spPr>
          <a:xfrm>
            <a:off x="3526971" y="5138057"/>
            <a:ext cx="3071944" cy="15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EA456388-EC16-4D9D-B510-E81276F5FB6E}"/>
              </a:ext>
            </a:extLst>
          </p:cNvPr>
          <p:cNvSpPr/>
          <p:nvPr/>
        </p:nvSpPr>
        <p:spPr>
          <a:xfrm>
            <a:off x="232228" y="5094515"/>
            <a:ext cx="3137257" cy="15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302D42BF-0B3F-46FA-93EE-F9F427C9B4A8}"/>
              </a:ext>
            </a:extLst>
          </p:cNvPr>
          <p:cNvSpPr/>
          <p:nvPr/>
        </p:nvSpPr>
        <p:spPr>
          <a:xfrm>
            <a:off x="56272" y="121291"/>
            <a:ext cx="1287468" cy="1384995"/>
          </a:xfrm>
          <a:prstGeom prst="rect">
            <a:avLst/>
          </a:prstGeom>
          <a:solidFill>
            <a:srgbClr val="25FF88"/>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ذكاء لغوي </a:t>
            </a:r>
          </a:p>
          <a:p>
            <a:pPr algn="ctr"/>
            <a:r>
              <a:rPr lang="ar-SA" sz="2800" dirty="0">
                <a:ln w="0"/>
                <a:effectLst>
                  <a:outerShdw blurRad="38100" dist="19050" dir="2700000" algn="tl" rotWithShape="0">
                    <a:schemeClr val="dk1">
                      <a:alpha val="40000"/>
                    </a:schemeClr>
                  </a:outerShdw>
                </a:effectLst>
              </a:rPr>
              <a:t>واستنتاج</a:t>
            </a:r>
          </a:p>
        </p:txBody>
      </p:sp>
    </p:spTree>
    <p:extLst>
      <p:ext uri="{BB962C8B-B14F-4D97-AF65-F5344CB8AC3E}">
        <p14:creationId xmlns:p14="http://schemas.microsoft.com/office/powerpoint/2010/main" val="397980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5" fill="hold" grpId="0" nodeType="clickEffect">
                                  <p:stCondLst>
                                    <p:cond delay="0"/>
                                  </p:stCondLst>
                                  <p:childTnLst>
                                    <p:animEffect transition="out" filter="randombar(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0" nodeType="clickEffect">
                                  <p:stCondLst>
                                    <p:cond delay="0"/>
                                  </p:stCondLst>
                                  <p:childTnLst>
                                    <p:animEffect transition="out" filter="randombar(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5" fill="hold" grpId="0" nodeType="clickEffect">
                                  <p:stCondLst>
                                    <p:cond delay="0"/>
                                  </p:stCondLst>
                                  <p:childTnLst>
                                    <p:animEffect transition="out" filter="randombar(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7FB761C-CC86-4321-96EA-64995070B1A2}"/>
              </a:ext>
            </a:extLst>
          </p:cNvPr>
          <p:cNvSpPr/>
          <p:nvPr/>
        </p:nvSpPr>
        <p:spPr>
          <a:xfrm>
            <a:off x="3740039" y="322608"/>
            <a:ext cx="8116325" cy="923330"/>
          </a:xfrm>
          <a:prstGeom prst="rect">
            <a:avLst/>
          </a:prstGeom>
          <a:solidFill>
            <a:schemeClr val="bg1"/>
          </a:solidFill>
          <a:ln w="38100">
            <a:solidFill>
              <a:srgbClr val="FF5050"/>
            </a:solidFill>
          </a:ln>
        </p:spPr>
        <p:txBody>
          <a:bodyPr wrap="none" lIns="91440" tIns="45720" rIns="91440" bIns="45720">
            <a:spAutoFit/>
          </a:bodyPr>
          <a:lstStyle/>
          <a:p>
            <a:pPr algn="ctr"/>
            <a:r>
              <a:rPr lang="ar-SA" sz="5400" b="0" cap="none" spc="0" dirty="0">
                <a:ln w="0"/>
                <a:solidFill>
                  <a:srgbClr val="FF0000"/>
                </a:solidFill>
                <a:effectLst>
                  <a:outerShdw blurRad="38100" dist="19050" dir="2700000" algn="tl" rotWithShape="0">
                    <a:schemeClr val="dk1">
                      <a:alpha val="40000"/>
                    </a:schemeClr>
                  </a:outerShdw>
                </a:effectLst>
              </a:rPr>
              <a:t>أحكمي على صحة المعلومات التالية </a:t>
            </a:r>
          </a:p>
        </p:txBody>
      </p:sp>
      <p:sp>
        <p:nvSpPr>
          <p:cNvPr id="3" name="مستطيل 2">
            <a:extLst>
              <a:ext uri="{FF2B5EF4-FFF2-40B4-BE49-F238E27FC236}">
                <a16:creationId xmlns:a16="http://schemas.microsoft.com/office/drawing/2014/main" id="{7B5F83A6-91D4-4653-BD37-71EFEEBD2F9D}"/>
              </a:ext>
            </a:extLst>
          </p:cNvPr>
          <p:cNvSpPr/>
          <p:nvPr/>
        </p:nvSpPr>
        <p:spPr>
          <a:xfrm>
            <a:off x="112544" y="322608"/>
            <a:ext cx="3453188" cy="923330"/>
          </a:xfrm>
          <a:prstGeom prst="rect">
            <a:avLst/>
          </a:prstGeom>
          <a:solidFill>
            <a:schemeClr val="bg1"/>
          </a:solidFill>
          <a:ln w="38100">
            <a:solidFill>
              <a:schemeClr val="accent1">
                <a:lumMod val="60000"/>
                <a:lumOff val="40000"/>
              </a:schemeClr>
            </a:solidFill>
          </a:ln>
        </p:spPr>
        <p:txBody>
          <a:bodyPr wrap="none" lIns="91440" tIns="45720" rIns="91440" bIns="45720">
            <a:spAutoFit/>
          </a:bodyPr>
          <a:lstStyle/>
          <a:p>
            <a:pPr algn="ctr"/>
            <a:r>
              <a:rPr lang="ar-SA" sz="5400" b="0" cap="none" spc="0" dirty="0">
                <a:ln w="0"/>
                <a:solidFill>
                  <a:schemeClr val="accent5">
                    <a:lumMod val="75000"/>
                  </a:schemeClr>
                </a:solidFill>
                <a:effectLst>
                  <a:outerShdw blurRad="38100" dist="19050" dir="2700000" algn="tl" rotWithShape="0">
                    <a:schemeClr val="dk1">
                      <a:alpha val="40000"/>
                    </a:schemeClr>
                  </a:outerShdw>
                </a:effectLst>
              </a:rPr>
              <a:t>مرشد التوقعات</a:t>
            </a:r>
          </a:p>
        </p:txBody>
      </p:sp>
      <p:graphicFrame>
        <p:nvGraphicFramePr>
          <p:cNvPr id="4" name="جدول 3">
            <a:extLst>
              <a:ext uri="{FF2B5EF4-FFF2-40B4-BE49-F238E27FC236}">
                <a16:creationId xmlns:a16="http://schemas.microsoft.com/office/drawing/2014/main" id="{BB362CAD-B5D6-40DD-A710-69E988649F65}"/>
              </a:ext>
            </a:extLst>
          </p:cNvPr>
          <p:cNvGraphicFramePr>
            <a:graphicFrameLocks noGrp="1"/>
          </p:cNvGraphicFramePr>
          <p:nvPr>
            <p:extLst>
              <p:ext uri="{D42A27DB-BD31-4B8C-83A1-F6EECF244321}">
                <p14:modId xmlns:p14="http://schemas.microsoft.com/office/powerpoint/2010/main" val="1910353112"/>
              </p:ext>
            </p:extLst>
          </p:nvPr>
        </p:nvGraphicFramePr>
        <p:xfrm>
          <a:off x="187384" y="1423051"/>
          <a:ext cx="11880000" cy="5120640"/>
        </p:xfrm>
        <a:graphic>
          <a:graphicData uri="http://schemas.openxmlformats.org/drawingml/2006/table">
            <a:tbl>
              <a:tblPr rtl="1" firstRow="1" bandRow="1">
                <a:tableStyleId>{5C22544A-7EE6-4342-B048-85BDC9FD1C3A}</a:tableStyleId>
              </a:tblPr>
              <a:tblGrid>
                <a:gridCol w="1080000">
                  <a:extLst>
                    <a:ext uri="{9D8B030D-6E8A-4147-A177-3AD203B41FA5}">
                      <a16:colId xmlns:a16="http://schemas.microsoft.com/office/drawing/2014/main" val="1420081176"/>
                    </a:ext>
                  </a:extLst>
                </a:gridCol>
                <a:gridCol w="1080000">
                  <a:extLst>
                    <a:ext uri="{9D8B030D-6E8A-4147-A177-3AD203B41FA5}">
                      <a16:colId xmlns:a16="http://schemas.microsoft.com/office/drawing/2014/main" val="1324821421"/>
                    </a:ext>
                  </a:extLst>
                </a:gridCol>
                <a:gridCol w="7560000">
                  <a:extLst>
                    <a:ext uri="{9D8B030D-6E8A-4147-A177-3AD203B41FA5}">
                      <a16:colId xmlns:a16="http://schemas.microsoft.com/office/drawing/2014/main" val="3817099946"/>
                    </a:ext>
                  </a:extLst>
                </a:gridCol>
                <a:gridCol w="1080000">
                  <a:extLst>
                    <a:ext uri="{9D8B030D-6E8A-4147-A177-3AD203B41FA5}">
                      <a16:colId xmlns:a16="http://schemas.microsoft.com/office/drawing/2014/main" val="2198262564"/>
                    </a:ext>
                  </a:extLst>
                </a:gridCol>
                <a:gridCol w="1080000">
                  <a:extLst>
                    <a:ext uri="{9D8B030D-6E8A-4147-A177-3AD203B41FA5}">
                      <a16:colId xmlns:a16="http://schemas.microsoft.com/office/drawing/2014/main" val="3546866115"/>
                    </a:ext>
                  </a:extLst>
                </a:gridCol>
              </a:tblGrid>
              <a:tr h="594360">
                <a:tc gridSpan="2">
                  <a:txBody>
                    <a:bodyPr/>
                    <a:lstStyle/>
                    <a:p>
                      <a:pPr algn="ctr" rtl="1"/>
                      <a:r>
                        <a:rPr lang="ar-SA" sz="3600" dirty="0">
                          <a:solidFill>
                            <a:schemeClr val="tx1"/>
                          </a:solidFill>
                        </a:rPr>
                        <a:t>قبل الدرس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hMerge="1">
                  <a:txBody>
                    <a:bodyPr/>
                    <a:lstStyle/>
                    <a:p>
                      <a:pP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rowSpan="2">
                  <a:txBody>
                    <a:bodyPr/>
                    <a:lstStyle/>
                    <a:p>
                      <a:pPr algn="ctr" rtl="1"/>
                      <a:r>
                        <a:rPr lang="ar-SA" sz="3600" dirty="0">
                          <a:solidFill>
                            <a:schemeClr val="tx1"/>
                          </a:solidFill>
                        </a:rPr>
                        <a:t>العبارة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5FF88"/>
                    </a:solidFill>
                  </a:tcPr>
                </a:tc>
                <a:tc gridSpan="2">
                  <a:txBody>
                    <a:bodyPr/>
                    <a:lstStyle/>
                    <a:p>
                      <a:pPr algn="ctr" rtl="1"/>
                      <a:r>
                        <a:rPr lang="ar-SA" sz="3600" dirty="0">
                          <a:solidFill>
                            <a:schemeClr val="tx1"/>
                          </a:solidFill>
                        </a:rPr>
                        <a:t>بعد الدرس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hMerge="1">
                  <a:txBody>
                    <a:bodyPr/>
                    <a:lstStyle/>
                    <a:p>
                      <a:pP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7879103"/>
                  </a:ext>
                </a:extLst>
              </a:tr>
              <a:tr h="59436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dirty="0">
                          <a:solidFill>
                            <a:schemeClr val="tx1"/>
                          </a:solidFill>
                        </a:rPr>
                        <a:t>صح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dirty="0">
                          <a:solidFill>
                            <a:schemeClr val="tx1"/>
                          </a:solidFill>
                        </a:rPr>
                        <a:t>خطأ</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vMerge="1">
                  <a:txBody>
                    <a:bodyPr/>
                    <a:lstStyle/>
                    <a:p>
                      <a:pPr rtl="1"/>
                      <a:endParaRPr lang="ar-SA"/>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dirty="0">
                          <a:solidFill>
                            <a:schemeClr val="tx1"/>
                          </a:solidFill>
                        </a:rPr>
                        <a:t>صح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dirty="0">
                          <a:solidFill>
                            <a:schemeClr val="tx1"/>
                          </a:solidFill>
                        </a:rPr>
                        <a:t>خطأ</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623982954"/>
                  </a:ext>
                </a:extLst>
              </a:tr>
              <a:tr h="370840">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تتكاثر النبات جنسيا ولا جنسيا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28726"/>
                  </a:ext>
                </a:extLst>
              </a:tr>
              <a:tr h="370840">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جميع النباتات تتكاثر بتكوين البذور داخل الازهار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396497"/>
                  </a:ext>
                </a:extLst>
              </a:tr>
              <a:tr h="370840">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هناك أزهار مذكرة وأخرى مؤنثة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5697153"/>
                  </a:ext>
                </a:extLst>
              </a:tr>
              <a:tr h="370840">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يتم تلقيح الازهار بواسطة الرياح أو الحشرات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7163393"/>
                  </a:ext>
                </a:extLst>
              </a:tr>
              <a:tr h="370840">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الازهار تتكون من جزء واحد فقط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4320651"/>
                  </a:ext>
                </a:extLst>
              </a:tr>
              <a:tr h="370840">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تتأثر أزهار النباتات بكمية الضوء التي تتعرض له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6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2463874"/>
                  </a:ext>
                </a:extLst>
              </a:tr>
            </a:tbl>
          </a:graphicData>
        </a:graphic>
      </p:graphicFrame>
    </p:spTree>
    <p:extLst>
      <p:ext uri="{BB962C8B-B14F-4D97-AF65-F5344CB8AC3E}">
        <p14:creationId xmlns:p14="http://schemas.microsoft.com/office/powerpoint/2010/main" val="2922200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B838D9D-6489-4438-A960-21D5C984C732}"/>
              </a:ext>
            </a:extLst>
          </p:cNvPr>
          <p:cNvPicPr>
            <a:picLocks noChangeAspect="1"/>
          </p:cNvPicPr>
          <p:nvPr/>
        </p:nvPicPr>
        <p:blipFill rotWithShape="1">
          <a:blip r:embed="rId2"/>
          <a:srcRect l="57981" t="6127" b="26688"/>
          <a:stretch/>
        </p:blipFill>
        <p:spPr>
          <a:xfrm>
            <a:off x="1547447" y="1786590"/>
            <a:ext cx="3981155" cy="3018563"/>
          </a:xfrm>
          <a:prstGeom prst="rect">
            <a:avLst/>
          </a:prstGeom>
        </p:spPr>
      </p:pic>
      <p:sp>
        <p:nvSpPr>
          <p:cNvPr id="4" name="مستطيل 3">
            <a:extLst>
              <a:ext uri="{FF2B5EF4-FFF2-40B4-BE49-F238E27FC236}">
                <a16:creationId xmlns:a16="http://schemas.microsoft.com/office/drawing/2014/main" id="{6D793BB0-718C-4C01-A96D-5D2CA941D327}"/>
              </a:ext>
            </a:extLst>
          </p:cNvPr>
          <p:cNvSpPr/>
          <p:nvPr/>
        </p:nvSpPr>
        <p:spPr>
          <a:xfrm>
            <a:off x="1547447" y="107224"/>
            <a:ext cx="10496863" cy="1446550"/>
          </a:xfrm>
          <a:prstGeom prst="rect">
            <a:avLst/>
          </a:prstGeom>
          <a:solidFill>
            <a:srgbClr val="00CCFF"/>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من خلال الصور التالية كوني فرضية عن كيف نميز بين أزهار ذوات الفلقة الواحدة وأزهار ذوات الفلقتين </a:t>
            </a:r>
          </a:p>
        </p:txBody>
      </p:sp>
      <p:pic>
        <p:nvPicPr>
          <p:cNvPr id="6" name="صورة 5">
            <a:extLst>
              <a:ext uri="{FF2B5EF4-FFF2-40B4-BE49-F238E27FC236}">
                <a16:creationId xmlns:a16="http://schemas.microsoft.com/office/drawing/2014/main" id="{A178AD23-1533-463B-B3A1-BCD5E68B034D}"/>
              </a:ext>
            </a:extLst>
          </p:cNvPr>
          <p:cNvPicPr>
            <a:picLocks noChangeAspect="1"/>
          </p:cNvPicPr>
          <p:nvPr/>
        </p:nvPicPr>
        <p:blipFill rotWithShape="1">
          <a:blip r:embed="rId2"/>
          <a:srcRect l="2818" t="7397" r="50038" b="25418"/>
          <a:stretch/>
        </p:blipFill>
        <p:spPr>
          <a:xfrm>
            <a:off x="7327635" y="1758459"/>
            <a:ext cx="4517362" cy="3080825"/>
          </a:xfrm>
          <a:prstGeom prst="rect">
            <a:avLst/>
          </a:prstGeom>
        </p:spPr>
      </p:pic>
      <p:sp>
        <p:nvSpPr>
          <p:cNvPr id="7" name="سهم: خماسي 6">
            <a:extLst>
              <a:ext uri="{FF2B5EF4-FFF2-40B4-BE49-F238E27FC236}">
                <a16:creationId xmlns:a16="http://schemas.microsoft.com/office/drawing/2014/main" id="{6A323A25-5F8E-4796-891F-3CB6D5F2F101}"/>
              </a:ext>
            </a:extLst>
          </p:cNvPr>
          <p:cNvSpPr/>
          <p:nvPr/>
        </p:nvSpPr>
        <p:spPr>
          <a:xfrm>
            <a:off x="6015119" y="1758459"/>
            <a:ext cx="2103824" cy="1322363"/>
          </a:xfrm>
          <a:prstGeom prst="homePlate">
            <a:avLst/>
          </a:prstGeom>
          <a:solidFill>
            <a:srgbClr val="FFC000"/>
          </a:solidFill>
          <a:ln/>
        </p:spPr>
        <p:style>
          <a:lnRef idx="3">
            <a:schemeClr val="lt1"/>
          </a:lnRef>
          <a:fillRef idx="1">
            <a:schemeClr val="accent2"/>
          </a:fillRef>
          <a:effectRef idx="1">
            <a:schemeClr val="accent2"/>
          </a:effectRef>
          <a:fontRef idx="minor">
            <a:schemeClr val="lt1"/>
          </a:fontRef>
        </p:style>
        <p:txBody>
          <a:bodyPr rtlCol="1" anchor="ctr"/>
          <a:lstStyle/>
          <a:p>
            <a:pPr algn="ctr"/>
            <a:r>
              <a:rPr lang="ar-SA" sz="4800" dirty="0"/>
              <a:t>ذوات </a:t>
            </a:r>
          </a:p>
          <a:p>
            <a:pPr algn="ctr"/>
            <a:r>
              <a:rPr lang="ar-SA" sz="4800" dirty="0"/>
              <a:t>الفلقة </a:t>
            </a:r>
          </a:p>
        </p:txBody>
      </p:sp>
      <p:sp>
        <p:nvSpPr>
          <p:cNvPr id="8" name="سهم: خماسي 7">
            <a:extLst>
              <a:ext uri="{FF2B5EF4-FFF2-40B4-BE49-F238E27FC236}">
                <a16:creationId xmlns:a16="http://schemas.microsoft.com/office/drawing/2014/main" id="{1DB6A90C-1C37-4396-A199-C45BE2B3860A}"/>
              </a:ext>
            </a:extLst>
          </p:cNvPr>
          <p:cNvSpPr/>
          <p:nvPr/>
        </p:nvSpPr>
        <p:spPr>
          <a:xfrm>
            <a:off x="357563" y="1758454"/>
            <a:ext cx="2103824" cy="1322363"/>
          </a:xfrm>
          <a:prstGeom prst="homePlate">
            <a:avLst/>
          </a:prstGeom>
          <a:solidFill>
            <a:srgbClr val="F40000"/>
          </a:solidFill>
          <a:ln/>
        </p:spPr>
        <p:style>
          <a:lnRef idx="3">
            <a:schemeClr val="lt1"/>
          </a:lnRef>
          <a:fillRef idx="1">
            <a:schemeClr val="accent2"/>
          </a:fillRef>
          <a:effectRef idx="1">
            <a:schemeClr val="accent2"/>
          </a:effectRef>
          <a:fontRef idx="minor">
            <a:schemeClr val="lt1"/>
          </a:fontRef>
        </p:style>
        <p:txBody>
          <a:bodyPr rtlCol="1" anchor="ctr"/>
          <a:lstStyle/>
          <a:p>
            <a:pPr algn="ctr"/>
            <a:r>
              <a:rPr lang="ar-SA" sz="4800" dirty="0"/>
              <a:t>ذوات </a:t>
            </a:r>
          </a:p>
          <a:p>
            <a:pPr algn="ctr"/>
            <a:r>
              <a:rPr lang="ar-SA" sz="4800" dirty="0"/>
              <a:t>الفلقتين </a:t>
            </a:r>
          </a:p>
        </p:txBody>
      </p:sp>
      <p:sp>
        <p:nvSpPr>
          <p:cNvPr id="9" name="مستطيل 8">
            <a:extLst>
              <a:ext uri="{FF2B5EF4-FFF2-40B4-BE49-F238E27FC236}">
                <a16:creationId xmlns:a16="http://schemas.microsoft.com/office/drawing/2014/main" id="{56E9A48F-C860-49D8-AF9C-7DC94451CE39}"/>
              </a:ext>
            </a:extLst>
          </p:cNvPr>
          <p:cNvSpPr/>
          <p:nvPr/>
        </p:nvSpPr>
        <p:spPr>
          <a:xfrm>
            <a:off x="7327635" y="4856525"/>
            <a:ext cx="4587702" cy="1938992"/>
          </a:xfrm>
          <a:prstGeom prst="rect">
            <a:avLst/>
          </a:prstGeom>
          <a:solidFill>
            <a:srgbClr val="25FF88"/>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في ذوات الفلقة تكون عدد أجزاء مكونات الزهرة ثلاث أو مضاعفاتها </a:t>
            </a:r>
          </a:p>
        </p:txBody>
      </p:sp>
      <p:sp>
        <p:nvSpPr>
          <p:cNvPr id="10" name="مستطيل 9">
            <a:extLst>
              <a:ext uri="{FF2B5EF4-FFF2-40B4-BE49-F238E27FC236}">
                <a16:creationId xmlns:a16="http://schemas.microsoft.com/office/drawing/2014/main" id="{BCB9414C-E64C-4791-A168-CE06F746C8C1}"/>
              </a:ext>
            </a:extLst>
          </p:cNvPr>
          <p:cNvSpPr/>
          <p:nvPr/>
        </p:nvSpPr>
        <p:spPr>
          <a:xfrm>
            <a:off x="758020" y="4827291"/>
            <a:ext cx="4587702" cy="1938992"/>
          </a:xfrm>
          <a:prstGeom prst="rect">
            <a:avLst/>
          </a:prstGeom>
          <a:solidFill>
            <a:srgbClr val="FFFF57"/>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في ذوات الفلقتين تكون عدد أجزاء مكونات الزهرة أربع أو خمس أو مضاعفاتهما </a:t>
            </a:r>
          </a:p>
        </p:txBody>
      </p:sp>
      <p:sp>
        <p:nvSpPr>
          <p:cNvPr id="11" name="مستطيل 10">
            <a:extLst>
              <a:ext uri="{FF2B5EF4-FFF2-40B4-BE49-F238E27FC236}">
                <a16:creationId xmlns:a16="http://schemas.microsoft.com/office/drawing/2014/main" id="{6F29F79C-2862-45A7-B909-B19C25A861AE}"/>
              </a:ext>
            </a:extLst>
          </p:cNvPr>
          <p:cNvSpPr/>
          <p:nvPr/>
        </p:nvSpPr>
        <p:spPr>
          <a:xfrm>
            <a:off x="56272" y="121291"/>
            <a:ext cx="1287468" cy="1384995"/>
          </a:xfrm>
          <a:prstGeom prst="rect">
            <a:avLst/>
          </a:prstGeom>
          <a:solidFill>
            <a:srgbClr val="FFFF00"/>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ذكاء بصري </a:t>
            </a:r>
          </a:p>
          <a:p>
            <a:pPr algn="ctr"/>
            <a:r>
              <a:rPr lang="ar-SA" sz="2800" dirty="0">
                <a:ln w="0"/>
                <a:effectLst>
                  <a:outerShdw blurRad="38100" dist="19050" dir="2700000" algn="tl" rotWithShape="0">
                    <a:schemeClr val="dk1">
                      <a:alpha val="40000"/>
                    </a:schemeClr>
                  </a:outerShdw>
                </a:effectLst>
              </a:rPr>
              <a:t>واستنتاج</a:t>
            </a:r>
          </a:p>
        </p:txBody>
      </p:sp>
    </p:spTree>
    <p:extLst>
      <p:ext uri="{BB962C8B-B14F-4D97-AF65-F5344CB8AC3E}">
        <p14:creationId xmlns:p14="http://schemas.microsoft.com/office/powerpoint/2010/main" val="19007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DD0080-0756-451C-A74E-861101C77D1E}"/>
              </a:ext>
            </a:extLst>
          </p:cNvPr>
          <p:cNvSpPr/>
          <p:nvPr/>
        </p:nvSpPr>
        <p:spPr>
          <a:xfrm>
            <a:off x="72570" y="137498"/>
            <a:ext cx="12066124" cy="830997"/>
          </a:xfrm>
          <a:prstGeom prst="rect">
            <a:avLst/>
          </a:prstGeom>
          <a:solidFill>
            <a:srgbClr val="00CCFF"/>
          </a:solidFill>
          <a:ln w="38100">
            <a:solidFill>
              <a:schemeClr val="tx1"/>
            </a:solidFill>
          </a:ln>
        </p:spPr>
        <p:txBody>
          <a:bodyPr wrap="none" lIns="91440" tIns="45720" rIns="91440" bIns="45720">
            <a:spAutoFit/>
          </a:bodyPr>
          <a:lstStyle/>
          <a:p>
            <a:pPr algn="ctr"/>
            <a:r>
              <a:rPr lang="ar-SA" sz="4800" dirty="0">
                <a:ln w="0"/>
                <a:effectLst>
                  <a:outerShdw blurRad="38100" dist="19050" dir="2700000" algn="tl" rotWithShape="0">
                    <a:schemeClr val="dk1">
                      <a:alpha val="40000"/>
                    </a:schemeClr>
                  </a:outerShdw>
                </a:effectLst>
              </a:rPr>
              <a:t>صنفي الأزهار التالية إلى ذوات الفلقة الواحدة وذوات الفلقتين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4" name="صورة 3">
            <a:extLst>
              <a:ext uri="{FF2B5EF4-FFF2-40B4-BE49-F238E27FC236}">
                <a16:creationId xmlns:a16="http://schemas.microsoft.com/office/drawing/2014/main" id="{BC848247-7CBB-4380-B882-A0E42A52CF04}"/>
              </a:ext>
            </a:extLst>
          </p:cNvPr>
          <p:cNvPicPr>
            <a:picLocks noChangeAspect="1"/>
          </p:cNvPicPr>
          <p:nvPr/>
        </p:nvPicPr>
        <p:blipFill>
          <a:blip r:embed="rId2"/>
          <a:stretch>
            <a:fillRect/>
          </a:stretch>
        </p:blipFill>
        <p:spPr>
          <a:xfrm>
            <a:off x="4084394" y="1145746"/>
            <a:ext cx="4042476" cy="4282596"/>
          </a:xfrm>
          <a:prstGeom prst="rect">
            <a:avLst/>
          </a:prstGeom>
        </p:spPr>
      </p:pic>
      <p:pic>
        <p:nvPicPr>
          <p:cNvPr id="5" name="صورة 4">
            <a:extLst>
              <a:ext uri="{FF2B5EF4-FFF2-40B4-BE49-F238E27FC236}">
                <a16:creationId xmlns:a16="http://schemas.microsoft.com/office/drawing/2014/main" id="{138FB7E7-63FE-4054-BAEA-96FBFA2B26B6}"/>
              </a:ext>
            </a:extLst>
          </p:cNvPr>
          <p:cNvPicPr>
            <a:picLocks noChangeAspect="1"/>
          </p:cNvPicPr>
          <p:nvPr/>
        </p:nvPicPr>
        <p:blipFill>
          <a:blip r:embed="rId3"/>
          <a:stretch>
            <a:fillRect/>
          </a:stretch>
        </p:blipFill>
        <p:spPr>
          <a:xfrm>
            <a:off x="213388" y="1145746"/>
            <a:ext cx="3768276" cy="4282596"/>
          </a:xfrm>
          <a:prstGeom prst="rect">
            <a:avLst/>
          </a:prstGeom>
        </p:spPr>
      </p:pic>
      <p:pic>
        <p:nvPicPr>
          <p:cNvPr id="6" name="صورة 5">
            <a:extLst>
              <a:ext uri="{FF2B5EF4-FFF2-40B4-BE49-F238E27FC236}">
                <a16:creationId xmlns:a16="http://schemas.microsoft.com/office/drawing/2014/main" id="{E3BA74CF-A781-4CA1-9487-279F42EA81B1}"/>
              </a:ext>
            </a:extLst>
          </p:cNvPr>
          <p:cNvPicPr>
            <a:picLocks noChangeAspect="1"/>
          </p:cNvPicPr>
          <p:nvPr/>
        </p:nvPicPr>
        <p:blipFill>
          <a:blip r:embed="rId4"/>
          <a:stretch>
            <a:fillRect/>
          </a:stretch>
        </p:blipFill>
        <p:spPr>
          <a:xfrm>
            <a:off x="8229600" y="1145746"/>
            <a:ext cx="3784209" cy="4282596"/>
          </a:xfrm>
          <a:prstGeom prst="rect">
            <a:avLst/>
          </a:prstGeom>
        </p:spPr>
      </p:pic>
      <p:sp>
        <p:nvSpPr>
          <p:cNvPr id="7" name="مستطيل 6">
            <a:extLst>
              <a:ext uri="{FF2B5EF4-FFF2-40B4-BE49-F238E27FC236}">
                <a16:creationId xmlns:a16="http://schemas.microsoft.com/office/drawing/2014/main" id="{68522896-9C16-4835-8292-8DC4EDB91EE8}"/>
              </a:ext>
            </a:extLst>
          </p:cNvPr>
          <p:cNvSpPr/>
          <p:nvPr/>
        </p:nvSpPr>
        <p:spPr>
          <a:xfrm>
            <a:off x="8602699" y="5605593"/>
            <a:ext cx="3038011" cy="923330"/>
          </a:xfrm>
          <a:prstGeom prst="rect">
            <a:avLst/>
          </a:prstGeom>
          <a:solidFill>
            <a:srgbClr val="25FF88"/>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الفلقتين</a:t>
            </a:r>
          </a:p>
        </p:txBody>
      </p:sp>
      <p:sp>
        <p:nvSpPr>
          <p:cNvPr id="8" name="مستطيل 7">
            <a:extLst>
              <a:ext uri="{FF2B5EF4-FFF2-40B4-BE49-F238E27FC236}">
                <a16:creationId xmlns:a16="http://schemas.microsoft.com/office/drawing/2014/main" id="{0BB30983-93A7-432A-B1A5-56A1E88EEEEB}"/>
              </a:ext>
            </a:extLst>
          </p:cNvPr>
          <p:cNvSpPr/>
          <p:nvPr/>
        </p:nvSpPr>
        <p:spPr>
          <a:xfrm>
            <a:off x="4586626" y="5605593"/>
            <a:ext cx="3038011" cy="923330"/>
          </a:xfrm>
          <a:prstGeom prst="rect">
            <a:avLst/>
          </a:prstGeom>
          <a:solidFill>
            <a:srgbClr val="25FF88"/>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الفلقتين</a:t>
            </a:r>
          </a:p>
        </p:txBody>
      </p:sp>
      <p:sp>
        <p:nvSpPr>
          <p:cNvPr id="9" name="مستطيل 8">
            <a:extLst>
              <a:ext uri="{FF2B5EF4-FFF2-40B4-BE49-F238E27FC236}">
                <a16:creationId xmlns:a16="http://schemas.microsoft.com/office/drawing/2014/main" id="{5AFDE107-12AA-4C53-8037-7B6339B666F5}"/>
              </a:ext>
            </a:extLst>
          </p:cNvPr>
          <p:cNvSpPr/>
          <p:nvPr/>
        </p:nvSpPr>
        <p:spPr>
          <a:xfrm>
            <a:off x="702753" y="5605593"/>
            <a:ext cx="2789546" cy="923330"/>
          </a:xfrm>
          <a:prstGeom prst="rect">
            <a:avLst/>
          </a:prstGeom>
          <a:solidFill>
            <a:srgbClr val="FFFF57"/>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الفلقة </a:t>
            </a:r>
          </a:p>
        </p:txBody>
      </p:sp>
    </p:spTree>
    <p:extLst>
      <p:ext uri="{BB962C8B-B14F-4D97-AF65-F5344CB8AC3E}">
        <p14:creationId xmlns:p14="http://schemas.microsoft.com/office/powerpoint/2010/main" val="18329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DD0080-0756-451C-A74E-861101C77D1E}"/>
              </a:ext>
            </a:extLst>
          </p:cNvPr>
          <p:cNvSpPr/>
          <p:nvPr/>
        </p:nvSpPr>
        <p:spPr>
          <a:xfrm>
            <a:off x="72570" y="137498"/>
            <a:ext cx="12066124" cy="830997"/>
          </a:xfrm>
          <a:prstGeom prst="rect">
            <a:avLst/>
          </a:prstGeom>
          <a:solidFill>
            <a:srgbClr val="00CCFF"/>
          </a:solidFill>
          <a:ln w="38100">
            <a:solidFill>
              <a:schemeClr val="tx1"/>
            </a:solidFill>
          </a:ln>
        </p:spPr>
        <p:txBody>
          <a:bodyPr wrap="none" lIns="91440" tIns="45720" rIns="91440" bIns="45720">
            <a:spAutoFit/>
          </a:bodyPr>
          <a:lstStyle/>
          <a:p>
            <a:pPr algn="ctr"/>
            <a:r>
              <a:rPr lang="ar-SA" sz="4800" dirty="0">
                <a:ln w="0"/>
                <a:effectLst>
                  <a:outerShdw blurRad="38100" dist="19050" dir="2700000" algn="tl" rotWithShape="0">
                    <a:schemeClr val="dk1">
                      <a:alpha val="40000"/>
                    </a:schemeClr>
                  </a:outerShdw>
                </a:effectLst>
              </a:rPr>
              <a:t>صنفي الأزهار التالية إلى ذوات الفلقة الواحدة وذوات الفلقتين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a:extLst>
              <a:ext uri="{FF2B5EF4-FFF2-40B4-BE49-F238E27FC236}">
                <a16:creationId xmlns:a16="http://schemas.microsoft.com/office/drawing/2014/main" id="{BDD2B541-86AD-4365-B935-D6D227B428B8}"/>
              </a:ext>
            </a:extLst>
          </p:cNvPr>
          <p:cNvPicPr>
            <a:picLocks noChangeAspect="1"/>
          </p:cNvPicPr>
          <p:nvPr/>
        </p:nvPicPr>
        <p:blipFill>
          <a:blip r:embed="rId2"/>
          <a:stretch>
            <a:fillRect/>
          </a:stretch>
        </p:blipFill>
        <p:spPr>
          <a:xfrm>
            <a:off x="8229600" y="1145746"/>
            <a:ext cx="3865551" cy="4282596"/>
          </a:xfrm>
          <a:prstGeom prst="rect">
            <a:avLst/>
          </a:prstGeom>
        </p:spPr>
      </p:pic>
      <p:pic>
        <p:nvPicPr>
          <p:cNvPr id="7" name="صورة 6">
            <a:extLst>
              <a:ext uri="{FF2B5EF4-FFF2-40B4-BE49-F238E27FC236}">
                <a16:creationId xmlns:a16="http://schemas.microsoft.com/office/drawing/2014/main" id="{E5D5E7B5-104A-4085-9D23-020A3CF78C16}"/>
              </a:ext>
            </a:extLst>
          </p:cNvPr>
          <p:cNvPicPr>
            <a:picLocks noChangeAspect="1"/>
          </p:cNvPicPr>
          <p:nvPr/>
        </p:nvPicPr>
        <p:blipFill>
          <a:blip r:embed="rId3"/>
          <a:stretch>
            <a:fillRect/>
          </a:stretch>
        </p:blipFill>
        <p:spPr>
          <a:xfrm>
            <a:off x="4122057" y="1145745"/>
            <a:ext cx="3962400" cy="4282597"/>
          </a:xfrm>
          <a:prstGeom prst="rect">
            <a:avLst/>
          </a:prstGeom>
        </p:spPr>
      </p:pic>
      <p:pic>
        <p:nvPicPr>
          <p:cNvPr id="8" name="صورة 7">
            <a:extLst>
              <a:ext uri="{FF2B5EF4-FFF2-40B4-BE49-F238E27FC236}">
                <a16:creationId xmlns:a16="http://schemas.microsoft.com/office/drawing/2014/main" id="{2A9737AB-FBE8-42F8-8F11-F3DD06A1E21D}"/>
              </a:ext>
            </a:extLst>
          </p:cNvPr>
          <p:cNvPicPr>
            <a:picLocks noChangeAspect="1"/>
          </p:cNvPicPr>
          <p:nvPr/>
        </p:nvPicPr>
        <p:blipFill>
          <a:blip r:embed="rId4"/>
          <a:stretch>
            <a:fillRect/>
          </a:stretch>
        </p:blipFill>
        <p:spPr>
          <a:xfrm>
            <a:off x="275771" y="1145744"/>
            <a:ext cx="3701143" cy="4282597"/>
          </a:xfrm>
          <a:prstGeom prst="rect">
            <a:avLst/>
          </a:prstGeom>
        </p:spPr>
      </p:pic>
      <p:sp>
        <p:nvSpPr>
          <p:cNvPr id="9" name="مستطيل 8">
            <a:extLst>
              <a:ext uri="{FF2B5EF4-FFF2-40B4-BE49-F238E27FC236}">
                <a16:creationId xmlns:a16="http://schemas.microsoft.com/office/drawing/2014/main" id="{628D6262-D0CF-4BED-A9A7-D2E92FE0AF4A}"/>
              </a:ext>
            </a:extLst>
          </p:cNvPr>
          <p:cNvSpPr/>
          <p:nvPr/>
        </p:nvSpPr>
        <p:spPr>
          <a:xfrm>
            <a:off x="8602699" y="5605593"/>
            <a:ext cx="3038011" cy="923330"/>
          </a:xfrm>
          <a:prstGeom prst="rect">
            <a:avLst/>
          </a:prstGeom>
          <a:solidFill>
            <a:srgbClr val="25FF88"/>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الفلقتين</a:t>
            </a:r>
          </a:p>
        </p:txBody>
      </p:sp>
      <p:sp>
        <p:nvSpPr>
          <p:cNvPr id="10" name="مستطيل 9">
            <a:extLst>
              <a:ext uri="{FF2B5EF4-FFF2-40B4-BE49-F238E27FC236}">
                <a16:creationId xmlns:a16="http://schemas.microsoft.com/office/drawing/2014/main" id="{53973D56-334F-4905-B299-9E09E11044C0}"/>
              </a:ext>
            </a:extLst>
          </p:cNvPr>
          <p:cNvSpPr/>
          <p:nvPr/>
        </p:nvSpPr>
        <p:spPr>
          <a:xfrm>
            <a:off x="4708484" y="5605592"/>
            <a:ext cx="2789546" cy="923330"/>
          </a:xfrm>
          <a:prstGeom prst="rect">
            <a:avLst/>
          </a:prstGeom>
          <a:solidFill>
            <a:srgbClr val="FFFF57"/>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الفلقة </a:t>
            </a:r>
          </a:p>
        </p:txBody>
      </p:sp>
      <p:sp>
        <p:nvSpPr>
          <p:cNvPr id="11" name="مستطيل 10">
            <a:extLst>
              <a:ext uri="{FF2B5EF4-FFF2-40B4-BE49-F238E27FC236}">
                <a16:creationId xmlns:a16="http://schemas.microsoft.com/office/drawing/2014/main" id="{5D35E567-AE89-4A43-A881-25F06DBD0578}"/>
              </a:ext>
            </a:extLst>
          </p:cNvPr>
          <p:cNvSpPr/>
          <p:nvPr/>
        </p:nvSpPr>
        <p:spPr>
          <a:xfrm>
            <a:off x="607336" y="5605590"/>
            <a:ext cx="3038011" cy="923330"/>
          </a:xfrm>
          <a:prstGeom prst="rect">
            <a:avLst/>
          </a:prstGeom>
          <a:solidFill>
            <a:srgbClr val="25FF88"/>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الفلقتين</a:t>
            </a:r>
          </a:p>
        </p:txBody>
      </p:sp>
    </p:spTree>
    <p:extLst>
      <p:ext uri="{BB962C8B-B14F-4D97-AF65-F5344CB8AC3E}">
        <p14:creationId xmlns:p14="http://schemas.microsoft.com/office/powerpoint/2010/main" val="42869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5DD0080-0756-451C-A74E-861101C77D1E}"/>
              </a:ext>
            </a:extLst>
          </p:cNvPr>
          <p:cNvSpPr/>
          <p:nvPr/>
        </p:nvSpPr>
        <p:spPr>
          <a:xfrm>
            <a:off x="72570" y="137498"/>
            <a:ext cx="12066124" cy="830997"/>
          </a:xfrm>
          <a:prstGeom prst="rect">
            <a:avLst/>
          </a:prstGeom>
          <a:solidFill>
            <a:srgbClr val="00CCFF"/>
          </a:solidFill>
          <a:ln w="38100">
            <a:solidFill>
              <a:schemeClr val="tx1"/>
            </a:solidFill>
          </a:ln>
        </p:spPr>
        <p:txBody>
          <a:bodyPr wrap="none" lIns="91440" tIns="45720" rIns="91440" bIns="45720">
            <a:spAutoFit/>
          </a:bodyPr>
          <a:lstStyle/>
          <a:p>
            <a:pPr algn="ctr"/>
            <a:r>
              <a:rPr lang="ar-SA" sz="4800" dirty="0">
                <a:ln w="0"/>
                <a:effectLst>
                  <a:outerShdw blurRad="38100" dist="19050" dir="2700000" algn="tl" rotWithShape="0">
                    <a:schemeClr val="dk1">
                      <a:alpha val="40000"/>
                    </a:schemeClr>
                  </a:outerShdw>
                </a:effectLst>
              </a:rPr>
              <a:t>صنفي الأزهار التالية إلى ذوات الفلقة الواحدة وذوات الفلقتين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0D9F6EE2-3641-45FA-8FF3-1503913E23D2}"/>
              </a:ext>
            </a:extLst>
          </p:cNvPr>
          <p:cNvPicPr>
            <a:picLocks noChangeAspect="1"/>
          </p:cNvPicPr>
          <p:nvPr/>
        </p:nvPicPr>
        <p:blipFill>
          <a:blip r:embed="rId2"/>
          <a:stretch>
            <a:fillRect/>
          </a:stretch>
        </p:blipFill>
        <p:spPr>
          <a:xfrm>
            <a:off x="8229600" y="1145743"/>
            <a:ext cx="3810000" cy="4282597"/>
          </a:xfrm>
          <a:prstGeom prst="rect">
            <a:avLst/>
          </a:prstGeom>
        </p:spPr>
      </p:pic>
      <p:pic>
        <p:nvPicPr>
          <p:cNvPr id="4" name="صورة 3">
            <a:extLst>
              <a:ext uri="{FF2B5EF4-FFF2-40B4-BE49-F238E27FC236}">
                <a16:creationId xmlns:a16="http://schemas.microsoft.com/office/drawing/2014/main" id="{02BAD778-1A08-4D47-96C8-DB8FE12C1833}"/>
              </a:ext>
            </a:extLst>
          </p:cNvPr>
          <p:cNvPicPr>
            <a:picLocks noChangeAspect="1"/>
          </p:cNvPicPr>
          <p:nvPr/>
        </p:nvPicPr>
        <p:blipFill rotWithShape="1">
          <a:blip r:embed="rId3"/>
          <a:srcRect l="26566" t="19951" r="28831" b="17068"/>
          <a:stretch/>
        </p:blipFill>
        <p:spPr>
          <a:xfrm>
            <a:off x="4178105" y="1145742"/>
            <a:ext cx="3924887" cy="4282597"/>
          </a:xfrm>
          <a:prstGeom prst="rect">
            <a:avLst/>
          </a:prstGeom>
        </p:spPr>
      </p:pic>
      <p:pic>
        <p:nvPicPr>
          <p:cNvPr id="9" name="صورة 8">
            <a:extLst>
              <a:ext uri="{FF2B5EF4-FFF2-40B4-BE49-F238E27FC236}">
                <a16:creationId xmlns:a16="http://schemas.microsoft.com/office/drawing/2014/main" id="{38CF32C9-D446-4454-B2D5-5E0105A9E27D}"/>
              </a:ext>
            </a:extLst>
          </p:cNvPr>
          <p:cNvPicPr>
            <a:picLocks noChangeAspect="1"/>
          </p:cNvPicPr>
          <p:nvPr/>
        </p:nvPicPr>
        <p:blipFill rotWithShape="1">
          <a:blip r:embed="rId4"/>
          <a:srcRect l="32541" t="2005" r="14825" b="20846"/>
          <a:stretch/>
        </p:blipFill>
        <p:spPr>
          <a:xfrm>
            <a:off x="196947" y="1145742"/>
            <a:ext cx="3854549" cy="4282597"/>
          </a:xfrm>
          <a:prstGeom prst="rect">
            <a:avLst/>
          </a:prstGeom>
        </p:spPr>
      </p:pic>
      <p:sp>
        <p:nvSpPr>
          <p:cNvPr id="10" name="مستطيل 9">
            <a:extLst>
              <a:ext uri="{FF2B5EF4-FFF2-40B4-BE49-F238E27FC236}">
                <a16:creationId xmlns:a16="http://schemas.microsoft.com/office/drawing/2014/main" id="{A08EE1E7-04A4-4F15-BE47-B76B64BFBA7C}"/>
              </a:ext>
            </a:extLst>
          </p:cNvPr>
          <p:cNvSpPr/>
          <p:nvPr/>
        </p:nvSpPr>
        <p:spPr>
          <a:xfrm>
            <a:off x="8823112" y="5605593"/>
            <a:ext cx="2597186" cy="923330"/>
          </a:xfrm>
          <a:prstGeom prst="rect">
            <a:avLst/>
          </a:prstGeom>
          <a:solidFill>
            <a:srgbClr val="FFFF57"/>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الفلقة</a:t>
            </a:r>
          </a:p>
        </p:txBody>
      </p:sp>
      <p:sp>
        <p:nvSpPr>
          <p:cNvPr id="11" name="مستطيل 10">
            <a:extLst>
              <a:ext uri="{FF2B5EF4-FFF2-40B4-BE49-F238E27FC236}">
                <a16:creationId xmlns:a16="http://schemas.microsoft.com/office/drawing/2014/main" id="{9068A30F-6C9B-4138-8E0A-D600E95C1FC3}"/>
              </a:ext>
            </a:extLst>
          </p:cNvPr>
          <p:cNvSpPr/>
          <p:nvPr/>
        </p:nvSpPr>
        <p:spPr>
          <a:xfrm>
            <a:off x="4621542" y="5598170"/>
            <a:ext cx="3038011" cy="923330"/>
          </a:xfrm>
          <a:prstGeom prst="rect">
            <a:avLst/>
          </a:prstGeom>
          <a:solidFill>
            <a:srgbClr val="25FF88"/>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الفلقتين</a:t>
            </a:r>
          </a:p>
        </p:txBody>
      </p:sp>
      <p:sp>
        <p:nvSpPr>
          <p:cNvPr id="12" name="مستطيل 11">
            <a:extLst>
              <a:ext uri="{FF2B5EF4-FFF2-40B4-BE49-F238E27FC236}">
                <a16:creationId xmlns:a16="http://schemas.microsoft.com/office/drawing/2014/main" id="{6738BF0E-4E23-4B41-BCBE-DA6EF8795094}"/>
              </a:ext>
            </a:extLst>
          </p:cNvPr>
          <p:cNvSpPr/>
          <p:nvPr/>
        </p:nvSpPr>
        <p:spPr>
          <a:xfrm>
            <a:off x="729448" y="5605593"/>
            <a:ext cx="2789546" cy="923330"/>
          </a:xfrm>
          <a:prstGeom prst="rect">
            <a:avLst/>
          </a:prstGeom>
          <a:solidFill>
            <a:srgbClr val="FFFF57"/>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ذوات الفلقة </a:t>
            </a:r>
          </a:p>
        </p:txBody>
      </p:sp>
    </p:spTree>
    <p:extLst>
      <p:ext uri="{BB962C8B-B14F-4D97-AF65-F5344CB8AC3E}">
        <p14:creationId xmlns:p14="http://schemas.microsoft.com/office/powerpoint/2010/main" val="317251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D724DF5-28A4-4D0C-B357-52C020D3B4F5}"/>
              </a:ext>
            </a:extLst>
          </p:cNvPr>
          <p:cNvPicPr>
            <a:picLocks noChangeAspect="1"/>
          </p:cNvPicPr>
          <p:nvPr/>
        </p:nvPicPr>
        <p:blipFill>
          <a:blip r:embed="rId2"/>
          <a:stretch>
            <a:fillRect/>
          </a:stretch>
        </p:blipFill>
        <p:spPr>
          <a:xfrm>
            <a:off x="973683" y="643466"/>
            <a:ext cx="10244633" cy="5571067"/>
          </a:xfrm>
          <a:prstGeom prst="rect">
            <a:avLst/>
          </a:prstGeom>
        </p:spPr>
      </p:pic>
    </p:spTree>
    <p:extLst>
      <p:ext uri="{BB962C8B-B14F-4D97-AF65-F5344CB8AC3E}">
        <p14:creationId xmlns:p14="http://schemas.microsoft.com/office/powerpoint/2010/main" val="353663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387C9D6-925A-4AC0-98C1-D368C6C8F20B}"/>
              </a:ext>
            </a:extLst>
          </p:cNvPr>
          <p:cNvSpPr/>
          <p:nvPr/>
        </p:nvSpPr>
        <p:spPr>
          <a:xfrm>
            <a:off x="84408" y="137498"/>
            <a:ext cx="12027877" cy="830997"/>
          </a:xfrm>
          <a:prstGeom prst="rect">
            <a:avLst/>
          </a:prstGeom>
          <a:solidFill>
            <a:srgbClr val="00CCF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بالتعاون مع زميلاتكـِ أقرئي ثم أكملي المخطط السهمي التالي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89D649C3-9CA9-485E-85B0-22E831819712}"/>
              </a:ext>
            </a:extLst>
          </p:cNvPr>
          <p:cNvSpPr/>
          <p:nvPr/>
        </p:nvSpPr>
        <p:spPr>
          <a:xfrm>
            <a:off x="225083" y="1176163"/>
            <a:ext cx="11887202" cy="830997"/>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انتقال حبوب اللقاح من المتك إلى الميسم يسمى التلقيح</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110B1467-BFF1-453E-8D93-579777E4314F}"/>
              </a:ext>
            </a:extLst>
          </p:cNvPr>
          <p:cNvSpPr/>
          <p:nvPr/>
        </p:nvSpPr>
        <p:spPr>
          <a:xfrm>
            <a:off x="8454679" y="2189039"/>
            <a:ext cx="2897947" cy="830997"/>
          </a:xfrm>
          <a:prstGeom prst="rect">
            <a:avLst/>
          </a:prstGeom>
          <a:solidFill>
            <a:srgbClr val="FBB369"/>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وهو نوعان</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78B1A07B-79FE-45F9-BB84-638CE964CF44}"/>
              </a:ext>
            </a:extLst>
          </p:cNvPr>
          <p:cNvSpPr/>
          <p:nvPr/>
        </p:nvSpPr>
        <p:spPr>
          <a:xfrm>
            <a:off x="8454680" y="3249557"/>
            <a:ext cx="2897946" cy="830997"/>
          </a:xfrm>
          <a:prstGeom prst="rect">
            <a:avLst/>
          </a:prstGeom>
          <a:solidFill>
            <a:srgbClr val="25FF88"/>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1ـ تلقيح ذاتي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618EC99C-ED73-409D-A951-49E0E24EFA62}"/>
              </a:ext>
            </a:extLst>
          </p:cNvPr>
          <p:cNvSpPr/>
          <p:nvPr/>
        </p:nvSpPr>
        <p:spPr>
          <a:xfrm>
            <a:off x="7814601" y="4273232"/>
            <a:ext cx="3903783" cy="2308324"/>
          </a:xfrm>
          <a:prstGeom prst="rect">
            <a:avLst/>
          </a:prstGeom>
          <a:solidFill>
            <a:srgbClr val="F4A0B8"/>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تلقيح الزهرة نفسها أو زهرة أخرى على نفس النبات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CDBB5401-D05E-427E-8A8C-CAE90175D30C}"/>
              </a:ext>
            </a:extLst>
          </p:cNvPr>
          <p:cNvSpPr/>
          <p:nvPr/>
        </p:nvSpPr>
        <p:spPr>
          <a:xfrm>
            <a:off x="745588" y="1238795"/>
            <a:ext cx="1533380" cy="7261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15" name="مستطيل 14">
            <a:extLst>
              <a:ext uri="{FF2B5EF4-FFF2-40B4-BE49-F238E27FC236}">
                <a16:creationId xmlns:a16="http://schemas.microsoft.com/office/drawing/2014/main" id="{EE7B38D0-7E6A-42A3-8503-46BC6F2D2830}"/>
              </a:ext>
            </a:extLst>
          </p:cNvPr>
          <p:cNvSpPr/>
          <p:nvPr/>
        </p:nvSpPr>
        <p:spPr>
          <a:xfrm>
            <a:off x="8553156" y="3311268"/>
            <a:ext cx="2039815" cy="726161"/>
          </a:xfrm>
          <a:prstGeom prst="rect">
            <a:avLst/>
          </a:prstGeom>
          <a:solidFill>
            <a:srgbClr val="25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18" name="مستطيل 17">
            <a:extLst>
              <a:ext uri="{FF2B5EF4-FFF2-40B4-BE49-F238E27FC236}">
                <a16:creationId xmlns:a16="http://schemas.microsoft.com/office/drawing/2014/main" id="{B31B6EA0-2387-46F7-8E23-0F4EEF34DDC9}"/>
              </a:ext>
            </a:extLst>
          </p:cNvPr>
          <p:cNvSpPr/>
          <p:nvPr/>
        </p:nvSpPr>
        <p:spPr>
          <a:xfrm>
            <a:off x="7814602" y="4273232"/>
            <a:ext cx="3903783" cy="2308324"/>
          </a:xfrm>
          <a:prstGeom prst="rect">
            <a:avLst/>
          </a:prstGeom>
          <a:solidFill>
            <a:srgbClr val="F4A0B8"/>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وهو ...............</a:t>
            </a:r>
          </a:p>
          <a:p>
            <a:pPr algn="ctr"/>
            <a:r>
              <a:rPr lang="ar-SA" sz="4800" b="0" cap="none" spc="0" dirty="0">
                <a:ln w="0"/>
                <a:solidFill>
                  <a:schemeClr val="tx1"/>
                </a:solidFill>
                <a:effectLst>
                  <a:outerShdw blurRad="38100" dist="19050" dir="2700000" algn="tl" rotWithShape="0">
                    <a:schemeClr val="dk1">
                      <a:alpha val="40000"/>
                    </a:schemeClr>
                  </a:outerShdw>
                </a:effectLst>
              </a:rPr>
              <a:t>..........................................</a:t>
            </a:r>
          </a:p>
        </p:txBody>
      </p:sp>
      <p:pic>
        <p:nvPicPr>
          <p:cNvPr id="1026" name="Picture 2" descr="ØµÙØ±Ø© Ø°Ø§Øª ØµÙØ©">
            <a:extLst>
              <a:ext uri="{FF2B5EF4-FFF2-40B4-BE49-F238E27FC236}">
                <a16:creationId xmlns:a16="http://schemas.microsoft.com/office/drawing/2014/main" id="{C0BFBED3-F850-49C4-923E-2095E2FAB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27" y="2214828"/>
            <a:ext cx="3449807" cy="43667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ØµÙØ±Ø© Ø°Ø§Øª ØµÙØ©">
            <a:extLst>
              <a:ext uri="{FF2B5EF4-FFF2-40B4-BE49-F238E27FC236}">
                <a16:creationId xmlns:a16="http://schemas.microsoft.com/office/drawing/2014/main" id="{5209D14A-49C1-4E72-BC61-CF5387994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108" y="2214828"/>
            <a:ext cx="3401160" cy="436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17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387C9D6-925A-4AC0-98C1-D368C6C8F20B}"/>
              </a:ext>
            </a:extLst>
          </p:cNvPr>
          <p:cNvSpPr/>
          <p:nvPr/>
        </p:nvSpPr>
        <p:spPr>
          <a:xfrm>
            <a:off x="84408" y="137498"/>
            <a:ext cx="12027877" cy="830997"/>
          </a:xfrm>
          <a:prstGeom prst="rect">
            <a:avLst/>
          </a:prstGeom>
          <a:solidFill>
            <a:srgbClr val="00CCFF"/>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بالتعاون مع زميلاتكـِ أقرئي ثم أكملي المخطط السهمي التالي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89D649C3-9CA9-485E-85B0-22E831819712}"/>
              </a:ext>
            </a:extLst>
          </p:cNvPr>
          <p:cNvSpPr/>
          <p:nvPr/>
        </p:nvSpPr>
        <p:spPr>
          <a:xfrm>
            <a:off x="225083" y="1176163"/>
            <a:ext cx="11887202" cy="830997"/>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انتقال حبوب اللقاح من المتك إلى الميسم يسمى التلقيح</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110B1467-BFF1-453E-8D93-579777E4314F}"/>
              </a:ext>
            </a:extLst>
          </p:cNvPr>
          <p:cNvSpPr/>
          <p:nvPr/>
        </p:nvSpPr>
        <p:spPr>
          <a:xfrm>
            <a:off x="8553155" y="2189039"/>
            <a:ext cx="2897947" cy="830997"/>
          </a:xfrm>
          <a:prstGeom prst="rect">
            <a:avLst/>
          </a:prstGeom>
          <a:solidFill>
            <a:srgbClr val="FBB369"/>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وهو نوعان</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78B1A07B-79FE-45F9-BB84-638CE964CF44}"/>
              </a:ext>
            </a:extLst>
          </p:cNvPr>
          <p:cNvSpPr/>
          <p:nvPr/>
        </p:nvSpPr>
        <p:spPr>
          <a:xfrm>
            <a:off x="8454680" y="3249557"/>
            <a:ext cx="3263704" cy="830997"/>
          </a:xfrm>
          <a:prstGeom prst="rect">
            <a:avLst/>
          </a:prstGeom>
          <a:solidFill>
            <a:srgbClr val="25FF88"/>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2ـ تلقيح خلطي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CDBB5401-D05E-427E-8A8C-CAE90175D30C}"/>
              </a:ext>
            </a:extLst>
          </p:cNvPr>
          <p:cNvSpPr/>
          <p:nvPr/>
        </p:nvSpPr>
        <p:spPr>
          <a:xfrm>
            <a:off x="745588" y="1238795"/>
            <a:ext cx="1533380" cy="7261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15" name="مستطيل 14">
            <a:extLst>
              <a:ext uri="{FF2B5EF4-FFF2-40B4-BE49-F238E27FC236}">
                <a16:creationId xmlns:a16="http://schemas.microsoft.com/office/drawing/2014/main" id="{EE7B38D0-7E6A-42A3-8503-46BC6F2D2830}"/>
              </a:ext>
            </a:extLst>
          </p:cNvPr>
          <p:cNvSpPr/>
          <p:nvPr/>
        </p:nvSpPr>
        <p:spPr>
          <a:xfrm>
            <a:off x="8665698" y="3325757"/>
            <a:ext cx="2236764" cy="726161"/>
          </a:xfrm>
          <a:prstGeom prst="rect">
            <a:avLst/>
          </a:prstGeom>
          <a:solidFill>
            <a:srgbClr val="25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14" name="مستطيل 13">
            <a:extLst>
              <a:ext uri="{FF2B5EF4-FFF2-40B4-BE49-F238E27FC236}">
                <a16:creationId xmlns:a16="http://schemas.microsoft.com/office/drawing/2014/main" id="{19436252-0CB5-4CCC-8A34-192ADA1117DD}"/>
              </a:ext>
            </a:extLst>
          </p:cNvPr>
          <p:cNvSpPr/>
          <p:nvPr/>
        </p:nvSpPr>
        <p:spPr>
          <a:xfrm>
            <a:off x="8454679" y="4282364"/>
            <a:ext cx="3263705" cy="2308324"/>
          </a:xfrm>
          <a:prstGeom prst="rect">
            <a:avLst/>
          </a:prstGeom>
          <a:solidFill>
            <a:srgbClr val="F4A0B8"/>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تلقيح الزهرة زهرة أخرى من نبات أخر</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12B53287-254C-4FE0-A422-54D8A2988866}"/>
              </a:ext>
            </a:extLst>
          </p:cNvPr>
          <p:cNvSpPr/>
          <p:nvPr/>
        </p:nvSpPr>
        <p:spPr>
          <a:xfrm>
            <a:off x="8454679" y="4262433"/>
            <a:ext cx="3263705" cy="2308324"/>
          </a:xfrm>
          <a:prstGeom prst="rect">
            <a:avLst/>
          </a:prstGeom>
          <a:solidFill>
            <a:srgbClr val="F4A0B8"/>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وهو ..........</a:t>
            </a:r>
          </a:p>
          <a:p>
            <a:pPr algn="ctr"/>
            <a:r>
              <a:rPr lang="ar-SA" sz="4800" b="0" cap="none" spc="0" dirty="0">
                <a:ln w="0"/>
                <a:solidFill>
                  <a:schemeClr val="tx1"/>
                </a:solidFill>
                <a:effectLst>
                  <a:outerShdw blurRad="38100" dist="19050" dir="2700000" algn="tl" rotWithShape="0">
                    <a:schemeClr val="dk1">
                      <a:alpha val="40000"/>
                    </a:schemeClr>
                  </a:outerShdw>
                </a:effectLst>
              </a:rPr>
              <a:t>.................................</a:t>
            </a:r>
          </a:p>
        </p:txBody>
      </p:sp>
      <p:pic>
        <p:nvPicPr>
          <p:cNvPr id="6" name="صورة 5">
            <a:extLst>
              <a:ext uri="{FF2B5EF4-FFF2-40B4-BE49-F238E27FC236}">
                <a16:creationId xmlns:a16="http://schemas.microsoft.com/office/drawing/2014/main" id="{115D0D8F-CBD1-4FFB-9E88-CE7C8C5E04F1}"/>
              </a:ext>
            </a:extLst>
          </p:cNvPr>
          <p:cNvPicPr>
            <a:picLocks noChangeAspect="1"/>
          </p:cNvPicPr>
          <p:nvPr/>
        </p:nvPicPr>
        <p:blipFill>
          <a:blip r:embed="rId2"/>
          <a:stretch>
            <a:fillRect/>
          </a:stretch>
        </p:blipFill>
        <p:spPr>
          <a:xfrm>
            <a:off x="225083" y="2214827"/>
            <a:ext cx="8003271" cy="4355929"/>
          </a:xfrm>
          <a:prstGeom prst="rect">
            <a:avLst/>
          </a:prstGeom>
        </p:spPr>
      </p:pic>
    </p:spTree>
    <p:extLst>
      <p:ext uri="{BB962C8B-B14F-4D97-AF65-F5344CB8AC3E}">
        <p14:creationId xmlns:p14="http://schemas.microsoft.com/office/powerpoint/2010/main" val="28240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FF414A7-A32B-43D1-9DBD-991A7DE9FEAC}"/>
              </a:ext>
            </a:extLst>
          </p:cNvPr>
          <p:cNvPicPr>
            <a:picLocks noChangeAspect="1"/>
          </p:cNvPicPr>
          <p:nvPr/>
        </p:nvPicPr>
        <p:blipFill>
          <a:blip r:embed="rId2"/>
          <a:stretch>
            <a:fillRect/>
          </a:stretch>
        </p:blipFill>
        <p:spPr>
          <a:xfrm>
            <a:off x="643467" y="1206500"/>
            <a:ext cx="5291666" cy="4445000"/>
          </a:xfrm>
          <a:prstGeom prst="rect">
            <a:avLst/>
          </a:prstGeom>
        </p:spPr>
      </p:pic>
      <p:pic>
        <p:nvPicPr>
          <p:cNvPr id="2" name="صورة 1">
            <a:extLst>
              <a:ext uri="{FF2B5EF4-FFF2-40B4-BE49-F238E27FC236}">
                <a16:creationId xmlns:a16="http://schemas.microsoft.com/office/drawing/2014/main" id="{2CC5FA80-9C0F-4501-9913-C32F5EFAD014}"/>
              </a:ext>
            </a:extLst>
          </p:cNvPr>
          <p:cNvPicPr>
            <a:picLocks noChangeAspect="1"/>
          </p:cNvPicPr>
          <p:nvPr/>
        </p:nvPicPr>
        <p:blipFill>
          <a:blip r:embed="rId3"/>
          <a:stretch>
            <a:fillRect/>
          </a:stretch>
        </p:blipFill>
        <p:spPr>
          <a:xfrm>
            <a:off x="6256865" y="1206500"/>
            <a:ext cx="5291667" cy="4445000"/>
          </a:xfrm>
          <a:prstGeom prst="rect">
            <a:avLst/>
          </a:prstGeom>
        </p:spPr>
      </p:pic>
      <p:sp>
        <p:nvSpPr>
          <p:cNvPr id="4" name="مستطيل 3">
            <a:extLst>
              <a:ext uri="{FF2B5EF4-FFF2-40B4-BE49-F238E27FC236}">
                <a16:creationId xmlns:a16="http://schemas.microsoft.com/office/drawing/2014/main" id="{98D10E11-6688-44EE-9119-9DA9C6CE2925}"/>
              </a:ext>
            </a:extLst>
          </p:cNvPr>
          <p:cNvSpPr/>
          <p:nvPr/>
        </p:nvSpPr>
        <p:spPr>
          <a:xfrm>
            <a:off x="1902618" y="153394"/>
            <a:ext cx="8065029" cy="923330"/>
          </a:xfrm>
          <a:prstGeom prst="rect">
            <a:avLst/>
          </a:prstGeom>
          <a:solidFill>
            <a:srgbClr val="FBF9C7"/>
          </a:solidFill>
          <a:ln w="38100">
            <a:solidFill>
              <a:schemeClr val="tx1"/>
            </a:solidFill>
          </a:ln>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خمني نوع التلقيح في النباتات التالية</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DFE9273D-7BAF-4502-93B7-024163472AC5}"/>
              </a:ext>
            </a:extLst>
          </p:cNvPr>
          <p:cNvSpPr/>
          <p:nvPr/>
        </p:nvSpPr>
        <p:spPr>
          <a:xfrm>
            <a:off x="7421757" y="5781276"/>
            <a:ext cx="2545890" cy="923330"/>
          </a:xfrm>
          <a:prstGeom prst="rect">
            <a:avLst/>
          </a:prstGeom>
          <a:solidFill>
            <a:srgbClr val="FBF9C7"/>
          </a:solidFill>
          <a:ln w="38100">
            <a:solidFill>
              <a:schemeClr val="tx1"/>
            </a:solidFill>
          </a:ln>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تلقيح ذاتي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E2502A84-42C8-4A6B-96F1-2FFAF035F5EA}"/>
              </a:ext>
            </a:extLst>
          </p:cNvPr>
          <p:cNvSpPr/>
          <p:nvPr/>
        </p:nvSpPr>
        <p:spPr>
          <a:xfrm>
            <a:off x="1902618" y="5781276"/>
            <a:ext cx="2545890" cy="923330"/>
          </a:xfrm>
          <a:prstGeom prst="rect">
            <a:avLst/>
          </a:prstGeom>
          <a:solidFill>
            <a:srgbClr val="FBF9C7"/>
          </a:solidFill>
          <a:ln w="38100">
            <a:solidFill>
              <a:schemeClr val="tx1"/>
            </a:solidFill>
          </a:ln>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تلقيح ذاتي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5486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5675617-8824-4734-AE75-5EE590EAE5BA}"/>
              </a:ext>
            </a:extLst>
          </p:cNvPr>
          <p:cNvSpPr/>
          <p:nvPr/>
        </p:nvSpPr>
        <p:spPr>
          <a:xfrm>
            <a:off x="5781822" y="253163"/>
            <a:ext cx="5702504" cy="3416320"/>
          </a:xfrm>
          <a:prstGeom prst="rect">
            <a:avLst/>
          </a:prstGeom>
          <a:solidFill>
            <a:srgbClr val="FFFF57"/>
          </a:solidFill>
          <a:ln w="38100">
            <a:solidFill>
              <a:schemeClr val="tx1"/>
            </a:solidFill>
          </a:ln>
        </p:spPr>
        <p:txBody>
          <a:bodyPr wrap="square" lIns="91440" tIns="45720" rIns="91440" bIns="45720">
            <a:spAutoFit/>
          </a:bodyPr>
          <a:lstStyle/>
          <a:p>
            <a:pPr algn="ctr"/>
            <a:r>
              <a:rPr lang="ar-SA" sz="5400" b="1" cap="none" spc="0" dirty="0">
                <a:ln w="0">
                  <a:solidFill>
                    <a:schemeClr val="tx1"/>
                  </a:solidFill>
                </a:ln>
                <a:solidFill>
                  <a:srgbClr val="00B0F0"/>
                </a:solidFill>
                <a:effectLst>
                  <a:outerShdw blurRad="38100" dist="19050" dir="2700000" algn="tl" rotWithShape="0">
                    <a:schemeClr val="dk1">
                      <a:alpha val="40000"/>
                    </a:schemeClr>
                  </a:outerShdw>
                </a:effectLst>
              </a:rPr>
              <a:t>كانت سلمى تتسأل: </a:t>
            </a:r>
          </a:p>
          <a:p>
            <a:pPr algn="ctr"/>
            <a:r>
              <a:rPr lang="ar-SA" sz="5400" b="0" cap="none" spc="0" dirty="0">
                <a:ln w="0"/>
                <a:solidFill>
                  <a:schemeClr val="tx1"/>
                </a:solidFill>
                <a:effectLst>
                  <a:outerShdw blurRad="38100" dist="19050" dir="2700000" algn="tl" rotWithShape="0">
                    <a:schemeClr val="dk1">
                      <a:alpha val="40000"/>
                    </a:schemeClr>
                  </a:outerShdw>
                </a:effectLst>
              </a:rPr>
              <a:t>يا ترى كيف تنتقل حبوب اللقاح من متك زهرة إلى ميسم زهرة أخرى </a:t>
            </a:r>
          </a:p>
        </p:txBody>
      </p:sp>
      <p:sp>
        <p:nvSpPr>
          <p:cNvPr id="3" name="مستطيل 2">
            <a:extLst>
              <a:ext uri="{FF2B5EF4-FFF2-40B4-BE49-F238E27FC236}">
                <a16:creationId xmlns:a16="http://schemas.microsoft.com/office/drawing/2014/main" id="{4C6A9CEF-E5BC-4307-9A08-BF55AB589586}"/>
              </a:ext>
            </a:extLst>
          </p:cNvPr>
          <p:cNvSpPr/>
          <p:nvPr/>
        </p:nvSpPr>
        <p:spPr>
          <a:xfrm>
            <a:off x="5275385" y="3925765"/>
            <a:ext cx="6715378" cy="2585323"/>
          </a:xfrm>
          <a:prstGeom prst="rect">
            <a:avLst/>
          </a:prstGeom>
          <a:solidFill>
            <a:schemeClr val="accent5">
              <a:lumMod val="40000"/>
              <a:lumOff val="60000"/>
            </a:schemeClr>
          </a:solidFill>
          <a:ln w="38100">
            <a:solidFill>
              <a:schemeClr val="tx1"/>
            </a:solidFill>
          </a:ln>
        </p:spPr>
        <p:txBody>
          <a:bodyPr wrap="square" lIns="91440" tIns="45720" rIns="91440" bIns="45720">
            <a:spAutoFit/>
          </a:bodyPr>
          <a:lstStyle/>
          <a:p>
            <a:pPr algn="ctr"/>
            <a:r>
              <a:rPr lang="ar-SA" sz="5400" b="0" cap="none" spc="0" dirty="0">
                <a:ln w="0"/>
                <a:effectLst>
                  <a:outerShdw blurRad="38100" dist="19050" dir="2700000" algn="tl" rotWithShape="0">
                    <a:schemeClr val="dk1">
                      <a:alpha val="40000"/>
                    </a:schemeClr>
                  </a:outerShdw>
                </a:effectLst>
              </a:rPr>
              <a:t>بالتعاون مع زميلاتكـِ ضعي فرضيات لكيفية انتقال حبوب اللقاح بعد مشاهدتكـِ للفلم التالي </a:t>
            </a:r>
          </a:p>
        </p:txBody>
      </p:sp>
      <p:pic>
        <p:nvPicPr>
          <p:cNvPr id="4" name="صورة 3">
            <a:extLst>
              <a:ext uri="{FF2B5EF4-FFF2-40B4-BE49-F238E27FC236}">
                <a16:creationId xmlns:a16="http://schemas.microsoft.com/office/drawing/2014/main" id="{ADCE3489-FD27-40D4-9D29-3749A9A51DB2}"/>
              </a:ext>
            </a:extLst>
          </p:cNvPr>
          <p:cNvPicPr>
            <a:picLocks noChangeAspect="1"/>
          </p:cNvPicPr>
          <p:nvPr/>
        </p:nvPicPr>
        <p:blipFill>
          <a:blip r:embed="rId2"/>
          <a:stretch>
            <a:fillRect/>
          </a:stretch>
        </p:blipFill>
        <p:spPr>
          <a:xfrm>
            <a:off x="182879" y="253163"/>
            <a:ext cx="4670475" cy="6257925"/>
          </a:xfrm>
          <a:prstGeom prst="rect">
            <a:avLst/>
          </a:prstGeom>
        </p:spPr>
      </p:pic>
    </p:spTree>
    <p:extLst>
      <p:ext uri="{BB962C8B-B14F-4D97-AF65-F5344CB8AC3E}">
        <p14:creationId xmlns:p14="http://schemas.microsoft.com/office/powerpoint/2010/main" val="842911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Beauty of Pollination - Moving Art™">
            <a:hlinkClick r:id="" action="ppaction://media"/>
            <a:extLst>
              <a:ext uri="{FF2B5EF4-FFF2-40B4-BE49-F238E27FC236}">
                <a16:creationId xmlns:a16="http://schemas.microsoft.com/office/drawing/2014/main" id="{D38C9290-AD4E-40E6-80CB-A0ECE766B6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مستطيل 3">
            <a:extLst>
              <a:ext uri="{FF2B5EF4-FFF2-40B4-BE49-F238E27FC236}">
                <a16:creationId xmlns:a16="http://schemas.microsoft.com/office/drawing/2014/main" id="{BAE63BA5-B829-4CE0-B4EE-AD2865604235}"/>
              </a:ext>
            </a:extLst>
          </p:cNvPr>
          <p:cNvSpPr/>
          <p:nvPr/>
        </p:nvSpPr>
        <p:spPr>
          <a:xfrm>
            <a:off x="10483550" y="97518"/>
            <a:ext cx="1494320" cy="923330"/>
          </a:xfrm>
          <a:prstGeom prst="rect">
            <a:avLst/>
          </a:prstGeom>
          <a:noFill/>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التلقيح</a:t>
            </a:r>
          </a:p>
        </p:txBody>
      </p:sp>
    </p:spTree>
    <p:extLst>
      <p:ext uri="{BB962C8B-B14F-4D97-AF65-F5344CB8AC3E}">
        <p14:creationId xmlns:p14="http://schemas.microsoft.com/office/powerpoint/2010/main" val="2257796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F246A4D7-F305-4B6D-81F3-77CB5BDC12BF}"/>
              </a:ext>
            </a:extLst>
          </p:cNvPr>
          <p:cNvPicPr>
            <a:picLocks noChangeAspect="1"/>
          </p:cNvPicPr>
          <p:nvPr/>
        </p:nvPicPr>
        <p:blipFill rotWithShape="1">
          <a:blip r:embed="rId2"/>
          <a:srcRect t="5532" b="9290"/>
          <a:stretch/>
        </p:blipFill>
        <p:spPr>
          <a:xfrm>
            <a:off x="98474" y="112543"/>
            <a:ext cx="12093526" cy="6583680"/>
          </a:xfrm>
          <a:prstGeom prst="rect">
            <a:avLst/>
          </a:prstGeom>
        </p:spPr>
      </p:pic>
      <p:sp>
        <p:nvSpPr>
          <p:cNvPr id="3" name="مستطيل 2">
            <a:extLst>
              <a:ext uri="{FF2B5EF4-FFF2-40B4-BE49-F238E27FC236}">
                <a16:creationId xmlns:a16="http://schemas.microsoft.com/office/drawing/2014/main" id="{BB6339ED-BF1E-487F-8C1A-417802990272}"/>
              </a:ext>
            </a:extLst>
          </p:cNvPr>
          <p:cNvSpPr/>
          <p:nvPr/>
        </p:nvSpPr>
        <p:spPr>
          <a:xfrm>
            <a:off x="731522" y="2751448"/>
            <a:ext cx="10663311" cy="1446550"/>
          </a:xfrm>
          <a:prstGeom prst="rect">
            <a:avLst/>
          </a:prstGeom>
          <a:noFill/>
        </p:spPr>
        <p:txBody>
          <a:bodyPr wrap="square" lIns="91440" tIns="45720" rIns="91440" bIns="45720">
            <a:spAutoFit/>
          </a:bodyPr>
          <a:lstStyle/>
          <a:p>
            <a:pPr algn="ctr"/>
            <a:r>
              <a:rPr lang="ar-SA" sz="8800" b="1" dirty="0">
                <a:ln w="0">
                  <a:solidFill>
                    <a:sysClr val="windowText" lastClr="000000"/>
                  </a:solidFill>
                </a:ln>
                <a:solidFill>
                  <a:srgbClr val="FFFF00"/>
                </a:solidFill>
                <a:effectLst>
                  <a:outerShdw blurRad="50800" dist="38100" dir="5400000" algn="t" rotWithShape="0">
                    <a:prstClr val="black">
                      <a:alpha val="40000"/>
                    </a:prstClr>
                  </a:outerShdw>
                </a:effectLst>
                <a:cs typeface="Mudir MT" pitchFamily="2" charset="-78"/>
              </a:rPr>
              <a:t>التكاثر في النباتات الزهرية </a:t>
            </a:r>
            <a:endParaRPr lang="ar-SA" sz="9600" b="1" dirty="0">
              <a:ln w="0">
                <a:solidFill>
                  <a:sysClr val="windowText" lastClr="000000"/>
                </a:solidFill>
              </a:ln>
              <a:solidFill>
                <a:srgbClr val="FFFF00"/>
              </a:solidFill>
              <a:effectLst>
                <a:outerShdw blurRad="50800" dist="38100" dir="5400000" algn="t" rotWithShape="0">
                  <a:prstClr val="black">
                    <a:alpha val="40000"/>
                  </a:prstClr>
                </a:outerShdw>
              </a:effectLst>
              <a:cs typeface="Mudir MT" pitchFamily="2" charset="-78"/>
            </a:endParaRPr>
          </a:p>
        </p:txBody>
      </p:sp>
    </p:spTree>
    <p:extLst>
      <p:ext uri="{BB962C8B-B14F-4D97-AF65-F5344CB8AC3E}">
        <p14:creationId xmlns:p14="http://schemas.microsoft.com/office/powerpoint/2010/main" val="373624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ÙØªÙØ¬Ø© Ø¨Ø­Ø« Ø§ÙØµÙØ± Ø¹Ù Ø§Ø²ÙØ§Ø± ØªÙÙØ­ Ø¨Ø§ÙØ±ÙØ§Ø­">
            <a:extLst>
              <a:ext uri="{FF2B5EF4-FFF2-40B4-BE49-F238E27FC236}">
                <a16:creationId xmlns:a16="http://schemas.microsoft.com/office/drawing/2014/main" id="{F9A2514A-3A00-4FA9-B9A7-1911ED512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3AC2B146-219D-4313-A606-5157E516219D}"/>
              </a:ext>
            </a:extLst>
          </p:cNvPr>
          <p:cNvSpPr/>
          <p:nvPr/>
        </p:nvSpPr>
        <p:spPr>
          <a:xfrm>
            <a:off x="8155092" y="224134"/>
            <a:ext cx="4036908" cy="2585323"/>
          </a:xfrm>
          <a:prstGeom prst="rect">
            <a:avLst/>
          </a:prstGeom>
          <a:no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خمني وسيلة التلقيح في الازهار التالية </a:t>
            </a:r>
          </a:p>
        </p:txBody>
      </p:sp>
      <p:sp>
        <p:nvSpPr>
          <p:cNvPr id="7" name="مستطيل 6">
            <a:extLst>
              <a:ext uri="{FF2B5EF4-FFF2-40B4-BE49-F238E27FC236}">
                <a16:creationId xmlns:a16="http://schemas.microsoft.com/office/drawing/2014/main" id="{737E2C54-507F-4745-971B-944BEF6088C9}"/>
              </a:ext>
            </a:extLst>
          </p:cNvPr>
          <p:cNvSpPr/>
          <p:nvPr/>
        </p:nvSpPr>
        <p:spPr>
          <a:xfrm>
            <a:off x="8335627" y="3190073"/>
            <a:ext cx="4036908" cy="923330"/>
          </a:xfrm>
          <a:prstGeom prst="rect">
            <a:avLst/>
          </a:prstGeom>
          <a:no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الرياح </a:t>
            </a:r>
          </a:p>
        </p:txBody>
      </p:sp>
    </p:spTree>
    <p:extLst>
      <p:ext uri="{BB962C8B-B14F-4D97-AF65-F5344CB8AC3E}">
        <p14:creationId xmlns:p14="http://schemas.microsoft.com/office/powerpoint/2010/main" val="219138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ÙØªÙØ¬Ø© Ø¨Ø­Ø« Ø§ÙØµÙØ± Ø¹Ù ÙØ§Ø±Ø³ÙÙØ§ Ø§ÙØ±ÙØ§Ø­ ÙÙØ§ÙØ­">
            <a:extLst>
              <a:ext uri="{FF2B5EF4-FFF2-40B4-BE49-F238E27FC236}">
                <a16:creationId xmlns:a16="http://schemas.microsoft.com/office/drawing/2014/main" id="{B25B5CD4-1D8F-4C2F-B7D9-0218816B5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59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61F7DFF-525E-4672-80AF-02EC09DF99B3}"/>
              </a:ext>
            </a:extLst>
          </p:cNvPr>
          <p:cNvPicPr>
            <a:picLocks noChangeAspect="1"/>
          </p:cNvPicPr>
          <p:nvPr/>
        </p:nvPicPr>
        <p:blipFill>
          <a:blip r:embed="rId2"/>
          <a:stretch>
            <a:fillRect/>
          </a:stretch>
        </p:blipFill>
        <p:spPr>
          <a:xfrm>
            <a:off x="259373" y="163170"/>
            <a:ext cx="5905500" cy="6125088"/>
          </a:xfrm>
          <a:prstGeom prst="rect">
            <a:avLst/>
          </a:prstGeom>
        </p:spPr>
      </p:pic>
      <p:sp>
        <p:nvSpPr>
          <p:cNvPr id="3" name="مستطيل 2">
            <a:extLst>
              <a:ext uri="{FF2B5EF4-FFF2-40B4-BE49-F238E27FC236}">
                <a16:creationId xmlns:a16="http://schemas.microsoft.com/office/drawing/2014/main" id="{45220C07-2C36-47B4-9125-3A930615709B}"/>
              </a:ext>
            </a:extLst>
          </p:cNvPr>
          <p:cNvSpPr/>
          <p:nvPr/>
        </p:nvSpPr>
        <p:spPr>
          <a:xfrm>
            <a:off x="6471137" y="289779"/>
            <a:ext cx="5373697" cy="1754326"/>
          </a:xfrm>
          <a:prstGeom prst="rect">
            <a:avLst/>
          </a:prstGeom>
          <a:solidFill>
            <a:srgbClr val="FFF37D"/>
          </a:solid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حددي نوع العلاقة بين النحلة والزهرة </a:t>
            </a:r>
            <a:endParaRPr lang="ar-SA" sz="5400" b="0" cap="none" spc="0" dirty="0">
              <a:ln w="0"/>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03F04936-990E-44E1-8A98-917F041A7258}"/>
              </a:ext>
            </a:extLst>
          </p:cNvPr>
          <p:cNvSpPr/>
          <p:nvPr/>
        </p:nvSpPr>
        <p:spPr>
          <a:xfrm>
            <a:off x="6288259" y="2228776"/>
            <a:ext cx="5739455" cy="4247317"/>
          </a:xfrm>
          <a:prstGeom prst="rect">
            <a:avLst/>
          </a:prstGeom>
          <a:solidFill>
            <a:srgbClr val="25FF88"/>
          </a:solid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علاقة تكافلية حيث تتغذى النحلة على رحيق الزهرة و في المقابل تلتصق بها حبوب اللقاح وتساهم في نقلها من زهرة لأخرى </a:t>
            </a:r>
            <a:endParaRPr lang="ar-SA" sz="54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392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F39FB77-C6AB-4954-AF8B-C2F2952D053A}"/>
              </a:ext>
            </a:extLst>
          </p:cNvPr>
          <p:cNvSpPr/>
          <p:nvPr/>
        </p:nvSpPr>
        <p:spPr>
          <a:xfrm>
            <a:off x="5106571" y="308541"/>
            <a:ext cx="6826769" cy="5262979"/>
          </a:xfrm>
          <a:prstGeom prst="rect">
            <a:avLst/>
          </a:prstGeom>
          <a:noFill/>
          <a:ln w="38100">
            <a:noFill/>
          </a:ln>
        </p:spPr>
        <p:txBody>
          <a:bodyPr wrap="square" lIns="91440" tIns="45720" rIns="91440" bIns="45720">
            <a:spAutoFit/>
          </a:bodyPr>
          <a:lstStyle/>
          <a:p>
            <a:pPr algn="ctr"/>
            <a:r>
              <a:rPr lang="ar-SA" sz="4800" dirty="0">
                <a:ln w="0"/>
                <a:solidFill>
                  <a:srgbClr val="FF0000"/>
                </a:solidFill>
                <a:effectLst>
                  <a:outerShdw blurRad="38100" dist="19050" dir="2700000" algn="tl" rotWithShape="0">
                    <a:schemeClr val="dk1">
                      <a:alpha val="40000"/>
                    </a:schemeClr>
                  </a:outerShdw>
                </a:effectLst>
              </a:rPr>
              <a:t>إذا هناك أمور تجذب المُلقحات للأزهار لتقوم بعملية التلقيح</a:t>
            </a:r>
          </a:p>
          <a:p>
            <a:pPr algn="ctr"/>
            <a:r>
              <a:rPr lang="ar-SA" sz="4800" dirty="0">
                <a:ln w="0"/>
                <a:solidFill>
                  <a:sysClr val="windowText" lastClr="000000"/>
                </a:solidFill>
                <a:effectLst>
                  <a:outerShdw blurRad="38100" dist="19050" dir="2700000" algn="tl" rotWithShape="0">
                    <a:schemeClr val="dk1">
                      <a:alpha val="40000"/>
                    </a:schemeClr>
                  </a:outerShdw>
                </a:effectLst>
              </a:rPr>
              <a:t>أكتبي قائمة بهذه الأمور التي تجذب المُلقحات للأزهار</a:t>
            </a:r>
            <a:r>
              <a:rPr lang="ar-SA" sz="4800" dirty="0">
                <a:ln w="0"/>
                <a:solidFill>
                  <a:srgbClr val="0070C0"/>
                </a:solidFill>
                <a:effectLst>
                  <a:outerShdw blurRad="38100" dist="19050" dir="2700000" algn="tl" rotWithShape="0">
                    <a:schemeClr val="dk1">
                      <a:alpha val="40000"/>
                    </a:schemeClr>
                  </a:outerShdw>
                </a:effectLst>
              </a:rPr>
              <a:t> </a:t>
            </a:r>
          </a:p>
          <a:p>
            <a:pPr algn="ctr"/>
            <a:r>
              <a:rPr lang="ar-SA" sz="4800" dirty="0">
                <a:ln w="0"/>
                <a:solidFill>
                  <a:srgbClr val="0070C0"/>
                </a:solidFill>
                <a:effectLst>
                  <a:outerShdw blurRad="38100" dist="19050" dir="2700000" algn="tl" rotWithShape="0">
                    <a:schemeClr val="dk1">
                      <a:alpha val="40000"/>
                    </a:schemeClr>
                  </a:outerShdw>
                </a:effectLst>
              </a:rPr>
              <a:t>1ـ الرائحة </a:t>
            </a:r>
          </a:p>
          <a:p>
            <a:pPr algn="ctr"/>
            <a:r>
              <a:rPr lang="ar-SA" sz="4800" dirty="0">
                <a:ln w="0"/>
                <a:solidFill>
                  <a:srgbClr val="0070C0"/>
                </a:solidFill>
                <a:effectLst>
                  <a:outerShdw blurRad="38100" dist="19050" dir="2700000" algn="tl" rotWithShape="0">
                    <a:schemeClr val="dk1">
                      <a:alpha val="40000"/>
                    </a:schemeClr>
                  </a:outerShdw>
                </a:effectLst>
              </a:rPr>
              <a:t>2ـ اللون </a:t>
            </a:r>
          </a:p>
          <a:p>
            <a:pPr algn="ctr"/>
            <a:r>
              <a:rPr lang="ar-SA" sz="4800" dirty="0">
                <a:ln w="0"/>
                <a:solidFill>
                  <a:srgbClr val="0070C0"/>
                </a:solidFill>
                <a:effectLst>
                  <a:outerShdw blurRad="38100" dist="19050" dir="2700000" algn="tl" rotWithShape="0">
                    <a:schemeClr val="dk1">
                      <a:alpha val="40000"/>
                    </a:schemeClr>
                  </a:outerShdw>
                </a:effectLst>
              </a:rPr>
              <a:t>3ـ الرحيق</a:t>
            </a:r>
          </a:p>
        </p:txBody>
      </p:sp>
      <p:pic>
        <p:nvPicPr>
          <p:cNvPr id="3" name="صورة 2">
            <a:extLst>
              <a:ext uri="{FF2B5EF4-FFF2-40B4-BE49-F238E27FC236}">
                <a16:creationId xmlns:a16="http://schemas.microsoft.com/office/drawing/2014/main" id="{F31DFDA9-4A37-4EDF-B776-A7C8F4FCB1AC}"/>
              </a:ext>
            </a:extLst>
          </p:cNvPr>
          <p:cNvPicPr>
            <a:picLocks noChangeAspect="1"/>
          </p:cNvPicPr>
          <p:nvPr/>
        </p:nvPicPr>
        <p:blipFill>
          <a:blip r:embed="rId2"/>
          <a:stretch>
            <a:fillRect/>
          </a:stretch>
        </p:blipFill>
        <p:spPr>
          <a:xfrm>
            <a:off x="591721" y="511155"/>
            <a:ext cx="4514850" cy="5875577"/>
          </a:xfrm>
          <a:prstGeom prst="rect">
            <a:avLst/>
          </a:prstGeom>
        </p:spPr>
      </p:pic>
    </p:spTree>
    <p:extLst>
      <p:ext uri="{BB962C8B-B14F-4D97-AF65-F5344CB8AC3E}">
        <p14:creationId xmlns:p14="http://schemas.microsoft.com/office/powerpoint/2010/main" val="4101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EABFC94-4DC1-45A8-A9DF-4668236162F1}"/>
              </a:ext>
            </a:extLst>
          </p:cNvPr>
          <p:cNvSpPr/>
          <p:nvPr/>
        </p:nvSpPr>
        <p:spPr>
          <a:xfrm>
            <a:off x="7849774" y="48174"/>
            <a:ext cx="4155649" cy="6740307"/>
          </a:xfrm>
          <a:prstGeom prst="rect">
            <a:avLst/>
          </a:prstGeom>
          <a:solidFill>
            <a:srgbClr val="FFFFCC"/>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بالتعاون مع زميلاتكـِ في المجموعة أقرئي في كتابكـِ المقرر ثم اربطي بين مميزات كل زهرة ووسيلة التلقيح المناسب </a:t>
            </a:r>
          </a:p>
        </p:txBody>
      </p:sp>
      <p:pic>
        <p:nvPicPr>
          <p:cNvPr id="3" name="صورة 2">
            <a:extLst>
              <a:ext uri="{FF2B5EF4-FFF2-40B4-BE49-F238E27FC236}">
                <a16:creationId xmlns:a16="http://schemas.microsoft.com/office/drawing/2014/main" id="{C6916A69-D071-41C2-BED4-4E8AEE471305}"/>
              </a:ext>
            </a:extLst>
          </p:cNvPr>
          <p:cNvPicPr>
            <a:picLocks noChangeAspect="1"/>
          </p:cNvPicPr>
          <p:nvPr/>
        </p:nvPicPr>
        <p:blipFill rotWithShape="1">
          <a:blip r:embed="rId2"/>
          <a:srcRect b="5788"/>
          <a:stretch/>
        </p:blipFill>
        <p:spPr>
          <a:xfrm>
            <a:off x="211015" y="174785"/>
            <a:ext cx="7413674" cy="6465165"/>
          </a:xfrm>
          <a:prstGeom prst="rect">
            <a:avLst/>
          </a:prstGeom>
        </p:spPr>
      </p:pic>
      <p:sp>
        <p:nvSpPr>
          <p:cNvPr id="4" name="مستطيل 3">
            <a:extLst>
              <a:ext uri="{FF2B5EF4-FFF2-40B4-BE49-F238E27FC236}">
                <a16:creationId xmlns:a16="http://schemas.microsoft.com/office/drawing/2014/main" id="{1893D5C1-F8E8-4DE2-8BEF-A6806F0457F1}"/>
              </a:ext>
            </a:extLst>
          </p:cNvPr>
          <p:cNvSpPr/>
          <p:nvPr/>
        </p:nvSpPr>
        <p:spPr>
          <a:xfrm>
            <a:off x="168815" y="121291"/>
            <a:ext cx="1287468" cy="1384995"/>
          </a:xfrm>
          <a:prstGeom prst="rect">
            <a:avLst/>
          </a:prstGeom>
          <a:solidFill>
            <a:schemeClr val="bg1"/>
          </a:solidFill>
          <a:ln w="38100">
            <a:solidFill>
              <a:schemeClr val="tx1"/>
            </a:solidFill>
          </a:ln>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البحث عن القرين </a:t>
            </a:r>
          </a:p>
        </p:txBody>
      </p:sp>
    </p:spTree>
    <p:extLst>
      <p:ext uri="{BB962C8B-B14F-4D97-AF65-F5344CB8AC3E}">
        <p14:creationId xmlns:p14="http://schemas.microsoft.com/office/powerpoint/2010/main" val="246418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805BD9D-74A9-419D-985A-9373DFB4B66F}"/>
              </a:ext>
            </a:extLst>
          </p:cNvPr>
          <p:cNvSpPr/>
          <p:nvPr/>
        </p:nvSpPr>
        <p:spPr>
          <a:xfrm>
            <a:off x="7651606" y="128138"/>
            <a:ext cx="432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الازهار  الحمراء أو الصفراء والبرتقالية ذات الأوان الجذابة  والتي ليس له رائحة مميزة  </a:t>
            </a:r>
          </a:p>
        </p:txBody>
      </p:sp>
      <p:sp>
        <p:nvSpPr>
          <p:cNvPr id="4" name="مستطيل 3">
            <a:extLst>
              <a:ext uri="{FF2B5EF4-FFF2-40B4-BE49-F238E27FC236}">
                <a16:creationId xmlns:a16="http://schemas.microsoft.com/office/drawing/2014/main" id="{0556CE23-E80E-44BC-9C8A-04519825CF47}"/>
              </a:ext>
            </a:extLst>
          </p:cNvPr>
          <p:cNvSpPr/>
          <p:nvPr/>
        </p:nvSpPr>
        <p:spPr>
          <a:xfrm>
            <a:off x="7651606" y="3486440"/>
            <a:ext cx="432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الأزهار التي تنتج الرحيق ولها ألوان ناصعة و رائحة طيبة</a:t>
            </a:r>
          </a:p>
        </p:txBody>
      </p:sp>
      <p:sp>
        <p:nvSpPr>
          <p:cNvPr id="5" name="مستطيل 4">
            <a:extLst>
              <a:ext uri="{FF2B5EF4-FFF2-40B4-BE49-F238E27FC236}">
                <a16:creationId xmlns:a16="http://schemas.microsoft.com/office/drawing/2014/main" id="{7F1BB491-F054-4D68-AC36-00EF72BF6E14}"/>
              </a:ext>
            </a:extLst>
          </p:cNvPr>
          <p:cNvSpPr/>
          <p:nvPr/>
        </p:nvSpPr>
        <p:spPr>
          <a:xfrm>
            <a:off x="3783036" y="128138"/>
            <a:ext cx="3600000" cy="32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6" name="مستطيل 5">
            <a:extLst>
              <a:ext uri="{FF2B5EF4-FFF2-40B4-BE49-F238E27FC236}">
                <a16:creationId xmlns:a16="http://schemas.microsoft.com/office/drawing/2014/main" id="{4F511ECA-AEE6-4C87-B42B-B739641688C0}"/>
              </a:ext>
            </a:extLst>
          </p:cNvPr>
          <p:cNvSpPr/>
          <p:nvPr/>
        </p:nvSpPr>
        <p:spPr>
          <a:xfrm>
            <a:off x="3768968" y="3486440"/>
            <a:ext cx="360000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7" name="مستطيل 6">
            <a:extLst>
              <a:ext uri="{FF2B5EF4-FFF2-40B4-BE49-F238E27FC236}">
                <a16:creationId xmlns:a16="http://schemas.microsoft.com/office/drawing/2014/main" id="{8C56C5AD-FDFB-4D7A-A7A5-B34F64644A66}"/>
              </a:ext>
            </a:extLst>
          </p:cNvPr>
          <p:cNvSpPr/>
          <p:nvPr/>
        </p:nvSpPr>
        <p:spPr>
          <a:xfrm>
            <a:off x="168812" y="128138"/>
            <a:ext cx="3600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8" name="مستطيل 7">
            <a:extLst>
              <a:ext uri="{FF2B5EF4-FFF2-40B4-BE49-F238E27FC236}">
                <a16:creationId xmlns:a16="http://schemas.microsoft.com/office/drawing/2014/main" id="{BDF68AA9-6277-4033-86D4-1A0F3791979C}"/>
              </a:ext>
            </a:extLst>
          </p:cNvPr>
          <p:cNvSpPr/>
          <p:nvPr/>
        </p:nvSpPr>
        <p:spPr>
          <a:xfrm>
            <a:off x="3768812" y="2103850"/>
            <a:ext cx="2483372" cy="1323439"/>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الطيور </a:t>
            </a:r>
          </a:p>
          <a:p>
            <a:pPr algn="ctr"/>
            <a:r>
              <a:rPr lang="ar-SA" sz="4000" dirty="0">
                <a:ln w="0"/>
                <a:effectLst>
                  <a:outerShdw blurRad="38100" dist="19050" dir="2700000" algn="tl" rotWithShape="0">
                    <a:schemeClr val="dk1">
                      <a:alpha val="40000"/>
                    </a:schemeClr>
                  </a:outerShdw>
                </a:effectLst>
              </a:rPr>
              <a:t>كطائر الطنان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33F75A38-64FF-4192-B76B-3BCB9C7543E0}"/>
              </a:ext>
            </a:extLst>
          </p:cNvPr>
          <p:cNvSpPr/>
          <p:nvPr/>
        </p:nvSpPr>
        <p:spPr>
          <a:xfrm>
            <a:off x="659013" y="2103850"/>
            <a:ext cx="2483372" cy="1323439"/>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الطيور </a:t>
            </a:r>
          </a:p>
          <a:p>
            <a:pPr algn="ctr"/>
            <a:r>
              <a:rPr lang="ar-SA" sz="4000" dirty="0">
                <a:ln w="0"/>
                <a:effectLst>
                  <a:outerShdw blurRad="38100" dist="19050" dir="2700000" algn="tl" rotWithShape="0">
                    <a:schemeClr val="dk1">
                      <a:alpha val="40000"/>
                    </a:schemeClr>
                  </a:outerShdw>
                </a:effectLst>
              </a:rPr>
              <a:t>كطائر الطنان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2C074AF5-63F8-4921-BF0D-1FDD05EEDF0E}"/>
              </a:ext>
            </a:extLst>
          </p:cNvPr>
          <p:cNvSpPr/>
          <p:nvPr/>
        </p:nvSpPr>
        <p:spPr>
          <a:xfrm>
            <a:off x="183036" y="3486440"/>
            <a:ext cx="3600000" cy="32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11" name="مستطيل 10">
            <a:extLst>
              <a:ext uri="{FF2B5EF4-FFF2-40B4-BE49-F238E27FC236}">
                <a16:creationId xmlns:a16="http://schemas.microsoft.com/office/drawing/2014/main" id="{4298A3CC-DC7F-4BC1-AFF2-D1EE196EAB40}"/>
              </a:ext>
            </a:extLst>
          </p:cNvPr>
          <p:cNvSpPr/>
          <p:nvPr/>
        </p:nvSpPr>
        <p:spPr>
          <a:xfrm>
            <a:off x="4404709" y="5462152"/>
            <a:ext cx="1805301" cy="1323439"/>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الحشرات </a:t>
            </a:r>
          </a:p>
          <a:p>
            <a:pPr algn="ctr"/>
            <a:r>
              <a:rPr lang="ar-SA" sz="4000" dirty="0">
                <a:ln w="0"/>
                <a:effectLst>
                  <a:outerShdw blurRad="38100" dist="19050" dir="2700000" algn="tl" rotWithShape="0">
                    <a:schemeClr val="dk1">
                      <a:alpha val="40000"/>
                    </a:schemeClr>
                  </a:outerShdw>
                </a:effectLst>
              </a:rPr>
              <a:t>كالنحلة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0CFA4297-BD9B-4B6E-A3D9-A20EEBE9932C}"/>
              </a:ext>
            </a:extLst>
          </p:cNvPr>
          <p:cNvSpPr/>
          <p:nvPr/>
        </p:nvSpPr>
        <p:spPr>
          <a:xfrm>
            <a:off x="806012" y="5462151"/>
            <a:ext cx="1805301" cy="1323439"/>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الحشرات </a:t>
            </a:r>
          </a:p>
          <a:p>
            <a:pPr algn="ctr"/>
            <a:r>
              <a:rPr lang="ar-SA" sz="4000" dirty="0">
                <a:ln w="0"/>
                <a:effectLst>
                  <a:outerShdw blurRad="38100" dist="19050" dir="2700000" algn="tl" rotWithShape="0">
                    <a:schemeClr val="dk1">
                      <a:alpha val="40000"/>
                    </a:schemeClr>
                  </a:outerShdw>
                </a:effectLst>
              </a:rPr>
              <a:t>كالفراشة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1093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animBg="1"/>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805BD9D-74A9-419D-985A-9373DFB4B66F}"/>
              </a:ext>
            </a:extLst>
          </p:cNvPr>
          <p:cNvSpPr/>
          <p:nvPr/>
        </p:nvSpPr>
        <p:spPr>
          <a:xfrm>
            <a:off x="7651606" y="128138"/>
            <a:ext cx="432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الازهار  البيضاء أو الصفراء الفاتحة أكثر وضوحاً عند الغسق و في الليل  </a:t>
            </a:r>
          </a:p>
        </p:txBody>
      </p:sp>
      <p:sp>
        <p:nvSpPr>
          <p:cNvPr id="4" name="مستطيل 3">
            <a:extLst>
              <a:ext uri="{FF2B5EF4-FFF2-40B4-BE49-F238E27FC236}">
                <a16:creationId xmlns:a16="http://schemas.microsoft.com/office/drawing/2014/main" id="{0556CE23-E80E-44BC-9C8A-04519825CF47}"/>
              </a:ext>
            </a:extLst>
          </p:cNvPr>
          <p:cNvSpPr/>
          <p:nvPr/>
        </p:nvSpPr>
        <p:spPr>
          <a:xfrm>
            <a:off x="7651606" y="3486440"/>
            <a:ext cx="432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الأزهار التي لها رائحة تشبه رائحة الفاكهة  </a:t>
            </a:r>
          </a:p>
        </p:txBody>
      </p:sp>
      <p:sp>
        <p:nvSpPr>
          <p:cNvPr id="5" name="مستطيل 4">
            <a:extLst>
              <a:ext uri="{FF2B5EF4-FFF2-40B4-BE49-F238E27FC236}">
                <a16:creationId xmlns:a16="http://schemas.microsoft.com/office/drawing/2014/main" id="{99DFDC0E-1207-45DB-B46A-679E14E4F8A0}"/>
              </a:ext>
            </a:extLst>
          </p:cNvPr>
          <p:cNvSpPr/>
          <p:nvPr/>
        </p:nvSpPr>
        <p:spPr>
          <a:xfrm>
            <a:off x="3853532" y="128138"/>
            <a:ext cx="3600000" cy="32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6" name="مستطيل 5">
            <a:extLst>
              <a:ext uri="{FF2B5EF4-FFF2-40B4-BE49-F238E27FC236}">
                <a16:creationId xmlns:a16="http://schemas.microsoft.com/office/drawing/2014/main" id="{FE6EB0A1-E163-4951-A32F-68565DE31D3C}"/>
              </a:ext>
            </a:extLst>
          </p:cNvPr>
          <p:cNvSpPr/>
          <p:nvPr/>
        </p:nvSpPr>
        <p:spPr>
          <a:xfrm>
            <a:off x="168812" y="3486440"/>
            <a:ext cx="728472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7" name="مستطيل 6">
            <a:extLst>
              <a:ext uri="{FF2B5EF4-FFF2-40B4-BE49-F238E27FC236}">
                <a16:creationId xmlns:a16="http://schemas.microsoft.com/office/drawing/2014/main" id="{1E697728-E2BB-4663-B591-A14CD16E4CEE}"/>
              </a:ext>
            </a:extLst>
          </p:cNvPr>
          <p:cNvSpPr/>
          <p:nvPr/>
        </p:nvSpPr>
        <p:spPr>
          <a:xfrm>
            <a:off x="239464" y="128138"/>
            <a:ext cx="3600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8" name="مستطيل 7">
            <a:extLst>
              <a:ext uri="{FF2B5EF4-FFF2-40B4-BE49-F238E27FC236}">
                <a16:creationId xmlns:a16="http://schemas.microsoft.com/office/drawing/2014/main" id="{EB3EA3EA-6DA5-40B9-9EFD-729CC2847D36}"/>
              </a:ext>
            </a:extLst>
          </p:cNvPr>
          <p:cNvSpPr/>
          <p:nvPr/>
        </p:nvSpPr>
        <p:spPr>
          <a:xfrm>
            <a:off x="6513852" y="2660252"/>
            <a:ext cx="963725" cy="707886"/>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العث</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4BA2EC0C-F0BF-4EB0-8AD2-6ABA473C7A93}"/>
              </a:ext>
            </a:extLst>
          </p:cNvPr>
          <p:cNvSpPr/>
          <p:nvPr/>
        </p:nvSpPr>
        <p:spPr>
          <a:xfrm>
            <a:off x="4940252" y="18625"/>
            <a:ext cx="2740000" cy="646331"/>
          </a:xfrm>
          <a:prstGeom prst="rect">
            <a:avLst/>
          </a:prstGeom>
          <a:noFill/>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الحيوانات التي</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DF006587-5499-4D3D-8C64-D93FCF0AB82F}"/>
              </a:ext>
            </a:extLst>
          </p:cNvPr>
          <p:cNvSpPr/>
          <p:nvPr/>
        </p:nvSpPr>
        <p:spPr>
          <a:xfrm>
            <a:off x="4236113" y="460092"/>
            <a:ext cx="2218986" cy="646331"/>
          </a:xfrm>
          <a:prstGeom prst="rect">
            <a:avLst/>
          </a:prstGeom>
          <a:noFill/>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تنشط ليلا</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0CFAE4C9-4907-42A0-80B5-8FA16D9EC501}"/>
              </a:ext>
            </a:extLst>
          </p:cNvPr>
          <p:cNvSpPr/>
          <p:nvPr/>
        </p:nvSpPr>
        <p:spPr>
          <a:xfrm>
            <a:off x="886262" y="136926"/>
            <a:ext cx="3014687" cy="1200329"/>
          </a:xfrm>
          <a:prstGeom prst="rect">
            <a:avLst/>
          </a:prstGeom>
          <a:noFill/>
        </p:spPr>
        <p:txBody>
          <a:bodyPr wrap="square" lIns="91440" tIns="45720" rIns="91440" bIns="45720">
            <a:spAutoFit/>
          </a:bodyPr>
          <a:lstStyle/>
          <a:p>
            <a:pPr algn="ctr"/>
            <a:r>
              <a:rPr lang="ar-SA" sz="3600" dirty="0">
                <a:ln w="0"/>
                <a:solidFill>
                  <a:schemeClr val="bg1"/>
                </a:solidFill>
                <a:effectLst>
                  <a:outerShdw blurRad="38100" dist="19050" dir="2700000" algn="tl" rotWithShape="0">
                    <a:schemeClr val="dk1">
                      <a:alpha val="40000"/>
                    </a:schemeClr>
                  </a:outerShdw>
                </a:effectLst>
              </a:rPr>
              <a:t>الحيوانات التي تنشط ليلا كالخفاش </a:t>
            </a:r>
            <a:endParaRPr lang="ar-SA" sz="3600" b="0" cap="none" spc="0" dirty="0">
              <a:ln w="0"/>
              <a:solidFill>
                <a:schemeClr val="bg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0A6FF3CB-81DA-4C9E-A644-5618498FCBB6}"/>
              </a:ext>
            </a:extLst>
          </p:cNvPr>
          <p:cNvSpPr/>
          <p:nvPr/>
        </p:nvSpPr>
        <p:spPr>
          <a:xfrm>
            <a:off x="633046" y="3486440"/>
            <a:ext cx="4573853" cy="1200329"/>
          </a:xfrm>
          <a:prstGeom prst="rect">
            <a:avLst/>
          </a:prstGeom>
          <a:noFill/>
        </p:spPr>
        <p:txBody>
          <a:bodyPr wrap="square" lIns="91440" tIns="45720" rIns="91440" bIns="45720">
            <a:spAutoFit/>
          </a:bodyPr>
          <a:lstStyle/>
          <a:p>
            <a:pPr algn="ctr"/>
            <a:r>
              <a:rPr lang="ar-SA" sz="3600" dirty="0">
                <a:ln w="0"/>
                <a:solidFill>
                  <a:schemeClr val="bg1"/>
                </a:solidFill>
                <a:effectLst>
                  <a:outerShdw blurRad="38100" dist="19050" dir="2700000" algn="tl" rotWithShape="0">
                    <a:schemeClr val="dk1">
                      <a:alpha val="40000"/>
                    </a:schemeClr>
                  </a:outerShdw>
                </a:effectLst>
              </a:rPr>
              <a:t>الحيوانات التي تتغذى على الفاكهة كخفاش الفاكهة </a:t>
            </a:r>
            <a:endParaRPr lang="ar-SA" sz="36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4308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4805BD9D-74A9-419D-985A-9373DFB4B66F}"/>
              </a:ext>
            </a:extLst>
          </p:cNvPr>
          <p:cNvSpPr/>
          <p:nvPr/>
        </p:nvSpPr>
        <p:spPr>
          <a:xfrm>
            <a:off x="7651606" y="128138"/>
            <a:ext cx="432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الأزهار التي لها رائحة منتنة والتي لها رائحة اللحم الفاسد </a:t>
            </a:r>
          </a:p>
        </p:txBody>
      </p:sp>
      <p:sp>
        <p:nvSpPr>
          <p:cNvPr id="4" name="مستطيل 3">
            <a:extLst>
              <a:ext uri="{FF2B5EF4-FFF2-40B4-BE49-F238E27FC236}">
                <a16:creationId xmlns:a16="http://schemas.microsoft.com/office/drawing/2014/main" id="{0556CE23-E80E-44BC-9C8A-04519825CF47}"/>
              </a:ext>
            </a:extLst>
          </p:cNvPr>
          <p:cNvSpPr/>
          <p:nvPr/>
        </p:nvSpPr>
        <p:spPr>
          <a:xfrm>
            <a:off x="7651606" y="3486440"/>
            <a:ext cx="432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الأزهار التي تفتقر إلى الأجزاء الزهرية ذات المظهر الواضح أو التي ليس لها رائحة قوية </a:t>
            </a:r>
          </a:p>
        </p:txBody>
      </p:sp>
      <p:sp>
        <p:nvSpPr>
          <p:cNvPr id="5" name="مستطيل 4">
            <a:extLst>
              <a:ext uri="{FF2B5EF4-FFF2-40B4-BE49-F238E27FC236}">
                <a16:creationId xmlns:a16="http://schemas.microsoft.com/office/drawing/2014/main" id="{9781EAFC-B496-4876-969A-7AFB3C43D7D6}"/>
              </a:ext>
            </a:extLst>
          </p:cNvPr>
          <p:cNvSpPr/>
          <p:nvPr/>
        </p:nvSpPr>
        <p:spPr>
          <a:xfrm>
            <a:off x="168812" y="128138"/>
            <a:ext cx="7284720" cy="32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6" name="مستطيل 5">
            <a:extLst>
              <a:ext uri="{FF2B5EF4-FFF2-40B4-BE49-F238E27FC236}">
                <a16:creationId xmlns:a16="http://schemas.microsoft.com/office/drawing/2014/main" id="{7EE88682-04E1-46A5-8B23-EE431724080D}"/>
              </a:ext>
            </a:extLst>
          </p:cNvPr>
          <p:cNvSpPr/>
          <p:nvPr/>
        </p:nvSpPr>
        <p:spPr>
          <a:xfrm>
            <a:off x="3811172" y="3486440"/>
            <a:ext cx="3600000" cy="3240000"/>
          </a:xfrm>
          <a:prstGeom prst="rect">
            <a:avLst/>
          </a:prstGeom>
          <a:blipFill dpi="0" rotWithShape="1">
            <a:blip r:embed="rId3">
              <a:extLst>
                <a:ext uri="{28A0092B-C50C-407E-A947-70E740481C1C}">
                  <a14:useLocalDpi xmlns:a14="http://schemas.microsoft.com/office/drawing/2010/main" val="0"/>
                </a:ext>
              </a:extLst>
            </a:blip>
            <a:srcRect/>
            <a:stretch>
              <a:fillRect b="-8554"/>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7" name="مستطيل 6">
            <a:extLst>
              <a:ext uri="{FF2B5EF4-FFF2-40B4-BE49-F238E27FC236}">
                <a16:creationId xmlns:a16="http://schemas.microsoft.com/office/drawing/2014/main" id="{412A701A-02FC-4920-9990-FBA2B1D06C92}"/>
              </a:ext>
            </a:extLst>
          </p:cNvPr>
          <p:cNvSpPr/>
          <p:nvPr/>
        </p:nvSpPr>
        <p:spPr>
          <a:xfrm>
            <a:off x="1343952" y="1557762"/>
            <a:ext cx="3014687" cy="646331"/>
          </a:xfrm>
          <a:prstGeom prst="rect">
            <a:avLst/>
          </a:prstGeom>
          <a:noFill/>
        </p:spPr>
        <p:txBody>
          <a:bodyPr wrap="square" lIns="91440" tIns="45720" rIns="91440" bIns="45720">
            <a:spAutoFit/>
          </a:bodyPr>
          <a:lstStyle/>
          <a:p>
            <a:pPr algn="ctr"/>
            <a:r>
              <a:rPr lang="ar-SA" sz="3600" dirty="0">
                <a:ln w="0"/>
                <a:solidFill>
                  <a:schemeClr val="bg1"/>
                </a:solidFill>
                <a:effectLst>
                  <a:outerShdw blurRad="38100" dist="19050" dir="2700000" algn="tl" rotWithShape="0">
                    <a:schemeClr val="dk1">
                      <a:alpha val="40000"/>
                    </a:schemeClr>
                  </a:outerShdw>
                </a:effectLst>
              </a:rPr>
              <a:t>الذباب </a:t>
            </a:r>
            <a:endParaRPr lang="ar-SA" sz="3600" b="0" cap="none" spc="0" dirty="0">
              <a:ln w="0"/>
              <a:solidFill>
                <a:schemeClr val="bg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0F28D2B5-41CA-492D-8B08-28DAC2A79C0E}"/>
              </a:ext>
            </a:extLst>
          </p:cNvPr>
          <p:cNvSpPr/>
          <p:nvPr/>
        </p:nvSpPr>
        <p:spPr>
          <a:xfrm>
            <a:off x="211172" y="3486440"/>
            <a:ext cx="3600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
        <p:nvSpPr>
          <p:cNvPr id="10" name="مستطيل 9">
            <a:extLst>
              <a:ext uri="{FF2B5EF4-FFF2-40B4-BE49-F238E27FC236}">
                <a16:creationId xmlns:a16="http://schemas.microsoft.com/office/drawing/2014/main" id="{B631ED8C-150A-4E38-8802-87B3522B5CFD}"/>
              </a:ext>
            </a:extLst>
          </p:cNvPr>
          <p:cNvSpPr/>
          <p:nvPr/>
        </p:nvSpPr>
        <p:spPr>
          <a:xfrm>
            <a:off x="5069546" y="3595233"/>
            <a:ext cx="3014687" cy="646331"/>
          </a:xfrm>
          <a:prstGeom prst="rect">
            <a:avLst/>
          </a:prstGeom>
          <a:noFill/>
        </p:spPr>
        <p:txBody>
          <a:bodyPr wrap="square" lIns="91440" tIns="45720" rIns="91440" bIns="45720">
            <a:spAutoFit/>
          </a:bodyPr>
          <a:lstStyle/>
          <a:p>
            <a:pPr algn="ctr"/>
            <a:r>
              <a:rPr lang="ar-SA" sz="3600" dirty="0">
                <a:ln w="0"/>
                <a:solidFill>
                  <a:schemeClr val="bg1"/>
                </a:solidFill>
                <a:effectLst>
                  <a:outerShdw blurRad="38100" dist="19050" dir="2700000" algn="tl" rotWithShape="0">
                    <a:schemeClr val="dk1">
                      <a:alpha val="40000"/>
                    </a:schemeClr>
                  </a:outerShdw>
                </a:effectLst>
              </a:rPr>
              <a:t>الرياح </a:t>
            </a:r>
            <a:endParaRPr lang="ar-SA" sz="3600" b="0" cap="none" spc="0" dirty="0">
              <a:ln w="0"/>
              <a:solidFill>
                <a:schemeClr val="bg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434FB58B-743D-478D-9C10-7924A35BF01C}"/>
              </a:ext>
            </a:extLst>
          </p:cNvPr>
          <p:cNvSpPr/>
          <p:nvPr/>
        </p:nvSpPr>
        <p:spPr>
          <a:xfrm>
            <a:off x="0" y="5801516"/>
            <a:ext cx="3014687" cy="646331"/>
          </a:xfrm>
          <a:prstGeom prst="rect">
            <a:avLst/>
          </a:prstGeom>
          <a:noFill/>
        </p:spPr>
        <p:txBody>
          <a:bodyPr wrap="square" lIns="91440" tIns="45720" rIns="91440" bIns="45720">
            <a:spAutoFit/>
          </a:bodyPr>
          <a:lstStyle/>
          <a:p>
            <a:pPr algn="ctr"/>
            <a:r>
              <a:rPr lang="ar-SA" sz="3600" dirty="0">
                <a:ln w="0"/>
                <a:solidFill>
                  <a:schemeClr val="bg1"/>
                </a:solidFill>
                <a:effectLst>
                  <a:outerShdw blurRad="38100" dist="19050" dir="2700000" algn="tl" rotWithShape="0">
                    <a:schemeClr val="dk1">
                      <a:alpha val="40000"/>
                    </a:schemeClr>
                  </a:outerShdw>
                </a:effectLst>
              </a:rPr>
              <a:t>الرياح </a:t>
            </a:r>
            <a:endParaRPr lang="ar-SA" sz="36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330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1371CFB-D506-48A6-A667-9FF48EAA56D4}"/>
              </a:ext>
            </a:extLst>
          </p:cNvPr>
          <p:cNvSpPr/>
          <p:nvPr/>
        </p:nvSpPr>
        <p:spPr>
          <a:xfrm>
            <a:off x="5675085" y="282192"/>
            <a:ext cx="6328903" cy="2585323"/>
          </a:xfrm>
          <a:prstGeom prst="rect">
            <a:avLst/>
          </a:prstGeom>
          <a:solidFill>
            <a:srgbClr val="FFF37D"/>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فسري: أن الأزهار التي تلقح بواسطة الطيور لا تفرز العديد من الروائح عادة </a:t>
            </a:r>
          </a:p>
        </p:txBody>
      </p:sp>
      <p:sp>
        <p:nvSpPr>
          <p:cNvPr id="3" name="مستطيل 2">
            <a:extLst>
              <a:ext uri="{FF2B5EF4-FFF2-40B4-BE49-F238E27FC236}">
                <a16:creationId xmlns:a16="http://schemas.microsoft.com/office/drawing/2014/main" id="{C88E5F38-E6F1-44D1-A748-0833555B9BA7}"/>
              </a:ext>
            </a:extLst>
          </p:cNvPr>
          <p:cNvSpPr/>
          <p:nvPr/>
        </p:nvSpPr>
        <p:spPr>
          <a:xfrm>
            <a:off x="5675085" y="3105220"/>
            <a:ext cx="6328903" cy="3416320"/>
          </a:xfrm>
          <a:prstGeom prst="rect">
            <a:avLst/>
          </a:prstGeom>
          <a:solidFill>
            <a:schemeClr val="accent5">
              <a:lumMod val="60000"/>
              <a:lumOff val="4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لأن الطيور لها أحساس محدود بالر</a:t>
            </a:r>
            <a:r>
              <a:rPr lang="ar-SA" sz="5400" dirty="0">
                <a:ln w="0"/>
                <a:effectLst>
                  <a:outerShdw blurRad="38100" dist="19050" dir="2700000" algn="tl" rotWithShape="0">
                    <a:schemeClr val="dk1">
                      <a:alpha val="40000"/>
                    </a:schemeClr>
                  </a:outerShdw>
                </a:effectLst>
              </a:rPr>
              <a:t>وائح عادة وهي غالبا تحدد موقع الازهار بالنظر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id="{2611F1DA-9AD4-4A8B-9A36-F74FDF145398}"/>
              </a:ext>
            </a:extLst>
          </p:cNvPr>
          <p:cNvPicPr>
            <a:picLocks noChangeAspect="1"/>
          </p:cNvPicPr>
          <p:nvPr/>
        </p:nvPicPr>
        <p:blipFill>
          <a:blip r:embed="rId2"/>
          <a:stretch>
            <a:fillRect/>
          </a:stretch>
        </p:blipFill>
        <p:spPr>
          <a:xfrm flipH="1">
            <a:off x="116113" y="0"/>
            <a:ext cx="5297715" cy="6858000"/>
          </a:xfrm>
          <a:prstGeom prst="rect">
            <a:avLst/>
          </a:prstGeom>
        </p:spPr>
      </p:pic>
    </p:spTree>
    <p:extLst>
      <p:ext uri="{BB962C8B-B14F-4D97-AF65-F5344CB8AC3E}">
        <p14:creationId xmlns:p14="http://schemas.microsoft.com/office/powerpoint/2010/main" val="2181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AC4EB4E3-02F8-4C93-8855-768B985726F4}"/>
              </a:ext>
            </a:extLst>
          </p:cNvPr>
          <p:cNvSpPr/>
          <p:nvPr/>
        </p:nvSpPr>
        <p:spPr>
          <a:xfrm>
            <a:off x="84408" y="137498"/>
            <a:ext cx="12027877" cy="1569660"/>
          </a:xfrm>
          <a:prstGeom prst="rect">
            <a:avLst/>
          </a:prstGeom>
          <a:solidFill>
            <a:schemeClr val="accent5">
              <a:lumMod val="40000"/>
              <a:lumOff val="6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بالتعاون مع زميلاتكـِ أقرئي عن التلقيح بالرياح ثم اكتبي قائمة بأهم مميزات الزهرة التي تلقح بالرياح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E377226B-7E5C-450C-A5C5-BE6CC310FBB3}"/>
              </a:ext>
            </a:extLst>
          </p:cNvPr>
          <p:cNvSpPr/>
          <p:nvPr/>
        </p:nvSpPr>
        <p:spPr>
          <a:xfrm>
            <a:off x="7877907" y="1895959"/>
            <a:ext cx="4149969" cy="4524315"/>
          </a:xfrm>
          <a:prstGeom prst="rect">
            <a:avLst/>
          </a:prstGeom>
          <a:solidFill>
            <a:srgbClr val="FFF37D"/>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 </a:t>
            </a:r>
            <a:r>
              <a:rPr lang="ar-SA" sz="4800" b="1" u="sng" cap="none" spc="0" dirty="0">
                <a:ln w="0">
                  <a:solidFill>
                    <a:sysClr val="windowText" lastClr="000000"/>
                  </a:solidFill>
                </a:ln>
                <a:solidFill>
                  <a:srgbClr val="00B0F0"/>
                </a:solidFill>
                <a:effectLst>
                  <a:outerShdw blurRad="38100" dist="19050" dir="2700000" algn="tl" rotWithShape="0">
                    <a:schemeClr val="dk1">
                      <a:alpha val="40000"/>
                    </a:schemeClr>
                  </a:outerShdw>
                </a:effectLst>
              </a:rPr>
              <a:t>شكل الزهرة </a:t>
            </a:r>
          </a:p>
          <a:p>
            <a:pPr algn="ctr"/>
            <a:r>
              <a:rPr lang="ar-SA" sz="4800" b="0" cap="none" spc="0" dirty="0">
                <a:ln w="0"/>
                <a:solidFill>
                  <a:schemeClr val="tx1"/>
                </a:solidFill>
                <a:effectLst>
                  <a:outerShdw blurRad="38100" dist="19050" dir="2700000" algn="tl" rotWithShape="0">
                    <a:schemeClr val="dk1">
                      <a:alpha val="40000"/>
                    </a:schemeClr>
                  </a:outerShdw>
                </a:effectLst>
              </a:rPr>
              <a:t>1ـ تفتقر </a:t>
            </a:r>
            <a:r>
              <a:rPr lang="ar-SA" sz="4800" dirty="0">
                <a:ln w="0"/>
                <a:effectLst>
                  <a:outerShdw blurRad="38100" dist="19050" dir="2700000" algn="tl" rotWithShape="0">
                    <a:schemeClr val="dk1">
                      <a:alpha val="40000"/>
                    </a:schemeClr>
                  </a:outerShdw>
                </a:effectLst>
              </a:rPr>
              <a:t>إلى الأجزاء الزهرية ذات المظهر الواضح </a:t>
            </a:r>
          </a:p>
          <a:p>
            <a:pPr algn="ctr"/>
            <a:r>
              <a:rPr lang="ar-SA" sz="4800" dirty="0">
                <a:ln w="0"/>
                <a:effectLst>
                  <a:outerShdw blurRad="38100" dist="19050" dir="2700000" algn="tl" rotWithShape="0">
                    <a:schemeClr val="dk1">
                      <a:alpha val="40000"/>
                    </a:schemeClr>
                  </a:outerShdw>
                </a:effectLst>
              </a:rPr>
              <a:t>2ـ لا تفرز الروائح القوية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885613C5-E834-41F4-A439-F59AC5674301}"/>
              </a:ext>
            </a:extLst>
          </p:cNvPr>
          <p:cNvSpPr/>
          <p:nvPr/>
        </p:nvSpPr>
        <p:spPr>
          <a:xfrm>
            <a:off x="4403188" y="1895959"/>
            <a:ext cx="3191020" cy="4524315"/>
          </a:xfrm>
          <a:prstGeom prst="rect">
            <a:avLst/>
          </a:prstGeom>
          <a:solidFill>
            <a:srgbClr val="FF8B8B"/>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 </a:t>
            </a:r>
            <a:r>
              <a:rPr lang="ar-SA" sz="4800" b="1" u="sng" cap="none" spc="0" dirty="0">
                <a:ln w="0">
                  <a:solidFill>
                    <a:sysClr val="windowText" lastClr="000000"/>
                  </a:solidFill>
                </a:ln>
                <a:solidFill>
                  <a:srgbClr val="00B0F0"/>
                </a:solidFill>
                <a:effectLst>
                  <a:outerShdw blurRad="38100" dist="19050" dir="2700000" algn="tl" rotWithShape="0">
                    <a:schemeClr val="dk1">
                      <a:alpha val="40000"/>
                    </a:schemeClr>
                  </a:outerShdw>
                </a:effectLst>
              </a:rPr>
              <a:t>حبوب اللقاح </a:t>
            </a:r>
          </a:p>
          <a:p>
            <a:pPr algn="ctr"/>
            <a:r>
              <a:rPr lang="ar-SA" sz="4800" b="0" cap="none" spc="0" dirty="0">
                <a:ln w="0"/>
                <a:solidFill>
                  <a:schemeClr val="tx1"/>
                </a:solidFill>
                <a:effectLst>
                  <a:outerShdw blurRad="38100" dist="19050" dir="2700000" algn="tl" rotWithShape="0">
                    <a:schemeClr val="dk1">
                      <a:alpha val="40000"/>
                    </a:schemeClr>
                  </a:outerShdw>
                </a:effectLst>
              </a:rPr>
              <a:t>1ـ تُنتج بكيات كبيرة</a:t>
            </a:r>
            <a:endParaRPr lang="ar-SA" sz="4800" dirty="0">
              <a:ln w="0"/>
              <a:effectLst>
                <a:outerShdw blurRad="38100" dist="19050" dir="2700000" algn="tl" rotWithShape="0">
                  <a:schemeClr val="dk1">
                    <a:alpha val="40000"/>
                  </a:schemeClr>
                </a:outerShdw>
              </a:effectLst>
            </a:endParaRPr>
          </a:p>
          <a:p>
            <a:pPr algn="ctr"/>
            <a:r>
              <a:rPr lang="ar-SA" sz="4800" dirty="0">
                <a:ln w="0"/>
                <a:effectLst>
                  <a:outerShdw blurRad="38100" dist="19050" dir="2700000" algn="tl" rotWithShape="0">
                    <a:schemeClr val="dk1">
                      <a:alpha val="40000"/>
                    </a:schemeClr>
                  </a:outerShdw>
                </a:effectLst>
              </a:rPr>
              <a:t>2ـ خفيفة الوزن</a:t>
            </a:r>
          </a:p>
          <a:p>
            <a:pPr algn="ctr"/>
            <a:endParaRPr lang="ar-SA" sz="4800" dirty="0">
              <a:ln w="0"/>
              <a:effectLst>
                <a:outerShdw blurRad="38100" dist="19050" dir="2700000" algn="tl" rotWithShape="0">
                  <a:schemeClr val="dk1">
                    <a:alpha val="40000"/>
                  </a:schemeClr>
                </a:outerShdw>
              </a:effectLst>
            </a:endParaRPr>
          </a:p>
          <a:p>
            <a:pPr algn="ctr"/>
            <a:r>
              <a:rPr lang="ar-SA" sz="4800" dirty="0">
                <a:ln w="0"/>
                <a:effectLst>
                  <a:outerShdw blurRad="38100" dist="19050" dir="2700000" algn="tl" rotWithShape="0">
                    <a:schemeClr val="dk1">
                      <a:alpha val="40000"/>
                    </a:schemeClr>
                  </a:outerShdw>
                </a:effectLst>
              </a:rPr>
              <a:t>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F2FB01C2-C66D-4A78-80E6-4BF26EC50E71}"/>
              </a:ext>
            </a:extLst>
          </p:cNvPr>
          <p:cNvSpPr/>
          <p:nvPr/>
        </p:nvSpPr>
        <p:spPr>
          <a:xfrm>
            <a:off x="7990449" y="2729132"/>
            <a:ext cx="3502856" cy="2180493"/>
          </a:xfrm>
          <a:prstGeom prst="rect">
            <a:avLst/>
          </a:prstGeom>
          <a:solidFill>
            <a:srgbClr val="FFF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sp>
        <p:nvSpPr>
          <p:cNvPr id="8" name="مستطيل 7">
            <a:extLst>
              <a:ext uri="{FF2B5EF4-FFF2-40B4-BE49-F238E27FC236}">
                <a16:creationId xmlns:a16="http://schemas.microsoft.com/office/drawing/2014/main" id="{9EC10B50-7722-4DFE-8F24-F72141D08086}"/>
              </a:ext>
            </a:extLst>
          </p:cNvPr>
          <p:cNvSpPr/>
          <p:nvPr/>
        </p:nvSpPr>
        <p:spPr>
          <a:xfrm>
            <a:off x="7990448" y="4909625"/>
            <a:ext cx="3289497" cy="1440000"/>
          </a:xfrm>
          <a:prstGeom prst="rect">
            <a:avLst/>
          </a:prstGeom>
          <a:solidFill>
            <a:srgbClr val="FFF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sp>
        <p:nvSpPr>
          <p:cNvPr id="9" name="مستطيل 8">
            <a:extLst>
              <a:ext uri="{FF2B5EF4-FFF2-40B4-BE49-F238E27FC236}">
                <a16:creationId xmlns:a16="http://schemas.microsoft.com/office/drawing/2014/main" id="{13E6A823-E6A1-43C8-9189-79E83381FEBD}"/>
              </a:ext>
            </a:extLst>
          </p:cNvPr>
          <p:cNvSpPr/>
          <p:nvPr/>
        </p:nvSpPr>
        <p:spPr>
          <a:xfrm>
            <a:off x="4586068" y="2729132"/>
            <a:ext cx="2248486" cy="1322363"/>
          </a:xfrm>
          <a:prstGeom prst="rect">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sp>
        <p:nvSpPr>
          <p:cNvPr id="10" name="مستطيل 9">
            <a:extLst>
              <a:ext uri="{FF2B5EF4-FFF2-40B4-BE49-F238E27FC236}">
                <a16:creationId xmlns:a16="http://schemas.microsoft.com/office/drawing/2014/main" id="{E9A1B5F0-6B3E-48B6-9275-2445AF949282}"/>
              </a:ext>
            </a:extLst>
          </p:cNvPr>
          <p:cNvSpPr/>
          <p:nvPr/>
        </p:nvSpPr>
        <p:spPr>
          <a:xfrm>
            <a:off x="4529799" y="4240296"/>
            <a:ext cx="2463018" cy="1322363"/>
          </a:xfrm>
          <a:prstGeom prst="rect">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pic>
        <p:nvPicPr>
          <p:cNvPr id="13" name="صورة 12">
            <a:extLst>
              <a:ext uri="{FF2B5EF4-FFF2-40B4-BE49-F238E27FC236}">
                <a16:creationId xmlns:a16="http://schemas.microsoft.com/office/drawing/2014/main" id="{8285BD22-3EAA-4FEE-8B31-33773FDDDD1E}"/>
              </a:ext>
            </a:extLst>
          </p:cNvPr>
          <p:cNvPicPr>
            <a:picLocks noChangeAspect="1"/>
          </p:cNvPicPr>
          <p:nvPr/>
        </p:nvPicPr>
        <p:blipFill>
          <a:blip r:embed="rId2"/>
          <a:stretch>
            <a:fillRect/>
          </a:stretch>
        </p:blipFill>
        <p:spPr>
          <a:xfrm>
            <a:off x="182877" y="1853755"/>
            <a:ext cx="4086665" cy="4786195"/>
          </a:xfrm>
          <a:prstGeom prst="rect">
            <a:avLst/>
          </a:prstGeom>
        </p:spPr>
      </p:pic>
    </p:spTree>
    <p:extLst>
      <p:ext uri="{BB962C8B-B14F-4D97-AF65-F5344CB8AC3E}">
        <p14:creationId xmlns:p14="http://schemas.microsoft.com/office/powerpoint/2010/main" val="90758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2964B3D-7811-4CDC-8478-1479A9A402D3}"/>
              </a:ext>
            </a:extLst>
          </p:cNvPr>
          <p:cNvPicPr>
            <a:picLocks noChangeAspect="1"/>
          </p:cNvPicPr>
          <p:nvPr/>
        </p:nvPicPr>
        <p:blipFill rotWithShape="1">
          <a:blip r:embed="rId2"/>
          <a:srcRect l="4836" t="31846"/>
          <a:stretch/>
        </p:blipFill>
        <p:spPr>
          <a:xfrm rot="5400000">
            <a:off x="-249702" y="249702"/>
            <a:ext cx="6857999" cy="6358598"/>
          </a:xfrm>
          <a:prstGeom prst="rect">
            <a:avLst/>
          </a:prstGeom>
        </p:spPr>
      </p:pic>
      <p:sp>
        <p:nvSpPr>
          <p:cNvPr id="3" name="مستطيل 2">
            <a:extLst>
              <a:ext uri="{FF2B5EF4-FFF2-40B4-BE49-F238E27FC236}">
                <a16:creationId xmlns:a16="http://schemas.microsoft.com/office/drawing/2014/main" id="{C9769B3D-4A6D-4BB5-B637-25E45088A985}"/>
              </a:ext>
            </a:extLst>
          </p:cNvPr>
          <p:cNvSpPr/>
          <p:nvPr/>
        </p:nvSpPr>
        <p:spPr>
          <a:xfrm>
            <a:off x="6555545" y="137048"/>
            <a:ext cx="5489651" cy="6247864"/>
          </a:xfrm>
          <a:prstGeom prst="rect">
            <a:avLst/>
          </a:prstGeom>
          <a:no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حقائق في علم الاحياء</a:t>
            </a:r>
          </a:p>
          <a:p>
            <a:pPr algn="ctr"/>
            <a:r>
              <a:rPr lang="ar-SA" sz="4000" dirty="0">
                <a:ln w="0"/>
                <a:effectLst>
                  <a:outerShdw blurRad="38100" dist="19050" dir="2700000" algn="tl" rotWithShape="0">
                    <a:schemeClr val="dk1">
                      <a:alpha val="40000"/>
                    </a:schemeClr>
                  </a:outerShdw>
                </a:effectLst>
              </a:rPr>
              <a:t>*تنمو أكبر زهرة في العالم على النبات الاستوائي</a:t>
            </a:r>
          </a:p>
          <a:p>
            <a:pPr algn="ctr"/>
            <a:r>
              <a:rPr lang="ar-SA" sz="4000" dirty="0">
                <a:ln w="0"/>
                <a:effectLst>
                  <a:outerShdw blurRad="38100" dist="19050" dir="2700000" algn="tl" rotWithShape="0">
                    <a:schemeClr val="dk1">
                      <a:alpha val="40000"/>
                    </a:schemeClr>
                  </a:outerShdw>
                </a:effectLst>
              </a:rPr>
              <a:t> </a:t>
            </a:r>
            <a:r>
              <a:rPr lang="en-US" sz="4000" dirty="0" err="1">
                <a:ln w="0"/>
                <a:effectLst>
                  <a:outerShdw blurRad="38100" dist="19050" dir="2700000" algn="tl" rotWithShape="0">
                    <a:schemeClr val="dk1">
                      <a:alpha val="40000"/>
                    </a:schemeClr>
                  </a:outerShdw>
                </a:effectLst>
              </a:rPr>
              <a:t>Raffesa</a:t>
            </a:r>
            <a:r>
              <a:rPr lang="en-US" sz="4000" dirty="0">
                <a:ln w="0"/>
                <a:effectLst>
                  <a:outerShdw blurRad="38100" dist="19050" dir="2700000" algn="tl" rotWithShape="0">
                    <a:schemeClr val="dk1">
                      <a:alpha val="40000"/>
                    </a:schemeClr>
                  </a:outerShdw>
                </a:effectLst>
              </a:rPr>
              <a:t> </a:t>
            </a:r>
            <a:r>
              <a:rPr lang="en-US" sz="4000" dirty="0" err="1">
                <a:ln w="0"/>
                <a:effectLst>
                  <a:outerShdw blurRad="38100" dist="19050" dir="2700000" algn="tl" rotWithShape="0">
                    <a:schemeClr val="dk1">
                      <a:alpha val="40000"/>
                    </a:schemeClr>
                  </a:outerShdw>
                </a:effectLst>
              </a:rPr>
              <a:t>arnoldii</a:t>
            </a:r>
            <a:r>
              <a:rPr lang="en-US" sz="4000" dirty="0">
                <a:ln w="0"/>
                <a:effectLst>
                  <a:outerShdw blurRad="38100" dist="19050" dir="2700000" algn="tl" rotWithShape="0">
                    <a:schemeClr val="dk1">
                      <a:alpha val="40000"/>
                    </a:schemeClr>
                  </a:outerShdw>
                </a:effectLst>
              </a:rPr>
              <a:t> </a:t>
            </a:r>
            <a:r>
              <a:rPr lang="ar-SA" sz="4000" dirty="0">
                <a:ln w="0"/>
                <a:effectLst>
                  <a:outerShdw blurRad="38100" dist="19050" dir="2700000" algn="tl" rotWithShape="0">
                    <a:schemeClr val="dk1">
                      <a:alpha val="40000"/>
                    </a:schemeClr>
                  </a:outerShdw>
                </a:effectLst>
              </a:rPr>
              <a:t> </a:t>
            </a:r>
          </a:p>
          <a:p>
            <a:pPr algn="ctr"/>
            <a:r>
              <a:rPr lang="ar-SA" sz="4000" dirty="0">
                <a:ln w="0"/>
                <a:effectLst>
                  <a:outerShdw blurRad="38100" dist="19050" dir="2700000" algn="tl" rotWithShape="0">
                    <a:schemeClr val="dk1">
                      <a:alpha val="40000"/>
                    </a:schemeClr>
                  </a:outerShdw>
                </a:effectLst>
              </a:rPr>
              <a:t>ولها رائحة تشبه اللحم المتعفن</a:t>
            </a:r>
          </a:p>
          <a:p>
            <a:pPr algn="ctr"/>
            <a:r>
              <a:rPr lang="ar-SA" sz="4000" dirty="0">
                <a:ln w="0"/>
                <a:effectLst>
                  <a:outerShdw blurRad="38100" dist="19050" dir="2700000" algn="tl" rotWithShape="0">
                    <a:schemeClr val="dk1">
                      <a:alpha val="40000"/>
                    </a:schemeClr>
                  </a:outerShdw>
                </a:effectLst>
              </a:rPr>
              <a:t>*من أضخم البذور بذرة جوز الهند من النوع</a:t>
            </a:r>
          </a:p>
          <a:p>
            <a:pPr algn="ctr"/>
            <a:r>
              <a:rPr lang="ar-SA" sz="4000" dirty="0">
                <a:ln w="0"/>
                <a:effectLst>
                  <a:outerShdw blurRad="38100" dist="19050" dir="2700000" algn="tl" rotWithShape="0">
                    <a:schemeClr val="dk1">
                      <a:alpha val="40000"/>
                    </a:schemeClr>
                  </a:outerShdw>
                </a:effectLst>
              </a:rPr>
              <a:t> </a:t>
            </a:r>
            <a:r>
              <a:rPr lang="en-US" sz="4000" dirty="0">
                <a:ln w="0"/>
                <a:effectLst>
                  <a:outerShdw blurRad="38100" dist="19050" dir="2700000" algn="tl" rotWithShape="0">
                    <a:schemeClr val="dk1">
                      <a:alpha val="40000"/>
                    </a:schemeClr>
                  </a:outerShdw>
                </a:effectLst>
              </a:rPr>
              <a:t> </a:t>
            </a:r>
            <a:r>
              <a:rPr lang="en-US" sz="4000" dirty="0" err="1">
                <a:ln w="0"/>
                <a:effectLst>
                  <a:outerShdw blurRad="38100" dist="19050" dir="2700000" algn="tl" rotWithShape="0">
                    <a:schemeClr val="dk1">
                      <a:alpha val="40000"/>
                    </a:schemeClr>
                  </a:outerShdw>
                </a:effectLst>
              </a:rPr>
              <a:t>Lodoicea</a:t>
            </a:r>
            <a:r>
              <a:rPr lang="en-US" sz="4000" dirty="0">
                <a:ln w="0"/>
                <a:effectLst>
                  <a:outerShdw blurRad="38100" dist="19050" dir="2700000" algn="tl" rotWithShape="0">
                    <a:schemeClr val="dk1">
                      <a:alpha val="40000"/>
                    </a:schemeClr>
                  </a:outerShdw>
                </a:effectLst>
              </a:rPr>
              <a:t> </a:t>
            </a:r>
            <a:r>
              <a:rPr lang="en-US" sz="4000" dirty="0" err="1">
                <a:ln w="0"/>
                <a:effectLst>
                  <a:outerShdw blurRad="38100" dist="19050" dir="2700000" algn="tl" rotWithShape="0">
                    <a:schemeClr val="dk1">
                      <a:alpha val="40000"/>
                    </a:schemeClr>
                  </a:outerShdw>
                </a:effectLst>
              </a:rPr>
              <a:t>maldivica</a:t>
            </a:r>
            <a:r>
              <a:rPr lang="en-US" sz="4000" dirty="0">
                <a:ln w="0"/>
                <a:effectLst>
                  <a:outerShdw blurRad="38100" dist="19050" dir="2700000" algn="tl" rotWithShape="0">
                    <a:schemeClr val="dk1">
                      <a:alpha val="40000"/>
                    </a:schemeClr>
                  </a:outerShdw>
                </a:effectLst>
              </a:rPr>
              <a:t> </a:t>
            </a:r>
            <a:r>
              <a:rPr lang="ar-SA" sz="4000" dirty="0">
                <a:ln w="0"/>
                <a:effectLst>
                  <a:outerShdw blurRad="38100" dist="19050" dir="2700000" algn="tl" rotWithShape="0">
                    <a:schemeClr val="dk1">
                      <a:alpha val="40000"/>
                    </a:schemeClr>
                  </a:outerShdw>
                </a:effectLst>
              </a:rPr>
              <a:t>والتي تنمو في جزر </a:t>
            </a:r>
            <a:r>
              <a:rPr lang="ar-SA" sz="4000" dirty="0" err="1">
                <a:ln w="0"/>
                <a:effectLst>
                  <a:outerShdw blurRad="38100" dist="19050" dir="2700000" algn="tl" rotWithShape="0">
                    <a:schemeClr val="dk1">
                      <a:alpha val="40000"/>
                    </a:schemeClr>
                  </a:outerShdw>
                </a:effectLst>
              </a:rPr>
              <a:t>المندليف</a:t>
            </a:r>
            <a:r>
              <a:rPr lang="ar-SA" sz="4000" dirty="0">
                <a:ln w="0"/>
                <a:effectLst>
                  <a:outerShdw blurRad="38100" dist="19050" dir="2700000" algn="tl" rotWithShape="0">
                    <a:schemeClr val="dk1">
                      <a:alpha val="40000"/>
                    </a:schemeClr>
                  </a:outerShdw>
                </a:effectLst>
              </a:rPr>
              <a:t> إذا قد تزن أكثر من </a:t>
            </a:r>
            <a:r>
              <a:rPr lang="en-US" sz="4000" dirty="0">
                <a:ln w="0"/>
                <a:effectLst>
                  <a:outerShdw blurRad="38100" dist="19050" dir="2700000" algn="tl" rotWithShape="0">
                    <a:schemeClr val="dk1">
                      <a:alpha val="40000"/>
                    </a:schemeClr>
                  </a:outerShdw>
                </a:effectLst>
              </a:rPr>
              <a:t>20kg</a:t>
            </a:r>
            <a:r>
              <a:rPr lang="ar-SA" sz="4000" dirty="0">
                <a:ln w="0"/>
                <a:effectLst>
                  <a:outerShdw blurRad="38100" dist="19050" dir="2700000" algn="tl" rotWithShape="0">
                    <a:schemeClr val="dk1">
                      <a:alpha val="40000"/>
                    </a:schemeClr>
                  </a:outerShdw>
                </a:effectLst>
              </a:rPr>
              <a:t>عند نضجها  </a:t>
            </a:r>
            <a:r>
              <a:rPr lang="ar-SA" sz="40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900543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AC4EB4E3-02F8-4C93-8855-768B985726F4}"/>
              </a:ext>
            </a:extLst>
          </p:cNvPr>
          <p:cNvSpPr/>
          <p:nvPr/>
        </p:nvSpPr>
        <p:spPr>
          <a:xfrm>
            <a:off x="84408" y="137498"/>
            <a:ext cx="12027877" cy="1569660"/>
          </a:xfrm>
          <a:prstGeom prst="rect">
            <a:avLst/>
          </a:prstGeom>
          <a:solidFill>
            <a:schemeClr val="accent5">
              <a:lumMod val="40000"/>
              <a:lumOff val="60000"/>
            </a:schemeClr>
          </a:solid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بالتعاون مع زميلاتكـِ أقرئي عن التلقيح بالرياح ثم اكتبي قائمة بأهم مميزات الزهرة التي تلقح بالرياح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4A410BC4-E223-44BB-A0EE-7DC85E5D15EA}"/>
              </a:ext>
            </a:extLst>
          </p:cNvPr>
          <p:cNvSpPr/>
          <p:nvPr/>
        </p:nvSpPr>
        <p:spPr>
          <a:xfrm>
            <a:off x="6302327" y="1880546"/>
            <a:ext cx="5709137" cy="2308324"/>
          </a:xfrm>
          <a:prstGeom prst="rect">
            <a:avLst/>
          </a:prstGeom>
          <a:solidFill>
            <a:srgbClr val="FFF1B1"/>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 </a:t>
            </a:r>
            <a:r>
              <a:rPr lang="ar-SA" sz="4800" b="1" u="sng" cap="none" spc="0" dirty="0">
                <a:ln w="0">
                  <a:solidFill>
                    <a:sysClr val="windowText" lastClr="000000"/>
                  </a:solidFill>
                </a:ln>
                <a:solidFill>
                  <a:srgbClr val="00B0F0"/>
                </a:solidFill>
                <a:effectLst>
                  <a:outerShdw blurRad="38100" dist="19050" dir="2700000" algn="tl" rotWithShape="0">
                    <a:schemeClr val="dk1">
                      <a:alpha val="40000"/>
                    </a:schemeClr>
                  </a:outerShdw>
                </a:effectLst>
              </a:rPr>
              <a:t>الاسدية </a:t>
            </a:r>
          </a:p>
          <a:p>
            <a:r>
              <a:rPr lang="ar-SA" sz="4800" b="0" cap="none" spc="0" dirty="0">
                <a:ln w="0"/>
                <a:solidFill>
                  <a:schemeClr val="tx1"/>
                </a:solidFill>
                <a:effectLst>
                  <a:outerShdw blurRad="38100" dist="19050" dir="2700000" algn="tl" rotWithShape="0">
                    <a:schemeClr val="dk1">
                      <a:alpha val="40000"/>
                    </a:schemeClr>
                  </a:outerShdw>
                </a:effectLst>
              </a:rPr>
              <a:t>1ـ تقع تحت مستوى البتلات مما يعرضها للرياح</a:t>
            </a:r>
          </a:p>
        </p:txBody>
      </p:sp>
      <p:sp>
        <p:nvSpPr>
          <p:cNvPr id="7" name="مستطيل 6">
            <a:extLst>
              <a:ext uri="{FF2B5EF4-FFF2-40B4-BE49-F238E27FC236}">
                <a16:creationId xmlns:a16="http://schemas.microsoft.com/office/drawing/2014/main" id="{755101BA-8BC7-4324-872D-10D3730BA2AF}"/>
              </a:ext>
            </a:extLst>
          </p:cNvPr>
          <p:cNvSpPr/>
          <p:nvPr/>
        </p:nvSpPr>
        <p:spPr>
          <a:xfrm>
            <a:off x="6302327" y="4362258"/>
            <a:ext cx="5709138" cy="2308324"/>
          </a:xfrm>
          <a:prstGeom prst="rect">
            <a:avLst/>
          </a:prstGeom>
          <a:solidFill>
            <a:srgbClr val="FF8B8B"/>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 </a:t>
            </a:r>
            <a:r>
              <a:rPr lang="ar-SA" sz="4800" b="1" u="sng" cap="none" spc="0" dirty="0">
                <a:ln w="0">
                  <a:solidFill>
                    <a:sysClr val="windowText" lastClr="000000"/>
                  </a:solidFill>
                </a:ln>
                <a:solidFill>
                  <a:srgbClr val="00B0F0"/>
                </a:solidFill>
                <a:effectLst>
                  <a:outerShdw blurRad="38100" dist="19050" dir="2700000" algn="tl" rotWithShape="0">
                    <a:schemeClr val="dk1">
                      <a:alpha val="40000"/>
                    </a:schemeClr>
                  </a:outerShdw>
                </a:effectLst>
              </a:rPr>
              <a:t>المياسم </a:t>
            </a:r>
          </a:p>
          <a:p>
            <a:pPr algn="ctr"/>
            <a:r>
              <a:rPr lang="ar-SA" sz="4800" b="0" cap="none" spc="0" dirty="0">
                <a:ln w="0"/>
                <a:solidFill>
                  <a:schemeClr val="tx1"/>
                </a:solidFill>
                <a:effectLst>
                  <a:outerShdw blurRad="38100" dist="19050" dir="2700000" algn="tl" rotWithShape="0">
                    <a:schemeClr val="dk1">
                      <a:alpha val="40000"/>
                    </a:schemeClr>
                  </a:outerShdw>
                </a:effectLst>
              </a:rPr>
              <a:t>1ـ كبيرة وواسعة مما يضمن سقوط حبوب اللقاح عليها </a:t>
            </a:r>
          </a:p>
        </p:txBody>
      </p:sp>
      <p:sp>
        <p:nvSpPr>
          <p:cNvPr id="8" name="مستطيل 7">
            <a:extLst>
              <a:ext uri="{FF2B5EF4-FFF2-40B4-BE49-F238E27FC236}">
                <a16:creationId xmlns:a16="http://schemas.microsoft.com/office/drawing/2014/main" id="{EC806F6B-49CC-40F0-B1F6-32E4A8C9BEEB}"/>
              </a:ext>
            </a:extLst>
          </p:cNvPr>
          <p:cNvSpPr/>
          <p:nvPr/>
        </p:nvSpPr>
        <p:spPr>
          <a:xfrm>
            <a:off x="6414869" y="2700654"/>
            <a:ext cx="5529778" cy="1446012"/>
          </a:xfrm>
          <a:prstGeom prst="rect">
            <a:avLst/>
          </a:prstGeom>
          <a:solidFill>
            <a:srgbClr val="FFF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sp>
        <p:nvSpPr>
          <p:cNvPr id="9" name="مستطيل 8">
            <a:extLst>
              <a:ext uri="{FF2B5EF4-FFF2-40B4-BE49-F238E27FC236}">
                <a16:creationId xmlns:a16="http://schemas.microsoft.com/office/drawing/2014/main" id="{47988AB0-D26C-4245-89B7-F1A090D1A588}"/>
              </a:ext>
            </a:extLst>
          </p:cNvPr>
          <p:cNvSpPr/>
          <p:nvPr/>
        </p:nvSpPr>
        <p:spPr>
          <a:xfrm>
            <a:off x="6392007" y="5219113"/>
            <a:ext cx="5529776" cy="1392701"/>
          </a:xfrm>
          <a:prstGeom prst="rect">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a:t>
            </a:r>
          </a:p>
        </p:txBody>
      </p:sp>
      <p:pic>
        <p:nvPicPr>
          <p:cNvPr id="2" name="صورة 1">
            <a:extLst>
              <a:ext uri="{FF2B5EF4-FFF2-40B4-BE49-F238E27FC236}">
                <a16:creationId xmlns:a16="http://schemas.microsoft.com/office/drawing/2014/main" id="{48E01ADB-17AC-4183-9686-13E034B2A584}"/>
              </a:ext>
            </a:extLst>
          </p:cNvPr>
          <p:cNvPicPr>
            <a:picLocks noChangeAspect="1"/>
          </p:cNvPicPr>
          <p:nvPr/>
        </p:nvPicPr>
        <p:blipFill rotWithShape="1">
          <a:blip r:embed="rId2"/>
          <a:srcRect l="44763"/>
          <a:stretch/>
        </p:blipFill>
        <p:spPr>
          <a:xfrm>
            <a:off x="211015" y="1872467"/>
            <a:ext cx="5866228" cy="4767483"/>
          </a:xfrm>
          <a:prstGeom prst="rect">
            <a:avLst/>
          </a:prstGeom>
        </p:spPr>
      </p:pic>
    </p:spTree>
    <p:extLst>
      <p:ext uri="{BB962C8B-B14F-4D97-AF65-F5344CB8AC3E}">
        <p14:creationId xmlns:p14="http://schemas.microsoft.com/office/powerpoint/2010/main" val="260502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DA63DD2-228B-4801-AE40-258FAD632BB0}"/>
              </a:ext>
            </a:extLst>
          </p:cNvPr>
          <p:cNvSpPr/>
          <p:nvPr/>
        </p:nvSpPr>
        <p:spPr>
          <a:xfrm>
            <a:off x="5387927" y="282192"/>
            <a:ext cx="6616062" cy="3416320"/>
          </a:xfrm>
          <a:prstGeom prst="rect">
            <a:avLst/>
          </a:prstGeom>
          <a:solidFill>
            <a:srgbClr val="CDF286"/>
          </a:solidFill>
          <a:ln w="38100">
            <a:noFill/>
          </a:ln>
        </p:spPr>
        <p:txBody>
          <a:bodyPr wrap="square" lIns="91440" tIns="45720" rIns="91440" bIns="45720">
            <a:spAutoFit/>
          </a:bodyPr>
          <a:lstStyle/>
          <a:p>
            <a:pPr algn="ctr"/>
            <a:r>
              <a:rPr lang="ar-SA" sz="5400" b="1" cap="none" spc="0" dirty="0">
                <a:ln w="0"/>
                <a:solidFill>
                  <a:srgbClr val="FF0000"/>
                </a:solidFill>
                <a:effectLst>
                  <a:outerShdw blurRad="38100" dist="19050" dir="2700000" algn="tl" rotWithShape="0">
                    <a:schemeClr val="dk1">
                      <a:alpha val="40000"/>
                    </a:schemeClr>
                  </a:outerShdw>
                </a:effectLst>
              </a:rPr>
              <a:t>فسري:</a:t>
            </a:r>
            <a:r>
              <a:rPr lang="ar-SA" sz="5400" b="0" cap="none" spc="0" dirty="0">
                <a:ln w="0"/>
                <a:solidFill>
                  <a:schemeClr val="tx1"/>
                </a:solidFill>
                <a:effectLst>
                  <a:outerShdw blurRad="38100" dist="19050" dir="2700000" algn="tl" rotWithShape="0">
                    <a:schemeClr val="dk1">
                      <a:alpha val="40000"/>
                    </a:schemeClr>
                  </a:outerShdw>
                </a:effectLst>
              </a:rPr>
              <a:t> أن الأزهار التي تلقح بواسطة الرياح تنتج أعداد كبيرة من حبوب اللقاح خفيفة الوزن </a:t>
            </a:r>
          </a:p>
        </p:txBody>
      </p:sp>
      <p:sp>
        <p:nvSpPr>
          <p:cNvPr id="4" name="مستطيل 3">
            <a:extLst>
              <a:ext uri="{FF2B5EF4-FFF2-40B4-BE49-F238E27FC236}">
                <a16:creationId xmlns:a16="http://schemas.microsoft.com/office/drawing/2014/main" id="{D7639BF6-572B-4D18-B42E-72161DCC86AF}"/>
              </a:ext>
            </a:extLst>
          </p:cNvPr>
          <p:cNvSpPr/>
          <p:nvPr/>
        </p:nvSpPr>
        <p:spPr>
          <a:xfrm>
            <a:off x="5387926" y="3963349"/>
            <a:ext cx="6616061" cy="2585323"/>
          </a:xfrm>
          <a:prstGeom prst="rect">
            <a:avLst/>
          </a:prstGeom>
          <a:solidFill>
            <a:srgbClr val="FFF37D"/>
          </a:solidFill>
          <a:ln w="38100">
            <a:no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ليسهل حملها بالرياح وفي ذلك ضمان وصولها للأزهار الأخرى واتمام عملية التلقيح</a:t>
            </a:r>
          </a:p>
        </p:txBody>
      </p:sp>
      <p:pic>
        <p:nvPicPr>
          <p:cNvPr id="5" name="صورة 4">
            <a:extLst>
              <a:ext uri="{FF2B5EF4-FFF2-40B4-BE49-F238E27FC236}">
                <a16:creationId xmlns:a16="http://schemas.microsoft.com/office/drawing/2014/main" id="{5233497A-11A1-4A9B-8C7A-44E0884060D9}"/>
              </a:ext>
            </a:extLst>
          </p:cNvPr>
          <p:cNvPicPr>
            <a:picLocks noChangeAspect="1"/>
          </p:cNvPicPr>
          <p:nvPr/>
        </p:nvPicPr>
        <p:blipFill>
          <a:blip r:embed="rId2"/>
          <a:stretch>
            <a:fillRect/>
          </a:stretch>
        </p:blipFill>
        <p:spPr>
          <a:xfrm>
            <a:off x="1" y="0"/>
            <a:ext cx="5285568" cy="6858000"/>
          </a:xfrm>
          <a:prstGeom prst="rect">
            <a:avLst/>
          </a:prstGeom>
        </p:spPr>
      </p:pic>
    </p:spTree>
    <p:extLst>
      <p:ext uri="{BB962C8B-B14F-4D97-AF65-F5344CB8AC3E}">
        <p14:creationId xmlns:p14="http://schemas.microsoft.com/office/powerpoint/2010/main" val="289902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7D676F7-CBD2-45FB-BCAB-3F8C8FA1F8C2}"/>
              </a:ext>
            </a:extLst>
          </p:cNvPr>
          <p:cNvSpPr/>
          <p:nvPr/>
        </p:nvSpPr>
        <p:spPr>
          <a:xfrm>
            <a:off x="5692653" y="350744"/>
            <a:ext cx="6150035" cy="5909310"/>
          </a:xfrm>
          <a:prstGeom prst="rect">
            <a:avLst/>
          </a:prstGeom>
          <a:solidFill>
            <a:schemeClr val="accent2">
              <a:lumMod val="20000"/>
              <a:lumOff val="8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رفع احد المزارعين اليابانيين دعوة قضائية على إحدى الشركات الكبرى لأنها تسببت بأضرار كبيرة على مزرعته بسبب لوحة الإعلانات المضيئة التابعة لتلك الشركة</a:t>
            </a:r>
          </a:p>
        </p:txBody>
      </p:sp>
      <p:pic>
        <p:nvPicPr>
          <p:cNvPr id="4" name="صورة 3">
            <a:extLst>
              <a:ext uri="{FF2B5EF4-FFF2-40B4-BE49-F238E27FC236}">
                <a16:creationId xmlns:a16="http://schemas.microsoft.com/office/drawing/2014/main" id="{25B39C9C-4796-4E68-8CE0-367C034943B4}"/>
              </a:ext>
            </a:extLst>
          </p:cNvPr>
          <p:cNvPicPr>
            <a:picLocks noChangeAspect="1"/>
          </p:cNvPicPr>
          <p:nvPr/>
        </p:nvPicPr>
        <p:blipFill>
          <a:blip r:embed="rId2"/>
          <a:stretch>
            <a:fillRect/>
          </a:stretch>
        </p:blipFill>
        <p:spPr>
          <a:xfrm>
            <a:off x="393897" y="181897"/>
            <a:ext cx="5148848" cy="6247004"/>
          </a:xfrm>
          <a:prstGeom prst="rect">
            <a:avLst/>
          </a:prstGeom>
        </p:spPr>
      </p:pic>
    </p:spTree>
    <p:extLst>
      <p:ext uri="{BB962C8B-B14F-4D97-AF65-F5344CB8AC3E}">
        <p14:creationId xmlns:p14="http://schemas.microsoft.com/office/powerpoint/2010/main" val="1057211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7D676F7-CBD2-45FB-BCAB-3F8C8FA1F8C2}"/>
              </a:ext>
            </a:extLst>
          </p:cNvPr>
          <p:cNvSpPr/>
          <p:nvPr/>
        </p:nvSpPr>
        <p:spPr>
          <a:xfrm>
            <a:off x="6903484" y="224131"/>
            <a:ext cx="5108015" cy="5909310"/>
          </a:xfrm>
          <a:prstGeom prst="rect">
            <a:avLst/>
          </a:prstGeom>
          <a:solidFill>
            <a:srgbClr val="C0DD87"/>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وقد كانت هذه اللوحة الاعلانية موجودة بالقرب من مزرعته وادعى أن أنوار هذه اللوحة قد حرم نباتاته من الظلام التي هي بحاجة اليه في نموها </a:t>
            </a:r>
          </a:p>
        </p:txBody>
      </p:sp>
      <p:pic>
        <p:nvPicPr>
          <p:cNvPr id="1026" name="Picture 2" descr="ÙØªÙØ¬Ø© Ø¨Ø­Ø« Ø§ÙØµÙØ± Ø¹Ù ÙØ²Ø±Ø¹Ø©">
            <a:extLst>
              <a:ext uri="{FF2B5EF4-FFF2-40B4-BE49-F238E27FC236}">
                <a16:creationId xmlns:a16="http://schemas.microsoft.com/office/drawing/2014/main" id="{B7C24917-E57D-4E8D-9E8A-5CDDFAFC9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89" y="3433103"/>
            <a:ext cx="647113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3EC559AE-5665-41B7-8A11-C5B0568F58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5625" l="9211" r="89474">
                        <a14:foregroundMark x1="80263" y1="55625" x2="80263" y2="55625"/>
                        <a14:foregroundMark x1="77632" y1="53750" x2="77632" y2="53750"/>
                        <a14:foregroundMark x1="49342" y1="83750" x2="49342" y2="83750"/>
                        <a14:foregroundMark x1="49342" y1="93125" x2="49342" y2="93125"/>
                        <a14:foregroundMark x1="56579" y1="95625" x2="56579" y2="95625"/>
                        <a14:foregroundMark x1="56579" y1="93750" x2="56579" y2="93750"/>
                        <a14:foregroundMark x1="59211" y1="93125" x2="59211" y2="93125"/>
                        <a14:foregroundMark x1="60526" y1="93125" x2="60526" y2="93125"/>
                        <a14:foregroundMark x1="64474" y1="93125" x2="64474" y2="93125"/>
                        <a14:foregroundMark x1="62500" y1="93125" x2="62500" y2="93125"/>
                        <a14:foregroundMark x1="55921" y1="94375" x2="55921" y2="94375"/>
                        <a14:foregroundMark x1="52632" y1="95000" x2="52632" y2="95000"/>
                        <a14:foregroundMark x1="49342" y1="95000" x2="49342" y2="95000"/>
                        <a14:foregroundMark x1="44079" y1="95000" x2="44079" y2="95000"/>
                        <a14:foregroundMark x1="42763" y1="95000" x2="42763" y2="95000"/>
                        <a14:foregroundMark x1="39474" y1="95000" x2="39474" y2="95000"/>
                        <a14:foregroundMark x1="36842" y1="95000" x2="36842" y2="95000"/>
                        <a14:foregroundMark x1="37500" y1="92500" x2="37500" y2="92500"/>
                        <a14:foregroundMark x1="42763" y1="92500" x2="42763" y2="92500"/>
                        <a14:foregroundMark x1="34211" y1="95000" x2="34211" y2="95000"/>
                        <a14:foregroundMark x1="31579" y1="95000" x2="31579" y2="95000"/>
                        <a14:foregroundMark x1="36184" y1="92500" x2="36184" y2="92500"/>
                        <a14:foregroundMark x1="61184" y1="94375" x2="61184" y2="94375"/>
                        <a14:foregroundMark x1="59211" y1="91875" x2="59211" y2="91875"/>
                        <a14:foregroundMark x1="57237" y1="88750" x2="57237" y2="88750"/>
                        <a14:foregroundMark x1="38816" y1="8750" x2="38816" y2="8750"/>
                        <a14:foregroundMark x1="35526" y1="6875" x2="35526" y2="6875"/>
                        <a14:foregroundMark x1="30263" y1="5000" x2="30263" y2="5000"/>
                        <a14:foregroundMark x1="26974" y1="3750" x2="26974" y2="3750"/>
                        <a14:foregroundMark x1="29605" y1="3750" x2="29605" y2="3750"/>
                        <a14:foregroundMark x1="32237" y1="5625" x2="32237" y2="5625"/>
                        <a14:foregroundMark x1="69079" y1="6250" x2="69079" y2="6250"/>
                        <a14:foregroundMark x1="73026" y1="2500" x2="73026" y2="2500"/>
                        <a14:foregroundMark x1="66447" y1="6250" x2="66447" y2="6250"/>
                        <a14:foregroundMark x1="62500" y1="8750" x2="62500" y2="8750"/>
                      </a14:backgroundRemoval>
                    </a14:imgEffect>
                  </a14:imgLayer>
                </a14:imgProps>
              </a:ext>
              <a:ext uri="{28A0092B-C50C-407E-A947-70E740481C1C}">
                <a14:useLocalDpi xmlns:a14="http://schemas.microsoft.com/office/drawing/2010/main" val="0"/>
              </a:ext>
            </a:extLst>
          </a:blip>
          <a:stretch>
            <a:fillRect/>
          </a:stretch>
        </p:blipFill>
        <p:spPr>
          <a:xfrm>
            <a:off x="956602" y="168813"/>
            <a:ext cx="4768949" cy="5443124"/>
          </a:xfrm>
          <a:prstGeom prst="rect">
            <a:avLst/>
          </a:prstGeom>
        </p:spPr>
      </p:pic>
    </p:spTree>
    <p:extLst>
      <p:ext uri="{BB962C8B-B14F-4D97-AF65-F5344CB8AC3E}">
        <p14:creationId xmlns:p14="http://schemas.microsoft.com/office/powerpoint/2010/main" val="3002804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466EE51-0EEF-4871-B1B2-DB3C6257260B}"/>
              </a:ext>
            </a:extLst>
          </p:cNvPr>
          <p:cNvSpPr/>
          <p:nvPr/>
        </p:nvSpPr>
        <p:spPr>
          <a:xfrm>
            <a:off x="5134708" y="81446"/>
            <a:ext cx="6734993" cy="3416320"/>
          </a:xfrm>
          <a:prstGeom prst="rect">
            <a:avLst/>
          </a:prstGeom>
          <a:solidFill>
            <a:schemeClr val="bg2"/>
          </a:solidFill>
          <a:ln w="38100">
            <a:solidFill>
              <a:schemeClr val="tx1"/>
            </a:solidFill>
          </a:ln>
        </p:spPr>
        <p:txBody>
          <a:bodyPr wrap="square" lIns="91440" tIns="45720" rIns="91440" bIns="45720">
            <a:spAutoFit/>
          </a:bodyPr>
          <a:lstStyle/>
          <a:p>
            <a:pPr algn="ctr"/>
            <a:r>
              <a:rPr lang="ar-SA" sz="5400" b="1" u="sng" cap="none" spc="0" dirty="0">
                <a:ln w="0"/>
                <a:solidFill>
                  <a:schemeClr val="tx1"/>
                </a:solidFill>
                <a:effectLst>
                  <a:outerShdw blurRad="38100" dist="19050" dir="2700000" algn="tl" rotWithShape="0">
                    <a:schemeClr val="dk1">
                      <a:alpha val="40000"/>
                    </a:schemeClr>
                  </a:outerShdw>
                </a:effectLst>
              </a:rPr>
              <a:t>برايكـِ: </a:t>
            </a:r>
            <a:r>
              <a:rPr lang="ar-SA" sz="5400" b="0" cap="none" spc="0" dirty="0">
                <a:ln w="0"/>
                <a:solidFill>
                  <a:schemeClr val="tx1"/>
                </a:solidFill>
                <a:effectLst>
                  <a:outerShdw blurRad="38100" dist="19050" dir="2700000" algn="tl" rotWithShape="0">
                    <a:schemeClr val="dk1">
                      <a:alpha val="40000"/>
                    </a:schemeClr>
                  </a:outerShdw>
                </a:effectLst>
              </a:rPr>
              <a:t>ما صحت هذا الادعاء؟؟</a:t>
            </a:r>
          </a:p>
          <a:p>
            <a:pPr algn="ctr"/>
            <a:r>
              <a:rPr lang="ar-SA" sz="5400" dirty="0">
                <a:ln w="0"/>
                <a:effectLst>
                  <a:outerShdw blurRad="38100" dist="19050" dir="2700000" algn="tl" rotWithShape="0">
                    <a:schemeClr val="dk1">
                      <a:alpha val="40000"/>
                    </a:schemeClr>
                  </a:outerShdw>
                </a:effectLst>
              </a:rPr>
              <a:t>و</a:t>
            </a:r>
            <a:r>
              <a:rPr lang="ar-SA" sz="5400" b="0" cap="none" spc="0" dirty="0">
                <a:ln w="0"/>
                <a:solidFill>
                  <a:schemeClr val="tx1"/>
                </a:solidFill>
                <a:effectLst>
                  <a:outerShdw blurRad="38100" dist="19050" dir="2700000" algn="tl" rotWithShape="0">
                    <a:schemeClr val="dk1">
                      <a:alpha val="40000"/>
                    </a:schemeClr>
                  </a:outerShdw>
                </a:effectLst>
              </a:rPr>
              <a:t> لوكنت مكان القاضي فهل ستحكمين لصالح المزارع ؟</a:t>
            </a:r>
          </a:p>
        </p:txBody>
      </p:sp>
      <p:pic>
        <p:nvPicPr>
          <p:cNvPr id="3" name="صورة 2">
            <a:extLst>
              <a:ext uri="{FF2B5EF4-FFF2-40B4-BE49-F238E27FC236}">
                <a16:creationId xmlns:a16="http://schemas.microsoft.com/office/drawing/2014/main" id="{97C8D490-42CB-4310-B99F-3329C47B2972}"/>
              </a:ext>
            </a:extLst>
          </p:cNvPr>
          <p:cNvPicPr>
            <a:picLocks noChangeAspect="1"/>
          </p:cNvPicPr>
          <p:nvPr/>
        </p:nvPicPr>
        <p:blipFill>
          <a:blip r:embed="rId2"/>
          <a:stretch>
            <a:fillRect/>
          </a:stretch>
        </p:blipFill>
        <p:spPr>
          <a:xfrm>
            <a:off x="478303" y="429944"/>
            <a:ext cx="4515728" cy="5829300"/>
          </a:xfrm>
          <a:prstGeom prst="rect">
            <a:avLst/>
          </a:prstGeom>
        </p:spPr>
      </p:pic>
      <p:sp>
        <p:nvSpPr>
          <p:cNvPr id="4" name="مستطيل 3">
            <a:extLst>
              <a:ext uri="{FF2B5EF4-FFF2-40B4-BE49-F238E27FC236}">
                <a16:creationId xmlns:a16="http://schemas.microsoft.com/office/drawing/2014/main" id="{1C089E5E-F789-4471-A681-DDE8FC25AA22}"/>
              </a:ext>
            </a:extLst>
          </p:cNvPr>
          <p:cNvSpPr/>
          <p:nvPr/>
        </p:nvSpPr>
        <p:spPr>
          <a:xfrm>
            <a:off x="5134708" y="3685975"/>
            <a:ext cx="6734993" cy="3046988"/>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لقد أحال القاضي المسألة إلى فريق من العلماء المختصين في علم النبات للبحث في الموضوع ليحكم عن بينة </a:t>
            </a:r>
          </a:p>
        </p:txBody>
      </p:sp>
    </p:spTree>
    <p:extLst>
      <p:ext uri="{BB962C8B-B14F-4D97-AF65-F5344CB8AC3E}">
        <p14:creationId xmlns:p14="http://schemas.microsoft.com/office/powerpoint/2010/main" val="36952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70600EE-173D-4958-91A7-2358017D3177}"/>
              </a:ext>
            </a:extLst>
          </p:cNvPr>
          <p:cNvSpPr/>
          <p:nvPr/>
        </p:nvSpPr>
        <p:spPr>
          <a:xfrm>
            <a:off x="5767755" y="281594"/>
            <a:ext cx="6186354" cy="2585323"/>
          </a:xfrm>
          <a:prstGeom prst="rect">
            <a:avLst/>
          </a:prstGeom>
          <a:solidFill>
            <a:schemeClr val="accent4">
              <a:lumMod val="40000"/>
              <a:lumOff val="6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ماهي خطوات البحث العلمي التي أتبعها العلماء للوصول إلى الحكم الصحيح</a:t>
            </a:r>
          </a:p>
        </p:txBody>
      </p:sp>
      <p:pic>
        <p:nvPicPr>
          <p:cNvPr id="3" name="صورة 2">
            <a:extLst>
              <a:ext uri="{FF2B5EF4-FFF2-40B4-BE49-F238E27FC236}">
                <a16:creationId xmlns:a16="http://schemas.microsoft.com/office/drawing/2014/main" id="{E75B52B4-F325-4EB3-A0A3-D388C91A8FCF}"/>
              </a:ext>
            </a:extLst>
          </p:cNvPr>
          <p:cNvPicPr>
            <a:picLocks noChangeAspect="1"/>
          </p:cNvPicPr>
          <p:nvPr/>
        </p:nvPicPr>
        <p:blipFill>
          <a:blip r:embed="rId2"/>
          <a:stretch>
            <a:fillRect/>
          </a:stretch>
        </p:blipFill>
        <p:spPr>
          <a:xfrm>
            <a:off x="5767756" y="3151162"/>
            <a:ext cx="6186354" cy="3490253"/>
          </a:xfrm>
          <a:prstGeom prst="rect">
            <a:avLst/>
          </a:prstGeom>
        </p:spPr>
      </p:pic>
      <p:pic>
        <p:nvPicPr>
          <p:cNvPr id="4" name="صورة 3">
            <a:extLst>
              <a:ext uri="{FF2B5EF4-FFF2-40B4-BE49-F238E27FC236}">
                <a16:creationId xmlns:a16="http://schemas.microsoft.com/office/drawing/2014/main" id="{43C6D6F0-057C-491E-8A37-9E84FA8CE71B}"/>
              </a:ext>
            </a:extLst>
          </p:cNvPr>
          <p:cNvPicPr>
            <a:picLocks noChangeAspect="1"/>
          </p:cNvPicPr>
          <p:nvPr/>
        </p:nvPicPr>
        <p:blipFill>
          <a:blip r:embed="rId3"/>
          <a:stretch>
            <a:fillRect/>
          </a:stretch>
        </p:blipFill>
        <p:spPr>
          <a:xfrm>
            <a:off x="253218" y="281593"/>
            <a:ext cx="5247250" cy="6359821"/>
          </a:xfrm>
          <a:prstGeom prst="rect">
            <a:avLst/>
          </a:prstGeom>
        </p:spPr>
      </p:pic>
    </p:spTree>
    <p:extLst>
      <p:ext uri="{BB962C8B-B14F-4D97-AF65-F5344CB8AC3E}">
        <p14:creationId xmlns:p14="http://schemas.microsoft.com/office/powerpoint/2010/main" val="380101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C22ABEC-6771-404E-A829-32909C39FBEA}"/>
              </a:ext>
            </a:extLst>
          </p:cNvPr>
          <p:cNvSpPr/>
          <p:nvPr/>
        </p:nvSpPr>
        <p:spPr>
          <a:xfrm>
            <a:off x="4529798" y="224133"/>
            <a:ext cx="7434690"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الملاحظة: لقد لاحظ العلماء أن النبات تزهر في وقت معين من السنة</a:t>
            </a:r>
          </a:p>
        </p:txBody>
      </p:sp>
      <p:sp>
        <p:nvSpPr>
          <p:cNvPr id="3" name="مستطيل 2">
            <a:extLst>
              <a:ext uri="{FF2B5EF4-FFF2-40B4-BE49-F238E27FC236}">
                <a16:creationId xmlns:a16="http://schemas.microsoft.com/office/drawing/2014/main" id="{BD258199-4BD0-4AF6-9A9E-49778CF063A8}"/>
              </a:ext>
            </a:extLst>
          </p:cNvPr>
          <p:cNvSpPr/>
          <p:nvPr/>
        </p:nvSpPr>
        <p:spPr>
          <a:xfrm>
            <a:off x="4543866" y="1978463"/>
            <a:ext cx="7434690" cy="2308324"/>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السؤال: ما العامل أو العوامل التي تؤثر على الأزهار وتجعلها تزهر في  وقت معين من السنه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BBB679C7-080B-46B4-A467-BFF92B27F478}"/>
              </a:ext>
            </a:extLst>
          </p:cNvPr>
          <p:cNvSpPr/>
          <p:nvPr/>
        </p:nvSpPr>
        <p:spPr>
          <a:xfrm>
            <a:off x="4586070" y="4443321"/>
            <a:ext cx="7434690" cy="2308324"/>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الفرضية: أن عدد ساعات النهار التي يتعرض لها النبات هي التي تؤثر على انباته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a:extLst>
              <a:ext uri="{FF2B5EF4-FFF2-40B4-BE49-F238E27FC236}">
                <a16:creationId xmlns:a16="http://schemas.microsoft.com/office/drawing/2014/main" id="{4C2F5432-04D6-40CC-82D0-BD1D6641DD4B}"/>
              </a:ext>
            </a:extLst>
          </p:cNvPr>
          <p:cNvPicPr>
            <a:picLocks noChangeAspect="1"/>
          </p:cNvPicPr>
          <p:nvPr/>
        </p:nvPicPr>
        <p:blipFill rotWithShape="1">
          <a:blip r:embed="rId2"/>
          <a:srcRect l="49545" t="-101" b="66742"/>
          <a:stretch/>
        </p:blipFill>
        <p:spPr>
          <a:xfrm>
            <a:off x="492369" y="2236764"/>
            <a:ext cx="3796483" cy="1944464"/>
          </a:xfrm>
          <a:prstGeom prst="rect">
            <a:avLst/>
          </a:prstGeom>
        </p:spPr>
      </p:pic>
      <p:pic>
        <p:nvPicPr>
          <p:cNvPr id="1026" name="Picture 2" descr="ÙØªÙØ¬Ø© Ø¨Ø­Ø« Ø§ÙØµÙØ± Ø¹Ù âªScientific method clipartâ¬â">
            <a:extLst>
              <a:ext uri="{FF2B5EF4-FFF2-40B4-BE49-F238E27FC236}">
                <a16:creationId xmlns:a16="http://schemas.microsoft.com/office/drawing/2014/main" id="{75C70AF8-84BF-4C37-8AD5-EE1627312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02" r="50114" b="33640"/>
          <a:stretch/>
        </p:blipFill>
        <p:spPr bwMode="auto">
          <a:xfrm>
            <a:off x="492369" y="4571151"/>
            <a:ext cx="3853449" cy="21804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âªScientific method clipartâ¬â">
            <a:extLst>
              <a:ext uri="{FF2B5EF4-FFF2-40B4-BE49-F238E27FC236}">
                <a16:creationId xmlns:a16="http://schemas.microsoft.com/office/drawing/2014/main" id="{CDFC4CD4-E59F-4049-B837-6578E01DC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796" b="66488"/>
          <a:stretch/>
        </p:blipFill>
        <p:spPr bwMode="auto">
          <a:xfrm>
            <a:off x="492369" y="127096"/>
            <a:ext cx="3744901" cy="185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9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C22ABEC-6771-404E-A829-32909C39FBEA}"/>
              </a:ext>
            </a:extLst>
          </p:cNvPr>
          <p:cNvSpPr/>
          <p:nvPr/>
        </p:nvSpPr>
        <p:spPr>
          <a:xfrm>
            <a:off x="4529798" y="224133"/>
            <a:ext cx="7434690" cy="1569660"/>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التجربة: عرضوا النباتات لساعات مختلفة من الضوء </a:t>
            </a:r>
          </a:p>
        </p:txBody>
      </p:sp>
      <p:sp>
        <p:nvSpPr>
          <p:cNvPr id="3" name="مستطيل 2">
            <a:extLst>
              <a:ext uri="{FF2B5EF4-FFF2-40B4-BE49-F238E27FC236}">
                <a16:creationId xmlns:a16="http://schemas.microsoft.com/office/drawing/2014/main" id="{BD258199-4BD0-4AF6-9A9E-49778CF063A8}"/>
              </a:ext>
            </a:extLst>
          </p:cNvPr>
          <p:cNvSpPr/>
          <p:nvPr/>
        </p:nvSpPr>
        <p:spPr>
          <a:xfrm>
            <a:off x="4543866" y="1922191"/>
            <a:ext cx="7434690" cy="1569660"/>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جمع البيانات وتحليلها : جمعوا نتائج التجربة وحللوا البيانات</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BBB679C7-080B-46B4-A467-BFF92B27F478}"/>
              </a:ext>
            </a:extLst>
          </p:cNvPr>
          <p:cNvSpPr/>
          <p:nvPr/>
        </p:nvSpPr>
        <p:spPr>
          <a:xfrm>
            <a:off x="4543866" y="3648385"/>
            <a:ext cx="7434690" cy="3046988"/>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الاستنتاج: أن عدد ساعات الظلام المتواصلة  التي يتعرض لها النبات هي التي تؤثر على انباته وليس الضوء</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id="{FA70C7C4-942A-48B3-8EDA-816C20CBE8E1}"/>
              </a:ext>
            </a:extLst>
          </p:cNvPr>
          <p:cNvPicPr>
            <a:picLocks noChangeAspect="1"/>
          </p:cNvPicPr>
          <p:nvPr/>
        </p:nvPicPr>
        <p:blipFill rotWithShape="1">
          <a:blip r:embed="rId2"/>
          <a:srcRect l="49886" t="33002" r="1337" b="33640"/>
          <a:stretch/>
        </p:blipFill>
        <p:spPr>
          <a:xfrm>
            <a:off x="225083" y="224134"/>
            <a:ext cx="4135903" cy="1698058"/>
          </a:xfrm>
          <a:prstGeom prst="rect">
            <a:avLst/>
          </a:prstGeom>
        </p:spPr>
      </p:pic>
      <p:pic>
        <p:nvPicPr>
          <p:cNvPr id="2050" name="Picture 2" descr="ÙØªÙØ¬Ø© Ø¨Ø­Ø« Ø§ÙØµÙØ± Ø¹Ù âªScientific method clipartâ¬â">
            <a:extLst>
              <a:ext uri="{FF2B5EF4-FFF2-40B4-BE49-F238E27FC236}">
                <a16:creationId xmlns:a16="http://schemas.microsoft.com/office/drawing/2014/main" id="{F723B5EC-C54A-4418-9320-927E8A8791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3" t="67124" r="49431"/>
          <a:stretch/>
        </p:blipFill>
        <p:spPr bwMode="auto">
          <a:xfrm>
            <a:off x="534572" y="1922191"/>
            <a:ext cx="3826414" cy="1816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ÙØªÙØ¬Ø© Ø¨Ø­Ø« Ø§ÙØµÙØ± Ø¹Ù âªScientific method clipartâ¬â">
            <a:extLst>
              <a:ext uri="{FF2B5EF4-FFF2-40B4-BE49-F238E27FC236}">
                <a16:creationId xmlns:a16="http://schemas.microsoft.com/office/drawing/2014/main" id="{10F156CD-2027-4002-B597-FC9AE110C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33" t="66361"/>
          <a:stretch/>
        </p:blipFill>
        <p:spPr bwMode="auto">
          <a:xfrm>
            <a:off x="534572" y="3865000"/>
            <a:ext cx="3740908" cy="264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986C5AF-C291-4751-9C5B-6971B4900563}"/>
              </a:ext>
            </a:extLst>
          </p:cNvPr>
          <p:cNvSpPr/>
          <p:nvPr/>
        </p:nvSpPr>
        <p:spPr>
          <a:xfrm>
            <a:off x="6907235" y="3316683"/>
            <a:ext cx="5114843" cy="3046988"/>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b="1" cap="none" spc="0" dirty="0">
                <a:ln w="0">
                  <a:solidFill>
                    <a:sysClr val="windowText" lastClr="000000"/>
                  </a:solidFill>
                </a:ln>
                <a:solidFill>
                  <a:srgbClr val="FF0000"/>
                </a:solidFill>
                <a:effectLst>
                  <a:outerShdw blurRad="38100" dist="19050" dir="2700000" algn="tl" rotWithShape="0">
                    <a:schemeClr val="dk1">
                      <a:alpha val="40000"/>
                    </a:schemeClr>
                  </a:outerShdw>
                </a:effectLst>
              </a:rPr>
              <a:t>الفترة الضوئية لأي نوع من النبات:</a:t>
            </a:r>
          </a:p>
          <a:p>
            <a:pPr algn="ctr"/>
            <a:r>
              <a:rPr lang="ar-SA" sz="4800" b="0" cap="none" spc="0" dirty="0">
                <a:ln w="0"/>
                <a:solidFill>
                  <a:schemeClr val="tx1"/>
                </a:solidFill>
                <a:effectLst>
                  <a:outerShdw blurRad="38100" dist="19050" dir="2700000" algn="tl" rotWithShape="0">
                    <a:schemeClr val="dk1">
                      <a:alpha val="40000"/>
                    </a:schemeClr>
                  </a:outerShdw>
                </a:effectLst>
              </a:rPr>
              <a:t> هي استجابة النبات لعدد من ساعات الظلام  </a:t>
            </a:r>
          </a:p>
        </p:txBody>
      </p:sp>
      <p:sp>
        <p:nvSpPr>
          <p:cNvPr id="3" name="مستطيل 2">
            <a:extLst>
              <a:ext uri="{FF2B5EF4-FFF2-40B4-BE49-F238E27FC236}">
                <a16:creationId xmlns:a16="http://schemas.microsoft.com/office/drawing/2014/main" id="{E0B67673-F670-4157-893C-67F728F28F3F}"/>
              </a:ext>
            </a:extLst>
          </p:cNvPr>
          <p:cNvSpPr/>
          <p:nvPr/>
        </p:nvSpPr>
        <p:spPr>
          <a:xfrm>
            <a:off x="6907236" y="137385"/>
            <a:ext cx="5114843" cy="3046988"/>
          </a:xfrm>
          <a:prstGeom prst="rect">
            <a:avLst/>
          </a:prstGeom>
          <a:solidFill>
            <a:srgbClr val="FFF1B1"/>
          </a:solidFill>
          <a:ln w="38100">
            <a:solidFill>
              <a:schemeClr val="tx1"/>
            </a:solidFill>
          </a:ln>
        </p:spPr>
        <p:txBody>
          <a:bodyPr wrap="square" lIns="91440" tIns="45720" rIns="91440" bIns="45720">
            <a:spAutoFit/>
          </a:bodyPr>
          <a:lstStyle/>
          <a:p>
            <a:pPr algn="ctr"/>
            <a:r>
              <a:rPr lang="ar-SA" sz="4800" b="1" cap="none" spc="0" dirty="0">
                <a:ln w="0">
                  <a:solidFill>
                    <a:sysClr val="windowText" lastClr="000000"/>
                  </a:solidFill>
                </a:ln>
                <a:solidFill>
                  <a:srgbClr val="FF0000"/>
                </a:solidFill>
                <a:effectLst>
                  <a:outerShdw blurRad="38100" dist="19050" dir="2700000" algn="tl" rotWithShape="0">
                    <a:schemeClr val="dk1">
                      <a:alpha val="40000"/>
                    </a:schemeClr>
                  </a:outerShdw>
                </a:effectLst>
              </a:rPr>
              <a:t>الفترة الحرجة:</a:t>
            </a:r>
          </a:p>
          <a:p>
            <a:pPr algn="ctr"/>
            <a:r>
              <a:rPr lang="ar-SA" sz="4800" b="0" cap="none" spc="0" dirty="0">
                <a:ln w="0"/>
                <a:solidFill>
                  <a:schemeClr val="tx1"/>
                </a:solidFill>
                <a:effectLst>
                  <a:outerShdw blurRad="38100" dist="19050" dir="2700000" algn="tl" rotWithShape="0">
                    <a:schemeClr val="dk1">
                      <a:alpha val="40000"/>
                    </a:schemeClr>
                  </a:outerShdw>
                </a:effectLst>
              </a:rPr>
              <a:t> هي عدد من ساعات الظلام التي يتعرض لها النبات </a:t>
            </a:r>
          </a:p>
        </p:txBody>
      </p:sp>
      <p:pic>
        <p:nvPicPr>
          <p:cNvPr id="4" name="صورة 3">
            <a:extLst>
              <a:ext uri="{FF2B5EF4-FFF2-40B4-BE49-F238E27FC236}">
                <a16:creationId xmlns:a16="http://schemas.microsoft.com/office/drawing/2014/main" id="{AD166C0D-E59E-46F4-BCF7-7135D9E3B244}"/>
              </a:ext>
            </a:extLst>
          </p:cNvPr>
          <p:cNvPicPr>
            <a:picLocks noChangeAspect="1"/>
          </p:cNvPicPr>
          <p:nvPr/>
        </p:nvPicPr>
        <p:blipFill>
          <a:blip r:embed="rId2"/>
          <a:stretch>
            <a:fillRect/>
          </a:stretch>
        </p:blipFill>
        <p:spPr>
          <a:xfrm>
            <a:off x="187422" y="137384"/>
            <a:ext cx="6579137" cy="6432227"/>
          </a:xfrm>
          <a:prstGeom prst="rect">
            <a:avLst/>
          </a:prstGeom>
        </p:spPr>
      </p:pic>
    </p:spTree>
    <p:extLst>
      <p:ext uri="{BB962C8B-B14F-4D97-AF65-F5344CB8AC3E}">
        <p14:creationId xmlns:p14="http://schemas.microsoft.com/office/powerpoint/2010/main" val="1686521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0D66B3F-D7A3-4CD8-9BD7-32FE2C55F55D}"/>
              </a:ext>
            </a:extLst>
          </p:cNvPr>
          <p:cNvSpPr/>
          <p:nvPr/>
        </p:nvSpPr>
        <p:spPr>
          <a:xfrm>
            <a:off x="210065" y="125657"/>
            <a:ext cx="11800026" cy="923330"/>
          </a:xfrm>
          <a:prstGeom prst="rect">
            <a:avLst/>
          </a:prstGeom>
          <a:solidFill>
            <a:schemeClr val="accent4">
              <a:lumMod val="40000"/>
              <a:lumOff val="60000"/>
            </a:schemeClr>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يصنف العلماء النباتات على أساس الفترة الضوئية إلى</a:t>
            </a:r>
          </a:p>
        </p:txBody>
      </p:sp>
      <p:sp>
        <p:nvSpPr>
          <p:cNvPr id="3" name="مستطيل 2">
            <a:extLst>
              <a:ext uri="{FF2B5EF4-FFF2-40B4-BE49-F238E27FC236}">
                <a16:creationId xmlns:a16="http://schemas.microsoft.com/office/drawing/2014/main" id="{9A94157A-57EB-4F8F-9A01-394224E8BCCA}"/>
              </a:ext>
            </a:extLst>
          </p:cNvPr>
          <p:cNvSpPr/>
          <p:nvPr/>
        </p:nvSpPr>
        <p:spPr>
          <a:xfrm>
            <a:off x="9241192" y="1923976"/>
            <a:ext cx="2839239" cy="1569660"/>
          </a:xfrm>
          <a:prstGeom prst="rect">
            <a:avLst/>
          </a:prstGeom>
          <a:solidFill>
            <a:schemeClr val="accent5">
              <a:lumMod val="20000"/>
              <a:lumOff val="80000"/>
            </a:schemeClr>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نباتات </a:t>
            </a:r>
          </a:p>
          <a:p>
            <a:pPr algn="ctr"/>
            <a:r>
              <a:rPr lang="ar-SA" sz="4800" b="0" cap="none" spc="0" dirty="0">
                <a:ln w="0"/>
                <a:solidFill>
                  <a:schemeClr val="tx1"/>
                </a:solidFill>
                <a:effectLst>
                  <a:outerShdw blurRad="38100" dist="19050" dir="2700000" algn="tl" rotWithShape="0">
                    <a:schemeClr val="dk1">
                      <a:alpha val="40000"/>
                    </a:schemeClr>
                  </a:outerShdw>
                </a:effectLst>
              </a:rPr>
              <a:t>النهار القصير</a:t>
            </a:r>
          </a:p>
        </p:txBody>
      </p:sp>
      <p:grpSp>
        <p:nvGrpSpPr>
          <p:cNvPr id="8" name="مجموعة 7">
            <a:extLst>
              <a:ext uri="{FF2B5EF4-FFF2-40B4-BE49-F238E27FC236}">
                <a16:creationId xmlns:a16="http://schemas.microsoft.com/office/drawing/2014/main" id="{DCA7FB41-6995-4B39-8BAB-03277427455A}"/>
              </a:ext>
            </a:extLst>
          </p:cNvPr>
          <p:cNvGrpSpPr/>
          <p:nvPr/>
        </p:nvGrpSpPr>
        <p:grpSpPr>
          <a:xfrm>
            <a:off x="1463040" y="1106655"/>
            <a:ext cx="9228409" cy="817321"/>
            <a:chOff x="1463040" y="1106655"/>
            <a:chExt cx="9228409" cy="817321"/>
          </a:xfrm>
        </p:grpSpPr>
        <p:sp>
          <p:nvSpPr>
            <p:cNvPr id="4" name="قوس كبير أيسر 3">
              <a:extLst>
                <a:ext uri="{FF2B5EF4-FFF2-40B4-BE49-F238E27FC236}">
                  <a16:creationId xmlns:a16="http://schemas.microsoft.com/office/drawing/2014/main" id="{63715B64-EED8-4066-99E9-FB1627BDC91C}"/>
                </a:ext>
              </a:extLst>
            </p:cNvPr>
            <p:cNvSpPr/>
            <p:nvPr/>
          </p:nvSpPr>
          <p:spPr>
            <a:xfrm rot="5400000">
              <a:off x="5697417" y="-3127722"/>
              <a:ext cx="759655" cy="922840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cxnSp>
          <p:nvCxnSpPr>
            <p:cNvPr id="6" name="رابط مستقيم 5">
              <a:extLst>
                <a:ext uri="{FF2B5EF4-FFF2-40B4-BE49-F238E27FC236}">
                  <a16:creationId xmlns:a16="http://schemas.microsoft.com/office/drawing/2014/main" id="{22456400-8F0F-4566-AD2E-E638A7FB3047}"/>
                </a:ext>
              </a:extLst>
            </p:cNvPr>
            <p:cNvCxnSpPr/>
            <p:nvPr/>
          </p:nvCxnSpPr>
          <p:spPr>
            <a:xfrm>
              <a:off x="7343337" y="1477108"/>
              <a:ext cx="0" cy="4468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a:extLst>
                <a:ext uri="{FF2B5EF4-FFF2-40B4-BE49-F238E27FC236}">
                  <a16:creationId xmlns:a16="http://schemas.microsoft.com/office/drawing/2014/main" id="{92FD1F49-881A-4CD0-A80F-1401F19B898A}"/>
                </a:ext>
              </a:extLst>
            </p:cNvPr>
            <p:cNvCxnSpPr/>
            <p:nvPr/>
          </p:nvCxnSpPr>
          <p:spPr>
            <a:xfrm>
              <a:off x="4260166" y="1477108"/>
              <a:ext cx="0" cy="4468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مستطيل 8">
            <a:extLst>
              <a:ext uri="{FF2B5EF4-FFF2-40B4-BE49-F238E27FC236}">
                <a16:creationId xmlns:a16="http://schemas.microsoft.com/office/drawing/2014/main" id="{E7946CDF-3D15-4149-9A8A-86C679AF1907}"/>
              </a:ext>
            </a:extLst>
          </p:cNvPr>
          <p:cNvSpPr/>
          <p:nvPr/>
        </p:nvSpPr>
        <p:spPr>
          <a:xfrm>
            <a:off x="6235871" y="1920678"/>
            <a:ext cx="2872902" cy="1569660"/>
          </a:xfrm>
          <a:prstGeom prst="rect">
            <a:avLst/>
          </a:prstGeom>
          <a:solidFill>
            <a:srgbClr val="FFFF57"/>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نباتات </a:t>
            </a:r>
          </a:p>
          <a:p>
            <a:pPr algn="ctr"/>
            <a:r>
              <a:rPr lang="ar-SA" sz="4800" b="0" cap="none" spc="0" dirty="0">
                <a:ln w="0"/>
                <a:solidFill>
                  <a:schemeClr val="tx1"/>
                </a:solidFill>
                <a:effectLst>
                  <a:outerShdw blurRad="38100" dist="19050" dir="2700000" algn="tl" rotWithShape="0">
                    <a:schemeClr val="dk1">
                      <a:alpha val="40000"/>
                    </a:schemeClr>
                  </a:outerShdw>
                </a:effectLst>
              </a:rPr>
              <a:t>النهار الطويل </a:t>
            </a:r>
          </a:p>
        </p:txBody>
      </p:sp>
      <p:sp>
        <p:nvSpPr>
          <p:cNvPr id="10" name="مستطيل 9">
            <a:extLst>
              <a:ext uri="{FF2B5EF4-FFF2-40B4-BE49-F238E27FC236}">
                <a16:creationId xmlns:a16="http://schemas.microsoft.com/office/drawing/2014/main" id="{875A2491-FC04-4144-901F-4FC3FB38CC00}"/>
              </a:ext>
            </a:extLst>
          </p:cNvPr>
          <p:cNvSpPr/>
          <p:nvPr/>
        </p:nvSpPr>
        <p:spPr>
          <a:xfrm>
            <a:off x="3055824" y="1920678"/>
            <a:ext cx="3047629" cy="1569660"/>
          </a:xfrm>
          <a:prstGeom prst="rect">
            <a:avLst/>
          </a:prstGeom>
          <a:solidFill>
            <a:srgbClr val="6DFFAF"/>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نباتات </a:t>
            </a:r>
          </a:p>
          <a:p>
            <a:pPr algn="ctr"/>
            <a:r>
              <a:rPr lang="ar-SA" sz="4800" b="0" cap="none" spc="0" dirty="0">
                <a:ln w="0"/>
                <a:solidFill>
                  <a:schemeClr val="tx1"/>
                </a:solidFill>
                <a:effectLst>
                  <a:outerShdw blurRad="38100" dist="19050" dir="2700000" algn="tl" rotWithShape="0">
                    <a:schemeClr val="dk1">
                      <a:alpha val="40000"/>
                    </a:schemeClr>
                  </a:outerShdw>
                </a:effectLst>
              </a:rPr>
              <a:t>النهار المتوسط</a:t>
            </a:r>
          </a:p>
        </p:txBody>
      </p:sp>
      <p:sp>
        <p:nvSpPr>
          <p:cNvPr id="11" name="مستطيل 10">
            <a:extLst>
              <a:ext uri="{FF2B5EF4-FFF2-40B4-BE49-F238E27FC236}">
                <a16:creationId xmlns:a16="http://schemas.microsoft.com/office/drawing/2014/main" id="{FEFCEF95-ECF4-4915-BDF1-0263FF405046}"/>
              </a:ext>
            </a:extLst>
          </p:cNvPr>
          <p:cNvSpPr/>
          <p:nvPr/>
        </p:nvSpPr>
        <p:spPr>
          <a:xfrm>
            <a:off x="116215" y="1920678"/>
            <a:ext cx="2805576" cy="1569660"/>
          </a:xfrm>
          <a:prstGeom prst="rect">
            <a:avLst/>
          </a:prstGeom>
          <a:solidFill>
            <a:srgbClr val="FFE1C5"/>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نباتات </a:t>
            </a:r>
          </a:p>
          <a:p>
            <a:pPr algn="ctr"/>
            <a:r>
              <a:rPr lang="ar-SA" sz="4800" b="0" cap="none" spc="0" dirty="0">
                <a:ln w="0"/>
                <a:solidFill>
                  <a:schemeClr val="tx1"/>
                </a:solidFill>
                <a:effectLst>
                  <a:outerShdw blurRad="38100" dist="19050" dir="2700000" algn="tl" rotWithShape="0">
                    <a:schemeClr val="dk1">
                      <a:alpha val="40000"/>
                    </a:schemeClr>
                  </a:outerShdw>
                </a:effectLst>
              </a:rPr>
              <a:t>النهار المحايد</a:t>
            </a:r>
          </a:p>
        </p:txBody>
      </p:sp>
      <p:pic>
        <p:nvPicPr>
          <p:cNvPr id="12" name="صورة 11">
            <a:extLst>
              <a:ext uri="{FF2B5EF4-FFF2-40B4-BE49-F238E27FC236}">
                <a16:creationId xmlns:a16="http://schemas.microsoft.com/office/drawing/2014/main" id="{8DC2E08A-20D4-4546-B26F-47BFCF8E8372}"/>
              </a:ext>
            </a:extLst>
          </p:cNvPr>
          <p:cNvPicPr>
            <a:picLocks noChangeAspect="1"/>
          </p:cNvPicPr>
          <p:nvPr/>
        </p:nvPicPr>
        <p:blipFill rotWithShape="1">
          <a:blip r:embed="rId2"/>
          <a:srcRect t="20630"/>
          <a:stretch/>
        </p:blipFill>
        <p:spPr>
          <a:xfrm>
            <a:off x="6235871" y="3647644"/>
            <a:ext cx="2872902" cy="3048578"/>
          </a:xfrm>
          <a:prstGeom prst="rect">
            <a:avLst/>
          </a:prstGeom>
        </p:spPr>
      </p:pic>
      <p:pic>
        <p:nvPicPr>
          <p:cNvPr id="13" name="صورة 12">
            <a:extLst>
              <a:ext uri="{FF2B5EF4-FFF2-40B4-BE49-F238E27FC236}">
                <a16:creationId xmlns:a16="http://schemas.microsoft.com/office/drawing/2014/main" id="{A5E51588-6C23-4CB3-BDDD-71099F4249CA}"/>
              </a:ext>
            </a:extLst>
          </p:cNvPr>
          <p:cNvPicPr>
            <a:picLocks noChangeAspect="1"/>
          </p:cNvPicPr>
          <p:nvPr/>
        </p:nvPicPr>
        <p:blipFill>
          <a:blip r:embed="rId3"/>
          <a:stretch>
            <a:fillRect/>
          </a:stretch>
        </p:blipFill>
        <p:spPr>
          <a:xfrm>
            <a:off x="9241192" y="3647644"/>
            <a:ext cx="2839239" cy="3048578"/>
          </a:xfrm>
          <a:prstGeom prst="rect">
            <a:avLst/>
          </a:prstGeom>
        </p:spPr>
      </p:pic>
      <p:pic>
        <p:nvPicPr>
          <p:cNvPr id="14" name="صورة 13">
            <a:extLst>
              <a:ext uri="{FF2B5EF4-FFF2-40B4-BE49-F238E27FC236}">
                <a16:creationId xmlns:a16="http://schemas.microsoft.com/office/drawing/2014/main" id="{9DE413E5-D6DC-4A94-8E51-455A5B775D5C}"/>
              </a:ext>
            </a:extLst>
          </p:cNvPr>
          <p:cNvPicPr>
            <a:picLocks noChangeAspect="1"/>
          </p:cNvPicPr>
          <p:nvPr/>
        </p:nvPicPr>
        <p:blipFill>
          <a:blip r:embed="rId4"/>
          <a:stretch>
            <a:fillRect/>
          </a:stretch>
        </p:blipFill>
        <p:spPr>
          <a:xfrm>
            <a:off x="3055824" y="3647644"/>
            <a:ext cx="3113838" cy="2879765"/>
          </a:xfrm>
          <a:prstGeom prst="rect">
            <a:avLst/>
          </a:prstGeom>
        </p:spPr>
      </p:pic>
      <p:pic>
        <p:nvPicPr>
          <p:cNvPr id="15" name="صورة 14">
            <a:extLst>
              <a:ext uri="{FF2B5EF4-FFF2-40B4-BE49-F238E27FC236}">
                <a16:creationId xmlns:a16="http://schemas.microsoft.com/office/drawing/2014/main" id="{4FE2F2E8-EE37-438D-8404-720C2F0C4EE5}"/>
              </a:ext>
            </a:extLst>
          </p:cNvPr>
          <p:cNvPicPr>
            <a:picLocks noChangeAspect="1"/>
          </p:cNvPicPr>
          <p:nvPr/>
        </p:nvPicPr>
        <p:blipFill>
          <a:blip r:embed="rId5"/>
          <a:stretch>
            <a:fillRect/>
          </a:stretch>
        </p:blipFill>
        <p:spPr>
          <a:xfrm>
            <a:off x="116215" y="3647644"/>
            <a:ext cx="2939609" cy="2879765"/>
          </a:xfrm>
          <a:prstGeom prst="rect">
            <a:avLst/>
          </a:prstGeom>
        </p:spPr>
      </p:pic>
    </p:spTree>
    <p:extLst>
      <p:ext uri="{BB962C8B-B14F-4D97-AF65-F5344CB8AC3E}">
        <p14:creationId xmlns:p14="http://schemas.microsoft.com/office/powerpoint/2010/main" val="2514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8944FC5-FB7B-403E-9E54-4430F25C828F}"/>
              </a:ext>
            </a:extLst>
          </p:cNvPr>
          <p:cNvPicPr>
            <a:picLocks noChangeAspect="1"/>
          </p:cNvPicPr>
          <p:nvPr/>
        </p:nvPicPr>
        <p:blipFill>
          <a:blip r:embed="rId2"/>
          <a:stretch>
            <a:fillRect/>
          </a:stretch>
        </p:blipFill>
        <p:spPr>
          <a:xfrm>
            <a:off x="1603718" y="98474"/>
            <a:ext cx="8876713" cy="6597747"/>
          </a:xfrm>
          <a:prstGeom prst="rect">
            <a:avLst/>
          </a:prstGeom>
        </p:spPr>
      </p:pic>
    </p:spTree>
    <p:extLst>
      <p:ext uri="{BB962C8B-B14F-4D97-AF65-F5344CB8AC3E}">
        <p14:creationId xmlns:p14="http://schemas.microsoft.com/office/powerpoint/2010/main" val="533218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313E4BA-D75C-4764-9D8F-2FFBF91B44BB}"/>
              </a:ext>
            </a:extLst>
          </p:cNvPr>
          <p:cNvSpPr/>
          <p:nvPr/>
        </p:nvSpPr>
        <p:spPr>
          <a:xfrm>
            <a:off x="295420" y="111590"/>
            <a:ext cx="11665057" cy="769441"/>
          </a:xfrm>
          <a:prstGeom prst="rect">
            <a:avLst/>
          </a:prstGeom>
          <a:solidFill>
            <a:srgbClr val="CDF286"/>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اقرئي في كتابكـ المقرر ثم أكملي جدول المقارنات التالي </a:t>
            </a:r>
          </a:p>
        </p:txBody>
      </p:sp>
      <p:graphicFrame>
        <p:nvGraphicFramePr>
          <p:cNvPr id="3" name="جدول 2">
            <a:extLst>
              <a:ext uri="{FF2B5EF4-FFF2-40B4-BE49-F238E27FC236}">
                <a16:creationId xmlns:a16="http://schemas.microsoft.com/office/drawing/2014/main" id="{C996F145-91CD-4E6D-9E27-9DD35F851C49}"/>
              </a:ext>
            </a:extLst>
          </p:cNvPr>
          <p:cNvGraphicFramePr>
            <a:graphicFrameLocks noGrp="1"/>
          </p:cNvGraphicFramePr>
          <p:nvPr>
            <p:extLst>
              <p:ext uri="{D42A27DB-BD31-4B8C-83A1-F6EECF244321}">
                <p14:modId xmlns:p14="http://schemas.microsoft.com/office/powerpoint/2010/main" val="2207782724"/>
              </p:ext>
            </p:extLst>
          </p:nvPr>
        </p:nvGraphicFramePr>
        <p:xfrm>
          <a:off x="296477" y="1001799"/>
          <a:ext cx="11664000" cy="5730240"/>
        </p:xfrm>
        <a:graphic>
          <a:graphicData uri="http://schemas.openxmlformats.org/drawingml/2006/table">
            <a:tbl>
              <a:tblPr rtl="1" firstRow="1" bandRow="1">
                <a:tableStyleId>{5C22544A-7EE6-4342-B048-85BDC9FD1C3A}</a:tableStyleId>
              </a:tblPr>
              <a:tblGrid>
                <a:gridCol w="1440000">
                  <a:extLst>
                    <a:ext uri="{9D8B030D-6E8A-4147-A177-3AD203B41FA5}">
                      <a16:colId xmlns:a16="http://schemas.microsoft.com/office/drawing/2014/main" val="1338022098"/>
                    </a:ext>
                  </a:extLst>
                </a:gridCol>
                <a:gridCol w="2556000">
                  <a:extLst>
                    <a:ext uri="{9D8B030D-6E8A-4147-A177-3AD203B41FA5}">
                      <a16:colId xmlns:a16="http://schemas.microsoft.com/office/drawing/2014/main" val="411291674"/>
                    </a:ext>
                  </a:extLst>
                </a:gridCol>
                <a:gridCol w="2556000">
                  <a:extLst>
                    <a:ext uri="{9D8B030D-6E8A-4147-A177-3AD203B41FA5}">
                      <a16:colId xmlns:a16="http://schemas.microsoft.com/office/drawing/2014/main" val="3406315116"/>
                    </a:ext>
                  </a:extLst>
                </a:gridCol>
                <a:gridCol w="2556000">
                  <a:extLst>
                    <a:ext uri="{9D8B030D-6E8A-4147-A177-3AD203B41FA5}">
                      <a16:colId xmlns:a16="http://schemas.microsoft.com/office/drawing/2014/main" val="2284926240"/>
                    </a:ext>
                  </a:extLst>
                </a:gridCol>
                <a:gridCol w="2556000">
                  <a:extLst>
                    <a:ext uri="{9D8B030D-6E8A-4147-A177-3AD203B41FA5}">
                      <a16:colId xmlns:a16="http://schemas.microsoft.com/office/drawing/2014/main" val="3495552330"/>
                    </a:ext>
                  </a:extLst>
                </a:gridCol>
              </a:tblGrid>
              <a:tr h="490033">
                <a:tc>
                  <a:txBody>
                    <a:bodyPr/>
                    <a:lstStyle/>
                    <a:p>
                      <a:pPr algn="ctr" rtl="1"/>
                      <a:endParaRPr lang="ar-SA" sz="28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نباتات النهار القصير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37D"/>
                    </a:solidFill>
                  </a:tcPr>
                </a:tc>
                <a:tc>
                  <a:txBody>
                    <a:bodyPr/>
                    <a:lstStyle/>
                    <a:p>
                      <a:pPr algn="ctr" rtl="1"/>
                      <a:r>
                        <a:rPr lang="ar-SA" sz="3200" dirty="0">
                          <a:solidFill>
                            <a:schemeClr val="tx1"/>
                          </a:solidFill>
                        </a:rPr>
                        <a:t>نباتات النهار الطويل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DFFAF"/>
                    </a:solidFill>
                  </a:tcPr>
                </a:tc>
                <a:tc>
                  <a:txBody>
                    <a:bodyPr/>
                    <a:lstStyle/>
                    <a:p>
                      <a:pPr algn="ctr" rtl="1"/>
                      <a:r>
                        <a:rPr lang="ar-SA" sz="3200" dirty="0">
                          <a:solidFill>
                            <a:schemeClr val="tx1"/>
                          </a:solidFill>
                        </a:rPr>
                        <a:t>نباتات النهار المتوسط</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8B8B"/>
                    </a:solidFill>
                  </a:tcPr>
                </a:tc>
                <a:tc>
                  <a:txBody>
                    <a:bodyPr/>
                    <a:lstStyle/>
                    <a:p>
                      <a:pPr algn="ctr" rtl="1"/>
                      <a:r>
                        <a:rPr lang="ar-SA" sz="3200" dirty="0">
                          <a:solidFill>
                            <a:schemeClr val="tx1"/>
                          </a:solidFill>
                        </a:rPr>
                        <a:t>نباتات النهار المحايد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00189151"/>
                  </a:ext>
                </a:extLst>
              </a:tr>
              <a:tr h="496839">
                <a:tc>
                  <a:txBody>
                    <a:bodyPr/>
                    <a:lstStyle/>
                    <a:p>
                      <a:pPr algn="ctr" rtl="1"/>
                      <a:r>
                        <a:rPr lang="ar-SA" sz="3200" b="1" dirty="0">
                          <a:solidFill>
                            <a:schemeClr val="tx1"/>
                          </a:solidFill>
                        </a:rPr>
                        <a:t>الفترة الضوئية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DFFAF"/>
                    </a:solidFill>
                  </a:tcPr>
                </a:tc>
                <a:tc>
                  <a:txBody>
                    <a:bodyPr/>
                    <a:lstStyle/>
                    <a:p>
                      <a:pPr algn="ctr" rtl="1"/>
                      <a:r>
                        <a:rPr lang="ar-SA" sz="3200" dirty="0">
                          <a:solidFill>
                            <a:schemeClr val="tx1"/>
                          </a:solidFill>
                        </a:rPr>
                        <a:t>تكون ساعات الظلام أكبر من الفترة الحرجة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تكون ساعات الظلام افل من الفترة الحرجة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تكون عدد ساعات الظلام ليست كبيرة ولا صغيرة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تزهر بغض النظر عن ساعات الظلام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6469836"/>
                  </a:ext>
                </a:extLst>
              </a:tr>
              <a:tr h="496839">
                <a:tc>
                  <a:txBody>
                    <a:bodyPr/>
                    <a:lstStyle/>
                    <a:p>
                      <a:pPr algn="ctr" rtl="1"/>
                      <a:r>
                        <a:rPr lang="ar-SA" sz="3200" b="1" dirty="0">
                          <a:solidFill>
                            <a:schemeClr val="tx1"/>
                          </a:solidFill>
                        </a:rPr>
                        <a:t>فصول الإزهار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37D"/>
                    </a:solidFill>
                  </a:tcPr>
                </a:tc>
                <a:tc>
                  <a:txBody>
                    <a:bodyPr/>
                    <a:lstStyle/>
                    <a:p>
                      <a:pPr algn="ctr" rtl="1"/>
                      <a:r>
                        <a:rPr lang="ar-SA" sz="3200" dirty="0">
                          <a:solidFill>
                            <a:schemeClr val="tx1"/>
                          </a:solidFill>
                        </a:rPr>
                        <a:t>الشتاء والخريف والربيع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الصيف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المناطق الاستوائية حيث المناخ معتدل طوال السنة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في أي فصل تتوفر فيه كمية الضوء الكافية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3058135"/>
                  </a:ext>
                </a:extLst>
              </a:tr>
              <a:tr h="496839">
                <a:tc>
                  <a:txBody>
                    <a:bodyPr/>
                    <a:lstStyle/>
                    <a:p>
                      <a:pPr algn="ctr" rtl="1"/>
                      <a:r>
                        <a:rPr lang="ar-SA" sz="3200" b="1" dirty="0">
                          <a:solidFill>
                            <a:schemeClr val="tx1"/>
                          </a:solidFill>
                        </a:rPr>
                        <a:t>مثال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8B8B"/>
                    </a:solidFill>
                  </a:tcPr>
                </a:tc>
                <a:tc>
                  <a:txBody>
                    <a:bodyPr/>
                    <a:lstStyle/>
                    <a:p>
                      <a:pPr algn="ctr" rtl="1"/>
                      <a:r>
                        <a:rPr lang="ar-SA" sz="3200" dirty="0">
                          <a:solidFill>
                            <a:schemeClr val="tx1"/>
                          </a:solidFill>
                        </a:rPr>
                        <a:t>البنفسج </a:t>
                      </a:r>
                      <a:r>
                        <a:rPr lang="ar-SA" sz="3200" dirty="0" err="1">
                          <a:solidFill>
                            <a:schemeClr val="tx1"/>
                          </a:solidFill>
                        </a:rPr>
                        <a:t>والبوستيه</a:t>
                      </a:r>
                      <a:r>
                        <a:rPr lang="ar-SA" sz="3200" dirty="0">
                          <a:solidFill>
                            <a:schemeClr val="tx1"/>
                          </a:solidFill>
                        </a:rPr>
                        <a:t> والتوليب وفم السمكة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السبانخ والخس </a:t>
                      </a:r>
                      <a:r>
                        <a:rPr lang="ar-SA" sz="3200" dirty="0" err="1">
                          <a:solidFill>
                            <a:schemeClr val="tx1"/>
                          </a:solidFill>
                        </a:rPr>
                        <a:t>والبيتونيا</a:t>
                      </a:r>
                      <a:r>
                        <a:rPr lang="ar-SA" sz="3200" dirty="0">
                          <a:solidFill>
                            <a:schemeClr val="tx1"/>
                          </a:solidFill>
                        </a:rPr>
                        <a:t>  و البطاطس والنجمة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قصب السكر وبعض الحشائش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chemeClr val="tx1"/>
                          </a:solidFill>
                        </a:rPr>
                        <a:t>الحنطة السوداء والذرة والقطن والطماطم والورد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5947537"/>
                  </a:ext>
                </a:extLst>
              </a:tr>
            </a:tbl>
          </a:graphicData>
        </a:graphic>
      </p:graphicFrame>
      <p:sp>
        <p:nvSpPr>
          <p:cNvPr id="4" name="مستطيل 3">
            <a:extLst>
              <a:ext uri="{FF2B5EF4-FFF2-40B4-BE49-F238E27FC236}">
                <a16:creationId xmlns:a16="http://schemas.microsoft.com/office/drawing/2014/main" id="{32129877-151D-426C-A482-8FA482718081}"/>
              </a:ext>
            </a:extLst>
          </p:cNvPr>
          <p:cNvSpPr/>
          <p:nvPr/>
        </p:nvSpPr>
        <p:spPr>
          <a:xfrm>
            <a:off x="8074855" y="2138289"/>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B9518E70-236E-4A39-BAA4-4491C3862E7D}"/>
              </a:ext>
            </a:extLst>
          </p:cNvPr>
          <p:cNvSpPr/>
          <p:nvPr/>
        </p:nvSpPr>
        <p:spPr>
          <a:xfrm>
            <a:off x="5512190" y="2138289"/>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6DFFBDA7-B376-4B79-8478-4886D2ED6187}"/>
              </a:ext>
            </a:extLst>
          </p:cNvPr>
          <p:cNvSpPr/>
          <p:nvPr/>
        </p:nvSpPr>
        <p:spPr>
          <a:xfrm>
            <a:off x="2912012" y="2138289"/>
            <a:ext cx="2458329"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CEA5E826-A35C-42F7-B7DD-0FE73271D1B5}"/>
              </a:ext>
            </a:extLst>
          </p:cNvPr>
          <p:cNvSpPr/>
          <p:nvPr/>
        </p:nvSpPr>
        <p:spPr>
          <a:xfrm>
            <a:off x="337624" y="2138289"/>
            <a:ext cx="2447192"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D9F8828B-EA16-43CD-AE45-129468EE9193}"/>
              </a:ext>
            </a:extLst>
          </p:cNvPr>
          <p:cNvSpPr/>
          <p:nvPr/>
        </p:nvSpPr>
        <p:spPr>
          <a:xfrm>
            <a:off x="8102991" y="3710677"/>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89C6851A-E610-4A93-8167-F173C9990FAA}"/>
              </a:ext>
            </a:extLst>
          </p:cNvPr>
          <p:cNvSpPr/>
          <p:nvPr/>
        </p:nvSpPr>
        <p:spPr>
          <a:xfrm>
            <a:off x="5554393" y="3696609"/>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AC73B5C1-3F0C-46B7-BFF5-D11D83449FB3}"/>
              </a:ext>
            </a:extLst>
          </p:cNvPr>
          <p:cNvSpPr/>
          <p:nvPr/>
        </p:nvSpPr>
        <p:spPr>
          <a:xfrm>
            <a:off x="2912013" y="3665827"/>
            <a:ext cx="2427206" cy="145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DC5161A6-EA8C-4F1E-87DE-FA2649D3FC05}"/>
              </a:ext>
            </a:extLst>
          </p:cNvPr>
          <p:cNvSpPr/>
          <p:nvPr/>
        </p:nvSpPr>
        <p:spPr>
          <a:xfrm>
            <a:off x="498230" y="3693963"/>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BD845CF6-C0BF-4A35-BFA6-1AAB9105DD55}"/>
              </a:ext>
            </a:extLst>
          </p:cNvPr>
          <p:cNvSpPr/>
          <p:nvPr/>
        </p:nvSpPr>
        <p:spPr>
          <a:xfrm>
            <a:off x="8102991" y="5268997"/>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B1A6A0E0-6C6C-4376-8038-64878E867D6A}"/>
              </a:ext>
            </a:extLst>
          </p:cNvPr>
          <p:cNvSpPr/>
          <p:nvPr/>
        </p:nvSpPr>
        <p:spPr>
          <a:xfrm>
            <a:off x="5554393" y="5224147"/>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23384752-CC4D-4A37-8658-550FAABBFC8D}"/>
              </a:ext>
            </a:extLst>
          </p:cNvPr>
          <p:cNvSpPr/>
          <p:nvPr/>
        </p:nvSpPr>
        <p:spPr>
          <a:xfrm>
            <a:off x="3000200" y="5254656"/>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BCE17724-C40C-46E9-9C5F-FB753ABBB26D}"/>
              </a:ext>
            </a:extLst>
          </p:cNvPr>
          <p:cNvSpPr/>
          <p:nvPr/>
        </p:nvSpPr>
        <p:spPr>
          <a:xfrm>
            <a:off x="421736" y="5254929"/>
            <a:ext cx="2278967" cy="139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0360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10"/>
                                        </p:tgtEl>
                                      </p:cBhvr>
                                    </p:animEffect>
                                    <p:set>
                                      <p:cBhvr>
                                        <p:cTn id="32" dur="1" fill="hold">
                                          <p:stCondLst>
                                            <p:cond delay="1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12"/>
                                        </p:tgtEl>
                                      </p:cBhvr>
                                    </p:animEffect>
                                    <p:set>
                                      <p:cBhvr>
                                        <p:cTn id="42" dur="1" fill="hold">
                                          <p:stCondLst>
                                            <p:cond delay="1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13"/>
                                        </p:tgtEl>
                                      </p:cBhvr>
                                    </p:animEffect>
                                    <p:set>
                                      <p:cBhvr>
                                        <p:cTn id="47" dur="1" fill="hold">
                                          <p:stCondLst>
                                            <p:cond delay="1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14"/>
                                        </p:tgtEl>
                                      </p:cBhvr>
                                    </p:animEffect>
                                    <p:set>
                                      <p:cBhvr>
                                        <p:cTn id="52" dur="1" fill="hold">
                                          <p:stCondLst>
                                            <p:cond delay="1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0" nodeType="clickEffect">
                                  <p:stCondLst>
                                    <p:cond delay="0"/>
                                  </p:stCondLst>
                                  <p:childTnLst>
                                    <p:animEffect transition="out" filter="circle(out)">
                                      <p:cBhvr>
                                        <p:cTn id="56" dur="2000"/>
                                        <p:tgtEl>
                                          <p:spTgt spid="15"/>
                                        </p:tgtEl>
                                      </p:cBhvr>
                                    </p:animEffect>
                                    <p:set>
                                      <p:cBhvr>
                                        <p:cTn id="57" dur="1" fill="hold">
                                          <p:stCondLst>
                                            <p:cond delay="19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grpId="0" nodeType="clickEffect">
                                  <p:stCondLst>
                                    <p:cond delay="0"/>
                                  </p:stCondLst>
                                  <p:childTnLst>
                                    <p:animEffect transition="out" filter="circle(out)">
                                      <p:cBhvr>
                                        <p:cTn id="61" dur="2000"/>
                                        <p:tgtEl>
                                          <p:spTgt spid="16"/>
                                        </p:tgtEl>
                                      </p:cBhvr>
                                    </p:animEffect>
                                    <p:set>
                                      <p:cBhvr>
                                        <p:cTn id="6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58FD8E8-1AF7-42D1-86E9-49901587B078}"/>
              </a:ext>
            </a:extLst>
          </p:cNvPr>
          <p:cNvSpPr/>
          <p:nvPr/>
        </p:nvSpPr>
        <p:spPr>
          <a:xfrm>
            <a:off x="281355" y="252270"/>
            <a:ext cx="11601156" cy="3046988"/>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لدى نوف ونواف بذور لنوعين من الازهار زرع كل منهما البذور في بداية فصل الصيف فكان أن نمت زهرة نوف ولم تنمو زهرة نواف لا فهل تفسرين لنواف سبب نمو إحدى زهرة نوف وعدم نمو زهرته</a:t>
            </a:r>
          </a:p>
        </p:txBody>
      </p:sp>
      <p:pic>
        <p:nvPicPr>
          <p:cNvPr id="3" name="صورة 2">
            <a:extLst>
              <a:ext uri="{FF2B5EF4-FFF2-40B4-BE49-F238E27FC236}">
                <a16:creationId xmlns:a16="http://schemas.microsoft.com/office/drawing/2014/main" id="{949904AF-D995-4E5B-A80E-3C1B5D604BCF}"/>
              </a:ext>
            </a:extLst>
          </p:cNvPr>
          <p:cNvPicPr>
            <a:picLocks noChangeAspect="1"/>
          </p:cNvPicPr>
          <p:nvPr/>
        </p:nvPicPr>
        <p:blipFill>
          <a:blip r:embed="rId3"/>
          <a:stretch>
            <a:fillRect/>
          </a:stretch>
        </p:blipFill>
        <p:spPr>
          <a:xfrm>
            <a:off x="9310700" y="3473107"/>
            <a:ext cx="2865120" cy="3068369"/>
          </a:xfrm>
          <a:prstGeom prst="rect">
            <a:avLst/>
          </a:prstGeom>
        </p:spPr>
      </p:pic>
      <p:pic>
        <p:nvPicPr>
          <p:cNvPr id="4" name="صورة 3">
            <a:extLst>
              <a:ext uri="{FF2B5EF4-FFF2-40B4-BE49-F238E27FC236}">
                <a16:creationId xmlns:a16="http://schemas.microsoft.com/office/drawing/2014/main" id="{9DB5FC8E-CCBA-43EE-A15C-E7BCBFC5A0FB}"/>
              </a:ext>
            </a:extLst>
          </p:cNvPr>
          <p:cNvPicPr>
            <a:picLocks noChangeAspect="1"/>
          </p:cNvPicPr>
          <p:nvPr/>
        </p:nvPicPr>
        <p:blipFill>
          <a:blip r:embed="rId4"/>
          <a:stretch>
            <a:fillRect/>
          </a:stretch>
        </p:blipFill>
        <p:spPr>
          <a:xfrm flipH="1">
            <a:off x="98472" y="3332429"/>
            <a:ext cx="2644727" cy="3209047"/>
          </a:xfrm>
          <a:prstGeom prst="rect">
            <a:avLst/>
          </a:prstGeom>
        </p:spPr>
      </p:pic>
      <p:sp>
        <p:nvSpPr>
          <p:cNvPr id="5" name="مستطيل 4">
            <a:extLst>
              <a:ext uri="{FF2B5EF4-FFF2-40B4-BE49-F238E27FC236}">
                <a16:creationId xmlns:a16="http://schemas.microsoft.com/office/drawing/2014/main" id="{1F6411AC-FBF1-47A1-8BFF-05F3EE0E8903}"/>
              </a:ext>
            </a:extLst>
          </p:cNvPr>
          <p:cNvSpPr/>
          <p:nvPr/>
        </p:nvSpPr>
        <p:spPr>
          <a:xfrm>
            <a:off x="6288428" y="3473107"/>
            <a:ext cx="3078712" cy="2800767"/>
          </a:xfrm>
          <a:prstGeom prst="rect">
            <a:avLst/>
          </a:prstGeom>
          <a:solidFill>
            <a:srgbClr val="FFE1C5"/>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لان ازهار نوف من نباتات النهار الطويل فنمت في الصيف</a:t>
            </a:r>
          </a:p>
        </p:txBody>
      </p:sp>
      <p:sp>
        <p:nvSpPr>
          <p:cNvPr id="6" name="مستطيل 5">
            <a:extLst>
              <a:ext uri="{FF2B5EF4-FFF2-40B4-BE49-F238E27FC236}">
                <a16:creationId xmlns:a16="http://schemas.microsoft.com/office/drawing/2014/main" id="{FDB5ED59-BD72-4FB8-9660-0162B1EE8928}"/>
              </a:ext>
            </a:extLst>
          </p:cNvPr>
          <p:cNvSpPr/>
          <p:nvPr/>
        </p:nvSpPr>
        <p:spPr>
          <a:xfrm>
            <a:off x="2288407" y="3473107"/>
            <a:ext cx="3477064" cy="2800767"/>
          </a:xfrm>
          <a:prstGeom prst="rect">
            <a:avLst/>
          </a:prstGeom>
          <a:solidFill>
            <a:srgbClr val="CDF286"/>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أ</a:t>
            </a:r>
            <a:r>
              <a:rPr lang="ar-SA" sz="4400" b="0" cap="none" spc="0" dirty="0">
                <a:ln w="0"/>
                <a:solidFill>
                  <a:schemeClr val="tx1"/>
                </a:solidFill>
                <a:effectLst>
                  <a:outerShdw blurRad="38100" dist="19050" dir="2700000" algn="tl" rotWithShape="0">
                    <a:schemeClr val="dk1">
                      <a:alpha val="40000"/>
                    </a:schemeClr>
                  </a:outerShdw>
                </a:effectLst>
              </a:rPr>
              <a:t>ما ازهار نوف فهي من نباتات النهار القصير فلم تنمو في الصيف</a:t>
            </a:r>
          </a:p>
        </p:txBody>
      </p:sp>
    </p:spTree>
    <p:extLst>
      <p:ext uri="{BB962C8B-B14F-4D97-AF65-F5344CB8AC3E}">
        <p14:creationId xmlns:p14="http://schemas.microsoft.com/office/powerpoint/2010/main" val="344238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761EE44-5EC4-4F5C-A1F7-B6106C8FBBB5}"/>
              </a:ext>
            </a:extLst>
          </p:cNvPr>
          <p:cNvSpPr/>
          <p:nvPr/>
        </p:nvSpPr>
        <p:spPr>
          <a:xfrm>
            <a:off x="478303" y="167863"/>
            <a:ext cx="11514982" cy="1569660"/>
          </a:xfrm>
          <a:prstGeom prst="rect">
            <a:avLst/>
          </a:prstGeom>
          <a:solidFill>
            <a:srgbClr val="FFF37D"/>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قومي بالتوصيل بين نقاط الرسم التالي لتعرفي على ما الذي تفكر فيه عبير كهدية لوالدتها لتعبر بها عن حبها لوالدتها   </a:t>
            </a:r>
          </a:p>
        </p:txBody>
      </p:sp>
      <p:pic>
        <p:nvPicPr>
          <p:cNvPr id="4" name="صورة 3">
            <a:extLst>
              <a:ext uri="{FF2B5EF4-FFF2-40B4-BE49-F238E27FC236}">
                <a16:creationId xmlns:a16="http://schemas.microsoft.com/office/drawing/2014/main" id="{0DE8B00B-78BC-4236-A0BD-FE9CE4F6A2CB}"/>
              </a:ext>
            </a:extLst>
          </p:cNvPr>
          <p:cNvPicPr>
            <a:picLocks noChangeAspect="1"/>
          </p:cNvPicPr>
          <p:nvPr/>
        </p:nvPicPr>
        <p:blipFill rotWithShape="1">
          <a:blip r:embed="rId2"/>
          <a:srcRect l="19462" t="7398" r="15948" b="10946"/>
          <a:stretch/>
        </p:blipFill>
        <p:spPr>
          <a:xfrm>
            <a:off x="351693" y="1899138"/>
            <a:ext cx="4431322" cy="4754880"/>
          </a:xfrm>
          <a:prstGeom prst="rect">
            <a:avLst/>
          </a:prstGeom>
        </p:spPr>
      </p:pic>
      <p:sp>
        <p:nvSpPr>
          <p:cNvPr id="5" name="فقاعة التفكير: على شكل سحابة 4">
            <a:extLst>
              <a:ext uri="{FF2B5EF4-FFF2-40B4-BE49-F238E27FC236}">
                <a16:creationId xmlns:a16="http://schemas.microsoft.com/office/drawing/2014/main" id="{5ADA23EF-AB5C-4931-9141-4A2D42FEACE8}"/>
              </a:ext>
            </a:extLst>
          </p:cNvPr>
          <p:cNvSpPr/>
          <p:nvPr/>
        </p:nvSpPr>
        <p:spPr>
          <a:xfrm>
            <a:off x="478303" y="1737523"/>
            <a:ext cx="1350497" cy="1364567"/>
          </a:xfrm>
          <a:prstGeom prst="cloudCallout">
            <a:avLst>
              <a:gd name="adj1" fmla="val 40834"/>
              <a:gd name="adj2" fmla="val 54392"/>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026" name="Picture 2" descr="ØµÙØ±Ø© Ø°Ø§Øª ØµÙØ©">
            <a:extLst>
              <a:ext uri="{FF2B5EF4-FFF2-40B4-BE49-F238E27FC236}">
                <a16:creationId xmlns:a16="http://schemas.microsoft.com/office/drawing/2014/main" id="{55B1CD1E-9F9A-47E5-9CFA-9208DDADE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234" y="1896831"/>
            <a:ext cx="6957051" cy="477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78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4BE5EBA-F2E1-4CED-A8DB-BFD83E57E5AB}"/>
              </a:ext>
            </a:extLst>
          </p:cNvPr>
          <p:cNvPicPr>
            <a:picLocks noChangeAspect="1"/>
          </p:cNvPicPr>
          <p:nvPr/>
        </p:nvPicPr>
        <p:blipFill>
          <a:blip r:embed="rId2"/>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9127A487-BECA-4601-ADC4-A1F4EB18FC00}"/>
              </a:ext>
            </a:extLst>
          </p:cNvPr>
          <p:cNvSpPr/>
          <p:nvPr/>
        </p:nvSpPr>
        <p:spPr>
          <a:xfrm>
            <a:off x="2454055" y="1487596"/>
            <a:ext cx="7762202" cy="3770263"/>
          </a:xfrm>
          <a:prstGeom prst="rect">
            <a:avLst/>
          </a:prstGeom>
          <a:noFill/>
        </p:spPr>
        <p:txBody>
          <a:bodyPr wrap="square" lIns="91440" tIns="45720" rIns="91440" bIns="45720">
            <a:spAutoFit/>
          </a:bodyPr>
          <a:lstStyle/>
          <a:p>
            <a:pPr algn="ctr"/>
            <a:r>
              <a:rPr lang="ar-SA" sz="19900" b="1" dirty="0">
                <a:ln w="0">
                  <a:solidFill>
                    <a:sysClr val="windowText" lastClr="000000"/>
                  </a:solidFill>
                </a:ln>
                <a:solidFill>
                  <a:srgbClr val="FFFF00"/>
                </a:solidFill>
                <a:effectLst>
                  <a:outerShdw blurRad="50800" dist="38100" dir="5400000" algn="t" rotWithShape="0">
                    <a:prstClr val="black">
                      <a:alpha val="40000"/>
                    </a:prstClr>
                  </a:outerShdw>
                </a:effectLst>
                <a:cs typeface="Mudir MT" pitchFamily="2" charset="-78"/>
              </a:rPr>
              <a:t>الأزهار</a:t>
            </a:r>
            <a:r>
              <a:rPr lang="ar-SA" sz="23900" b="1" dirty="0">
                <a:ln w="0">
                  <a:solidFill>
                    <a:sysClr val="windowText" lastClr="000000"/>
                  </a:solidFill>
                </a:ln>
                <a:solidFill>
                  <a:srgbClr val="FFFF00"/>
                </a:solidFill>
                <a:effectLst>
                  <a:outerShdw blurRad="50800" dist="38100" dir="5400000" algn="t" rotWithShape="0">
                    <a:prstClr val="black">
                      <a:alpha val="40000"/>
                    </a:prstClr>
                  </a:outerShdw>
                </a:effectLst>
                <a:cs typeface="Mudir MT" pitchFamily="2" charset="-78"/>
              </a:rPr>
              <a:t> </a:t>
            </a:r>
          </a:p>
        </p:txBody>
      </p:sp>
    </p:spTree>
    <p:extLst>
      <p:ext uri="{BB962C8B-B14F-4D97-AF65-F5344CB8AC3E}">
        <p14:creationId xmlns:p14="http://schemas.microsoft.com/office/powerpoint/2010/main" val="1312326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05895AE-B8CF-4F36-B6E3-947734EEDD4B}"/>
              </a:ext>
            </a:extLst>
          </p:cNvPr>
          <p:cNvPicPr>
            <a:picLocks noChangeAspect="1"/>
          </p:cNvPicPr>
          <p:nvPr/>
        </p:nvPicPr>
        <p:blipFill>
          <a:blip r:embed="rId2"/>
          <a:stretch>
            <a:fillRect/>
          </a:stretch>
        </p:blipFill>
        <p:spPr>
          <a:xfrm>
            <a:off x="140677" y="98478"/>
            <a:ext cx="11802794" cy="6541477"/>
          </a:xfrm>
          <a:prstGeom prst="rect">
            <a:avLst/>
          </a:prstGeom>
        </p:spPr>
      </p:pic>
      <p:sp>
        <p:nvSpPr>
          <p:cNvPr id="4" name="مستطيل 3">
            <a:extLst>
              <a:ext uri="{FF2B5EF4-FFF2-40B4-BE49-F238E27FC236}">
                <a16:creationId xmlns:a16="http://schemas.microsoft.com/office/drawing/2014/main" id="{5BE05DF2-7990-4832-9890-7A4C67BC0689}"/>
              </a:ext>
            </a:extLst>
          </p:cNvPr>
          <p:cNvSpPr/>
          <p:nvPr/>
        </p:nvSpPr>
        <p:spPr>
          <a:xfrm>
            <a:off x="3820662" y="1307348"/>
            <a:ext cx="4001416" cy="1107996"/>
          </a:xfrm>
          <a:prstGeom prst="rect">
            <a:avLst/>
          </a:prstGeom>
          <a:noFill/>
        </p:spPr>
        <p:txBody>
          <a:bodyPr wrap="none" lIns="91440" tIns="45720" rIns="91440" bIns="45720">
            <a:spAutoFit/>
          </a:bodyPr>
          <a:lstStyle/>
          <a:p>
            <a:pPr algn="ctr"/>
            <a:r>
              <a:rPr lang="ar-SA" sz="6600" b="1" cap="none" spc="0" dirty="0">
                <a:ln w="0">
                  <a:solidFill>
                    <a:sysClr val="windowText" lastClr="000000"/>
                  </a:solidFill>
                </a:ln>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الفكرة العامة </a:t>
            </a:r>
          </a:p>
        </p:txBody>
      </p:sp>
      <p:sp>
        <p:nvSpPr>
          <p:cNvPr id="5" name="مستطيل 4">
            <a:extLst>
              <a:ext uri="{FF2B5EF4-FFF2-40B4-BE49-F238E27FC236}">
                <a16:creationId xmlns:a16="http://schemas.microsoft.com/office/drawing/2014/main" id="{43A27FB0-4B5C-441A-9BF0-CB2AA194ED20}"/>
              </a:ext>
            </a:extLst>
          </p:cNvPr>
          <p:cNvSpPr/>
          <p:nvPr/>
        </p:nvSpPr>
        <p:spPr>
          <a:xfrm>
            <a:off x="1764515" y="2554233"/>
            <a:ext cx="8336086" cy="2123658"/>
          </a:xfrm>
          <a:prstGeom prst="rect">
            <a:avLst/>
          </a:prstGeom>
          <a:noFill/>
        </p:spPr>
        <p:txBody>
          <a:bodyPr wrap="square" lIns="91440" tIns="45720" rIns="91440" bIns="45720">
            <a:spAutoFit/>
          </a:bodyPr>
          <a:lstStyle/>
          <a:p>
            <a:pPr algn="ctr"/>
            <a:r>
              <a:rPr lang="ar-SA" sz="6600" b="1" cap="none" spc="0" dirty="0">
                <a:ln w="0">
                  <a:solidFill>
                    <a:sysClr val="windowText" lastClr="000000"/>
                  </a:solidFill>
                </a:ln>
                <a:solidFill>
                  <a:srgbClr val="FFC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تتضمن دورات حياة النباتات طرائق مختلفة للتكاثر </a:t>
            </a:r>
          </a:p>
        </p:txBody>
      </p:sp>
    </p:spTree>
    <p:extLst>
      <p:ext uri="{BB962C8B-B14F-4D97-AF65-F5344CB8AC3E}">
        <p14:creationId xmlns:p14="http://schemas.microsoft.com/office/powerpoint/2010/main" val="1783696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05895AE-B8CF-4F36-B6E3-947734EEDD4B}"/>
              </a:ext>
            </a:extLst>
          </p:cNvPr>
          <p:cNvPicPr>
            <a:picLocks noChangeAspect="1"/>
          </p:cNvPicPr>
          <p:nvPr/>
        </p:nvPicPr>
        <p:blipFill>
          <a:blip r:embed="rId2"/>
          <a:stretch>
            <a:fillRect/>
          </a:stretch>
        </p:blipFill>
        <p:spPr>
          <a:xfrm>
            <a:off x="140677" y="98478"/>
            <a:ext cx="11802794" cy="6541477"/>
          </a:xfrm>
          <a:prstGeom prst="rect">
            <a:avLst/>
          </a:prstGeom>
        </p:spPr>
      </p:pic>
      <p:sp>
        <p:nvSpPr>
          <p:cNvPr id="4" name="مستطيل 3">
            <a:extLst>
              <a:ext uri="{FF2B5EF4-FFF2-40B4-BE49-F238E27FC236}">
                <a16:creationId xmlns:a16="http://schemas.microsoft.com/office/drawing/2014/main" id="{5BE05DF2-7990-4832-9890-7A4C67BC0689}"/>
              </a:ext>
            </a:extLst>
          </p:cNvPr>
          <p:cNvSpPr/>
          <p:nvPr/>
        </p:nvSpPr>
        <p:spPr>
          <a:xfrm>
            <a:off x="3763811" y="1082260"/>
            <a:ext cx="4424609" cy="1107996"/>
          </a:xfrm>
          <a:prstGeom prst="rect">
            <a:avLst/>
          </a:prstGeom>
          <a:noFill/>
        </p:spPr>
        <p:txBody>
          <a:bodyPr wrap="none" lIns="91440" tIns="45720" rIns="91440" bIns="45720">
            <a:spAutoFit/>
          </a:bodyPr>
          <a:lstStyle/>
          <a:p>
            <a:pPr algn="ctr"/>
            <a:r>
              <a:rPr lang="ar-SA" sz="6600" b="1" cap="none" spc="0" dirty="0">
                <a:ln w="0">
                  <a:solidFill>
                    <a:sysClr val="windowText" lastClr="000000"/>
                  </a:solidFill>
                </a:ln>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الفكرة الرئيسة </a:t>
            </a:r>
          </a:p>
        </p:txBody>
      </p:sp>
      <p:sp>
        <p:nvSpPr>
          <p:cNvPr id="5" name="مستطيل 4">
            <a:extLst>
              <a:ext uri="{FF2B5EF4-FFF2-40B4-BE49-F238E27FC236}">
                <a16:creationId xmlns:a16="http://schemas.microsoft.com/office/drawing/2014/main" id="{43A27FB0-4B5C-441A-9BF0-CB2AA194ED20}"/>
              </a:ext>
            </a:extLst>
          </p:cNvPr>
          <p:cNvSpPr/>
          <p:nvPr/>
        </p:nvSpPr>
        <p:spPr>
          <a:xfrm>
            <a:off x="1764515" y="2399485"/>
            <a:ext cx="8336086" cy="2123658"/>
          </a:xfrm>
          <a:prstGeom prst="rect">
            <a:avLst/>
          </a:prstGeom>
          <a:noFill/>
        </p:spPr>
        <p:txBody>
          <a:bodyPr wrap="square" lIns="91440" tIns="45720" rIns="91440" bIns="45720">
            <a:spAutoFit/>
          </a:bodyPr>
          <a:lstStyle/>
          <a:p>
            <a:pPr algn="ctr"/>
            <a:r>
              <a:rPr lang="ar-SA" sz="6600" b="1" cap="none" spc="0" dirty="0">
                <a:ln w="0">
                  <a:solidFill>
                    <a:sysClr val="windowText" lastClr="000000"/>
                  </a:solidFill>
                </a:ln>
                <a:solidFill>
                  <a:srgbClr val="FFC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الأزهار هي التراكيب التكاثرية في النباتات الزهرية </a:t>
            </a:r>
          </a:p>
        </p:txBody>
      </p:sp>
    </p:spTree>
    <p:extLst>
      <p:ext uri="{BB962C8B-B14F-4D97-AF65-F5344CB8AC3E}">
        <p14:creationId xmlns:p14="http://schemas.microsoft.com/office/powerpoint/2010/main" val="3580172755"/>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1349</Words>
  <Application>Microsoft Office PowerPoint</Application>
  <PresentationFormat>شاشة عريضة</PresentationFormat>
  <Paragraphs>252</Paragraphs>
  <Slides>51</Slides>
  <Notes>1</Notes>
  <HiddenSlides>0</HiddenSlides>
  <MMClips>1</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51</vt:i4>
      </vt:variant>
    </vt:vector>
  </HeadingPairs>
  <TitlesOfParts>
    <vt:vector size="55" baseType="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ريحانة العامر</dc:creator>
  <cp:lastModifiedBy>User129</cp:lastModifiedBy>
  <cp:revision>108</cp:revision>
  <dcterms:created xsi:type="dcterms:W3CDTF">2018-03-12T23:06:01Z</dcterms:created>
  <dcterms:modified xsi:type="dcterms:W3CDTF">2019-01-19T19:24:33Z</dcterms:modified>
</cp:coreProperties>
</file>