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932" r:id="rId2"/>
    <p:sldId id="970" r:id="rId3"/>
    <p:sldId id="973" r:id="rId4"/>
    <p:sldId id="981" r:id="rId5"/>
    <p:sldId id="993" r:id="rId6"/>
    <p:sldId id="992" r:id="rId7"/>
    <p:sldId id="995" r:id="rId8"/>
    <p:sldId id="996" r:id="rId9"/>
    <p:sldId id="997" r:id="rId10"/>
    <p:sldId id="998" r:id="rId11"/>
    <p:sldId id="974" r:id="rId12"/>
    <p:sldId id="999" r:id="rId13"/>
    <p:sldId id="1000" r:id="rId14"/>
    <p:sldId id="987" r:id="rId15"/>
    <p:sldId id="1001" r:id="rId16"/>
    <p:sldId id="1002" r:id="rId17"/>
    <p:sldId id="1003" r:id="rId18"/>
    <p:sldId id="1004" r:id="rId19"/>
    <p:sldId id="991" r:id="rId20"/>
    <p:sldId id="937" r:id="rId21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D60093"/>
    <a:srgbClr val="33CC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5" autoAdjust="0"/>
    <p:restoredTop sz="94660"/>
  </p:normalViewPr>
  <p:slideViewPr>
    <p:cSldViewPr snapToGrid="0">
      <p:cViewPr>
        <p:scale>
          <a:sx n="75" d="100"/>
          <a:sy n="75" d="100"/>
        </p:scale>
        <p:origin x="-462" y="-66"/>
      </p:cViewPr>
      <p:guideLst>
        <p:guide orient="horz"/>
        <p:guide pos="50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08/12/1442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08/12/1442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xmlns="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xmlns="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xmlns="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xmlns="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xmlns="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xmlns="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xmlns="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xmlns="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xmlns="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xmlns="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9E382AEB-E7BF-44DF-8D7C-F84006A33278}"/>
              </a:ext>
            </a:extLst>
          </p:cNvPr>
          <p:cNvSpPr/>
          <p:nvPr/>
        </p:nvSpPr>
        <p:spPr>
          <a:xfrm>
            <a:off x="4528244" y="2956271"/>
            <a:ext cx="3105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3200" b="1" dirty="0" smtClean="0">
                <a:solidFill>
                  <a:srgbClr val="FF0000"/>
                </a:solidFill>
                <a:latin typeface="Economica" panose="02000506040000020004" pitchFamily="2" charset="0"/>
              </a:rPr>
              <a:t>كتابٌ يتحدَّثُ عن نفسِهِ</a:t>
            </a:r>
            <a:endParaRPr lang="ar-SY" sz="3200" b="1" dirty="0">
              <a:solidFill>
                <a:srgbClr val="FF0000"/>
              </a:solidFill>
              <a:latin typeface="Economica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نص الفهم القرآني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528572" y="-140666"/>
            <a:ext cx="785521" cy="354873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301477" y="-53715"/>
            <a:ext cx="963128" cy="2860122"/>
            <a:chOff x="1254599" y="-264038"/>
            <a:chExt cx="963128" cy="286012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54599" y="259833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25284" y="-264038"/>
              <a:ext cx="492443" cy="286012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كتابٌ يتحدَّثُ عن نفسِهِ</a:t>
              </a:r>
            </a:p>
          </p:txBody>
        </p:sp>
      </p:grpSp>
      <p:grpSp>
        <p:nvGrpSpPr>
          <p:cNvPr id="69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3797300" y="714503"/>
            <a:ext cx="7152893" cy="457200"/>
            <a:chOff x="-1882369" y="2646425"/>
            <a:chExt cx="7152893" cy="457200"/>
          </a:xfrm>
        </p:grpSpPr>
        <p:sp>
          <p:nvSpPr>
            <p:cNvPr id="71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5022024" y="2730132"/>
              <a:ext cx="193925" cy="30307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0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1336685" y="-572629"/>
              <a:ext cx="457200" cy="6895308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2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-1806169" y="2694746"/>
              <a:ext cx="6849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</a:rPr>
                <a:t>أستبعدُ الكلمة الغريبة من أسرة الفعل </a:t>
              </a:r>
              <a:r>
                <a:rPr lang="ar-SY" b="1" dirty="0" smtClean="0">
                  <a:solidFill>
                    <a:srgbClr val="FFFF00"/>
                  </a:solidFill>
                </a:rPr>
                <a:t>( كتب ) </a:t>
              </a:r>
              <a:r>
                <a:rPr lang="ar-SY" b="1" dirty="0" smtClean="0">
                  <a:solidFill>
                    <a:schemeClr val="bg1"/>
                  </a:solidFill>
                </a:rPr>
                <a:t>و أبحث عن معناها و أضعها في جملة مفيدة: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0" name="Picture 161">
            <a:extLst>
              <a:ext uri="{FF2B5EF4-FFF2-40B4-BE49-F238E27FC236}">
                <a16:creationId xmlns="" xmlns:a16="http://schemas.microsoft.com/office/drawing/2014/main" id="{6D79FB35-9FF1-44F6-BB5F-AA70EE5E9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53" b="100000" l="493" r="100000">
                        <a14:foregroundMark x1="91921" y1="44904" x2="91921" y2="44904"/>
                        <a14:foregroundMark x1="67882" y1="46281" x2="67882" y2="46281"/>
                        <a14:foregroundMark x1="44138" y1="50689" x2="44138" y2="50689"/>
                        <a14:foregroundMark x1="19606" y1="47934" x2="19606" y2="47934"/>
                        <a14:foregroundMark x1="44532" y1="74656" x2="44532" y2="74656"/>
                        <a14:foregroundMark x1="91330" y1="73554" x2="91921" y2="73554"/>
                        <a14:backgroundMark x1="98818" y1="97796" x2="99803" y2="98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93" y="1387226"/>
            <a:ext cx="7184823" cy="2569548"/>
          </a:xfrm>
          <a:prstGeom prst="rect">
            <a:avLst/>
          </a:prstGeom>
        </p:spPr>
      </p:pic>
      <p:grpSp>
        <p:nvGrpSpPr>
          <p:cNvPr id="26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9426812" y="4511022"/>
            <a:ext cx="1523378" cy="457200"/>
            <a:chOff x="3585588" y="2646425"/>
            <a:chExt cx="1523378" cy="457200"/>
          </a:xfrm>
        </p:grpSpPr>
        <p:sp>
          <p:nvSpPr>
            <p:cNvPr id="27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4077013" y="2167700"/>
              <a:ext cx="457200" cy="141465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28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9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3585588" y="2720146"/>
              <a:ext cx="1320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الكلمة الغريبة</a:t>
              </a:r>
              <a:endParaRPr lang="en-US" b="1" dirty="0"/>
            </a:p>
          </p:txBody>
        </p:sp>
      </p:grpSp>
      <p:grpSp>
        <p:nvGrpSpPr>
          <p:cNvPr id="32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9439512" y="5307381"/>
            <a:ext cx="1510681" cy="457200"/>
            <a:chOff x="3034659" y="3373095"/>
            <a:chExt cx="2074306" cy="457200"/>
          </a:xfrm>
        </p:grpSpPr>
        <p:sp>
          <p:nvSpPr>
            <p:cNvPr id="33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795199" y="2612555"/>
              <a:ext cx="457200" cy="197827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4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5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3079957" y="3428237"/>
              <a:ext cx="1647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معناها</a:t>
              </a:r>
              <a:endParaRPr lang="en-US" b="1" dirty="0"/>
            </a:p>
          </p:txBody>
        </p:sp>
      </p:grpSp>
      <p:grpSp>
        <p:nvGrpSpPr>
          <p:cNvPr id="36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9439512" y="6135326"/>
            <a:ext cx="1493654" cy="457200"/>
            <a:chOff x="3058037" y="3373093"/>
            <a:chExt cx="2050928" cy="457200"/>
          </a:xfrm>
        </p:grpSpPr>
        <p:sp>
          <p:nvSpPr>
            <p:cNvPr id="38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806888" y="2624242"/>
              <a:ext cx="457200" cy="1954901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9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0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3058037" y="3428237"/>
              <a:ext cx="1789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الجملة المفيدة</a:t>
              </a:r>
              <a:endParaRPr lang="en-US" b="1" dirty="0"/>
            </a:p>
          </p:txBody>
        </p:sp>
      </p:grpSp>
      <p:grpSp>
        <p:nvGrpSpPr>
          <p:cNvPr id="43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7244955" y="4602847"/>
            <a:ext cx="1164374" cy="376473"/>
            <a:chOff x="-1051417" y="1425160"/>
            <a:chExt cx="3558709" cy="487347"/>
          </a:xfrm>
        </p:grpSpPr>
        <p:sp>
          <p:nvSpPr>
            <p:cNvPr id="44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888047" y="1434405"/>
              <a:ext cx="3287891" cy="478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كتيبة</a:t>
              </a:r>
              <a:endParaRPr lang="en-US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1051417" y="1425160"/>
              <a:ext cx="3558709" cy="4636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5791200" y="5410287"/>
            <a:ext cx="2651099" cy="386206"/>
            <a:chOff x="-2432549" y="1425160"/>
            <a:chExt cx="4939840" cy="499948"/>
          </a:xfrm>
        </p:grpSpPr>
        <p:sp>
          <p:nvSpPr>
            <p:cNvPr id="48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2432549" y="1447004"/>
              <a:ext cx="4939840" cy="47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الفرقة العظيمة من الجيشِ</a:t>
              </a:r>
              <a:endParaRPr lang="en-US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2432549" y="1425160"/>
              <a:ext cx="4939840" cy="4636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5791200" y="6228375"/>
            <a:ext cx="2651099" cy="369332"/>
            <a:chOff x="-7409370" y="1414123"/>
            <a:chExt cx="9975779" cy="478105"/>
          </a:xfrm>
        </p:grpSpPr>
        <p:sp>
          <p:nvSpPr>
            <p:cNvPr id="55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7409370" y="1414123"/>
              <a:ext cx="9975779" cy="47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دافعَتْ كتيبةُ الجيشِ عنِ الوطنِ</a:t>
              </a:r>
              <a:endParaRPr lang="en-US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7409370" y="1425160"/>
              <a:ext cx="9916665" cy="4636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28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4051859" y="4093763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نص الفهم القرآني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451350" y="-185138"/>
            <a:ext cx="787565" cy="339633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244792" y="-135802"/>
            <a:ext cx="987602" cy="2771222"/>
            <a:chOff x="1115825" y="-175140"/>
            <a:chExt cx="987602" cy="277122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825" y="358649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10984" y="-175140"/>
              <a:ext cx="492443" cy="277122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كتابٌ يتحدَّثُ عن نفسِهِ</a:t>
              </a:r>
            </a:p>
          </p:txBody>
        </p:sp>
      </p:grpSp>
      <p:grpSp>
        <p:nvGrpSpPr>
          <p:cNvPr id="97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5061756" y="1652672"/>
            <a:ext cx="6482632" cy="457200"/>
            <a:chOff x="6844962" y="2432391"/>
            <a:chExt cx="6482630" cy="457200"/>
          </a:xfrm>
        </p:grpSpPr>
        <p:sp>
          <p:nvSpPr>
            <p:cNvPr id="99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079781" y="-358220"/>
              <a:ext cx="457200" cy="603842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385644"/>
              <a:ext cx="122501" cy="4792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398" y="2463763"/>
              <a:ext cx="5937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بِمَ كانتْ هندُ تُحدِّثُ نفسها و هي في الطريق إلى معرضِ الكُتابِ ؟</a:t>
              </a:r>
              <a:endParaRPr lang="en-US" b="1" dirty="0"/>
            </a:p>
          </p:txBody>
        </p:sp>
      </p:grpSp>
      <p:grpSp>
        <p:nvGrpSpPr>
          <p:cNvPr id="31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5292937" y="2234519"/>
            <a:ext cx="5768643" cy="457200"/>
            <a:chOff x="-534755" y="2646425"/>
            <a:chExt cx="5768643" cy="457200"/>
          </a:xfrm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5008630" y="2743527"/>
              <a:ext cx="184078" cy="26643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2316773" y="407459"/>
              <a:ext cx="457200" cy="493513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4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-534755" y="2706898"/>
              <a:ext cx="5196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كانَتْ تقولُ </a:t>
              </a:r>
              <a:r>
                <a:rPr lang="ar-SY" b="1" dirty="0"/>
                <a:t>لنفسها </a:t>
              </a:r>
              <a:r>
                <a:rPr lang="ar-SY" b="1" dirty="0" smtClean="0"/>
                <a:t>: أيُّ متعةٍ </a:t>
              </a:r>
              <a:r>
                <a:rPr lang="ar-SY" b="1" dirty="0"/>
                <a:t>سأجدها في </a:t>
              </a:r>
              <a:r>
                <a:rPr lang="ar-SY" b="1" dirty="0" smtClean="0"/>
                <a:t>هذهِ الرحلةِ؟! </a:t>
              </a:r>
              <a:endParaRPr lang="en-US" b="1" dirty="0"/>
            </a:p>
          </p:txBody>
        </p:sp>
      </p:grpSp>
      <p:grpSp>
        <p:nvGrpSpPr>
          <p:cNvPr id="60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7505698" y="3412838"/>
            <a:ext cx="4043238" cy="457200"/>
            <a:chOff x="6844962" y="2432393"/>
            <a:chExt cx="3985218" cy="457200"/>
          </a:xfrm>
        </p:grpSpPr>
        <p:sp>
          <p:nvSpPr>
            <p:cNvPr id="61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831076" y="890488"/>
              <a:ext cx="457200" cy="354100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385644"/>
              <a:ext cx="122501" cy="4792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422223" y="2463763"/>
              <a:ext cx="3165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لماذا </a:t>
              </a:r>
              <a:r>
                <a:rPr lang="ar-SY" b="1" dirty="0"/>
                <a:t>تَعَجِّبَتْ هندُ </a:t>
              </a:r>
              <a:r>
                <a:rPr lang="ar-SY" b="1" dirty="0" smtClean="0"/>
                <a:t>مِنْ حَديثِ الكِتابِ</a:t>
              </a:r>
              <a:endParaRPr lang="en-US" b="1" dirty="0"/>
            </a:p>
          </p:txBody>
        </p:sp>
      </p:grpSp>
      <p:grpSp>
        <p:nvGrpSpPr>
          <p:cNvPr id="77" name="مجموعة 76"/>
          <p:cNvGrpSpPr/>
          <p:nvPr/>
        </p:nvGrpSpPr>
        <p:grpSpPr>
          <a:xfrm>
            <a:off x="8509000" y="19921"/>
            <a:ext cx="2362775" cy="1096781"/>
            <a:chOff x="7765664" y="78583"/>
            <a:chExt cx="3134573" cy="1096781"/>
          </a:xfrm>
        </p:grpSpPr>
        <p:grpSp>
          <p:nvGrpSpPr>
            <p:cNvPr id="78" name="Group 81">
              <a:extLst>
                <a:ext uri="{FF2B5EF4-FFF2-40B4-BE49-F238E27FC236}">
                  <a16:creationId xmlns="" xmlns:a16="http://schemas.microsoft.com/office/drawing/2014/main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82" name="Rectangle 82">
                <a:extLst>
                  <a:ext uri="{FF2B5EF4-FFF2-40B4-BE49-F238E27FC236}">
                    <a16:creationId xmlns="" xmlns:a16="http://schemas.microsoft.com/office/drawing/2014/main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3">
                <a:extLst>
                  <a:ext uri="{FF2B5EF4-FFF2-40B4-BE49-F238E27FC236}">
                    <a16:creationId xmlns="" xmlns:a16="http://schemas.microsoft.com/office/drawing/2014/main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4">
                <a:extLst>
                  <a:ext uri="{FF2B5EF4-FFF2-40B4-BE49-F238E27FC236}">
                    <a16:creationId xmlns="" xmlns:a16="http://schemas.microsoft.com/office/drawing/2014/main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400" b="1" dirty="0" smtClean="0">
                    <a:solidFill>
                      <a:schemeClr val="tx1"/>
                    </a:solidFill>
                  </a:rPr>
                  <a:t>أفهمُ</a:t>
                </a:r>
                <a:endParaRPr lang="ar-SA" sz="2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7" name="Group 88">
                <a:extLst>
                  <a:ext uri="{FF2B5EF4-FFF2-40B4-BE49-F238E27FC236}">
                    <a16:creationId xmlns="" xmlns:a16="http://schemas.microsoft.com/office/drawing/2014/main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93" name="Oval 91">
                  <a:extLst>
                    <a:ext uri="{FF2B5EF4-FFF2-40B4-BE49-F238E27FC236}">
                      <a16:creationId xmlns="" xmlns:a16="http://schemas.microsoft.com/office/drawing/2014/main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: Shape 92">
                  <a:extLst>
                    <a:ext uri="{FF2B5EF4-FFF2-40B4-BE49-F238E27FC236}">
                      <a16:creationId xmlns="" xmlns:a16="http://schemas.microsoft.com/office/drawing/2014/main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8" name="Freeform: Shape 89">
                <a:extLst>
                  <a:ext uri="{FF2B5EF4-FFF2-40B4-BE49-F238E27FC236}">
                    <a16:creationId xmlns="" xmlns:a16="http://schemas.microsoft.com/office/drawing/2014/main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Freeform: Shape 90">
                <a:extLst>
                  <a:ext uri="{FF2B5EF4-FFF2-40B4-BE49-F238E27FC236}">
                    <a16:creationId xmlns="" xmlns:a16="http://schemas.microsoft.com/office/drawing/2014/main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9" name="مجموعة 78"/>
            <p:cNvGrpSpPr/>
            <p:nvPr/>
          </p:nvGrpSpPr>
          <p:grpSpPr>
            <a:xfrm>
              <a:off x="10356796" y="194958"/>
              <a:ext cx="543441" cy="980406"/>
              <a:chOff x="10356796" y="194958"/>
              <a:chExt cx="543441" cy="980406"/>
            </a:xfrm>
          </p:grpSpPr>
          <p:sp>
            <p:nvSpPr>
              <p:cNvPr id="80" name="Rectangle 48">
                <a:extLst>
                  <a:ext uri="{FF2B5EF4-FFF2-40B4-BE49-F238E27FC236}">
                    <a16:creationId xmlns="" xmlns:a16="http://schemas.microsoft.com/office/drawing/2014/main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507102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40">
                <a:extLst>
                  <a:ext uri="{FF2B5EF4-FFF2-40B4-BE49-F238E27FC236}">
                    <a16:creationId xmlns="" xmlns:a16="http://schemas.microsoft.com/office/drawing/2014/main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95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2624717" y="4020042"/>
            <a:ext cx="8472276" cy="457200"/>
            <a:chOff x="-3238388" y="2646425"/>
            <a:chExt cx="8472276" cy="457200"/>
          </a:xfrm>
        </p:grpSpPr>
        <p:sp>
          <p:nvSpPr>
            <p:cNvPr id="96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5008630" y="2743527"/>
              <a:ext cx="184078" cy="26643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8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1054467" y="-854848"/>
              <a:ext cx="457200" cy="745974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02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-3238388" y="2720146"/>
              <a:ext cx="8157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لآنها </a:t>
              </a:r>
              <a:r>
                <a:rPr lang="ar-SY" b="1" dirty="0" smtClean="0"/>
                <a:t>سَمعَتْ صوتَ الكتابِ يتحدثُ والكتابُ جمادٌ صامتٌ </a:t>
              </a:r>
              <a:r>
                <a:rPr lang="ar-SY" b="1" dirty="0"/>
                <a:t>لا </a:t>
              </a:r>
              <a:r>
                <a:rPr lang="ar-SY" b="1" dirty="0" smtClean="0"/>
                <a:t>لسانَ </a:t>
              </a:r>
              <a:r>
                <a:rPr lang="ar-SY" b="1" dirty="0"/>
                <a:t>له فكيف يمكنه أن يسمعها صوته </a:t>
              </a:r>
            </a:p>
          </p:txBody>
        </p:sp>
      </p:grpSp>
      <p:grpSp>
        <p:nvGrpSpPr>
          <p:cNvPr id="103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7391398" y="5150483"/>
            <a:ext cx="4214737" cy="457200"/>
            <a:chOff x="6844962" y="2432393"/>
            <a:chExt cx="4154256" cy="457200"/>
          </a:xfrm>
        </p:grpSpPr>
        <p:sp>
          <p:nvSpPr>
            <p:cNvPr id="104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915594" y="805969"/>
              <a:ext cx="457200" cy="3710048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385644"/>
              <a:ext cx="122501" cy="4792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72150" y="2463763"/>
              <a:ext cx="3539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لماذا يُعَدُّ الكتابُ ضرورةً لكلِّ إنسانٍ ؟</a:t>
              </a:r>
              <a:endParaRPr lang="en-US" b="1" dirty="0"/>
            </a:p>
          </p:txBody>
        </p:sp>
      </p:grpSp>
      <p:grpSp>
        <p:nvGrpSpPr>
          <p:cNvPr id="107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2341468" y="5745642"/>
            <a:ext cx="8644936" cy="457200"/>
            <a:chOff x="-3411048" y="2646425"/>
            <a:chExt cx="8644936" cy="457200"/>
          </a:xfrm>
        </p:grpSpPr>
        <p:sp>
          <p:nvSpPr>
            <p:cNvPr id="108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5008630" y="2743527"/>
              <a:ext cx="184078" cy="26643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9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658087" y="-1251229"/>
              <a:ext cx="457200" cy="825250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10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-3411048" y="2707446"/>
              <a:ext cx="8444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تفيدُ قراءةُ الكتبِ العقلَ </a:t>
              </a:r>
              <a:r>
                <a:rPr lang="ar-SY" b="1" dirty="0"/>
                <a:t>فهي </a:t>
              </a:r>
              <a:r>
                <a:rPr lang="ar-SY" b="1" dirty="0" smtClean="0"/>
                <a:t>غذاءٌ للروحِ والعقلِ وتمدُّه </a:t>
              </a:r>
              <a:r>
                <a:rPr lang="ar-SY" b="1" dirty="0"/>
                <a:t>بالمعلومات والمعارف ، </a:t>
              </a:r>
              <a:r>
                <a:rPr lang="ar-SY" b="1" dirty="0" smtClean="0"/>
                <a:t>فالقراءةُ تزيدُ حصيلتَه </a:t>
              </a:r>
              <a:r>
                <a:rPr lang="ar-SY" b="1" dirty="0"/>
                <a:t>المعرفية </a:t>
              </a:r>
              <a:endParaRPr lang="en-US" b="1" dirty="0"/>
            </a:p>
          </p:txBody>
        </p:sp>
      </p:grpSp>
      <p:sp>
        <p:nvSpPr>
          <p:cNvPr id="111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565781" y="3408452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634000" y="3420219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2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113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526112" y="1639475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591181" y="1667365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1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115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584819" y="5123972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653038" y="5135739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3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3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111" grpId="0" animBg="1"/>
      <p:bldP spid="112" grpId="0"/>
      <p:bldP spid="113" grpId="0" animBg="1"/>
      <p:bldP spid="114" grpId="0"/>
      <p:bldP spid="115" grpId="0" animBg="1"/>
      <p:bldP spid="1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نص الفهم القرآني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528572" y="-140666"/>
            <a:ext cx="785521" cy="354873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301477" y="-53715"/>
            <a:ext cx="963128" cy="2860122"/>
            <a:chOff x="1254599" y="-264038"/>
            <a:chExt cx="963128" cy="286012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54599" y="259833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25284" y="-264038"/>
              <a:ext cx="492443" cy="286012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كتابٌ يتحدَّثُ عن نفسِهِ</a:t>
              </a:r>
            </a:p>
          </p:txBody>
        </p:sp>
      </p:grpSp>
      <p:grpSp>
        <p:nvGrpSpPr>
          <p:cNvPr id="69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5222494" y="714503"/>
            <a:ext cx="5727699" cy="457200"/>
            <a:chOff x="-457175" y="2646425"/>
            <a:chExt cx="5727699" cy="457200"/>
          </a:xfrm>
        </p:grpSpPr>
        <p:sp>
          <p:nvSpPr>
            <p:cNvPr id="71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5022024" y="2730132"/>
              <a:ext cx="193925" cy="30307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0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2049282" y="139968"/>
              <a:ext cx="457200" cy="5470113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2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-317474" y="2694746"/>
              <a:ext cx="5092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</a:rPr>
                <a:t>4-</a:t>
              </a:r>
              <a:r>
                <a:rPr lang="ar-SY" b="1" dirty="0" smtClean="0"/>
                <a:t> أُكملُ المخطط الآتي الدَّال على سِماتِ الكتابِ الواردةِ في النّصِّ :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0" name="Picture 161">
            <a:extLst>
              <a:ext uri="{FF2B5EF4-FFF2-40B4-BE49-F238E27FC236}">
                <a16:creationId xmlns="" xmlns:a16="http://schemas.microsoft.com/office/drawing/2014/main" id="{6D79FB35-9FF1-44F6-BB5F-AA70EE5E94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6681"/>
          <a:stretch/>
        </p:blipFill>
        <p:spPr>
          <a:xfrm>
            <a:off x="3368758" y="2389061"/>
            <a:ext cx="8698557" cy="1612742"/>
          </a:xfrm>
          <a:prstGeom prst="rect">
            <a:avLst/>
          </a:prstGeom>
        </p:spPr>
      </p:pic>
      <p:sp>
        <p:nvSpPr>
          <p:cNvPr id="31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10975593" y="3525529"/>
            <a:ext cx="1117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لوحات </a:t>
            </a:r>
            <a:r>
              <a:rPr lang="ar-SY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طينية 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10007601" y="3525529"/>
            <a:ext cx="1120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لفافات </a:t>
            </a:r>
            <a:r>
              <a:rPr lang="ar-SY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ورقية 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9068083" y="3539532"/>
            <a:ext cx="1120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كتاب مطبوع 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8306364" y="3514132"/>
            <a:ext cx="697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أوراق 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7197477" y="3530663"/>
            <a:ext cx="990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صور ملونة 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6363829" y="3543441"/>
            <a:ext cx="808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معلومات 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5449710" y="3523723"/>
            <a:ext cx="697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صديق 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4488870" y="3523723"/>
            <a:ext cx="610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أمين 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3368758" y="3402418"/>
            <a:ext cx="112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نافع عند الشدائد 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7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31" grpId="0"/>
      <p:bldP spid="26" grpId="0"/>
      <p:bldP spid="27" grpId="0"/>
      <p:bldP spid="28" grpId="0"/>
      <p:bldP spid="29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نص الفهم القرآني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451350" y="-185138"/>
            <a:ext cx="787565" cy="339633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244792" y="-135802"/>
            <a:ext cx="987602" cy="2771222"/>
            <a:chOff x="1115825" y="-175140"/>
            <a:chExt cx="987602" cy="277122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825" y="358649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10984" y="-175140"/>
              <a:ext cx="492443" cy="277122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كتابٌ يتحدَّثُ عن نفسِهِ</a:t>
              </a:r>
            </a:p>
          </p:txBody>
        </p:sp>
      </p:grpSp>
      <p:grpSp>
        <p:nvGrpSpPr>
          <p:cNvPr id="97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7226301" y="1410875"/>
            <a:ext cx="4292688" cy="457200"/>
            <a:chOff x="6844962" y="2432391"/>
            <a:chExt cx="4292687" cy="457200"/>
          </a:xfrm>
        </p:grpSpPr>
        <p:sp>
          <p:nvSpPr>
            <p:cNvPr id="99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857811" y="863750"/>
              <a:ext cx="457200" cy="359448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385644"/>
              <a:ext cx="122501" cy="4792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398" y="2463763"/>
              <a:ext cx="3747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كيفَ أبدعَتِ الكاتبةُ في وصفِ الكتابِ ؟</a:t>
              </a:r>
              <a:endParaRPr lang="en-US" b="1" dirty="0"/>
            </a:p>
          </p:txBody>
        </p:sp>
      </p:grpSp>
      <p:grpSp>
        <p:nvGrpSpPr>
          <p:cNvPr id="31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4673598" y="1385157"/>
            <a:ext cx="2710819" cy="457200"/>
            <a:chOff x="2523069" y="2646425"/>
            <a:chExt cx="2710819" cy="457200"/>
          </a:xfrm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5008630" y="2743527"/>
              <a:ext cx="184078" cy="26643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539404" y="1630090"/>
              <a:ext cx="457200" cy="248986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4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2840018" y="2706898"/>
              <a:ext cx="213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جعلته إنسان يتحدث </a:t>
              </a:r>
              <a:endParaRPr lang="en-US" b="1" dirty="0"/>
            </a:p>
          </p:txBody>
        </p:sp>
      </p:grpSp>
      <p:grpSp>
        <p:nvGrpSpPr>
          <p:cNvPr id="60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4622799" y="2173269"/>
            <a:ext cx="6892182" cy="457200"/>
            <a:chOff x="6844962" y="2432393"/>
            <a:chExt cx="6793280" cy="457200"/>
          </a:xfrm>
        </p:grpSpPr>
        <p:sp>
          <p:nvSpPr>
            <p:cNvPr id="61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235106" y="-513543"/>
              <a:ext cx="457200" cy="6349071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385644"/>
              <a:ext cx="122501" cy="4792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422226" y="2476463"/>
              <a:ext cx="6216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قال الكِتابِ :إنَّني أتنقَّلُ بكم بينَ الماضي و الحاضِرِ و المُستَقبَلِ و ماذا يقصدُ بذلكَ ؟</a:t>
              </a:r>
              <a:endParaRPr lang="en-US" b="1" dirty="0"/>
            </a:p>
          </p:txBody>
        </p:sp>
      </p:grpSp>
      <p:grpSp>
        <p:nvGrpSpPr>
          <p:cNvPr id="77" name="مجموعة 76"/>
          <p:cNvGrpSpPr/>
          <p:nvPr/>
        </p:nvGrpSpPr>
        <p:grpSpPr>
          <a:xfrm>
            <a:off x="8509000" y="19921"/>
            <a:ext cx="2362775" cy="1096781"/>
            <a:chOff x="7765664" y="78583"/>
            <a:chExt cx="3134573" cy="1096781"/>
          </a:xfrm>
        </p:grpSpPr>
        <p:grpSp>
          <p:nvGrpSpPr>
            <p:cNvPr id="78" name="Group 81">
              <a:extLst>
                <a:ext uri="{FF2B5EF4-FFF2-40B4-BE49-F238E27FC236}">
                  <a16:creationId xmlns="" xmlns:a16="http://schemas.microsoft.com/office/drawing/2014/main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82" name="Rectangle 82">
                <a:extLst>
                  <a:ext uri="{FF2B5EF4-FFF2-40B4-BE49-F238E27FC236}">
                    <a16:creationId xmlns="" xmlns:a16="http://schemas.microsoft.com/office/drawing/2014/main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3">
                <a:extLst>
                  <a:ext uri="{FF2B5EF4-FFF2-40B4-BE49-F238E27FC236}">
                    <a16:creationId xmlns="" xmlns:a16="http://schemas.microsoft.com/office/drawing/2014/main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4">
                <a:extLst>
                  <a:ext uri="{FF2B5EF4-FFF2-40B4-BE49-F238E27FC236}">
                    <a16:creationId xmlns="" xmlns:a16="http://schemas.microsoft.com/office/drawing/2014/main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400" b="1" dirty="0" smtClean="0">
                    <a:solidFill>
                      <a:schemeClr val="tx1"/>
                    </a:solidFill>
                  </a:rPr>
                  <a:t>أُحلِّلُ</a:t>
                </a:r>
                <a:endParaRPr lang="ar-SA" sz="2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7" name="Group 88">
                <a:extLst>
                  <a:ext uri="{FF2B5EF4-FFF2-40B4-BE49-F238E27FC236}">
                    <a16:creationId xmlns="" xmlns:a16="http://schemas.microsoft.com/office/drawing/2014/main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93" name="Oval 91">
                  <a:extLst>
                    <a:ext uri="{FF2B5EF4-FFF2-40B4-BE49-F238E27FC236}">
                      <a16:creationId xmlns="" xmlns:a16="http://schemas.microsoft.com/office/drawing/2014/main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: Shape 92">
                  <a:extLst>
                    <a:ext uri="{FF2B5EF4-FFF2-40B4-BE49-F238E27FC236}">
                      <a16:creationId xmlns="" xmlns:a16="http://schemas.microsoft.com/office/drawing/2014/main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8" name="Freeform: Shape 89">
                <a:extLst>
                  <a:ext uri="{FF2B5EF4-FFF2-40B4-BE49-F238E27FC236}">
                    <a16:creationId xmlns="" xmlns:a16="http://schemas.microsoft.com/office/drawing/2014/main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Freeform: Shape 90">
                <a:extLst>
                  <a:ext uri="{FF2B5EF4-FFF2-40B4-BE49-F238E27FC236}">
                    <a16:creationId xmlns="" xmlns:a16="http://schemas.microsoft.com/office/drawing/2014/main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9" name="مجموعة 78"/>
            <p:cNvGrpSpPr/>
            <p:nvPr/>
          </p:nvGrpSpPr>
          <p:grpSpPr>
            <a:xfrm>
              <a:off x="10356796" y="194958"/>
              <a:ext cx="543441" cy="980406"/>
              <a:chOff x="10356796" y="194958"/>
              <a:chExt cx="543441" cy="980406"/>
            </a:xfrm>
          </p:grpSpPr>
          <p:sp>
            <p:nvSpPr>
              <p:cNvPr id="80" name="Rectangle 48">
                <a:extLst>
                  <a:ext uri="{FF2B5EF4-FFF2-40B4-BE49-F238E27FC236}">
                    <a16:creationId xmlns="" xmlns:a16="http://schemas.microsoft.com/office/drawing/2014/main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507102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40">
                <a:extLst>
                  <a:ext uri="{FF2B5EF4-FFF2-40B4-BE49-F238E27FC236}">
                    <a16:creationId xmlns="" xmlns:a16="http://schemas.microsoft.com/office/drawing/2014/main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95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4939747" y="2651624"/>
            <a:ext cx="6156694" cy="457200"/>
            <a:chOff x="-922806" y="2646425"/>
            <a:chExt cx="6156694" cy="457200"/>
          </a:xfrm>
        </p:grpSpPr>
        <p:sp>
          <p:nvSpPr>
            <p:cNvPr id="96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5008630" y="2743527"/>
              <a:ext cx="184078" cy="26643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8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1816467" y="-92848"/>
              <a:ext cx="457200" cy="593574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02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-694206" y="2720146"/>
              <a:ext cx="5613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يقصدُ </a:t>
              </a:r>
              <a:r>
                <a:rPr lang="ar-SY" b="1" dirty="0"/>
                <a:t>أنه </a:t>
              </a:r>
              <a:r>
                <a:rPr lang="ar-SY" b="1" dirty="0" smtClean="0"/>
                <a:t>يُطلعهم </a:t>
              </a:r>
              <a:r>
                <a:rPr lang="ar-SY" b="1" dirty="0"/>
                <a:t>على </a:t>
              </a:r>
              <a:r>
                <a:rPr lang="ar-SY" b="1" dirty="0" smtClean="0"/>
                <a:t>تاريخِ الأجدادِ ليخطّطوا </a:t>
              </a:r>
              <a:r>
                <a:rPr lang="ar-SY" b="1" dirty="0"/>
                <a:t>في </a:t>
              </a:r>
              <a:r>
                <a:rPr lang="ar-SY" b="1" dirty="0" smtClean="0"/>
                <a:t>الحاضرِ لمستقبلٍ زاهرٍ </a:t>
              </a:r>
              <a:endParaRPr lang="ar-SY" b="1" dirty="0"/>
            </a:p>
          </p:txBody>
        </p:sp>
      </p:grpSp>
      <p:grpSp>
        <p:nvGrpSpPr>
          <p:cNvPr id="103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5444537" y="3482832"/>
            <a:ext cx="6132437" cy="457200"/>
            <a:chOff x="6844962" y="2432393"/>
            <a:chExt cx="6044437" cy="457200"/>
          </a:xfrm>
        </p:grpSpPr>
        <p:sp>
          <p:nvSpPr>
            <p:cNvPr id="104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860684" y="-139121"/>
              <a:ext cx="457200" cy="560022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385644"/>
              <a:ext cx="122501" cy="4792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72151" y="2476463"/>
              <a:ext cx="5517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كيف هي علاقةُ أمّ هند بالكتابِ ؟ أدعمُ رأيي بما يؤيِّده من النَّص ؟</a:t>
              </a:r>
              <a:endParaRPr lang="en-US" b="1" dirty="0"/>
            </a:p>
          </p:txBody>
        </p:sp>
      </p:grpSp>
      <p:grpSp>
        <p:nvGrpSpPr>
          <p:cNvPr id="107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2512949" y="3968396"/>
            <a:ext cx="8448928" cy="457200"/>
            <a:chOff x="-3215040" y="2646425"/>
            <a:chExt cx="8448928" cy="457200"/>
          </a:xfrm>
        </p:grpSpPr>
        <p:sp>
          <p:nvSpPr>
            <p:cNvPr id="108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5008630" y="2743527"/>
              <a:ext cx="184078" cy="26643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9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670350" y="-1238965"/>
              <a:ext cx="457200" cy="822798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10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-3215040" y="2707446"/>
              <a:ext cx="8248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علاقةٌ متينةٌ قويةٌ </a:t>
              </a:r>
              <a:r>
                <a:rPr lang="ar-SY" b="1" dirty="0"/>
                <a:t>فهي </a:t>
              </a:r>
              <a:r>
                <a:rPr lang="ar-SY" b="1" dirty="0" smtClean="0"/>
                <a:t>تحبُّ الكتبَ </a:t>
              </a:r>
              <a:r>
                <a:rPr lang="ar-SY" b="1" dirty="0"/>
                <a:t>،</a:t>
              </a:r>
              <a:r>
                <a:rPr lang="ar-SY" b="1" dirty="0" smtClean="0"/>
                <a:t>والدليلُ </a:t>
              </a:r>
              <a:r>
                <a:rPr lang="ar-SY" b="1" dirty="0"/>
                <a:t>عندما قالت </a:t>
              </a:r>
              <a:r>
                <a:rPr lang="ar-SY" b="1" dirty="0" smtClean="0"/>
                <a:t>لهندٍ: أمَّا </a:t>
              </a:r>
              <a:r>
                <a:rPr lang="ar-SY" b="1" dirty="0"/>
                <a:t>أنا يا </a:t>
              </a:r>
              <a:r>
                <a:rPr lang="ar-SY" b="1" dirty="0" smtClean="0"/>
                <a:t>بُنيَّتي </a:t>
              </a:r>
              <a:r>
                <a:rPr lang="ar-SY" b="1" dirty="0"/>
                <a:t>فأرى أنها </a:t>
              </a:r>
              <a:r>
                <a:rPr lang="ar-SY" b="1" dirty="0" smtClean="0"/>
                <a:t>ستكونُ رحلةً جميلةً </a:t>
              </a:r>
              <a:endParaRPr lang="en-US" b="1" dirty="0"/>
            </a:p>
          </p:txBody>
        </p:sp>
      </p:grpSp>
      <p:sp>
        <p:nvSpPr>
          <p:cNvPr id="111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531826" y="2168883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600045" y="2180650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2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113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500712" y="1397678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565781" y="1425568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1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115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555658" y="3456321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623877" y="3468088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3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64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5397347" y="4746088"/>
            <a:ext cx="6132437" cy="457200"/>
            <a:chOff x="6844962" y="2432393"/>
            <a:chExt cx="6044437" cy="457200"/>
          </a:xfrm>
        </p:grpSpPr>
        <p:sp>
          <p:nvSpPr>
            <p:cNvPr id="65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860684" y="-139121"/>
              <a:ext cx="457200" cy="560022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385644"/>
              <a:ext cx="122501" cy="4792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72151" y="2463763"/>
              <a:ext cx="5517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هل استطاعَ العلمُ الحديثُ أن يَصنعَ كتاباً ناطقاً ؟ أدعم رأيي بمثال .</a:t>
              </a:r>
              <a:endParaRPr lang="en-US" b="1" dirty="0"/>
            </a:p>
          </p:txBody>
        </p:sp>
      </p:grpSp>
      <p:grpSp>
        <p:nvGrpSpPr>
          <p:cNvPr id="68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6337299" y="5250929"/>
            <a:ext cx="4572754" cy="457200"/>
            <a:chOff x="661134" y="2646425"/>
            <a:chExt cx="4572754" cy="457200"/>
          </a:xfrm>
        </p:grpSpPr>
        <p:sp>
          <p:nvSpPr>
            <p:cNvPr id="69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5008630" y="2743527"/>
              <a:ext cx="184078" cy="26643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0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2608437" y="699122"/>
              <a:ext cx="457200" cy="435180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1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661135" y="2707446"/>
              <a:ext cx="4371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نعم ،مثل الكتب الإلكترونية الناطقة وبرامج قراءة الكتب </a:t>
              </a:r>
              <a:endParaRPr lang="en-US" b="1" dirty="0"/>
            </a:p>
          </p:txBody>
        </p:sp>
      </p:grpSp>
      <p:sp>
        <p:nvSpPr>
          <p:cNvPr id="72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508468" y="4719577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576687" y="4731344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4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74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7645401" y="6081383"/>
            <a:ext cx="3884858" cy="457200"/>
            <a:chOff x="6844962" y="2432393"/>
            <a:chExt cx="3829111" cy="457200"/>
          </a:xfrm>
        </p:grpSpPr>
        <p:sp>
          <p:nvSpPr>
            <p:cNvPr id="75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753022" y="968542"/>
              <a:ext cx="457200" cy="338490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385644"/>
              <a:ext cx="122501" cy="4792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84670" y="2476463"/>
              <a:ext cx="2655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ما شُعوري لَو كُنْتَ مكانَ هندٍ ؟</a:t>
              </a:r>
              <a:endParaRPr lang="en-US" b="1" dirty="0"/>
            </a:p>
          </p:txBody>
        </p:sp>
      </p:grpSp>
      <p:grpSp>
        <p:nvGrpSpPr>
          <p:cNvPr id="85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4165599" y="6081882"/>
            <a:ext cx="3243888" cy="457200"/>
            <a:chOff x="1990000" y="2646425"/>
            <a:chExt cx="3243888" cy="457200"/>
          </a:xfrm>
        </p:grpSpPr>
        <p:sp>
          <p:nvSpPr>
            <p:cNvPr id="89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5008630" y="2743527"/>
              <a:ext cx="184078" cy="26643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0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272870" y="1363555"/>
              <a:ext cx="457200" cy="302293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91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1990001" y="2707446"/>
              <a:ext cx="3043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أشعرُ بالسَّعادةِ </a:t>
              </a:r>
              <a:r>
                <a:rPr lang="ar-SY" b="1" dirty="0"/>
                <a:t>لزيارتي معرض الكتاب</a:t>
              </a:r>
              <a:endParaRPr lang="en-US" b="1" dirty="0"/>
            </a:p>
          </p:txBody>
        </p:sp>
      </p:grpSp>
      <p:sp>
        <p:nvSpPr>
          <p:cNvPr id="117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508942" y="6054872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577161" y="6066639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5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7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111" grpId="0" animBg="1"/>
      <p:bldP spid="112" grpId="0"/>
      <p:bldP spid="113" grpId="0" animBg="1"/>
      <p:bldP spid="114" grpId="0"/>
      <p:bldP spid="115" grpId="0" animBg="1"/>
      <p:bldP spid="116" grpId="0"/>
      <p:bldP spid="72" grpId="0" animBg="1"/>
      <p:bldP spid="73" grpId="0"/>
      <p:bldP spid="117" grpId="0" animBg="1"/>
      <p:bldP spid="1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نص الفهم القرآني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344144" y="-32438"/>
            <a:ext cx="824178" cy="321853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227101" y="-115394"/>
            <a:ext cx="1022986" cy="2822022"/>
            <a:chOff x="1232841" y="-200541"/>
            <a:chExt cx="1022986" cy="282202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32841" y="510745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63384" y="-200541"/>
              <a:ext cx="492443" cy="282202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كتابٌ يتحدَّثُ عن نفسِهِ</a:t>
              </a:r>
            </a:p>
          </p:txBody>
        </p:sp>
      </p:grpSp>
      <p:grpSp>
        <p:nvGrpSpPr>
          <p:cNvPr id="97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8801101" y="1544898"/>
            <a:ext cx="2740523" cy="457200"/>
            <a:chOff x="6844962" y="2432391"/>
            <a:chExt cx="2740522" cy="457200"/>
          </a:xfrm>
        </p:grpSpPr>
        <p:sp>
          <p:nvSpPr>
            <p:cNvPr id="100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411044"/>
              <a:ext cx="122501" cy="479268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208728" y="1512834"/>
              <a:ext cx="457200" cy="2296313"/>
            </a:xfrm>
            <a:prstGeom prst="round2SameRect">
              <a:avLst>
                <a:gd name="adj1" fmla="val 0"/>
                <a:gd name="adj2" fmla="val 47582"/>
              </a:avLst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401" y="2476463"/>
              <a:ext cx="2074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0070C0"/>
                  </a:solidFill>
                </a:rPr>
                <a:t>أسلوب التحذير و الإغراء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1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7619079" y="3059380"/>
            <a:ext cx="3816961" cy="457200"/>
            <a:chOff x="1416927" y="2646425"/>
            <a:chExt cx="3816961" cy="457200"/>
          </a:xfrm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5008630" y="2743527"/>
              <a:ext cx="184078" cy="26643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2986333" y="1077019"/>
              <a:ext cx="457200" cy="359601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4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1607428" y="2720146"/>
              <a:ext cx="3311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إيَّاكِ أنْ تَحكُمي على شيءٍ قبلَ أنْ تُجرِّبيهِ </a:t>
              </a:r>
              <a:endParaRPr lang="en-US" b="1" dirty="0"/>
            </a:p>
          </p:txBody>
        </p:sp>
      </p:grpSp>
      <p:grpSp>
        <p:nvGrpSpPr>
          <p:cNvPr id="77" name="مجموعة 76"/>
          <p:cNvGrpSpPr/>
          <p:nvPr/>
        </p:nvGrpSpPr>
        <p:grpSpPr>
          <a:xfrm>
            <a:off x="6615174" y="19921"/>
            <a:ext cx="4256601" cy="1096781"/>
            <a:chOff x="7765664" y="78583"/>
            <a:chExt cx="3134573" cy="1096781"/>
          </a:xfrm>
        </p:grpSpPr>
        <p:grpSp>
          <p:nvGrpSpPr>
            <p:cNvPr id="78" name="Group 81">
              <a:extLst>
                <a:ext uri="{FF2B5EF4-FFF2-40B4-BE49-F238E27FC236}">
                  <a16:creationId xmlns="" xmlns:a16="http://schemas.microsoft.com/office/drawing/2014/main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82" name="Rectangle 82">
                <a:extLst>
                  <a:ext uri="{FF2B5EF4-FFF2-40B4-BE49-F238E27FC236}">
                    <a16:creationId xmlns="" xmlns:a16="http://schemas.microsoft.com/office/drawing/2014/main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3">
                <a:extLst>
                  <a:ext uri="{FF2B5EF4-FFF2-40B4-BE49-F238E27FC236}">
                    <a16:creationId xmlns="" xmlns:a16="http://schemas.microsoft.com/office/drawing/2014/main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4">
                <a:extLst>
                  <a:ext uri="{FF2B5EF4-FFF2-40B4-BE49-F238E27FC236}">
                    <a16:creationId xmlns="" xmlns:a16="http://schemas.microsoft.com/office/drawing/2014/main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000" b="1" dirty="0" smtClean="0">
                    <a:solidFill>
                      <a:schemeClr val="tx1"/>
                    </a:solidFill>
                  </a:rPr>
                  <a:t>أُحاكي الأُسلوب اللغوي:</a:t>
                </a:r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7" name="Group 88">
                <a:extLst>
                  <a:ext uri="{FF2B5EF4-FFF2-40B4-BE49-F238E27FC236}">
                    <a16:creationId xmlns="" xmlns:a16="http://schemas.microsoft.com/office/drawing/2014/main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93" name="Oval 91">
                  <a:extLst>
                    <a:ext uri="{FF2B5EF4-FFF2-40B4-BE49-F238E27FC236}">
                      <a16:creationId xmlns="" xmlns:a16="http://schemas.microsoft.com/office/drawing/2014/main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: Shape 92">
                  <a:extLst>
                    <a:ext uri="{FF2B5EF4-FFF2-40B4-BE49-F238E27FC236}">
                      <a16:creationId xmlns="" xmlns:a16="http://schemas.microsoft.com/office/drawing/2014/main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8" name="Freeform: Shape 89">
                <a:extLst>
                  <a:ext uri="{FF2B5EF4-FFF2-40B4-BE49-F238E27FC236}">
                    <a16:creationId xmlns="" xmlns:a16="http://schemas.microsoft.com/office/drawing/2014/main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Freeform: Shape 90">
                <a:extLst>
                  <a:ext uri="{FF2B5EF4-FFF2-40B4-BE49-F238E27FC236}">
                    <a16:creationId xmlns="" xmlns:a16="http://schemas.microsoft.com/office/drawing/2014/main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9" name="مجموعة 78"/>
            <p:cNvGrpSpPr/>
            <p:nvPr/>
          </p:nvGrpSpPr>
          <p:grpSpPr>
            <a:xfrm>
              <a:off x="10356796" y="194958"/>
              <a:ext cx="543441" cy="980406"/>
              <a:chOff x="10356796" y="194958"/>
              <a:chExt cx="543441" cy="980406"/>
            </a:xfrm>
          </p:grpSpPr>
          <p:sp>
            <p:nvSpPr>
              <p:cNvPr id="80" name="Rectangle 48">
                <a:extLst>
                  <a:ext uri="{FF2B5EF4-FFF2-40B4-BE49-F238E27FC236}">
                    <a16:creationId xmlns="" xmlns:a16="http://schemas.microsoft.com/office/drawing/2014/main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507102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40">
                <a:extLst>
                  <a:ext uri="{FF2B5EF4-FFF2-40B4-BE49-F238E27FC236}">
                    <a16:creationId xmlns="" xmlns:a16="http://schemas.microsoft.com/office/drawing/2014/main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64" name="مجموعة 63"/>
          <p:cNvGrpSpPr/>
          <p:nvPr/>
        </p:nvGrpSpPr>
        <p:grpSpPr>
          <a:xfrm>
            <a:off x="4210815" y="810406"/>
            <a:ext cx="2695401" cy="7302136"/>
            <a:chOff x="7474561" y="5280407"/>
            <a:chExt cx="4432363" cy="3162492"/>
          </a:xfrm>
        </p:grpSpPr>
        <p:grpSp>
          <p:nvGrpSpPr>
            <p:cNvPr id="65" name="Group 144">
              <a:extLst>
                <a:ext uri="{FF2B5EF4-FFF2-40B4-BE49-F238E27FC236}">
                  <a16:creationId xmlns:a16="http://schemas.microsoft.com/office/drawing/2014/main" xmlns="" id="{782767F8-49ED-4E5B-806B-727A2D8B0EAD}"/>
                </a:ext>
              </a:extLst>
            </p:cNvPr>
            <p:cNvGrpSpPr/>
            <p:nvPr/>
          </p:nvGrpSpPr>
          <p:grpSpPr>
            <a:xfrm rot="10800000">
              <a:off x="7474561" y="5280407"/>
              <a:ext cx="4432363" cy="3162492"/>
              <a:chOff x="3733254" y="102537"/>
              <a:chExt cx="4701911" cy="3268159"/>
            </a:xfrm>
          </p:grpSpPr>
          <p:sp>
            <p:nvSpPr>
              <p:cNvPr id="67" name="Rectangle 148">
                <a:extLst>
                  <a:ext uri="{FF2B5EF4-FFF2-40B4-BE49-F238E27FC236}">
                    <a16:creationId xmlns:a16="http://schemas.microsoft.com/office/drawing/2014/main" xmlns="" id="{51EB1709-396D-492E-9868-2CB95FF43DC1}"/>
                  </a:ext>
                </a:extLst>
              </p:cNvPr>
              <p:cNvSpPr/>
              <p:nvPr/>
            </p:nvSpPr>
            <p:spPr>
              <a:xfrm>
                <a:off x="3733254" y="2094871"/>
                <a:ext cx="4701911" cy="127582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150">
                <a:extLst>
                  <a:ext uri="{FF2B5EF4-FFF2-40B4-BE49-F238E27FC236}">
                    <a16:creationId xmlns:a16="http://schemas.microsoft.com/office/drawing/2014/main" xmlns="" id="{6C108C7D-1FFD-458F-80E2-9453E3970934}"/>
                  </a:ext>
                </a:extLst>
              </p:cNvPr>
              <p:cNvGrpSpPr/>
              <p:nvPr/>
            </p:nvGrpSpPr>
            <p:grpSpPr>
              <a:xfrm>
                <a:off x="5710344" y="1920239"/>
                <a:ext cx="624113" cy="206605"/>
                <a:chOff x="1590035" y="1920239"/>
                <a:chExt cx="624113" cy="206605"/>
              </a:xfrm>
            </p:grpSpPr>
            <p:sp>
              <p:nvSpPr>
                <p:cNvPr id="70" name="Trapezoid 7">
                  <a:extLst>
                    <a:ext uri="{FF2B5EF4-FFF2-40B4-BE49-F238E27FC236}">
                      <a16:creationId xmlns:a16="http://schemas.microsoft.com/office/drawing/2014/main" xmlns="" id="{8B66293F-EDF1-42BF-BAD5-03D5D19BB4B4}"/>
                    </a:ext>
                  </a:extLst>
                </p:cNvPr>
                <p:cNvSpPr/>
                <p:nvPr/>
              </p:nvSpPr>
              <p:spPr>
                <a:xfrm flipV="1">
                  <a:off x="1671250" y="1931862"/>
                  <a:ext cx="461667" cy="16393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xmlns="" id="{81C25F81-25E9-4AEF-99FD-3491F6D750BC}"/>
                    </a:ext>
                  </a:extLst>
                </p:cNvPr>
                <p:cNvSpPr/>
                <p:nvPr/>
              </p:nvSpPr>
              <p:spPr>
                <a:xfrm flipV="1">
                  <a:off x="1689976" y="1920239"/>
                  <a:ext cx="461669" cy="165408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0202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rapezoid 154">
                  <a:extLst>
                    <a:ext uri="{FF2B5EF4-FFF2-40B4-BE49-F238E27FC236}">
                      <a16:creationId xmlns:a16="http://schemas.microsoft.com/office/drawing/2014/main" xmlns="" id="{E432E309-DE27-4B03-B1A1-6E370DF1C39F}"/>
                    </a:ext>
                  </a:extLst>
                </p:cNvPr>
                <p:cNvSpPr/>
                <p:nvPr/>
              </p:nvSpPr>
              <p:spPr>
                <a:xfrm flipV="1">
                  <a:off x="1590035" y="2004871"/>
                  <a:ext cx="624113" cy="121973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9" name="Straight Connector 152">
                <a:extLst>
                  <a:ext uri="{FF2B5EF4-FFF2-40B4-BE49-F238E27FC236}">
                    <a16:creationId xmlns:a16="http://schemas.microsoft.com/office/drawing/2014/main" xmlns="" id="{FD1E477F-AD0F-413C-B147-B8C7A860919E}"/>
                  </a:ext>
                </a:extLst>
              </p:cNvPr>
              <p:cNvCxnSpPr/>
              <p:nvPr/>
            </p:nvCxnSpPr>
            <p:spPr>
              <a:xfrm flipV="1">
                <a:off x="6052893" y="102537"/>
                <a:ext cx="0" cy="1817702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161">
              <a:extLst>
                <a:ext uri="{FF2B5EF4-FFF2-40B4-BE49-F238E27FC236}">
                  <a16:creationId xmlns:a16="http://schemas.microsoft.com/office/drawing/2014/main" xmlns="" id="{6D79FB35-9FF1-44F6-BB5F-AA70EE5E9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7467" y="5327403"/>
              <a:ext cx="4111480" cy="1122268"/>
            </a:xfrm>
            <a:prstGeom prst="rect">
              <a:avLst/>
            </a:prstGeom>
          </p:spPr>
        </p:pic>
      </p:grpSp>
      <p:grpSp>
        <p:nvGrpSpPr>
          <p:cNvPr id="54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7619078" y="3728840"/>
            <a:ext cx="3822702" cy="457200"/>
            <a:chOff x="1411186" y="2646425"/>
            <a:chExt cx="3822702" cy="457200"/>
          </a:xfrm>
        </p:grpSpPr>
        <p:sp>
          <p:nvSpPr>
            <p:cNvPr id="55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5008630" y="2743527"/>
              <a:ext cx="184078" cy="26643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6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2983463" y="1074148"/>
              <a:ext cx="457200" cy="3601753"/>
            </a:xfrm>
            <a:prstGeom prst="round2SameRect">
              <a:avLst>
                <a:gd name="adj1" fmla="val 0"/>
                <a:gd name="adj2" fmla="val 4480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57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1830584" y="2720146"/>
              <a:ext cx="3088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الكتابَ الكتابَ فإِنَّهُ خيرُ رفيقٍ</a:t>
              </a:r>
              <a:endParaRPr lang="en-US" b="1" dirty="0"/>
            </a:p>
          </p:txBody>
        </p:sp>
      </p:grpSp>
      <p:grpSp>
        <p:nvGrpSpPr>
          <p:cNvPr id="58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8825592" y="2363938"/>
            <a:ext cx="2775203" cy="457200"/>
            <a:chOff x="6844962" y="2432391"/>
            <a:chExt cx="2775202" cy="457200"/>
          </a:xfrm>
        </p:grpSpPr>
        <p:sp>
          <p:nvSpPr>
            <p:cNvPr id="59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226068" y="1495494"/>
              <a:ext cx="457200" cy="2330993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385644"/>
              <a:ext cx="122501" cy="4792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402" y="2489163"/>
              <a:ext cx="2164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أتأمّلُ ما ورَدَ في النَّص :</a:t>
              </a:r>
              <a:endParaRPr lang="en-US" b="1" dirty="0"/>
            </a:p>
          </p:txBody>
        </p:sp>
      </p:grpSp>
      <p:sp>
        <p:nvSpPr>
          <p:cNvPr id="62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612382" y="2446844"/>
            <a:ext cx="245018" cy="21996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9044424" y="4580604"/>
            <a:ext cx="2445448" cy="457200"/>
            <a:chOff x="2714393" y="2671741"/>
            <a:chExt cx="2445448" cy="457200"/>
          </a:xfrm>
        </p:grpSpPr>
        <p:sp>
          <p:nvSpPr>
            <p:cNvPr id="74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34583" y="2743528"/>
              <a:ext cx="184078" cy="266439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5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617129" y="1852667"/>
              <a:ext cx="457200" cy="209534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6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2714393" y="2694746"/>
              <a:ext cx="2179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0000"/>
                  </a:solidFill>
                </a:rPr>
                <a:t>ما الفرق بين الأسلوبين ؟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4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4609161" y="4635978"/>
            <a:ext cx="4216430" cy="457200"/>
            <a:chOff x="1017458" y="2646425"/>
            <a:chExt cx="4216430" cy="457200"/>
          </a:xfrm>
        </p:grpSpPr>
        <p:sp>
          <p:nvSpPr>
            <p:cNvPr id="85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5008630" y="2743527"/>
              <a:ext cx="184078" cy="266439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9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2786599" y="877284"/>
              <a:ext cx="457200" cy="3995481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90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1017458" y="2682046"/>
              <a:ext cx="4028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0000"/>
                  </a:solidFill>
                </a:rPr>
                <a:t>الأولى</a:t>
              </a:r>
              <a:r>
                <a:rPr lang="ar-SY" b="1" dirty="0"/>
                <a:t>  :أسلوب تحذير/ </a:t>
              </a:r>
              <a:r>
                <a:rPr lang="ar-SY" b="1" dirty="0">
                  <a:solidFill>
                    <a:srgbClr val="FF0000"/>
                  </a:solidFill>
                </a:rPr>
                <a:t>الثانية </a:t>
              </a:r>
              <a:r>
                <a:rPr lang="ar-SY" b="1" dirty="0"/>
                <a:t>:أسلوب إغراء </a:t>
              </a:r>
              <a:endParaRPr lang="en-US" b="1" dirty="0"/>
            </a:p>
          </p:txBody>
        </p:sp>
      </p:grpSp>
      <p:grpSp>
        <p:nvGrpSpPr>
          <p:cNvPr id="91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9026279" y="5507658"/>
            <a:ext cx="2574516" cy="457200"/>
            <a:chOff x="2725995" y="2646425"/>
            <a:chExt cx="2574516" cy="457200"/>
          </a:xfrm>
        </p:grpSpPr>
        <p:sp>
          <p:nvSpPr>
            <p:cNvPr id="95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5041940" y="2710217"/>
              <a:ext cx="184080" cy="33306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6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640867" y="1731553"/>
              <a:ext cx="457200" cy="228694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98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3142300" y="2682046"/>
              <a:ext cx="1743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0000"/>
                  </a:solidFill>
                </a:rPr>
                <a:t>أُحاكي الجملتين : </a:t>
              </a:r>
              <a:endParaRPr lang="en-US" b="1" dirty="0"/>
            </a:p>
          </p:txBody>
        </p:sp>
      </p:grpSp>
      <p:grpSp>
        <p:nvGrpSpPr>
          <p:cNvPr id="102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6251076" y="5504794"/>
            <a:ext cx="2574516" cy="457200"/>
            <a:chOff x="2725995" y="2646425"/>
            <a:chExt cx="2574516" cy="457200"/>
          </a:xfrm>
        </p:grpSpPr>
        <p:sp>
          <p:nvSpPr>
            <p:cNvPr id="103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5041940" y="2710217"/>
              <a:ext cx="184080" cy="333062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4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640867" y="1731553"/>
              <a:ext cx="457200" cy="228694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05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3142300" y="2682046"/>
              <a:ext cx="1743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0000"/>
                  </a:solidFill>
                </a:rPr>
                <a:t>إِيَّاكَ أنْ تُهمِل دروسَكَ</a:t>
              </a:r>
              <a:endParaRPr lang="en-US" b="1" dirty="0"/>
            </a:p>
          </p:txBody>
        </p:sp>
      </p:grpSp>
      <p:grpSp>
        <p:nvGrpSpPr>
          <p:cNvPr id="106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2865942" y="5487121"/>
            <a:ext cx="3223218" cy="457200"/>
            <a:chOff x="2077293" y="2646425"/>
            <a:chExt cx="3223218" cy="457200"/>
          </a:xfrm>
        </p:grpSpPr>
        <p:sp>
          <p:nvSpPr>
            <p:cNvPr id="107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5041940" y="2710217"/>
              <a:ext cx="184080" cy="333062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8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316516" y="1407202"/>
              <a:ext cx="457200" cy="293564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09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2077293" y="2682046"/>
              <a:ext cx="280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0000"/>
                  </a:solidFill>
                </a:rPr>
                <a:t>الاجتهادَ الاجتهادَ </a:t>
              </a:r>
              <a:r>
                <a:rPr lang="ar-SY" b="1" dirty="0">
                  <a:solidFill>
                    <a:srgbClr val="FF0000"/>
                  </a:solidFill>
                </a:rPr>
                <a:t>فإِنَّهُ </a:t>
              </a:r>
              <a:r>
                <a:rPr lang="ar-SY" b="1" dirty="0" smtClean="0">
                  <a:solidFill>
                    <a:srgbClr val="FF0000"/>
                  </a:solidFill>
                </a:rPr>
                <a:t>سبيلُ النجاحِ 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827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نص الفهم القرآني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344144" y="-32438"/>
            <a:ext cx="824178" cy="321853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227101" y="-115394"/>
            <a:ext cx="1022986" cy="2822022"/>
            <a:chOff x="1232841" y="-200541"/>
            <a:chExt cx="1022986" cy="282202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32841" y="510745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63384" y="-200541"/>
              <a:ext cx="492443" cy="282202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كتابٌ يتحدَّثُ عن نفسِهِ</a:t>
              </a:r>
            </a:p>
          </p:txBody>
        </p:sp>
      </p:grpSp>
      <p:grpSp>
        <p:nvGrpSpPr>
          <p:cNvPr id="58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5099796" y="293730"/>
            <a:ext cx="5549987" cy="457200"/>
            <a:chOff x="6844962" y="2432391"/>
            <a:chExt cx="5549985" cy="457200"/>
          </a:xfrm>
        </p:grpSpPr>
        <p:sp>
          <p:nvSpPr>
            <p:cNvPr id="59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537259" y="184303"/>
              <a:ext cx="457200" cy="495337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385644"/>
              <a:ext cx="122501" cy="4792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288803" y="2489163"/>
              <a:ext cx="510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أكتبُ في فراغ الجمل الآتية التكملة المناسبة على غرار ما تعلّمت :</a:t>
              </a:r>
              <a:endParaRPr lang="en-US" b="1" dirty="0"/>
            </a:p>
          </p:txBody>
        </p:sp>
      </p:grpSp>
      <p:sp>
        <p:nvSpPr>
          <p:cNvPr id="62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661370" y="376636"/>
            <a:ext cx="245018" cy="2199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 flipV="1">
            <a:off x="10833122" y="2517483"/>
            <a:ext cx="193610" cy="16955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 flipV="1">
            <a:off x="10843713" y="1742425"/>
            <a:ext cx="193609" cy="16955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3">
            <a:extLst>
              <a:ext uri="{FF2B5EF4-FFF2-40B4-BE49-F238E27FC236}">
                <a16:creationId xmlns="" xmlns:a16="http://schemas.microsoft.com/office/drawing/2014/main" id="{CD8D4281-B2E6-49D5-B221-5FADED31DA96}"/>
              </a:ext>
            </a:extLst>
          </p:cNvPr>
          <p:cNvGrpSpPr/>
          <p:nvPr/>
        </p:nvGrpSpPr>
        <p:grpSpPr>
          <a:xfrm>
            <a:off x="6536725" y="1606745"/>
            <a:ext cx="4108180" cy="457200"/>
            <a:chOff x="1000786" y="2646425"/>
            <a:chExt cx="4108180" cy="457200"/>
          </a:xfrm>
        </p:grpSpPr>
        <p:sp>
          <p:nvSpPr>
            <p:cNvPr id="113" name="Rectangle: Top Corners Rounded 31">
              <a:extLst>
                <a:ext uri="{FF2B5EF4-FFF2-40B4-BE49-F238E27FC236}">
                  <a16:creationId xmlns="" xmlns:a16="http://schemas.microsoft.com/office/drawing/2014/main" id="{DC88F022-56F2-4D1E-811C-DAFB868B2DBF}"/>
                </a:ext>
              </a:extLst>
            </p:cNvPr>
            <p:cNvSpPr/>
            <p:nvPr/>
          </p:nvSpPr>
          <p:spPr>
            <a:xfrm rot="5400000">
              <a:off x="2778262" y="868949"/>
              <a:ext cx="457200" cy="401215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14" name="Isosceles Triangle 32">
              <a:extLst>
                <a:ext uri="{FF2B5EF4-FFF2-40B4-BE49-F238E27FC236}">
                  <a16:creationId xmlns="" xmlns:a16="http://schemas.microsoft.com/office/drawing/2014/main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5" name="TextBox 72">
              <a:extLst>
                <a:ext uri="{FF2B5EF4-FFF2-40B4-BE49-F238E27FC236}">
                  <a16:creationId xmlns="" xmlns:a16="http://schemas.microsoft.com/office/drawing/2014/main" id="{C4E3C3CF-F623-489E-8FF9-232F563DEE61}"/>
                </a:ext>
              </a:extLst>
            </p:cNvPr>
            <p:cNvSpPr txBox="1"/>
            <p:nvPr/>
          </p:nvSpPr>
          <p:spPr>
            <a:xfrm>
              <a:off x="1305556" y="2690359"/>
              <a:ext cx="3596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الصِّدقَ                   فإنَّه خُلُقٌ مَحْمُودٌ !</a:t>
              </a:r>
              <a:endParaRPr lang="en-US" b="1" dirty="0"/>
            </a:p>
          </p:txBody>
        </p:sp>
      </p:grpSp>
      <p:grpSp>
        <p:nvGrpSpPr>
          <p:cNvPr id="116" name="Group 11">
            <a:extLst>
              <a:ext uri="{FF2B5EF4-FFF2-40B4-BE49-F238E27FC236}">
                <a16:creationId xmlns=""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6536724" y="2403103"/>
            <a:ext cx="4108183" cy="457200"/>
            <a:chOff x="-531954" y="3373094"/>
            <a:chExt cx="5640919" cy="457200"/>
          </a:xfrm>
        </p:grpSpPr>
        <p:sp>
          <p:nvSpPr>
            <p:cNvPr id="117" name="Rectangle: Top Corners Rounded 35">
              <a:extLst>
                <a:ext uri="{FF2B5EF4-FFF2-40B4-BE49-F238E27FC236}">
                  <a16:creationId xmlns=""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2011892" y="829248"/>
              <a:ext cx="457200" cy="5544891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8" name="Isosceles Triangle 36">
              <a:extLst>
                <a:ext uri="{FF2B5EF4-FFF2-40B4-BE49-F238E27FC236}">
                  <a16:creationId xmlns=""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9" name="TextBox 73">
              <a:extLst>
                <a:ext uri="{FF2B5EF4-FFF2-40B4-BE49-F238E27FC236}">
                  <a16:creationId xmlns=""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-156525" y="3428237"/>
              <a:ext cx="5004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الوفاءَ                    فذلِكَ يَجْعَلُكِ محبوبةً !</a:t>
              </a:r>
              <a:endParaRPr lang="en-US" b="1" dirty="0"/>
            </a:p>
          </p:txBody>
        </p:sp>
      </p:grpSp>
      <p:sp>
        <p:nvSpPr>
          <p:cNvPr id="120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 flipV="1">
            <a:off x="10855510" y="3324293"/>
            <a:ext cx="193610" cy="16955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1">
            <a:extLst>
              <a:ext uri="{FF2B5EF4-FFF2-40B4-BE49-F238E27FC236}">
                <a16:creationId xmlns=""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6536723" y="3231049"/>
            <a:ext cx="4091158" cy="457200"/>
            <a:chOff x="-508581" y="3373093"/>
            <a:chExt cx="5617546" cy="457200"/>
          </a:xfrm>
        </p:grpSpPr>
        <p:sp>
          <p:nvSpPr>
            <p:cNvPr id="122" name="Rectangle: Top Corners Rounded 35">
              <a:extLst>
                <a:ext uri="{FF2B5EF4-FFF2-40B4-BE49-F238E27FC236}">
                  <a16:creationId xmlns=""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2023579" y="840933"/>
              <a:ext cx="457200" cy="552151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3" name="Isosceles Triangle 36">
              <a:extLst>
                <a:ext uri="{FF2B5EF4-FFF2-40B4-BE49-F238E27FC236}">
                  <a16:creationId xmlns=""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4" name="TextBox 73">
              <a:extLst>
                <a:ext uri="{FF2B5EF4-FFF2-40B4-BE49-F238E27FC236}">
                  <a16:creationId xmlns=""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439876" y="3428237"/>
              <a:ext cx="4407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الأَدَبَ و                 معَ رفيقاتِكِ</a:t>
              </a:r>
              <a:endParaRPr lang="en-US" b="1" dirty="0"/>
            </a:p>
          </p:txBody>
        </p:sp>
      </p:grpSp>
      <p:sp>
        <p:nvSpPr>
          <p:cNvPr id="125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8936867" y="1627147"/>
            <a:ext cx="82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C00000"/>
                </a:solidFill>
                <a:latin typeface="Century Gothic" panose="020B0502020202020204" pitchFamily="34" charset="0"/>
              </a:rPr>
              <a:t>الصِّدقَ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6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8912226" y="2431648"/>
            <a:ext cx="82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C00000"/>
                </a:solidFill>
                <a:latin typeface="Century Gothic" panose="020B0502020202020204" pitchFamily="34" charset="0"/>
              </a:rPr>
              <a:t>الوفاءَ 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7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8919171" y="3255693"/>
            <a:ext cx="81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التهذيبَ 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8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7158574" y="924544"/>
            <a:ext cx="3468901" cy="541856"/>
            <a:chOff x="6844962" y="2331582"/>
            <a:chExt cx="3468899" cy="541856"/>
          </a:xfrm>
        </p:grpSpPr>
        <p:sp>
          <p:nvSpPr>
            <p:cNvPr id="129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360245"/>
              <a:ext cx="122501" cy="479268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530588" y="1090165"/>
              <a:ext cx="541856" cy="3024690"/>
            </a:xfrm>
            <a:prstGeom prst="round2SameRect">
              <a:avLst>
                <a:gd name="adj1" fmla="val 0"/>
                <a:gd name="adj2" fmla="val 47582"/>
              </a:avLst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404" y="2451063"/>
              <a:ext cx="2509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0000"/>
                  </a:solidFill>
                </a:rPr>
                <a:t>1-</a:t>
              </a:r>
              <a:r>
                <a:rPr lang="ar-SY" b="1" dirty="0" smtClean="0">
                  <a:solidFill>
                    <a:srgbClr val="0070C0"/>
                  </a:solidFill>
                </a:rPr>
                <a:t> حثَّتْ هيفاءُ صديقتها قائلةً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32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 flipV="1">
            <a:off x="10900287" y="5483974"/>
            <a:ext cx="193610" cy="16955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 flipV="1">
            <a:off x="10910878" y="4708916"/>
            <a:ext cx="193609" cy="16955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3">
            <a:extLst>
              <a:ext uri="{FF2B5EF4-FFF2-40B4-BE49-F238E27FC236}">
                <a16:creationId xmlns="" xmlns:a16="http://schemas.microsoft.com/office/drawing/2014/main" id="{CD8D4281-B2E6-49D5-B221-5FADED31DA96}"/>
              </a:ext>
            </a:extLst>
          </p:cNvPr>
          <p:cNvGrpSpPr/>
          <p:nvPr/>
        </p:nvGrpSpPr>
        <p:grpSpPr>
          <a:xfrm>
            <a:off x="6603890" y="4573236"/>
            <a:ext cx="4108180" cy="457200"/>
            <a:chOff x="1000786" y="2646425"/>
            <a:chExt cx="4108180" cy="457200"/>
          </a:xfrm>
        </p:grpSpPr>
        <p:sp>
          <p:nvSpPr>
            <p:cNvPr id="135" name="Rectangle: Top Corners Rounded 31">
              <a:extLst>
                <a:ext uri="{FF2B5EF4-FFF2-40B4-BE49-F238E27FC236}">
                  <a16:creationId xmlns="" xmlns:a16="http://schemas.microsoft.com/office/drawing/2014/main" id="{DC88F022-56F2-4D1E-811C-DAFB868B2DBF}"/>
                </a:ext>
              </a:extLst>
            </p:cNvPr>
            <p:cNvSpPr/>
            <p:nvPr/>
          </p:nvSpPr>
          <p:spPr>
            <a:xfrm rot="5400000">
              <a:off x="2778262" y="868949"/>
              <a:ext cx="457200" cy="401215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36" name="Isosceles Triangle 32">
              <a:extLst>
                <a:ext uri="{FF2B5EF4-FFF2-40B4-BE49-F238E27FC236}">
                  <a16:creationId xmlns="" xmlns:a16="http://schemas.microsoft.com/office/drawing/2014/main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7" name="TextBox 72">
              <a:extLst>
                <a:ext uri="{FF2B5EF4-FFF2-40B4-BE49-F238E27FC236}">
                  <a16:creationId xmlns="" xmlns:a16="http://schemas.microsoft.com/office/drawing/2014/main" id="{C4E3C3CF-F623-489E-8FF9-232F563DEE61}"/>
                </a:ext>
              </a:extLst>
            </p:cNvPr>
            <p:cNvSpPr txBox="1"/>
            <p:nvPr/>
          </p:nvSpPr>
          <p:spPr>
            <a:xfrm>
              <a:off x="1305556" y="2690359"/>
              <a:ext cx="3596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التكبَّرَ </a:t>
              </a:r>
              <a:r>
                <a:rPr lang="ar-SY" b="1" dirty="0" smtClean="0"/>
                <a:t>التكبَّرَ , حتّى</a:t>
              </a:r>
              <a:endParaRPr lang="en-US" b="1" dirty="0"/>
            </a:p>
          </p:txBody>
        </p:sp>
      </p:grpSp>
      <p:grpSp>
        <p:nvGrpSpPr>
          <p:cNvPr id="138" name="Group 11">
            <a:extLst>
              <a:ext uri="{FF2B5EF4-FFF2-40B4-BE49-F238E27FC236}">
                <a16:creationId xmlns=""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6603889" y="5369594"/>
            <a:ext cx="4108183" cy="457200"/>
            <a:chOff x="-531954" y="3373094"/>
            <a:chExt cx="5640919" cy="457200"/>
          </a:xfrm>
        </p:grpSpPr>
        <p:sp>
          <p:nvSpPr>
            <p:cNvPr id="139" name="Rectangle: Top Corners Rounded 35">
              <a:extLst>
                <a:ext uri="{FF2B5EF4-FFF2-40B4-BE49-F238E27FC236}">
                  <a16:creationId xmlns=""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2011892" y="829248"/>
              <a:ext cx="457200" cy="5544891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0" name="Isosceles Triangle 36">
              <a:extLst>
                <a:ext uri="{FF2B5EF4-FFF2-40B4-BE49-F238E27FC236}">
                  <a16:creationId xmlns=""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1" name="TextBox 73">
              <a:extLst>
                <a:ext uri="{FF2B5EF4-FFF2-40B4-BE49-F238E27FC236}">
                  <a16:creationId xmlns=""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-156525" y="3428237"/>
              <a:ext cx="5004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إِيَّاكَ أَنْ               عيوبَ النَّاسِ</a:t>
              </a:r>
              <a:endParaRPr lang="en-US" b="1" dirty="0"/>
            </a:p>
          </p:txBody>
        </p:sp>
      </p:grpSp>
      <p:sp>
        <p:nvSpPr>
          <p:cNvPr id="142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 flipV="1">
            <a:off x="10922675" y="6290784"/>
            <a:ext cx="193610" cy="16955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1">
            <a:extLst>
              <a:ext uri="{FF2B5EF4-FFF2-40B4-BE49-F238E27FC236}">
                <a16:creationId xmlns=""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6603888" y="6197540"/>
            <a:ext cx="4091158" cy="457200"/>
            <a:chOff x="-508581" y="3373093"/>
            <a:chExt cx="5617546" cy="457200"/>
          </a:xfrm>
        </p:grpSpPr>
        <p:sp>
          <p:nvSpPr>
            <p:cNvPr id="144" name="Rectangle: Top Corners Rounded 35">
              <a:extLst>
                <a:ext uri="{FF2B5EF4-FFF2-40B4-BE49-F238E27FC236}">
                  <a16:creationId xmlns=""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2023579" y="840933"/>
              <a:ext cx="457200" cy="552151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5" name="Isosceles Triangle 36">
              <a:extLst>
                <a:ext uri="{FF2B5EF4-FFF2-40B4-BE49-F238E27FC236}">
                  <a16:creationId xmlns=""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6" name="TextBox 73">
              <a:extLst>
                <a:ext uri="{FF2B5EF4-FFF2-40B4-BE49-F238E27FC236}">
                  <a16:creationId xmlns=""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439876" y="3428237"/>
              <a:ext cx="4407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إِيَّاكَ أَنْ                 </a:t>
              </a:r>
              <a:r>
                <a:rPr lang="ar-SY" b="1" dirty="0"/>
                <a:t>فإنَّه خُلُقٌ </a:t>
              </a:r>
              <a:r>
                <a:rPr lang="ar-SY" b="1" dirty="0" smtClean="0"/>
                <a:t>مَذمومٌ</a:t>
              </a:r>
              <a:endParaRPr lang="en-US" b="1" dirty="0"/>
            </a:p>
          </p:txBody>
        </p:sp>
      </p:grpSp>
      <p:sp>
        <p:nvSpPr>
          <p:cNvPr id="147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7493000" y="4632018"/>
            <a:ext cx="150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C00000"/>
                </a:solidFill>
                <a:latin typeface="Century Gothic" panose="020B0502020202020204" pitchFamily="34" charset="0"/>
              </a:rPr>
              <a:t>لا </a:t>
            </a:r>
            <a:r>
              <a:rPr lang="ar-SY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تنالَ كُرْهَ الناسِ </a:t>
            </a:r>
            <a:endParaRPr lang="en-US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8979391" y="5409626"/>
            <a:ext cx="82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تذكرَ 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9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8940339" y="6264109"/>
            <a:ext cx="81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تسرقَ 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0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7225739" y="3891035"/>
            <a:ext cx="3468901" cy="541856"/>
            <a:chOff x="6844962" y="2331582"/>
            <a:chExt cx="3468899" cy="541856"/>
          </a:xfrm>
        </p:grpSpPr>
        <p:sp>
          <p:nvSpPr>
            <p:cNvPr id="151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360245"/>
              <a:ext cx="122501" cy="479268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530588" y="1090165"/>
              <a:ext cx="541856" cy="3024690"/>
            </a:xfrm>
            <a:prstGeom prst="round2SameRect">
              <a:avLst>
                <a:gd name="adj1" fmla="val 0"/>
                <a:gd name="adj2" fmla="val 47582"/>
              </a:avLst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404" y="2451063"/>
              <a:ext cx="2509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0000"/>
                  </a:solidFill>
                </a:rPr>
                <a:t>2-</a:t>
              </a:r>
              <a:r>
                <a:rPr lang="ar-SY" b="1" dirty="0" smtClean="0">
                  <a:solidFill>
                    <a:srgbClr val="0070C0"/>
                  </a:solidFill>
                </a:rPr>
                <a:t> حَذَّرَ عَليٌّ صديقَهُ قائلاً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03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62" grpId="0" animBg="1"/>
      <p:bldP spid="110" grpId="0" animBg="1"/>
      <p:bldP spid="111" grpId="0" animBg="1"/>
      <p:bldP spid="120" grpId="0" animBg="1"/>
      <p:bldP spid="125" grpId="0"/>
      <p:bldP spid="126" grpId="0"/>
      <p:bldP spid="127" grpId="0"/>
      <p:bldP spid="132" grpId="0" animBg="1"/>
      <p:bldP spid="133" grpId="0" animBg="1"/>
      <p:bldP spid="142" grpId="0" animBg="1"/>
      <p:bldP spid="147" grpId="0"/>
      <p:bldP spid="148" grpId="0"/>
      <p:bldP spid="1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نص الفهم القرآني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344144" y="-32438"/>
            <a:ext cx="824178" cy="321853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227101" y="-115394"/>
            <a:ext cx="1022986" cy="2822022"/>
            <a:chOff x="1232841" y="-200541"/>
            <a:chExt cx="1022986" cy="282202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32841" y="510745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63384" y="-200541"/>
              <a:ext cx="492443" cy="282202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كتابٌ يتحدَّثُ عن نفسِهِ</a:t>
              </a:r>
            </a:p>
          </p:txBody>
        </p:sp>
      </p:grpSp>
      <p:pic>
        <p:nvPicPr>
          <p:cNvPr id="66" name="Picture 161">
            <a:extLst>
              <a:ext uri="{FF2B5EF4-FFF2-40B4-BE49-F238E27FC236}">
                <a16:creationId xmlns:a16="http://schemas.microsoft.com/office/drawing/2014/main" xmlns="" id="{6D79FB35-9FF1-44F6-BB5F-AA70EE5E94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7"/>
          <a:stretch/>
        </p:blipFill>
        <p:spPr>
          <a:xfrm>
            <a:off x="8208021" y="1604758"/>
            <a:ext cx="2224434" cy="397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8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5099796" y="293730"/>
            <a:ext cx="5549987" cy="457200"/>
            <a:chOff x="6844962" y="2432391"/>
            <a:chExt cx="5549985" cy="457200"/>
          </a:xfrm>
        </p:grpSpPr>
        <p:sp>
          <p:nvSpPr>
            <p:cNvPr id="59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537259" y="184303"/>
              <a:ext cx="457200" cy="495337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385644"/>
              <a:ext cx="122501" cy="4792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288803" y="2489163"/>
              <a:ext cx="510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أُحَذِّرُ أخي من الوقوعِ فيما يأتي , باستعمالِ صُورِ التَّحذيرِ</a:t>
              </a:r>
              <a:endParaRPr lang="en-US" b="1" dirty="0"/>
            </a:p>
          </p:txBody>
        </p:sp>
      </p:grpSp>
      <p:sp>
        <p:nvSpPr>
          <p:cNvPr id="62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661370" y="376636"/>
            <a:ext cx="245018" cy="21996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 flipV="1">
            <a:off x="10833122" y="2517483"/>
            <a:ext cx="193610" cy="16955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 flipV="1">
            <a:off x="10843713" y="1742425"/>
            <a:ext cx="193609" cy="16955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 flipV="1">
            <a:off x="10855510" y="3324293"/>
            <a:ext cx="193610" cy="16955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 flipV="1">
            <a:off x="10881293" y="4941235"/>
            <a:ext cx="193610" cy="16955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 flipV="1">
            <a:off x="10891884" y="4166177"/>
            <a:ext cx="193609" cy="16955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161">
            <a:extLst>
              <a:ext uri="{FF2B5EF4-FFF2-40B4-BE49-F238E27FC236}">
                <a16:creationId xmlns:a16="http://schemas.microsoft.com/office/drawing/2014/main" xmlns="" id="{6D79FB35-9FF1-44F6-BB5F-AA70EE5E9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21" y="2379816"/>
            <a:ext cx="2224435" cy="444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9" name="Picture 161">
            <a:extLst>
              <a:ext uri="{FF2B5EF4-FFF2-40B4-BE49-F238E27FC236}">
                <a16:creationId xmlns:a16="http://schemas.microsoft.com/office/drawing/2014/main" xmlns="" id="{6D79FB35-9FF1-44F6-BB5F-AA70EE5E94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14" y="3195432"/>
            <a:ext cx="2170804" cy="380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Picture 161">
            <a:extLst>
              <a:ext uri="{FF2B5EF4-FFF2-40B4-BE49-F238E27FC236}">
                <a16:creationId xmlns:a16="http://schemas.microsoft.com/office/drawing/2014/main" xmlns="" id="{6D79FB35-9FF1-44F6-BB5F-AA70EE5E94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21" y="3983397"/>
            <a:ext cx="2170804" cy="411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" name="Picture 161">
            <a:extLst>
              <a:ext uri="{FF2B5EF4-FFF2-40B4-BE49-F238E27FC236}">
                <a16:creationId xmlns:a16="http://schemas.microsoft.com/office/drawing/2014/main" xmlns="" id="{6D79FB35-9FF1-44F6-BB5F-AA70EE5E94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20" y="4803961"/>
            <a:ext cx="2186451" cy="455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2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924302" y="1583399"/>
            <a:ext cx="2950621" cy="376473"/>
            <a:chOff x="-6510778" y="1425160"/>
            <a:chExt cx="9018067" cy="487347"/>
          </a:xfrm>
        </p:grpSpPr>
        <p:sp>
          <p:nvSpPr>
            <p:cNvPr id="73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4725277" y="1434405"/>
              <a:ext cx="7125120" cy="478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إياك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والافراطَ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في الأكل </a:t>
              </a:r>
              <a:endParaRPr lang="en-US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6510778" y="1425160"/>
              <a:ext cx="9018067" cy="4636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924300" y="2422560"/>
            <a:ext cx="3096006" cy="386206"/>
            <a:chOff x="756987" y="1425160"/>
            <a:chExt cx="1816248" cy="499948"/>
          </a:xfrm>
        </p:grpSpPr>
        <p:sp>
          <p:nvSpPr>
            <p:cNvPr id="76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756988" y="1447004"/>
              <a:ext cx="1816247" cy="47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إياك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والتدخينَ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فإنه يضر بصحة القلب </a:t>
              </a:r>
              <a:endParaRPr lang="en-US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756987" y="1425160"/>
              <a:ext cx="1750302" cy="4636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924302" y="3213777"/>
            <a:ext cx="2996292" cy="369332"/>
            <a:chOff x="-8708291" y="1414123"/>
            <a:chExt cx="11274700" cy="478105"/>
          </a:xfrm>
        </p:grpSpPr>
        <p:sp>
          <p:nvSpPr>
            <p:cNvPr id="79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5697615" y="1414123"/>
              <a:ext cx="8264024" cy="47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إياك أن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تقعَ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في الحفرة </a:t>
              </a:r>
              <a:endParaRPr lang="en-US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8708291" y="1425160"/>
              <a:ext cx="11215581" cy="4636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924299" y="4045550"/>
            <a:ext cx="3024981" cy="373505"/>
            <a:chOff x="-7640892" y="1425160"/>
            <a:chExt cx="10103097" cy="483507"/>
          </a:xfrm>
        </p:grpSpPr>
        <p:sp>
          <p:nvSpPr>
            <p:cNvPr id="82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7640892" y="1430563"/>
              <a:ext cx="9512257" cy="47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إياك أن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تقتربَ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من النار فهي مؤذية </a:t>
              </a:r>
              <a:endParaRPr lang="en-US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7640888" y="1425160"/>
              <a:ext cx="10103093" cy="4636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822702" y="4897611"/>
            <a:ext cx="3151978" cy="396133"/>
            <a:chOff x="-8140795" y="1425160"/>
            <a:chExt cx="10629665" cy="512799"/>
          </a:xfrm>
        </p:grpSpPr>
        <p:sp>
          <p:nvSpPr>
            <p:cNvPr id="85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8140795" y="1459853"/>
              <a:ext cx="10629665" cy="478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إياك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والإسرافَ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لأن الله لا يحب المسرفين </a:t>
              </a:r>
              <a:endParaRPr lang="en-US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7798171" y="1425160"/>
              <a:ext cx="10104643" cy="4636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992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62" grpId="0" animBg="1"/>
      <p:bldP spid="110" grpId="0" animBg="1"/>
      <p:bldP spid="111" grpId="0" animBg="1"/>
      <p:bldP spid="120" grpId="0" animBg="1"/>
      <p:bldP spid="132" grpId="0" animBg="1"/>
      <p:bldP spid="1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نص الفهم القرآني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528572" y="-140666"/>
            <a:ext cx="785521" cy="354873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301477" y="-53715"/>
            <a:ext cx="963128" cy="2860122"/>
            <a:chOff x="1254599" y="-264038"/>
            <a:chExt cx="963128" cy="286012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54599" y="259833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25284" y="-264038"/>
              <a:ext cx="492443" cy="286012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كتابٌ يتحدَّثُ عن نفسِهِ</a:t>
              </a:r>
            </a:p>
          </p:txBody>
        </p:sp>
      </p:grpSp>
      <p:grpSp>
        <p:nvGrpSpPr>
          <p:cNvPr id="69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5439857" y="3602256"/>
            <a:ext cx="5727699" cy="457200"/>
            <a:chOff x="-457175" y="2646425"/>
            <a:chExt cx="5727699" cy="457200"/>
          </a:xfrm>
        </p:grpSpPr>
        <p:sp>
          <p:nvSpPr>
            <p:cNvPr id="71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5022024" y="2730132"/>
              <a:ext cx="193925" cy="30307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0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2049282" y="139968"/>
              <a:ext cx="457200" cy="5470113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2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-317474" y="2694746"/>
              <a:ext cx="5092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</a:rPr>
                <a:t>بالتعاون مع مجموعتي ُحدِّدُ الإجابة غير الصحيحة مع التعليل :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0" name="Picture 161">
            <a:extLst>
              <a:ext uri="{FF2B5EF4-FFF2-40B4-BE49-F238E27FC236}">
                <a16:creationId xmlns="" xmlns:a16="http://schemas.microsoft.com/office/drawing/2014/main" id="{6D79FB35-9FF1-44F6-BB5F-AA70EE5E94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2" t="7963"/>
          <a:stretch/>
        </p:blipFill>
        <p:spPr>
          <a:xfrm>
            <a:off x="5178341" y="1463762"/>
            <a:ext cx="5799282" cy="1798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6" name="مجموعة 35"/>
          <p:cNvGrpSpPr/>
          <p:nvPr/>
        </p:nvGrpSpPr>
        <p:grpSpPr>
          <a:xfrm>
            <a:off x="7765664" y="78583"/>
            <a:ext cx="3134573" cy="1096781"/>
            <a:chOff x="7765664" y="78583"/>
            <a:chExt cx="3134573" cy="1096781"/>
          </a:xfrm>
        </p:grpSpPr>
        <p:grpSp>
          <p:nvGrpSpPr>
            <p:cNvPr id="38" name="Group 81">
              <a:extLst>
                <a:ext uri="{FF2B5EF4-FFF2-40B4-BE49-F238E27FC236}">
                  <a16:creationId xmlns="" xmlns:a16="http://schemas.microsoft.com/office/drawing/2014/main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43" name="Rectangle 82">
                <a:extLst>
                  <a:ext uri="{FF2B5EF4-FFF2-40B4-BE49-F238E27FC236}">
                    <a16:creationId xmlns="" xmlns:a16="http://schemas.microsoft.com/office/drawing/2014/main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: Shape 83">
                <a:extLst>
                  <a:ext uri="{FF2B5EF4-FFF2-40B4-BE49-F238E27FC236}">
                    <a16:creationId xmlns="" xmlns:a16="http://schemas.microsoft.com/office/drawing/2014/main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84">
                <a:extLst>
                  <a:ext uri="{FF2B5EF4-FFF2-40B4-BE49-F238E27FC236}">
                    <a16:creationId xmlns="" xmlns:a16="http://schemas.microsoft.com/office/drawing/2014/main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400" b="1" dirty="0" smtClean="0">
                    <a:solidFill>
                      <a:schemeClr val="tx1"/>
                    </a:solidFill>
                  </a:rPr>
                  <a:t>تفكير </a:t>
                </a:r>
                <a:r>
                  <a:rPr lang="ar-SY" sz="2400" b="1" dirty="0">
                    <a:solidFill>
                      <a:schemeClr val="tx1"/>
                    </a:solidFill>
                  </a:rPr>
                  <a:t>ن</a:t>
                </a:r>
                <a:r>
                  <a:rPr lang="ar-SY" sz="2400" b="1" dirty="0" smtClean="0">
                    <a:solidFill>
                      <a:schemeClr val="tx1"/>
                    </a:solidFill>
                  </a:rPr>
                  <a:t>اقد</a:t>
                </a:r>
                <a:endParaRPr lang="ar-SA" sz="2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6" name="Group 88">
                <a:extLst>
                  <a:ext uri="{FF2B5EF4-FFF2-40B4-BE49-F238E27FC236}">
                    <a16:creationId xmlns="" xmlns:a16="http://schemas.microsoft.com/office/drawing/2014/main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54" name="Oval 91">
                  <a:extLst>
                    <a:ext uri="{FF2B5EF4-FFF2-40B4-BE49-F238E27FC236}">
                      <a16:creationId xmlns="" xmlns:a16="http://schemas.microsoft.com/office/drawing/2014/main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: Shape 92">
                  <a:extLst>
                    <a:ext uri="{FF2B5EF4-FFF2-40B4-BE49-F238E27FC236}">
                      <a16:creationId xmlns="" xmlns:a16="http://schemas.microsoft.com/office/drawing/2014/main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Freeform: Shape 89">
                <a:extLst>
                  <a:ext uri="{FF2B5EF4-FFF2-40B4-BE49-F238E27FC236}">
                    <a16:creationId xmlns="" xmlns:a16="http://schemas.microsoft.com/office/drawing/2014/main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Freeform: Shape 90">
                <a:extLst>
                  <a:ext uri="{FF2B5EF4-FFF2-40B4-BE49-F238E27FC236}">
                    <a16:creationId xmlns="" xmlns:a16="http://schemas.microsoft.com/office/drawing/2014/main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مجموعة 38"/>
            <p:cNvGrpSpPr/>
            <p:nvPr/>
          </p:nvGrpSpPr>
          <p:grpSpPr>
            <a:xfrm>
              <a:off x="10356796" y="194958"/>
              <a:ext cx="543441" cy="980406"/>
              <a:chOff x="10356796" y="194958"/>
              <a:chExt cx="543441" cy="980406"/>
            </a:xfrm>
          </p:grpSpPr>
          <p:sp>
            <p:nvSpPr>
              <p:cNvPr id="40" name="Rectangle 48">
                <a:extLst>
                  <a:ext uri="{FF2B5EF4-FFF2-40B4-BE49-F238E27FC236}">
                    <a16:creationId xmlns="" xmlns:a16="http://schemas.microsoft.com/office/drawing/2014/main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507102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0">
                <a:extLst>
                  <a:ext uri="{FF2B5EF4-FFF2-40B4-BE49-F238E27FC236}">
                    <a16:creationId xmlns="" xmlns:a16="http://schemas.microsoft.com/office/drawing/2014/main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61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6578599" y="4313907"/>
            <a:ext cx="4803757" cy="541856"/>
            <a:chOff x="6844962" y="2331582"/>
            <a:chExt cx="3468899" cy="541856"/>
          </a:xfrm>
        </p:grpSpPr>
        <p:sp>
          <p:nvSpPr>
            <p:cNvPr id="62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360245"/>
              <a:ext cx="122501" cy="479268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530588" y="1090165"/>
              <a:ext cx="541856" cy="3024690"/>
            </a:xfrm>
            <a:prstGeom prst="round2SameRect">
              <a:avLst>
                <a:gd name="adj1" fmla="val 0"/>
                <a:gd name="adj2" fmla="val 47582"/>
              </a:avLst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289172" y="2425663"/>
              <a:ext cx="2932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</a:rPr>
                <a:t>الجملة الثانية لأنه لا يوجد فيها إلزام 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73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4026965" y="4122390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نص الفهم القرآني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528572" y="-140666"/>
            <a:ext cx="785521" cy="354873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301477" y="-53715"/>
            <a:ext cx="963128" cy="2860122"/>
            <a:chOff x="1254599" y="-264038"/>
            <a:chExt cx="963128" cy="286012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54599" y="259833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25284" y="-264038"/>
              <a:ext cx="492443" cy="286012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كتابٌ يتحدَّثُ عن نفسِهِ</a:t>
              </a:r>
            </a:p>
          </p:txBody>
        </p:sp>
      </p:grpSp>
      <p:grpSp>
        <p:nvGrpSpPr>
          <p:cNvPr id="36" name="مجموعة 35"/>
          <p:cNvGrpSpPr/>
          <p:nvPr/>
        </p:nvGrpSpPr>
        <p:grpSpPr>
          <a:xfrm>
            <a:off x="3441700" y="-201304"/>
            <a:ext cx="7514887" cy="1096781"/>
            <a:chOff x="7765664" y="78583"/>
            <a:chExt cx="2984042" cy="1096781"/>
          </a:xfrm>
        </p:grpSpPr>
        <p:grpSp>
          <p:nvGrpSpPr>
            <p:cNvPr id="38" name="Group 81">
              <a:extLst>
                <a:ext uri="{FF2B5EF4-FFF2-40B4-BE49-F238E27FC236}">
                  <a16:creationId xmlns="" xmlns:a16="http://schemas.microsoft.com/office/drawing/2014/main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43" name="Rectangle 82">
                <a:extLst>
                  <a:ext uri="{FF2B5EF4-FFF2-40B4-BE49-F238E27FC236}">
                    <a16:creationId xmlns="" xmlns:a16="http://schemas.microsoft.com/office/drawing/2014/main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: Shape 83">
                <a:extLst>
                  <a:ext uri="{FF2B5EF4-FFF2-40B4-BE49-F238E27FC236}">
                    <a16:creationId xmlns="" xmlns:a16="http://schemas.microsoft.com/office/drawing/2014/main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84">
                <a:extLst>
                  <a:ext uri="{FF2B5EF4-FFF2-40B4-BE49-F238E27FC236}">
                    <a16:creationId xmlns="" xmlns:a16="http://schemas.microsoft.com/office/drawing/2014/main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000" b="1" dirty="0" smtClean="0">
                    <a:solidFill>
                      <a:schemeClr val="tx1"/>
                    </a:solidFill>
                  </a:rPr>
                  <a:t>أرسمُ خريطة مفاهيم تُلَخِّصُ أهم الأفكارُ التي وردت في النَّص     </a:t>
                </a:r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6" name="Group 88">
                <a:extLst>
                  <a:ext uri="{FF2B5EF4-FFF2-40B4-BE49-F238E27FC236}">
                    <a16:creationId xmlns="" xmlns:a16="http://schemas.microsoft.com/office/drawing/2014/main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54" name="Oval 91">
                  <a:extLst>
                    <a:ext uri="{FF2B5EF4-FFF2-40B4-BE49-F238E27FC236}">
                      <a16:creationId xmlns="" xmlns:a16="http://schemas.microsoft.com/office/drawing/2014/main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: Shape 92">
                  <a:extLst>
                    <a:ext uri="{FF2B5EF4-FFF2-40B4-BE49-F238E27FC236}">
                      <a16:creationId xmlns="" xmlns:a16="http://schemas.microsoft.com/office/drawing/2014/main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Freeform: Shape 89">
                <a:extLst>
                  <a:ext uri="{FF2B5EF4-FFF2-40B4-BE49-F238E27FC236}">
                    <a16:creationId xmlns="" xmlns:a16="http://schemas.microsoft.com/office/drawing/2014/main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Freeform: Shape 90">
                <a:extLst>
                  <a:ext uri="{FF2B5EF4-FFF2-40B4-BE49-F238E27FC236}">
                    <a16:creationId xmlns="" xmlns:a16="http://schemas.microsoft.com/office/drawing/2014/main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مجموعة 38"/>
            <p:cNvGrpSpPr/>
            <p:nvPr/>
          </p:nvGrpSpPr>
          <p:grpSpPr>
            <a:xfrm>
              <a:off x="10356796" y="194958"/>
              <a:ext cx="392910" cy="980406"/>
              <a:chOff x="10356796" y="194958"/>
              <a:chExt cx="392910" cy="980406"/>
            </a:xfrm>
          </p:grpSpPr>
          <p:sp>
            <p:nvSpPr>
              <p:cNvPr id="40" name="Rectangle 48">
                <a:extLst>
                  <a:ext uri="{FF2B5EF4-FFF2-40B4-BE49-F238E27FC236}">
                    <a16:creationId xmlns="" xmlns:a16="http://schemas.microsoft.com/office/drawing/2014/main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356571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0">
                <a:extLst>
                  <a:ext uri="{FF2B5EF4-FFF2-40B4-BE49-F238E27FC236}">
                    <a16:creationId xmlns="" xmlns:a16="http://schemas.microsoft.com/office/drawing/2014/main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3929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 smtClean="0">
                    <a:solidFill>
                      <a:srgbClr val="FF0000"/>
                    </a:solidFill>
                    <a:latin typeface="Impact" panose="020B0806030902050204" pitchFamily="34" charset="0"/>
                  </a:rPr>
                  <a:t>أكتبُ</a:t>
                </a:r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56" name="Freeform: Shape 16">
            <a:extLst>
              <a:ext uri="{FF2B5EF4-FFF2-40B4-BE49-F238E27FC236}">
                <a16:creationId xmlns:a16="http://schemas.microsoft.com/office/drawing/2014/main" xmlns="" id="{50D78E1C-FD4D-49E6-8352-F310C8FFE3BC}"/>
              </a:ext>
            </a:extLst>
          </p:cNvPr>
          <p:cNvSpPr/>
          <p:nvPr/>
        </p:nvSpPr>
        <p:spPr>
          <a:xfrm rot="18900000">
            <a:off x="6081186" y="2304630"/>
            <a:ext cx="1313314" cy="1313314"/>
          </a:xfrm>
          <a:custGeom>
            <a:avLst/>
            <a:gdLst>
              <a:gd name="connsiteX0" fmla="*/ 917717 w 1313314"/>
              <a:gd name="connsiteY0" fmla="*/ 395597 h 1313314"/>
              <a:gd name="connsiteX1" fmla="*/ 1309116 w 1313314"/>
              <a:gd name="connsiteY1" fmla="*/ 1225394 h 1313314"/>
              <a:gd name="connsiteX2" fmla="*/ 1313314 w 1313314"/>
              <a:gd name="connsiteY2" fmla="*/ 1313314 h 1313314"/>
              <a:gd name="connsiteX3" fmla="*/ 1113268 w 1313314"/>
              <a:gd name="connsiteY3" fmla="*/ 1313314 h 1313314"/>
              <a:gd name="connsiteX4" fmla="*/ 1109986 w 1313314"/>
              <a:gd name="connsiteY4" fmla="*/ 1244569 h 1313314"/>
              <a:gd name="connsiteX5" fmla="*/ 776263 w 1313314"/>
              <a:gd name="connsiteY5" fmla="*/ 537051 h 1313314"/>
              <a:gd name="connsiteX6" fmla="*/ 68745 w 1313314"/>
              <a:gd name="connsiteY6" fmla="*/ 203328 h 1313314"/>
              <a:gd name="connsiteX7" fmla="*/ 0 w 1313314"/>
              <a:gd name="connsiteY7" fmla="*/ 200046 h 1313314"/>
              <a:gd name="connsiteX8" fmla="*/ 0 w 1313314"/>
              <a:gd name="connsiteY8" fmla="*/ 0 h 1313314"/>
              <a:gd name="connsiteX9" fmla="*/ 87920 w 1313314"/>
              <a:gd name="connsiteY9" fmla="*/ 4198 h 1313314"/>
              <a:gd name="connsiteX10" fmla="*/ 917717 w 1313314"/>
              <a:gd name="connsiteY10" fmla="*/ 395597 h 131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3314" h="1313314">
                <a:moveTo>
                  <a:pt x="917717" y="395597"/>
                </a:moveTo>
                <a:cubicBezTo>
                  <a:pt x="1149657" y="627537"/>
                  <a:pt x="1280123" y="922525"/>
                  <a:pt x="1309116" y="1225394"/>
                </a:cubicBezTo>
                <a:lnTo>
                  <a:pt x="1313314" y="1313314"/>
                </a:lnTo>
                <a:lnTo>
                  <a:pt x="1113268" y="1313314"/>
                </a:lnTo>
                <a:lnTo>
                  <a:pt x="1109986" y="1244569"/>
                </a:lnTo>
                <a:cubicBezTo>
                  <a:pt x="1085266" y="986331"/>
                  <a:pt x="974025" y="734812"/>
                  <a:pt x="776263" y="537051"/>
                </a:cubicBezTo>
                <a:cubicBezTo>
                  <a:pt x="578502" y="339289"/>
                  <a:pt x="326983" y="228048"/>
                  <a:pt x="68745" y="203328"/>
                </a:cubicBezTo>
                <a:lnTo>
                  <a:pt x="0" y="200046"/>
                </a:lnTo>
                <a:lnTo>
                  <a:pt x="0" y="0"/>
                </a:lnTo>
                <a:lnTo>
                  <a:pt x="87920" y="4198"/>
                </a:lnTo>
                <a:cubicBezTo>
                  <a:pt x="390789" y="33191"/>
                  <a:pt x="685777" y="163657"/>
                  <a:pt x="917717" y="395597"/>
                </a:cubicBezTo>
                <a:close/>
              </a:path>
            </a:pathLst>
          </a:custGeom>
          <a:solidFill>
            <a:srgbClr val="63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15">
            <a:extLst>
              <a:ext uri="{FF2B5EF4-FFF2-40B4-BE49-F238E27FC236}">
                <a16:creationId xmlns:a16="http://schemas.microsoft.com/office/drawing/2014/main" xmlns="" id="{97C0F15D-F87E-474E-B07C-288A5B359AD5}"/>
              </a:ext>
            </a:extLst>
          </p:cNvPr>
          <p:cNvSpPr/>
          <p:nvPr/>
        </p:nvSpPr>
        <p:spPr>
          <a:xfrm rot="18900000">
            <a:off x="5092849" y="3292969"/>
            <a:ext cx="1313315" cy="1313315"/>
          </a:xfrm>
          <a:custGeom>
            <a:avLst/>
            <a:gdLst>
              <a:gd name="connsiteX0" fmla="*/ 1313315 w 1313315"/>
              <a:gd name="connsiteY0" fmla="*/ 0 h 1313315"/>
              <a:gd name="connsiteX1" fmla="*/ 1313315 w 1313315"/>
              <a:gd name="connsiteY1" fmla="*/ 200046 h 1313315"/>
              <a:gd name="connsiteX2" fmla="*/ 1244569 w 1313315"/>
              <a:gd name="connsiteY2" fmla="*/ 203328 h 1313315"/>
              <a:gd name="connsiteX3" fmla="*/ 537051 w 1313315"/>
              <a:gd name="connsiteY3" fmla="*/ 537051 h 1313315"/>
              <a:gd name="connsiteX4" fmla="*/ 203328 w 1313315"/>
              <a:gd name="connsiteY4" fmla="*/ 1244569 h 1313315"/>
              <a:gd name="connsiteX5" fmla="*/ 200046 w 1313315"/>
              <a:gd name="connsiteY5" fmla="*/ 1313315 h 1313315"/>
              <a:gd name="connsiteX6" fmla="*/ 0 w 1313315"/>
              <a:gd name="connsiteY6" fmla="*/ 1313314 h 1313315"/>
              <a:gd name="connsiteX7" fmla="*/ 4198 w 1313315"/>
              <a:gd name="connsiteY7" fmla="*/ 1225394 h 1313315"/>
              <a:gd name="connsiteX8" fmla="*/ 395597 w 1313315"/>
              <a:gd name="connsiteY8" fmla="*/ 395597 h 1313315"/>
              <a:gd name="connsiteX9" fmla="*/ 1225394 w 1313315"/>
              <a:gd name="connsiteY9" fmla="*/ 4198 h 1313315"/>
              <a:gd name="connsiteX10" fmla="*/ 1313315 w 1313315"/>
              <a:gd name="connsiteY10" fmla="*/ 0 h 131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3315" h="1313315">
                <a:moveTo>
                  <a:pt x="1313315" y="0"/>
                </a:moveTo>
                <a:lnTo>
                  <a:pt x="1313315" y="200046"/>
                </a:lnTo>
                <a:lnTo>
                  <a:pt x="1244569" y="203328"/>
                </a:lnTo>
                <a:cubicBezTo>
                  <a:pt x="986331" y="228048"/>
                  <a:pt x="734812" y="339289"/>
                  <a:pt x="537051" y="537051"/>
                </a:cubicBezTo>
                <a:cubicBezTo>
                  <a:pt x="339289" y="734812"/>
                  <a:pt x="228048" y="986331"/>
                  <a:pt x="203328" y="1244569"/>
                </a:cubicBezTo>
                <a:lnTo>
                  <a:pt x="200046" y="1313315"/>
                </a:lnTo>
                <a:lnTo>
                  <a:pt x="0" y="1313314"/>
                </a:lnTo>
                <a:lnTo>
                  <a:pt x="4198" y="1225394"/>
                </a:lnTo>
                <a:cubicBezTo>
                  <a:pt x="33190" y="922525"/>
                  <a:pt x="163657" y="627537"/>
                  <a:pt x="395597" y="395597"/>
                </a:cubicBezTo>
                <a:cubicBezTo>
                  <a:pt x="627537" y="163657"/>
                  <a:pt x="922525" y="33190"/>
                  <a:pt x="1225394" y="4198"/>
                </a:cubicBezTo>
                <a:lnTo>
                  <a:pt x="1313315" y="0"/>
                </a:lnTo>
                <a:close/>
              </a:path>
            </a:pathLst>
          </a:custGeom>
          <a:solidFill>
            <a:srgbClr val="7F5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14">
            <a:extLst>
              <a:ext uri="{FF2B5EF4-FFF2-40B4-BE49-F238E27FC236}">
                <a16:creationId xmlns:a16="http://schemas.microsoft.com/office/drawing/2014/main" xmlns="" id="{5B509229-3A8A-42E0-8278-FDD195A0568E}"/>
              </a:ext>
            </a:extLst>
          </p:cNvPr>
          <p:cNvSpPr/>
          <p:nvPr/>
        </p:nvSpPr>
        <p:spPr>
          <a:xfrm rot="18900000">
            <a:off x="7069523" y="3292968"/>
            <a:ext cx="1313314" cy="1313314"/>
          </a:xfrm>
          <a:custGeom>
            <a:avLst/>
            <a:gdLst>
              <a:gd name="connsiteX0" fmla="*/ 1313314 w 1313314"/>
              <a:gd name="connsiteY0" fmla="*/ 0 h 1313314"/>
              <a:gd name="connsiteX1" fmla="*/ 1309116 w 1313314"/>
              <a:gd name="connsiteY1" fmla="*/ 87920 h 1313314"/>
              <a:gd name="connsiteX2" fmla="*/ 917717 w 1313314"/>
              <a:gd name="connsiteY2" fmla="*/ 917717 h 1313314"/>
              <a:gd name="connsiteX3" fmla="*/ 87920 w 1313314"/>
              <a:gd name="connsiteY3" fmla="*/ 1309116 h 1313314"/>
              <a:gd name="connsiteX4" fmla="*/ 0 w 1313314"/>
              <a:gd name="connsiteY4" fmla="*/ 1313314 h 1313314"/>
              <a:gd name="connsiteX5" fmla="*/ 0 w 1313314"/>
              <a:gd name="connsiteY5" fmla="*/ 1113268 h 1313314"/>
              <a:gd name="connsiteX6" fmla="*/ 68745 w 1313314"/>
              <a:gd name="connsiteY6" fmla="*/ 1109986 h 1313314"/>
              <a:gd name="connsiteX7" fmla="*/ 776263 w 1313314"/>
              <a:gd name="connsiteY7" fmla="*/ 776263 h 1313314"/>
              <a:gd name="connsiteX8" fmla="*/ 1109986 w 1313314"/>
              <a:gd name="connsiteY8" fmla="*/ 68745 h 1313314"/>
              <a:gd name="connsiteX9" fmla="*/ 1113268 w 1313314"/>
              <a:gd name="connsiteY9" fmla="*/ 0 h 1313314"/>
              <a:gd name="connsiteX10" fmla="*/ 1313314 w 1313314"/>
              <a:gd name="connsiteY10" fmla="*/ 0 h 131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3314" h="1313314">
                <a:moveTo>
                  <a:pt x="1313314" y="0"/>
                </a:moveTo>
                <a:lnTo>
                  <a:pt x="1309116" y="87920"/>
                </a:lnTo>
                <a:cubicBezTo>
                  <a:pt x="1280124" y="390789"/>
                  <a:pt x="1149657" y="685777"/>
                  <a:pt x="917717" y="917717"/>
                </a:cubicBezTo>
                <a:cubicBezTo>
                  <a:pt x="685777" y="1149657"/>
                  <a:pt x="390789" y="1280124"/>
                  <a:pt x="87920" y="1309116"/>
                </a:cubicBezTo>
                <a:lnTo>
                  <a:pt x="0" y="1313314"/>
                </a:lnTo>
                <a:lnTo>
                  <a:pt x="0" y="1113268"/>
                </a:lnTo>
                <a:lnTo>
                  <a:pt x="68745" y="1109986"/>
                </a:lnTo>
                <a:cubicBezTo>
                  <a:pt x="326983" y="1085266"/>
                  <a:pt x="578502" y="974025"/>
                  <a:pt x="776263" y="776263"/>
                </a:cubicBezTo>
                <a:cubicBezTo>
                  <a:pt x="974025" y="578502"/>
                  <a:pt x="1085266" y="326983"/>
                  <a:pt x="1109986" y="68745"/>
                </a:cubicBezTo>
                <a:lnTo>
                  <a:pt x="1113268" y="0"/>
                </a:lnTo>
                <a:lnTo>
                  <a:pt x="1313314" y="0"/>
                </a:lnTo>
                <a:close/>
              </a:path>
            </a:pathLst>
          </a:custGeom>
          <a:solidFill>
            <a:srgbClr val="EA4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9">
            <a:extLst>
              <a:ext uri="{FF2B5EF4-FFF2-40B4-BE49-F238E27FC236}">
                <a16:creationId xmlns:a16="http://schemas.microsoft.com/office/drawing/2014/main" xmlns="" id="{5F55FF1A-F968-4C0B-AD7B-8DE2B3D3B2C2}"/>
              </a:ext>
            </a:extLst>
          </p:cNvPr>
          <p:cNvSpPr/>
          <p:nvPr/>
        </p:nvSpPr>
        <p:spPr>
          <a:xfrm rot="18900000">
            <a:off x="6081186" y="4281305"/>
            <a:ext cx="1313314" cy="1313314"/>
          </a:xfrm>
          <a:custGeom>
            <a:avLst/>
            <a:gdLst>
              <a:gd name="connsiteX0" fmla="*/ 1313314 w 1313314"/>
              <a:gd name="connsiteY0" fmla="*/ 1113268 h 1313314"/>
              <a:gd name="connsiteX1" fmla="*/ 1313314 w 1313314"/>
              <a:gd name="connsiteY1" fmla="*/ 1313314 h 1313314"/>
              <a:gd name="connsiteX2" fmla="*/ 1225394 w 1313314"/>
              <a:gd name="connsiteY2" fmla="*/ 1309116 h 1313314"/>
              <a:gd name="connsiteX3" fmla="*/ 395597 w 1313314"/>
              <a:gd name="connsiteY3" fmla="*/ 917717 h 1313314"/>
              <a:gd name="connsiteX4" fmla="*/ 4198 w 1313314"/>
              <a:gd name="connsiteY4" fmla="*/ 87920 h 1313314"/>
              <a:gd name="connsiteX5" fmla="*/ 0 w 1313314"/>
              <a:gd name="connsiteY5" fmla="*/ 0 h 1313314"/>
              <a:gd name="connsiteX6" fmla="*/ 200046 w 1313314"/>
              <a:gd name="connsiteY6" fmla="*/ 1 h 1313314"/>
              <a:gd name="connsiteX7" fmla="*/ 203328 w 1313314"/>
              <a:gd name="connsiteY7" fmla="*/ 68745 h 1313314"/>
              <a:gd name="connsiteX8" fmla="*/ 537051 w 1313314"/>
              <a:gd name="connsiteY8" fmla="*/ 776263 h 1313314"/>
              <a:gd name="connsiteX9" fmla="*/ 1244569 w 1313314"/>
              <a:gd name="connsiteY9" fmla="*/ 1109986 h 1313314"/>
              <a:gd name="connsiteX10" fmla="*/ 1313314 w 1313314"/>
              <a:gd name="connsiteY10" fmla="*/ 1113268 h 131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3314" h="1313314">
                <a:moveTo>
                  <a:pt x="1313314" y="1113268"/>
                </a:moveTo>
                <a:lnTo>
                  <a:pt x="1313314" y="1313314"/>
                </a:lnTo>
                <a:lnTo>
                  <a:pt x="1225394" y="1309116"/>
                </a:lnTo>
                <a:cubicBezTo>
                  <a:pt x="922525" y="1280123"/>
                  <a:pt x="627537" y="1149657"/>
                  <a:pt x="395597" y="917717"/>
                </a:cubicBezTo>
                <a:cubicBezTo>
                  <a:pt x="163657" y="685777"/>
                  <a:pt x="33191" y="390789"/>
                  <a:pt x="4198" y="87920"/>
                </a:cubicBezTo>
                <a:lnTo>
                  <a:pt x="0" y="0"/>
                </a:lnTo>
                <a:lnTo>
                  <a:pt x="200046" y="1"/>
                </a:lnTo>
                <a:lnTo>
                  <a:pt x="203328" y="68745"/>
                </a:lnTo>
                <a:cubicBezTo>
                  <a:pt x="228048" y="326983"/>
                  <a:pt x="339289" y="578502"/>
                  <a:pt x="537051" y="776263"/>
                </a:cubicBezTo>
                <a:cubicBezTo>
                  <a:pt x="734812" y="974025"/>
                  <a:pt x="986331" y="1085266"/>
                  <a:pt x="1244569" y="1109986"/>
                </a:cubicBezTo>
                <a:lnTo>
                  <a:pt x="1313314" y="1113268"/>
                </a:lnTo>
                <a:close/>
              </a:path>
            </a:pathLst>
          </a:custGeom>
          <a:solidFill>
            <a:srgbClr val="FCB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30">
            <a:extLst>
              <a:ext uri="{FF2B5EF4-FFF2-40B4-BE49-F238E27FC236}">
                <a16:creationId xmlns:a16="http://schemas.microsoft.com/office/drawing/2014/main" xmlns="" id="{A66FCD0F-4BA0-49EB-B729-738B3183D9A2}"/>
              </a:ext>
            </a:extLst>
          </p:cNvPr>
          <p:cNvGrpSpPr/>
          <p:nvPr/>
        </p:nvGrpSpPr>
        <p:grpSpPr>
          <a:xfrm rot="16029466">
            <a:off x="3661116" y="5072426"/>
            <a:ext cx="2201366" cy="1459297"/>
            <a:chOff x="2982212" y="466647"/>
            <a:chExt cx="2201366" cy="1459297"/>
          </a:xfrm>
          <a:solidFill>
            <a:srgbClr val="FCB424"/>
          </a:solidFill>
        </p:grpSpPr>
        <p:sp>
          <p:nvSpPr>
            <p:cNvPr id="66" name="Rectangle 31">
              <a:extLst>
                <a:ext uri="{FF2B5EF4-FFF2-40B4-BE49-F238E27FC236}">
                  <a16:creationId xmlns:a16="http://schemas.microsoft.com/office/drawing/2014/main" xmlns="" id="{1E07ECE6-266C-4CEF-BEB5-8822751DB94C}"/>
                </a:ext>
              </a:extLst>
            </p:cNvPr>
            <p:cNvSpPr/>
            <p:nvPr/>
          </p:nvSpPr>
          <p:spPr>
            <a:xfrm rot="18804998">
              <a:off x="4369370" y="1111737"/>
              <a:ext cx="73935" cy="15544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2">
              <a:extLst>
                <a:ext uri="{FF2B5EF4-FFF2-40B4-BE49-F238E27FC236}">
                  <a16:creationId xmlns:a16="http://schemas.microsoft.com/office/drawing/2014/main" xmlns="" id="{ACA6A4FC-82BF-4507-BCFE-216C1C529F69}"/>
                </a:ext>
              </a:extLst>
            </p:cNvPr>
            <p:cNvSpPr/>
            <p:nvPr/>
          </p:nvSpPr>
          <p:spPr>
            <a:xfrm rot="10800000">
              <a:off x="2982212" y="466647"/>
              <a:ext cx="1313315" cy="1313315"/>
            </a:xfrm>
            <a:custGeom>
              <a:avLst/>
              <a:gdLst>
                <a:gd name="connsiteX0" fmla="*/ 1313315 w 1313315"/>
                <a:gd name="connsiteY0" fmla="*/ 0 h 1313315"/>
                <a:gd name="connsiteX1" fmla="*/ 1313315 w 1313315"/>
                <a:gd name="connsiteY1" fmla="*/ 200046 h 1313315"/>
                <a:gd name="connsiteX2" fmla="*/ 1244569 w 1313315"/>
                <a:gd name="connsiteY2" fmla="*/ 203328 h 1313315"/>
                <a:gd name="connsiteX3" fmla="*/ 537051 w 1313315"/>
                <a:gd name="connsiteY3" fmla="*/ 537051 h 1313315"/>
                <a:gd name="connsiteX4" fmla="*/ 203328 w 1313315"/>
                <a:gd name="connsiteY4" fmla="*/ 1244569 h 1313315"/>
                <a:gd name="connsiteX5" fmla="*/ 200046 w 1313315"/>
                <a:gd name="connsiteY5" fmla="*/ 1313315 h 1313315"/>
                <a:gd name="connsiteX6" fmla="*/ 0 w 1313315"/>
                <a:gd name="connsiteY6" fmla="*/ 1313314 h 1313315"/>
                <a:gd name="connsiteX7" fmla="*/ 4198 w 1313315"/>
                <a:gd name="connsiteY7" fmla="*/ 1225394 h 1313315"/>
                <a:gd name="connsiteX8" fmla="*/ 395597 w 1313315"/>
                <a:gd name="connsiteY8" fmla="*/ 395597 h 1313315"/>
                <a:gd name="connsiteX9" fmla="*/ 1225394 w 1313315"/>
                <a:gd name="connsiteY9" fmla="*/ 4198 h 1313315"/>
                <a:gd name="connsiteX10" fmla="*/ 1313315 w 1313315"/>
                <a:gd name="connsiteY10" fmla="*/ 0 h 13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3315" h="1313315">
                  <a:moveTo>
                    <a:pt x="1313315" y="0"/>
                  </a:moveTo>
                  <a:lnTo>
                    <a:pt x="1313315" y="200046"/>
                  </a:lnTo>
                  <a:lnTo>
                    <a:pt x="1244569" y="203328"/>
                  </a:lnTo>
                  <a:cubicBezTo>
                    <a:pt x="986331" y="228048"/>
                    <a:pt x="734812" y="339289"/>
                    <a:pt x="537051" y="537051"/>
                  </a:cubicBezTo>
                  <a:cubicBezTo>
                    <a:pt x="339289" y="734812"/>
                    <a:pt x="228048" y="986331"/>
                    <a:pt x="203328" y="1244569"/>
                  </a:cubicBezTo>
                  <a:lnTo>
                    <a:pt x="200046" y="1313315"/>
                  </a:lnTo>
                  <a:lnTo>
                    <a:pt x="0" y="1313314"/>
                  </a:lnTo>
                  <a:lnTo>
                    <a:pt x="4198" y="1225394"/>
                  </a:lnTo>
                  <a:cubicBezTo>
                    <a:pt x="33190" y="922525"/>
                    <a:pt x="163657" y="627537"/>
                    <a:pt x="395597" y="395597"/>
                  </a:cubicBezTo>
                  <a:cubicBezTo>
                    <a:pt x="627537" y="163657"/>
                    <a:pt x="922525" y="33190"/>
                    <a:pt x="1225394" y="4198"/>
                  </a:cubicBezTo>
                  <a:lnTo>
                    <a:pt x="13133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33">
            <a:extLst>
              <a:ext uri="{FF2B5EF4-FFF2-40B4-BE49-F238E27FC236}">
                <a16:creationId xmlns:a16="http://schemas.microsoft.com/office/drawing/2014/main" xmlns="" id="{42B428B3-0630-4E37-A669-8FA9601121EE}"/>
              </a:ext>
            </a:extLst>
          </p:cNvPr>
          <p:cNvGrpSpPr/>
          <p:nvPr/>
        </p:nvGrpSpPr>
        <p:grpSpPr>
          <a:xfrm rot="10800000">
            <a:off x="7420287" y="5231373"/>
            <a:ext cx="2201366" cy="1459298"/>
            <a:chOff x="2982212" y="466647"/>
            <a:chExt cx="2201366" cy="1459298"/>
          </a:xfrm>
          <a:solidFill>
            <a:srgbClr val="EA4B8B"/>
          </a:solidFill>
        </p:grpSpPr>
        <p:sp>
          <p:nvSpPr>
            <p:cNvPr id="73" name="Rectangle 34">
              <a:extLst>
                <a:ext uri="{FF2B5EF4-FFF2-40B4-BE49-F238E27FC236}">
                  <a16:creationId xmlns:a16="http://schemas.microsoft.com/office/drawing/2014/main" xmlns="" id="{5EC126A8-27F9-450C-9693-136E87E908FC}"/>
                </a:ext>
              </a:extLst>
            </p:cNvPr>
            <p:cNvSpPr/>
            <p:nvPr/>
          </p:nvSpPr>
          <p:spPr>
            <a:xfrm rot="18804998">
              <a:off x="4369370" y="1111738"/>
              <a:ext cx="73935" cy="15544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35">
              <a:extLst>
                <a:ext uri="{FF2B5EF4-FFF2-40B4-BE49-F238E27FC236}">
                  <a16:creationId xmlns:a16="http://schemas.microsoft.com/office/drawing/2014/main" xmlns="" id="{0E67A71D-C30E-4759-8D3D-EEA0B579D636}"/>
                </a:ext>
              </a:extLst>
            </p:cNvPr>
            <p:cNvSpPr/>
            <p:nvPr/>
          </p:nvSpPr>
          <p:spPr>
            <a:xfrm rot="10800000">
              <a:off x="2982212" y="466647"/>
              <a:ext cx="1313315" cy="1313315"/>
            </a:xfrm>
            <a:custGeom>
              <a:avLst/>
              <a:gdLst>
                <a:gd name="connsiteX0" fmla="*/ 1313315 w 1313315"/>
                <a:gd name="connsiteY0" fmla="*/ 0 h 1313315"/>
                <a:gd name="connsiteX1" fmla="*/ 1313315 w 1313315"/>
                <a:gd name="connsiteY1" fmla="*/ 200046 h 1313315"/>
                <a:gd name="connsiteX2" fmla="*/ 1244569 w 1313315"/>
                <a:gd name="connsiteY2" fmla="*/ 203328 h 1313315"/>
                <a:gd name="connsiteX3" fmla="*/ 537051 w 1313315"/>
                <a:gd name="connsiteY3" fmla="*/ 537051 h 1313315"/>
                <a:gd name="connsiteX4" fmla="*/ 203328 w 1313315"/>
                <a:gd name="connsiteY4" fmla="*/ 1244569 h 1313315"/>
                <a:gd name="connsiteX5" fmla="*/ 200046 w 1313315"/>
                <a:gd name="connsiteY5" fmla="*/ 1313315 h 1313315"/>
                <a:gd name="connsiteX6" fmla="*/ 0 w 1313315"/>
                <a:gd name="connsiteY6" fmla="*/ 1313314 h 1313315"/>
                <a:gd name="connsiteX7" fmla="*/ 4198 w 1313315"/>
                <a:gd name="connsiteY7" fmla="*/ 1225394 h 1313315"/>
                <a:gd name="connsiteX8" fmla="*/ 395597 w 1313315"/>
                <a:gd name="connsiteY8" fmla="*/ 395597 h 1313315"/>
                <a:gd name="connsiteX9" fmla="*/ 1225394 w 1313315"/>
                <a:gd name="connsiteY9" fmla="*/ 4198 h 1313315"/>
                <a:gd name="connsiteX10" fmla="*/ 1313315 w 1313315"/>
                <a:gd name="connsiteY10" fmla="*/ 0 h 13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3315" h="1313315">
                  <a:moveTo>
                    <a:pt x="1313315" y="0"/>
                  </a:moveTo>
                  <a:lnTo>
                    <a:pt x="1313315" y="200046"/>
                  </a:lnTo>
                  <a:lnTo>
                    <a:pt x="1244569" y="203328"/>
                  </a:lnTo>
                  <a:cubicBezTo>
                    <a:pt x="986331" y="228048"/>
                    <a:pt x="734812" y="339289"/>
                    <a:pt x="537051" y="537051"/>
                  </a:cubicBezTo>
                  <a:cubicBezTo>
                    <a:pt x="339289" y="734812"/>
                    <a:pt x="228048" y="986331"/>
                    <a:pt x="203328" y="1244569"/>
                  </a:cubicBezTo>
                  <a:lnTo>
                    <a:pt x="200046" y="1313315"/>
                  </a:lnTo>
                  <a:lnTo>
                    <a:pt x="0" y="1313314"/>
                  </a:lnTo>
                  <a:lnTo>
                    <a:pt x="4198" y="1225394"/>
                  </a:lnTo>
                  <a:cubicBezTo>
                    <a:pt x="33190" y="922525"/>
                    <a:pt x="163657" y="627537"/>
                    <a:pt x="395597" y="395597"/>
                  </a:cubicBezTo>
                  <a:cubicBezTo>
                    <a:pt x="627537" y="163657"/>
                    <a:pt x="922525" y="33190"/>
                    <a:pt x="1225394" y="4198"/>
                  </a:cubicBezTo>
                  <a:lnTo>
                    <a:pt x="13133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36">
            <a:extLst>
              <a:ext uri="{FF2B5EF4-FFF2-40B4-BE49-F238E27FC236}">
                <a16:creationId xmlns:a16="http://schemas.microsoft.com/office/drawing/2014/main" xmlns="" id="{FBD600AE-068B-44F1-B786-2F4C0211D764}"/>
              </a:ext>
            </a:extLst>
          </p:cNvPr>
          <p:cNvGrpSpPr/>
          <p:nvPr/>
        </p:nvGrpSpPr>
        <p:grpSpPr>
          <a:xfrm rot="5400000">
            <a:off x="7624490" y="1458815"/>
            <a:ext cx="2201366" cy="1459297"/>
            <a:chOff x="2982212" y="466647"/>
            <a:chExt cx="2201366" cy="1459297"/>
          </a:xfrm>
          <a:solidFill>
            <a:srgbClr val="63C5EA"/>
          </a:solidFill>
        </p:grpSpPr>
        <p:sp>
          <p:nvSpPr>
            <p:cNvPr id="76" name="Rectangle 37">
              <a:extLst>
                <a:ext uri="{FF2B5EF4-FFF2-40B4-BE49-F238E27FC236}">
                  <a16:creationId xmlns:a16="http://schemas.microsoft.com/office/drawing/2014/main" xmlns="" id="{58C8F693-4952-4FD9-986F-7C910675223D}"/>
                </a:ext>
              </a:extLst>
            </p:cNvPr>
            <p:cNvSpPr/>
            <p:nvPr/>
          </p:nvSpPr>
          <p:spPr>
            <a:xfrm rot="18804998">
              <a:off x="4369370" y="1111737"/>
              <a:ext cx="73935" cy="15544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38">
              <a:extLst>
                <a:ext uri="{FF2B5EF4-FFF2-40B4-BE49-F238E27FC236}">
                  <a16:creationId xmlns:a16="http://schemas.microsoft.com/office/drawing/2014/main" xmlns="" id="{A6E6C6F2-FDBC-4A98-A56D-A6E3A3FDEE77}"/>
                </a:ext>
              </a:extLst>
            </p:cNvPr>
            <p:cNvSpPr/>
            <p:nvPr/>
          </p:nvSpPr>
          <p:spPr>
            <a:xfrm rot="10800000">
              <a:off x="2982212" y="466647"/>
              <a:ext cx="1313315" cy="1313315"/>
            </a:xfrm>
            <a:custGeom>
              <a:avLst/>
              <a:gdLst>
                <a:gd name="connsiteX0" fmla="*/ 1313315 w 1313315"/>
                <a:gd name="connsiteY0" fmla="*/ 0 h 1313315"/>
                <a:gd name="connsiteX1" fmla="*/ 1313315 w 1313315"/>
                <a:gd name="connsiteY1" fmla="*/ 200046 h 1313315"/>
                <a:gd name="connsiteX2" fmla="*/ 1244569 w 1313315"/>
                <a:gd name="connsiteY2" fmla="*/ 203328 h 1313315"/>
                <a:gd name="connsiteX3" fmla="*/ 537051 w 1313315"/>
                <a:gd name="connsiteY3" fmla="*/ 537051 h 1313315"/>
                <a:gd name="connsiteX4" fmla="*/ 203328 w 1313315"/>
                <a:gd name="connsiteY4" fmla="*/ 1244569 h 1313315"/>
                <a:gd name="connsiteX5" fmla="*/ 200046 w 1313315"/>
                <a:gd name="connsiteY5" fmla="*/ 1313315 h 1313315"/>
                <a:gd name="connsiteX6" fmla="*/ 0 w 1313315"/>
                <a:gd name="connsiteY6" fmla="*/ 1313314 h 1313315"/>
                <a:gd name="connsiteX7" fmla="*/ 4198 w 1313315"/>
                <a:gd name="connsiteY7" fmla="*/ 1225394 h 1313315"/>
                <a:gd name="connsiteX8" fmla="*/ 395597 w 1313315"/>
                <a:gd name="connsiteY8" fmla="*/ 395597 h 1313315"/>
                <a:gd name="connsiteX9" fmla="*/ 1225394 w 1313315"/>
                <a:gd name="connsiteY9" fmla="*/ 4198 h 1313315"/>
                <a:gd name="connsiteX10" fmla="*/ 1313315 w 1313315"/>
                <a:gd name="connsiteY10" fmla="*/ 0 h 13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3315" h="1313315">
                  <a:moveTo>
                    <a:pt x="1313315" y="0"/>
                  </a:moveTo>
                  <a:lnTo>
                    <a:pt x="1313315" y="200046"/>
                  </a:lnTo>
                  <a:lnTo>
                    <a:pt x="1244569" y="203328"/>
                  </a:lnTo>
                  <a:cubicBezTo>
                    <a:pt x="986331" y="228048"/>
                    <a:pt x="734812" y="339289"/>
                    <a:pt x="537051" y="537051"/>
                  </a:cubicBezTo>
                  <a:cubicBezTo>
                    <a:pt x="339289" y="734812"/>
                    <a:pt x="228048" y="986331"/>
                    <a:pt x="203328" y="1244569"/>
                  </a:cubicBezTo>
                  <a:lnTo>
                    <a:pt x="200046" y="1313315"/>
                  </a:lnTo>
                  <a:lnTo>
                    <a:pt x="0" y="1313314"/>
                  </a:lnTo>
                  <a:lnTo>
                    <a:pt x="4198" y="1225394"/>
                  </a:lnTo>
                  <a:cubicBezTo>
                    <a:pt x="33190" y="922525"/>
                    <a:pt x="163657" y="627537"/>
                    <a:pt x="395597" y="395597"/>
                  </a:cubicBezTo>
                  <a:cubicBezTo>
                    <a:pt x="627537" y="163657"/>
                    <a:pt x="922525" y="33190"/>
                    <a:pt x="1225394" y="4198"/>
                  </a:cubicBezTo>
                  <a:lnTo>
                    <a:pt x="13133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8" name="Graphic 40">
            <a:extLst>
              <a:ext uri="{FF2B5EF4-FFF2-40B4-BE49-F238E27FC236}">
                <a16:creationId xmlns:a16="http://schemas.microsoft.com/office/drawing/2014/main" xmlns="" id="{BA88BCB4-058B-4A85-B8FF-55DAFB2C27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9" b="100000" l="2273" r="99091">
                        <a14:foregroundMark x1="41364" y1="39610" x2="33182" y2="72078"/>
                        <a14:foregroundMark x1="62273" y1="73377" x2="47727" y2="75974"/>
                        <a14:foregroundMark x1="71364" y1="58442" x2="43636" y2="74675"/>
                        <a14:foregroundMark x1="49545" y1="73377" x2="33182" y2="79221"/>
                        <a14:foregroundMark x1="22727" y1="53896" x2="27273" y2="81818"/>
                        <a14:foregroundMark x1="38636" y1="85065" x2="24091" y2="85065"/>
                        <a14:foregroundMark x1="60000" y1="64286" x2="69545" y2="55844"/>
                        <a14:foregroundMark x1="55909" y1="39610" x2="63182" y2="51299"/>
                        <a14:foregroundMark x1="63182" y1="27922" x2="43636" y2="27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30" r="14195"/>
          <a:stretch/>
        </p:blipFill>
        <p:spPr>
          <a:xfrm>
            <a:off x="5971214" y="2948571"/>
            <a:ext cx="1566238" cy="1418791"/>
          </a:xfrm>
          <a:prstGeom prst="rect">
            <a:avLst/>
          </a:prstGeom>
        </p:spPr>
      </p:pic>
      <p:grpSp>
        <p:nvGrpSpPr>
          <p:cNvPr id="79" name="Group 58">
            <a:extLst>
              <a:ext uri="{FF2B5EF4-FFF2-40B4-BE49-F238E27FC236}">
                <a16:creationId xmlns:a16="http://schemas.microsoft.com/office/drawing/2014/main" xmlns="" id="{73BFBB0D-A21F-48B5-879C-F2A68A4AC583}"/>
              </a:ext>
            </a:extLst>
          </p:cNvPr>
          <p:cNvGrpSpPr/>
          <p:nvPr/>
        </p:nvGrpSpPr>
        <p:grpSpPr>
          <a:xfrm>
            <a:off x="8467364" y="1056818"/>
            <a:ext cx="2829513" cy="876027"/>
            <a:chOff x="7825521" y="536193"/>
            <a:chExt cx="2829513" cy="876027"/>
          </a:xfrm>
        </p:grpSpPr>
        <p:sp>
          <p:nvSpPr>
            <p:cNvPr id="80" name="TextBox 47">
              <a:extLst>
                <a:ext uri="{FF2B5EF4-FFF2-40B4-BE49-F238E27FC236}">
                  <a16:creationId xmlns:a16="http://schemas.microsoft.com/office/drawing/2014/main" xmlns="" id="{95024149-27C4-4F47-885C-79C5F4D4C567}"/>
                </a:ext>
              </a:extLst>
            </p:cNvPr>
            <p:cNvSpPr txBox="1"/>
            <p:nvPr/>
          </p:nvSpPr>
          <p:spPr>
            <a:xfrm>
              <a:off x="7825521" y="889000"/>
              <a:ext cx="844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rgbClr val="63C5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1" name="TextBox 48">
              <a:extLst>
                <a:ext uri="{FF2B5EF4-FFF2-40B4-BE49-F238E27FC236}">
                  <a16:creationId xmlns:a16="http://schemas.microsoft.com/office/drawing/2014/main" xmlns="" id="{84C6D6B2-73AD-4322-B41E-D02DEAA83FD0}"/>
                </a:ext>
              </a:extLst>
            </p:cNvPr>
            <p:cNvSpPr txBox="1"/>
            <p:nvPr/>
          </p:nvSpPr>
          <p:spPr>
            <a:xfrm>
              <a:off x="8496564" y="536193"/>
              <a:ext cx="21584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2" name="TextBox 49">
              <a:extLst>
                <a:ext uri="{FF2B5EF4-FFF2-40B4-BE49-F238E27FC236}">
                  <a16:creationId xmlns:a16="http://schemas.microsoft.com/office/drawing/2014/main" xmlns="" id="{614DD092-4869-4877-B002-2DCB8801C89D}"/>
                </a:ext>
              </a:extLst>
            </p:cNvPr>
            <p:cNvSpPr txBox="1"/>
            <p:nvPr/>
          </p:nvSpPr>
          <p:spPr>
            <a:xfrm>
              <a:off x="8156321" y="671094"/>
              <a:ext cx="22966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63C5E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يجب علينا ألا نحكم على الشيء قبل أن نجربه </a:t>
              </a:r>
              <a:endParaRPr lang="en-US" b="1" dirty="0">
                <a:solidFill>
                  <a:srgbClr val="63C5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3" name="Group 59">
            <a:extLst>
              <a:ext uri="{FF2B5EF4-FFF2-40B4-BE49-F238E27FC236}">
                <a16:creationId xmlns:a16="http://schemas.microsoft.com/office/drawing/2014/main" xmlns="" id="{1DD7E5E7-AEB7-44CC-BA3A-CCAA237702B0}"/>
              </a:ext>
            </a:extLst>
          </p:cNvPr>
          <p:cNvGrpSpPr/>
          <p:nvPr/>
        </p:nvGrpSpPr>
        <p:grpSpPr>
          <a:xfrm>
            <a:off x="8593540" y="5866616"/>
            <a:ext cx="3405297" cy="923330"/>
            <a:chOff x="7951697" y="5345991"/>
            <a:chExt cx="3405297" cy="923330"/>
          </a:xfrm>
        </p:grpSpPr>
        <p:sp>
          <p:nvSpPr>
            <p:cNvPr id="84" name="TextBox 50">
              <a:extLst>
                <a:ext uri="{FF2B5EF4-FFF2-40B4-BE49-F238E27FC236}">
                  <a16:creationId xmlns:a16="http://schemas.microsoft.com/office/drawing/2014/main" xmlns="" id="{4943DB91-DB53-4134-B418-30A21FF96EAA}"/>
                </a:ext>
              </a:extLst>
            </p:cNvPr>
            <p:cNvSpPr txBox="1"/>
            <p:nvPr/>
          </p:nvSpPr>
          <p:spPr>
            <a:xfrm>
              <a:off x="8108746" y="5367534"/>
              <a:ext cx="844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rgbClr val="EA4B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5" name="TextBox 51">
              <a:extLst>
                <a:ext uri="{FF2B5EF4-FFF2-40B4-BE49-F238E27FC236}">
                  <a16:creationId xmlns:a16="http://schemas.microsoft.com/office/drawing/2014/main" xmlns="" id="{07C93CFC-993B-4BAC-B5DC-3BDEE033C029}"/>
                </a:ext>
              </a:extLst>
            </p:cNvPr>
            <p:cNvSpPr txBox="1"/>
            <p:nvPr/>
          </p:nvSpPr>
          <p:spPr>
            <a:xfrm>
              <a:off x="8496564" y="5886408"/>
              <a:ext cx="21584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6" name="TextBox 52">
              <a:extLst>
                <a:ext uri="{FF2B5EF4-FFF2-40B4-BE49-F238E27FC236}">
                  <a16:creationId xmlns:a16="http://schemas.microsoft.com/office/drawing/2014/main" xmlns="" id="{18C7E99F-A940-4BEF-AA0D-14AEC2EFD917}"/>
                </a:ext>
              </a:extLst>
            </p:cNvPr>
            <p:cNvSpPr txBox="1"/>
            <p:nvPr/>
          </p:nvSpPr>
          <p:spPr>
            <a:xfrm>
              <a:off x="7951697" y="5345991"/>
              <a:ext cx="34052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A4B8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الكتاب خير صديق للإنسان </a:t>
              </a:r>
            </a:p>
            <a:p>
              <a:pPr algn="ctr"/>
              <a:r>
                <a:rPr lang="ar-SY" b="1" dirty="0" smtClean="0">
                  <a:solidFill>
                    <a:srgbClr val="EA4B8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فهو أيضا </a:t>
              </a:r>
              <a:r>
                <a:rPr lang="ar-SY" b="1" dirty="0">
                  <a:solidFill>
                    <a:srgbClr val="EA4B8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ينقلنا عبر </a:t>
              </a:r>
              <a:r>
                <a:rPr lang="ar-SY" b="1" dirty="0" smtClean="0">
                  <a:solidFill>
                    <a:srgbClr val="EA4B8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الماضي</a:t>
              </a:r>
            </a:p>
            <a:p>
              <a:pPr algn="ctr"/>
              <a:r>
                <a:rPr lang="ar-SY" b="1" dirty="0" smtClean="0">
                  <a:solidFill>
                    <a:srgbClr val="EA4B8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ar-SY" b="1" dirty="0">
                  <a:solidFill>
                    <a:srgbClr val="EA4B8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والحاضر والمستقبل </a:t>
              </a:r>
            </a:p>
          </p:txBody>
        </p:sp>
      </p:grpSp>
      <p:grpSp>
        <p:nvGrpSpPr>
          <p:cNvPr id="87" name="Group 60">
            <a:extLst>
              <a:ext uri="{FF2B5EF4-FFF2-40B4-BE49-F238E27FC236}">
                <a16:creationId xmlns:a16="http://schemas.microsoft.com/office/drawing/2014/main" xmlns="" id="{27A30ECD-F286-4193-BB04-565C206EDE72}"/>
              </a:ext>
            </a:extLst>
          </p:cNvPr>
          <p:cNvGrpSpPr/>
          <p:nvPr/>
        </p:nvGrpSpPr>
        <p:grpSpPr>
          <a:xfrm>
            <a:off x="3066984" y="6133834"/>
            <a:ext cx="2158470" cy="618493"/>
            <a:chOff x="2425141" y="5613209"/>
            <a:chExt cx="2158470" cy="618493"/>
          </a:xfrm>
        </p:grpSpPr>
        <p:sp>
          <p:nvSpPr>
            <p:cNvPr id="88" name="TextBox 53">
              <a:extLst>
                <a:ext uri="{FF2B5EF4-FFF2-40B4-BE49-F238E27FC236}">
                  <a16:creationId xmlns:a16="http://schemas.microsoft.com/office/drawing/2014/main" xmlns="" id="{0CB458AE-8840-43F5-8CFB-63945451E2E2}"/>
                </a:ext>
              </a:extLst>
            </p:cNvPr>
            <p:cNvSpPr txBox="1"/>
            <p:nvPr/>
          </p:nvSpPr>
          <p:spPr>
            <a:xfrm>
              <a:off x="3504376" y="5623176"/>
              <a:ext cx="844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rgbClr val="FCB4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9" name="TextBox 54">
              <a:extLst>
                <a:ext uri="{FF2B5EF4-FFF2-40B4-BE49-F238E27FC236}">
                  <a16:creationId xmlns:a16="http://schemas.microsoft.com/office/drawing/2014/main" xmlns="" id="{91A30823-F94B-4048-ADEA-AA9A259BDED0}"/>
                </a:ext>
              </a:extLst>
            </p:cNvPr>
            <p:cNvSpPr txBox="1"/>
            <p:nvPr/>
          </p:nvSpPr>
          <p:spPr>
            <a:xfrm>
              <a:off x="2425141" y="5977786"/>
              <a:ext cx="21584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0" name="TextBox 55">
              <a:extLst>
                <a:ext uri="{FF2B5EF4-FFF2-40B4-BE49-F238E27FC236}">
                  <a16:creationId xmlns:a16="http://schemas.microsoft.com/office/drawing/2014/main" xmlns="" id="{52CDE50B-8C6D-4D49-802B-B17D0AFB7A3D}"/>
                </a:ext>
              </a:extLst>
            </p:cNvPr>
            <p:cNvSpPr txBox="1"/>
            <p:nvPr/>
          </p:nvSpPr>
          <p:spPr>
            <a:xfrm>
              <a:off x="2425141" y="5613209"/>
              <a:ext cx="1769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CB42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مراحل تطور الكتب </a:t>
              </a:r>
              <a:endParaRPr lang="en-US" b="1" dirty="0">
                <a:solidFill>
                  <a:srgbClr val="FCB4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1" name="TextBox 56">
            <a:extLst>
              <a:ext uri="{FF2B5EF4-FFF2-40B4-BE49-F238E27FC236}">
                <a16:creationId xmlns:a16="http://schemas.microsoft.com/office/drawing/2014/main" xmlns="" id="{CE3DABDC-7BA6-4BAB-8988-76102F738FB6}"/>
              </a:ext>
            </a:extLst>
          </p:cNvPr>
          <p:cNvSpPr txBox="1"/>
          <p:nvPr/>
        </p:nvSpPr>
        <p:spPr>
          <a:xfrm>
            <a:off x="5749506" y="4167307"/>
            <a:ext cx="2075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كتاب يتحدث عن نفسه 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56" grpId="0" animBg="1"/>
      <p:bldP spid="57" grpId="0" animBg="1"/>
      <p:bldP spid="58" grpId="0" animBg="1"/>
      <p:bldP spid="59" grpId="0" animBg="1"/>
      <p:bldP spid="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نص الفهم القرآني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621087" y="-233181"/>
            <a:ext cx="730727" cy="367896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340638" y="-128855"/>
            <a:ext cx="999106" cy="2974422"/>
            <a:chOff x="1218621" y="-378338"/>
            <a:chExt cx="999106" cy="297442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18621" y="358649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25284" y="-378338"/>
              <a:ext cx="492443" cy="297442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كتابٌ يتحدَّثُ عن نفسِهِ</a:t>
              </a:r>
            </a:p>
          </p:txBody>
        </p:sp>
      </p:grpSp>
      <p:grpSp>
        <p:nvGrpSpPr>
          <p:cNvPr id="74" name="مجموعة 73"/>
          <p:cNvGrpSpPr/>
          <p:nvPr/>
        </p:nvGrpSpPr>
        <p:grpSpPr>
          <a:xfrm>
            <a:off x="7656610" y="-131285"/>
            <a:ext cx="3327975" cy="1036307"/>
            <a:chOff x="7765664" y="78583"/>
            <a:chExt cx="3134573" cy="1036307"/>
          </a:xfrm>
        </p:grpSpPr>
        <p:grpSp>
          <p:nvGrpSpPr>
            <p:cNvPr id="75" name="Group 81">
              <a:extLst>
                <a:ext uri="{FF2B5EF4-FFF2-40B4-BE49-F238E27FC236}">
                  <a16:creationId xmlns="" xmlns:a16="http://schemas.microsoft.com/office/drawing/2014/main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80" name="Rectangle 82">
                <a:extLst>
                  <a:ext uri="{FF2B5EF4-FFF2-40B4-BE49-F238E27FC236}">
                    <a16:creationId xmlns="" xmlns:a16="http://schemas.microsoft.com/office/drawing/2014/main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: Shape 83">
                <a:extLst>
                  <a:ext uri="{FF2B5EF4-FFF2-40B4-BE49-F238E27FC236}">
                    <a16:creationId xmlns="" xmlns:a16="http://schemas.microsoft.com/office/drawing/2014/main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4">
                <a:extLst>
                  <a:ext uri="{FF2B5EF4-FFF2-40B4-BE49-F238E27FC236}">
                    <a16:creationId xmlns="" xmlns:a16="http://schemas.microsoft.com/office/drawing/2014/main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400" b="1" dirty="0" smtClean="0">
                    <a:solidFill>
                      <a:schemeClr val="tx1"/>
                    </a:solidFill>
                  </a:rPr>
                  <a:t>أُغني مِلَفَّ تعلُّمي</a:t>
                </a:r>
                <a:endParaRPr lang="ar-SA" sz="2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5" name="Group 88">
                <a:extLst>
                  <a:ext uri="{FF2B5EF4-FFF2-40B4-BE49-F238E27FC236}">
                    <a16:creationId xmlns="" xmlns:a16="http://schemas.microsoft.com/office/drawing/2014/main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91" name="Oval 91">
                  <a:extLst>
                    <a:ext uri="{FF2B5EF4-FFF2-40B4-BE49-F238E27FC236}">
                      <a16:creationId xmlns="" xmlns:a16="http://schemas.microsoft.com/office/drawing/2014/main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reeform: Shape 92">
                  <a:extLst>
                    <a:ext uri="{FF2B5EF4-FFF2-40B4-BE49-F238E27FC236}">
                      <a16:creationId xmlns="" xmlns:a16="http://schemas.microsoft.com/office/drawing/2014/main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Freeform: Shape 89">
                <a:extLst>
                  <a:ext uri="{FF2B5EF4-FFF2-40B4-BE49-F238E27FC236}">
                    <a16:creationId xmlns="" xmlns:a16="http://schemas.microsoft.com/office/drawing/2014/main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Freeform: Shape 90">
                <a:extLst>
                  <a:ext uri="{FF2B5EF4-FFF2-40B4-BE49-F238E27FC236}">
                    <a16:creationId xmlns="" xmlns:a16="http://schemas.microsoft.com/office/drawing/2014/main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6" name="مجموعة 75"/>
            <p:cNvGrpSpPr/>
            <p:nvPr/>
          </p:nvGrpSpPr>
          <p:grpSpPr>
            <a:xfrm>
              <a:off x="10356796" y="327934"/>
              <a:ext cx="543441" cy="786956"/>
              <a:chOff x="10356796" y="327934"/>
              <a:chExt cx="543441" cy="786956"/>
            </a:xfrm>
          </p:grpSpPr>
          <p:sp>
            <p:nvSpPr>
              <p:cNvPr id="77" name="Rectangle 48">
                <a:extLst>
                  <a:ext uri="{FF2B5EF4-FFF2-40B4-BE49-F238E27FC236}">
                    <a16:creationId xmlns="" xmlns:a16="http://schemas.microsoft.com/office/drawing/2014/main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327934"/>
                <a:ext cx="507102" cy="78695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40">
                <a:extLst>
                  <a:ext uri="{FF2B5EF4-FFF2-40B4-BE49-F238E27FC236}">
                    <a16:creationId xmlns="" xmlns:a16="http://schemas.microsoft.com/office/drawing/2014/main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128" name="مجموعة 127"/>
          <p:cNvGrpSpPr/>
          <p:nvPr/>
        </p:nvGrpSpPr>
        <p:grpSpPr>
          <a:xfrm>
            <a:off x="6162045" y="941077"/>
            <a:ext cx="4744904" cy="3647872"/>
            <a:chOff x="3569851" y="5295831"/>
            <a:chExt cx="3505431" cy="482013"/>
          </a:xfrm>
        </p:grpSpPr>
        <p:sp>
          <p:nvSpPr>
            <p:cNvPr id="129" name="Rectangle 148">
              <a:extLst>
                <a:ext uri="{FF2B5EF4-FFF2-40B4-BE49-F238E27FC236}">
                  <a16:creationId xmlns="" xmlns:a16="http://schemas.microsoft.com/office/drawing/2014/main" id="{51EB1709-396D-492E-9868-2CB95FF43DC1}"/>
                </a:ext>
              </a:extLst>
            </p:cNvPr>
            <p:cNvSpPr/>
            <p:nvPr/>
          </p:nvSpPr>
          <p:spPr>
            <a:xfrm rot="10800000">
              <a:off x="3569851" y="5295831"/>
              <a:ext cx="3505431" cy="4820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" name="Picture 161">
              <a:extLst>
                <a:ext uri="{FF2B5EF4-FFF2-40B4-BE49-F238E27FC236}">
                  <a16:creationId xmlns="" xmlns:a16="http://schemas.microsoft.com/office/drawing/2014/main" id="{6D79FB35-9FF1-44F6-BB5F-AA70EE5E9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"/>
            <a:stretch/>
          </p:blipFill>
          <p:spPr>
            <a:xfrm>
              <a:off x="3667925" y="5312700"/>
              <a:ext cx="3308198" cy="447317"/>
            </a:xfrm>
            <a:prstGeom prst="rect">
              <a:avLst/>
            </a:prstGeom>
          </p:spPr>
        </p:pic>
      </p:grpSp>
      <p:sp>
        <p:nvSpPr>
          <p:cNvPr id="48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688709" y="5586980"/>
            <a:ext cx="236658" cy="20725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718077" y="4835773"/>
            <a:ext cx="236657" cy="20725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5994400" y="4739009"/>
            <a:ext cx="5649965" cy="457200"/>
            <a:chOff x="-540999" y="2646425"/>
            <a:chExt cx="5649965" cy="457200"/>
          </a:xfrm>
        </p:grpSpPr>
        <p:sp>
          <p:nvSpPr>
            <p:cNvPr id="60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2157569" y="248254"/>
              <a:ext cx="457200" cy="5253541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1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2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-540999" y="2694746"/>
              <a:ext cx="5553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تُرى ,ما الذي </a:t>
              </a:r>
              <a:r>
                <a:rPr lang="ar-SY" b="1" dirty="0"/>
                <a:t>جرى لِمحَمَدٍ ﷺ </a:t>
              </a:r>
              <a:r>
                <a:rPr lang="ar-SY" b="1" dirty="0" smtClean="0"/>
                <a:t>و من ذاك الرجل الذي رآهُ في الغارِ؟</a:t>
              </a:r>
              <a:endParaRPr lang="en-US" b="1" dirty="0"/>
            </a:p>
          </p:txBody>
        </p:sp>
      </p:grpSp>
      <p:grpSp>
        <p:nvGrpSpPr>
          <p:cNvPr id="63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113841" y="5538452"/>
            <a:ext cx="3491935" cy="457200"/>
            <a:chOff x="2778366" y="3373095"/>
            <a:chExt cx="2330599" cy="457200"/>
          </a:xfrm>
        </p:grpSpPr>
        <p:sp>
          <p:nvSpPr>
            <p:cNvPr id="64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689419" y="2506774"/>
              <a:ext cx="457200" cy="2189841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5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6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2778366" y="3428237"/>
              <a:ext cx="2259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و إلامَ تدعونا أولُ الآيات التي نزلَتْ عليه ؟</a:t>
              </a:r>
              <a:endParaRPr lang="en-US" b="1" dirty="0"/>
            </a:p>
          </p:txBody>
        </p:sp>
      </p:grpSp>
      <p:sp>
        <p:nvSpPr>
          <p:cNvPr id="67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684385" y="6364127"/>
            <a:ext cx="236658" cy="20725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9665374" y="6295573"/>
            <a:ext cx="1967484" cy="457200"/>
            <a:chOff x="2407424" y="3373093"/>
            <a:chExt cx="2701541" cy="457200"/>
          </a:xfrm>
        </p:grpSpPr>
        <p:sp>
          <p:nvSpPr>
            <p:cNvPr id="70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481581" y="2298936"/>
              <a:ext cx="457200" cy="260551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1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2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2407424" y="3428237"/>
              <a:ext cx="2440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و ما تفسيرها ؟</a:t>
              </a:r>
              <a:endParaRPr lang="en-US" b="1" dirty="0"/>
            </a:p>
          </p:txBody>
        </p:sp>
      </p:grpSp>
      <p:grpSp>
        <p:nvGrpSpPr>
          <p:cNvPr id="98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2590415" y="4656639"/>
            <a:ext cx="3597131" cy="727550"/>
            <a:chOff x="-5355586" y="1425160"/>
            <a:chExt cx="10994013" cy="941819"/>
          </a:xfrm>
        </p:grpSpPr>
        <p:sp>
          <p:nvSpPr>
            <p:cNvPr id="102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5355586" y="1434405"/>
              <a:ext cx="10994013" cy="836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أنه كان في الغار وأتى إليه الوحي على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هيئة رجل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ذاك الرجل هو جبريل عليه السلام </a:t>
              </a:r>
              <a:endParaRPr lang="en-US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5329681" y="1425160"/>
              <a:ext cx="10610682" cy="94181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975102" y="5586980"/>
            <a:ext cx="2094593" cy="463919"/>
            <a:chOff x="-1395603" y="1425159"/>
            <a:chExt cx="3902892" cy="600548"/>
          </a:xfrm>
        </p:grpSpPr>
        <p:sp>
          <p:nvSpPr>
            <p:cNvPr id="105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1158960" y="1447004"/>
              <a:ext cx="3496914" cy="47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 وتدعونا إلى القراءة</a:t>
              </a:r>
            </a:p>
          </p:txBody>
        </p:sp>
        <p:sp>
          <p:nvSpPr>
            <p:cNvPr id="106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1395603" y="1425159"/>
              <a:ext cx="3902892" cy="60054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1863922" y="6232007"/>
            <a:ext cx="4497068" cy="467331"/>
            <a:chOff x="-9276959" y="1425160"/>
            <a:chExt cx="16921949" cy="604966"/>
          </a:xfrm>
        </p:grpSpPr>
        <p:sp>
          <p:nvSpPr>
            <p:cNvPr id="108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9276959" y="1447002"/>
              <a:ext cx="16921949" cy="47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وتفسيرها :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اقرأْ أيُّها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النبي ما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أُنزِل إليكَ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من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القرآنِ </a:t>
              </a:r>
              <a:endParaRPr lang="ar-SY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9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8333758" y="1425160"/>
              <a:ext cx="14975190" cy="60496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56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48" grpId="0" animBg="1"/>
      <p:bldP spid="54" grpId="0" animBg="1"/>
      <p:bldP spid="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4584F60-A4B0-4661-AD7D-08EC48E7F9DC}"/>
                </a:ext>
              </a:extLst>
            </p:cNvPr>
            <p:cNvSpPr txBox="1"/>
            <p:nvPr/>
          </p:nvSpPr>
          <p:spPr>
            <a:xfrm>
              <a:off x="4056516" y="4210169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نص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الفهم القرآني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="" xmlns:a16="http://schemas.microsoft.com/office/drawing/2014/main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923" y="3580450"/>
              <a:ext cx="1276358" cy="30245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8463C34-566F-4699-B114-1BD832C4C75C}"/>
                </a:ext>
              </a:extLst>
            </p:cNvPr>
            <p:cNvSpPr txBox="1"/>
            <p:nvPr/>
          </p:nvSpPr>
          <p:spPr>
            <a:xfrm>
              <a:off x="3922498" y="2812918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369822" y="18084"/>
            <a:ext cx="785521" cy="323123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1227095" y="-51894"/>
            <a:ext cx="1022987" cy="2872822"/>
            <a:chOff x="1232840" y="-225936"/>
            <a:chExt cx="1022987" cy="2872822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32840" y="3977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763384" y="-225936"/>
              <a:ext cx="492443" cy="287282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كتابٌ يتحدَّثُ عن نفسِهِ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4886832" y="1217447"/>
            <a:ext cx="2072851" cy="5356965"/>
            <a:chOff x="5229732" y="938047"/>
            <a:chExt cx="2072851" cy="5356965"/>
          </a:xfrm>
        </p:grpSpPr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5472D723-F708-419C-8A1F-10914BBA3DC9}"/>
                </a:ext>
              </a:extLst>
            </p:cNvPr>
            <p:cNvGrpSpPr/>
            <p:nvPr/>
          </p:nvGrpSpPr>
          <p:grpSpPr>
            <a:xfrm>
              <a:off x="5229732" y="938047"/>
              <a:ext cx="2072851" cy="5356965"/>
              <a:chOff x="1292999" y="749708"/>
              <a:chExt cx="1618058" cy="5029389"/>
            </a:xfrm>
          </p:grpSpPr>
          <p:grpSp>
            <p:nvGrpSpPr>
              <p:cNvPr id="62" name="Group 16">
                <a:extLst>
                  <a:ext uri="{FF2B5EF4-FFF2-40B4-BE49-F238E27FC236}">
                    <a16:creationId xmlns="" xmlns:a16="http://schemas.microsoft.com/office/drawing/2014/main" id="{7022BA68-68BC-43BA-A8F4-8A2FFA86EFBA}"/>
                  </a:ext>
                </a:extLst>
              </p:cNvPr>
              <p:cNvGrpSpPr/>
              <p:nvPr/>
            </p:nvGrpSpPr>
            <p:grpSpPr>
              <a:xfrm>
                <a:off x="1292999" y="749708"/>
                <a:ext cx="1618058" cy="5029389"/>
                <a:chOff x="5371514" y="882559"/>
                <a:chExt cx="1618058" cy="5029389"/>
              </a:xfrm>
            </p:grpSpPr>
            <p:sp>
              <p:nvSpPr>
                <p:cNvPr id="66" name="Rectangle: Rounded Corners 13">
                  <a:extLst>
                    <a:ext uri="{FF2B5EF4-FFF2-40B4-BE49-F238E27FC236}">
                      <a16:creationId xmlns="" xmlns:a16="http://schemas.microsoft.com/office/drawing/2014/main" id="{790F437E-D890-48AE-9407-43B007559FA5}"/>
                    </a:ext>
                  </a:extLst>
                </p:cNvPr>
                <p:cNvSpPr/>
                <p:nvPr/>
              </p:nvSpPr>
              <p:spPr>
                <a:xfrm rot="236669">
                  <a:off x="5540600" y="882559"/>
                  <a:ext cx="1448972" cy="4965896"/>
                </a:xfrm>
                <a:prstGeom prst="roundRect">
                  <a:avLst/>
                </a:prstGeom>
                <a:solidFill>
                  <a:srgbClr val="C1C6CA">
                    <a:alpha val="70000"/>
                  </a:srgbClr>
                </a:solidFill>
                <a:ln w="31750">
                  <a:noFill/>
                </a:ln>
                <a:effectLst>
                  <a:softEdge rad="88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7" name="Group 11">
                  <a:extLst>
                    <a:ext uri="{FF2B5EF4-FFF2-40B4-BE49-F238E27FC236}">
                      <a16:creationId xmlns="" xmlns:a16="http://schemas.microsoft.com/office/drawing/2014/main" id="{B8194632-8423-47DD-A2A9-487170C687C2}"/>
                    </a:ext>
                  </a:extLst>
                </p:cNvPr>
                <p:cNvGrpSpPr/>
                <p:nvPr/>
              </p:nvGrpSpPr>
              <p:grpSpPr>
                <a:xfrm>
                  <a:off x="5371514" y="946052"/>
                  <a:ext cx="1456885" cy="4965896"/>
                  <a:chOff x="5371514" y="946052"/>
                  <a:chExt cx="1456885" cy="4965896"/>
                </a:xfrm>
              </p:grpSpPr>
              <p:sp>
                <p:nvSpPr>
                  <p:cNvPr id="68" name="Rectangle: Rounded Corners 4">
                    <a:extLst>
                      <a:ext uri="{FF2B5EF4-FFF2-40B4-BE49-F238E27FC236}">
                        <a16:creationId xmlns="" xmlns:a16="http://schemas.microsoft.com/office/drawing/2014/main" id="{41D27C86-8B0A-475A-B9AD-38CDD1AFE509}"/>
                      </a:ext>
                    </a:extLst>
                  </p:cNvPr>
                  <p:cNvSpPr/>
                  <p:nvPr/>
                </p:nvSpPr>
                <p:spPr>
                  <a:xfrm>
                    <a:off x="5371514" y="946052"/>
                    <a:ext cx="1448972" cy="4965896"/>
                  </a:xfrm>
                  <a:prstGeom prst="roundRect">
                    <a:avLst/>
                  </a:prstGeom>
                  <a:gradFill>
                    <a:gsLst>
                      <a:gs pos="0">
                        <a:srgbClr val="00CC99"/>
                      </a:gs>
                      <a:gs pos="100000">
                        <a:srgbClr val="008080"/>
                      </a:gs>
                    </a:gsLst>
                    <a:lin ang="5400000" scaled="1"/>
                  </a:gradFill>
                  <a:ln w="31750">
                    <a:gradFill>
                      <a:gsLst>
                        <a:gs pos="100000">
                          <a:srgbClr val="00CC99"/>
                        </a:gs>
                        <a:gs pos="0">
                          <a:srgbClr val="008080"/>
                        </a:gs>
                      </a:gsLst>
                      <a:lin ang="5400000" scaled="1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Freeform: Shape 7">
                    <a:extLst>
                      <a:ext uri="{FF2B5EF4-FFF2-40B4-BE49-F238E27FC236}">
                        <a16:creationId xmlns="" xmlns:a16="http://schemas.microsoft.com/office/drawing/2014/main" id="{FD75290E-6E61-4383-BD0C-4C40F71A05CA}"/>
                      </a:ext>
                    </a:extLst>
                  </p:cNvPr>
                  <p:cNvSpPr/>
                  <p:nvPr/>
                </p:nvSpPr>
                <p:spPr>
                  <a:xfrm>
                    <a:off x="5387340" y="4368800"/>
                    <a:ext cx="1417320" cy="1543148"/>
                  </a:xfrm>
                  <a:custGeom>
                    <a:avLst/>
                    <a:gdLst>
                      <a:gd name="connsiteX0" fmla="*/ 0 w 1417320"/>
                      <a:gd name="connsiteY0" fmla="*/ 0 h 1543148"/>
                      <a:gd name="connsiteX1" fmla="*/ 1417320 w 1417320"/>
                      <a:gd name="connsiteY1" fmla="*/ 0 h 1543148"/>
                      <a:gd name="connsiteX2" fmla="*/ 1417320 w 1417320"/>
                      <a:gd name="connsiteY2" fmla="*/ 1306923 h 1543148"/>
                      <a:gd name="connsiteX3" fmla="*/ 1181095 w 1417320"/>
                      <a:gd name="connsiteY3" fmla="*/ 1543148 h 1543148"/>
                      <a:gd name="connsiteX4" fmla="*/ 236225 w 1417320"/>
                      <a:gd name="connsiteY4" fmla="*/ 1543148 h 1543148"/>
                      <a:gd name="connsiteX5" fmla="*/ 0 w 1417320"/>
                      <a:gd name="connsiteY5" fmla="*/ 1306923 h 1543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17320" h="1543148">
                        <a:moveTo>
                          <a:pt x="0" y="0"/>
                        </a:moveTo>
                        <a:lnTo>
                          <a:pt x="1417320" y="0"/>
                        </a:lnTo>
                        <a:lnTo>
                          <a:pt x="1417320" y="1306923"/>
                        </a:lnTo>
                        <a:cubicBezTo>
                          <a:pt x="1417320" y="1437386"/>
                          <a:pt x="1311558" y="1543148"/>
                          <a:pt x="1181095" y="1543148"/>
                        </a:cubicBezTo>
                        <a:lnTo>
                          <a:pt x="236225" y="1543148"/>
                        </a:lnTo>
                        <a:cubicBezTo>
                          <a:pt x="105762" y="1543148"/>
                          <a:pt x="0" y="1437386"/>
                          <a:pt x="0" y="1306923"/>
                        </a:cubicBezTo>
                        <a:close/>
                      </a:path>
                    </a:pathLst>
                  </a:custGeom>
                  <a:solidFill>
                    <a:srgbClr val="C1C6CA"/>
                  </a:solidFill>
                  <a:ln w="317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Freeform: Shape 10">
                    <a:extLst>
                      <a:ext uri="{FF2B5EF4-FFF2-40B4-BE49-F238E27FC236}">
                        <a16:creationId xmlns="" xmlns:a16="http://schemas.microsoft.com/office/drawing/2014/main" id="{1A4EDE0B-FA95-4B5D-9060-97802D88D943}"/>
                      </a:ext>
                    </a:extLst>
                  </p:cNvPr>
                  <p:cNvSpPr/>
                  <p:nvPr/>
                </p:nvSpPr>
                <p:spPr>
                  <a:xfrm>
                    <a:off x="5479999" y="946052"/>
                    <a:ext cx="1348400" cy="4838912"/>
                  </a:xfrm>
                  <a:custGeom>
                    <a:avLst/>
                    <a:gdLst>
                      <a:gd name="connsiteX0" fmla="*/ 140928 w 1348400"/>
                      <a:gd name="connsiteY0" fmla="*/ 0 h 4838912"/>
                      <a:gd name="connsiteX1" fmla="*/ 1106900 w 1348400"/>
                      <a:gd name="connsiteY1" fmla="*/ 0 h 4838912"/>
                      <a:gd name="connsiteX2" fmla="*/ 1348400 w 1348400"/>
                      <a:gd name="connsiteY2" fmla="*/ 241500 h 4838912"/>
                      <a:gd name="connsiteX3" fmla="*/ 1348400 w 1348400"/>
                      <a:gd name="connsiteY3" fmla="*/ 4724396 h 4838912"/>
                      <a:gd name="connsiteX4" fmla="*/ 1329422 w 1348400"/>
                      <a:gd name="connsiteY4" fmla="*/ 4818399 h 4838912"/>
                      <a:gd name="connsiteX5" fmla="*/ 1318288 w 1348400"/>
                      <a:gd name="connsiteY5" fmla="*/ 4838912 h 4838912"/>
                      <a:gd name="connsiteX6" fmla="*/ 0 w 1348400"/>
                      <a:gd name="connsiteY6" fmla="*/ 50616 h 4838912"/>
                      <a:gd name="connsiteX7" fmla="*/ 46925 w 1348400"/>
                      <a:gd name="connsiteY7" fmla="*/ 18978 h 4838912"/>
                      <a:gd name="connsiteX8" fmla="*/ 140928 w 1348400"/>
                      <a:gd name="connsiteY8" fmla="*/ 0 h 4838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48400" h="4838912">
                        <a:moveTo>
                          <a:pt x="140928" y="0"/>
                        </a:moveTo>
                        <a:lnTo>
                          <a:pt x="1106900" y="0"/>
                        </a:lnTo>
                        <a:cubicBezTo>
                          <a:pt x="1240277" y="0"/>
                          <a:pt x="1348400" y="108123"/>
                          <a:pt x="1348400" y="241500"/>
                        </a:cubicBezTo>
                        <a:lnTo>
                          <a:pt x="1348400" y="4724396"/>
                        </a:lnTo>
                        <a:cubicBezTo>
                          <a:pt x="1348400" y="4757740"/>
                          <a:pt x="1341642" y="4789506"/>
                          <a:pt x="1329422" y="4818399"/>
                        </a:cubicBezTo>
                        <a:lnTo>
                          <a:pt x="1318288" y="4838912"/>
                        </a:lnTo>
                        <a:lnTo>
                          <a:pt x="0" y="50616"/>
                        </a:lnTo>
                        <a:lnTo>
                          <a:pt x="46925" y="18978"/>
                        </a:lnTo>
                        <a:cubicBezTo>
                          <a:pt x="75818" y="6758"/>
                          <a:pt x="107584" y="0"/>
                          <a:pt x="140928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alpha val="18000"/>
                    </a:schemeClr>
                  </a:solidFill>
                  <a:ln w="317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3" name="TextBox 17">
                <a:extLst>
                  <a:ext uri="{FF2B5EF4-FFF2-40B4-BE49-F238E27FC236}">
                    <a16:creationId xmlns="" xmlns:a16="http://schemas.microsoft.com/office/drawing/2014/main" id="{8380D9F0-4D23-4BAF-A50B-E67072C7B12C}"/>
                  </a:ext>
                </a:extLst>
              </p:cNvPr>
              <p:cNvSpPr txBox="1"/>
              <p:nvPr/>
            </p:nvSpPr>
            <p:spPr>
              <a:xfrm>
                <a:off x="1879091" y="4335926"/>
                <a:ext cx="276787" cy="664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Oswald" panose="02000503000000000000" pitchFamily="2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Oswald" panose="02000503000000000000" pitchFamily="2" charset="0"/>
                </a:endParaRPr>
              </a:p>
            </p:txBody>
          </p:sp>
          <p:sp>
            <p:nvSpPr>
              <p:cNvPr id="64" name="TextBox 21">
                <a:extLst>
                  <a:ext uri="{FF2B5EF4-FFF2-40B4-BE49-F238E27FC236}">
                    <a16:creationId xmlns="" xmlns:a16="http://schemas.microsoft.com/office/drawing/2014/main" id="{F423DA6C-6610-48A5-BF07-F8D58311B786}"/>
                  </a:ext>
                </a:extLst>
              </p:cNvPr>
              <p:cNvSpPr txBox="1"/>
              <p:nvPr/>
            </p:nvSpPr>
            <p:spPr>
              <a:xfrm>
                <a:off x="1467773" y="940185"/>
                <a:ext cx="144200" cy="37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>
                  <a:solidFill>
                    <a:schemeClr val="bg1"/>
                  </a:solidFill>
                  <a:latin typeface="Oswald" panose="02000503000000000000" pitchFamily="2" charset="0"/>
                </a:endParaRPr>
              </a:p>
            </p:txBody>
          </p:sp>
        </p:grpSp>
        <p:pic>
          <p:nvPicPr>
            <p:cNvPr id="74" name="Picture 161">
              <a:extLst>
                <a:ext uri="{FF2B5EF4-FFF2-40B4-BE49-F238E27FC236}">
                  <a16:creationId xmlns="" xmlns:a16="http://schemas.microsoft.com/office/drawing/2014/main" id="{6D79FB35-9FF1-44F6-BB5F-AA70EE5E9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56" y="1756117"/>
              <a:ext cx="1529172" cy="25861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" name="مجموعة 6"/>
          <p:cNvGrpSpPr/>
          <p:nvPr/>
        </p:nvGrpSpPr>
        <p:grpSpPr>
          <a:xfrm>
            <a:off x="7719136" y="1204747"/>
            <a:ext cx="2072851" cy="5356965"/>
            <a:chOff x="7655636" y="938047"/>
            <a:chExt cx="2072851" cy="5356965"/>
          </a:xfrm>
        </p:grpSpPr>
        <p:grpSp>
          <p:nvGrpSpPr>
            <p:cNvPr id="43" name="Group 61">
              <a:extLst>
                <a:ext uri="{FF2B5EF4-FFF2-40B4-BE49-F238E27FC236}">
                  <a16:creationId xmlns="" xmlns:a16="http://schemas.microsoft.com/office/drawing/2014/main" id="{DD462407-30DC-4BF2-BDF3-B1C1BCA68043}"/>
                </a:ext>
              </a:extLst>
            </p:cNvPr>
            <p:cNvGrpSpPr/>
            <p:nvPr/>
          </p:nvGrpSpPr>
          <p:grpSpPr>
            <a:xfrm>
              <a:off x="7655636" y="938047"/>
              <a:ext cx="2072851" cy="5356965"/>
              <a:chOff x="3718903" y="749708"/>
              <a:chExt cx="1618058" cy="5029389"/>
            </a:xfrm>
          </p:grpSpPr>
          <p:grpSp>
            <p:nvGrpSpPr>
              <p:cNvPr id="44" name="Group 15">
                <a:extLst>
                  <a:ext uri="{FF2B5EF4-FFF2-40B4-BE49-F238E27FC236}">
                    <a16:creationId xmlns="" xmlns:a16="http://schemas.microsoft.com/office/drawing/2014/main" id="{839FD4B1-9CA0-4BB8-A797-0FBFE231C2F4}"/>
                  </a:ext>
                </a:extLst>
              </p:cNvPr>
              <p:cNvGrpSpPr/>
              <p:nvPr/>
            </p:nvGrpSpPr>
            <p:grpSpPr>
              <a:xfrm>
                <a:off x="3718903" y="749708"/>
                <a:ext cx="1618058" cy="5029389"/>
                <a:chOff x="5371514" y="882559"/>
                <a:chExt cx="1618058" cy="5029389"/>
              </a:xfrm>
            </p:grpSpPr>
            <p:sp>
              <p:nvSpPr>
                <p:cNvPr id="49" name="Rectangle: Rounded Corners 27">
                  <a:extLst>
                    <a:ext uri="{FF2B5EF4-FFF2-40B4-BE49-F238E27FC236}">
                      <a16:creationId xmlns="" xmlns:a16="http://schemas.microsoft.com/office/drawing/2014/main" id="{A80AA72C-7A56-4F76-B1D7-1935979909AD}"/>
                    </a:ext>
                  </a:extLst>
                </p:cNvPr>
                <p:cNvSpPr/>
                <p:nvPr/>
              </p:nvSpPr>
              <p:spPr>
                <a:xfrm rot="236669">
                  <a:off x="5540600" y="882559"/>
                  <a:ext cx="1448972" cy="4965896"/>
                </a:xfrm>
                <a:prstGeom prst="roundRect">
                  <a:avLst/>
                </a:prstGeom>
                <a:solidFill>
                  <a:srgbClr val="C1C6CA">
                    <a:alpha val="70000"/>
                  </a:srgbClr>
                </a:solidFill>
                <a:ln w="31750">
                  <a:noFill/>
                </a:ln>
                <a:effectLst>
                  <a:softEdge rad="88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4" name="Group 28">
                  <a:extLst>
                    <a:ext uri="{FF2B5EF4-FFF2-40B4-BE49-F238E27FC236}">
                      <a16:creationId xmlns="" xmlns:a16="http://schemas.microsoft.com/office/drawing/2014/main" id="{6369E4ED-BCE4-45DD-98B7-BF13C78D2E1D}"/>
                    </a:ext>
                  </a:extLst>
                </p:cNvPr>
                <p:cNvGrpSpPr/>
                <p:nvPr/>
              </p:nvGrpSpPr>
              <p:grpSpPr>
                <a:xfrm>
                  <a:off x="5371514" y="946052"/>
                  <a:ext cx="1456885" cy="4965896"/>
                  <a:chOff x="5371514" y="946052"/>
                  <a:chExt cx="1456885" cy="4965896"/>
                </a:xfrm>
              </p:grpSpPr>
              <p:sp>
                <p:nvSpPr>
                  <p:cNvPr id="55" name="Rectangle: Rounded Corners 29">
                    <a:extLst>
                      <a:ext uri="{FF2B5EF4-FFF2-40B4-BE49-F238E27FC236}">
                        <a16:creationId xmlns="" xmlns:a16="http://schemas.microsoft.com/office/drawing/2014/main" id="{E816269F-10E2-4E9F-9613-873C2BFB1971}"/>
                      </a:ext>
                    </a:extLst>
                  </p:cNvPr>
                  <p:cNvSpPr/>
                  <p:nvPr/>
                </p:nvSpPr>
                <p:spPr>
                  <a:xfrm>
                    <a:off x="5371514" y="946052"/>
                    <a:ext cx="1448972" cy="4965896"/>
                  </a:xfrm>
                  <a:prstGeom prst="roundRect">
                    <a:avLst/>
                  </a:prstGeom>
                  <a:gradFill>
                    <a:gsLst>
                      <a:gs pos="0">
                        <a:srgbClr val="FF33CC"/>
                      </a:gs>
                      <a:gs pos="100000">
                        <a:srgbClr val="CC0066"/>
                      </a:gs>
                    </a:gsLst>
                    <a:lin ang="5400000" scaled="1"/>
                  </a:gradFill>
                  <a:ln w="31750">
                    <a:gradFill>
                      <a:gsLst>
                        <a:gs pos="100000">
                          <a:srgbClr val="FF33CC"/>
                        </a:gs>
                        <a:gs pos="0">
                          <a:srgbClr val="CC0066"/>
                        </a:gs>
                      </a:gsLst>
                      <a:lin ang="5400000" scaled="1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Freeform: Shape 30">
                    <a:extLst>
                      <a:ext uri="{FF2B5EF4-FFF2-40B4-BE49-F238E27FC236}">
                        <a16:creationId xmlns="" xmlns:a16="http://schemas.microsoft.com/office/drawing/2014/main" id="{5488E0BF-B2A9-4AB8-B196-CB61923069D0}"/>
                      </a:ext>
                    </a:extLst>
                  </p:cNvPr>
                  <p:cNvSpPr/>
                  <p:nvPr/>
                </p:nvSpPr>
                <p:spPr>
                  <a:xfrm>
                    <a:off x="5387340" y="4368800"/>
                    <a:ext cx="1417320" cy="1543148"/>
                  </a:xfrm>
                  <a:custGeom>
                    <a:avLst/>
                    <a:gdLst>
                      <a:gd name="connsiteX0" fmla="*/ 0 w 1417320"/>
                      <a:gd name="connsiteY0" fmla="*/ 0 h 1543148"/>
                      <a:gd name="connsiteX1" fmla="*/ 1417320 w 1417320"/>
                      <a:gd name="connsiteY1" fmla="*/ 0 h 1543148"/>
                      <a:gd name="connsiteX2" fmla="*/ 1417320 w 1417320"/>
                      <a:gd name="connsiteY2" fmla="*/ 1306923 h 1543148"/>
                      <a:gd name="connsiteX3" fmla="*/ 1181095 w 1417320"/>
                      <a:gd name="connsiteY3" fmla="*/ 1543148 h 1543148"/>
                      <a:gd name="connsiteX4" fmla="*/ 236225 w 1417320"/>
                      <a:gd name="connsiteY4" fmla="*/ 1543148 h 1543148"/>
                      <a:gd name="connsiteX5" fmla="*/ 0 w 1417320"/>
                      <a:gd name="connsiteY5" fmla="*/ 1306923 h 1543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17320" h="1543148">
                        <a:moveTo>
                          <a:pt x="0" y="0"/>
                        </a:moveTo>
                        <a:lnTo>
                          <a:pt x="1417320" y="0"/>
                        </a:lnTo>
                        <a:lnTo>
                          <a:pt x="1417320" y="1306923"/>
                        </a:lnTo>
                        <a:cubicBezTo>
                          <a:pt x="1417320" y="1437386"/>
                          <a:pt x="1311558" y="1543148"/>
                          <a:pt x="1181095" y="1543148"/>
                        </a:cubicBezTo>
                        <a:lnTo>
                          <a:pt x="236225" y="1543148"/>
                        </a:lnTo>
                        <a:cubicBezTo>
                          <a:pt x="105762" y="1543148"/>
                          <a:pt x="0" y="1437386"/>
                          <a:pt x="0" y="1306923"/>
                        </a:cubicBezTo>
                        <a:close/>
                      </a:path>
                    </a:pathLst>
                  </a:custGeom>
                  <a:solidFill>
                    <a:srgbClr val="C1C6CA"/>
                  </a:solidFill>
                  <a:ln w="317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: Shape 31">
                    <a:extLst>
                      <a:ext uri="{FF2B5EF4-FFF2-40B4-BE49-F238E27FC236}">
                        <a16:creationId xmlns="" xmlns:a16="http://schemas.microsoft.com/office/drawing/2014/main" id="{AAA5B702-5060-43F4-AD53-FE56996C7401}"/>
                      </a:ext>
                    </a:extLst>
                  </p:cNvPr>
                  <p:cNvSpPr/>
                  <p:nvPr/>
                </p:nvSpPr>
                <p:spPr>
                  <a:xfrm>
                    <a:off x="5479999" y="946052"/>
                    <a:ext cx="1348400" cy="4838912"/>
                  </a:xfrm>
                  <a:custGeom>
                    <a:avLst/>
                    <a:gdLst>
                      <a:gd name="connsiteX0" fmla="*/ 140928 w 1348400"/>
                      <a:gd name="connsiteY0" fmla="*/ 0 h 4838912"/>
                      <a:gd name="connsiteX1" fmla="*/ 1106900 w 1348400"/>
                      <a:gd name="connsiteY1" fmla="*/ 0 h 4838912"/>
                      <a:gd name="connsiteX2" fmla="*/ 1348400 w 1348400"/>
                      <a:gd name="connsiteY2" fmla="*/ 241500 h 4838912"/>
                      <a:gd name="connsiteX3" fmla="*/ 1348400 w 1348400"/>
                      <a:gd name="connsiteY3" fmla="*/ 4724396 h 4838912"/>
                      <a:gd name="connsiteX4" fmla="*/ 1329422 w 1348400"/>
                      <a:gd name="connsiteY4" fmla="*/ 4818399 h 4838912"/>
                      <a:gd name="connsiteX5" fmla="*/ 1318288 w 1348400"/>
                      <a:gd name="connsiteY5" fmla="*/ 4838912 h 4838912"/>
                      <a:gd name="connsiteX6" fmla="*/ 0 w 1348400"/>
                      <a:gd name="connsiteY6" fmla="*/ 50616 h 4838912"/>
                      <a:gd name="connsiteX7" fmla="*/ 46925 w 1348400"/>
                      <a:gd name="connsiteY7" fmla="*/ 18978 h 4838912"/>
                      <a:gd name="connsiteX8" fmla="*/ 140928 w 1348400"/>
                      <a:gd name="connsiteY8" fmla="*/ 0 h 4838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48400" h="4838912">
                        <a:moveTo>
                          <a:pt x="140928" y="0"/>
                        </a:moveTo>
                        <a:lnTo>
                          <a:pt x="1106900" y="0"/>
                        </a:lnTo>
                        <a:cubicBezTo>
                          <a:pt x="1240277" y="0"/>
                          <a:pt x="1348400" y="108123"/>
                          <a:pt x="1348400" y="241500"/>
                        </a:cubicBezTo>
                        <a:lnTo>
                          <a:pt x="1348400" y="4724396"/>
                        </a:lnTo>
                        <a:cubicBezTo>
                          <a:pt x="1348400" y="4757740"/>
                          <a:pt x="1341642" y="4789506"/>
                          <a:pt x="1329422" y="4818399"/>
                        </a:cubicBezTo>
                        <a:lnTo>
                          <a:pt x="1318288" y="4838912"/>
                        </a:lnTo>
                        <a:lnTo>
                          <a:pt x="0" y="50616"/>
                        </a:lnTo>
                        <a:lnTo>
                          <a:pt x="46925" y="18978"/>
                        </a:lnTo>
                        <a:cubicBezTo>
                          <a:pt x="75818" y="6758"/>
                          <a:pt x="107584" y="0"/>
                          <a:pt x="140928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alpha val="18000"/>
                    </a:schemeClr>
                  </a:solidFill>
                  <a:ln w="317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5" name="TextBox 18">
                <a:extLst>
                  <a:ext uri="{FF2B5EF4-FFF2-40B4-BE49-F238E27FC236}">
                    <a16:creationId xmlns="" xmlns:a16="http://schemas.microsoft.com/office/drawing/2014/main" id="{C36682CC-2E3A-4971-BA18-48FD831CF812}"/>
                  </a:ext>
                </a:extLst>
              </p:cNvPr>
              <p:cNvSpPr txBox="1"/>
              <p:nvPr/>
            </p:nvSpPr>
            <p:spPr>
              <a:xfrm>
                <a:off x="4359597" y="4335407"/>
                <a:ext cx="276787" cy="664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Oswald" panose="02000503000000000000" pitchFamily="2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Oswald" panose="02000503000000000000" pitchFamily="2" charset="0"/>
                </a:endParaRPr>
              </a:p>
            </p:txBody>
          </p:sp>
          <p:sp>
            <p:nvSpPr>
              <p:cNvPr id="46" name="TextBox 25">
                <a:extLst>
                  <a:ext uri="{FF2B5EF4-FFF2-40B4-BE49-F238E27FC236}">
                    <a16:creationId xmlns="" xmlns:a16="http://schemas.microsoft.com/office/drawing/2014/main" id="{4F3CFA07-04DC-4F4C-8240-9544D6BB0253}"/>
                  </a:ext>
                </a:extLst>
              </p:cNvPr>
              <p:cNvSpPr txBox="1"/>
              <p:nvPr/>
            </p:nvSpPr>
            <p:spPr>
              <a:xfrm>
                <a:off x="3893677" y="940185"/>
                <a:ext cx="144200" cy="37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>
                  <a:solidFill>
                    <a:schemeClr val="bg1"/>
                  </a:solidFill>
                  <a:latin typeface="Oswald" panose="02000503000000000000" pitchFamily="2" charset="0"/>
                </a:endParaRPr>
              </a:p>
            </p:txBody>
          </p:sp>
        </p:grpSp>
        <p:pic>
          <p:nvPicPr>
            <p:cNvPr id="75" name="Picture 161">
              <a:extLst>
                <a:ext uri="{FF2B5EF4-FFF2-40B4-BE49-F238E27FC236}">
                  <a16:creationId xmlns="" xmlns:a16="http://schemas.microsoft.com/office/drawing/2014/main" id="{6D79FB35-9FF1-44F6-BB5F-AA70EE5E9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307" y="1826166"/>
              <a:ext cx="1617878" cy="22275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1" name="Group 2">
            <a:extLst>
              <a:ext uri="{FF2B5EF4-FFF2-40B4-BE49-F238E27FC236}">
                <a16:creationId xmlns="" xmlns:a16="http://schemas.microsoft.com/office/drawing/2014/main" id="{137B9BBA-806A-4323-A4E0-D307EC6C1993}"/>
              </a:ext>
            </a:extLst>
          </p:cNvPr>
          <p:cNvGrpSpPr/>
          <p:nvPr/>
        </p:nvGrpSpPr>
        <p:grpSpPr>
          <a:xfrm>
            <a:off x="3882307" y="4751864"/>
            <a:ext cx="3280228" cy="1872343"/>
            <a:chOff x="217714" y="4235949"/>
            <a:chExt cx="3280228" cy="1872343"/>
          </a:xfrm>
        </p:grpSpPr>
        <p:sp>
          <p:nvSpPr>
            <p:cNvPr id="73" name="Right Triangle 19">
              <a:extLst>
                <a:ext uri="{FF2B5EF4-FFF2-40B4-BE49-F238E27FC236}">
                  <a16:creationId xmlns="" xmlns:a16="http://schemas.microsoft.com/office/drawing/2014/main" id="{9D63E415-445A-4C3B-B00F-95EB0EFE5907}"/>
                </a:ext>
              </a:extLst>
            </p:cNvPr>
            <p:cNvSpPr/>
            <p:nvPr/>
          </p:nvSpPr>
          <p:spPr>
            <a:xfrm>
              <a:off x="217714" y="4235949"/>
              <a:ext cx="3280228" cy="1872343"/>
            </a:xfrm>
            <a:prstGeom prst="rtTriangle">
              <a:avLst/>
            </a:prstGeom>
            <a:solidFill>
              <a:srgbClr val="F1F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0">
              <a:extLst>
                <a:ext uri="{FF2B5EF4-FFF2-40B4-BE49-F238E27FC236}">
                  <a16:creationId xmlns="" xmlns:a16="http://schemas.microsoft.com/office/drawing/2014/main" id="{EA5B5133-8504-499B-9DA2-0D0ECAA90042}"/>
                </a:ext>
              </a:extLst>
            </p:cNvPr>
            <p:cNvSpPr/>
            <p:nvPr/>
          </p:nvSpPr>
          <p:spPr>
            <a:xfrm rot="1727599">
              <a:off x="484557" y="5127617"/>
              <a:ext cx="2989943" cy="203200"/>
            </a:xfrm>
            <a:prstGeom prst="rect">
              <a:avLst/>
            </a:prstGeom>
            <a:gradFill flip="none" rotWithShape="1">
              <a:gsLst>
                <a:gs pos="17000">
                  <a:schemeClr val="tx1">
                    <a:lumMod val="50000"/>
                    <a:lumOff val="50000"/>
                  </a:schemeClr>
                </a:gs>
                <a:gs pos="100000">
                  <a:srgbClr val="F1F2F4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6">
            <a:extLst>
              <a:ext uri="{FF2B5EF4-FFF2-40B4-BE49-F238E27FC236}">
                <a16:creationId xmlns="" xmlns:a16="http://schemas.microsoft.com/office/drawing/2014/main" id="{AB53CC82-BC41-484E-9A4B-A2F5FE268D75}"/>
              </a:ext>
            </a:extLst>
          </p:cNvPr>
          <p:cNvGrpSpPr/>
          <p:nvPr/>
        </p:nvGrpSpPr>
        <p:grpSpPr>
          <a:xfrm>
            <a:off x="6765909" y="4751862"/>
            <a:ext cx="3280228" cy="1872343"/>
            <a:chOff x="2719818" y="4235949"/>
            <a:chExt cx="3280228" cy="1872343"/>
          </a:xfrm>
        </p:grpSpPr>
        <p:sp>
          <p:nvSpPr>
            <p:cNvPr id="60" name="Right Triangle 24">
              <a:extLst>
                <a:ext uri="{FF2B5EF4-FFF2-40B4-BE49-F238E27FC236}">
                  <a16:creationId xmlns="" xmlns:a16="http://schemas.microsoft.com/office/drawing/2014/main" id="{A3B09127-9E66-4DFC-8188-3975872A9764}"/>
                </a:ext>
              </a:extLst>
            </p:cNvPr>
            <p:cNvSpPr/>
            <p:nvPr/>
          </p:nvSpPr>
          <p:spPr>
            <a:xfrm>
              <a:off x="2719818" y="4235949"/>
              <a:ext cx="3280228" cy="1872343"/>
            </a:xfrm>
            <a:prstGeom prst="rtTriangle">
              <a:avLst/>
            </a:prstGeom>
            <a:solidFill>
              <a:srgbClr val="F1F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3">
              <a:extLst>
                <a:ext uri="{FF2B5EF4-FFF2-40B4-BE49-F238E27FC236}">
                  <a16:creationId xmlns="" xmlns:a16="http://schemas.microsoft.com/office/drawing/2014/main" id="{79BD915D-CD38-425B-ABA4-306B6328EA70}"/>
                </a:ext>
              </a:extLst>
            </p:cNvPr>
            <p:cNvSpPr/>
            <p:nvPr/>
          </p:nvSpPr>
          <p:spPr>
            <a:xfrm rot="1727599">
              <a:off x="2923161" y="5127617"/>
              <a:ext cx="2989943" cy="203200"/>
            </a:xfrm>
            <a:prstGeom prst="rect">
              <a:avLst/>
            </a:prstGeom>
            <a:gradFill flip="none" rotWithShape="1">
              <a:gsLst>
                <a:gs pos="17000">
                  <a:schemeClr val="tx1">
                    <a:lumMod val="50000"/>
                    <a:lumOff val="50000"/>
                  </a:schemeClr>
                </a:gs>
                <a:gs pos="100000">
                  <a:srgbClr val="F1F2F4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291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xmlns="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xmlns="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xmlns="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xmlns="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xmlns="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xmlns="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xmlns="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xmlns="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xmlns="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xmlns="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9E382AEB-E7BF-44DF-8D7C-F84006A33278}"/>
              </a:ext>
            </a:extLst>
          </p:cNvPr>
          <p:cNvSpPr/>
          <p:nvPr/>
        </p:nvSpPr>
        <p:spPr>
          <a:xfrm>
            <a:off x="4560163" y="2967335"/>
            <a:ext cx="1899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3200" b="1" dirty="0">
                <a:solidFill>
                  <a:srgbClr val="FF0000"/>
                </a:solidFill>
                <a:latin typeface="Economica" panose="02000506040000020004" pitchFamily="2" charset="0"/>
              </a:rPr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1118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نص الفهم القرآني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458722" y="-70816"/>
            <a:ext cx="785521" cy="340903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336444" y="-167831"/>
            <a:ext cx="1000864" cy="3101422"/>
            <a:chOff x="1242266" y="-438523"/>
            <a:chExt cx="1000864" cy="310142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42266" y="349667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50687" y="-438523"/>
              <a:ext cx="492443" cy="310142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كتابٌ يتحدَّثُ عن نفسِهِ</a:t>
              </a:r>
            </a:p>
          </p:txBody>
        </p:sp>
      </p:grpSp>
      <p:sp>
        <p:nvSpPr>
          <p:cNvPr id="190" name="Google Shape;218;p2"/>
          <p:cNvSpPr/>
          <p:nvPr/>
        </p:nvSpPr>
        <p:spPr>
          <a:xfrm>
            <a:off x="3603617" y="1493444"/>
            <a:ext cx="8402246" cy="4958156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219;p2"/>
          <p:cNvSpPr/>
          <p:nvPr/>
        </p:nvSpPr>
        <p:spPr>
          <a:xfrm rot="-5400000">
            <a:off x="3395449" y="2067363"/>
            <a:ext cx="4504534" cy="3764650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101600" dist="762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2" name="Google Shape;225;p2"/>
          <p:cNvGrpSpPr/>
          <p:nvPr/>
        </p:nvGrpSpPr>
        <p:grpSpPr>
          <a:xfrm>
            <a:off x="3878851" y="1821355"/>
            <a:ext cx="3764644" cy="4430058"/>
            <a:chOff x="1734414" y="495297"/>
            <a:chExt cx="4361586" cy="5853550"/>
          </a:xfrm>
        </p:grpSpPr>
        <p:sp>
          <p:nvSpPr>
            <p:cNvPr id="193" name="Google Shape;226;p2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4" name="Google Shape;227;p2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" name="Google Shape;228;p2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6" name="Google Shape;229;p2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" name="Google Shape;230;p2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8" name="Google Shape;231;p2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9" name="Google Shape;232;p2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0" name="Google Shape;233;p2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1" name="Google Shape;234;p2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" name="Google Shape;235;p2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" name="Google Shape;236;p2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" name="Google Shape;237;p2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5" name="Google Shape;238;p2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6" name="Google Shape;239;p2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7" name="Google Shape;240;p2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08" name="Google Shape;241;p2"/>
          <p:cNvSpPr/>
          <p:nvPr/>
        </p:nvSpPr>
        <p:spPr>
          <a:xfrm rot="5400000" flipH="1">
            <a:off x="7667075" y="2001421"/>
            <a:ext cx="4440922" cy="3982654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" name="Google Shape;242;p2"/>
          <p:cNvGrpSpPr/>
          <p:nvPr/>
        </p:nvGrpSpPr>
        <p:grpSpPr>
          <a:xfrm>
            <a:off x="7809431" y="1861600"/>
            <a:ext cx="3764644" cy="4294162"/>
            <a:chOff x="6191002" y="488368"/>
            <a:chExt cx="4361586" cy="5853550"/>
          </a:xfrm>
        </p:grpSpPr>
        <p:sp>
          <p:nvSpPr>
            <p:cNvPr id="210" name="Google Shape;243;p2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1" name="Google Shape;244;p2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" name="Google Shape;245;p2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" name="Google Shape;246;p2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" name="Google Shape;247;p2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" name="Google Shape;248;p2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" name="Google Shape;249;p2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" name="Google Shape;250;p2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51;p2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52;p2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" name="Google Shape;253;p2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" name="Google Shape;254;p2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55;p2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" name="Google Shape;256;p2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" name="Google Shape;257;p2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5" name="Google Shape;264;p2"/>
          <p:cNvGrpSpPr/>
          <p:nvPr/>
        </p:nvGrpSpPr>
        <p:grpSpPr>
          <a:xfrm>
            <a:off x="3899985" y="1772793"/>
            <a:ext cx="3764644" cy="4431696"/>
            <a:chOff x="1734414" y="495297"/>
            <a:chExt cx="4361586" cy="5853550"/>
          </a:xfrm>
        </p:grpSpPr>
        <p:sp>
          <p:nvSpPr>
            <p:cNvPr id="226" name="Google Shape;265;p2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7" name="Google Shape;266;p2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" name="Google Shape;267;p2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68;p2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" name="Google Shape;269;p2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" name="Google Shape;270;p2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" name="Google Shape;271;p2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" name="Google Shape;272;p2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73;p2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74;p2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" name="Google Shape;275;p2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76;p2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8" name="Google Shape;277;p2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9" name="Google Shape;278;p2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0" name="Google Shape;279;p2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1" name="Google Shape;280;p2"/>
          <p:cNvGrpSpPr/>
          <p:nvPr/>
        </p:nvGrpSpPr>
        <p:grpSpPr>
          <a:xfrm>
            <a:off x="7809430" y="1856053"/>
            <a:ext cx="3904332" cy="4406286"/>
            <a:chOff x="6191002" y="488369"/>
            <a:chExt cx="4361586" cy="5853549"/>
          </a:xfrm>
        </p:grpSpPr>
        <p:sp>
          <p:nvSpPr>
            <p:cNvPr id="242" name="Google Shape;281;p2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3" name="Google Shape;282;p2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" name="Google Shape;283;p2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" name="Google Shape;284;p2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6" name="Google Shape;285;p2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7" name="Google Shape;286;p2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8" name="Google Shape;287;p2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9" name="Google Shape;288;p2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0" name="Google Shape;289;p2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1" name="Google Shape;290;p2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2" name="Google Shape;291;p2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3" name="Google Shape;292;p2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4" name="Google Shape;293;p2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5" name="Google Shape;294;p2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6" name="Google Shape;295;p2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57" name="Google Shape;296;p2"/>
          <p:cNvGrpSpPr/>
          <p:nvPr/>
        </p:nvGrpSpPr>
        <p:grpSpPr>
          <a:xfrm>
            <a:off x="7239224" y="1636723"/>
            <a:ext cx="969022" cy="4630116"/>
            <a:chOff x="5597236" y="488368"/>
            <a:chExt cx="1122676" cy="5839694"/>
          </a:xfrm>
        </p:grpSpPr>
        <p:sp>
          <p:nvSpPr>
            <p:cNvPr id="258" name="Google Shape;297;p2"/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9600">
                  <a:srgbClr val="7F7F7F">
                    <a:alpha val="7294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9" name="Google Shape;298;p2"/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305" name="Google Shape;29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303;p2"/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301" name="Google Shape;30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" name="Google Shape;308;p2"/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297" name="Google Shape;30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31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31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1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" name="Google Shape;313;p2"/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293" name="Google Shape;31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31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31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31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318;p2"/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289" name="Google Shape;31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32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32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32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" name="Google Shape;323;p2"/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285" name="Google Shape;32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32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32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32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" name="Google Shape;328;p2"/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281" name="Google Shape;32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33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33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33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" name="Google Shape;333;p2"/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277" name="Google Shape;33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33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33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33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338;p2"/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273" name="Google Shape;33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34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34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34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" name="Google Shape;343;p2"/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269" name="Google Shape;34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34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34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34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10" name="Google Shape;349;p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475" y="1883313"/>
            <a:ext cx="3767287" cy="427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49;p2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86" y="1786913"/>
            <a:ext cx="3458312" cy="4450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5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190" grpId="0" animBg="1"/>
      <p:bldP spid="191" grpId="0" animBg="1"/>
      <p:bldP spid="2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نص الفهم القرآني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528572" y="-140666"/>
            <a:ext cx="785521" cy="354873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301477" y="-53715"/>
            <a:ext cx="963128" cy="2860122"/>
            <a:chOff x="1254599" y="-264038"/>
            <a:chExt cx="963128" cy="286012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54599" y="348733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25284" y="-264038"/>
              <a:ext cx="492443" cy="286012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كتابٌ يتحدَّثُ عن نفسِهِ</a:t>
              </a:r>
            </a:p>
          </p:txBody>
        </p:sp>
      </p:grpSp>
      <p:grpSp>
        <p:nvGrpSpPr>
          <p:cNvPr id="74" name="مجموعة 73"/>
          <p:cNvGrpSpPr/>
          <p:nvPr/>
        </p:nvGrpSpPr>
        <p:grpSpPr>
          <a:xfrm>
            <a:off x="5029200" y="346392"/>
            <a:ext cx="6146174" cy="1096781"/>
            <a:chOff x="7765664" y="78583"/>
            <a:chExt cx="2844683" cy="1096781"/>
          </a:xfrm>
        </p:grpSpPr>
        <p:grpSp>
          <p:nvGrpSpPr>
            <p:cNvPr id="75" name="Group 81">
              <a:extLst>
                <a:ext uri="{FF2B5EF4-FFF2-40B4-BE49-F238E27FC236}">
                  <a16:creationId xmlns="" xmlns:a16="http://schemas.microsoft.com/office/drawing/2014/main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79" name="Rectangle 82">
                <a:extLst>
                  <a:ext uri="{FF2B5EF4-FFF2-40B4-BE49-F238E27FC236}">
                    <a16:creationId xmlns="" xmlns:a16="http://schemas.microsoft.com/office/drawing/2014/main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83">
                <a:extLst>
                  <a:ext uri="{FF2B5EF4-FFF2-40B4-BE49-F238E27FC236}">
                    <a16:creationId xmlns="" xmlns:a16="http://schemas.microsoft.com/office/drawing/2014/main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4">
                <a:extLst>
                  <a:ext uri="{FF2B5EF4-FFF2-40B4-BE49-F238E27FC236}">
                    <a16:creationId xmlns="" xmlns:a16="http://schemas.microsoft.com/office/drawing/2014/main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8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ar-SY" b="1" dirty="0" smtClean="0">
                    <a:solidFill>
                      <a:schemeClr val="tx1"/>
                    </a:solidFill>
                  </a:rPr>
                  <a:t>أقرأُ النص قراءة صامتة ثم أُجيب عن الأسئلة الآتية:</a:t>
                </a:r>
                <a:endParaRPr lang="ar-SA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2" name="Group 88">
                <a:extLst>
                  <a:ext uri="{FF2B5EF4-FFF2-40B4-BE49-F238E27FC236}">
                    <a16:creationId xmlns="" xmlns:a16="http://schemas.microsoft.com/office/drawing/2014/main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85" name="Oval 91">
                  <a:extLst>
                    <a:ext uri="{FF2B5EF4-FFF2-40B4-BE49-F238E27FC236}">
                      <a16:creationId xmlns="" xmlns:a16="http://schemas.microsoft.com/office/drawing/2014/main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: Shape 92">
                  <a:extLst>
                    <a:ext uri="{FF2B5EF4-FFF2-40B4-BE49-F238E27FC236}">
                      <a16:creationId xmlns="" xmlns:a16="http://schemas.microsoft.com/office/drawing/2014/main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3" name="Freeform: Shape 89">
                <a:extLst>
                  <a:ext uri="{FF2B5EF4-FFF2-40B4-BE49-F238E27FC236}">
                    <a16:creationId xmlns="" xmlns:a16="http://schemas.microsoft.com/office/drawing/2014/main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Freeform: Shape 90">
                <a:extLst>
                  <a:ext uri="{FF2B5EF4-FFF2-40B4-BE49-F238E27FC236}">
                    <a16:creationId xmlns="" xmlns:a16="http://schemas.microsoft.com/office/drawing/2014/main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6" name="مجموعة 75"/>
            <p:cNvGrpSpPr/>
            <p:nvPr/>
          </p:nvGrpSpPr>
          <p:grpSpPr>
            <a:xfrm>
              <a:off x="10356796" y="194958"/>
              <a:ext cx="253551" cy="980406"/>
              <a:chOff x="10356796" y="194958"/>
              <a:chExt cx="253551" cy="980406"/>
            </a:xfrm>
          </p:grpSpPr>
          <p:sp>
            <p:nvSpPr>
              <p:cNvPr id="77" name="Rectangle 48">
                <a:extLst>
                  <a:ext uri="{FF2B5EF4-FFF2-40B4-BE49-F238E27FC236}">
                    <a16:creationId xmlns="" xmlns:a16="http://schemas.microsoft.com/office/drawing/2014/main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207724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40">
                <a:extLst>
                  <a:ext uri="{FF2B5EF4-FFF2-40B4-BE49-F238E27FC236}">
                    <a16:creationId xmlns="" xmlns:a16="http://schemas.microsoft.com/office/drawing/2014/main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2535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2000" b="1" dirty="0" smtClean="0">
                    <a:solidFill>
                      <a:srgbClr val="FF0000"/>
                    </a:solidFill>
                    <a:latin typeface="Impact" panose="020B0806030902050204" pitchFamily="34" charset="0"/>
                  </a:rPr>
                  <a:t>أقرأُ  </a:t>
                </a:r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57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306358" y="3717064"/>
            <a:ext cx="228513" cy="20012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232589" y="2035608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297658" y="2063498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69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8191499" y="2575967"/>
            <a:ext cx="2964450" cy="457200"/>
            <a:chOff x="2144516" y="2646425"/>
            <a:chExt cx="2964450" cy="457200"/>
          </a:xfrm>
        </p:grpSpPr>
        <p:sp>
          <p:nvSpPr>
            <p:cNvPr id="70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431763" y="1522450"/>
              <a:ext cx="457200" cy="270514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1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2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2144516" y="2720146"/>
              <a:ext cx="2774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/>
                <a:t>ماذا يوجد في الصورة ؟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3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354772" y="3604994"/>
            <a:ext cx="2762002" cy="457200"/>
            <a:chOff x="1316476" y="3373091"/>
            <a:chExt cx="3792489" cy="457200"/>
          </a:xfrm>
        </p:grpSpPr>
        <p:sp>
          <p:nvSpPr>
            <p:cNvPr id="87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2936108" y="1753459"/>
              <a:ext cx="457200" cy="369646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8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9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1316476" y="3428237"/>
              <a:ext cx="3599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/>
                <a:t>لِمَ كانت الفتاةُ حزينةً ؟</a:t>
              </a:r>
              <a:endParaRPr lang="ar-SY" b="1" dirty="0"/>
            </a:p>
          </p:txBody>
        </p:sp>
      </p:grpSp>
      <p:grpSp>
        <p:nvGrpSpPr>
          <p:cNvPr id="90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4380557" y="2567039"/>
            <a:ext cx="2325054" cy="449706"/>
            <a:chOff x="1046683" y="1425161"/>
            <a:chExt cx="2428434" cy="582150"/>
          </a:xfrm>
        </p:grpSpPr>
        <p:sp>
          <p:nvSpPr>
            <p:cNvPr id="91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1086470" y="1529205"/>
              <a:ext cx="2388647" cy="47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فتاة تحمل كتب 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1046683" y="1425161"/>
              <a:ext cx="2287577" cy="5821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2512949" y="3355819"/>
            <a:ext cx="4202638" cy="833138"/>
            <a:chOff x="560455" y="1425160"/>
            <a:chExt cx="2018727" cy="622427"/>
          </a:xfrm>
        </p:grpSpPr>
        <p:sp>
          <p:nvSpPr>
            <p:cNvPr id="94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560455" y="1487491"/>
              <a:ext cx="2018727" cy="48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لأن الرحلة إلى معرض الكتاب ،وكانت تتمنى أن تكون لإحدى الأماكن الترفيهية 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5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560455" y="1425160"/>
              <a:ext cx="1946834" cy="62242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346844" y="4780310"/>
            <a:ext cx="228513" cy="20012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354771" y="4668242"/>
            <a:ext cx="2821053" cy="457200"/>
            <a:chOff x="1235394" y="3373093"/>
            <a:chExt cx="3873571" cy="457200"/>
          </a:xfrm>
        </p:grpSpPr>
        <p:sp>
          <p:nvSpPr>
            <p:cNvPr id="99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2895567" y="1712920"/>
              <a:ext cx="457200" cy="377754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0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1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1795930" y="3417025"/>
              <a:ext cx="2823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/>
                <a:t>متى تحدَّثَ الكتابُ ؟</a:t>
              </a:r>
              <a:endParaRPr lang="ar-SY" b="1" dirty="0"/>
            </a:p>
          </p:txBody>
        </p:sp>
      </p:grpSp>
      <p:grpSp>
        <p:nvGrpSpPr>
          <p:cNvPr id="102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4407524" y="4657241"/>
            <a:ext cx="2158387" cy="424265"/>
            <a:chOff x="1046682" y="1425160"/>
            <a:chExt cx="2334277" cy="549216"/>
          </a:xfrm>
        </p:grpSpPr>
        <p:sp>
          <p:nvSpPr>
            <p:cNvPr id="103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1086471" y="1463444"/>
              <a:ext cx="2294488" cy="47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عندما بدأ العرض 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1046682" y="1425160"/>
              <a:ext cx="2334277" cy="54921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298771" y="2734271"/>
            <a:ext cx="216037" cy="18919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2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57" grpId="0" animBg="1"/>
      <p:bldP spid="67" grpId="0" animBg="1"/>
      <p:bldP spid="68" grpId="0"/>
      <p:bldP spid="96" grpId="0" animBg="1"/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نص الفهم القرآني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528572" y="-140666"/>
            <a:ext cx="785521" cy="354873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301477" y="-53715"/>
            <a:ext cx="963128" cy="2860122"/>
            <a:chOff x="1254599" y="-264038"/>
            <a:chExt cx="963128" cy="286012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54599" y="297933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25284" y="-264038"/>
              <a:ext cx="492443" cy="286012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كتابٌ يتحدَّثُ عن نفسِهِ</a:t>
              </a:r>
            </a:p>
          </p:txBody>
        </p:sp>
      </p:grpSp>
      <p:grpSp>
        <p:nvGrpSpPr>
          <p:cNvPr id="74" name="مجموعة 73"/>
          <p:cNvGrpSpPr/>
          <p:nvPr/>
        </p:nvGrpSpPr>
        <p:grpSpPr>
          <a:xfrm>
            <a:off x="5029200" y="346392"/>
            <a:ext cx="6146174" cy="1096781"/>
            <a:chOff x="7765664" y="78583"/>
            <a:chExt cx="2844683" cy="1096781"/>
          </a:xfrm>
        </p:grpSpPr>
        <p:grpSp>
          <p:nvGrpSpPr>
            <p:cNvPr id="75" name="Group 81">
              <a:extLst>
                <a:ext uri="{FF2B5EF4-FFF2-40B4-BE49-F238E27FC236}">
                  <a16:creationId xmlns="" xmlns:a16="http://schemas.microsoft.com/office/drawing/2014/main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79" name="Rectangle 82">
                <a:extLst>
                  <a:ext uri="{FF2B5EF4-FFF2-40B4-BE49-F238E27FC236}">
                    <a16:creationId xmlns="" xmlns:a16="http://schemas.microsoft.com/office/drawing/2014/main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83">
                <a:extLst>
                  <a:ext uri="{FF2B5EF4-FFF2-40B4-BE49-F238E27FC236}">
                    <a16:creationId xmlns="" xmlns:a16="http://schemas.microsoft.com/office/drawing/2014/main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4">
                <a:extLst>
                  <a:ext uri="{FF2B5EF4-FFF2-40B4-BE49-F238E27FC236}">
                    <a16:creationId xmlns="" xmlns:a16="http://schemas.microsoft.com/office/drawing/2014/main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8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ar-SY" b="1" dirty="0" smtClean="0">
                    <a:solidFill>
                      <a:schemeClr val="tx1"/>
                    </a:solidFill>
                  </a:rPr>
                  <a:t>أقرأُ النص قراءة صامتة ثم أُجيب عن الأسئلة الآتية:</a:t>
                </a:r>
                <a:endParaRPr lang="ar-SA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2" name="Group 88">
                <a:extLst>
                  <a:ext uri="{FF2B5EF4-FFF2-40B4-BE49-F238E27FC236}">
                    <a16:creationId xmlns="" xmlns:a16="http://schemas.microsoft.com/office/drawing/2014/main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85" name="Oval 91">
                  <a:extLst>
                    <a:ext uri="{FF2B5EF4-FFF2-40B4-BE49-F238E27FC236}">
                      <a16:creationId xmlns="" xmlns:a16="http://schemas.microsoft.com/office/drawing/2014/main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: Shape 92">
                  <a:extLst>
                    <a:ext uri="{FF2B5EF4-FFF2-40B4-BE49-F238E27FC236}">
                      <a16:creationId xmlns="" xmlns:a16="http://schemas.microsoft.com/office/drawing/2014/main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3" name="Freeform: Shape 89">
                <a:extLst>
                  <a:ext uri="{FF2B5EF4-FFF2-40B4-BE49-F238E27FC236}">
                    <a16:creationId xmlns="" xmlns:a16="http://schemas.microsoft.com/office/drawing/2014/main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Freeform: Shape 90">
                <a:extLst>
                  <a:ext uri="{FF2B5EF4-FFF2-40B4-BE49-F238E27FC236}">
                    <a16:creationId xmlns="" xmlns:a16="http://schemas.microsoft.com/office/drawing/2014/main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6" name="مجموعة 75"/>
            <p:cNvGrpSpPr/>
            <p:nvPr/>
          </p:nvGrpSpPr>
          <p:grpSpPr>
            <a:xfrm>
              <a:off x="10356796" y="194958"/>
              <a:ext cx="253551" cy="980406"/>
              <a:chOff x="10356796" y="194958"/>
              <a:chExt cx="253551" cy="980406"/>
            </a:xfrm>
          </p:grpSpPr>
          <p:sp>
            <p:nvSpPr>
              <p:cNvPr id="77" name="Rectangle 48">
                <a:extLst>
                  <a:ext uri="{FF2B5EF4-FFF2-40B4-BE49-F238E27FC236}">
                    <a16:creationId xmlns="" xmlns:a16="http://schemas.microsoft.com/office/drawing/2014/main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207724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40">
                <a:extLst>
                  <a:ext uri="{FF2B5EF4-FFF2-40B4-BE49-F238E27FC236}">
                    <a16:creationId xmlns="" xmlns:a16="http://schemas.microsoft.com/office/drawing/2014/main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2535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2000" b="1" dirty="0" smtClean="0">
                    <a:solidFill>
                      <a:srgbClr val="FF0000"/>
                    </a:solidFill>
                    <a:latin typeface="Impact" panose="020B0806030902050204" pitchFamily="34" charset="0"/>
                  </a:rPr>
                  <a:t>أقرأُ  </a:t>
                </a:r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67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232589" y="2035608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297658" y="2063498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69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8115300" y="2030163"/>
            <a:ext cx="2962960" cy="457200"/>
            <a:chOff x="2159025" y="2646425"/>
            <a:chExt cx="2962960" cy="457200"/>
          </a:xfrm>
        </p:grpSpPr>
        <p:sp>
          <p:nvSpPr>
            <p:cNvPr id="70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382781" y="1473468"/>
              <a:ext cx="457200" cy="2803113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1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2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2159025" y="2694746"/>
              <a:ext cx="2962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/>
                <a:t>أكتبُ المطلوب في مكانه المخصص :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0" name="Picture 161">
            <a:extLst>
              <a:ext uri="{FF2B5EF4-FFF2-40B4-BE49-F238E27FC236}">
                <a16:creationId xmlns="" xmlns:a16="http://schemas.microsoft.com/office/drawing/2014/main" id="{6D79FB35-9FF1-44F6-BB5F-AA70EE5E9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12" b="100000" l="0" r="99790">
                        <a14:foregroundMark x1="96320" y1="27032" x2="56257" y2="27977"/>
                        <a14:foregroundMark x1="96635" y1="48393" x2="62566" y2="42155"/>
                        <a14:foregroundMark x1="93375" y1="59357" x2="61514" y2="55577"/>
                        <a14:foregroundMark x1="95268" y1="74291" x2="70347" y2="70888"/>
                        <a14:foregroundMark x1="92639" y1="88091" x2="56993" y2="87146"/>
                        <a14:foregroundMark x1="50368" y1="28355" x2="8307" y2="29868"/>
                        <a14:foregroundMark x1="48475" y1="42722" x2="8623" y2="41210"/>
                        <a14:foregroundMark x1="52261" y1="57467" x2="8097" y2="59924"/>
                        <a14:foregroundMark x1="50578" y1="74669" x2="12829" y2="79017"/>
                        <a14:foregroundMark x1="51735" y1="90548" x2="20084" y2="92817"/>
                        <a14:foregroundMark x1="20084" y1="92817" x2="20084" y2="92817"/>
                        <a14:backgroundMark x1="98423" y1="5482" x2="99790" y2="98110"/>
                        <a14:backgroundMark x1="98423" y1="97164" x2="2734" y2="98110"/>
                        <a14:backgroundMark x1="1682" y1="3592" x2="1472" y2="93951"/>
                        <a14:backgroundMark x1="5994" y1="19282" x2="97897" y2="19282"/>
                        <a14:backgroundMark x1="98212" y1="37051" x2="3260" y2="36106"/>
                        <a14:backgroundMark x1="97687" y1="50284" x2="2524" y2="50284"/>
                        <a14:backgroundMark x1="98423" y1="66541" x2="52787" y2="67486"/>
                        <a14:backgroundMark x1="53312" y1="67486" x2="3575" y2="65217"/>
                        <a14:backgroundMark x1="98212" y1="81474" x2="3575" y2="83743"/>
                        <a14:backgroundMark x1="53312" y1="11720" x2="53312" y2="11720"/>
                        <a14:backgroundMark x1="55100" y1="6805" x2="53523" y2="10208"/>
                        <a14:backgroundMark x1="53312" y1="12665" x2="55941" y2="20794"/>
                        <a14:backgroundMark x1="54890" y1="21739" x2="53312" y2="27410"/>
                        <a14:backgroundMark x1="52997" y1="27032" x2="54048" y2="29868"/>
                        <a14:backgroundMark x1="55100" y1="37996" x2="53312" y2="43667"/>
                        <a14:backgroundMark x1="53312" y1="44234" x2="54048" y2="47070"/>
                        <a14:backgroundMark x1="54890" y1="53686" x2="53523" y2="57467"/>
                        <a14:backgroundMark x1="55415" y1="65595" x2="52787" y2="58979"/>
                        <a14:backgroundMark x1="55941" y1="68053" x2="53312" y2="73724"/>
                        <a14:backgroundMark x1="52997" y1="74291" x2="54890" y2="79962"/>
                        <a14:backgroundMark x1="54364" y1="86200" x2="52997" y2="89981"/>
                        <a14:backgroundMark x1="54890" y1="96219" x2="53523" y2="9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0" t="3448"/>
          <a:stretch/>
        </p:blipFill>
        <p:spPr>
          <a:xfrm>
            <a:off x="5168899" y="2984500"/>
            <a:ext cx="5732565" cy="3142620"/>
          </a:xfrm>
          <a:prstGeom prst="rect">
            <a:avLst/>
          </a:prstGeom>
        </p:spPr>
      </p:pic>
      <p:sp>
        <p:nvSpPr>
          <p:cNvPr id="62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6229518" y="3090924"/>
            <a:ext cx="154288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002060"/>
                </a:solidFill>
                <a:latin typeface="Century Gothic" panose="020B0502020202020204" pitchFamily="34" charset="0"/>
              </a:rPr>
              <a:t>هند</a:t>
            </a: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5410201" y="3566074"/>
            <a:ext cx="242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002060"/>
                </a:solidFill>
                <a:latin typeface="Century Gothic" panose="020B0502020202020204" pitchFamily="34" charset="0"/>
              </a:rPr>
              <a:t>يوم </a:t>
            </a:r>
            <a:r>
              <a:rPr lang="ar-SY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- سنة - زمناً طويلاً</a:t>
            </a: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6293018" y="4041224"/>
            <a:ext cx="154288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002060"/>
                </a:solidFill>
                <a:latin typeface="Century Gothic" panose="020B0502020202020204" pitchFamily="34" charset="0"/>
              </a:rPr>
              <a:t>أرض </a:t>
            </a:r>
            <a:r>
              <a:rPr lang="ar-SY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- أمامك </a:t>
            </a: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6293018" y="4555810"/>
            <a:ext cx="154288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002060"/>
                </a:solidFill>
                <a:latin typeface="Century Gothic" panose="020B0502020202020204" pitchFamily="34" charset="0"/>
              </a:rPr>
              <a:t>قدمي </a:t>
            </a:r>
            <a:r>
              <a:rPr lang="ar-SY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- عيني - يد</a:t>
            </a: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5838848" y="5092505"/>
            <a:ext cx="205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002060"/>
                </a:solidFill>
                <a:latin typeface="Century Gothic" panose="020B0502020202020204" pitchFamily="34" charset="0"/>
              </a:rPr>
              <a:t>تعرفوا </a:t>
            </a:r>
            <a:r>
              <a:rPr lang="ar-SY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- تسعيان - تدفقتا </a:t>
            </a: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5703988" y="5591777"/>
            <a:ext cx="220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002060"/>
                </a:solidFill>
                <a:latin typeface="Century Gothic" panose="020B0502020202020204" pitchFamily="34" charset="0"/>
              </a:rPr>
              <a:t>كئيبة - الشدائد </a:t>
            </a:r>
            <a:r>
              <a:rPr lang="ar-SY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- يومئذ</a:t>
            </a: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6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67" grpId="0" animBg="1"/>
      <p:bldP spid="68" grpId="0"/>
      <p:bldP spid="62" grpId="0"/>
      <p:bldP spid="64" grpId="0"/>
      <p:bldP spid="65" grpId="0"/>
      <p:bldP spid="66" grpId="0"/>
      <p:bldP spid="97" grpId="0"/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نص الفهم القرآني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528572" y="-140666"/>
            <a:ext cx="785521" cy="354873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301477" y="-53715"/>
            <a:ext cx="963128" cy="2860122"/>
            <a:chOff x="1254599" y="-264038"/>
            <a:chExt cx="963128" cy="286012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54599" y="259833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25284" y="-264038"/>
              <a:ext cx="492443" cy="286012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كتابٌ يتحدَّثُ عن نفسِهِ</a:t>
              </a:r>
            </a:p>
          </p:txBody>
        </p:sp>
      </p:grpSp>
      <p:grpSp>
        <p:nvGrpSpPr>
          <p:cNvPr id="43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4726913" y="234931"/>
            <a:ext cx="6431833" cy="457200"/>
            <a:chOff x="6910279" y="2432388"/>
            <a:chExt cx="6431831" cy="457200"/>
          </a:xfrm>
        </p:grpSpPr>
        <p:sp>
          <p:nvSpPr>
            <p:cNvPr id="44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902890" y="-181332"/>
              <a:ext cx="457200" cy="568464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42230" y="2432077"/>
              <a:ext cx="150048" cy="4139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394" y="2476463"/>
              <a:ext cx="5951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أ- </a:t>
              </a:r>
              <a:r>
                <a:rPr lang="ar-SY" b="1" dirty="0" smtClean="0">
                  <a:solidFill>
                    <a:schemeClr val="bg1"/>
                  </a:solidFill>
                </a:rPr>
                <a:t>أضعُ علامة      على يمين الاختيار الصحيح</a:t>
              </a:r>
              <a:r>
                <a:rPr lang="ar-SY" b="1" dirty="0">
                  <a:solidFill>
                    <a:schemeClr val="bg1"/>
                  </a:solidFill>
                </a:rPr>
                <a:t> </a:t>
              </a:r>
              <a:r>
                <a:rPr lang="ar-SY" b="1" dirty="0" smtClean="0">
                  <a:solidFill>
                    <a:schemeClr val="bg1"/>
                  </a:solidFill>
                </a:rPr>
                <a:t>من المتعددات الآتية :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579334" y="2006560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110938" y="1373917"/>
            <a:ext cx="173747" cy="20289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9115061" y="1244609"/>
            <a:ext cx="1913589" cy="457200"/>
            <a:chOff x="3195377" y="2646425"/>
            <a:chExt cx="1913589" cy="457200"/>
          </a:xfrm>
        </p:grpSpPr>
        <p:sp>
          <p:nvSpPr>
            <p:cNvPr id="60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9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875558" y="1966244"/>
              <a:ext cx="457200" cy="181756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1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3360477" y="2720146"/>
              <a:ext cx="1558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/>
                <a:t>يُعبِّرُ النَّص عن : </a:t>
              </a:r>
              <a:endParaRPr lang="en-US" b="1" dirty="0"/>
            </a:p>
          </p:txBody>
        </p:sp>
      </p:grpSp>
      <p:grpSp>
        <p:nvGrpSpPr>
          <p:cNvPr id="62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7565153" y="2015634"/>
            <a:ext cx="2866259" cy="457200"/>
            <a:chOff x="1173322" y="3373093"/>
            <a:chExt cx="3935643" cy="457200"/>
          </a:xfrm>
        </p:grpSpPr>
        <p:sp>
          <p:nvSpPr>
            <p:cNvPr id="63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2864530" y="1681885"/>
              <a:ext cx="457200" cy="383961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4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5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1260515" y="3428237"/>
              <a:ext cx="3674532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SY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r"/>
              <a:r>
                <a:rPr lang="ar-SY" sz="1800" b="1" dirty="0" smtClean="0">
                  <a:solidFill>
                    <a:schemeClr val="tx1"/>
                  </a:solidFill>
                </a:rPr>
                <a:t>التخطيط لرحلةٍ سياحيةٍ حولَ العالَمِ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7" name="Group 47">
            <a:extLst>
              <a:ext uri="{FF2B5EF4-FFF2-40B4-BE49-F238E27FC236}">
                <a16:creationId xmlns:a16="http://schemas.microsoft.com/office/drawing/2014/main" xmlns="" id="{C1B757D9-8D90-4B4B-B56E-8C0829E81185}"/>
              </a:ext>
            </a:extLst>
          </p:cNvPr>
          <p:cNvGrpSpPr/>
          <p:nvPr/>
        </p:nvGrpSpPr>
        <p:grpSpPr>
          <a:xfrm>
            <a:off x="9214581" y="365910"/>
            <a:ext cx="228600" cy="228600"/>
            <a:chOff x="9158505" y="1814284"/>
            <a:chExt cx="435429" cy="435429"/>
          </a:xfrm>
        </p:grpSpPr>
        <p:sp>
          <p:nvSpPr>
            <p:cNvPr id="128" name="Oval 48">
              <a:extLst>
                <a:ext uri="{FF2B5EF4-FFF2-40B4-BE49-F238E27FC236}">
                  <a16:creationId xmlns:a16="http://schemas.microsoft.com/office/drawing/2014/main" xmlns="" id="{D2C142ED-132F-4D69-871D-D501C711ED71}"/>
                </a:ext>
              </a:extLst>
            </p:cNvPr>
            <p:cNvSpPr/>
            <p:nvPr/>
          </p:nvSpPr>
          <p:spPr>
            <a:xfrm>
              <a:off x="9158505" y="1814284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" name="Graphic 49" descr="Checkmark">
              <a:extLst>
                <a:ext uri="{FF2B5EF4-FFF2-40B4-BE49-F238E27FC236}">
                  <a16:creationId xmlns:a16="http://schemas.microsoft.com/office/drawing/2014/main" xmlns="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244882" y="1894839"/>
              <a:ext cx="274320" cy="274320"/>
            </a:xfrm>
            <a:prstGeom prst="rect">
              <a:avLst/>
            </a:prstGeom>
          </p:spPr>
        </p:pic>
      </p:grpSp>
      <p:sp>
        <p:nvSpPr>
          <p:cNvPr id="91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579334" y="2879895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6365511" y="2034192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3900358" y="2005090"/>
            <a:ext cx="2340230" cy="457200"/>
            <a:chOff x="2768736" y="2646425"/>
            <a:chExt cx="2340230" cy="457200"/>
          </a:xfrm>
        </p:grpSpPr>
        <p:sp>
          <p:nvSpPr>
            <p:cNvPr id="94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662237" y="1752924"/>
              <a:ext cx="457200" cy="224420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95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6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2768737" y="2720146"/>
              <a:ext cx="2150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أحداث زيارة معرضِ كتابٍ</a:t>
              </a:r>
              <a:endParaRPr lang="en-US" b="1" dirty="0"/>
            </a:p>
          </p:txBody>
        </p:sp>
      </p:grpSp>
      <p:grpSp>
        <p:nvGrpSpPr>
          <p:cNvPr id="97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7527052" y="2863570"/>
            <a:ext cx="2917059" cy="457200"/>
            <a:chOff x="1103568" y="3373094"/>
            <a:chExt cx="4005397" cy="457200"/>
          </a:xfrm>
        </p:grpSpPr>
        <p:sp>
          <p:nvSpPr>
            <p:cNvPr id="98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2829653" y="1647009"/>
              <a:ext cx="457200" cy="390937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9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0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1440454" y="3428237"/>
              <a:ext cx="3512032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SY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r"/>
              <a:r>
                <a:rPr lang="ar-SY" sz="1800" b="1" dirty="0" smtClean="0">
                  <a:solidFill>
                    <a:schemeClr val="tx1"/>
                  </a:solidFill>
                </a:rPr>
                <a:t>مُذكِراتٍ يوميّةٍ حول زيارةِ مكتبةٍ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oup 47">
            <a:extLst>
              <a:ext uri="{FF2B5EF4-FFF2-40B4-BE49-F238E27FC236}">
                <a16:creationId xmlns:a16="http://schemas.microsoft.com/office/drawing/2014/main" xmlns="" id="{C1B757D9-8D90-4B4B-B56E-8C0829E81185}"/>
              </a:ext>
            </a:extLst>
          </p:cNvPr>
          <p:cNvGrpSpPr/>
          <p:nvPr/>
        </p:nvGrpSpPr>
        <p:grpSpPr>
          <a:xfrm>
            <a:off x="6463982" y="2130565"/>
            <a:ext cx="228600" cy="228600"/>
            <a:chOff x="9158514" y="1814286"/>
            <a:chExt cx="435429" cy="435429"/>
          </a:xfrm>
        </p:grpSpPr>
        <p:sp>
          <p:nvSpPr>
            <p:cNvPr id="105" name="Oval 48">
              <a:extLst>
                <a:ext uri="{FF2B5EF4-FFF2-40B4-BE49-F238E27FC236}">
                  <a16:creationId xmlns:a16="http://schemas.microsoft.com/office/drawing/2014/main" xmlns="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Graphic 49" descr="Checkmark">
              <a:extLst>
                <a:ext uri="{FF2B5EF4-FFF2-40B4-BE49-F238E27FC236}">
                  <a16:creationId xmlns:a16="http://schemas.microsoft.com/office/drawing/2014/main" xmlns="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sp>
        <p:nvSpPr>
          <p:cNvPr id="107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6348665" y="2845955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3900358" y="2842330"/>
            <a:ext cx="2300384" cy="457200"/>
            <a:chOff x="1950321" y="3373094"/>
            <a:chExt cx="3158644" cy="457200"/>
          </a:xfrm>
        </p:grpSpPr>
        <p:sp>
          <p:nvSpPr>
            <p:cNvPr id="109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253030" y="2070385"/>
              <a:ext cx="457200" cy="3062618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0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1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2384275" y="3428237"/>
              <a:ext cx="246358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SY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r"/>
              <a:r>
                <a:rPr lang="ar-SY" sz="1800" b="1" dirty="0">
                  <a:solidFill>
                    <a:schemeClr val="tx1"/>
                  </a:solidFill>
                </a:rPr>
                <a:t>أحداث </a:t>
              </a:r>
              <a:r>
                <a:rPr lang="ar-SY" sz="1800" b="1" dirty="0" smtClean="0">
                  <a:solidFill>
                    <a:schemeClr val="tx1"/>
                  </a:solidFill>
                </a:rPr>
                <a:t>حُلمٍ جميلٍ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5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370699" y="3890703"/>
            <a:ext cx="173747" cy="20289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9374822" y="3761395"/>
            <a:ext cx="1913589" cy="457200"/>
            <a:chOff x="3195377" y="2646425"/>
            <a:chExt cx="1913589" cy="457200"/>
          </a:xfrm>
        </p:grpSpPr>
        <p:sp>
          <p:nvSpPr>
            <p:cNvPr id="117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8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875558" y="1966244"/>
              <a:ext cx="457200" cy="181756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19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3608429" y="2720146"/>
              <a:ext cx="1310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/>
                <a:t>مجالُ النَّص : </a:t>
              </a:r>
              <a:endParaRPr lang="en-US" b="1" dirty="0"/>
            </a:p>
          </p:txBody>
        </p:sp>
      </p:grpSp>
      <p:sp>
        <p:nvSpPr>
          <p:cNvPr id="155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538516" y="4774261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9280161" y="4783335"/>
            <a:ext cx="1110435" cy="457200"/>
            <a:chOff x="3584234" y="3373093"/>
            <a:chExt cx="1524731" cy="457200"/>
          </a:xfrm>
        </p:grpSpPr>
        <p:sp>
          <p:nvSpPr>
            <p:cNvPr id="157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4069986" y="2887341"/>
              <a:ext cx="457200" cy="1428703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8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9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3892190" y="3428237"/>
              <a:ext cx="104285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SY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ar-SY" sz="1800" b="1" dirty="0" smtClean="0">
                  <a:solidFill>
                    <a:schemeClr val="tx1"/>
                  </a:solidFill>
                </a:rPr>
                <a:t>علمي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0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538516" y="5647596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6367258" y="4776714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5024205" y="4747612"/>
            <a:ext cx="1218130" cy="457200"/>
            <a:chOff x="3890836" y="2646425"/>
            <a:chExt cx="1218130" cy="457200"/>
          </a:xfrm>
        </p:grpSpPr>
        <p:sp>
          <p:nvSpPr>
            <p:cNvPr id="163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4223287" y="2313974"/>
              <a:ext cx="457200" cy="1122101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64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5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3980121" y="2720146"/>
              <a:ext cx="9386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/>
                <a:t>اجتماعي</a:t>
              </a:r>
              <a:endParaRPr lang="en-US" b="1" dirty="0"/>
            </a:p>
          </p:txBody>
        </p:sp>
      </p:grpSp>
      <p:grpSp>
        <p:nvGrpSpPr>
          <p:cNvPr id="166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9280161" y="5618571"/>
            <a:ext cx="1123133" cy="457200"/>
            <a:chOff x="3566798" y="3373094"/>
            <a:chExt cx="1542167" cy="457200"/>
          </a:xfrm>
        </p:grpSpPr>
        <p:sp>
          <p:nvSpPr>
            <p:cNvPr id="167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4061268" y="2878624"/>
              <a:ext cx="457200" cy="144614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8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9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3774787" y="3415537"/>
              <a:ext cx="1230012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SY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ar-SY" sz="1800" b="1" dirty="0" smtClean="0">
                  <a:solidFill>
                    <a:schemeClr val="tx1"/>
                  </a:solidFill>
                </a:rPr>
                <a:t>رياضي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3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6350412" y="5588477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Group 47">
            <a:extLst>
              <a:ext uri="{FF2B5EF4-FFF2-40B4-BE49-F238E27FC236}">
                <a16:creationId xmlns:a16="http://schemas.microsoft.com/office/drawing/2014/main" xmlns="" id="{C1B757D9-8D90-4B4B-B56E-8C0829E81185}"/>
              </a:ext>
            </a:extLst>
          </p:cNvPr>
          <p:cNvGrpSpPr/>
          <p:nvPr/>
        </p:nvGrpSpPr>
        <p:grpSpPr>
          <a:xfrm>
            <a:off x="6448436" y="5679181"/>
            <a:ext cx="228600" cy="228600"/>
            <a:chOff x="9158514" y="1814286"/>
            <a:chExt cx="435429" cy="435429"/>
          </a:xfrm>
        </p:grpSpPr>
        <p:sp>
          <p:nvSpPr>
            <p:cNvPr id="171" name="Oval 48">
              <a:extLst>
                <a:ext uri="{FF2B5EF4-FFF2-40B4-BE49-F238E27FC236}">
                  <a16:creationId xmlns:a16="http://schemas.microsoft.com/office/drawing/2014/main" xmlns="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2" name="Graphic 49" descr="Checkmark">
              <a:extLst>
                <a:ext uri="{FF2B5EF4-FFF2-40B4-BE49-F238E27FC236}">
                  <a16:creationId xmlns:a16="http://schemas.microsoft.com/office/drawing/2014/main" xmlns="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174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4975391" y="5584852"/>
            <a:ext cx="1227098" cy="457200"/>
            <a:chOff x="3424044" y="3373094"/>
            <a:chExt cx="1684921" cy="457200"/>
          </a:xfrm>
        </p:grpSpPr>
        <p:sp>
          <p:nvSpPr>
            <p:cNvPr id="175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989891" y="2807247"/>
              <a:ext cx="457200" cy="158889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76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77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3846696" y="3428237"/>
              <a:ext cx="100115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SY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ar-SY" sz="1800" b="1" dirty="0" smtClean="0">
                  <a:solidFill>
                    <a:schemeClr val="tx1"/>
                  </a:solidFill>
                </a:rPr>
                <a:t>ثقافي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59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48" grpId="0" animBg="1"/>
      <p:bldP spid="56" grpId="0" animBg="1"/>
      <p:bldP spid="91" grpId="0" animBg="1"/>
      <p:bldP spid="92" grpId="0" animBg="1"/>
      <p:bldP spid="107" grpId="0" animBg="1"/>
      <p:bldP spid="115" grpId="0" animBg="1"/>
      <p:bldP spid="155" grpId="0" animBg="1"/>
      <p:bldP spid="160" grpId="0" animBg="1"/>
      <p:bldP spid="161" grpId="0" animBg="1"/>
      <p:bldP spid="1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نص الفهم القرآني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528572" y="-140666"/>
            <a:ext cx="785521" cy="354873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301477" y="-53715"/>
            <a:ext cx="963128" cy="2860122"/>
            <a:chOff x="1254599" y="-264038"/>
            <a:chExt cx="963128" cy="286012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54599" y="259833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25284" y="-264038"/>
              <a:ext cx="492443" cy="286012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كتابٌ يتحدَّثُ عن نفسِهِ</a:t>
              </a:r>
            </a:p>
          </p:txBody>
        </p:sp>
      </p:grpSp>
      <p:grpSp>
        <p:nvGrpSpPr>
          <p:cNvPr id="43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4262606" y="1065854"/>
            <a:ext cx="6942347" cy="457200"/>
            <a:chOff x="6910279" y="2432388"/>
            <a:chExt cx="6942345" cy="457200"/>
          </a:xfrm>
        </p:grpSpPr>
        <p:sp>
          <p:nvSpPr>
            <p:cNvPr id="44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342297" y="-620740"/>
              <a:ext cx="457200" cy="656345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42230" y="2432077"/>
              <a:ext cx="150048" cy="4139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396" y="2476463"/>
              <a:ext cx="6462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أ- </a:t>
              </a:r>
              <a:r>
                <a:rPr lang="ar-SY" b="1" dirty="0" smtClean="0">
                  <a:solidFill>
                    <a:schemeClr val="bg1"/>
                  </a:solidFill>
                </a:rPr>
                <a:t>أضعُ علامة      على يمين المعنى المناسب لما لُوِّنَ بالأزرق في كل جملة مما يأتي: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566635" y="2494009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098239" y="1861366"/>
            <a:ext cx="173747" cy="20289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7729324" y="1732058"/>
            <a:ext cx="3286627" cy="457200"/>
            <a:chOff x="1822339" y="2646425"/>
            <a:chExt cx="3286627" cy="457200"/>
          </a:xfrm>
        </p:grpSpPr>
        <p:sp>
          <p:nvSpPr>
            <p:cNvPr id="60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9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189039" y="1279725"/>
              <a:ext cx="457200" cy="319060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1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1852716" y="2720146"/>
              <a:ext cx="3066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/>
                <a:t>دون أن تُكَلِّفوا أنفُسَكُم </a:t>
              </a:r>
              <a:r>
                <a:rPr lang="ar-SY" b="1" dirty="0" smtClean="0">
                  <a:solidFill>
                    <a:srgbClr val="00B0F0"/>
                  </a:solidFill>
                </a:rPr>
                <a:t>مشَقَّةَ</a:t>
              </a:r>
              <a:r>
                <a:rPr lang="ar-SY" b="1" dirty="0" smtClean="0"/>
                <a:t> السَّفَرِ</a:t>
              </a:r>
              <a:endParaRPr lang="en-US" b="1" dirty="0"/>
            </a:p>
          </p:txBody>
        </p:sp>
      </p:grpSp>
      <p:grpSp>
        <p:nvGrpSpPr>
          <p:cNvPr id="62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762999" y="2503083"/>
            <a:ext cx="1655715" cy="457200"/>
            <a:chOff x="2835513" y="3373093"/>
            <a:chExt cx="2273452" cy="457200"/>
          </a:xfrm>
        </p:grpSpPr>
        <p:sp>
          <p:nvSpPr>
            <p:cNvPr id="63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695625" y="2512981"/>
              <a:ext cx="457200" cy="217742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4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5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2905268" y="3428237"/>
              <a:ext cx="209953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SY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ar-SY" sz="1800" b="1" dirty="0" smtClean="0">
                  <a:solidFill>
                    <a:schemeClr val="tx1"/>
                  </a:solidFill>
                </a:rPr>
                <a:t>صُعوبةً و مُعاناةً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7" name="Group 47">
            <a:extLst>
              <a:ext uri="{FF2B5EF4-FFF2-40B4-BE49-F238E27FC236}">
                <a16:creationId xmlns:a16="http://schemas.microsoft.com/office/drawing/2014/main" xmlns="" id="{C1B757D9-8D90-4B4B-B56E-8C0829E81185}"/>
              </a:ext>
            </a:extLst>
          </p:cNvPr>
          <p:cNvGrpSpPr/>
          <p:nvPr/>
        </p:nvGrpSpPr>
        <p:grpSpPr>
          <a:xfrm>
            <a:off x="9270391" y="1233242"/>
            <a:ext cx="228600" cy="228600"/>
            <a:chOff x="9158505" y="1814284"/>
            <a:chExt cx="435429" cy="435429"/>
          </a:xfrm>
        </p:grpSpPr>
        <p:sp>
          <p:nvSpPr>
            <p:cNvPr id="128" name="Oval 48">
              <a:extLst>
                <a:ext uri="{FF2B5EF4-FFF2-40B4-BE49-F238E27FC236}">
                  <a16:creationId xmlns:a16="http://schemas.microsoft.com/office/drawing/2014/main" xmlns="" id="{D2C142ED-132F-4D69-871D-D501C711ED71}"/>
                </a:ext>
              </a:extLst>
            </p:cNvPr>
            <p:cNvSpPr/>
            <p:nvPr/>
          </p:nvSpPr>
          <p:spPr>
            <a:xfrm>
              <a:off x="9158505" y="1814284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" name="Graphic 49" descr="Checkmark">
              <a:extLst>
                <a:ext uri="{FF2B5EF4-FFF2-40B4-BE49-F238E27FC236}">
                  <a16:creationId xmlns:a16="http://schemas.microsoft.com/office/drawing/2014/main" xmlns="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244882" y="1894839"/>
              <a:ext cx="274320" cy="274320"/>
            </a:xfrm>
            <a:prstGeom prst="rect">
              <a:avLst/>
            </a:prstGeom>
          </p:spPr>
        </p:pic>
      </p:grpSp>
      <p:sp>
        <p:nvSpPr>
          <p:cNvPr id="91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566635" y="3367344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6352812" y="2521641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4381499" y="2492539"/>
            <a:ext cx="1846390" cy="457200"/>
            <a:chOff x="3262576" y="2646425"/>
            <a:chExt cx="1846390" cy="457200"/>
          </a:xfrm>
        </p:grpSpPr>
        <p:sp>
          <p:nvSpPr>
            <p:cNvPr id="94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909157" y="1999844"/>
              <a:ext cx="457200" cy="1750361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95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6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3351477" y="2694746"/>
              <a:ext cx="1567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/>
                <a:t>مسافةَ رحلةٍ طويلةٍ</a:t>
              </a:r>
              <a:endParaRPr lang="en-US" b="1" dirty="0"/>
            </a:p>
          </p:txBody>
        </p:sp>
      </p:grpSp>
      <p:grpSp>
        <p:nvGrpSpPr>
          <p:cNvPr id="97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763000" y="3351019"/>
            <a:ext cx="1668413" cy="457200"/>
            <a:chOff x="2818077" y="3373094"/>
            <a:chExt cx="2290888" cy="457200"/>
          </a:xfrm>
        </p:grpSpPr>
        <p:sp>
          <p:nvSpPr>
            <p:cNvPr id="98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686907" y="2504264"/>
              <a:ext cx="457200" cy="219486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9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0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3196468" y="3440937"/>
              <a:ext cx="175601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SY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ar-SY" sz="1800" b="1" dirty="0" smtClean="0">
                  <a:solidFill>
                    <a:schemeClr val="tx1"/>
                  </a:solidFill>
                </a:rPr>
                <a:t>تَكلِفَةً ماليَّةً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oup 47">
            <a:extLst>
              <a:ext uri="{FF2B5EF4-FFF2-40B4-BE49-F238E27FC236}">
                <a16:creationId xmlns:a16="http://schemas.microsoft.com/office/drawing/2014/main" xmlns="" id="{C1B757D9-8D90-4B4B-B56E-8C0829E81185}"/>
              </a:ext>
            </a:extLst>
          </p:cNvPr>
          <p:cNvGrpSpPr/>
          <p:nvPr/>
        </p:nvGrpSpPr>
        <p:grpSpPr>
          <a:xfrm>
            <a:off x="10691324" y="2562716"/>
            <a:ext cx="228600" cy="228600"/>
            <a:chOff x="9158514" y="1814286"/>
            <a:chExt cx="435429" cy="435429"/>
          </a:xfrm>
        </p:grpSpPr>
        <p:sp>
          <p:nvSpPr>
            <p:cNvPr id="105" name="Oval 48">
              <a:extLst>
                <a:ext uri="{FF2B5EF4-FFF2-40B4-BE49-F238E27FC236}">
                  <a16:creationId xmlns:a16="http://schemas.microsoft.com/office/drawing/2014/main" xmlns="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Graphic 49" descr="Checkmark">
              <a:extLst>
                <a:ext uri="{FF2B5EF4-FFF2-40B4-BE49-F238E27FC236}">
                  <a16:creationId xmlns:a16="http://schemas.microsoft.com/office/drawing/2014/main" xmlns="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sp>
        <p:nvSpPr>
          <p:cNvPr id="107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6335966" y="3333404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4381499" y="3329779"/>
            <a:ext cx="1806545" cy="457200"/>
            <a:chOff x="2628409" y="3373094"/>
            <a:chExt cx="2480556" cy="457200"/>
          </a:xfrm>
        </p:grpSpPr>
        <p:sp>
          <p:nvSpPr>
            <p:cNvPr id="109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592074" y="2409429"/>
              <a:ext cx="457200" cy="238452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0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1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2802793" y="3428237"/>
              <a:ext cx="209737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SY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ar-SY" sz="1800" b="1" dirty="0" smtClean="0">
                  <a:solidFill>
                    <a:schemeClr val="tx1"/>
                  </a:solidFill>
                </a:rPr>
                <a:t>وسيلةَ مواصلاتٍ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5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142100" y="4378152"/>
            <a:ext cx="173747" cy="20289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9099839" y="4248844"/>
            <a:ext cx="1959973" cy="457200"/>
            <a:chOff x="3148993" y="2646425"/>
            <a:chExt cx="1959973" cy="457200"/>
          </a:xfrm>
        </p:grpSpPr>
        <p:sp>
          <p:nvSpPr>
            <p:cNvPr id="117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8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875558" y="1966244"/>
              <a:ext cx="457200" cy="181756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19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3148993" y="2720146"/>
              <a:ext cx="1769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/>
                <a:t>و أصبحَتُ </a:t>
              </a:r>
              <a:r>
                <a:rPr lang="ar-SY" b="1" dirty="0" smtClean="0">
                  <a:solidFill>
                    <a:srgbClr val="00B0F0"/>
                  </a:solidFill>
                </a:rPr>
                <a:t>ذاهِلةً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55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525817" y="5261710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340200" y="5270784"/>
            <a:ext cx="2037697" cy="457200"/>
            <a:chOff x="2311017" y="3373093"/>
            <a:chExt cx="2797948" cy="457200"/>
          </a:xfrm>
        </p:grpSpPr>
        <p:sp>
          <p:nvSpPr>
            <p:cNvPr id="157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433377" y="2250733"/>
              <a:ext cx="457200" cy="270192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8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9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2734618" y="3428237"/>
              <a:ext cx="220042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SY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ar-SY" sz="1800" b="1" dirty="0" smtClean="0">
                  <a:solidFill>
                    <a:schemeClr val="tx1"/>
                  </a:solidFill>
                </a:rPr>
                <a:t>خائفةً مذعورةً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0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525817" y="6135045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6354559" y="5264163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4114801" y="5235061"/>
            <a:ext cx="2114835" cy="457200"/>
            <a:chOff x="2994131" y="2646425"/>
            <a:chExt cx="2114835" cy="457200"/>
          </a:xfrm>
        </p:grpSpPr>
        <p:sp>
          <p:nvSpPr>
            <p:cNvPr id="163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793984" y="1884671"/>
              <a:ext cx="457200" cy="1980708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64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5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2994131" y="2720146"/>
              <a:ext cx="2074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/>
                <a:t>حائرةً لا أستطيعُ التَّفكيرَ</a:t>
              </a:r>
              <a:endParaRPr lang="en-US" b="1" dirty="0"/>
            </a:p>
          </p:txBody>
        </p:sp>
      </p:grpSp>
      <p:grpSp>
        <p:nvGrpSpPr>
          <p:cNvPr id="166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340201" y="6106021"/>
            <a:ext cx="2050394" cy="457200"/>
            <a:chOff x="2293582" y="3373095"/>
            <a:chExt cx="2815383" cy="457200"/>
          </a:xfrm>
        </p:grpSpPr>
        <p:sp>
          <p:nvSpPr>
            <p:cNvPr id="167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424660" y="2242017"/>
              <a:ext cx="457200" cy="271935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8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9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2490482" y="3415537"/>
              <a:ext cx="251431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SY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ar-SY" sz="1800" b="1" dirty="0" smtClean="0">
                  <a:solidFill>
                    <a:schemeClr val="tx1"/>
                  </a:solidFill>
                </a:rPr>
                <a:t>مُضطَرِبَةً في حركاتي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3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6337713" y="6075926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Group 47">
            <a:extLst>
              <a:ext uri="{FF2B5EF4-FFF2-40B4-BE49-F238E27FC236}">
                <a16:creationId xmlns:a16="http://schemas.microsoft.com/office/drawing/2014/main" xmlns="" id="{C1B757D9-8D90-4B4B-B56E-8C0829E81185}"/>
              </a:ext>
            </a:extLst>
          </p:cNvPr>
          <p:cNvGrpSpPr/>
          <p:nvPr/>
        </p:nvGrpSpPr>
        <p:grpSpPr>
          <a:xfrm>
            <a:off x="6468771" y="5347531"/>
            <a:ext cx="228600" cy="228600"/>
            <a:chOff x="9158514" y="1814286"/>
            <a:chExt cx="435429" cy="435429"/>
          </a:xfrm>
        </p:grpSpPr>
        <p:sp>
          <p:nvSpPr>
            <p:cNvPr id="171" name="Oval 48">
              <a:extLst>
                <a:ext uri="{FF2B5EF4-FFF2-40B4-BE49-F238E27FC236}">
                  <a16:creationId xmlns:a16="http://schemas.microsoft.com/office/drawing/2014/main" xmlns="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2" name="Graphic 49" descr="Checkmark">
              <a:extLst>
                <a:ext uri="{FF2B5EF4-FFF2-40B4-BE49-F238E27FC236}">
                  <a16:creationId xmlns:a16="http://schemas.microsoft.com/office/drawing/2014/main" xmlns="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174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4152899" y="6072301"/>
            <a:ext cx="2036890" cy="457200"/>
            <a:chOff x="2312123" y="3373094"/>
            <a:chExt cx="2796842" cy="457200"/>
          </a:xfrm>
        </p:grpSpPr>
        <p:sp>
          <p:nvSpPr>
            <p:cNvPr id="175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433931" y="2251286"/>
              <a:ext cx="457200" cy="270081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76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77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2312124" y="3428237"/>
              <a:ext cx="253573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SY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ar-SY" sz="1800" b="1" dirty="0" smtClean="0">
                  <a:solidFill>
                    <a:schemeClr val="tx1"/>
                  </a:solidFill>
                </a:rPr>
                <a:t>مُتلَعْثِمةً في كلامي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مجموعة 80"/>
          <p:cNvGrpSpPr/>
          <p:nvPr/>
        </p:nvGrpSpPr>
        <p:grpSpPr>
          <a:xfrm>
            <a:off x="7729324" y="-98934"/>
            <a:ext cx="3134573" cy="1036307"/>
            <a:chOff x="7765664" y="78583"/>
            <a:chExt cx="3134573" cy="1036307"/>
          </a:xfrm>
        </p:grpSpPr>
        <p:grpSp>
          <p:nvGrpSpPr>
            <p:cNvPr id="82" name="Group 81">
              <a:extLst>
                <a:ext uri="{FF2B5EF4-FFF2-40B4-BE49-F238E27FC236}">
                  <a16:creationId xmlns="" xmlns:a16="http://schemas.microsoft.com/office/drawing/2014/main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86" name="Rectangle 82">
                <a:extLst>
                  <a:ext uri="{FF2B5EF4-FFF2-40B4-BE49-F238E27FC236}">
                    <a16:creationId xmlns="" xmlns:a16="http://schemas.microsoft.com/office/drawing/2014/main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83">
                <a:extLst>
                  <a:ext uri="{FF2B5EF4-FFF2-40B4-BE49-F238E27FC236}">
                    <a16:creationId xmlns="" xmlns:a16="http://schemas.microsoft.com/office/drawing/2014/main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4">
                <a:extLst>
                  <a:ext uri="{FF2B5EF4-FFF2-40B4-BE49-F238E27FC236}">
                    <a16:creationId xmlns="" xmlns:a16="http://schemas.microsoft.com/office/drawing/2014/main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000" b="1" dirty="0" smtClean="0">
                    <a:solidFill>
                      <a:schemeClr val="tx1"/>
                    </a:solidFill>
                  </a:rPr>
                  <a:t>أُنمِّي لُغتي :</a:t>
                </a:r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="" xmlns:a16="http://schemas.microsoft.com/office/drawing/2014/main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102" name="Oval 91">
                  <a:extLst>
                    <a:ext uri="{FF2B5EF4-FFF2-40B4-BE49-F238E27FC236}">
                      <a16:creationId xmlns="" xmlns:a16="http://schemas.microsoft.com/office/drawing/2014/main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Freeform: Shape 92">
                  <a:extLst>
                    <a:ext uri="{FF2B5EF4-FFF2-40B4-BE49-F238E27FC236}">
                      <a16:creationId xmlns="" xmlns:a16="http://schemas.microsoft.com/office/drawing/2014/main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Freeform: Shape 90">
                <a:extLst>
                  <a:ext uri="{FF2B5EF4-FFF2-40B4-BE49-F238E27FC236}">
                    <a16:creationId xmlns="" xmlns:a16="http://schemas.microsoft.com/office/drawing/2014/main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3" name="مجموعة 82"/>
            <p:cNvGrpSpPr/>
            <p:nvPr/>
          </p:nvGrpSpPr>
          <p:grpSpPr>
            <a:xfrm>
              <a:off x="10356796" y="327934"/>
              <a:ext cx="543441" cy="786956"/>
              <a:chOff x="10356796" y="327934"/>
              <a:chExt cx="543441" cy="786956"/>
            </a:xfrm>
          </p:grpSpPr>
          <p:sp>
            <p:nvSpPr>
              <p:cNvPr id="84" name="Rectangle 48">
                <a:extLst>
                  <a:ext uri="{FF2B5EF4-FFF2-40B4-BE49-F238E27FC236}">
                    <a16:creationId xmlns="" xmlns:a16="http://schemas.microsoft.com/office/drawing/2014/main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327934"/>
                <a:ext cx="507102" cy="78695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40">
                <a:extLst>
                  <a:ext uri="{FF2B5EF4-FFF2-40B4-BE49-F238E27FC236}">
                    <a16:creationId xmlns="" xmlns:a16="http://schemas.microsoft.com/office/drawing/2014/main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69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48" grpId="0" animBg="1"/>
      <p:bldP spid="56" grpId="0" animBg="1"/>
      <p:bldP spid="91" grpId="0" animBg="1"/>
      <p:bldP spid="92" grpId="0" animBg="1"/>
      <p:bldP spid="107" grpId="0" animBg="1"/>
      <p:bldP spid="115" grpId="0" animBg="1"/>
      <p:bldP spid="155" grpId="0" animBg="1"/>
      <p:bldP spid="160" grpId="0" animBg="1"/>
      <p:bldP spid="161" grpId="0" animBg="1"/>
      <p:bldP spid="1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نص الفهم القرآني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528572" y="-140666"/>
            <a:ext cx="785521" cy="354873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301477" y="-53715"/>
            <a:ext cx="963128" cy="2860122"/>
            <a:chOff x="1254599" y="-264038"/>
            <a:chExt cx="963128" cy="286012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54599" y="259833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25284" y="-264038"/>
              <a:ext cx="492443" cy="286012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كتابٌ يتحدَّثُ عن نفسِهِ</a:t>
              </a:r>
            </a:p>
          </p:txBody>
        </p:sp>
      </p:grpSp>
      <p:sp>
        <p:nvSpPr>
          <p:cNvPr id="48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495513" y="1933277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027117" y="1300634"/>
            <a:ext cx="173747" cy="20289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8269078" y="1171326"/>
            <a:ext cx="2675751" cy="457200"/>
            <a:chOff x="2433215" y="2646425"/>
            <a:chExt cx="2675751" cy="457200"/>
          </a:xfrm>
        </p:grpSpPr>
        <p:sp>
          <p:nvSpPr>
            <p:cNvPr id="60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9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494477" y="1585163"/>
              <a:ext cx="457200" cy="257972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1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2741716" y="2694746"/>
              <a:ext cx="217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B0F0"/>
                  </a:solidFill>
                </a:rPr>
                <a:t>أَخَذَني</a:t>
              </a:r>
              <a:r>
                <a:rPr lang="ar-SY" b="1" dirty="0" smtClean="0"/>
                <a:t> حديثُهُ السَّاحِرُ</a:t>
              </a:r>
              <a:endParaRPr lang="en-US" b="1" dirty="0"/>
            </a:p>
          </p:txBody>
        </p:sp>
      </p:grpSp>
      <p:grpSp>
        <p:nvGrpSpPr>
          <p:cNvPr id="62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269080" y="1942351"/>
            <a:ext cx="2078510" cy="457200"/>
            <a:chOff x="2254974" y="3373093"/>
            <a:chExt cx="2853991" cy="457200"/>
          </a:xfrm>
        </p:grpSpPr>
        <p:sp>
          <p:nvSpPr>
            <p:cNvPr id="63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405356" y="2222711"/>
              <a:ext cx="457200" cy="275796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4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5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2328969" y="3421418"/>
              <a:ext cx="263350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SY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ar-SY" sz="1800" b="1" dirty="0" smtClean="0">
                  <a:solidFill>
                    <a:schemeClr val="tx1"/>
                  </a:solidFill>
                </a:rPr>
                <a:t>سَخِرْتُ منه و ضَحكتُ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1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495513" y="2806612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6281690" y="1960909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3484877" y="1931807"/>
            <a:ext cx="2671890" cy="457200"/>
            <a:chOff x="2437076" y="2646425"/>
            <a:chExt cx="2671890" cy="457200"/>
          </a:xfrm>
        </p:grpSpPr>
        <p:sp>
          <p:nvSpPr>
            <p:cNvPr id="94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496407" y="1587094"/>
              <a:ext cx="457200" cy="2575861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95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6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2487876" y="2694746"/>
              <a:ext cx="2532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/>
                <a:t>استمالني للاستماعِ إليهِ بإعجابٍ</a:t>
              </a:r>
              <a:endParaRPr lang="en-US" b="1" dirty="0"/>
            </a:p>
          </p:txBody>
        </p:sp>
      </p:grpSp>
      <p:grpSp>
        <p:nvGrpSpPr>
          <p:cNvPr id="97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691878" y="2790287"/>
            <a:ext cx="1668413" cy="457200"/>
            <a:chOff x="2818077" y="3373094"/>
            <a:chExt cx="2290888" cy="457200"/>
          </a:xfrm>
        </p:grpSpPr>
        <p:sp>
          <p:nvSpPr>
            <p:cNvPr id="98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686907" y="2504264"/>
              <a:ext cx="457200" cy="219486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9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0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2818078" y="3440937"/>
              <a:ext cx="213440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SY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ar-SY" sz="1800" b="1" dirty="0" smtClean="0">
                  <a:solidFill>
                    <a:schemeClr val="tx1"/>
                  </a:solidFill>
                </a:rPr>
                <a:t>فَرِحتُ و سعِدتُ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oup 47">
            <a:extLst>
              <a:ext uri="{FF2B5EF4-FFF2-40B4-BE49-F238E27FC236}">
                <a16:creationId xmlns:a16="http://schemas.microsoft.com/office/drawing/2014/main" xmlns="" id="{C1B757D9-8D90-4B4B-B56E-8C0829E81185}"/>
              </a:ext>
            </a:extLst>
          </p:cNvPr>
          <p:cNvGrpSpPr/>
          <p:nvPr/>
        </p:nvGrpSpPr>
        <p:grpSpPr>
          <a:xfrm>
            <a:off x="6379056" y="2054704"/>
            <a:ext cx="228600" cy="228600"/>
            <a:chOff x="9158514" y="1814286"/>
            <a:chExt cx="435429" cy="435429"/>
          </a:xfrm>
        </p:grpSpPr>
        <p:sp>
          <p:nvSpPr>
            <p:cNvPr id="105" name="Oval 48">
              <a:extLst>
                <a:ext uri="{FF2B5EF4-FFF2-40B4-BE49-F238E27FC236}">
                  <a16:creationId xmlns:a16="http://schemas.microsoft.com/office/drawing/2014/main" xmlns="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Graphic 49" descr="Checkmark">
              <a:extLst>
                <a:ext uri="{FF2B5EF4-FFF2-40B4-BE49-F238E27FC236}">
                  <a16:creationId xmlns:a16="http://schemas.microsoft.com/office/drawing/2014/main" xmlns="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sp>
        <p:nvSpPr>
          <p:cNvPr id="107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6264844" y="2772672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3459477" y="2769046"/>
            <a:ext cx="2657445" cy="457200"/>
            <a:chOff x="1460044" y="3373093"/>
            <a:chExt cx="3648921" cy="457200"/>
          </a:xfrm>
        </p:grpSpPr>
        <p:sp>
          <p:nvSpPr>
            <p:cNvPr id="109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025329" y="1842684"/>
              <a:ext cx="457200" cy="3518018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0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1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1460044" y="3415537"/>
              <a:ext cx="361404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SY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ar-SY" sz="1800" b="1" dirty="0" smtClean="0">
                  <a:solidFill>
                    <a:schemeClr val="tx1"/>
                  </a:solidFill>
                </a:rPr>
                <a:t>مَنَعني من الكلامِ بصوتٍ مسموعٍ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5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070978" y="3817420"/>
            <a:ext cx="173747" cy="20289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8412478" y="3688112"/>
            <a:ext cx="2576212" cy="457200"/>
            <a:chOff x="2532754" y="2646425"/>
            <a:chExt cx="2576212" cy="457200"/>
          </a:xfrm>
        </p:grpSpPr>
        <p:sp>
          <p:nvSpPr>
            <p:cNvPr id="117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8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544247" y="1634932"/>
              <a:ext cx="457200" cy="248018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19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3148993" y="2720146"/>
              <a:ext cx="1769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/>
                <a:t>كنتُ </a:t>
              </a:r>
              <a:r>
                <a:rPr lang="ar-SY" b="1" dirty="0" smtClean="0">
                  <a:solidFill>
                    <a:srgbClr val="00B0F0"/>
                  </a:solidFill>
                </a:rPr>
                <a:t>أتأمَّلُ</a:t>
              </a:r>
              <a:r>
                <a:rPr lang="ar-SY" b="1" dirty="0" smtClean="0"/>
                <a:t> مَنظَرَهُ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55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454695" y="4700978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269078" y="4710052"/>
            <a:ext cx="2037697" cy="457200"/>
            <a:chOff x="2311017" y="3373093"/>
            <a:chExt cx="2797948" cy="457200"/>
          </a:xfrm>
        </p:grpSpPr>
        <p:sp>
          <p:nvSpPr>
            <p:cNvPr id="157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433377" y="2250733"/>
              <a:ext cx="457200" cy="270192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8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9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2454768" y="3428237"/>
              <a:ext cx="2550032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SY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ar-SY" sz="1800" b="1" dirty="0" smtClean="0">
                  <a:solidFill>
                    <a:schemeClr val="tx1"/>
                  </a:solidFill>
                </a:rPr>
                <a:t>أتساءلُ عن سِرِّ جمالِهِ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0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454695" y="5574313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6283437" y="4703431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3353401" y="4674329"/>
            <a:ext cx="2862390" cy="457200"/>
            <a:chOff x="2303853" y="2646425"/>
            <a:chExt cx="2862390" cy="457200"/>
          </a:xfrm>
        </p:grpSpPr>
        <p:sp>
          <p:nvSpPr>
            <p:cNvPr id="163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429796" y="1520482"/>
              <a:ext cx="457200" cy="270908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64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5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2303854" y="2707446"/>
              <a:ext cx="2862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/>
                <a:t>أرسمُ صورةً جميلةً عنه في خيالي</a:t>
              </a:r>
              <a:endParaRPr lang="en-US" b="1" dirty="0"/>
            </a:p>
          </p:txBody>
        </p:sp>
      </p:grpSp>
      <p:grpSp>
        <p:nvGrpSpPr>
          <p:cNvPr id="166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7637777" y="5545288"/>
            <a:ext cx="2681695" cy="457200"/>
            <a:chOff x="1426746" y="3373094"/>
            <a:chExt cx="3682219" cy="457200"/>
          </a:xfrm>
        </p:grpSpPr>
        <p:sp>
          <p:nvSpPr>
            <p:cNvPr id="167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2991242" y="1808598"/>
              <a:ext cx="457200" cy="3586191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8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9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1566255" y="3428237"/>
              <a:ext cx="343854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SY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ar-SY" sz="1800" b="1" dirty="0" smtClean="0">
                  <a:solidFill>
                    <a:schemeClr val="tx1"/>
                  </a:solidFill>
                </a:rPr>
                <a:t>أُعيدُ النَّظَرَ فيه مرَّةً بعدَ أُخرى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3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6266591" y="5515194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Group 47">
            <a:extLst>
              <a:ext uri="{FF2B5EF4-FFF2-40B4-BE49-F238E27FC236}">
                <a16:creationId xmlns:a16="http://schemas.microsoft.com/office/drawing/2014/main" xmlns="" id="{C1B757D9-8D90-4B4B-B56E-8C0829E81185}"/>
              </a:ext>
            </a:extLst>
          </p:cNvPr>
          <p:cNvGrpSpPr/>
          <p:nvPr/>
        </p:nvGrpSpPr>
        <p:grpSpPr>
          <a:xfrm>
            <a:off x="10568907" y="5664579"/>
            <a:ext cx="228600" cy="228600"/>
            <a:chOff x="9158514" y="1814286"/>
            <a:chExt cx="435429" cy="435429"/>
          </a:xfrm>
        </p:grpSpPr>
        <p:sp>
          <p:nvSpPr>
            <p:cNvPr id="171" name="Oval 48">
              <a:extLst>
                <a:ext uri="{FF2B5EF4-FFF2-40B4-BE49-F238E27FC236}">
                  <a16:creationId xmlns:a16="http://schemas.microsoft.com/office/drawing/2014/main" xmlns="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2" name="Graphic 49" descr="Checkmark">
              <a:extLst>
                <a:ext uri="{FF2B5EF4-FFF2-40B4-BE49-F238E27FC236}">
                  <a16:creationId xmlns:a16="http://schemas.microsoft.com/office/drawing/2014/main" xmlns="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174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3353400" y="5511569"/>
            <a:ext cx="2765267" cy="457200"/>
            <a:chOff x="1311993" y="3373094"/>
            <a:chExt cx="3796974" cy="457200"/>
          </a:xfrm>
        </p:grpSpPr>
        <p:sp>
          <p:nvSpPr>
            <p:cNvPr id="175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2933866" y="1751221"/>
              <a:ext cx="457200" cy="370094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76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77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1405332" y="3440937"/>
              <a:ext cx="370363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SY"/>
              </a:defPPr>
              <a:lvl1pPr algn="ctr">
                <a:defRPr sz="28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ar-SY" sz="1800" b="1" dirty="0" smtClean="0">
                  <a:solidFill>
                    <a:schemeClr val="tx1"/>
                  </a:solidFill>
                </a:rPr>
                <a:t>أُقارِنُ شَكلَهُ القديمِ بِشكلِهِ الحديثِ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8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48" grpId="0" animBg="1"/>
      <p:bldP spid="56" grpId="0" animBg="1"/>
      <p:bldP spid="91" grpId="0" animBg="1"/>
      <p:bldP spid="92" grpId="0" animBg="1"/>
      <p:bldP spid="107" grpId="0" animBg="1"/>
      <p:bldP spid="115" grpId="0" animBg="1"/>
      <p:bldP spid="155" grpId="0" animBg="1"/>
      <p:bldP spid="160" grpId="0" animBg="1"/>
      <p:bldP spid="161" grpId="0" animBg="1"/>
      <p:bldP spid="1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نص الفهم القرآني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528572" y="-140666"/>
            <a:ext cx="785521" cy="354873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301477" y="-53715"/>
            <a:ext cx="963128" cy="2860122"/>
            <a:chOff x="1254599" y="-264038"/>
            <a:chExt cx="963128" cy="286012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54599" y="259833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25284" y="-264038"/>
              <a:ext cx="492443" cy="286012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كتابٌ يتحدَّثُ عن نفسِهِ</a:t>
              </a:r>
            </a:p>
          </p:txBody>
        </p:sp>
      </p:grpSp>
      <p:grpSp>
        <p:nvGrpSpPr>
          <p:cNvPr id="69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5222494" y="714503"/>
            <a:ext cx="5727699" cy="457200"/>
            <a:chOff x="-457175" y="2646425"/>
            <a:chExt cx="5727699" cy="457200"/>
          </a:xfrm>
        </p:grpSpPr>
        <p:sp>
          <p:nvSpPr>
            <p:cNvPr id="71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5022024" y="2730132"/>
              <a:ext cx="193925" cy="30307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0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2049282" y="139968"/>
              <a:ext cx="457200" cy="5470113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2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-317474" y="2694746"/>
              <a:ext cx="5092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</a:rPr>
                <a:t>2-</a:t>
              </a:r>
              <a:r>
                <a:rPr lang="ar-SY" b="1" dirty="0" smtClean="0"/>
                <a:t> أستخرِجُ من النَّص ما يتَّفقُ و العلاقاتِ الآتية على غرار المثالِ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0" name="Picture 161">
            <a:extLst>
              <a:ext uri="{FF2B5EF4-FFF2-40B4-BE49-F238E27FC236}">
                <a16:creationId xmlns="" xmlns:a16="http://schemas.microsoft.com/office/drawing/2014/main" id="{6D79FB35-9FF1-44F6-BB5F-AA70EE5E9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0" b="96540" l="1161" r="98743">
                        <a14:foregroundMark x1="93230" y1="15917" x2="72147" y2="22145"/>
                        <a14:foregroundMark x1="72147" y1="22145" x2="72147" y2="22145"/>
                        <a14:foregroundMark x1="60155" y1="22145" x2="39168" y2="23529"/>
                        <a14:foregroundMark x1="28240" y1="19031" x2="6770" y2="20415"/>
                        <a14:foregroundMark x1="6770" y1="20415" x2="6770" y2="20415"/>
                        <a14:foregroundMark x1="31238" y1="50519" x2="7157" y2="49135"/>
                        <a14:foregroundMark x1="64410" y1="47405" x2="40232" y2="50519"/>
                        <a14:foregroundMark x1="94874" y1="82699" x2="71567" y2="84083"/>
                        <a14:foregroundMark x1="94487" y1="48789" x2="73308" y2="49827"/>
                        <a14:foregroundMark x1="73308" y1="49827" x2="73308" y2="49827"/>
                        <a14:backgroundMark x1="97485" y1="66782" x2="97" y2="66782"/>
                        <a14:backgroundMark x1="97099" y1="34256" x2="97" y2="32180"/>
                        <a14:backgroundMark x1="66344" y1="59516" x2="65957" y2="96540"/>
                        <a14:backgroundMark x1="33752" y1="31142" x2="33752" y2="67474"/>
                        <a14:backgroundMark x1="33559" y1="69550" x2="33752" y2="94118"/>
                        <a14:backgroundMark x1="65957" y1="34256" x2="66441" y2="65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50" y="2327293"/>
            <a:ext cx="7927115" cy="2215605"/>
          </a:xfrm>
          <a:prstGeom prst="rect">
            <a:avLst/>
          </a:prstGeom>
        </p:spPr>
      </p:pic>
      <p:sp>
        <p:nvSpPr>
          <p:cNvPr id="62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9448800" y="3852340"/>
            <a:ext cx="132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2060"/>
                </a:solidFill>
                <a:latin typeface="Century Gothic" panose="020B0502020202020204" pitchFamily="34" charset="0"/>
              </a:rPr>
              <a:t>أضحكه وأبكيه </a:t>
            </a: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6616700" y="3888395"/>
            <a:ext cx="146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2060"/>
                </a:solidFill>
                <a:latin typeface="Century Gothic" panose="020B0502020202020204" pitchFamily="34" charset="0"/>
              </a:rPr>
              <a:t>العلم والمعرفة </a:t>
            </a: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4089400" y="3888395"/>
            <a:ext cx="1437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2060"/>
                </a:solidFill>
                <a:latin typeface="Century Gothic" panose="020B0502020202020204" pitchFamily="34" charset="0"/>
              </a:rPr>
              <a:t>لوحات ولفافات </a:t>
            </a: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62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10172</TotalTime>
  <Words>979</Words>
  <Application>Microsoft Office PowerPoint</Application>
  <PresentationFormat>مخصص</PresentationFormat>
  <Paragraphs>242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7511</cp:revision>
  <dcterms:created xsi:type="dcterms:W3CDTF">2020-10-10T04:32:51Z</dcterms:created>
  <dcterms:modified xsi:type="dcterms:W3CDTF">2021-07-17T16:21:35Z</dcterms:modified>
</cp:coreProperties>
</file>