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4" r:id="rId1"/>
  </p:sldMasterIdLst>
  <p:notesMasterIdLst>
    <p:notesMasterId r:id="rId8"/>
  </p:notesMasterIdLst>
  <p:sldIdLst>
    <p:sldId id="384" r:id="rId2"/>
    <p:sldId id="385" r:id="rId3"/>
    <p:sldId id="386" r:id="rId4"/>
    <p:sldId id="387" r:id="rId5"/>
    <p:sldId id="388" r:id="rId6"/>
    <p:sldId id="391" r:id="rId7"/>
  </p:sldIdLst>
  <p:sldSz cx="9144000" cy="6858000" type="screen4x3"/>
  <p:notesSz cx="6858000" cy="9144000"/>
  <p:custDataLst>
    <p:tags r:id="rId9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67" d="100"/>
          <a:sy n="67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583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583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329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232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6805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60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76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9796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579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93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5486-420C-4721-86E0-474DF2713EAC}" type="datetimeFigureOut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8B08-4A11-484F-89C4-89CB6051629C}" type="slidenum">
              <a:rPr lang="ar-SA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9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B4DCFA">
                    <a:shade val="50000"/>
                  </a:srgbClr>
                </a:solidFill>
              </a:rPr>
              <a:pPr/>
              <a:t>7/7/2017</a:t>
            </a:fld>
            <a:endParaRPr lang="en-US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B4DCFA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B4DCFA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68" y="404664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2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239174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25144"/>
            <a:ext cx="886544" cy="886545"/>
          </a:xfrm>
          <a:prstGeom prst="rect">
            <a:avLst/>
          </a:prstGeom>
          <a:noFill/>
        </p:spPr>
      </p:pic>
      <p:sp>
        <p:nvSpPr>
          <p:cNvPr id="12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4" name="مربع نص 17"/>
          <p:cNvSpPr txBox="1"/>
          <p:nvPr/>
        </p:nvSpPr>
        <p:spPr>
          <a:xfrm>
            <a:off x="3635896" y="545307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385" y="1500658"/>
            <a:ext cx="55320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المعادن وح</a:t>
            </a:r>
            <a:r>
              <a:rPr lang="ar-EG" sz="2800" b="1" dirty="0" smtClean="0">
                <a:solidFill>
                  <a:srgbClr val="00B050"/>
                </a:solidFill>
              </a:rPr>
              <a:t>د</a:t>
            </a:r>
            <a:r>
              <a:rPr lang="ar-SA" sz="2800" b="1" dirty="0" smtClean="0">
                <a:solidFill>
                  <a:srgbClr val="00B050"/>
                </a:solidFill>
              </a:rPr>
              <a:t>ات بناء الصخور ، وتختلف المعادن في خصائص عدة منها اللون ، والبريق ، والحكاكة 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3375733"/>
            <a:ext cx="57976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تصنف الصخور إل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ثلاثة أنواع نارية ، ورسوبية ، ومتحولة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0369" y="5327043"/>
            <a:ext cx="53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الصخور والمعادن من موارد الأرض .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4482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3" y="3061752"/>
            <a:ext cx="2151616" cy="1582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8" y="4647663"/>
            <a:ext cx="2150187" cy="1877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دبوس زينة 18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6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18"/>
          <p:cNvSpPr txBox="1">
            <a:spLocks noChangeArrowheads="1"/>
          </p:cNvSpPr>
          <p:nvPr/>
        </p:nvSpPr>
        <p:spPr bwMode="auto">
          <a:xfrm>
            <a:off x="1079612" y="2298700"/>
            <a:ext cx="77657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3200" b="1" dirty="0">
                <a:solidFill>
                  <a:srgbClr val="6600CC"/>
                </a:solidFill>
                <a:cs typeface="+mn-cs"/>
              </a:rPr>
              <a:t>أعمل مطوية كالمبينة في الشكل ، ألخص فيها ما تعلمته </a:t>
            </a:r>
            <a:r>
              <a:rPr lang="ar-EG" altLang="en-US" sz="3200" b="1" dirty="0" smtClean="0">
                <a:solidFill>
                  <a:srgbClr val="6600CC"/>
                </a:solidFill>
                <a:cs typeface="+mn-cs"/>
              </a:rPr>
              <a:t>عن</a:t>
            </a:r>
            <a:r>
              <a:rPr lang="ar-SA" altLang="en-US" sz="3200" b="1" dirty="0" smtClean="0">
                <a:solidFill>
                  <a:srgbClr val="6600CC"/>
                </a:solidFill>
                <a:cs typeface="+mn-cs"/>
              </a:rPr>
              <a:t> المعادن والصخور وموارد الأرض . </a:t>
            </a:r>
            <a:endParaRPr lang="en-US" altLang="en-US" sz="32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14" name="موجة مزدوجة 16"/>
          <p:cNvSpPr/>
          <p:nvPr/>
        </p:nvSpPr>
        <p:spPr>
          <a:xfrm>
            <a:off x="6373024" y="82632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5" name="مربع نص 17"/>
          <p:cNvSpPr txBox="1">
            <a:spLocks noChangeArrowheads="1"/>
          </p:cNvSpPr>
          <p:nvPr/>
        </p:nvSpPr>
        <p:spPr bwMode="auto">
          <a:xfrm>
            <a:off x="3176524" y="1124769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4" y="3573015"/>
            <a:ext cx="5688632" cy="275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216968"/>
            <a:ext cx="864096" cy="1263848"/>
          </a:xfrm>
          <a:prstGeom prst="rect">
            <a:avLst/>
          </a:prstGeom>
          <a:noFill/>
        </p:spPr>
      </p:pic>
      <p:pic>
        <p:nvPicPr>
          <p:cNvPr id="1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68" y="332656"/>
            <a:ext cx="827584" cy="1068412"/>
          </a:xfrm>
          <a:prstGeom prst="rect">
            <a:avLst/>
          </a:prstGeom>
          <a:noFill/>
        </p:spPr>
      </p:pic>
      <p:sp>
        <p:nvSpPr>
          <p:cNvPr id="19" name="شكل بيضاوي 22">
            <a:hlinkClick r:id="" action="ppaction://hlinkshowjump?jump=firstslide"/>
            <a:hlinkHover r:id="" action="ppaction://noaction" highlightClick="1">
              <a:snd r:embed="rId7" name="الترجمة من Google#en-ar-ط§ظ„طھظ„_3.wav"/>
            </a:hlinkHover>
          </p:cNvPr>
          <p:cNvSpPr/>
          <p:nvPr/>
        </p:nvSpPr>
        <p:spPr>
          <a:xfrm>
            <a:off x="92140" y="2319736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6" descr="http://www.gp4arab.com/jm/modules/fisheye_menu/images/exit.png">
            <a:hlinkClick r:id="" action="ppaction://hlinkshowjump?jump=endshow" highlightClick="1">
              <a:snd r:embed="rId9" name="الترجمة من Google#en-ar-lu hgsgh.wav"/>
            </a:hlinkClick>
            <a:hlinkHover r:id="" action="ppaction://noaction" highlightClick="1">
              <a:snd r:embed="rId10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68" y="4653136"/>
            <a:ext cx="886544" cy="886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2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2535760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69160"/>
            <a:ext cx="886544" cy="886545"/>
          </a:xfrm>
          <a:prstGeom prst="rect">
            <a:avLst/>
          </a:prstGeom>
          <a:noFill/>
        </p:spPr>
      </p:pic>
      <p:sp>
        <p:nvSpPr>
          <p:cNvPr id="12" name="مربع نص 16"/>
          <p:cNvSpPr txBox="1"/>
          <p:nvPr/>
        </p:nvSpPr>
        <p:spPr>
          <a:xfrm>
            <a:off x="3192143" y="9940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361177" y="533536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6544917" y="902006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1- المفردات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900" y="1668634"/>
            <a:ext cx="84969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الضغط والحرارة يؤثران في الأنواع المختلفة من الصخور ، ويغيران من خصائصهما . وينتج عن ذلك صخور جديد تسم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 </a:t>
            </a:r>
            <a:r>
              <a:rPr lang="ar-SA" sz="1400" b="1" dirty="0" smtClean="0">
                <a:solidFill>
                  <a:srgbClr val="7030A0"/>
                </a:solidFill>
              </a:rPr>
              <a:t>............................................ 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477" y="2044700"/>
            <a:ext cx="25940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الصخور المتحولة </a:t>
            </a:r>
            <a:endParaRPr lang="ar-SA" sz="2800" b="1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516216" y="2564904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2- التتابع :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212976"/>
            <a:ext cx="7488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كيف يتكون النسيج الخشن في الصخور النارية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447327" y="3861048"/>
            <a:ext cx="4248472" cy="505797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تبريد بطيء </a:t>
            </a:r>
            <a:r>
              <a:rPr lang="ar-SA" sz="2400" b="1" dirty="0" err="1" smtClean="0">
                <a:solidFill>
                  <a:sysClr val="windowText" lastClr="000000"/>
                </a:solidFill>
              </a:rPr>
              <a:t>للماجما</a:t>
            </a:r>
            <a:r>
              <a:rPr lang="ar-SA" sz="2400" b="1" dirty="0" smtClean="0">
                <a:solidFill>
                  <a:sysClr val="windowText" lastClr="000000"/>
                </a:solidFill>
              </a:rPr>
              <a:t> في باطن الأرض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2159295" y="4697741"/>
            <a:ext cx="4824536" cy="505797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تكون حبيبات المعادن وتكبر تدريجيا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691680" y="5530197"/>
            <a:ext cx="5759767" cy="852871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تصلب </a:t>
            </a:r>
            <a:r>
              <a:rPr lang="ar-SA" sz="2400" b="1" dirty="0" err="1" smtClean="0">
                <a:solidFill>
                  <a:sysClr val="windowText" lastClr="000000"/>
                </a:solidFill>
              </a:rPr>
              <a:t>الماجما</a:t>
            </a:r>
            <a:r>
              <a:rPr lang="ar-SA" sz="2400" b="1" dirty="0" smtClean="0">
                <a:solidFill>
                  <a:sysClr val="windowText" lastClr="000000"/>
                </a:solidFill>
              </a:rPr>
              <a:t> وتكون صخور نارية ذات نسيج خشن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90462" y="4366845"/>
            <a:ext cx="424681" cy="3308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83095" y="5188077"/>
            <a:ext cx="424681" cy="3308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4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16" grpId="0" animBg="1"/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64096" cy="1263848"/>
          </a:xfrm>
          <a:prstGeom prst="rect">
            <a:avLst/>
          </a:prstGeom>
          <a:noFill/>
        </p:spPr>
      </p:pic>
      <p:pic>
        <p:nvPicPr>
          <p:cNvPr id="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827584" cy="1068412"/>
          </a:xfrm>
          <a:prstGeom prst="rect">
            <a:avLst/>
          </a:prstGeom>
          <a:noFill/>
        </p:spPr>
      </p:pic>
      <p:sp>
        <p:nvSpPr>
          <p:cNvPr id="10" name="شكل بيضاوي 22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2535760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69160"/>
            <a:ext cx="886544" cy="886545"/>
          </a:xfrm>
          <a:prstGeom prst="rect">
            <a:avLst/>
          </a:prstGeom>
          <a:noFill/>
        </p:spPr>
      </p:pic>
      <p:sp>
        <p:nvSpPr>
          <p:cNvPr id="12" name="مربع نص 16"/>
          <p:cNvSpPr txBox="1"/>
          <p:nvPr/>
        </p:nvSpPr>
        <p:spPr>
          <a:xfrm>
            <a:off x="3189380" y="6916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358414" y="541989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6120596" y="1018077"/>
            <a:ext cx="2708260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3- التفكير الناقد: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92097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أين أتوقع أن أجد الأحافير : في الصخور الرسوبية أم النارية ؟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936" y="2484185"/>
            <a:ext cx="82809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في الصخور الرسوبية لأن الأحافير تتكون في الرسوبيات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472523" y="3711225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4-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4422591"/>
            <a:ext cx="777256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اللون والقساوة والبريق من الخصائص التي تميز :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أ- التربة .   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المعادن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ج- الصخور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د- الأحافير . </a:t>
            </a:r>
          </a:p>
        </p:txBody>
      </p:sp>
      <p:sp>
        <p:nvSpPr>
          <p:cNvPr id="3" name="Oval 2"/>
          <p:cNvSpPr/>
          <p:nvPr/>
        </p:nvSpPr>
        <p:spPr>
          <a:xfrm>
            <a:off x="6660232" y="5373216"/>
            <a:ext cx="22677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9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15" grpId="0"/>
      <p:bldP spid="16" grpId="0" animBg="1"/>
      <p:bldP spid="17" grpId="0"/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2351846" y="508567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5615522" y="1016440"/>
            <a:ext cx="3212317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5- السؤال الأساسي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11" y="2078581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لماذا يوجد عدد كبير من أنواع الصخور المختلفة ؟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30895" y="3284984"/>
            <a:ext cx="8496944" cy="23571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لأن الصخور تتكون من معادن وتشكلت بثلاث طرق مختلفة . وكذلك هناك آلاف المعادن </a:t>
            </a:r>
            <a:r>
              <a:rPr lang="ar-SA" sz="3200" b="1" dirty="0" err="1" smtClean="0">
                <a:solidFill>
                  <a:schemeClr val="tx1"/>
                </a:solidFill>
              </a:rPr>
              <a:t>المخلتفة</a:t>
            </a:r>
            <a:r>
              <a:rPr lang="ar-SA" sz="3200" b="1" dirty="0" smtClean="0">
                <a:solidFill>
                  <a:schemeClr val="tx1"/>
                </a:solidFill>
              </a:rPr>
              <a:t> تشكل تراكيب عديدة من الصخور 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9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21"/>
          <p:cNvSpPr txBox="1"/>
          <p:nvPr/>
        </p:nvSpPr>
        <p:spPr>
          <a:xfrm>
            <a:off x="2339752" y="4462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prstClr val="white"/>
                </a:solidFill>
              </a:rPr>
              <a:t>الواجب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53071" y="1412776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س:اختر الاجابة الصحيحة فيما يأتي؟</a:t>
            </a:r>
            <a:endParaRPr lang="en-US" sz="2400" dirty="0"/>
          </a:p>
        </p:txBody>
      </p:sp>
      <p:sp>
        <p:nvSpPr>
          <p:cNvPr id="3" name="مستطيل 2"/>
          <p:cNvSpPr/>
          <p:nvPr/>
        </p:nvSpPr>
        <p:spPr>
          <a:xfrm>
            <a:off x="2286000" y="2060848"/>
            <a:ext cx="631844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1ــ اللون والقساوة والبريق من الخصائص التي تميز 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التربة .                         ب- المعادن 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الصخور .                     د- الأحافير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/>
              <a:t>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/>
              <a:t>2ــ </a:t>
            </a:r>
            <a:r>
              <a:rPr lang="ar-EG" sz="2400" b="1" dirty="0"/>
              <a:t>هي المسحوق الناتج عن حك معدن بقطعة خزفية 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البريق .                         ب- الحكاكة  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اللون .                          د- القساوة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</a:p>
        </p:txBody>
      </p:sp>
      <p:pic>
        <p:nvPicPr>
          <p:cNvPr id="11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12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13" name="شكل بيضاوي 22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2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</TotalTime>
  <Words>295</Words>
  <Application>Microsoft Office PowerPoint</Application>
  <PresentationFormat>عرض على الشاشة (3:4)‏</PresentationFormat>
  <Paragraphs>67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User</cp:lastModifiedBy>
  <cp:revision>342</cp:revision>
  <dcterms:created xsi:type="dcterms:W3CDTF">2011-03-17T07:07:04Z</dcterms:created>
  <dcterms:modified xsi:type="dcterms:W3CDTF">2017-07-07T04:04:20Z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