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14" r:id="rId3"/>
    <p:sldId id="260" r:id="rId4"/>
    <p:sldId id="315" r:id="rId5"/>
    <p:sldId id="261" r:id="rId6"/>
    <p:sldId id="316" r:id="rId7"/>
    <p:sldId id="317" r:id="rId8"/>
    <p:sldId id="318" r:id="rId9"/>
    <p:sldId id="319" r:id="rId10"/>
    <p:sldId id="321" r:id="rId11"/>
    <p:sldId id="322" r:id="rId12"/>
    <p:sldId id="264" r:id="rId13"/>
    <p:sldId id="320" r:id="rId14"/>
    <p:sldId id="269" r:id="rId15"/>
    <p:sldId id="323" r:id="rId16"/>
    <p:sldId id="270" r:id="rId17"/>
    <p:sldId id="324" r:id="rId18"/>
    <p:sldId id="325" r:id="rId19"/>
    <p:sldId id="326" r:id="rId20"/>
    <p:sldId id="327" r:id="rId21"/>
    <p:sldId id="328" r:id="rId22"/>
    <p:sldId id="329" r:id="rId23"/>
    <p:sldId id="330" r:id="rId24"/>
    <p:sldId id="331" r:id="rId25"/>
    <p:sldId id="332" r:id="rId26"/>
    <p:sldId id="333" r:id="rId27"/>
    <p:sldId id="258" r:id="rId28"/>
    <p:sldId id="278" r:id="rId29"/>
    <p:sldId id="340" r:id="rId30"/>
    <p:sldId id="341" r:id="rId31"/>
    <p:sldId id="342" r:id="rId32"/>
    <p:sldId id="343" r:id="rId33"/>
    <p:sldId id="259" r:id="rId34"/>
    <p:sldId id="335" r:id="rId35"/>
    <p:sldId id="336" r:id="rId36"/>
    <p:sldId id="344" r:id="rId37"/>
    <p:sldId id="345" r:id="rId38"/>
    <p:sldId id="346" r:id="rId39"/>
    <p:sldId id="347" r:id="rId40"/>
    <p:sldId id="348" r:id="rId41"/>
    <p:sldId id="349" r:id="rId42"/>
    <p:sldId id="350" r:id="rId43"/>
    <p:sldId id="351" r:id="rId44"/>
    <p:sldId id="352" r:id="rId45"/>
    <p:sldId id="353" r:id="rId46"/>
    <p:sldId id="355" r:id="rId47"/>
    <p:sldId id="354" r:id="rId48"/>
    <p:sldId id="356" r:id="rId49"/>
    <p:sldId id="357" r:id="rId50"/>
    <p:sldId id="358" r:id="rId51"/>
    <p:sldId id="359" r:id="rId52"/>
    <p:sldId id="277" r:id="rId53"/>
    <p:sldId id="360" r:id="rId54"/>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D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39" autoAdjust="0"/>
    <p:restoredTop sz="94660"/>
  </p:normalViewPr>
  <p:slideViewPr>
    <p:cSldViewPr snapToGrid="0">
      <p:cViewPr varScale="1">
        <p:scale>
          <a:sx n="35" d="100"/>
          <a:sy n="35" d="100"/>
        </p:scale>
        <p:origin x="53" y="9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7F5E70-6511-4415-A7B3-7B3E0589B20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8C55C5CD-63A0-45CC-AD2D-3967136DE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73152635-6082-43E2-BC2F-099A39A82D6D}"/>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C60FB961-AB4D-4853-9502-E0F81F57B7E3}"/>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58695A5-0EE0-4BE1-B359-9F5CCA7B7230}"/>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398446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78549B-8277-47E0-B860-4974F76DF8BC}"/>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A9C5BA49-677D-4F21-914A-F752CE05E8D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71E94DCA-7F7D-4F54-BD55-E4F67F4D263B}"/>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121A7E77-DB57-49E5-9A63-B838A8432639}"/>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A93EAFB-5528-4F40-B302-CDE85F61BA9E}"/>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410076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4CFEE99-CB86-4D7C-A8C7-0A3E110FC8D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353DA947-6703-48CC-A087-8C2B3D48248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FFCEA8EE-21B8-4A21-BDF6-076E8497882D}"/>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7759D127-6F3A-4130-B402-5FF3A4490160}"/>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C6A596C-C185-454C-B8D3-A9761281F46F}"/>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93214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95E9D7-6796-4ADA-88A0-E6EE52CAEC8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B7DA021E-38C7-4B1B-9FA4-BB815D35A6FD}"/>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52703BD3-6F62-42A5-AF59-7778ED13DC11}"/>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448A1228-8596-44F7-AABA-EBDC8BAF4A8B}"/>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9203E3A6-E128-4A12-B65D-EEC8A7135659}"/>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95272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087B915-6DEC-40B1-ACEF-0D9041A4B16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C1FBDB28-DB62-4F54-B4A2-27ECC0ACC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459E6E7D-C2D6-421C-A7B2-F0F682406C03}"/>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442A32F9-0348-40B5-9980-8819F814A398}"/>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FF4AB09C-1112-44D7-A62A-C8A03D9D1472}"/>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217970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61D01C-991D-4182-8DE8-B09822449A55}"/>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AB917F5B-5895-44DC-BD39-DF5F1327B7B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17087A42-86A7-4DAF-A2ED-485C96AC716A}"/>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87D36058-FC55-45AB-94FE-4FCA317C3A0B}"/>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6" name="عنصر نائب للتذييل 5">
            <a:extLst>
              <a:ext uri="{FF2B5EF4-FFF2-40B4-BE49-F238E27FC236}">
                <a16:creationId xmlns:a16="http://schemas.microsoft.com/office/drawing/2014/main" id="{D5C33287-7FA1-4F05-AC82-2AD969B996A2}"/>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46A726F2-2C58-4CDB-9CDE-FB7C2F421AA3}"/>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36370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CFE042-8B04-4B51-AABA-5CB768E2C346}"/>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0E01E0E2-0181-44B0-B1C4-2DFED2CB5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10D94CF1-59E5-487C-9555-507F4784684D}"/>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32A8A872-8207-422F-9AAE-8647B6ADA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AC43A6A-09AE-43FF-B2AF-FAC48D291E5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FF431883-A02B-491F-8AE1-3B6C4827B25B}"/>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8" name="عنصر نائب للتذييل 7">
            <a:extLst>
              <a:ext uri="{FF2B5EF4-FFF2-40B4-BE49-F238E27FC236}">
                <a16:creationId xmlns:a16="http://schemas.microsoft.com/office/drawing/2014/main" id="{869A95A9-5792-48F0-9231-D522F1B72BD3}"/>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99ADFC3B-4821-413B-B7F4-64D7C2DB3D13}"/>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413191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F48FD4-3C98-4E1E-9F6A-441ED615DBE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59D07A1F-B0DF-42FC-B6FB-2D84D44D2C39}"/>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4" name="عنصر نائب للتذييل 3">
            <a:extLst>
              <a:ext uri="{FF2B5EF4-FFF2-40B4-BE49-F238E27FC236}">
                <a16:creationId xmlns:a16="http://schemas.microsoft.com/office/drawing/2014/main" id="{7271051F-591E-453D-937E-88704579E887}"/>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B1F14186-5588-4B97-9C12-F1C2AD4D24AE}"/>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288317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4B9CFCE3-DEA9-4E7F-8B0A-71C50A1B7E2A}"/>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3" name="عنصر نائب للتذييل 2">
            <a:extLst>
              <a:ext uri="{FF2B5EF4-FFF2-40B4-BE49-F238E27FC236}">
                <a16:creationId xmlns:a16="http://schemas.microsoft.com/office/drawing/2014/main" id="{AE8FB9EA-9FE8-4672-94A5-A68D194CAB23}"/>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FAD28469-1369-4554-B669-87620BD49CB2}"/>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21650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264E29-EBD4-4DF2-8DFA-C5DAA137CA8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A917BE6F-FCCB-49D4-9DE2-76B8D53472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68309FF1-0EFB-4A4C-A35E-818E2A3CE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50A4AF0-0FA3-43C1-805E-2008AA5F7E77}"/>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6" name="عنصر نائب للتذييل 5">
            <a:extLst>
              <a:ext uri="{FF2B5EF4-FFF2-40B4-BE49-F238E27FC236}">
                <a16:creationId xmlns:a16="http://schemas.microsoft.com/office/drawing/2014/main" id="{56697AD4-A185-46BF-8711-1EEB52B05AD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3044FC3D-3190-41FF-965B-7F25DCDA5F6C}"/>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41977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A81BEE-506F-4765-9218-E2FFFA580712}"/>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792D7143-A5C6-43BB-AA61-02F0F7590A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250206EB-5E80-4AC9-954B-CCB0BFD96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0ABAA7B-AE17-4EE6-8C9E-7699202163E7}"/>
              </a:ext>
            </a:extLst>
          </p:cNvPr>
          <p:cNvSpPr>
            <a:spLocks noGrp="1"/>
          </p:cNvSpPr>
          <p:nvPr>
            <p:ph type="dt" sz="half" idx="10"/>
          </p:nvPr>
        </p:nvSpPr>
        <p:spPr/>
        <p:txBody>
          <a:bodyPr/>
          <a:lstStyle/>
          <a:p>
            <a:fld id="{405CB2BF-3B78-4735-B00D-136B914B21FE}" type="datetimeFigureOut">
              <a:rPr lang="ar-EG" smtClean="0"/>
              <a:t>29/12/1442</a:t>
            </a:fld>
            <a:endParaRPr lang="ar-EG"/>
          </a:p>
        </p:txBody>
      </p:sp>
      <p:sp>
        <p:nvSpPr>
          <p:cNvPr id="6" name="عنصر نائب للتذييل 5">
            <a:extLst>
              <a:ext uri="{FF2B5EF4-FFF2-40B4-BE49-F238E27FC236}">
                <a16:creationId xmlns:a16="http://schemas.microsoft.com/office/drawing/2014/main" id="{37D27F18-0E42-4776-989A-4B447BC34C45}"/>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204610F5-F84C-47FD-8692-15C40D376BDA}"/>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46577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876AACF-B9D1-4814-A931-90D38FC84E8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AEC279A-4152-46F1-83BE-DB692016B11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E6D169BB-98A0-48CD-8713-9FFE76700F7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05CB2BF-3B78-4735-B00D-136B914B21FE}" type="datetimeFigureOut">
              <a:rPr lang="ar-EG" smtClean="0"/>
              <a:t>29/12/1442</a:t>
            </a:fld>
            <a:endParaRPr lang="ar-EG"/>
          </a:p>
        </p:txBody>
      </p:sp>
      <p:sp>
        <p:nvSpPr>
          <p:cNvPr id="5" name="عنصر نائب للتذييل 4">
            <a:extLst>
              <a:ext uri="{FF2B5EF4-FFF2-40B4-BE49-F238E27FC236}">
                <a16:creationId xmlns:a16="http://schemas.microsoft.com/office/drawing/2014/main" id="{B068789A-40C6-40C9-BEDF-C251C3E18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539D05EC-5326-4E67-94A1-3274470B96A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2A5113F-F87C-4C7B-974A-DAF8C8CB0609}" type="slidenum">
              <a:rPr lang="ar-EG" smtClean="0"/>
              <a:t>‹#›</a:t>
            </a:fld>
            <a:endParaRPr lang="ar-EG"/>
          </a:p>
        </p:txBody>
      </p:sp>
    </p:spTree>
    <p:extLst>
      <p:ext uri="{BB962C8B-B14F-4D97-AF65-F5344CB8AC3E}">
        <p14:creationId xmlns:p14="http://schemas.microsoft.com/office/powerpoint/2010/main" val="4545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07CB3C5-C807-4691-8124-62F14E94CA37}"/>
              </a:ext>
            </a:extLst>
          </p:cNvPr>
          <p:cNvPicPr>
            <a:picLocks noChangeAspect="1"/>
          </p:cNvPicPr>
          <p:nvPr/>
        </p:nvPicPr>
        <p:blipFill>
          <a:blip r:embed="rId3"/>
          <a:stretch>
            <a:fillRect/>
          </a:stretch>
        </p:blipFill>
        <p:spPr>
          <a:xfrm>
            <a:off x="8582353" y="539179"/>
            <a:ext cx="3115661" cy="34071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مربع نص 5">
            <a:extLst>
              <a:ext uri="{FF2B5EF4-FFF2-40B4-BE49-F238E27FC236}">
                <a16:creationId xmlns:a16="http://schemas.microsoft.com/office/drawing/2014/main" id="{943229B8-DAC9-4E79-A8A1-092ED0DA16E0}"/>
              </a:ext>
            </a:extLst>
          </p:cNvPr>
          <p:cNvSpPr txBox="1"/>
          <p:nvPr/>
        </p:nvSpPr>
        <p:spPr>
          <a:xfrm>
            <a:off x="2475186" y="2242742"/>
            <a:ext cx="3783724" cy="1446550"/>
          </a:xfrm>
          <a:prstGeom prst="rect">
            <a:avLst/>
          </a:prstGeom>
          <a:noFill/>
        </p:spPr>
        <p:txBody>
          <a:bodyPr wrap="square" rtlCol="1">
            <a:spAutoFit/>
          </a:bodyPr>
          <a:lstStyle/>
          <a:p>
            <a:pPr algn="ctr"/>
            <a:r>
              <a:rPr lang="ar-EG" sz="4400" b="1" dirty="0"/>
              <a:t>الوحدة الثانية:</a:t>
            </a:r>
          </a:p>
          <a:p>
            <a:pPr algn="ctr"/>
            <a:r>
              <a:rPr lang="ar-EG" sz="4400" b="1" dirty="0"/>
              <a:t>العمل على نص</a:t>
            </a:r>
          </a:p>
        </p:txBody>
      </p:sp>
    </p:spTree>
    <p:extLst>
      <p:ext uri="{BB962C8B-B14F-4D97-AF65-F5344CB8AC3E}">
        <p14:creationId xmlns:p14="http://schemas.microsoft.com/office/powerpoint/2010/main" val="6664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6C61CB2-0368-409B-8A61-943AEA8A7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208" y="356833"/>
            <a:ext cx="5585583" cy="2451682"/>
          </a:xfrm>
          <a:prstGeom prst="rect">
            <a:avLst/>
          </a:prstGeom>
        </p:spPr>
      </p:pic>
      <p:sp>
        <p:nvSpPr>
          <p:cNvPr id="3" name="مربع نص 2">
            <a:extLst>
              <a:ext uri="{FF2B5EF4-FFF2-40B4-BE49-F238E27FC236}">
                <a16:creationId xmlns:a16="http://schemas.microsoft.com/office/drawing/2014/main" id="{3951B03A-BB2E-4BD9-B6A2-7B51759939B3}"/>
              </a:ext>
            </a:extLst>
          </p:cNvPr>
          <p:cNvSpPr txBox="1"/>
          <p:nvPr/>
        </p:nvSpPr>
        <p:spPr>
          <a:xfrm>
            <a:off x="4201885" y="1241363"/>
            <a:ext cx="3853544" cy="707886"/>
          </a:xfrm>
          <a:prstGeom prst="rect">
            <a:avLst/>
          </a:prstGeom>
          <a:noFill/>
        </p:spPr>
        <p:txBody>
          <a:bodyPr wrap="square">
            <a:spAutoFit/>
          </a:bodyPr>
          <a:lstStyle/>
          <a:p>
            <a:r>
              <a:rPr lang="ar-EG" sz="4000" b="1" dirty="0"/>
              <a:t>المسافة البادئة للفقرة</a:t>
            </a:r>
          </a:p>
        </p:txBody>
      </p:sp>
      <p:sp>
        <p:nvSpPr>
          <p:cNvPr id="5" name="مربع نص 4">
            <a:extLst>
              <a:ext uri="{FF2B5EF4-FFF2-40B4-BE49-F238E27FC236}">
                <a16:creationId xmlns:a16="http://schemas.microsoft.com/office/drawing/2014/main" id="{B76F4102-4430-4EDB-B824-1626C7F30CB6}"/>
              </a:ext>
            </a:extLst>
          </p:cNvPr>
          <p:cNvSpPr txBox="1"/>
          <p:nvPr/>
        </p:nvSpPr>
        <p:spPr>
          <a:xfrm>
            <a:off x="2329543" y="4288971"/>
            <a:ext cx="8020870" cy="1323439"/>
          </a:xfrm>
          <a:prstGeom prst="rect">
            <a:avLst/>
          </a:prstGeom>
          <a:solidFill>
            <a:schemeClr val="accent4">
              <a:lumMod val="20000"/>
              <a:lumOff val="80000"/>
            </a:schemeClr>
          </a:solidFill>
        </p:spPr>
        <p:txBody>
          <a:bodyPr wrap="square" rtlCol="1">
            <a:spAutoFit/>
          </a:bodyPr>
          <a:lstStyle/>
          <a:p>
            <a:r>
              <a:rPr lang="ar-EG" sz="4000" b="1" dirty="0"/>
              <a:t>تحدد المسافة البادئة للفقرة مسافة.</a:t>
            </a:r>
          </a:p>
          <a:p>
            <a:r>
              <a:rPr lang="ar-EG" sz="4000" b="1" dirty="0"/>
              <a:t>الفقرة من الهامش الأيمن أو الأيسر. </a:t>
            </a:r>
            <a:endParaRPr lang="ar-EG" sz="4000" b="1" dirty="0">
              <a:solidFill>
                <a:schemeClr val="accent6">
                  <a:lumMod val="50000"/>
                </a:schemeClr>
              </a:solidFill>
            </a:endParaRPr>
          </a:p>
        </p:txBody>
      </p:sp>
    </p:spTree>
    <p:extLst>
      <p:ext uri="{BB962C8B-B14F-4D97-AF65-F5344CB8AC3E}">
        <p14:creationId xmlns:p14="http://schemas.microsoft.com/office/powerpoint/2010/main" val="251642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6C61CB2-0368-409B-8A61-943AEA8A7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208" y="356833"/>
            <a:ext cx="5585583" cy="2451682"/>
          </a:xfrm>
          <a:prstGeom prst="rect">
            <a:avLst/>
          </a:prstGeom>
        </p:spPr>
      </p:pic>
      <p:sp>
        <p:nvSpPr>
          <p:cNvPr id="3" name="مربع نص 2">
            <a:extLst>
              <a:ext uri="{FF2B5EF4-FFF2-40B4-BE49-F238E27FC236}">
                <a16:creationId xmlns:a16="http://schemas.microsoft.com/office/drawing/2014/main" id="{3951B03A-BB2E-4BD9-B6A2-7B51759939B3}"/>
              </a:ext>
            </a:extLst>
          </p:cNvPr>
          <p:cNvSpPr txBox="1"/>
          <p:nvPr/>
        </p:nvSpPr>
        <p:spPr>
          <a:xfrm>
            <a:off x="4201885" y="1241363"/>
            <a:ext cx="3853544" cy="707886"/>
          </a:xfrm>
          <a:prstGeom prst="rect">
            <a:avLst/>
          </a:prstGeom>
          <a:noFill/>
        </p:spPr>
        <p:txBody>
          <a:bodyPr wrap="square">
            <a:spAutoFit/>
          </a:bodyPr>
          <a:lstStyle/>
          <a:p>
            <a:r>
              <a:rPr lang="ar-EG" sz="4000" b="1" dirty="0"/>
              <a:t>تباعد الأسطر والفقرة</a:t>
            </a:r>
          </a:p>
        </p:txBody>
      </p:sp>
      <p:sp>
        <p:nvSpPr>
          <p:cNvPr id="5" name="مربع نص 4">
            <a:extLst>
              <a:ext uri="{FF2B5EF4-FFF2-40B4-BE49-F238E27FC236}">
                <a16:creationId xmlns:a16="http://schemas.microsoft.com/office/drawing/2014/main" id="{B76F4102-4430-4EDB-B824-1626C7F30CB6}"/>
              </a:ext>
            </a:extLst>
          </p:cNvPr>
          <p:cNvSpPr txBox="1"/>
          <p:nvPr/>
        </p:nvSpPr>
        <p:spPr>
          <a:xfrm>
            <a:off x="2329543" y="3693045"/>
            <a:ext cx="8020870" cy="2554545"/>
          </a:xfrm>
          <a:prstGeom prst="rect">
            <a:avLst/>
          </a:prstGeom>
          <a:solidFill>
            <a:schemeClr val="accent4">
              <a:lumMod val="20000"/>
              <a:lumOff val="80000"/>
            </a:schemeClr>
          </a:solidFill>
        </p:spPr>
        <p:txBody>
          <a:bodyPr wrap="square" rtlCol="1">
            <a:spAutoFit/>
          </a:bodyPr>
          <a:lstStyle/>
          <a:p>
            <a:r>
              <a:rPr lang="ar-EG" sz="4000" b="1" dirty="0">
                <a:solidFill>
                  <a:schemeClr val="accent6">
                    <a:lumMod val="50000"/>
                  </a:schemeClr>
                </a:solidFill>
              </a:rPr>
              <a:t>تباعد الأسطر هو المسافة بين سطور النص في بعض الأحيان قد ترغب في الحصول على مساحة أكبر أو أقل بين السطور. </a:t>
            </a:r>
          </a:p>
          <a:p>
            <a:r>
              <a:rPr lang="ar-EG" sz="4000" b="1" dirty="0">
                <a:solidFill>
                  <a:schemeClr val="accent6">
                    <a:lumMod val="50000"/>
                  </a:schemeClr>
                </a:solidFill>
              </a:rPr>
              <a:t>فقرة التباعد هي المسافة بين فقرات النص</a:t>
            </a:r>
          </a:p>
        </p:txBody>
      </p:sp>
    </p:spTree>
    <p:extLst>
      <p:ext uri="{BB962C8B-B14F-4D97-AF65-F5344CB8AC3E}">
        <p14:creationId xmlns:p14="http://schemas.microsoft.com/office/powerpoint/2010/main" val="373056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72C0373-F55A-48B4-A684-F8D594B73B26}"/>
              </a:ext>
            </a:extLst>
          </p:cNvPr>
          <p:cNvSpPr txBox="1"/>
          <p:nvPr/>
        </p:nvSpPr>
        <p:spPr>
          <a:xfrm>
            <a:off x="3048000" y="849477"/>
            <a:ext cx="6096000" cy="584775"/>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ar-EG" sz="3200" b="1" dirty="0"/>
              <a:t>لتغيير المسافة بين السطور:</a:t>
            </a:r>
          </a:p>
        </p:txBody>
      </p:sp>
      <p:sp>
        <p:nvSpPr>
          <p:cNvPr id="5" name="مربع نص 4">
            <a:extLst>
              <a:ext uri="{FF2B5EF4-FFF2-40B4-BE49-F238E27FC236}">
                <a16:creationId xmlns:a16="http://schemas.microsoft.com/office/drawing/2014/main" id="{503908D5-A7F3-4AC9-B20F-E3B59FC381C9}"/>
              </a:ext>
            </a:extLst>
          </p:cNvPr>
          <p:cNvSpPr txBox="1"/>
          <p:nvPr/>
        </p:nvSpPr>
        <p:spPr>
          <a:xfrm>
            <a:off x="1321674" y="2590120"/>
            <a:ext cx="10439401" cy="830997"/>
          </a:xfrm>
          <a:prstGeom prst="rect">
            <a:avLst/>
          </a:prstGeom>
          <a:noFill/>
        </p:spPr>
        <p:txBody>
          <a:bodyPr wrap="square">
            <a:spAutoFit/>
          </a:bodyPr>
          <a:lstStyle/>
          <a:p>
            <a:pPr lvl="2"/>
            <a:r>
              <a:rPr lang="ar-EG" sz="4800" b="1" dirty="0"/>
              <a:t>1-اضغط زر مسافة السطور</a:t>
            </a:r>
            <a:r>
              <a:rPr lang="en-US" sz="4800" b="1" dirty="0"/>
              <a:t>(line Spacing)</a:t>
            </a:r>
            <a:endParaRPr lang="ar-EG" sz="4800" b="1" dirty="0">
              <a:solidFill>
                <a:schemeClr val="accent6">
                  <a:lumMod val="50000"/>
                </a:schemeClr>
              </a:solidFill>
            </a:endParaRPr>
          </a:p>
        </p:txBody>
      </p:sp>
      <p:sp>
        <p:nvSpPr>
          <p:cNvPr id="7" name="مربع نص 6">
            <a:extLst>
              <a:ext uri="{FF2B5EF4-FFF2-40B4-BE49-F238E27FC236}">
                <a16:creationId xmlns:a16="http://schemas.microsoft.com/office/drawing/2014/main" id="{608FDC62-AC3E-498B-89AB-4253614B1934}"/>
              </a:ext>
            </a:extLst>
          </p:cNvPr>
          <p:cNvSpPr txBox="1"/>
          <p:nvPr/>
        </p:nvSpPr>
        <p:spPr>
          <a:xfrm>
            <a:off x="1526627" y="3421117"/>
            <a:ext cx="10029497" cy="830997"/>
          </a:xfrm>
          <a:prstGeom prst="rect">
            <a:avLst/>
          </a:prstGeom>
          <a:noFill/>
        </p:spPr>
        <p:txBody>
          <a:bodyPr wrap="square">
            <a:spAutoFit/>
          </a:bodyPr>
          <a:lstStyle/>
          <a:p>
            <a:r>
              <a:rPr lang="ar-EG" sz="4800" b="1" dirty="0"/>
              <a:t>من مجموعة فقرة </a:t>
            </a:r>
            <a:r>
              <a:rPr lang="en-US" sz="4800" b="1" dirty="0"/>
              <a:t>Paragraph</a:t>
            </a:r>
          </a:p>
        </p:txBody>
      </p:sp>
      <p:sp>
        <p:nvSpPr>
          <p:cNvPr id="8" name="مربع نص 7">
            <a:extLst>
              <a:ext uri="{FF2B5EF4-FFF2-40B4-BE49-F238E27FC236}">
                <a16:creationId xmlns:a16="http://schemas.microsoft.com/office/drawing/2014/main" id="{9A9C84DE-F6C9-4690-8B5A-31C4B3C1ADBA}"/>
              </a:ext>
            </a:extLst>
          </p:cNvPr>
          <p:cNvSpPr txBox="1"/>
          <p:nvPr/>
        </p:nvSpPr>
        <p:spPr>
          <a:xfrm>
            <a:off x="1805151" y="4667612"/>
            <a:ext cx="9138745" cy="1569660"/>
          </a:xfrm>
          <a:prstGeom prst="rect">
            <a:avLst/>
          </a:prstGeom>
          <a:noFill/>
        </p:spPr>
        <p:txBody>
          <a:bodyPr wrap="square">
            <a:spAutoFit/>
          </a:bodyPr>
          <a:lstStyle/>
          <a:p>
            <a:r>
              <a:rPr lang="ar-EG" sz="4800" b="1" dirty="0">
                <a:solidFill>
                  <a:schemeClr val="accent6">
                    <a:lumMod val="50000"/>
                  </a:schemeClr>
                </a:solidFill>
              </a:rPr>
              <a:t>2- اضغط على التباعد الذي تريده من القائمة المنسدلة.</a:t>
            </a:r>
          </a:p>
        </p:txBody>
      </p:sp>
    </p:spTree>
    <p:extLst>
      <p:ext uri="{BB962C8B-B14F-4D97-AF65-F5344CB8AC3E}">
        <p14:creationId xmlns:p14="http://schemas.microsoft.com/office/powerpoint/2010/main" val="202232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F74B872-AC3A-4DEF-BEF6-E0B941E36947}"/>
              </a:ext>
            </a:extLst>
          </p:cNvPr>
          <p:cNvPicPr>
            <a:picLocks noChangeAspect="1"/>
          </p:cNvPicPr>
          <p:nvPr/>
        </p:nvPicPr>
        <p:blipFill>
          <a:blip r:embed="rId2"/>
          <a:stretch>
            <a:fillRect/>
          </a:stretch>
        </p:blipFill>
        <p:spPr>
          <a:xfrm>
            <a:off x="1303902" y="2273082"/>
            <a:ext cx="9584196" cy="2690804"/>
          </a:xfrm>
          <a:prstGeom prst="rect">
            <a:avLst/>
          </a:prstGeom>
        </p:spPr>
      </p:pic>
      <p:sp>
        <p:nvSpPr>
          <p:cNvPr id="4" name="مربع نص 3">
            <a:extLst>
              <a:ext uri="{FF2B5EF4-FFF2-40B4-BE49-F238E27FC236}">
                <a16:creationId xmlns:a16="http://schemas.microsoft.com/office/drawing/2014/main" id="{CC2F0FD0-9B12-4F6F-A59C-97D93EF0AD4F}"/>
              </a:ext>
            </a:extLst>
          </p:cNvPr>
          <p:cNvSpPr txBox="1"/>
          <p:nvPr/>
        </p:nvSpPr>
        <p:spPr>
          <a:xfrm>
            <a:off x="1303902" y="457200"/>
            <a:ext cx="5421086" cy="1815882"/>
          </a:xfrm>
          <a:prstGeom prst="rect">
            <a:avLst/>
          </a:prstGeom>
          <a:solidFill>
            <a:schemeClr val="accent4">
              <a:lumMod val="20000"/>
              <a:lumOff val="80000"/>
            </a:schemeClr>
          </a:solidFill>
        </p:spPr>
        <p:txBody>
          <a:bodyPr wrap="square" rtlCol="1">
            <a:spAutoFit/>
          </a:bodyPr>
          <a:lstStyle/>
          <a:p>
            <a:r>
              <a:rPr lang="ar-EG" sz="2800" b="1" dirty="0">
                <a:solidFill>
                  <a:schemeClr val="accent6">
                    <a:lumMod val="50000"/>
                  </a:schemeClr>
                </a:solidFill>
              </a:rPr>
              <a:t>لتغيير المسافة البادئة للفقرة اضغط عل زر المسافة البادئة </a:t>
            </a:r>
            <a:r>
              <a:rPr lang="en-US" sz="2800" b="1" dirty="0">
                <a:solidFill>
                  <a:schemeClr val="accent6">
                    <a:lumMod val="50000"/>
                  </a:schemeClr>
                </a:solidFill>
              </a:rPr>
              <a:t>Indent</a:t>
            </a:r>
            <a:r>
              <a:rPr lang="ar-EG" sz="2800" b="1" dirty="0">
                <a:solidFill>
                  <a:schemeClr val="accent6">
                    <a:lumMod val="50000"/>
                  </a:schemeClr>
                </a:solidFill>
              </a:rPr>
              <a:t> زيادة </a:t>
            </a:r>
            <a:r>
              <a:rPr lang="en-US" sz="2800" b="1" dirty="0">
                <a:solidFill>
                  <a:schemeClr val="accent6">
                    <a:lumMod val="50000"/>
                  </a:schemeClr>
                </a:solidFill>
              </a:rPr>
              <a:t> Increase</a:t>
            </a:r>
            <a:r>
              <a:rPr lang="ar-EG" sz="2800" b="1" dirty="0">
                <a:solidFill>
                  <a:schemeClr val="accent6">
                    <a:lumMod val="50000"/>
                  </a:schemeClr>
                </a:solidFill>
              </a:rPr>
              <a:t>أو إنقاص </a:t>
            </a:r>
            <a:r>
              <a:rPr lang="en-US" sz="2800" b="1" dirty="0">
                <a:solidFill>
                  <a:schemeClr val="accent6">
                    <a:lumMod val="50000"/>
                  </a:schemeClr>
                </a:solidFill>
              </a:rPr>
              <a:t> Decrease</a:t>
            </a:r>
            <a:r>
              <a:rPr lang="ar-EG" sz="2800" b="1" dirty="0">
                <a:solidFill>
                  <a:schemeClr val="accent6">
                    <a:lumMod val="50000"/>
                  </a:schemeClr>
                </a:solidFill>
              </a:rPr>
              <a:t>من مجموعة فقرة </a:t>
            </a:r>
            <a:r>
              <a:rPr lang="en-US" sz="2800" b="1" dirty="0" err="1">
                <a:solidFill>
                  <a:schemeClr val="accent6">
                    <a:lumMod val="50000"/>
                  </a:schemeClr>
                </a:solidFill>
              </a:rPr>
              <a:t>paragraphe</a:t>
            </a:r>
            <a:endParaRPr lang="ar-EG" sz="2800" b="1" dirty="0">
              <a:solidFill>
                <a:schemeClr val="accent6">
                  <a:lumMod val="50000"/>
                </a:schemeClr>
              </a:solidFill>
            </a:endParaRPr>
          </a:p>
        </p:txBody>
      </p:sp>
      <p:sp>
        <p:nvSpPr>
          <p:cNvPr id="5" name="مربع نص 4">
            <a:extLst>
              <a:ext uri="{FF2B5EF4-FFF2-40B4-BE49-F238E27FC236}">
                <a16:creationId xmlns:a16="http://schemas.microsoft.com/office/drawing/2014/main" id="{84AA6A10-420F-4EBC-9AE9-3C08031BDA3A}"/>
              </a:ext>
            </a:extLst>
          </p:cNvPr>
          <p:cNvSpPr txBox="1"/>
          <p:nvPr/>
        </p:nvSpPr>
        <p:spPr>
          <a:xfrm>
            <a:off x="933788" y="4354286"/>
            <a:ext cx="5421086" cy="1815882"/>
          </a:xfrm>
          <a:prstGeom prst="rect">
            <a:avLst/>
          </a:prstGeom>
          <a:solidFill>
            <a:schemeClr val="accent4">
              <a:lumMod val="20000"/>
              <a:lumOff val="80000"/>
            </a:schemeClr>
          </a:solidFill>
        </p:spPr>
        <p:txBody>
          <a:bodyPr wrap="square" rtlCol="1">
            <a:spAutoFit/>
          </a:bodyPr>
          <a:lstStyle/>
          <a:p>
            <a:r>
              <a:rPr lang="ar-EG" sz="2800" b="1" dirty="0"/>
              <a:t>اضغط خيارات إضافة أو إزالة مسافة قبل الفقرة </a:t>
            </a:r>
            <a:r>
              <a:rPr lang="en-US" sz="2800" b="1" dirty="0"/>
              <a:t>Add or Remove Space Before Paragraph</a:t>
            </a:r>
            <a:r>
              <a:rPr lang="ar-EG" sz="2800" b="1" dirty="0"/>
              <a:t> لإضافة أو إزالة مساحة قبل الفقرة المحددة أو بعدها. </a:t>
            </a:r>
            <a:endParaRPr lang="ar-EG" sz="2800" b="1" dirty="0">
              <a:solidFill>
                <a:schemeClr val="accent6">
                  <a:lumMod val="50000"/>
                </a:schemeClr>
              </a:solidFill>
            </a:endParaRPr>
          </a:p>
        </p:txBody>
      </p:sp>
    </p:spTree>
    <p:extLst>
      <p:ext uri="{BB962C8B-B14F-4D97-AF65-F5344CB8AC3E}">
        <p14:creationId xmlns:p14="http://schemas.microsoft.com/office/powerpoint/2010/main" val="90177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فقاعة التفكير: على شكل سحابة 3">
            <a:extLst>
              <a:ext uri="{FF2B5EF4-FFF2-40B4-BE49-F238E27FC236}">
                <a16:creationId xmlns:a16="http://schemas.microsoft.com/office/drawing/2014/main" id="{4B8A52CF-E843-4F4B-9541-600AF53054F8}"/>
              </a:ext>
            </a:extLst>
          </p:cNvPr>
          <p:cNvSpPr/>
          <p:nvPr/>
        </p:nvSpPr>
        <p:spPr>
          <a:xfrm>
            <a:off x="1342448" y="433176"/>
            <a:ext cx="5072743" cy="4280714"/>
          </a:xfrm>
          <a:prstGeom prst="cloudCallout">
            <a:avLst>
              <a:gd name="adj1" fmla="val 82171"/>
              <a:gd name="adj2" fmla="val -22007"/>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rgbClr val="7030A0"/>
                </a:solidFill>
              </a:rPr>
              <a:t>في بعض الأحيان تحتوي الفقرة على مسافة فارغة في بدايتها، وتسمى بالمسافة البادئة، ولإنشائها نضغط عل مفتاح </a:t>
            </a:r>
            <a:r>
              <a:rPr lang="en-US" sz="2800" b="1" dirty="0">
                <a:solidFill>
                  <a:srgbClr val="7030A0"/>
                </a:solidFill>
              </a:rPr>
              <a:t>Tab </a:t>
            </a:r>
            <a:r>
              <a:rPr lang="ar-EG" sz="2800" b="1" dirty="0">
                <a:solidFill>
                  <a:srgbClr val="7030A0"/>
                </a:solidFill>
              </a:rPr>
              <a:t>من لوحة المفاتيح</a:t>
            </a:r>
          </a:p>
        </p:txBody>
      </p:sp>
      <p:pic>
        <p:nvPicPr>
          <p:cNvPr id="5" name="صورة 4">
            <a:extLst>
              <a:ext uri="{FF2B5EF4-FFF2-40B4-BE49-F238E27FC236}">
                <a16:creationId xmlns:a16="http://schemas.microsoft.com/office/drawing/2014/main" id="{F7FC1527-8B35-46EE-94EE-B2061C2859C6}"/>
              </a:ext>
            </a:extLst>
          </p:cNvPr>
          <p:cNvPicPr>
            <a:picLocks noChangeAspect="1"/>
          </p:cNvPicPr>
          <p:nvPr/>
        </p:nvPicPr>
        <p:blipFill>
          <a:blip r:embed="rId2"/>
          <a:stretch>
            <a:fillRect/>
          </a:stretch>
        </p:blipFill>
        <p:spPr>
          <a:xfrm>
            <a:off x="7315857" y="1786266"/>
            <a:ext cx="3247040" cy="4299321"/>
          </a:xfrm>
          <a:prstGeom prst="rect">
            <a:avLst/>
          </a:prstGeom>
          <a:ln>
            <a:noFill/>
          </a:ln>
          <a:effectLst>
            <a:softEdge rad="112500"/>
          </a:effectLst>
        </p:spPr>
      </p:pic>
    </p:spTree>
    <p:extLst>
      <p:ext uri="{BB962C8B-B14F-4D97-AF65-F5344CB8AC3E}">
        <p14:creationId xmlns:p14="http://schemas.microsoft.com/office/powerpoint/2010/main" val="264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4FA21E4-7E40-40AB-BFBE-376ABD16BDBB}"/>
              </a:ext>
            </a:extLst>
          </p:cNvPr>
          <p:cNvPicPr>
            <a:picLocks noChangeAspect="1"/>
          </p:cNvPicPr>
          <p:nvPr/>
        </p:nvPicPr>
        <p:blipFill>
          <a:blip r:embed="rId2"/>
          <a:stretch>
            <a:fillRect/>
          </a:stretch>
        </p:blipFill>
        <p:spPr>
          <a:xfrm>
            <a:off x="3126170" y="899126"/>
            <a:ext cx="7296338" cy="4256197"/>
          </a:xfrm>
          <a:prstGeom prst="rect">
            <a:avLst/>
          </a:prstGeom>
        </p:spPr>
      </p:pic>
    </p:spTree>
    <p:extLst>
      <p:ext uri="{BB962C8B-B14F-4D97-AF65-F5344CB8AC3E}">
        <p14:creationId xmlns:p14="http://schemas.microsoft.com/office/powerpoint/2010/main" val="402682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4BECEB9C-BE5E-4EEA-9C2F-47955465925F}"/>
              </a:ext>
            </a:extLst>
          </p:cNvPr>
          <p:cNvSpPr txBox="1"/>
          <p:nvPr/>
        </p:nvSpPr>
        <p:spPr>
          <a:xfrm rot="21084339">
            <a:off x="1567543" y="2951984"/>
            <a:ext cx="9056914" cy="2554545"/>
          </a:xfrm>
          <a:prstGeom prst="rect">
            <a:avLst/>
          </a:prstGeom>
          <a:solidFill>
            <a:schemeClr val="tx2">
              <a:lumMod val="20000"/>
              <a:lumOff val="80000"/>
            </a:schemeClr>
          </a:solidFill>
        </p:spPr>
        <p:txBody>
          <a:bodyPr wrap="square" rtlCol="1">
            <a:spAutoFit/>
          </a:bodyPr>
          <a:lstStyle/>
          <a:p>
            <a:r>
              <a:rPr lang="ar-EG" sz="4000" b="1" dirty="0"/>
              <a:t>تذكر أن تأخذ استراحة قصيرة خلال الدراسة والعمل. إن استراحة لمدة 5 دقائق بعد 50  دقيقة من العمل يمكنها أن تحافظ عل صحتك وتشحذ همتك للاستمرار في العمل.</a:t>
            </a:r>
          </a:p>
        </p:txBody>
      </p:sp>
      <p:sp>
        <p:nvSpPr>
          <p:cNvPr id="3" name="شريط: منحني ومائل لأسفل 2">
            <a:extLst>
              <a:ext uri="{FF2B5EF4-FFF2-40B4-BE49-F238E27FC236}">
                <a16:creationId xmlns:a16="http://schemas.microsoft.com/office/drawing/2014/main" id="{046FA4A9-0593-4483-B9AF-657222867DD8}"/>
              </a:ext>
            </a:extLst>
          </p:cNvPr>
          <p:cNvSpPr/>
          <p:nvPr/>
        </p:nvSpPr>
        <p:spPr>
          <a:xfrm>
            <a:off x="3592286" y="283029"/>
            <a:ext cx="4637314" cy="2090057"/>
          </a:xfrm>
          <a:prstGeom prst="ellipseRibb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rgbClr val="7030A0"/>
                </a:solidFill>
              </a:rPr>
              <a:t>انتبه</a:t>
            </a:r>
          </a:p>
        </p:txBody>
      </p:sp>
    </p:spTree>
    <p:extLst>
      <p:ext uri="{BB962C8B-B14F-4D97-AF65-F5344CB8AC3E}">
        <p14:creationId xmlns:p14="http://schemas.microsoft.com/office/powerpoint/2010/main" val="177641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6C61CB2-0368-409B-8A61-943AEA8A7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208" y="356833"/>
            <a:ext cx="5585583" cy="2451682"/>
          </a:xfrm>
          <a:prstGeom prst="rect">
            <a:avLst/>
          </a:prstGeom>
        </p:spPr>
      </p:pic>
      <p:sp>
        <p:nvSpPr>
          <p:cNvPr id="3" name="مربع نص 2">
            <a:extLst>
              <a:ext uri="{FF2B5EF4-FFF2-40B4-BE49-F238E27FC236}">
                <a16:creationId xmlns:a16="http://schemas.microsoft.com/office/drawing/2014/main" id="{3951B03A-BB2E-4BD9-B6A2-7B51759939B3}"/>
              </a:ext>
            </a:extLst>
          </p:cNvPr>
          <p:cNvSpPr txBox="1"/>
          <p:nvPr/>
        </p:nvSpPr>
        <p:spPr>
          <a:xfrm>
            <a:off x="3766457" y="1228731"/>
            <a:ext cx="3853544" cy="707886"/>
          </a:xfrm>
          <a:prstGeom prst="rect">
            <a:avLst/>
          </a:prstGeom>
          <a:noFill/>
        </p:spPr>
        <p:txBody>
          <a:bodyPr wrap="square">
            <a:spAutoFit/>
          </a:bodyPr>
          <a:lstStyle/>
          <a:p>
            <a:r>
              <a:rPr lang="ar-EG" sz="4000" b="1" dirty="0"/>
              <a:t>الحدود والتظليل</a:t>
            </a:r>
          </a:p>
        </p:txBody>
      </p:sp>
      <p:sp>
        <p:nvSpPr>
          <p:cNvPr id="5" name="مربع نص 4">
            <a:extLst>
              <a:ext uri="{FF2B5EF4-FFF2-40B4-BE49-F238E27FC236}">
                <a16:creationId xmlns:a16="http://schemas.microsoft.com/office/drawing/2014/main" id="{B76F4102-4430-4EDB-B824-1626C7F30CB6}"/>
              </a:ext>
            </a:extLst>
          </p:cNvPr>
          <p:cNvSpPr txBox="1"/>
          <p:nvPr/>
        </p:nvSpPr>
        <p:spPr>
          <a:xfrm>
            <a:off x="2329543" y="3693045"/>
            <a:ext cx="8020870" cy="2554545"/>
          </a:xfrm>
          <a:prstGeom prst="rect">
            <a:avLst/>
          </a:prstGeom>
          <a:solidFill>
            <a:schemeClr val="accent4">
              <a:lumMod val="20000"/>
              <a:lumOff val="80000"/>
            </a:schemeClr>
          </a:solidFill>
        </p:spPr>
        <p:txBody>
          <a:bodyPr wrap="square" rtlCol="1">
            <a:spAutoFit/>
          </a:bodyPr>
          <a:lstStyle/>
          <a:p>
            <a:r>
              <a:rPr lang="ar-EG" sz="4000" b="1" dirty="0">
                <a:solidFill>
                  <a:srgbClr val="7030A0"/>
                </a:solidFill>
              </a:rPr>
              <a:t>الحدود والتظليل تجعل النصوص تبدو أفضل وأسهل في القراءة ويمكن التركيز على أجزاء معينة. يمكنك إضافة حدود إلى كلمة واحدة أو عبارة أو فقرة أو حتى إلى نص كامل. </a:t>
            </a:r>
          </a:p>
        </p:txBody>
      </p:sp>
    </p:spTree>
    <p:extLst>
      <p:ext uri="{BB962C8B-B14F-4D97-AF65-F5344CB8AC3E}">
        <p14:creationId xmlns:p14="http://schemas.microsoft.com/office/powerpoint/2010/main" val="9185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FA2BA4C-691F-4482-96F7-3DC927AEDDDB}"/>
              </a:ext>
            </a:extLst>
          </p:cNvPr>
          <p:cNvPicPr>
            <a:picLocks noChangeAspect="1"/>
          </p:cNvPicPr>
          <p:nvPr/>
        </p:nvPicPr>
        <p:blipFill>
          <a:blip r:embed="rId2"/>
          <a:stretch>
            <a:fillRect/>
          </a:stretch>
        </p:blipFill>
        <p:spPr>
          <a:xfrm>
            <a:off x="718457" y="3244334"/>
            <a:ext cx="8028214" cy="3028270"/>
          </a:xfrm>
          <a:prstGeom prst="rect">
            <a:avLst/>
          </a:prstGeom>
        </p:spPr>
      </p:pic>
      <p:sp>
        <p:nvSpPr>
          <p:cNvPr id="5" name="مربع نص 4">
            <a:extLst>
              <a:ext uri="{FF2B5EF4-FFF2-40B4-BE49-F238E27FC236}">
                <a16:creationId xmlns:a16="http://schemas.microsoft.com/office/drawing/2014/main" id="{1F71F5EA-55B7-41C2-ABA3-09633166816D}"/>
              </a:ext>
            </a:extLst>
          </p:cNvPr>
          <p:cNvSpPr txBox="1"/>
          <p:nvPr/>
        </p:nvSpPr>
        <p:spPr>
          <a:xfrm>
            <a:off x="5007430" y="515846"/>
            <a:ext cx="6096000" cy="707886"/>
          </a:xfrm>
          <a:prstGeom prst="rect">
            <a:avLst/>
          </a:prstGeom>
          <a:solidFill>
            <a:srgbClr val="FFFF00"/>
          </a:solidFill>
        </p:spPr>
        <p:txBody>
          <a:bodyPr wrap="square">
            <a:spAutoFit/>
          </a:bodyPr>
          <a:lstStyle/>
          <a:p>
            <a:r>
              <a:rPr lang="ar-EG" sz="4000" b="1" dirty="0">
                <a:solidFill>
                  <a:srgbClr val="7030A0"/>
                </a:solidFill>
              </a:rPr>
              <a:t>لإضافة تظليل (لون) إلى فقرة/نص:</a:t>
            </a:r>
          </a:p>
        </p:txBody>
      </p:sp>
      <p:sp>
        <p:nvSpPr>
          <p:cNvPr id="7" name="مربع نص 6">
            <a:extLst>
              <a:ext uri="{FF2B5EF4-FFF2-40B4-BE49-F238E27FC236}">
                <a16:creationId xmlns:a16="http://schemas.microsoft.com/office/drawing/2014/main" id="{B07F3C8E-3ADB-4ED2-93EE-2C25393770BE}"/>
              </a:ext>
            </a:extLst>
          </p:cNvPr>
          <p:cNvSpPr txBox="1"/>
          <p:nvPr/>
        </p:nvSpPr>
        <p:spPr>
          <a:xfrm>
            <a:off x="4376058" y="1680035"/>
            <a:ext cx="6096000" cy="1754326"/>
          </a:xfrm>
          <a:prstGeom prst="rect">
            <a:avLst/>
          </a:prstGeom>
          <a:noFill/>
        </p:spPr>
        <p:txBody>
          <a:bodyPr wrap="square">
            <a:spAutoFit/>
          </a:bodyPr>
          <a:lstStyle/>
          <a:p>
            <a:pPr marL="571500" indent="-571500">
              <a:buFont typeface="Wingdings" panose="05000000000000000000" pitchFamily="2" charset="2"/>
              <a:buChar char="Ø"/>
            </a:pPr>
            <a:r>
              <a:rPr lang="ar-EG" sz="3600" b="1" dirty="0"/>
              <a:t>حدد الفقرة أو النص الذي تريده.</a:t>
            </a:r>
          </a:p>
          <a:p>
            <a:r>
              <a:rPr lang="ar-EG" sz="3600" b="1" dirty="0"/>
              <a:t>1- اضغط عل السهم الصغير الموجود بجوار زر تعبئة </a:t>
            </a:r>
            <a:r>
              <a:rPr lang="en-US" sz="3600" b="1" dirty="0"/>
              <a:t>(FILL)</a:t>
            </a:r>
            <a:endParaRPr lang="ar-EG" sz="3600" b="1" dirty="0"/>
          </a:p>
        </p:txBody>
      </p:sp>
    </p:spTree>
    <p:extLst>
      <p:ext uri="{BB962C8B-B14F-4D97-AF65-F5344CB8AC3E}">
        <p14:creationId xmlns:p14="http://schemas.microsoft.com/office/powerpoint/2010/main" val="188058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FA2BA4C-691F-4482-96F7-3DC927AEDDDB}"/>
              </a:ext>
            </a:extLst>
          </p:cNvPr>
          <p:cNvPicPr>
            <a:picLocks noChangeAspect="1"/>
          </p:cNvPicPr>
          <p:nvPr/>
        </p:nvPicPr>
        <p:blipFill>
          <a:blip r:embed="rId2"/>
          <a:stretch>
            <a:fillRect/>
          </a:stretch>
        </p:blipFill>
        <p:spPr>
          <a:xfrm>
            <a:off x="718457" y="3244334"/>
            <a:ext cx="8028214" cy="3028270"/>
          </a:xfrm>
          <a:prstGeom prst="rect">
            <a:avLst/>
          </a:prstGeom>
        </p:spPr>
      </p:pic>
      <p:sp>
        <p:nvSpPr>
          <p:cNvPr id="5" name="مربع نص 4">
            <a:extLst>
              <a:ext uri="{FF2B5EF4-FFF2-40B4-BE49-F238E27FC236}">
                <a16:creationId xmlns:a16="http://schemas.microsoft.com/office/drawing/2014/main" id="{1F71F5EA-55B7-41C2-ABA3-09633166816D}"/>
              </a:ext>
            </a:extLst>
          </p:cNvPr>
          <p:cNvSpPr txBox="1"/>
          <p:nvPr/>
        </p:nvSpPr>
        <p:spPr>
          <a:xfrm>
            <a:off x="5007430" y="515846"/>
            <a:ext cx="6096000" cy="707886"/>
          </a:xfrm>
          <a:prstGeom prst="rect">
            <a:avLst/>
          </a:prstGeom>
          <a:solidFill>
            <a:srgbClr val="FFFF00"/>
          </a:solidFill>
        </p:spPr>
        <p:txBody>
          <a:bodyPr wrap="square">
            <a:spAutoFit/>
          </a:bodyPr>
          <a:lstStyle/>
          <a:p>
            <a:r>
              <a:rPr lang="ar-EG" sz="4000" b="1" dirty="0">
                <a:solidFill>
                  <a:srgbClr val="7030A0"/>
                </a:solidFill>
              </a:rPr>
              <a:t>لإضافة تظليل (لون) إلى فقرة/نص:</a:t>
            </a:r>
          </a:p>
        </p:txBody>
      </p:sp>
      <p:sp>
        <p:nvSpPr>
          <p:cNvPr id="7" name="مربع نص 6">
            <a:extLst>
              <a:ext uri="{FF2B5EF4-FFF2-40B4-BE49-F238E27FC236}">
                <a16:creationId xmlns:a16="http://schemas.microsoft.com/office/drawing/2014/main" id="{B07F3C8E-3ADB-4ED2-93EE-2C25393770BE}"/>
              </a:ext>
            </a:extLst>
          </p:cNvPr>
          <p:cNvSpPr txBox="1"/>
          <p:nvPr/>
        </p:nvSpPr>
        <p:spPr>
          <a:xfrm>
            <a:off x="4376058" y="1680035"/>
            <a:ext cx="6096000" cy="1200329"/>
          </a:xfrm>
          <a:prstGeom prst="rect">
            <a:avLst/>
          </a:prstGeom>
          <a:noFill/>
        </p:spPr>
        <p:txBody>
          <a:bodyPr wrap="square">
            <a:spAutoFit/>
          </a:bodyPr>
          <a:lstStyle/>
          <a:p>
            <a:pPr marL="571500" indent="-571500">
              <a:buFont typeface="Wingdings" panose="05000000000000000000" pitchFamily="2" charset="2"/>
              <a:buChar char="Ø"/>
            </a:pPr>
            <a:r>
              <a:rPr lang="ar-EG" sz="3600" b="1" dirty="0">
                <a:solidFill>
                  <a:srgbClr val="7030A0"/>
                </a:solidFill>
              </a:rPr>
              <a:t>2- اضغط عل اللون الذي تريده (مثل أزرق فاتح).</a:t>
            </a:r>
          </a:p>
        </p:txBody>
      </p:sp>
    </p:spTree>
    <p:extLst>
      <p:ext uri="{BB962C8B-B14F-4D97-AF65-F5344CB8AC3E}">
        <p14:creationId xmlns:p14="http://schemas.microsoft.com/office/powerpoint/2010/main" val="235396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خلفيات بوربوينت حديثة">
            <a:extLst>
              <a:ext uri="{FF2B5EF4-FFF2-40B4-BE49-F238E27FC236}">
                <a16:creationId xmlns:a16="http://schemas.microsoft.com/office/drawing/2014/main" id="{F887123D-488C-44B7-9C6B-992BC7B1D7C6}"/>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730516" y="497599"/>
            <a:ext cx="5372100" cy="5200650"/>
          </a:xfrm>
          <a:prstGeom prst="rect">
            <a:avLst/>
          </a:prstGeom>
          <a:noFill/>
        </p:spPr>
      </p:pic>
      <p:sp>
        <p:nvSpPr>
          <p:cNvPr id="5" name="مربع نص 4">
            <a:extLst>
              <a:ext uri="{FF2B5EF4-FFF2-40B4-BE49-F238E27FC236}">
                <a16:creationId xmlns:a16="http://schemas.microsoft.com/office/drawing/2014/main" id="{F3924F0C-BD60-4450-A985-FE3A8FB18AEB}"/>
              </a:ext>
            </a:extLst>
          </p:cNvPr>
          <p:cNvSpPr txBox="1"/>
          <p:nvPr/>
        </p:nvSpPr>
        <p:spPr>
          <a:xfrm>
            <a:off x="4887309" y="2272691"/>
            <a:ext cx="3042745" cy="1569660"/>
          </a:xfrm>
          <a:prstGeom prst="rect">
            <a:avLst/>
          </a:prstGeom>
          <a:noFill/>
        </p:spPr>
        <p:txBody>
          <a:bodyPr wrap="square" rtlCol="1">
            <a:spAutoFit/>
          </a:bodyPr>
          <a:lstStyle/>
          <a:p>
            <a:pPr algn="ctr"/>
            <a:r>
              <a:rPr lang="ar-EG" sz="4800" b="1" dirty="0">
                <a:solidFill>
                  <a:schemeClr val="accent4">
                    <a:lumMod val="50000"/>
                  </a:schemeClr>
                </a:solidFill>
              </a:rPr>
              <a:t>الدرس الثاني:</a:t>
            </a:r>
          </a:p>
          <a:p>
            <a:pPr algn="ctr"/>
            <a:r>
              <a:rPr lang="ar-EG" sz="4800" b="1" dirty="0">
                <a:solidFill>
                  <a:schemeClr val="accent4">
                    <a:lumMod val="50000"/>
                  </a:schemeClr>
                </a:solidFill>
              </a:rPr>
              <a:t>تنسيق الفقرة</a:t>
            </a:r>
          </a:p>
        </p:txBody>
      </p:sp>
    </p:spTree>
    <p:extLst>
      <p:ext uri="{BB962C8B-B14F-4D97-AF65-F5344CB8AC3E}">
        <p14:creationId xmlns:p14="http://schemas.microsoft.com/office/powerpoint/2010/main" val="30839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5007430" y="515846"/>
            <a:ext cx="6096000" cy="707886"/>
          </a:xfrm>
          <a:prstGeom prst="rect">
            <a:avLst/>
          </a:prstGeom>
          <a:solidFill>
            <a:srgbClr val="FFFF00"/>
          </a:solidFill>
        </p:spPr>
        <p:txBody>
          <a:bodyPr wrap="square">
            <a:spAutoFit/>
          </a:bodyPr>
          <a:lstStyle/>
          <a:p>
            <a:r>
              <a:rPr lang="ar-EG" sz="4000" b="1" dirty="0">
                <a:solidFill>
                  <a:srgbClr val="7030A0"/>
                </a:solidFill>
              </a:rPr>
              <a:t>لإضافة حد:</a:t>
            </a:r>
          </a:p>
        </p:txBody>
      </p:sp>
      <p:sp>
        <p:nvSpPr>
          <p:cNvPr id="7" name="مربع نص 6">
            <a:extLst>
              <a:ext uri="{FF2B5EF4-FFF2-40B4-BE49-F238E27FC236}">
                <a16:creationId xmlns:a16="http://schemas.microsoft.com/office/drawing/2014/main" id="{B07F3C8E-3ADB-4ED2-93EE-2C25393770BE}"/>
              </a:ext>
            </a:extLst>
          </p:cNvPr>
          <p:cNvSpPr txBox="1"/>
          <p:nvPr/>
        </p:nvSpPr>
        <p:spPr>
          <a:xfrm>
            <a:off x="3483430" y="2524035"/>
            <a:ext cx="6096000" cy="2585323"/>
          </a:xfrm>
          <a:prstGeom prst="rect">
            <a:avLst/>
          </a:prstGeom>
          <a:noFill/>
        </p:spPr>
        <p:txBody>
          <a:bodyPr wrap="square">
            <a:spAutoFit/>
          </a:bodyPr>
          <a:lstStyle/>
          <a:p>
            <a:pPr marL="571500" indent="-571500">
              <a:buFont typeface="Wingdings" panose="05000000000000000000" pitchFamily="2" charset="2"/>
              <a:buChar char="Ø"/>
            </a:pPr>
            <a:r>
              <a:rPr lang="ar-EG" sz="5400" b="1" dirty="0">
                <a:solidFill>
                  <a:schemeClr val="accent6">
                    <a:lumMod val="50000"/>
                  </a:schemeClr>
                </a:solidFill>
              </a:rPr>
              <a:t> حدد الكلمة / العبارة / الفقرة / النص الذي تريده. </a:t>
            </a:r>
          </a:p>
        </p:txBody>
      </p:sp>
    </p:spTree>
    <p:extLst>
      <p:ext uri="{BB962C8B-B14F-4D97-AF65-F5344CB8AC3E}">
        <p14:creationId xmlns:p14="http://schemas.microsoft.com/office/powerpoint/2010/main" val="20050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5007430" y="515846"/>
            <a:ext cx="6096000" cy="707886"/>
          </a:xfrm>
          <a:prstGeom prst="rect">
            <a:avLst/>
          </a:prstGeom>
          <a:solidFill>
            <a:srgbClr val="FFFF00"/>
          </a:solidFill>
        </p:spPr>
        <p:txBody>
          <a:bodyPr wrap="square">
            <a:spAutoFit/>
          </a:bodyPr>
          <a:lstStyle/>
          <a:p>
            <a:r>
              <a:rPr lang="ar-EG" sz="4000" b="1" dirty="0">
                <a:solidFill>
                  <a:srgbClr val="7030A0"/>
                </a:solidFill>
              </a:rPr>
              <a:t>لإضافة حد:</a:t>
            </a:r>
          </a:p>
        </p:txBody>
      </p:sp>
      <p:sp>
        <p:nvSpPr>
          <p:cNvPr id="7" name="مربع نص 6">
            <a:extLst>
              <a:ext uri="{FF2B5EF4-FFF2-40B4-BE49-F238E27FC236}">
                <a16:creationId xmlns:a16="http://schemas.microsoft.com/office/drawing/2014/main" id="{B07F3C8E-3ADB-4ED2-93EE-2C25393770BE}"/>
              </a:ext>
            </a:extLst>
          </p:cNvPr>
          <p:cNvSpPr txBox="1"/>
          <p:nvPr/>
        </p:nvSpPr>
        <p:spPr>
          <a:xfrm>
            <a:off x="2634343" y="1979749"/>
            <a:ext cx="8469087" cy="1446550"/>
          </a:xfrm>
          <a:prstGeom prst="rect">
            <a:avLst/>
          </a:prstGeom>
          <a:noFill/>
        </p:spPr>
        <p:txBody>
          <a:bodyPr wrap="square">
            <a:spAutoFit/>
          </a:bodyPr>
          <a:lstStyle/>
          <a:p>
            <a:pPr marL="571500" indent="-571500">
              <a:buFont typeface="Wingdings" panose="05000000000000000000" pitchFamily="2" charset="2"/>
              <a:buChar char="Ø"/>
            </a:pPr>
            <a:r>
              <a:rPr lang="ar-EG" sz="4400" b="1" dirty="0">
                <a:solidFill>
                  <a:schemeClr val="accent6">
                    <a:lumMod val="50000"/>
                  </a:schemeClr>
                </a:solidFill>
              </a:rPr>
              <a:t>1- اضغط عل السهم الصغير الموجود بجانب زر حدود</a:t>
            </a:r>
            <a:r>
              <a:rPr lang="en-US" sz="4400" b="1" dirty="0">
                <a:solidFill>
                  <a:schemeClr val="accent6">
                    <a:lumMod val="50000"/>
                  </a:schemeClr>
                </a:solidFill>
              </a:rPr>
              <a:t>. Border</a:t>
            </a:r>
            <a:endParaRPr lang="ar-EG" sz="4400" b="1" dirty="0">
              <a:solidFill>
                <a:schemeClr val="accent6">
                  <a:lumMod val="50000"/>
                </a:schemeClr>
              </a:solidFill>
            </a:endParaRPr>
          </a:p>
        </p:txBody>
      </p:sp>
      <p:pic>
        <p:nvPicPr>
          <p:cNvPr id="3" name="صورة 2">
            <a:extLst>
              <a:ext uri="{FF2B5EF4-FFF2-40B4-BE49-F238E27FC236}">
                <a16:creationId xmlns:a16="http://schemas.microsoft.com/office/drawing/2014/main" id="{0CA9955E-18C6-4849-8F91-D08A2B08801B}"/>
              </a:ext>
            </a:extLst>
          </p:cNvPr>
          <p:cNvPicPr>
            <a:picLocks noChangeAspect="1"/>
          </p:cNvPicPr>
          <p:nvPr/>
        </p:nvPicPr>
        <p:blipFill>
          <a:blip r:embed="rId2"/>
          <a:stretch>
            <a:fillRect/>
          </a:stretch>
        </p:blipFill>
        <p:spPr>
          <a:xfrm>
            <a:off x="1756520" y="3765346"/>
            <a:ext cx="8911480" cy="2295971"/>
          </a:xfrm>
          <a:prstGeom prst="rect">
            <a:avLst/>
          </a:prstGeom>
        </p:spPr>
      </p:pic>
    </p:spTree>
    <p:extLst>
      <p:ext uri="{BB962C8B-B14F-4D97-AF65-F5344CB8AC3E}">
        <p14:creationId xmlns:p14="http://schemas.microsoft.com/office/powerpoint/2010/main" val="292202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5007430" y="515846"/>
            <a:ext cx="6096000" cy="707886"/>
          </a:xfrm>
          <a:prstGeom prst="rect">
            <a:avLst/>
          </a:prstGeom>
          <a:solidFill>
            <a:srgbClr val="FFFF00"/>
          </a:solidFill>
        </p:spPr>
        <p:txBody>
          <a:bodyPr wrap="square">
            <a:spAutoFit/>
          </a:bodyPr>
          <a:lstStyle/>
          <a:p>
            <a:r>
              <a:rPr lang="ar-EG" sz="4000" b="1" dirty="0">
                <a:solidFill>
                  <a:srgbClr val="7030A0"/>
                </a:solidFill>
              </a:rPr>
              <a:t>لإضافة حد:</a:t>
            </a:r>
          </a:p>
        </p:txBody>
      </p:sp>
      <p:sp>
        <p:nvSpPr>
          <p:cNvPr id="7" name="مربع نص 6">
            <a:extLst>
              <a:ext uri="{FF2B5EF4-FFF2-40B4-BE49-F238E27FC236}">
                <a16:creationId xmlns:a16="http://schemas.microsoft.com/office/drawing/2014/main" id="{B07F3C8E-3ADB-4ED2-93EE-2C25393770BE}"/>
              </a:ext>
            </a:extLst>
          </p:cNvPr>
          <p:cNvSpPr txBox="1"/>
          <p:nvPr/>
        </p:nvSpPr>
        <p:spPr>
          <a:xfrm>
            <a:off x="2634343" y="1979749"/>
            <a:ext cx="8469087" cy="769441"/>
          </a:xfrm>
          <a:prstGeom prst="rect">
            <a:avLst/>
          </a:prstGeom>
          <a:noFill/>
        </p:spPr>
        <p:txBody>
          <a:bodyPr wrap="square">
            <a:spAutoFit/>
          </a:bodyPr>
          <a:lstStyle/>
          <a:p>
            <a:pPr marL="571500" indent="-571500">
              <a:buFont typeface="Wingdings" panose="05000000000000000000" pitchFamily="2" charset="2"/>
              <a:buChar char="Ø"/>
            </a:pPr>
            <a:r>
              <a:rPr lang="ar-EG" sz="4400" b="1" dirty="0">
                <a:solidFill>
                  <a:schemeClr val="accent6">
                    <a:lumMod val="50000"/>
                  </a:schemeClr>
                </a:solidFill>
              </a:rPr>
              <a:t>2-اختر واضغط عل نوع الحد الذي تريده.</a:t>
            </a:r>
          </a:p>
        </p:txBody>
      </p:sp>
      <p:pic>
        <p:nvPicPr>
          <p:cNvPr id="4" name="صورة 3">
            <a:extLst>
              <a:ext uri="{FF2B5EF4-FFF2-40B4-BE49-F238E27FC236}">
                <a16:creationId xmlns:a16="http://schemas.microsoft.com/office/drawing/2014/main" id="{26271F8B-90FC-46BD-A260-9789020FA6BE}"/>
              </a:ext>
            </a:extLst>
          </p:cNvPr>
          <p:cNvPicPr>
            <a:picLocks noChangeAspect="1"/>
          </p:cNvPicPr>
          <p:nvPr/>
        </p:nvPicPr>
        <p:blipFill>
          <a:blip r:embed="rId2"/>
          <a:stretch>
            <a:fillRect/>
          </a:stretch>
        </p:blipFill>
        <p:spPr>
          <a:xfrm>
            <a:off x="1262743" y="2786744"/>
            <a:ext cx="2390775" cy="3796341"/>
          </a:xfrm>
          <a:prstGeom prst="rect">
            <a:avLst/>
          </a:prstGeom>
        </p:spPr>
      </p:pic>
    </p:spTree>
    <p:extLst>
      <p:ext uri="{BB962C8B-B14F-4D97-AF65-F5344CB8AC3E}">
        <p14:creationId xmlns:p14="http://schemas.microsoft.com/office/powerpoint/2010/main" val="197289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24E3327B-1D49-4D0B-890E-D8F23706FAE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8" b="89100" l="703" r="95082">
                        <a14:foregroundMark x1="83841" y1="44550" x2="83841" y2="44550"/>
                        <a14:foregroundMark x1="85714" y1="23697" x2="85714" y2="23697"/>
                        <a14:foregroundMark x1="64169" y1="29384" x2="64169" y2="29384"/>
                        <a14:foregroundMark x1="45902" y1="39336" x2="43091" y2="40758"/>
                        <a14:foregroundMark x1="11475" y1="41232" x2="11475" y2="41232"/>
                        <a14:foregroundMark x1="27635" y1="81517" x2="27635" y2="81517"/>
                        <a14:foregroundMark x1="38173" y1="56872" x2="38173" y2="56872"/>
                        <a14:foregroundMark x1="59719" y1="27014" x2="59719" y2="27014"/>
                        <a14:foregroundMark x1="88993" y1="62559" x2="88993" y2="62559"/>
                      </a14:backgroundRemoval>
                    </a14:imgEffect>
                  </a14:imgLayer>
                </a14:imgProps>
              </a:ext>
            </a:extLst>
          </a:blip>
          <a:stretch>
            <a:fillRect/>
          </a:stretch>
        </p:blipFill>
        <p:spPr>
          <a:xfrm>
            <a:off x="2846202" y="222067"/>
            <a:ext cx="6499596" cy="2009775"/>
          </a:xfrm>
          <a:prstGeom prst="rect">
            <a:avLst/>
          </a:prstGeom>
        </p:spPr>
      </p:pic>
      <p:sp>
        <p:nvSpPr>
          <p:cNvPr id="3" name="مربع نص 2">
            <a:extLst>
              <a:ext uri="{FF2B5EF4-FFF2-40B4-BE49-F238E27FC236}">
                <a16:creationId xmlns:a16="http://schemas.microsoft.com/office/drawing/2014/main" id="{6803F255-2A0E-4B6A-BC77-4A1947840E80}"/>
              </a:ext>
            </a:extLst>
          </p:cNvPr>
          <p:cNvSpPr txBox="1"/>
          <p:nvPr/>
        </p:nvSpPr>
        <p:spPr>
          <a:xfrm>
            <a:off x="4680857" y="957943"/>
            <a:ext cx="2460172" cy="707886"/>
          </a:xfrm>
          <a:prstGeom prst="rect">
            <a:avLst/>
          </a:prstGeom>
          <a:noFill/>
        </p:spPr>
        <p:txBody>
          <a:bodyPr wrap="square" rtlCol="1">
            <a:spAutoFit/>
          </a:bodyPr>
          <a:lstStyle/>
          <a:p>
            <a:r>
              <a:rPr lang="ar-EG" sz="4000" b="1" dirty="0">
                <a:solidFill>
                  <a:schemeClr val="accent6">
                    <a:lumMod val="50000"/>
                  </a:schemeClr>
                </a:solidFill>
              </a:rPr>
              <a:t>نصيحة ذكية</a:t>
            </a:r>
          </a:p>
        </p:txBody>
      </p:sp>
      <p:sp>
        <p:nvSpPr>
          <p:cNvPr id="4" name="مربع نص 3">
            <a:extLst>
              <a:ext uri="{FF2B5EF4-FFF2-40B4-BE49-F238E27FC236}">
                <a16:creationId xmlns:a16="http://schemas.microsoft.com/office/drawing/2014/main" id="{543982DE-42D6-445B-84A8-F94DE4C6F731}"/>
              </a:ext>
            </a:extLst>
          </p:cNvPr>
          <p:cNvSpPr txBox="1"/>
          <p:nvPr/>
        </p:nvSpPr>
        <p:spPr>
          <a:xfrm>
            <a:off x="2024743" y="3075057"/>
            <a:ext cx="8294915" cy="2554545"/>
          </a:xfrm>
          <a:prstGeom prst="rect">
            <a:avLst/>
          </a:prstGeom>
          <a:noFill/>
        </p:spPr>
        <p:txBody>
          <a:bodyPr wrap="square" rtlCol="1">
            <a:spAutoFit/>
          </a:bodyPr>
          <a:lstStyle/>
          <a:p>
            <a:r>
              <a:rPr lang="ar-EG" sz="4000" b="1" dirty="0"/>
              <a:t>من المهم استخدام المحاذاة المناسبة لطبيعة النص لجعله أسهل للقراءة. نستخدم محاذاة الضبط لمنح النص مظهر واضحًا أما للعناوين فلنستخدم محاذاة التوسيط.</a:t>
            </a:r>
            <a:endParaRPr lang="ar-EG" sz="4000" b="1" dirty="0">
              <a:solidFill>
                <a:schemeClr val="accent6">
                  <a:lumMod val="50000"/>
                </a:schemeClr>
              </a:solidFill>
            </a:endParaRPr>
          </a:p>
        </p:txBody>
      </p:sp>
    </p:spTree>
    <p:extLst>
      <p:ext uri="{BB962C8B-B14F-4D97-AF65-F5344CB8AC3E}">
        <p14:creationId xmlns:p14="http://schemas.microsoft.com/office/powerpoint/2010/main" val="215852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1FB9DFD-3CF9-499E-B761-91B8EFD209C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96000" y="759279"/>
            <a:ext cx="6151966" cy="2669721"/>
          </a:xfrm>
          <a:prstGeom prst="rect">
            <a:avLst/>
          </a:prstGeom>
        </p:spPr>
      </p:pic>
      <p:sp>
        <p:nvSpPr>
          <p:cNvPr id="4" name="مستطيل 3">
            <a:extLst>
              <a:ext uri="{FF2B5EF4-FFF2-40B4-BE49-F238E27FC236}">
                <a16:creationId xmlns:a16="http://schemas.microsoft.com/office/drawing/2014/main" id="{F4590CF1-A1FB-4BDE-89E1-A3CA5822FF15}"/>
              </a:ext>
            </a:extLst>
          </p:cNvPr>
          <p:cNvSpPr/>
          <p:nvPr/>
        </p:nvSpPr>
        <p:spPr>
          <a:xfrm>
            <a:off x="6873560" y="3712027"/>
            <a:ext cx="4136572" cy="1981200"/>
          </a:xfrm>
          <a:prstGeom prst="rect">
            <a:avLst/>
          </a:prstGeom>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solidFill>
                  <a:schemeClr val="accent6">
                    <a:lumMod val="50000"/>
                  </a:schemeClr>
                </a:solidFill>
              </a:rPr>
              <a:t>الحد السفلي</a:t>
            </a:r>
          </a:p>
          <a:p>
            <a:pPr algn="ctr"/>
            <a:r>
              <a:rPr lang="en-US" sz="4000" b="1" dirty="0"/>
              <a:t>Bottom border</a:t>
            </a:r>
            <a:endParaRPr lang="ar-EG" sz="4000" b="1" dirty="0">
              <a:solidFill>
                <a:schemeClr val="accent6">
                  <a:lumMod val="50000"/>
                </a:schemeClr>
              </a:solidFill>
            </a:endParaRPr>
          </a:p>
        </p:txBody>
      </p:sp>
      <p:sp>
        <p:nvSpPr>
          <p:cNvPr id="5" name="مستطيل 4">
            <a:extLst>
              <a:ext uri="{FF2B5EF4-FFF2-40B4-BE49-F238E27FC236}">
                <a16:creationId xmlns:a16="http://schemas.microsoft.com/office/drawing/2014/main" id="{049A808A-B7F1-4AF8-AC1A-B0EB71A19484}"/>
              </a:ext>
            </a:extLst>
          </p:cNvPr>
          <p:cNvSpPr/>
          <p:nvPr/>
        </p:nvSpPr>
        <p:spPr>
          <a:xfrm>
            <a:off x="1181868" y="3712027"/>
            <a:ext cx="4136572" cy="1981200"/>
          </a:xfrm>
          <a:prstGeom prst="rect">
            <a:avLst/>
          </a:prstGeom>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solidFill>
                  <a:schemeClr val="accent6">
                    <a:lumMod val="50000"/>
                  </a:schemeClr>
                </a:solidFill>
              </a:rPr>
              <a:t>الحد العلوي</a:t>
            </a:r>
          </a:p>
          <a:p>
            <a:pPr algn="ctr"/>
            <a:r>
              <a:rPr lang="en-US" sz="4000" b="1" dirty="0"/>
              <a:t>Top border</a:t>
            </a:r>
            <a:endParaRPr lang="ar-EG" sz="4000" b="1" dirty="0">
              <a:solidFill>
                <a:schemeClr val="accent6">
                  <a:lumMod val="50000"/>
                </a:schemeClr>
              </a:solidFill>
            </a:endParaRPr>
          </a:p>
        </p:txBody>
      </p:sp>
      <p:pic>
        <p:nvPicPr>
          <p:cNvPr id="7" name="صورة 6">
            <a:extLst>
              <a:ext uri="{FF2B5EF4-FFF2-40B4-BE49-F238E27FC236}">
                <a16:creationId xmlns:a16="http://schemas.microsoft.com/office/drawing/2014/main" id="{636F6E72-F34A-4E37-A956-A9E716784A31}"/>
              </a:ext>
            </a:extLst>
          </p:cNvPr>
          <p:cNvPicPr>
            <a:picLocks noChangeAspect="1"/>
          </p:cNvPicPr>
          <p:nvPr/>
        </p:nvPicPr>
        <p:blipFill>
          <a:blip r:embed="rId3"/>
          <a:stretch>
            <a:fillRect/>
          </a:stretch>
        </p:blipFill>
        <p:spPr>
          <a:xfrm>
            <a:off x="964153" y="1134681"/>
            <a:ext cx="4156767" cy="2294319"/>
          </a:xfrm>
          <a:prstGeom prst="rect">
            <a:avLst/>
          </a:prstGeom>
        </p:spPr>
      </p:pic>
      <p:sp>
        <p:nvSpPr>
          <p:cNvPr id="8" name="سهم: منحني لليسار 7">
            <a:extLst>
              <a:ext uri="{FF2B5EF4-FFF2-40B4-BE49-F238E27FC236}">
                <a16:creationId xmlns:a16="http://schemas.microsoft.com/office/drawing/2014/main" id="{D615E1B4-8419-4BC7-9259-6CDF3B44FB41}"/>
              </a:ext>
            </a:extLst>
          </p:cNvPr>
          <p:cNvSpPr/>
          <p:nvPr/>
        </p:nvSpPr>
        <p:spPr>
          <a:xfrm>
            <a:off x="4920343" y="2547257"/>
            <a:ext cx="398097" cy="11647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9" name="سهم: منحني لليسار 8">
            <a:extLst>
              <a:ext uri="{FF2B5EF4-FFF2-40B4-BE49-F238E27FC236}">
                <a16:creationId xmlns:a16="http://schemas.microsoft.com/office/drawing/2014/main" id="{9EFE5BF5-80E1-4519-A986-09CCBAF38CB0}"/>
              </a:ext>
            </a:extLst>
          </p:cNvPr>
          <p:cNvSpPr/>
          <p:nvPr/>
        </p:nvSpPr>
        <p:spPr>
          <a:xfrm>
            <a:off x="10319657" y="2547257"/>
            <a:ext cx="398097" cy="11647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Tree>
    <p:extLst>
      <p:ext uri="{BB962C8B-B14F-4D97-AF65-F5344CB8AC3E}">
        <p14:creationId xmlns:p14="http://schemas.microsoft.com/office/powerpoint/2010/main" val="35603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4590CF1-A1FB-4BDE-89E1-A3CA5822FF15}"/>
              </a:ext>
            </a:extLst>
          </p:cNvPr>
          <p:cNvSpPr/>
          <p:nvPr/>
        </p:nvSpPr>
        <p:spPr>
          <a:xfrm>
            <a:off x="6873560" y="3712027"/>
            <a:ext cx="4136572" cy="1981200"/>
          </a:xfrm>
          <a:prstGeom prst="rect">
            <a:avLst/>
          </a:prstGeom>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solidFill>
                  <a:schemeClr val="accent6">
                    <a:lumMod val="50000"/>
                  </a:schemeClr>
                </a:solidFill>
              </a:rPr>
              <a:t>بلا حدود</a:t>
            </a:r>
          </a:p>
          <a:p>
            <a:pPr algn="ctr"/>
            <a:r>
              <a:rPr lang="en-US" sz="4000" dirty="0"/>
              <a:t>No Borders</a:t>
            </a:r>
            <a:endParaRPr lang="ar-EG" sz="4000" b="1" dirty="0">
              <a:solidFill>
                <a:schemeClr val="accent6">
                  <a:lumMod val="50000"/>
                </a:schemeClr>
              </a:solidFill>
            </a:endParaRPr>
          </a:p>
        </p:txBody>
      </p:sp>
      <p:sp>
        <p:nvSpPr>
          <p:cNvPr id="5" name="مستطيل 4">
            <a:extLst>
              <a:ext uri="{FF2B5EF4-FFF2-40B4-BE49-F238E27FC236}">
                <a16:creationId xmlns:a16="http://schemas.microsoft.com/office/drawing/2014/main" id="{049A808A-B7F1-4AF8-AC1A-B0EB71A19484}"/>
              </a:ext>
            </a:extLst>
          </p:cNvPr>
          <p:cNvSpPr/>
          <p:nvPr/>
        </p:nvSpPr>
        <p:spPr>
          <a:xfrm>
            <a:off x="1181868" y="3712027"/>
            <a:ext cx="4136572" cy="1981200"/>
          </a:xfrm>
          <a:prstGeom prst="rect">
            <a:avLst/>
          </a:prstGeom>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solidFill>
                  <a:schemeClr val="accent6">
                    <a:lumMod val="50000"/>
                  </a:schemeClr>
                </a:solidFill>
              </a:rPr>
              <a:t>الحدود الخارجية</a:t>
            </a:r>
          </a:p>
          <a:p>
            <a:pPr algn="ctr"/>
            <a:r>
              <a:rPr lang="en-US" sz="4000" dirty="0"/>
              <a:t>Outside borders</a:t>
            </a:r>
            <a:endParaRPr lang="ar-EG" sz="4000" b="1" dirty="0">
              <a:solidFill>
                <a:schemeClr val="accent6">
                  <a:lumMod val="50000"/>
                </a:schemeClr>
              </a:solidFill>
            </a:endParaRPr>
          </a:p>
        </p:txBody>
      </p:sp>
      <p:sp>
        <p:nvSpPr>
          <p:cNvPr id="8" name="سهم: منحني لليسار 7">
            <a:extLst>
              <a:ext uri="{FF2B5EF4-FFF2-40B4-BE49-F238E27FC236}">
                <a16:creationId xmlns:a16="http://schemas.microsoft.com/office/drawing/2014/main" id="{D615E1B4-8419-4BC7-9259-6CDF3B44FB41}"/>
              </a:ext>
            </a:extLst>
          </p:cNvPr>
          <p:cNvSpPr/>
          <p:nvPr/>
        </p:nvSpPr>
        <p:spPr>
          <a:xfrm>
            <a:off x="4920343" y="2547257"/>
            <a:ext cx="398097" cy="11647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9" name="سهم: منحني لليسار 8">
            <a:extLst>
              <a:ext uri="{FF2B5EF4-FFF2-40B4-BE49-F238E27FC236}">
                <a16:creationId xmlns:a16="http://schemas.microsoft.com/office/drawing/2014/main" id="{9EFE5BF5-80E1-4519-A986-09CCBAF38CB0}"/>
              </a:ext>
            </a:extLst>
          </p:cNvPr>
          <p:cNvSpPr/>
          <p:nvPr/>
        </p:nvSpPr>
        <p:spPr>
          <a:xfrm>
            <a:off x="10319657" y="2547257"/>
            <a:ext cx="398097" cy="11647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pic>
        <p:nvPicPr>
          <p:cNvPr id="3" name="صورة 2">
            <a:extLst>
              <a:ext uri="{FF2B5EF4-FFF2-40B4-BE49-F238E27FC236}">
                <a16:creationId xmlns:a16="http://schemas.microsoft.com/office/drawing/2014/main" id="{C75170C7-7BFF-4693-A88B-4533FF6687DE}"/>
              </a:ext>
            </a:extLst>
          </p:cNvPr>
          <p:cNvPicPr>
            <a:picLocks noChangeAspect="1"/>
          </p:cNvPicPr>
          <p:nvPr/>
        </p:nvPicPr>
        <p:blipFill>
          <a:blip r:embed="rId2"/>
          <a:stretch>
            <a:fillRect/>
          </a:stretch>
        </p:blipFill>
        <p:spPr>
          <a:xfrm>
            <a:off x="7250659" y="793883"/>
            <a:ext cx="3892932" cy="2335759"/>
          </a:xfrm>
          <a:prstGeom prst="rect">
            <a:avLst/>
          </a:prstGeom>
        </p:spPr>
      </p:pic>
      <p:pic>
        <p:nvPicPr>
          <p:cNvPr id="7" name="صورة 6">
            <a:extLst>
              <a:ext uri="{FF2B5EF4-FFF2-40B4-BE49-F238E27FC236}">
                <a16:creationId xmlns:a16="http://schemas.microsoft.com/office/drawing/2014/main" id="{19E63B4D-0C1C-4A47-A0C0-FD19539DA861}"/>
              </a:ext>
            </a:extLst>
          </p:cNvPr>
          <p:cNvPicPr>
            <a:picLocks noChangeAspect="1"/>
          </p:cNvPicPr>
          <p:nvPr/>
        </p:nvPicPr>
        <p:blipFill>
          <a:blip r:embed="rId3"/>
          <a:stretch>
            <a:fillRect/>
          </a:stretch>
        </p:blipFill>
        <p:spPr>
          <a:xfrm>
            <a:off x="1317924" y="805260"/>
            <a:ext cx="4495611" cy="1851134"/>
          </a:xfrm>
          <a:prstGeom prst="rect">
            <a:avLst/>
          </a:prstGeom>
        </p:spPr>
      </p:pic>
    </p:spTree>
    <p:extLst>
      <p:ext uri="{BB962C8B-B14F-4D97-AF65-F5344CB8AC3E}">
        <p14:creationId xmlns:p14="http://schemas.microsoft.com/office/powerpoint/2010/main" val="37172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4590CF1-A1FB-4BDE-89E1-A3CA5822FF15}"/>
              </a:ext>
            </a:extLst>
          </p:cNvPr>
          <p:cNvSpPr/>
          <p:nvPr/>
        </p:nvSpPr>
        <p:spPr>
          <a:xfrm>
            <a:off x="6873560" y="3712027"/>
            <a:ext cx="4136572" cy="1981200"/>
          </a:xfrm>
          <a:prstGeom prst="rect">
            <a:avLst/>
          </a:prstGeom>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solidFill>
                  <a:schemeClr val="accent6">
                    <a:lumMod val="50000"/>
                  </a:schemeClr>
                </a:solidFill>
              </a:rPr>
              <a:t>الحد الأيسر</a:t>
            </a:r>
          </a:p>
          <a:p>
            <a:pPr algn="ctr"/>
            <a:r>
              <a:rPr lang="en-US" sz="4000" dirty="0"/>
              <a:t>Left border</a:t>
            </a:r>
            <a:endParaRPr lang="ar-EG" sz="4000" b="1" dirty="0">
              <a:solidFill>
                <a:schemeClr val="accent6">
                  <a:lumMod val="50000"/>
                </a:schemeClr>
              </a:solidFill>
            </a:endParaRPr>
          </a:p>
        </p:txBody>
      </p:sp>
      <p:sp>
        <p:nvSpPr>
          <p:cNvPr id="5" name="مستطيل 4">
            <a:extLst>
              <a:ext uri="{FF2B5EF4-FFF2-40B4-BE49-F238E27FC236}">
                <a16:creationId xmlns:a16="http://schemas.microsoft.com/office/drawing/2014/main" id="{049A808A-B7F1-4AF8-AC1A-B0EB71A19484}"/>
              </a:ext>
            </a:extLst>
          </p:cNvPr>
          <p:cNvSpPr/>
          <p:nvPr/>
        </p:nvSpPr>
        <p:spPr>
          <a:xfrm>
            <a:off x="1181868" y="3712027"/>
            <a:ext cx="4136572" cy="1981200"/>
          </a:xfrm>
          <a:prstGeom prst="rect">
            <a:avLst/>
          </a:prstGeom>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solidFill>
                  <a:schemeClr val="accent6">
                    <a:lumMod val="50000"/>
                  </a:schemeClr>
                </a:solidFill>
              </a:rPr>
              <a:t>الحد الأيمن</a:t>
            </a:r>
          </a:p>
          <a:p>
            <a:pPr algn="ctr"/>
            <a:r>
              <a:rPr lang="en-US" sz="4000" dirty="0"/>
              <a:t>Right border</a:t>
            </a:r>
            <a:endParaRPr lang="ar-EG" sz="4000" b="1" dirty="0">
              <a:solidFill>
                <a:schemeClr val="accent6">
                  <a:lumMod val="50000"/>
                </a:schemeClr>
              </a:solidFill>
            </a:endParaRPr>
          </a:p>
        </p:txBody>
      </p:sp>
      <p:sp>
        <p:nvSpPr>
          <p:cNvPr id="8" name="سهم: منحني لليسار 7">
            <a:extLst>
              <a:ext uri="{FF2B5EF4-FFF2-40B4-BE49-F238E27FC236}">
                <a16:creationId xmlns:a16="http://schemas.microsoft.com/office/drawing/2014/main" id="{D615E1B4-8419-4BC7-9259-6CDF3B44FB41}"/>
              </a:ext>
            </a:extLst>
          </p:cNvPr>
          <p:cNvSpPr/>
          <p:nvPr/>
        </p:nvSpPr>
        <p:spPr>
          <a:xfrm>
            <a:off x="4920343" y="2547257"/>
            <a:ext cx="398097" cy="11647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9" name="سهم: منحني لليسار 8">
            <a:extLst>
              <a:ext uri="{FF2B5EF4-FFF2-40B4-BE49-F238E27FC236}">
                <a16:creationId xmlns:a16="http://schemas.microsoft.com/office/drawing/2014/main" id="{9EFE5BF5-80E1-4519-A986-09CCBAF38CB0}"/>
              </a:ext>
            </a:extLst>
          </p:cNvPr>
          <p:cNvSpPr/>
          <p:nvPr/>
        </p:nvSpPr>
        <p:spPr>
          <a:xfrm>
            <a:off x="10319657" y="2547257"/>
            <a:ext cx="398097" cy="11647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pic>
        <p:nvPicPr>
          <p:cNvPr id="6" name="صورة 5">
            <a:extLst>
              <a:ext uri="{FF2B5EF4-FFF2-40B4-BE49-F238E27FC236}">
                <a16:creationId xmlns:a16="http://schemas.microsoft.com/office/drawing/2014/main" id="{1722EAAB-3D93-4352-B87C-7BCF1D01372F}"/>
              </a:ext>
            </a:extLst>
          </p:cNvPr>
          <p:cNvPicPr>
            <a:picLocks noChangeAspect="1"/>
          </p:cNvPicPr>
          <p:nvPr/>
        </p:nvPicPr>
        <p:blipFill>
          <a:blip r:embed="rId2"/>
          <a:stretch>
            <a:fillRect/>
          </a:stretch>
        </p:blipFill>
        <p:spPr>
          <a:xfrm>
            <a:off x="6703656" y="566057"/>
            <a:ext cx="4476379" cy="1851134"/>
          </a:xfrm>
          <a:prstGeom prst="rect">
            <a:avLst/>
          </a:prstGeom>
        </p:spPr>
      </p:pic>
      <p:pic>
        <p:nvPicPr>
          <p:cNvPr id="11" name="صورة 10">
            <a:extLst>
              <a:ext uri="{FF2B5EF4-FFF2-40B4-BE49-F238E27FC236}">
                <a16:creationId xmlns:a16="http://schemas.microsoft.com/office/drawing/2014/main" id="{CDFEC058-4B68-4996-862F-ECA82D881411}"/>
              </a:ext>
            </a:extLst>
          </p:cNvPr>
          <p:cNvPicPr>
            <a:picLocks noChangeAspect="1"/>
          </p:cNvPicPr>
          <p:nvPr/>
        </p:nvPicPr>
        <p:blipFill>
          <a:blip r:embed="rId3"/>
          <a:stretch>
            <a:fillRect/>
          </a:stretch>
        </p:blipFill>
        <p:spPr>
          <a:xfrm>
            <a:off x="2251561" y="786445"/>
            <a:ext cx="3236784" cy="1630746"/>
          </a:xfrm>
          <a:prstGeom prst="rect">
            <a:avLst/>
          </a:prstGeom>
        </p:spPr>
      </p:pic>
    </p:spTree>
    <p:extLst>
      <p:ext uri="{BB962C8B-B14F-4D97-AF65-F5344CB8AC3E}">
        <p14:creationId xmlns:p14="http://schemas.microsoft.com/office/powerpoint/2010/main" val="187153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9C71B007-FB02-44D3-AA22-757EAA409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70937"/>
            <a:ext cx="6858000" cy="5264963"/>
          </a:xfrm>
          <a:prstGeom prst="rect">
            <a:avLst/>
          </a:prstGeom>
        </p:spPr>
      </p:pic>
      <p:sp>
        <p:nvSpPr>
          <p:cNvPr id="5" name="مربع نص 4">
            <a:extLst>
              <a:ext uri="{FF2B5EF4-FFF2-40B4-BE49-F238E27FC236}">
                <a16:creationId xmlns:a16="http://schemas.microsoft.com/office/drawing/2014/main" id="{1E05A849-AC4C-4673-B75A-D13D690FB2A2}"/>
              </a:ext>
            </a:extLst>
          </p:cNvPr>
          <p:cNvSpPr txBox="1"/>
          <p:nvPr/>
        </p:nvSpPr>
        <p:spPr>
          <a:xfrm>
            <a:off x="4354285" y="2460174"/>
            <a:ext cx="2569029" cy="769441"/>
          </a:xfrm>
          <a:prstGeom prst="rect">
            <a:avLst/>
          </a:prstGeom>
          <a:noFill/>
        </p:spPr>
        <p:txBody>
          <a:bodyPr wrap="square" rtlCol="1">
            <a:spAutoFit/>
          </a:bodyPr>
          <a:lstStyle/>
          <a:p>
            <a:r>
              <a:rPr lang="ar-EG" sz="4400" b="1" dirty="0">
                <a:solidFill>
                  <a:srgbClr val="C00000"/>
                </a:solidFill>
              </a:rPr>
              <a:t>تدريب 1</a:t>
            </a:r>
          </a:p>
        </p:txBody>
      </p:sp>
      <p:sp>
        <p:nvSpPr>
          <p:cNvPr id="6" name="مربع نص 5">
            <a:extLst>
              <a:ext uri="{FF2B5EF4-FFF2-40B4-BE49-F238E27FC236}">
                <a16:creationId xmlns:a16="http://schemas.microsoft.com/office/drawing/2014/main" id="{A1597A8B-919C-4ABE-8631-197E899BE417}"/>
              </a:ext>
            </a:extLst>
          </p:cNvPr>
          <p:cNvSpPr txBox="1"/>
          <p:nvPr/>
        </p:nvSpPr>
        <p:spPr>
          <a:xfrm>
            <a:off x="2536372" y="4981175"/>
            <a:ext cx="7685314" cy="940653"/>
          </a:xfrm>
          <a:prstGeom prst="bevel">
            <a:avLst/>
          </a:prstGeom>
          <a:solidFill>
            <a:schemeClr val="accent6">
              <a:lumMod val="75000"/>
            </a:schemeClr>
          </a:solidFill>
        </p:spPr>
        <p:txBody>
          <a:bodyPr wrap="square" rtlCol="1">
            <a:spAutoFit/>
          </a:bodyPr>
          <a:lstStyle/>
          <a:p>
            <a:pPr algn="ctr"/>
            <a:r>
              <a:rPr lang="ar-EG" sz="4000" b="1" dirty="0">
                <a:solidFill>
                  <a:schemeClr val="bg1"/>
                </a:solidFill>
              </a:rPr>
              <a:t>تنسيق النص</a:t>
            </a:r>
          </a:p>
        </p:txBody>
      </p:sp>
      <p:sp>
        <p:nvSpPr>
          <p:cNvPr id="7" name="مربع نص 6">
            <a:extLst>
              <a:ext uri="{FF2B5EF4-FFF2-40B4-BE49-F238E27FC236}">
                <a16:creationId xmlns:a16="http://schemas.microsoft.com/office/drawing/2014/main" id="{AF226B47-924E-45E0-AED1-60E4B2DFD3B8}"/>
              </a:ext>
            </a:extLst>
          </p:cNvPr>
          <p:cNvSpPr txBox="1"/>
          <p:nvPr/>
        </p:nvSpPr>
        <p:spPr>
          <a:xfrm>
            <a:off x="4354285" y="1492104"/>
            <a:ext cx="2569029" cy="769441"/>
          </a:xfrm>
          <a:prstGeom prst="rect">
            <a:avLst/>
          </a:prstGeom>
          <a:noFill/>
        </p:spPr>
        <p:txBody>
          <a:bodyPr wrap="square" rtlCol="1">
            <a:spAutoFit/>
          </a:bodyPr>
          <a:lstStyle/>
          <a:p>
            <a:r>
              <a:rPr lang="ar-EG" sz="4400" b="1" dirty="0">
                <a:solidFill>
                  <a:srgbClr val="C00000"/>
                </a:solidFill>
              </a:rPr>
              <a:t>لنطبق معًا</a:t>
            </a:r>
          </a:p>
        </p:txBody>
      </p:sp>
    </p:spTree>
    <p:extLst>
      <p:ext uri="{BB962C8B-B14F-4D97-AF65-F5344CB8AC3E}">
        <p14:creationId xmlns:p14="http://schemas.microsoft.com/office/powerpoint/2010/main" val="29880226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BC029BD-AD65-43DF-A045-555C45FA92B9}"/>
              </a:ext>
            </a:extLst>
          </p:cNvPr>
          <p:cNvPicPr>
            <a:picLocks noChangeAspect="1"/>
          </p:cNvPicPr>
          <p:nvPr/>
        </p:nvPicPr>
        <p:blipFill>
          <a:blip r:embed="rId2"/>
          <a:stretch>
            <a:fillRect/>
          </a:stretch>
        </p:blipFill>
        <p:spPr>
          <a:xfrm>
            <a:off x="1973855" y="1070609"/>
            <a:ext cx="2947989" cy="47167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سحابة 5">
            <a:extLst>
              <a:ext uri="{FF2B5EF4-FFF2-40B4-BE49-F238E27FC236}">
                <a16:creationId xmlns:a16="http://schemas.microsoft.com/office/drawing/2014/main" id="{3C8961FC-F1F1-4463-A6FA-79C58B793615}"/>
              </a:ext>
            </a:extLst>
          </p:cNvPr>
          <p:cNvSpPr/>
          <p:nvPr/>
        </p:nvSpPr>
        <p:spPr>
          <a:xfrm>
            <a:off x="5769429" y="762000"/>
            <a:ext cx="5377542" cy="4288971"/>
          </a:xfrm>
          <a:prstGeom prst="cloud">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اكتب النص التالي وقم بتنسيقه على حاسبك</a:t>
            </a:r>
          </a:p>
        </p:txBody>
      </p:sp>
    </p:spTree>
    <p:extLst>
      <p:ext uri="{BB962C8B-B14F-4D97-AF65-F5344CB8AC3E}">
        <p14:creationId xmlns:p14="http://schemas.microsoft.com/office/powerpoint/2010/main" val="259030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F6CCD1C5-5E41-4662-9206-01974C8901A9}"/>
              </a:ext>
            </a:extLst>
          </p:cNvPr>
          <p:cNvPicPr>
            <a:picLocks noChangeAspect="1"/>
          </p:cNvPicPr>
          <p:nvPr/>
        </p:nvPicPr>
        <p:blipFill>
          <a:blip r:embed="rId2"/>
          <a:stretch>
            <a:fillRect/>
          </a:stretch>
        </p:blipFill>
        <p:spPr>
          <a:xfrm>
            <a:off x="1546991" y="395778"/>
            <a:ext cx="9630761" cy="5532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399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982D2231-8E44-449D-B858-54836CBF49D2}"/>
              </a:ext>
            </a:extLst>
          </p:cNvPr>
          <p:cNvSpPr txBox="1"/>
          <p:nvPr/>
        </p:nvSpPr>
        <p:spPr>
          <a:xfrm>
            <a:off x="2085565" y="1842388"/>
            <a:ext cx="8020870" cy="3416320"/>
          </a:xfrm>
          <a:prstGeom prst="rect">
            <a:avLst/>
          </a:prstGeom>
          <a:solidFill>
            <a:schemeClr val="accent4">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1">
            <a:spAutoFit/>
          </a:bodyPr>
          <a:lstStyle/>
          <a:p>
            <a:r>
              <a:rPr lang="ar-EG" sz="3600" b="1" dirty="0"/>
              <a:t> يطلق مصطلح الفقرة عل مجموعة الجمل التي تشمل فكرة أو معنى رئيسًا واحدًا، وتستخدم الفقرات في كتابة الرسائل والمقالات. يمكننا تنسيق الفقرات  في مايكروسوفت وورد بتغيير محاذاة النص أو المسافة البادئة أو الحدود والتظليل. هيا نر كيف يمكننا القيام بذلك.</a:t>
            </a:r>
          </a:p>
        </p:txBody>
      </p:sp>
    </p:spTree>
    <p:extLst>
      <p:ext uri="{BB962C8B-B14F-4D97-AF65-F5344CB8AC3E}">
        <p14:creationId xmlns:p14="http://schemas.microsoft.com/office/powerpoint/2010/main" val="36092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9C71B007-FB02-44D3-AA22-757EAA409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70937"/>
            <a:ext cx="6858000" cy="5264963"/>
          </a:xfrm>
          <a:prstGeom prst="rect">
            <a:avLst/>
          </a:prstGeom>
        </p:spPr>
      </p:pic>
      <p:sp>
        <p:nvSpPr>
          <p:cNvPr id="5" name="مربع نص 4">
            <a:extLst>
              <a:ext uri="{FF2B5EF4-FFF2-40B4-BE49-F238E27FC236}">
                <a16:creationId xmlns:a16="http://schemas.microsoft.com/office/drawing/2014/main" id="{1E05A849-AC4C-4673-B75A-D13D690FB2A2}"/>
              </a:ext>
            </a:extLst>
          </p:cNvPr>
          <p:cNvSpPr txBox="1"/>
          <p:nvPr/>
        </p:nvSpPr>
        <p:spPr>
          <a:xfrm>
            <a:off x="4354285" y="2460174"/>
            <a:ext cx="2569029" cy="769441"/>
          </a:xfrm>
          <a:prstGeom prst="rect">
            <a:avLst/>
          </a:prstGeom>
          <a:noFill/>
        </p:spPr>
        <p:txBody>
          <a:bodyPr wrap="square" rtlCol="1">
            <a:spAutoFit/>
          </a:bodyPr>
          <a:lstStyle/>
          <a:p>
            <a:r>
              <a:rPr lang="ar-EG" sz="4400" b="1" dirty="0">
                <a:solidFill>
                  <a:srgbClr val="C00000"/>
                </a:solidFill>
              </a:rPr>
              <a:t>تدريب 2</a:t>
            </a:r>
          </a:p>
        </p:txBody>
      </p:sp>
      <p:sp>
        <p:nvSpPr>
          <p:cNvPr id="6" name="مربع نص 5">
            <a:extLst>
              <a:ext uri="{FF2B5EF4-FFF2-40B4-BE49-F238E27FC236}">
                <a16:creationId xmlns:a16="http://schemas.microsoft.com/office/drawing/2014/main" id="{A1597A8B-919C-4ABE-8631-197E899BE417}"/>
              </a:ext>
            </a:extLst>
          </p:cNvPr>
          <p:cNvSpPr txBox="1"/>
          <p:nvPr/>
        </p:nvSpPr>
        <p:spPr>
          <a:xfrm>
            <a:off x="2536372" y="4981175"/>
            <a:ext cx="7685314" cy="940653"/>
          </a:xfrm>
          <a:prstGeom prst="bevel">
            <a:avLst/>
          </a:prstGeom>
          <a:solidFill>
            <a:schemeClr val="accent6">
              <a:lumMod val="75000"/>
            </a:schemeClr>
          </a:solidFill>
        </p:spPr>
        <p:txBody>
          <a:bodyPr wrap="square" rtlCol="1">
            <a:spAutoFit/>
          </a:bodyPr>
          <a:lstStyle/>
          <a:p>
            <a:pPr algn="ctr"/>
            <a:r>
              <a:rPr lang="ar-EG" sz="4000" b="1" dirty="0">
                <a:solidFill>
                  <a:schemeClr val="bg1"/>
                </a:solidFill>
              </a:rPr>
              <a:t>رسالة بريد إلكتروني</a:t>
            </a:r>
          </a:p>
        </p:txBody>
      </p:sp>
      <p:sp>
        <p:nvSpPr>
          <p:cNvPr id="7" name="مربع نص 6">
            <a:extLst>
              <a:ext uri="{FF2B5EF4-FFF2-40B4-BE49-F238E27FC236}">
                <a16:creationId xmlns:a16="http://schemas.microsoft.com/office/drawing/2014/main" id="{AF226B47-924E-45E0-AED1-60E4B2DFD3B8}"/>
              </a:ext>
            </a:extLst>
          </p:cNvPr>
          <p:cNvSpPr txBox="1"/>
          <p:nvPr/>
        </p:nvSpPr>
        <p:spPr>
          <a:xfrm>
            <a:off x="4354285" y="1492104"/>
            <a:ext cx="2569029" cy="769441"/>
          </a:xfrm>
          <a:prstGeom prst="rect">
            <a:avLst/>
          </a:prstGeom>
          <a:noFill/>
        </p:spPr>
        <p:txBody>
          <a:bodyPr wrap="square" rtlCol="1">
            <a:spAutoFit/>
          </a:bodyPr>
          <a:lstStyle/>
          <a:p>
            <a:r>
              <a:rPr lang="ar-EG" sz="4400" b="1" dirty="0">
                <a:solidFill>
                  <a:srgbClr val="C00000"/>
                </a:solidFill>
              </a:rPr>
              <a:t>لنطبق معًا</a:t>
            </a:r>
          </a:p>
        </p:txBody>
      </p:sp>
    </p:spTree>
    <p:extLst>
      <p:ext uri="{BB962C8B-B14F-4D97-AF65-F5344CB8AC3E}">
        <p14:creationId xmlns:p14="http://schemas.microsoft.com/office/powerpoint/2010/main" val="7398101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BC029BD-AD65-43DF-A045-555C45FA92B9}"/>
              </a:ext>
            </a:extLst>
          </p:cNvPr>
          <p:cNvPicPr>
            <a:picLocks noChangeAspect="1"/>
          </p:cNvPicPr>
          <p:nvPr/>
        </p:nvPicPr>
        <p:blipFill>
          <a:blip r:embed="rId2"/>
          <a:stretch>
            <a:fillRect/>
          </a:stretch>
        </p:blipFill>
        <p:spPr>
          <a:xfrm>
            <a:off x="1973855" y="1070609"/>
            <a:ext cx="2947989" cy="47167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سحابة 5">
            <a:extLst>
              <a:ext uri="{FF2B5EF4-FFF2-40B4-BE49-F238E27FC236}">
                <a16:creationId xmlns:a16="http://schemas.microsoft.com/office/drawing/2014/main" id="{3C8961FC-F1F1-4463-A6FA-79C58B793615}"/>
              </a:ext>
            </a:extLst>
          </p:cNvPr>
          <p:cNvSpPr/>
          <p:nvPr/>
        </p:nvSpPr>
        <p:spPr>
          <a:xfrm>
            <a:off x="5406822" y="777766"/>
            <a:ext cx="5377542" cy="4288971"/>
          </a:xfrm>
          <a:prstGeom prst="cloud">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كتبت فتاة رسالة البريد الإلكتروني التالية لصديقتها.</a:t>
            </a:r>
          </a:p>
        </p:txBody>
      </p:sp>
    </p:spTree>
    <p:extLst>
      <p:ext uri="{BB962C8B-B14F-4D97-AF65-F5344CB8AC3E}">
        <p14:creationId xmlns:p14="http://schemas.microsoft.com/office/powerpoint/2010/main" val="331220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BA9005D2-FBC4-4EE9-8611-16788FB4100F}"/>
              </a:ext>
            </a:extLst>
          </p:cNvPr>
          <p:cNvPicPr>
            <a:picLocks noChangeAspect="1"/>
          </p:cNvPicPr>
          <p:nvPr/>
        </p:nvPicPr>
        <p:blipFill>
          <a:blip r:embed="rId2"/>
          <a:stretch>
            <a:fillRect/>
          </a:stretch>
        </p:blipFill>
        <p:spPr>
          <a:xfrm>
            <a:off x="1078393" y="841320"/>
            <a:ext cx="10035213" cy="4881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580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818F228B-18E9-4FB1-8064-E4527466F0FE}"/>
              </a:ext>
            </a:extLst>
          </p:cNvPr>
          <p:cNvSpPr txBox="1"/>
          <p:nvPr/>
        </p:nvSpPr>
        <p:spPr>
          <a:xfrm>
            <a:off x="2046514" y="572477"/>
            <a:ext cx="8447314" cy="1200329"/>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ar-EG" sz="3600" dirty="0"/>
              <a:t>عل الرغم من أن النص ممتاز في  محتواه، إلا أنه يجب تغيير شكله العام بحيث ينسق بالشكل التالي:</a:t>
            </a:r>
            <a:endParaRPr lang="ar-EG" sz="3600" b="1" dirty="0"/>
          </a:p>
        </p:txBody>
      </p:sp>
      <p:pic>
        <p:nvPicPr>
          <p:cNvPr id="3" name="صورة 2">
            <a:extLst>
              <a:ext uri="{FF2B5EF4-FFF2-40B4-BE49-F238E27FC236}">
                <a16:creationId xmlns:a16="http://schemas.microsoft.com/office/drawing/2014/main" id="{8EB76790-BFDA-40C5-8E0E-E2A5ED63A1BD}"/>
              </a:ext>
            </a:extLst>
          </p:cNvPr>
          <p:cNvPicPr>
            <a:picLocks noChangeAspect="1"/>
          </p:cNvPicPr>
          <p:nvPr/>
        </p:nvPicPr>
        <p:blipFill>
          <a:blip r:embed="rId2"/>
          <a:stretch>
            <a:fillRect/>
          </a:stretch>
        </p:blipFill>
        <p:spPr>
          <a:xfrm>
            <a:off x="2292733" y="2222226"/>
            <a:ext cx="8680067" cy="4063297"/>
          </a:xfrm>
          <a:prstGeom prst="rect">
            <a:avLst/>
          </a:prstGeom>
        </p:spPr>
      </p:pic>
    </p:spTree>
    <p:extLst>
      <p:ext uri="{BB962C8B-B14F-4D97-AF65-F5344CB8AC3E}">
        <p14:creationId xmlns:p14="http://schemas.microsoft.com/office/powerpoint/2010/main" val="272196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818F228B-18E9-4FB1-8064-E4527466F0FE}"/>
              </a:ext>
            </a:extLst>
          </p:cNvPr>
          <p:cNvSpPr txBox="1"/>
          <p:nvPr/>
        </p:nvSpPr>
        <p:spPr>
          <a:xfrm>
            <a:off x="2062280" y="2369746"/>
            <a:ext cx="8447314" cy="1754326"/>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ar-EG" sz="3600" b="1" dirty="0">
                <a:solidFill>
                  <a:srgbClr val="7030A0"/>
                </a:solidFill>
              </a:rPr>
              <a:t>افتح رسالة البريد الإلكتروني غير المنسقة الموجودة في مجلد المستندات واستعد لتطبيق التنسيق عل النص. بشكل أكثر تحديدًا، عليك: </a:t>
            </a:r>
          </a:p>
        </p:txBody>
      </p:sp>
    </p:spTree>
    <p:extLst>
      <p:ext uri="{BB962C8B-B14F-4D97-AF65-F5344CB8AC3E}">
        <p14:creationId xmlns:p14="http://schemas.microsoft.com/office/powerpoint/2010/main" val="16724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318EAB83-5CC0-480F-BDE4-DB4AEDF2F47A}"/>
              </a:ext>
            </a:extLst>
          </p:cNvPr>
          <p:cNvSpPr txBox="1"/>
          <p:nvPr/>
        </p:nvSpPr>
        <p:spPr>
          <a:xfrm>
            <a:off x="938049" y="1947657"/>
            <a:ext cx="1031590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ar-EG" sz="3600" b="1" dirty="0">
                <a:solidFill>
                  <a:srgbClr val="002060"/>
                </a:solidFill>
              </a:rPr>
              <a:t>هل تعرف كيفية تحريك العنوان إلى الجانب الأيمن من الصفحة؟ هناك 4 طرق مختلفة للقيام بذلك. حاول تجربتها وقرر في النهاية أيها الأفضل بالنسبة لك. </a:t>
            </a:r>
          </a:p>
        </p:txBody>
      </p:sp>
      <p:sp>
        <p:nvSpPr>
          <p:cNvPr id="10" name="مربع نص 9">
            <a:extLst>
              <a:ext uri="{FF2B5EF4-FFF2-40B4-BE49-F238E27FC236}">
                <a16:creationId xmlns:a16="http://schemas.microsoft.com/office/drawing/2014/main" id="{9FC44AB0-957A-46A9-9976-2276E3ACD9B8}"/>
              </a:ext>
            </a:extLst>
          </p:cNvPr>
          <p:cNvSpPr txBox="1"/>
          <p:nvPr/>
        </p:nvSpPr>
        <p:spPr>
          <a:xfrm>
            <a:off x="2046514" y="4514370"/>
            <a:ext cx="8447314" cy="954107"/>
          </a:xfrm>
          <a:prstGeom prst="rect">
            <a:avLst/>
          </a:prstGeom>
          <a:noFill/>
        </p:spPr>
        <p:txBody>
          <a:bodyPr wrap="square" rtlCol="1">
            <a:spAutoFit/>
          </a:bodyPr>
          <a:lstStyle/>
          <a:p>
            <a:r>
              <a:rPr lang="ar-EG" sz="2800" b="1" dirty="0"/>
              <a:t>1-...........................................استخدم مفتاح المسافة لنقل كل عنوان إلى موضعه الصحيح.</a:t>
            </a:r>
          </a:p>
        </p:txBody>
      </p:sp>
      <p:sp>
        <p:nvSpPr>
          <p:cNvPr id="6" name="مربع نص 5">
            <a:extLst>
              <a:ext uri="{FF2B5EF4-FFF2-40B4-BE49-F238E27FC236}">
                <a16:creationId xmlns:a16="http://schemas.microsoft.com/office/drawing/2014/main" id="{34531AA5-1B92-41E8-88D5-298BD325ECB9}"/>
              </a:ext>
            </a:extLst>
          </p:cNvPr>
          <p:cNvSpPr txBox="1"/>
          <p:nvPr/>
        </p:nvSpPr>
        <p:spPr>
          <a:xfrm>
            <a:off x="3659852" y="577136"/>
            <a:ext cx="6096000" cy="1077575"/>
          </a:xfrm>
          <a:prstGeom prst="cloud">
            <a:avLst/>
          </a:prstGeom>
          <a:solidFill>
            <a:schemeClr val="accent4">
              <a:lumMod val="20000"/>
              <a:lumOff val="80000"/>
            </a:schemeClr>
          </a:solidFill>
        </p:spPr>
        <p:txBody>
          <a:bodyPr wrap="square">
            <a:spAutoFit/>
          </a:bodyPr>
          <a:lstStyle/>
          <a:p>
            <a:r>
              <a:rPr lang="ar-EG" sz="4000" b="1" dirty="0"/>
              <a:t>تجربة تنسيق العنوان</a:t>
            </a:r>
          </a:p>
        </p:txBody>
      </p:sp>
    </p:spTree>
    <p:extLst>
      <p:ext uri="{BB962C8B-B14F-4D97-AF65-F5344CB8AC3E}">
        <p14:creationId xmlns:p14="http://schemas.microsoft.com/office/powerpoint/2010/main" val="31261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318EAB83-5CC0-480F-BDE4-DB4AEDF2F47A}"/>
              </a:ext>
            </a:extLst>
          </p:cNvPr>
          <p:cNvSpPr txBox="1"/>
          <p:nvPr/>
        </p:nvSpPr>
        <p:spPr>
          <a:xfrm>
            <a:off x="938049" y="1947657"/>
            <a:ext cx="1031590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ar-EG" sz="3600" b="1" dirty="0">
                <a:solidFill>
                  <a:srgbClr val="002060"/>
                </a:solidFill>
              </a:rPr>
              <a:t>هل تعرف كيفية تحريك العنوان إلى الجانب الأيمن من الصفحة؟ هناك 4 طرق مختلفة للقيام بذلك. حاول تجربتها وقرر في النهاية أيها الأفضل بالنسبة لك. </a:t>
            </a:r>
          </a:p>
        </p:txBody>
      </p:sp>
      <p:sp>
        <p:nvSpPr>
          <p:cNvPr id="10" name="مربع نص 9">
            <a:extLst>
              <a:ext uri="{FF2B5EF4-FFF2-40B4-BE49-F238E27FC236}">
                <a16:creationId xmlns:a16="http://schemas.microsoft.com/office/drawing/2014/main" id="{9FC44AB0-957A-46A9-9976-2276E3ACD9B8}"/>
              </a:ext>
            </a:extLst>
          </p:cNvPr>
          <p:cNvSpPr txBox="1"/>
          <p:nvPr/>
        </p:nvSpPr>
        <p:spPr>
          <a:xfrm>
            <a:off x="2046514" y="4514370"/>
            <a:ext cx="8447314" cy="954107"/>
          </a:xfrm>
          <a:prstGeom prst="rect">
            <a:avLst/>
          </a:prstGeom>
          <a:noFill/>
        </p:spPr>
        <p:txBody>
          <a:bodyPr wrap="square" rtlCol="1">
            <a:spAutoFit/>
          </a:bodyPr>
          <a:lstStyle/>
          <a:p>
            <a:r>
              <a:rPr lang="ar-EG" sz="2800" b="1" dirty="0"/>
              <a:t>2-...........................................استخدام زر </a:t>
            </a:r>
            <a:r>
              <a:rPr lang="en-US" sz="2800" b="1" dirty="0"/>
              <a:t>Tab</a:t>
            </a:r>
            <a:r>
              <a:rPr lang="ar-EG" sz="2800" b="1" dirty="0"/>
              <a:t> لنقل كل عنوان إلى موضعه الصحيح.</a:t>
            </a:r>
          </a:p>
        </p:txBody>
      </p:sp>
      <p:sp>
        <p:nvSpPr>
          <p:cNvPr id="6" name="مربع نص 5">
            <a:extLst>
              <a:ext uri="{FF2B5EF4-FFF2-40B4-BE49-F238E27FC236}">
                <a16:creationId xmlns:a16="http://schemas.microsoft.com/office/drawing/2014/main" id="{34531AA5-1B92-41E8-88D5-298BD325ECB9}"/>
              </a:ext>
            </a:extLst>
          </p:cNvPr>
          <p:cNvSpPr txBox="1"/>
          <p:nvPr/>
        </p:nvSpPr>
        <p:spPr>
          <a:xfrm>
            <a:off x="3659852" y="577136"/>
            <a:ext cx="6096000" cy="1077575"/>
          </a:xfrm>
          <a:prstGeom prst="cloud">
            <a:avLst/>
          </a:prstGeom>
          <a:solidFill>
            <a:schemeClr val="accent4">
              <a:lumMod val="20000"/>
              <a:lumOff val="80000"/>
            </a:schemeClr>
          </a:solidFill>
        </p:spPr>
        <p:txBody>
          <a:bodyPr wrap="square">
            <a:spAutoFit/>
          </a:bodyPr>
          <a:lstStyle/>
          <a:p>
            <a:r>
              <a:rPr lang="ar-EG" sz="4000" b="1" dirty="0"/>
              <a:t>تجربة تنسيق العنوان</a:t>
            </a:r>
          </a:p>
        </p:txBody>
      </p:sp>
    </p:spTree>
    <p:extLst>
      <p:ext uri="{BB962C8B-B14F-4D97-AF65-F5344CB8AC3E}">
        <p14:creationId xmlns:p14="http://schemas.microsoft.com/office/powerpoint/2010/main" val="292983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318EAB83-5CC0-480F-BDE4-DB4AEDF2F47A}"/>
              </a:ext>
            </a:extLst>
          </p:cNvPr>
          <p:cNvSpPr txBox="1"/>
          <p:nvPr/>
        </p:nvSpPr>
        <p:spPr>
          <a:xfrm>
            <a:off x="938049" y="1947657"/>
            <a:ext cx="1031590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ar-EG" sz="3600" b="1" dirty="0">
                <a:solidFill>
                  <a:srgbClr val="002060"/>
                </a:solidFill>
              </a:rPr>
              <a:t>هل تعرف كيفية تحريك العنوان إلى الجانب الأيمن من الصفحة؟ هناك 4 طرق مختلفة للقيام بذلك. حاول تجربتها وقرر في النهاية أيها الأفضل بالنسبة لك. </a:t>
            </a:r>
          </a:p>
        </p:txBody>
      </p:sp>
      <p:sp>
        <p:nvSpPr>
          <p:cNvPr id="6" name="مربع نص 5">
            <a:extLst>
              <a:ext uri="{FF2B5EF4-FFF2-40B4-BE49-F238E27FC236}">
                <a16:creationId xmlns:a16="http://schemas.microsoft.com/office/drawing/2014/main" id="{34531AA5-1B92-41E8-88D5-298BD325ECB9}"/>
              </a:ext>
            </a:extLst>
          </p:cNvPr>
          <p:cNvSpPr txBox="1"/>
          <p:nvPr/>
        </p:nvSpPr>
        <p:spPr>
          <a:xfrm>
            <a:off x="3659852" y="577136"/>
            <a:ext cx="6096000" cy="1077575"/>
          </a:xfrm>
          <a:prstGeom prst="cloud">
            <a:avLst/>
          </a:prstGeom>
          <a:solidFill>
            <a:schemeClr val="accent4">
              <a:lumMod val="20000"/>
              <a:lumOff val="80000"/>
            </a:schemeClr>
          </a:solidFill>
        </p:spPr>
        <p:txBody>
          <a:bodyPr wrap="square">
            <a:spAutoFit/>
          </a:bodyPr>
          <a:lstStyle/>
          <a:p>
            <a:r>
              <a:rPr lang="ar-EG" sz="4000" b="1" dirty="0"/>
              <a:t>تجربة تنسيق العنوان</a:t>
            </a:r>
          </a:p>
        </p:txBody>
      </p:sp>
      <p:grpSp>
        <p:nvGrpSpPr>
          <p:cNvPr id="5" name="مجموعة 4">
            <a:extLst>
              <a:ext uri="{FF2B5EF4-FFF2-40B4-BE49-F238E27FC236}">
                <a16:creationId xmlns:a16="http://schemas.microsoft.com/office/drawing/2014/main" id="{C11EAD85-7F1E-4C93-88B6-3770C73711CB}"/>
              </a:ext>
            </a:extLst>
          </p:cNvPr>
          <p:cNvGrpSpPr/>
          <p:nvPr/>
        </p:nvGrpSpPr>
        <p:grpSpPr>
          <a:xfrm>
            <a:off x="1872343" y="4539078"/>
            <a:ext cx="8447314" cy="1455909"/>
            <a:chOff x="2046514" y="4514370"/>
            <a:chExt cx="8447314" cy="1455909"/>
          </a:xfrm>
        </p:grpSpPr>
        <p:sp>
          <p:nvSpPr>
            <p:cNvPr id="10" name="مربع نص 9">
              <a:extLst>
                <a:ext uri="{FF2B5EF4-FFF2-40B4-BE49-F238E27FC236}">
                  <a16:creationId xmlns:a16="http://schemas.microsoft.com/office/drawing/2014/main" id="{9FC44AB0-957A-46A9-9976-2276E3ACD9B8}"/>
                </a:ext>
              </a:extLst>
            </p:cNvPr>
            <p:cNvSpPr txBox="1"/>
            <p:nvPr/>
          </p:nvSpPr>
          <p:spPr>
            <a:xfrm>
              <a:off x="2046514" y="4514370"/>
              <a:ext cx="8447314" cy="954107"/>
            </a:xfrm>
            <a:prstGeom prst="rect">
              <a:avLst/>
            </a:prstGeom>
            <a:noFill/>
          </p:spPr>
          <p:txBody>
            <a:bodyPr wrap="square" rtlCol="1">
              <a:spAutoFit/>
            </a:bodyPr>
            <a:lstStyle/>
            <a:p>
              <a:r>
                <a:rPr lang="ar-EG" sz="2800" b="1" dirty="0"/>
                <a:t>3-........................................... تحديد العنوان ومحاذاته إلى اليمين بالضغط على </a:t>
              </a:r>
            </a:p>
          </p:txBody>
        </p:sp>
        <p:pic>
          <p:nvPicPr>
            <p:cNvPr id="4" name="صورة 3">
              <a:extLst>
                <a:ext uri="{FF2B5EF4-FFF2-40B4-BE49-F238E27FC236}">
                  <a16:creationId xmlns:a16="http://schemas.microsoft.com/office/drawing/2014/main" id="{D11C5114-F272-4089-8BFF-BB404A1DF871}"/>
                </a:ext>
              </a:extLst>
            </p:cNvPr>
            <p:cNvPicPr>
              <a:picLocks noChangeAspect="1"/>
            </p:cNvPicPr>
            <p:nvPr/>
          </p:nvPicPr>
          <p:blipFill>
            <a:blip r:embed="rId2">
              <a:clrChange>
                <a:clrFrom>
                  <a:srgbClr val="EBEBE2"/>
                </a:clrFrom>
                <a:clrTo>
                  <a:srgbClr val="EBEBE2">
                    <a:alpha val="0"/>
                  </a:srgbClr>
                </a:clrTo>
              </a:clrChange>
            </a:blip>
            <a:stretch>
              <a:fillRect/>
            </a:stretch>
          </p:blipFill>
          <p:spPr>
            <a:xfrm>
              <a:off x="6707852" y="4966675"/>
              <a:ext cx="999444" cy="1003604"/>
            </a:xfrm>
            <a:prstGeom prst="rect">
              <a:avLst/>
            </a:prstGeom>
          </p:spPr>
        </p:pic>
      </p:grpSp>
    </p:spTree>
    <p:extLst>
      <p:ext uri="{BB962C8B-B14F-4D97-AF65-F5344CB8AC3E}">
        <p14:creationId xmlns:p14="http://schemas.microsoft.com/office/powerpoint/2010/main" val="52655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318EAB83-5CC0-480F-BDE4-DB4AEDF2F47A}"/>
              </a:ext>
            </a:extLst>
          </p:cNvPr>
          <p:cNvSpPr txBox="1"/>
          <p:nvPr/>
        </p:nvSpPr>
        <p:spPr>
          <a:xfrm>
            <a:off x="938049" y="1947657"/>
            <a:ext cx="1031590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ar-EG" sz="3600" b="1" dirty="0">
                <a:solidFill>
                  <a:srgbClr val="002060"/>
                </a:solidFill>
              </a:rPr>
              <a:t>هل تعرف كيفية تحريك العنوان إلى الجانب الأيمن من الصفحة؟ هناك 4 طرق مختلفة للقيام بذلك. حاول تجربتها وقرر في النهاية أيها الأفضل بالنسبة لك. </a:t>
            </a:r>
          </a:p>
        </p:txBody>
      </p:sp>
      <p:sp>
        <p:nvSpPr>
          <p:cNvPr id="6" name="مربع نص 5">
            <a:extLst>
              <a:ext uri="{FF2B5EF4-FFF2-40B4-BE49-F238E27FC236}">
                <a16:creationId xmlns:a16="http://schemas.microsoft.com/office/drawing/2014/main" id="{34531AA5-1B92-41E8-88D5-298BD325ECB9}"/>
              </a:ext>
            </a:extLst>
          </p:cNvPr>
          <p:cNvSpPr txBox="1"/>
          <p:nvPr/>
        </p:nvSpPr>
        <p:spPr>
          <a:xfrm>
            <a:off x="3659852" y="577136"/>
            <a:ext cx="6096000" cy="1077575"/>
          </a:xfrm>
          <a:prstGeom prst="cloud">
            <a:avLst/>
          </a:prstGeom>
          <a:solidFill>
            <a:schemeClr val="accent4">
              <a:lumMod val="20000"/>
              <a:lumOff val="80000"/>
            </a:schemeClr>
          </a:solidFill>
        </p:spPr>
        <p:txBody>
          <a:bodyPr wrap="square">
            <a:spAutoFit/>
          </a:bodyPr>
          <a:lstStyle/>
          <a:p>
            <a:r>
              <a:rPr lang="ar-EG" sz="4000" b="1" dirty="0"/>
              <a:t>تجربة تنسيق العنوان</a:t>
            </a:r>
          </a:p>
        </p:txBody>
      </p:sp>
      <p:grpSp>
        <p:nvGrpSpPr>
          <p:cNvPr id="8" name="مجموعة 7">
            <a:extLst>
              <a:ext uri="{FF2B5EF4-FFF2-40B4-BE49-F238E27FC236}">
                <a16:creationId xmlns:a16="http://schemas.microsoft.com/office/drawing/2014/main" id="{DC80911E-9E61-494F-ABF6-E6A0130CE14E}"/>
              </a:ext>
            </a:extLst>
          </p:cNvPr>
          <p:cNvGrpSpPr/>
          <p:nvPr/>
        </p:nvGrpSpPr>
        <p:grpSpPr>
          <a:xfrm>
            <a:off x="1872343" y="4261901"/>
            <a:ext cx="8447314" cy="1908214"/>
            <a:chOff x="1872343" y="4261901"/>
            <a:chExt cx="8447314" cy="1908214"/>
          </a:xfrm>
        </p:grpSpPr>
        <p:sp>
          <p:nvSpPr>
            <p:cNvPr id="10" name="مربع نص 9">
              <a:extLst>
                <a:ext uri="{FF2B5EF4-FFF2-40B4-BE49-F238E27FC236}">
                  <a16:creationId xmlns:a16="http://schemas.microsoft.com/office/drawing/2014/main" id="{9FC44AB0-957A-46A9-9976-2276E3ACD9B8}"/>
                </a:ext>
              </a:extLst>
            </p:cNvPr>
            <p:cNvSpPr txBox="1"/>
            <p:nvPr/>
          </p:nvSpPr>
          <p:spPr>
            <a:xfrm>
              <a:off x="1872343" y="4261901"/>
              <a:ext cx="8447314" cy="954107"/>
            </a:xfrm>
            <a:prstGeom prst="rect">
              <a:avLst/>
            </a:prstGeom>
            <a:noFill/>
          </p:spPr>
          <p:txBody>
            <a:bodyPr wrap="square" rtlCol="1">
              <a:spAutoFit/>
            </a:bodyPr>
            <a:lstStyle/>
            <a:p>
              <a:r>
                <a:rPr lang="ar-EG" sz="2800" b="1" dirty="0"/>
                <a:t>4-........................................... تحديد العنوان والضغط عل زر زيادة المسافة البادئة</a:t>
              </a:r>
            </a:p>
          </p:txBody>
        </p:sp>
        <p:pic>
          <p:nvPicPr>
            <p:cNvPr id="7" name="صورة 6">
              <a:extLst>
                <a:ext uri="{FF2B5EF4-FFF2-40B4-BE49-F238E27FC236}">
                  <a16:creationId xmlns:a16="http://schemas.microsoft.com/office/drawing/2014/main" id="{00F8D404-2566-4CD2-915B-6F2C35548F5D}"/>
                </a:ext>
              </a:extLst>
            </p:cNvPr>
            <p:cNvPicPr>
              <a:picLocks noChangeAspect="1"/>
            </p:cNvPicPr>
            <p:nvPr/>
          </p:nvPicPr>
          <p:blipFill>
            <a:blip r:embed="rId2"/>
            <a:stretch>
              <a:fillRect/>
            </a:stretch>
          </p:blipFill>
          <p:spPr>
            <a:xfrm>
              <a:off x="6173552" y="5216008"/>
              <a:ext cx="1068600" cy="954107"/>
            </a:xfrm>
            <a:prstGeom prst="rect">
              <a:avLst/>
            </a:prstGeom>
          </p:spPr>
        </p:pic>
      </p:grpSp>
    </p:spTree>
    <p:extLst>
      <p:ext uri="{BB962C8B-B14F-4D97-AF65-F5344CB8AC3E}">
        <p14:creationId xmlns:p14="http://schemas.microsoft.com/office/powerpoint/2010/main" val="724825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E36B20D4-0E32-41EF-A9F6-3DF13C8AEC65}"/>
              </a:ext>
            </a:extLst>
          </p:cNvPr>
          <p:cNvSpPr txBox="1"/>
          <p:nvPr/>
        </p:nvSpPr>
        <p:spPr>
          <a:xfrm>
            <a:off x="3243942" y="1115415"/>
            <a:ext cx="6096000" cy="2951619"/>
          </a:xfrm>
          <a:prstGeom prst="cloud">
            <a:avLst/>
          </a:prstGeom>
          <a:solidFill>
            <a:schemeClr val="accent4">
              <a:lumMod val="20000"/>
              <a:lumOff val="80000"/>
            </a:schemeClr>
          </a:solidFill>
        </p:spPr>
        <p:txBody>
          <a:bodyPr wrap="square">
            <a:spAutoFit/>
          </a:bodyPr>
          <a:lstStyle/>
          <a:p>
            <a:r>
              <a:rPr lang="ar-EG" sz="4000" b="1" dirty="0"/>
              <a:t>ما الطريقة التي ستخدمها في النهاية ؟ اكتب رقمها؟</a:t>
            </a:r>
          </a:p>
        </p:txBody>
      </p:sp>
      <p:sp>
        <p:nvSpPr>
          <p:cNvPr id="2" name="شكل بيضاوي 1">
            <a:extLst>
              <a:ext uri="{FF2B5EF4-FFF2-40B4-BE49-F238E27FC236}">
                <a16:creationId xmlns:a16="http://schemas.microsoft.com/office/drawing/2014/main" id="{F10C2B73-4FD2-4F68-8642-AE54FB5EC980}"/>
              </a:ext>
            </a:extLst>
          </p:cNvPr>
          <p:cNvSpPr/>
          <p:nvPr/>
        </p:nvSpPr>
        <p:spPr>
          <a:xfrm>
            <a:off x="5442857" y="4550229"/>
            <a:ext cx="2220686" cy="1763485"/>
          </a:xfrm>
          <a:prstGeom prst="ellipse">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5400" b="1" dirty="0">
                <a:solidFill>
                  <a:srgbClr val="7030A0"/>
                </a:solidFill>
              </a:rPr>
              <a:t>3</a:t>
            </a:r>
          </a:p>
        </p:txBody>
      </p:sp>
    </p:spTree>
    <p:extLst>
      <p:ext uri="{BB962C8B-B14F-4D97-AF65-F5344CB8AC3E}">
        <p14:creationId xmlns:p14="http://schemas.microsoft.com/office/powerpoint/2010/main" val="385298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EF6F472-17C4-465A-8406-26824F81A955}"/>
              </a:ext>
            </a:extLst>
          </p:cNvPr>
          <p:cNvPicPr>
            <a:picLocks noChangeAspect="1"/>
          </p:cNvPicPr>
          <p:nvPr/>
        </p:nvPicPr>
        <p:blipFill>
          <a:blip r:embed="rId2"/>
          <a:stretch>
            <a:fillRect/>
          </a:stretch>
        </p:blipFill>
        <p:spPr>
          <a:xfrm>
            <a:off x="7740540" y="1417746"/>
            <a:ext cx="3216494" cy="44398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شكل بيضاوي 5">
            <a:extLst>
              <a:ext uri="{FF2B5EF4-FFF2-40B4-BE49-F238E27FC236}">
                <a16:creationId xmlns:a16="http://schemas.microsoft.com/office/drawing/2014/main" id="{A5D827C8-A2B1-4902-84D5-3E25A51ECDDE}"/>
              </a:ext>
            </a:extLst>
          </p:cNvPr>
          <p:cNvSpPr/>
          <p:nvPr/>
        </p:nvSpPr>
        <p:spPr>
          <a:xfrm>
            <a:off x="2317532" y="957539"/>
            <a:ext cx="4934606" cy="2065282"/>
          </a:xfrm>
          <a:prstGeom prst="ellipse">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accent4">
                    <a:lumMod val="50000"/>
                  </a:schemeClr>
                </a:solidFill>
              </a:rPr>
              <a:t>نحتاج إلى تحديد النص أولًا من أجل تطبيق أي تنسيق.</a:t>
            </a:r>
          </a:p>
        </p:txBody>
      </p:sp>
      <p:sp>
        <p:nvSpPr>
          <p:cNvPr id="7" name="شكل بيضاوي 6">
            <a:extLst>
              <a:ext uri="{FF2B5EF4-FFF2-40B4-BE49-F238E27FC236}">
                <a16:creationId xmlns:a16="http://schemas.microsoft.com/office/drawing/2014/main" id="{97CD8E25-EFDF-473B-9CEC-95BB9E130F57}"/>
              </a:ext>
            </a:extLst>
          </p:cNvPr>
          <p:cNvSpPr/>
          <p:nvPr/>
        </p:nvSpPr>
        <p:spPr>
          <a:xfrm>
            <a:off x="2138856" y="3637676"/>
            <a:ext cx="4934606" cy="2065282"/>
          </a:xfrm>
          <a:prstGeom prst="ellipse">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accent4">
                    <a:lumMod val="50000"/>
                  </a:schemeClr>
                </a:solidFill>
              </a:rPr>
              <a:t>يمكنك الاختيار بين 4 خيارات ضبط محاذاة مختلفة.</a:t>
            </a:r>
          </a:p>
        </p:txBody>
      </p:sp>
    </p:spTree>
    <p:extLst>
      <p:ext uri="{BB962C8B-B14F-4D97-AF65-F5344CB8AC3E}">
        <p14:creationId xmlns:p14="http://schemas.microsoft.com/office/powerpoint/2010/main" val="197935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3D64228-EC94-47B8-A162-2EEF35FE01AB}"/>
              </a:ext>
            </a:extLst>
          </p:cNvPr>
          <p:cNvSpPr txBox="1"/>
          <p:nvPr/>
        </p:nvSpPr>
        <p:spPr>
          <a:xfrm>
            <a:off x="1785256" y="3348888"/>
            <a:ext cx="8098971" cy="2308324"/>
          </a:xfrm>
          <a:prstGeom prst="rect">
            <a:avLst/>
          </a:prstGeom>
          <a:noFill/>
        </p:spPr>
        <p:txBody>
          <a:bodyPr wrap="square">
            <a:spAutoFit/>
          </a:bodyPr>
          <a:lstStyle/>
          <a:p>
            <a:r>
              <a:rPr lang="ar-EG" sz="3600" b="1" dirty="0"/>
              <a:t>هل تعرف كيفية محاذاة النص؟ هل من الضروري تحديد النص الخاص بك  من أجل تطبيق أي تنسيق؟ أجب عن الأسئلة التالية التي ستساعدك عل تطبيق المحاذاة الصحيحة وإنشاء خطوط المسافات البادئة. </a:t>
            </a:r>
          </a:p>
        </p:txBody>
      </p:sp>
      <p:sp>
        <p:nvSpPr>
          <p:cNvPr id="7" name="تمرير: أفقي 6">
            <a:extLst>
              <a:ext uri="{FF2B5EF4-FFF2-40B4-BE49-F238E27FC236}">
                <a16:creationId xmlns:a16="http://schemas.microsoft.com/office/drawing/2014/main" id="{8B5BE1AF-3C19-466E-9C6B-25B39BDD565A}"/>
              </a:ext>
            </a:extLst>
          </p:cNvPr>
          <p:cNvSpPr/>
          <p:nvPr/>
        </p:nvSpPr>
        <p:spPr>
          <a:xfrm>
            <a:off x="2852057" y="653143"/>
            <a:ext cx="6487886" cy="2308324"/>
          </a:xfrm>
          <a:prstGeom prst="horizontalScroll">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rgbClr val="7030A0"/>
                </a:solidFill>
              </a:rPr>
              <a:t>استمر في محاذاة النص وتعيين المسافة في بداية الفقرات</a:t>
            </a:r>
          </a:p>
        </p:txBody>
      </p:sp>
    </p:spTree>
    <p:extLst>
      <p:ext uri="{BB962C8B-B14F-4D97-AF65-F5344CB8AC3E}">
        <p14:creationId xmlns:p14="http://schemas.microsoft.com/office/powerpoint/2010/main" val="146499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2CB0D48-8A43-4B4B-83CE-11CFF32DB6F7}"/>
              </a:ext>
            </a:extLst>
          </p:cNvPr>
          <p:cNvPicPr>
            <a:picLocks noChangeAspect="1"/>
          </p:cNvPicPr>
          <p:nvPr/>
        </p:nvPicPr>
        <p:blipFill>
          <a:blip r:embed="rId2"/>
          <a:stretch>
            <a:fillRect/>
          </a:stretch>
        </p:blipFill>
        <p:spPr>
          <a:xfrm>
            <a:off x="1841700" y="1505970"/>
            <a:ext cx="8508600" cy="3846059"/>
          </a:xfrm>
          <a:prstGeom prst="rect">
            <a:avLst/>
          </a:prstGeom>
        </p:spPr>
      </p:pic>
    </p:spTree>
    <p:extLst>
      <p:ext uri="{BB962C8B-B14F-4D97-AF65-F5344CB8AC3E}">
        <p14:creationId xmlns:p14="http://schemas.microsoft.com/office/powerpoint/2010/main" val="331540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4">
            <a:extLst>
              <a:ext uri="{FF2B5EF4-FFF2-40B4-BE49-F238E27FC236}">
                <a16:creationId xmlns:a16="http://schemas.microsoft.com/office/drawing/2014/main" id="{7FE4B04D-F19E-4F63-920D-1C322B336108}"/>
              </a:ext>
            </a:extLst>
          </p:cNvPr>
          <p:cNvGraphicFramePr>
            <a:graphicFrameLocks noGrp="1"/>
          </p:cNvGraphicFramePr>
          <p:nvPr>
            <p:extLst>
              <p:ext uri="{D42A27DB-BD31-4B8C-83A1-F6EECF244321}">
                <p14:modId xmlns:p14="http://schemas.microsoft.com/office/powerpoint/2010/main" val="3790419735"/>
              </p:ext>
            </p:extLst>
          </p:nvPr>
        </p:nvGraphicFramePr>
        <p:xfrm>
          <a:off x="818242" y="1351037"/>
          <a:ext cx="10555516" cy="4962678"/>
        </p:xfrm>
        <a:graphic>
          <a:graphicData uri="http://schemas.openxmlformats.org/drawingml/2006/table">
            <a:tbl>
              <a:tblPr rtl="1" firstRow="1" bandRow="1">
                <a:tableStyleId>{5C22544A-7EE6-4342-B048-85BDC9FD1C3A}</a:tableStyleId>
              </a:tblPr>
              <a:tblGrid>
                <a:gridCol w="2099129">
                  <a:extLst>
                    <a:ext uri="{9D8B030D-6E8A-4147-A177-3AD203B41FA5}">
                      <a16:colId xmlns:a16="http://schemas.microsoft.com/office/drawing/2014/main" val="3829457311"/>
                    </a:ext>
                  </a:extLst>
                </a:gridCol>
                <a:gridCol w="5029200">
                  <a:extLst>
                    <a:ext uri="{9D8B030D-6E8A-4147-A177-3AD203B41FA5}">
                      <a16:colId xmlns:a16="http://schemas.microsoft.com/office/drawing/2014/main" val="3282351231"/>
                    </a:ext>
                  </a:extLst>
                </a:gridCol>
                <a:gridCol w="1676400">
                  <a:extLst>
                    <a:ext uri="{9D8B030D-6E8A-4147-A177-3AD203B41FA5}">
                      <a16:colId xmlns:a16="http://schemas.microsoft.com/office/drawing/2014/main" val="1012053930"/>
                    </a:ext>
                  </a:extLst>
                </a:gridCol>
                <a:gridCol w="1750787">
                  <a:extLst>
                    <a:ext uri="{9D8B030D-6E8A-4147-A177-3AD203B41FA5}">
                      <a16:colId xmlns:a16="http://schemas.microsoft.com/office/drawing/2014/main" val="2586861347"/>
                    </a:ext>
                  </a:extLst>
                </a:gridCol>
              </a:tblGrid>
              <a:tr h="1654226">
                <a:tc rowSpan="3">
                  <a:txBody>
                    <a:bodyPr/>
                    <a:lstStyle/>
                    <a:p>
                      <a:pPr rtl="1"/>
                      <a:r>
                        <a:rPr lang="ar-EG" sz="4000" b="1" dirty="0">
                          <a:solidFill>
                            <a:srgbClr val="7030A0"/>
                          </a:solidFill>
                        </a:rPr>
                        <a:t>إذا قمت بالضغط على أيقونة توسيط النص، ثم ...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98351740"/>
                  </a:ext>
                </a:extLst>
              </a:tr>
              <a:tr h="1654226">
                <a:tc vMerge="1">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42697641"/>
                  </a:ext>
                </a:extLst>
              </a:tr>
              <a:tr h="1654226">
                <a:tc vMerge="1">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87639500"/>
                  </a:ext>
                </a:extLst>
              </a:tr>
            </a:tbl>
          </a:graphicData>
        </a:graphic>
      </p:graphicFrame>
      <p:pic>
        <p:nvPicPr>
          <p:cNvPr id="6" name="صورة 5">
            <a:extLst>
              <a:ext uri="{FF2B5EF4-FFF2-40B4-BE49-F238E27FC236}">
                <a16:creationId xmlns:a16="http://schemas.microsoft.com/office/drawing/2014/main" id="{BD4A05EA-E88E-4CB6-BEA4-C6752E99DF29}"/>
              </a:ext>
            </a:extLst>
          </p:cNvPr>
          <p:cNvPicPr>
            <a:picLocks noChangeAspect="1"/>
          </p:cNvPicPr>
          <p:nvPr/>
        </p:nvPicPr>
        <p:blipFill>
          <a:blip r:embed="rId2"/>
          <a:stretch>
            <a:fillRect/>
          </a:stretch>
        </p:blipFill>
        <p:spPr>
          <a:xfrm>
            <a:off x="9980387" y="5094950"/>
            <a:ext cx="1014185" cy="824025"/>
          </a:xfrm>
          <a:prstGeom prst="rect">
            <a:avLst/>
          </a:prstGeom>
        </p:spPr>
      </p:pic>
      <p:sp>
        <p:nvSpPr>
          <p:cNvPr id="8" name="مربع نص 7">
            <a:extLst>
              <a:ext uri="{FF2B5EF4-FFF2-40B4-BE49-F238E27FC236}">
                <a16:creationId xmlns:a16="http://schemas.microsoft.com/office/drawing/2014/main" id="{71FE6A9A-EF49-40B6-9D93-7F6AD14965DD}"/>
              </a:ext>
            </a:extLst>
          </p:cNvPr>
          <p:cNvSpPr txBox="1"/>
          <p:nvPr/>
        </p:nvSpPr>
        <p:spPr>
          <a:xfrm>
            <a:off x="2895600" y="2025134"/>
            <a:ext cx="6096000" cy="584775"/>
          </a:xfrm>
          <a:prstGeom prst="rect">
            <a:avLst/>
          </a:prstGeom>
          <a:noFill/>
        </p:spPr>
        <p:txBody>
          <a:bodyPr wrap="square">
            <a:spAutoFit/>
          </a:bodyPr>
          <a:lstStyle/>
          <a:p>
            <a:r>
              <a:rPr lang="ar-EG" sz="3200" b="1" dirty="0"/>
              <a:t>سيتم محاذاة الجملة الأولى فقط </a:t>
            </a:r>
          </a:p>
        </p:txBody>
      </p:sp>
      <p:sp>
        <p:nvSpPr>
          <p:cNvPr id="9" name="مربع نص 8">
            <a:extLst>
              <a:ext uri="{FF2B5EF4-FFF2-40B4-BE49-F238E27FC236}">
                <a16:creationId xmlns:a16="http://schemas.microsoft.com/office/drawing/2014/main" id="{637BB858-44BA-4188-A140-955AB670C721}"/>
              </a:ext>
            </a:extLst>
          </p:cNvPr>
          <p:cNvSpPr txBox="1"/>
          <p:nvPr/>
        </p:nvSpPr>
        <p:spPr>
          <a:xfrm>
            <a:off x="2895600" y="3663317"/>
            <a:ext cx="6096000" cy="584775"/>
          </a:xfrm>
          <a:prstGeom prst="rect">
            <a:avLst/>
          </a:prstGeom>
          <a:noFill/>
        </p:spPr>
        <p:txBody>
          <a:bodyPr wrap="square">
            <a:spAutoFit/>
          </a:bodyPr>
          <a:lstStyle/>
          <a:p>
            <a:r>
              <a:rPr lang="ar-EG" sz="3200" b="1" dirty="0"/>
              <a:t>سيتم محاذاة السطر الأول فقط </a:t>
            </a:r>
          </a:p>
        </p:txBody>
      </p:sp>
      <p:sp>
        <p:nvSpPr>
          <p:cNvPr id="10" name="مربع نص 9">
            <a:extLst>
              <a:ext uri="{FF2B5EF4-FFF2-40B4-BE49-F238E27FC236}">
                <a16:creationId xmlns:a16="http://schemas.microsoft.com/office/drawing/2014/main" id="{5BE7D9D7-2497-4CC4-A249-85914DB7CA82}"/>
              </a:ext>
            </a:extLst>
          </p:cNvPr>
          <p:cNvSpPr txBox="1"/>
          <p:nvPr/>
        </p:nvSpPr>
        <p:spPr>
          <a:xfrm>
            <a:off x="2895600" y="5214574"/>
            <a:ext cx="6096000" cy="584775"/>
          </a:xfrm>
          <a:prstGeom prst="rect">
            <a:avLst/>
          </a:prstGeom>
          <a:noFill/>
        </p:spPr>
        <p:txBody>
          <a:bodyPr wrap="square">
            <a:spAutoFit/>
          </a:bodyPr>
          <a:lstStyle/>
          <a:p>
            <a:r>
              <a:rPr lang="ar-EG" sz="3200" b="1" dirty="0"/>
              <a:t>سيتم محاذاة الفقرة بأكملها </a:t>
            </a:r>
          </a:p>
        </p:txBody>
      </p:sp>
      <p:sp>
        <p:nvSpPr>
          <p:cNvPr id="11" name="مربع نص 10">
            <a:extLst>
              <a:ext uri="{FF2B5EF4-FFF2-40B4-BE49-F238E27FC236}">
                <a16:creationId xmlns:a16="http://schemas.microsoft.com/office/drawing/2014/main" id="{BC168539-925C-43BE-8D66-AA551C5D6827}"/>
              </a:ext>
            </a:extLst>
          </p:cNvPr>
          <p:cNvSpPr txBox="1"/>
          <p:nvPr/>
        </p:nvSpPr>
        <p:spPr>
          <a:xfrm>
            <a:off x="4027714" y="435429"/>
            <a:ext cx="7346044" cy="954107"/>
          </a:xfrm>
          <a:prstGeom prst="rect">
            <a:avLst/>
          </a:prstGeom>
          <a:solidFill>
            <a:schemeClr val="accent4">
              <a:lumMod val="20000"/>
              <a:lumOff val="80000"/>
            </a:schemeClr>
          </a:solidFill>
        </p:spPr>
        <p:txBody>
          <a:bodyPr wrap="square" rtlCol="1">
            <a:spAutoFit/>
          </a:bodyPr>
          <a:lstStyle/>
          <a:p>
            <a:r>
              <a:rPr lang="ar-EG" sz="2800" b="1" dirty="0"/>
              <a:t>في الصورة أعلاه، لاحظ مكان وضع المؤشر وحدد إذا كانت الإجابة صحيحة أم خاطئة </a:t>
            </a:r>
          </a:p>
        </p:txBody>
      </p:sp>
      <p:sp>
        <p:nvSpPr>
          <p:cNvPr id="12" name="مستطيل: زوايا مستديرة 11">
            <a:extLst>
              <a:ext uri="{FF2B5EF4-FFF2-40B4-BE49-F238E27FC236}">
                <a16:creationId xmlns:a16="http://schemas.microsoft.com/office/drawing/2014/main" id="{95C0C8FA-C15E-4CC3-A496-9245140E2434}"/>
              </a:ext>
            </a:extLst>
          </p:cNvPr>
          <p:cNvSpPr/>
          <p:nvPr/>
        </p:nvSpPr>
        <p:spPr>
          <a:xfrm>
            <a:off x="2634343" y="435429"/>
            <a:ext cx="1393371" cy="9156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t>صحيحة</a:t>
            </a:r>
          </a:p>
        </p:txBody>
      </p:sp>
      <p:sp>
        <p:nvSpPr>
          <p:cNvPr id="13" name="مستطيل: زوايا مستديرة 12">
            <a:extLst>
              <a:ext uri="{FF2B5EF4-FFF2-40B4-BE49-F238E27FC236}">
                <a16:creationId xmlns:a16="http://schemas.microsoft.com/office/drawing/2014/main" id="{4E3FB6BF-7335-4AD4-BFA2-F664D0CFFB76}"/>
              </a:ext>
            </a:extLst>
          </p:cNvPr>
          <p:cNvSpPr/>
          <p:nvPr/>
        </p:nvSpPr>
        <p:spPr>
          <a:xfrm>
            <a:off x="927099" y="435429"/>
            <a:ext cx="1393371" cy="9156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t>خاطئة</a:t>
            </a:r>
          </a:p>
        </p:txBody>
      </p:sp>
      <p:sp>
        <p:nvSpPr>
          <p:cNvPr id="14" name="مربع نص 13">
            <a:extLst>
              <a:ext uri="{FF2B5EF4-FFF2-40B4-BE49-F238E27FC236}">
                <a16:creationId xmlns:a16="http://schemas.microsoft.com/office/drawing/2014/main" id="{F78A71F4-4988-475C-892E-7B963A7AEEAE}"/>
              </a:ext>
            </a:extLst>
          </p:cNvPr>
          <p:cNvSpPr txBox="1"/>
          <p:nvPr/>
        </p:nvSpPr>
        <p:spPr>
          <a:xfrm>
            <a:off x="2841171" y="4892388"/>
            <a:ext cx="979714" cy="1015663"/>
          </a:xfrm>
          <a:prstGeom prst="rect">
            <a:avLst/>
          </a:prstGeom>
          <a:noFill/>
        </p:spPr>
        <p:txBody>
          <a:bodyPr wrap="square" rtlCol="1">
            <a:spAutoFit/>
          </a:bodyPr>
          <a:lstStyle/>
          <a:p>
            <a:r>
              <a:rPr lang="ar-EG" sz="6000" b="1" dirty="0">
                <a:solidFill>
                  <a:srgbClr val="002060"/>
                </a:solidFill>
              </a:rPr>
              <a:t>√</a:t>
            </a:r>
          </a:p>
        </p:txBody>
      </p:sp>
      <p:sp>
        <p:nvSpPr>
          <p:cNvPr id="16" name="مربع نص 15">
            <a:extLst>
              <a:ext uri="{FF2B5EF4-FFF2-40B4-BE49-F238E27FC236}">
                <a16:creationId xmlns:a16="http://schemas.microsoft.com/office/drawing/2014/main" id="{2CBA3ABD-6A4A-4994-95B9-7CE3D36A54AB}"/>
              </a:ext>
            </a:extLst>
          </p:cNvPr>
          <p:cNvSpPr txBox="1"/>
          <p:nvPr/>
        </p:nvSpPr>
        <p:spPr>
          <a:xfrm>
            <a:off x="961569" y="3155485"/>
            <a:ext cx="979714" cy="1015663"/>
          </a:xfrm>
          <a:prstGeom prst="rect">
            <a:avLst/>
          </a:prstGeom>
          <a:noFill/>
        </p:spPr>
        <p:txBody>
          <a:bodyPr wrap="square" rtlCol="1">
            <a:spAutoFit/>
          </a:bodyPr>
          <a:lstStyle/>
          <a:p>
            <a:r>
              <a:rPr lang="ar-EG" sz="6000" b="1" dirty="0">
                <a:solidFill>
                  <a:srgbClr val="002060"/>
                </a:solidFill>
              </a:rPr>
              <a:t>×</a:t>
            </a:r>
          </a:p>
        </p:txBody>
      </p:sp>
      <p:sp>
        <p:nvSpPr>
          <p:cNvPr id="17" name="مربع نص 16">
            <a:extLst>
              <a:ext uri="{FF2B5EF4-FFF2-40B4-BE49-F238E27FC236}">
                <a16:creationId xmlns:a16="http://schemas.microsoft.com/office/drawing/2014/main" id="{2C1D3416-7970-45D3-A1AC-4651D58D9B9F}"/>
              </a:ext>
            </a:extLst>
          </p:cNvPr>
          <p:cNvSpPr txBox="1"/>
          <p:nvPr/>
        </p:nvSpPr>
        <p:spPr>
          <a:xfrm>
            <a:off x="918026" y="1594246"/>
            <a:ext cx="1034143" cy="1015663"/>
          </a:xfrm>
          <a:prstGeom prst="rect">
            <a:avLst/>
          </a:prstGeom>
          <a:noFill/>
        </p:spPr>
        <p:txBody>
          <a:bodyPr wrap="square" rtlCol="1">
            <a:spAutoFit/>
          </a:bodyPr>
          <a:lstStyle/>
          <a:p>
            <a:r>
              <a:rPr lang="ar-EG" sz="6000" b="1" dirty="0">
                <a:solidFill>
                  <a:srgbClr val="002060"/>
                </a:solidFill>
              </a:rPr>
              <a:t>×</a:t>
            </a:r>
          </a:p>
        </p:txBody>
      </p:sp>
    </p:spTree>
    <p:extLst>
      <p:ext uri="{BB962C8B-B14F-4D97-AF65-F5344CB8AC3E}">
        <p14:creationId xmlns:p14="http://schemas.microsoft.com/office/powerpoint/2010/main" val="343948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P spid="14" grpId="0"/>
      <p:bldP spid="16"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4">
            <a:extLst>
              <a:ext uri="{FF2B5EF4-FFF2-40B4-BE49-F238E27FC236}">
                <a16:creationId xmlns:a16="http://schemas.microsoft.com/office/drawing/2014/main" id="{7FE4B04D-F19E-4F63-920D-1C322B336108}"/>
              </a:ext>
            </a:extLst>
          </p:cNvPr>
          <p:cNvGraphicFramePr>
            <a:graphicFrameLocks noGrp="1"/>
          </p:cNvGraphicFramePr>
          <p:nvPr>
            <p:extLst>
              <p:ext uri="{D42A27DB-BD31-4B8C-83A1-F6EECF244321}">
                <p14:modId xmlns:p14="http://schemas.microsoft.com/office/powerpoint/2010/main" val="460833569"/>
              </p:ext>
            </p:extLst>
          </p:nvPr>
        </p:nvGraphicFramePr>
        <p:xfrm>
          <a:off x="818242" y="1351037"/>
          <a:ext cx="10555516" cy="5029200"/>
        </p:xfrm>
        <a:graphic>
          <a:graphicData uri="http://schemas.openxmlformats.org/drawingml/2006/table">
            <a:tbl>
              <a:tblPr rtl="1" firstRow="1" bandRow="1">
                <a:tableStyleId>{5C22544A-7EE6-4342-B048-85BDC9FD1C3A}</a:tableStyleId>
              </a:tblPr>
              <a:tblGrid>
                <a:gridCol w="2099129">
                  <a:extLst>
                    <a:ext uri="{9D8B030D-6E8A-4147-A177-3AD203B41FA5}">
                      <a16:colId xmlns:a16="http://schemas.microsoft.com/office/drawing/2014/main" val="3829457311"/>
                    </a:ext>
                  </a:extLst>
                </a:gridCol>
                <a:gridCol w="5029200">
                  <a:extLst>
                    <a:ext uri="{9D8B030D-6E8A-4147-A177-3AD203B41FA5}">
                      <a16:colId xmlns:a16="http://schemas.microsoft.com/office/drawing/2014/main" val="3282351231"/>
                    </a:ext>
                  </a:extLst>
                </a:gridCol>
                <a:gridCol w="1676400">
                  <a:extLst>
                    <a:ext uri="{9D8B030D-6E8A-4147-A177-3AD203B41FA5}">
                      <a16:colId xmlns:a16="http://schemas.microsoft.com/office/drawing/2014/main" val="1012053930"/>
                    </a:ext>
                  </a:extLst>
                </a:gridCol>
                <a:gridCol w="1750787">
                  <a:extLst>
                    <a:ext uri="{9D8B030D-6E8A-4147-A177-3AD203B41FA5}">
                      <a16:colId xmlns:a16="http://schemas.microsoft.com/office/drawing/2014/main" val="2586861347"/>
                    </a:ext>
                  </a:extLst>
                </a:gridCol>
              </a:tblGrid>
              <a:tr h="1654226">
                <a:tc rowSpan="3">
                  <a:txBody>
                    <a:bodyPr/>
                    <a:lstStyle/>
                    <a:p>
                      <a:pPr rtl="1"/>
                      <a:r>
                        <a:rPr lang="ar-EG" sz="3600" dirty="0">
                          <a:solidFill>
                            <a:srgbClr val="002060"/>
                          </a:solidFill>
                        </a:rPr>
                        <a:t>الطريقة الصحيحة لإنشاء مسافة في</a:t>
                      </a:r>
                    </a:p>
                    <a:p>
                      <a:pPr rtl="1"/>
                      <a:r>
                        <a:rPr lang="ar-EG" sz="3600" dirty="0">
                          <a:solidFill>
                            <a:srgbClr val="002060"/>
                          </a:solidFill>
                        </a:rPr>
                        <a:t>بداية السطر الأول من الفقرة هي الضغط على..</a:t>
                      </a:r>
                      <a:endParaRPr lang="ar-EG" sz="3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98351740"/>
                  </a:ext>
                </a:extLst>
              </a:tr>
              <a:tr h="1654226">
                <a:tc vMerge="1">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42697641"/>
                  </a:ext>
                </a:extLst>
              </a:tr>
              <a:tr h="1654226">
                <a:tc vMerge="1">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sz="40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87639500"/>
                  </a:ext>
                </a:extLst>
              </a:tr>
            </a:tbl>
          </a:graphicData>
        </a:graphic>
      </p:graphicFrame>
      <p:sp>
        <p:nvSpPr>
          <p:cNvPr id="8" name="مربع نص 7">
            <a:extLst>
              <a:ext uri="{FF2B5EF4-FFF2-40B4-BE49-F238E27FC236}">
                <a16:creationId xmlns:a16="http://schemas.microsoft.com/office/drawing/2014/main" id="{71FE6A9A-EF49-40B6-9D93-7F6AD14965DD}"/>
              </a:ext>
            </a:extLst>
          </p:cNvPr>
          <p:cNvSpPr txBox="1"/>
          <p:nvPr/>
        </p:nvSpPr>
        <p:spPr>
          <a:xfrm>
            <a:off x="2895600" y="2025134"/>
            <a:ext cx="6096000" cy="584775"/>
          </a:xfrm>
          <a:prstGeom prst="rect">
            <a:avLst/>
          </a:prstGeom>
          <a:noFill/>
        </p:spPr>
        <p:txBody>
          <a:bodyPr wrap="square">
            <a:spAutoFit/>
          </a:bodyPr>
          <a:lstStyle/>
          <a:p>
            <a:r>
              <a:rPr lang="ar-EG" sz="3200" dirty="0"/>
              <a:t>مفتاح المسافة عدة مرات </a:t>
            </a:r>
            <a:endParaRPr lang="ar-EG" sz="3200" b="1" dirty="0"/>
          </a:p>
        </p:txBody>
      </p:sp>
      <p:sp>
        <p:nvSpPr>
          <p:cNvPr id="9" name="مربع نص 8">
            <a:extLst>
              <a:ext uri="{FF2B5EF4-FFF2-40B4-BE49-F238E27FC236}">
                <a16:creationId xmlns:a16="http://schemas.microsoft.com/office/drawing/2014/main" id="{637BB858-44BA-4188-A140-955AB670C721}"/>
              </a:ext>
            </a:extLst>
          </p:cNvPr>
          <p:cNvSpPr txBox="1"/>
          <p:nvPr/>
        </p:nvSpPr>
        <p:spPr>
          <a:xfrm>
            <a:off x="2895600" y="3663317"/>
            <a:ext cx="6096000" cy="584775"/>
          </a:xfrm>
          <a:prstGeom prst="rect">
            <a:avLst/>
          </a:prstGeom>
          <a:noFill/>
        </p:spPr>
        <p:txBody>
          <a:bodyPr wrap="square">
            <a:spAutoFit/>
          </a:bodyPr>
          <a:lstStyle/>
          <a:p>
            <a:r>
              <a:rPr lang="ar-EG" sz="3200" dirty="0"/>
              <a:t>مفتاح التبويب </a:t>
            </a:r>
            <a:endParaRPr lang="ar-EG" sz="3200" b="1" dirty="0"/>
          </a:p>
        </p:txBody>
      </p:sp>
      <p:sp>
        <p:nvSpPr>
          <p:cNvPr id="10" name="مربع نص 9">
            <a:extLst>
              <a:ext uri="{FF2B5EF4-FFF2-40B4-BE49-F238E27FC236}">
                <a16:creationId xmlns:a16="http://schemas.microsoft.com/office/drawing/2014/main" id="{5BE7D9D7-2497-4CC4-A249-85914DB7CA82}"/>
              </a:ext>
            </a:extLst>
          </p:cNvPr>
          <p:cNvSpPr txBox="1"/>
          <p:nvPr/>
        </p:nvSpPr>
        <p:spPr>
          <a:xfrm>
            <a:off x="2895600" y="5214574"/>
            <a:ext cx="6096000" cy="584775"/>
          </a:xfrm>
          <a:prstGeom prst="rect">
            <a:avLst/>
          </a:prstGeom>
          <a:noFill/>
        </p:spPr>
        <p:txBody>
          <a:bodyPr wrap="square">
            <a:spAutoFit/>
          </a:bodyPr>
          <a:lstStyle/>
          <a:p>
            <a:r>
              <a:rPr lang="ar-EG" sz="3200" dirty="0"/>
              <a:t>زر زيادة المسافة البادئة  </a:t>
            </a:r>
            <a:endParaRPr lang="ar-EG" sz="3200" b="1" dirty="0"/>
          </a:p>
        </p:txBody>
      </p:sp>
      <p:sp>
        <p:nvSpPr>
          <p:cNvPr id="11" name="مربع نص 10">
            <a:extLst>
              <a:ext uri="{FF2B5EF4-FFF2-40B4-BE49-F238E27FC236}">
                <a16:creationId xmlns:a16="http://schemas.microsoft.com/office/drawing/2014/main" id="{BC168539-925C-43BE-8D66-AA551C5D6827}"/>
              </a:ext>
            </a:extLst>
          </p:cNvPr>
          <p:cNvSpPr txBox="1"/>
          <p:nvPr/>
        </p:nvSpPr>
        <p:spPr>
          <a:xfrm>
            <a:off x="4027714" y="435429"/>
            <a:ext cx="7346044" cy="954107"/>
          </a:xfrm>
          <a:prstGeom prst="rect">
            <a:avLst/>
          </a:prstGeom>
          <a:solidFill>
            <a:schemeClr val="accent4">
              <a:lumMod val="20000"/>
              <a:lumOff val="80000"/>
            </a:schemeClr>
          </a:solidFill>
        </p:spPr>
        <p:txBody>
          <a:bodyPr wrap="square" rtlCol="1">
            <a:spAutoFit/>
          </a:bodyPr>
          <a:lstStyle/>
          <a:p>
            <a:r>
              <a:rPr lang="ar-EG" sz="2800" b="1" dirty="0"/>
              <a:t>في الصورة أعلاه، لاحظ مكان وضع المؤشر وحدد إذا كانت الإجابة صحيحة أم خاطئة </a:t>
            </a:r>
          </a:p>
        </p:txBody>
      </p:sp>
      <p:sp>
        <p:nvSpPr>
          <p:cNvPr id="12" name="مستطيل: زوايا مستديرة 11">
            <a:extLst>
              <a:ext uri="{FF2B5EF4-FFF2-40B4-BE49-F238E27FC236}">
                <a16:creationId xmlns:a16="http://schemas.microsoft.com/office/drawing/2014/main" id="{95C0C8FA-C15E-4CC3-A496-9245140E2434}"/>
              </a:ext>
            </a:extLst>
          </p:cNvPr>
          <p:cNvSpPr/>
          <p:nvPr/>
        </p:nvSpPr>
        <p:spPr>
          <a:xfrm>
            <a:off x="2634343" y="435429"/>
            <a:ext cx="1393371" cy="9156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t>صحيحة</a:t>
            </a:r>
          </a:p>
        </p:txBody>
      </p:sp>
      <p:sp>
        <p:nvSpPr>
          <p:cNvPr id="13" name="مستطيل: زوايا مستديرة 12">
            <a:extLst>
              <a:ext uri="{FF2B5EF4-FFF2-40B4-BE49-F238E27FC236}">
                <a16:creationId xmlns:a16="http://schemas.microsoft.com/office/drawing/2014/main" id="{4E3FB6BF-7335-4AD4-BFA2-F664D0CFFB76}"/>
              </a:ext>
            </a:extLst>
          </p:cNvPr>
          <p:cNvSpPr/>
          <p:nvPr/>
        </p:nvSpPr>
        <p:spPr>
          <a:xfrm>
            <a:off x="927099" y="435429"/>
            <a:ext cx="1393371" cy="9156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t>خاطئة</a:t>
            </a:r>
          </a:p>
        </p:txBody>
      </p:sp>
      <p:sp>
        <p:nvSpPr>
          <p:cNvPr id="14" name="مربع نص 13">
            <a:extLst>
              <a:ext uri="{FF2B5EF4-FFF2-40B4-BE49-F238E27FC236}">
                <a16:creationId xmlns:a16="http://schemas.microsoft.com/office/drawing/2014/main" id="{F78A71F4-4988-475C-892E-7B963A7AEEAE}"/>
              </a:ext>
            </a:extLst>
          </p:cNvPr>
          <p:cNvSpPr txBox="1"/>
          <p:nvPr/>
        </p:nvSpPr>
        <p:spPr>
          <a:xfrm>
            <a:off x="2841171" y="4892388"/>
            <a:ext cx="979714" cy="1015663"/>
          </a:xfrm>
          <a:prstGeom prst="rect">
            <a:avLst/>
          </a:prstGeom>
          <a:noFill/>
        </p:spPr>
        <p:txBody>
          <a:bodyPr wrap="square" rtlCol="1">
            <a:spAutoFit/>
          </a:bodyPr>
          <a:lstStyle/>
          <a:p>
            <a:r>
              <a:rPr lang="ar-EG" sz="6000" b="1" dirty="0">
                <a:solidFill>
                  <a:srgbClr val="002060"/>
                </a:solidFill>
              </a:rPr>
              <a:t>√</a:t>
            </a:r>
          </a:p>
        </p:txBody>
      </p:sp>
      <p:sp>
        <p:nvSpPr>
          <p:cNvPr id="16" name="مربع نص 15">
            <a:extLst>
              <a:ext uri="{FF2B5EF4-FFF2-40B4-BE49-F238E27FC236}">
                <a16:creationId xmlns:a16="http://schemas.microsoft.com/office/drawing/2014/main" id="{2CBA3ABD-6A4A-4994-95B9-7CE3D36A54AB}"/>
              </a:ext>
            </a:extLst>
          </p:cNvPr>
          <p:cNvSpPr txBox="1"/>
          <p:nvPr/>
        </p:nvSpPr>
        <p:spPr>
          <a:xfrm>
            <a:off x="961569" y="3155485"/>
            <a:ext cx="979714" cy="1015663"/>
          </a:xfrm>
          <a:prstGeom prst="rect">
            <a:avLst/>
          </a:prstGeom>
          <a:noFill/>
        </p:spPr>
        <p:txBody>
          <a:bodyPr wrap="square" rtlCol="1">
            <a:spAutoFit/>
          </a:bodyPr>
          <a:lstStyle/>
          <a:p>
            <a:r>
              <a:rPr lang="ar-EG" sz="6000" b="1" dirty="0">
                <a:solidFill>
                  <a:srgbClr val="002060"/>
                </a:solidFill>
              </a:rPr>
              <a:t>×</a:t>
            </a:r>
          </a:p>
        </p:txBody>
      </p:sp>
      <p:sp>
        <p:nvSpPr>
          <p:cNvPr id="17" name="مربع نص 16">
            <a:extLst>
              <a:ext uri="{FF2B5EF4-FFF2-40B4-BE49-F238E27FC236}">
                <a16:creationId xmlns:a16="http://schemas.microsoft.com/office/drawing/2014/main" id="{2C1D3416-7970-45D3-A1AC-4651D58D9B9F}"/>
              </a:ext>
            </a:extLst>
          </p:cNvPr>
          <p:cNvSpPr txBox="1"/>
          <p:nvPr/>
        </p:nvSpPr>
        <p:spPr>
          <a:xfrm>
            <a:off x="918026" y="1594246"/>
            <a:ext cx="1034143" cy="1015663"/>
          </a:xfrm>
          <a:prstGeom prst="rect">
            <a:avLst/>
          </a:prstGeom>
          <a:noFill/>
        </p:spPr>
        <p:txBody>
          <a:bodyPr wrap="square" rtlCol="1">
            <a:spAutoFit/>
          </a:bodyPr>
          <a:lstStyle/>
          <a:p>
            <a:r>
              <a:rPr lang="ar-EG" sz="6000" b="1" dirty="0">
                <a:solidFill>
                  <a:srgbClr val="002060"/>
                </a:solidFill>
              </a:rPr>
              <a:t>×</a:t>
            </a:r>
          </a:p>
        </p:txBody>
      </p:sp>
    </p:spTree>
    <p:extLst>
      <p:ext uri="{BB962C8B-B14F-4D97-AF65-F5344CB8AC3E}">
        <p14:creationId xmlns:p14="http://schemas.microsoft.com/office/powerpoint/2010/main" val="289926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P spid="14" grpId="0"/>
      <p:bldP spid="16"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5E9317A-159D-4328-BB1D-2594E823C4AE}"/>
              </a:ext>
            </a:extLst>
          </p:cNvPr>
          <p:cNvSpPr txBox="1"/>
          <p:nvPr/>
        </p:nvSpPr>
        <p:spPr>
          <a:xfrm>
            <a:off x="1055914" y="2659559"/>
            <a:ext cx="10080172" cy="769441"/>
          </a:xfrm>
          <a:prstGeom prst="rect">
            <a:avLst/>
          </a:prstGeom>
          <a:solidFill>
            <a:schemeClr val="accent6">
              <a:lumMod val="75000"/>
            </a:schemeClr>
          </a:solidFill>
        </p:spPr>
        <p:txBody>
          <a:bodyPr wrap="square" rtlCol="1">
            <a:spAutoFit/>
          </a:bodyPr>
          <a:lstStyle/>
          <a:p>
            <a:pPr algn="ctr"/>
            <a:r>
              <a:rPr lang="ar-EG" sz="4400" b="1" dirty="0">
                <a:solidFill>
                  <a:schemeClr val="bg1"/>
                </a:solidFill>
              </a:rPr>
              <a:t>طابق</a:t>
            </a:r>
          </a:p>
        </p:txBody>
      </p:sp>
    </p:spTree>
    <p:extLst>
      <p:ext uri="{BB962C8B-B14F-4D97-AF65-F5344CB8AC3E}">
        <p14:creationId xmlns:p14="http://schemas.microsoft.com/office/powerpoint/2010/main" val="3677331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زوايا مستديرة 5">
            <a:extLst>
              <a:ext uri="{FF2B5EF4-FFF2-40B4-BE49-F238E27FC236}">
                <a16:creationId xmlns:a16="http://schemas.microsoft.com/office/drawing/2014/main" id="{B1CB74C4-DDEC-4DDC-A14E-357147C5BC8A}"/>
              </a:ext>
            </a:extLst>
          </p:cNvPr>
          <p:cNvSpPr/>
          <p:nvPr/>
        </p:nvSpPr>
        <p:spPr>
          <a:xfrm>
            <a:off x="7293429" y="609600"/>
            <a:ext cx="3940628" cy="1741714"/>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solidFill>
                  <a:schemeClr val="accent6">
                    <a:lumMod val="50000"/>
                  </a:schemeClr>
                </a:solidFill>
              </a:rPr>
              <a:t>الضغط عل زر </a:t>
            </a:r>
            <a:r>
              <a:rPr lang="en-US" sz="3200" b="1" dirty="0">
                <a:solidFill>
                  <a:schemeClr val="accent6">
                    <a:lumMod val="50000"/>
                  </a:schemeClr>
                </a:solidFill>
              </a:rPr>
              <a:t>Tab </a:t>
            </a:r>
            <a:r>
              <a:rPr lang="ar-EG" sz="3200" b="1" dirty="0">
                <a:solidFill>
                  <a:schemeClr val="accent6">
                    <a:lumMod val="50000"/>
                  </a:schemeClr>
                </a:solidFill>
              </a:rPr>
              <a:t>مرة واحدة ثم اضغط على زر زيادة المسافة البادئة</a:t>
            </a:r>
          </a:p>
        </p:txBody>
      </p:sp>
      <p:pic>
        <p:nvPicPr>
          <p:cNvPr id="8" name="صورة 7">
            <a:extLst>
              <a:ext uri="{FF2B5EF4-FFF2-40B4-BE49-F238E27FC236}">
                <a16:creationId xmlns:a16="http://schemas.microsoft.com/office/drawing/2014/main" id="{BC1436C2-2DEB-4748-AA3B-32BB7B387E41}"/>
              </a:ext>
            </a:extLst>
          </p:cNvPr>
          <p:cNvPicPr>
            <a:picLocks noChangeAspect="1"/>
          </p:cNvPicPr>
          <p:nvPr/>
        </p:nvPicPr>
        <p:blipFill>
          <a:blip r:embed="rId2"/>
          <a:stretch>
            <a:fillRect/>
          </a:stretch>
        </p:blipFill>
        <p:spPr>
          <a:xfrm>
            <a:off x="631371" y="609600"/>
            <a:ext cx="4550229" cy="2069722"/>
          </a:xfrm>
          <a:prstGeom prst="rect">
            <a:avLst/>
          </a:prstGeom>
        </p:spPr>
      </p:pic>
      <p:pic>
        <p:nvPicPr>
          <p:cNvPr id="10" name="صورة 9">
            <a:extLst>
              <a:ext uri="{FF2B5EF4-FFF2-40B4-BE49-F238E27FC236}">
                <a16:creationId xmlns:a16="http://schemas.microsoft.com/office/drawing/2014/main" id="{7E2C2B75-1381-4132-BB0A-84FDD9483607}"/>
              </a:ext>
            </a:extLst>
          </p:cNvPr>
          <p:cNvPicPr>
            <a:picLocks noChangeAspect="1"/>
          </p:cNvPicPr>
          <p:nvPr/>
        </p:nvPicPr>
        <p:blipFill>
          <a:blip r:embed="rId3"/>
          <a:stretch>
            <a:fillRect/>
          </a:stretch>
        </p:blipFill>
        <p:spPr>
          <a:xfrm>
            <a:off x="867207" y="2834455"/>
            <a:ext cx="4286417" cy="1668237"/>
          </a:xfrm>
          <a:prstGeom prst="rect">
            <a:avLst/>
          </a:prstGeom>
        </p:spPr>
      </p:pic>
      <p:pic>
        <p:nvPicPr>
          <p:cNvPr id="12" name="صورة 11">
            <a:extLst>
              <a:ext uri="{FF2B5EF4-FFF2-40B4-BE49-F238E27FC236}">
                <a16:creationId xmlns:a16="http://schemas.microsoft.com/office/drawing/2014/main" id="{DDAD6356-417C-4CAD-8296-D7E1AA35C94F}"/>
              </a:ext>
            </a:extLst>
          </p:cNvPr>
          <p:cNvPicPr>
            <a:picLocks noChangeAspect="1"/>
          </p:cNvPicPr>
          <p:nvPr/>
        </p:nvPicPr>
        <p:blipFill>
          <a:blip r:embed="rId4"/>
          <a:stretch>
            <a:fillRect/>
          </a:stretch>
        </p:blipFill>
        <p:spPr>
          <a:xfrm>
            <a:off x="938725" y="4881488"/>
            <a:ext cx="4143380" cy="1800227"/>
          </a:xfrm>
          <a:prstGeom prst="rect">
            <a:avLst/>
          </a:prstGeom>
        </p:spPr>
      </p:pic>
      <p:sp>
        <p:nvSpPr>
          <p:cNvPr id="13" name="مستطيل: زوايا مستديرة 12">
            <a:extLst>
              <a:ext uri="{FF2B5EF4-FFF2-40B4-BE49-F238E27FC236}">
                <a16:creationId xmlns:a16="http://schemas.microsoft.com/office/drawing/2014/main" id="{839A2B83-5298-460D-B1CD-3CF3CA3F4407}"/>
              </a:ext>
            </a:extLst>
          </p:cNvPr>
          <p:cNvSpPr/>
          <p:nvPr/>
        </p:nvSpPr>
        <p:spPr>
          <a:xfrm>
            <a:off x="7356189" y="2690926"/>
            <a:ext cx="3940628" cy="1741714"/>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solidFill>
                  <a:schemeClr val="accent6">
                    <a:lumMod val="50000"/>
                  </a:schemeClr>
                </a:solidFill>
              </a:rPr>
              <a:t>الضغط على زر </a:t>
            </a:r>
            <a:r>
              <a:rPr lang="en-US" sz="3200" b="1" dirty="0">
                <a:solidFill>
                  <a:schemeClr val="accent6">
                    <a:lumMod val="50000"/>
                  </a:schemeClr>
                </a:solidFill>
              </a:rPr>
              <a:t>Tab </a:t>
            </a:r>
            <a:r>
              <a:rPr lang="ar-EG" sz="3200" b="1" dirty="0">
                <a:solidFill>
                  <a:schemeClr val="accent6">
                    <a:lumMod val="50000"/>
                  </a:schemeClr>
                </a:solidFill>
              </a:rPr>
              <a:t>مرة واحدة </a:t>
            </a:r>
          </a:p>
        </p:txBody>
      </p:sp>
      <p:sp>
        <p:nvSpPr>
          <p:cNvPr id="14" name="مستطيل: زوايا مستديرة 13">
            <a:extLst>
              <a:ext uri="{FF2B5EF4-FFF2-40B4-BE49-F238E27FC236}">
                <a16:creationId xmlns:a16="http://schemas.microsoft.com/office/drawing/2014/main" id="{73B1F3D0-5FE9-4E97-AA0E-35B7AA27805D}"/>
              </a:ext>
            </a:extLst>
          </p:cNvPr>
          <p:cNvSpPr/>
          <p:nvPr/>
        </p:nvSpPr>
        <p:spPr>
          <a:xfrm>
            <a:off x="7432389" y="4910745"/>
            <a:ext cx="3940628" cy="1741714"/>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solidFill>
                  <a:schemeClr val="accent6">
                    <a:lumMod val="50000"/>
                  </a:schemeClr>
                </a:solidFill>
              </a:rPr>
              <a:t>الضغط على زر زيادة المسافة البادئة مرة واحدة</a:t>
            </a:r>
          </a:p>
        </p:txBody>
      </p:sp>
      <p:cxnSp>
        <p:nvCxnSpPr>
          <p:cNvPr id="16" name="رابط كسهم مستقيم 15">
            <a:extLst>
              <a:ext uri="{FF2B5EF4-FFF2-40B4-BE49-F238E27FC236}">
                <a16:creationId xmlns:a16="http://schemas.microsoft.com/office/drawing/2014/main" id="{6C913261-E018-4BB2-8F6D-0A9AF85647EF}"/>
              </a:ext>
            </a:extLst>
          </p:cNvPr>
          <p:cNvCxnSpPr>
            <a:cxnSpLocks/>
            <a:stCxn id="6" idx="1"/>
            <a:endCxn id="8" idx="3"/>
          </p:cNvCxnSpPr>
          <p:nvPr/>
        </p:nvCxnSpPr>
        <p:spPr>
          <a:xfrm flipH="1">
            <a:off x="5181600" y="1480457"/>
            <a:ext cx="2111829" cy="164004"/>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9" name="رابط كسهم مستقيم 18">
            <a:extLst>
              <a:ext uri="{FF2B5EF4-FFF2-40B4-BE49-F238E27FC236}">
                <a16:creationId xmlns:a16="http://schemas.microsoft.com/office/drawing/2014/main" id="{73FBD91E-66A5-4720-9828-164DA67A66E4}"/>
              </a:ext>
            </a:extLst>
          </p:cNvPr>
          <p:cNvCxnSpPr>
            <a:cxnSpLocks/>
          </p:cNvCxnSpPr>
          <p:nvPr/>
        </p:nvCxnSpPr>
        <p:spPr>
          <a:xfrm flipH="1">
            <a:off x="5320560" y="3586571"/>
            <a:ext cx="2111829" cy="164004"/>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0" name="رابط كسهم مستقيم 19">
            <a:extLst>
              <a:ext uri="{FF2B5EF4-FFF2-40B4-BE49-F238E27FC236}">
                <a16:creationId xmlns:a16="http://schemas.microsoft.com/office/drawing/2014/main" id="{2361F48B-5896-4371-A359-D00F13039A1E}"/>
              </a:ext>
            </a:extLst>
          </p:cNvPr>
          <p:cNvCxnSpPr>
            <a:cxnSpLocks/>
          </p:cNvCxnSpPr>
          <p:nvPr/>
        </p:nvCxnSpPr>
        <p:spPr>
          <a:xfrm flipH="1">
            <a:off x="5244360" y="5503893"/>
            <a:ext cx="2111829" cy="164004"/>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133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E36B20D4-0E32-41EF-A9F6-3DF13C8AEC65}"/>
              </a:ext>
            </a:extLst>
          </p:cNvPr>
          <p:cNvSpPr txBox="1"/>
          <p:nvPr/>
        </p:nvSpPr>
        <p:spPr>
          <a:xfrm>
            <a:off x="1763485" y="544286"/>
            <a:ext cx="8665029" cy="940653"/>
          </a:xfrm>
          <a:prstGeom prst="bevel">
            <a:avLst/>
          </a:prstGeom>
          <a:solidFill>
            <a:schemeClr val="accent5">
              <a:lumMod val="40000"/>
              <a:lumOff val="60000"/>
            </a:schemeClr>
          </a:solidFill>
        </p:spPr>
        <p:txBody>
          <a:bodyPr wrap="square">
            <a:spAutoFit/>
          </a:bodyPr>
          <a:lstStyle/>
          <a:p>
            <a:pPr algn="ctr"/>
            <a:r>
              <a:rPr lang="ar-EG" sz="4000" b="1" dirty="0"/>
              <a:t>تعيين المسافات بين الأسطر والفقرات</a:t>
            </a:r>
          </a:p>
        </p:txBody>
      </p:sp>
      <p:sp>
        <p:nvSpPr>
          <p:cNvPr id="3" name="مربع نص 2">
            <a:extLst>
              <a:ext uri="{FF2B5EF4-FFF2-40B4-BE49-F238E27FC236}">
                <a16:creationId xmlns:a16="http://schemas.microsoft.com/office/drawing/2014/main" id="{3F12040C-ED2F-4998-AE2F-A94B0B3EFA0C}"/>
              </a:ext>
            </a:extLst>
          </p:cNvPr>
          <p:cNvSpPr txBox="1"/>
          <p:nvPr/>
        </p:nvSpPr>
        <p:spPr>
          <a:xfrm>
            <a:off x="1349829" y="2481943"/>
            <a:ext cx="9078685" cy="2308324"/>
          </a:xfrm>
          <a:prstGeom prst="rect">
            <a:avLst/>
          </a:prstGeom>
          <a:noFill/>
        </p:spPr>
        <p:txBody>
          <a:bodyPr wrap="square" rtlCol="1">
            <a:spAutoFit/>
          </a:bodyPr>
          <a:lstStyle/>
          <a:p>
            <a:r>
              <a:rPr lang="ar-EG" sz="3600" b="1" dirty="0">
                <a:solidFill>
                  <a:srgbClr val="C00000"/>
                </a:solidFill>
              </a:rPr>
              <a:t>من الضروري تعيين المسافة بين الأسطر والفقرات في النص. هل تعرف كيفية تطبيق ذلك؟</a:t>
            </a:r>
          </a:p>
          <a:p>
            <a:r>
              <a:rPr lang="ar-EG" sz="3600" b="1" dirty="0">
                <a:solidFill>
                  <a:srgbClr val="C00000"/>
                </a:solidFill>
              </a:rPr>
              <a:t>أجب عما يأتي للتأكد من أنك ستقوم بذلك بالطريقة الصحيحة.</a:t>
            </a:r>
          </a:p>
        </p:txBody>
      </p:sp>
    </p:spTree>
    <p:extLst>
      <p:ext uri="{BB962C8B-B14F-4D97-AF65-F5344CB8AC3E}">
        <p14:creationId xmlns:p14="http://schemas.microsoft.com/office/powerpoint/2010/main" val="105635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4">
            <a:extLst>
              <a:ext uri="{FF2B5EF4-FFF2-40B4-BE49-F238E27FC236}">
                <a16:creationId xmlns:a16="http://schemas.microsoft.com/office/drawing/2014/main" id="{ECEE3656-0E09-4970-951F-AB63B454DC98}"/>
              </a:ext>
            </a:extLst>
          </p:cNvPr>
          <p:cNvGraphicFramePr>
            <a:graphicFrameLocks noGrp="1"/>
          </p:cNvGraphicFramePr>
          <p:nvPr>
            <p:extLst>
              <p:ext uri="{D42A27DB-BD31-4B8C-83A1-F6EECF244321}">
                <p14:modId xmlns:p14="http://schemas.microsoft.com/office/powerpoint/2010/main" val="1498679234"/>
              </p:ext>
            </p:extLst>
          </p:nvPr>
        </p:nvGraphicFramePr>
        <p:xfrm>
          <a:off x="685800" y="523119"/>
          <a:ext cx="10820400" cy="5666317"/>
        </p:xfrm>
        <a:graphic>
          <a:graphicData uri="http://schemas.openxmlformats.org/drawingml/2006/table">
            <a:tbl>
              <a:tblPr rtl="1" firstRow="1" bandRow="1">
                <a:tableStyleId>{5C22544A-7EE6-4342-B048-85BDC9FD1C3A}</a:tableStyleId>
              </a:tblPr>
              <a:tblGrid>
                <a:gridCol w="3606800">
                  <a:extLst>
                    <a:ext uri="{9D8B030D-6E8A-4147-A177-3AD203B41FA5}">
                      <a16:colId xmlns:a16="http://schemas.microsoft.com/office/drawing/2014/main" val="464748123"/>
                    </a:ext>
                  </a:extLst>
                </a:gridCol>
                <a:gridCol w="5852886">
                  <a:extLst>
                    <a:ext uri="{9D8B030D-6E8A-4147-A177-3AD203B41FA5}">
                      <a16:colId xmlns:a16="http://schemas.microsoft.com/office/drawing/2014/main" val="2562811975"/>
                    </a:ext>
                  </a:extLst>
                </a:gridCol>
                <a:gridCol w="1360714">
                  <a:extLst>
                    <a:ext uri="{9D8B030D-6E8A-4147-A177-3AD203B41FA5}">
                      <a16:colId xmlns:a16="http://schemas.microsoft.com/office/drawing/2014/main" val="1138354645"/>
                    </a:ext>
                  </a:extLst>
                </a:gridCol>
              </a:tblGrid>
              <a:tr h="1370995">
                <a:tc rowSpan="3">
                  <a:txBody>
                    <a:bodyPr/>
                    <a:lstStyle/>
                    <a:p>
                      <a:pPr rtl="1"/>
                      <a:r>
                        <a:rPr lang="ar-EG" sz="4400" dirty="0">
                          <a:solidFill>
                            <a:srgbClr val="C00000"/>
                          </a:solidFill>
                        </a:rPr>
                        <a:t>أفضل طريقة لإضافة مسافة</a:t>
                      </a:r>
                    </a:p>
                    <a:p>
                      <a:pPr rtl="1"/>
                      <a:r>
                        <a:rPr lang="ar-EG" sz="4400" dirty="0">
                          <a:solidFill>
                            <a:srgbClr val="C00000"/>
                          </a:solidFill>
                        </a:rPr>
                        <a:t>بين الأسطر في فقرة هي: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94256857"/>
                  </a:ext>
                </a:extLst>
              </a:tr>
              <a:tr h="2147661">
                <a:tc vMerge="1">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24267217"/>
                  </a:ext>
                </a:extLst>
              </a:tr>
              <a:tr h="2147661">
                <a:tc vMerge="1">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17513493"/>
                  </a:ext>
                </a:extLst>
              </a:tr>
            </a:tbl>
          </a:graphicData>
        </a:graphic>
      </p:graphicFrame>
      <p:sp>
        <p:nvSpPr>
          <p:cNvPr id="6" name="مربع نص 5">
            <a:extLst>
              <a:ext uri="{FF2B5EF4-FFF2-40B4-BE49-F238E27FC236}">
                <a16:creationId xmlns:a16="http://schemas.microsoft.com/office/drawing/2014/main" id="{807B7BB6-0B9C-4C4F-B9BF-BBB4D4E83FED}"/>
              </a:ext>
            </a:extLst>
          </p:cNvPr>
          <p:cNvSpPr txBox="1"/>
          <p:nvPr/>
        </p:nvSpPr>
        <p:spPr>
          <a:xfrm>
            <a:off x="2503715" y="668564"/>
            <a:ext cx="4985658" cy="1077218"/>
          </a:xfrm>
          <a:prstGeom prst="rect">
            <a:avLst/>
          </a:prstGeom>
          <a:noFill/>
        </p:spPr>
        <p:txBody>
          <a:bodyPr wrap="square">
            <a:spAutoFit/>
          </a:bodyPr>
          <a:lstStyle/>
          <a:p>
            <a:pPr rtl="1"/>
            <a:r>
              <a:rPr lang="ar-EG" sz="3200" b="1" dirty="0"/>
              <a:t>اضغط على مفتاح </a:t>
            </a:r>
            <a:r>
              <a:rPr lang="en-US" sz="3200" b="1" dirty="0"/>
              <a:t>Enter </a:t>
            </a:r>
            <a:r>
              <a:rPr lang="ar-EG" sz="3200" b="1" dirty="0"/>
              <a:t> مرتين في نهاية كل سطر</a:t>
            </a:r>
          </a:p>
        </p:txBody>
      </p:sp>
      <p:grpSp>
        <p:nvGrpSpPr>
          <p:cNvPr id="11" name="مجموعة 10">
            <a:extLst>
              <a:ext uri="{FF2B5EF4-FFF2-40B4-BE49-F238E27FC236}">
                <a16:creationId xmlns:a16="http://schemas.microsoft.com/office/drawing/2014/main" id="{070255AA-ECE8-442E-8134-DE73D8CC3AC9}"/>
              </a:ext>
            </a:extLst>
          </p:cNvPr>
          <p:cNvGrpSpPr/>
          <p:nvPr/>
        </p:nvGrpSpPr>
        <p:grpSpPr>
          <a:xfrm>
            <a:off x="1785257" y="2444186"/>
            <a:ext cx="6096000" cy="1323295"/>
            <a:chOff x="1785257" y="2444186"/>
            <a:chExt cx="6096000" cy="1323295"/>
          </a:xfrm>
        </p:grpSpPr>
        <p:sp>
          <p:nvSpPr>
            <p:cNvPr id="8" name="مربع نص 7">
              <a:extLst>
                <a:ext uri="{FF2B5EF4-FFF2-40B4-BE49-F238E27FC236}">
                  <a16:creationId xmlns:a16="http://schemas.microsoft.com/office/drawing/2014/main" id="{2C469FFB-F08A-4EB0-9C77-4DCDF9C0BE50}"/>
                </a:ext>
              </a:extLst>
            </p:cNvPr>
            <p:cNvSpPr txBox="1"/>
            <p:nvPr/>
          </p:nvSpPr>
          <p:spPr>
            <a:xfrm>
              <a:off x="1785257" y="2782669"/>
              <a:ext cx="6096000" cy="646331"/>
            </a:xfrm>
            <a:prstGeom prst="rect">
              <a:avLst/>
            </a:prstGeom>
            <a:noFill/>
          </p:spPr>
          <p:txBody>
            <a:bodyPr wrap="square">
              <a:spAutoFit/>
            </a:bodyPr>
            <a:lstStyle/>
            <a:p>
              <a:r>
                <a:rPr lang="ar-EG" sz="3600" b="1" dirty="0"/>
                <a:t>اضغط على</a:t>
              </a:r>
            </a:p>
          </p:txBody>
        </p:sp>
        <p:pic>
          <p:nvPicPr>
            <p:cNvPr id="10" name="صورة 9">
              <a:extLst>
                <a:ext uri="{FF2B5EF4-FFF2-40B4-BE49-F238E27FC236}">
                  <a16:creationId xmlns:a16="http://schemas.microsoft.com/office/drawing/2014/main" id="{7A653318-992B-4EB8-8992-C628F38036BB}"/>
                </a:ext>
              </a:extLst>
            </p:cNvPr>
            <p:cNvPicPr>
              <a:picLocks noChangeAspect="1"/>
            </p:cNvPicPr>
            <p:nvPr/>
          </p:nvPicPr>
          <p:blipFill>
            <a:blip r:embed="rId2"/>
            <a:stretch>
              <a:fillRect/>
            </a:stretch>
          </p:blipFill>
          <p:spPr>
            <a:xfrm>
              <a:off x="2435822" y="2444186"/>
              <a:ext cx="3660178" cy="1323295"/>
            </a:xfrm>
            <a:prstGeom prst="rect">
              <a:avLst/>
            </a:prstGeom>
          </p:spPr>
        </p:pic>
      </p:grpSp>
      <p:grpSp>
        <p:nvGrpSpPr>
          <p:cNvPr id="15" name="مجموعة 14">
            <a:extLst>
              <a:ext uri="{FF2B5EF4-FFF2-40B4-BE49-F238E27FC236}">
                <a16:creationId xmlns:a16="http://schemas.microsoft.com/office/drawing/2014/main" id="{78BEA66E-FB63-4D86-BAFD-66C7FBDFC184}"/>
              </a:ext>
            </a:extLst>
          </p:cNvPr>
          <p:cNvGrpSpPr/>
          <p:nvPr/>
        </p:nvGrpSpPr>
        <p:grpSpPr>
          <a:xfrm>
            <a:off x="1638300" y="4335010"/>
            <a:ext cx="6096000" cy="1854426"/>
            <a:chOff x="1638300" y="4335010"/>
            <a:chExt cx="6096000" cy="1854426"/>
          </a:xfrm>
        </p:grpSpPr>
        <p:sp>
          <p:nvSpPr>
            <p:cNvPr id="12" name="مربع نص 11">
              <a:extLst>
                <a:ext uri="{FF2B5EF4-FFF2-40B4-BE49-F238E27FC236}">
                  <a16:creationId xmlns:a16="http://schemas.microsoft.com/office/drawing/2014/main" id="{56FD6EFF-F089-4EFB-BF2E-A2B6128B02E9}"/>
                </a:ext>
              </a:extLst>
            </p:cNvPr>
            <p:cNvSpPr txBox="1"/>
            <p:nvPr/>
          </p:nvSpPr>
          <p:spPr>
            <a:xfrm>
              <a:off x="1638300" y="5042217"/>
              <a:ext cx="6096000" cy="646331"/>
            </a:xfrm>
            <a:prstGeom prst="rect">
              <a:avLst/>
            </a:prstGeom>
            <a:noFill/>
          </p:spPr>
          <p:txBody>
            <a:bodyPr wrap="square">
              <a:spAutoFit/>
            </a:bodyPr>
            <a:lstStyle/>
            <a:p>
              <a:r>
                <a:rPr lang="ar-EG" sz="3600" b="1" dirty="0"/>
                <a:t>زيادة التباعد</a:t>
              </a:r>
            </a:p>
          </p:txBody>
        </p:sp>
        <p:pic>
          <p:nvPicPr>
            <p:cNvPr id="14" name="صورة 13">
              <a:extLst>
                <a:ext uri="{FF2B5EF4-FFF2-40B4-BE49-F238E27FC236}">
                  <a16:creationId xmlns:a16="http://schemas.microsoft.com/office/drawing/2014/main" id="{4C87FB2C-165A-4B61-B55B-820DEDD42DCD}"/>
                </a:ext>
              </a:extLst>
            </p:cNvPr>
            <p:cNvPicPr>
              <a:picLocks noChangeAspect="1"/>
            </p:cNvPicPr>
            <p:nvPr/>
          </p:nvPicPr>
          <p:blipFill>
            <a:blip r:embed="rId3"/>
            <a:stretch>
              <a:fillRect/>
            </a:stretch>
          </p:blipFill>
          <p:spPr>
            <a:xfrm>
              <a:off x="2503715" y="4335010"/>
              <a:ext cx="2902976" cy="1854426"/>
            </a:xfrm>
            <a:prstGeom prst="rect">
              <a:avLst/>
            </a:prstGeom>
          </p:spPr>
        </p:pic>
      </p:grpSp>
      <p:sp>
        <p:nvSpPr>
          <p:cNvPr id="16" name="شكل بيضاوي 15">
            <a:extLst>
              <a:ext uri="{FF2B5EF4-FFF2-40B4-BE49-F238E27FC236}">
                <a16:creationId xmlns:a16="http://schemas.microsoft.com/office/drawing/2014/main" id="{8FCE7190-48E5-4A39-B87B-AA1639BC4FD2}"/>
              </a:ext>
            </a:extLst>
          </p:cNvPr>
          <p:cNvSpPr/>
          <p:nvPr/>
        </p:nvSpPr>
        <p:spPr>
          <a:xfrm>
            <a:off x="1001486" y="849086"/>
            <a:ext cx="783771" cy="89669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17" name="شكل بيضاوي 16">
            <a:extLst>
              <a:ext uri="{FF2B5EF4-FFF2-40B4-BE49-F238E27FC236}">
                <a16:creationId xmlns:a16="http://schemas.microsoft.com/office/drawing/2014/main" id="{4651BE83-8845-4B58-B237-53D2C5D7540A}"/>
              </a:ext>
            </a:extLst>
          </p:cNvPr>
          <p:cNvSpPr/>
          <p:nvPr/>
        </p:nvSpPr>
        <p:spPr>
          <a:xfrm>
            <a:off x="934883" y="2605389"/>
            <a:ext cx="783771" cy="89669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18" name="شكل بيضاوي 17">
            <a:extLst>
              <a:ext uri="{FF2B5EF4-FFF2-40B4-BE49-F238E27FC236}">
                <a16:creationId xmlns:a16="http://schemas.microsoft.com/office/drawing/2014/main" id="{F1DF26F2-E03D-4609-824A-8DD3BD4EB739}"/>
              </a:ext>
            </a:extLst>
          </p:cNvPr>
          <p:cNvSpPr/>
          <p:nvPr/>
        </p:nvSpPr>
        <p:spPr>
          <a:xfrm>
            <a:off x="934883" y="4541329"/>
            <a:ext cx="783771" cy="89669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19" name="شكل بيضاوي 18">
            <a:extLst>
              <a:ext uri="{FF2B5EF4-FFF2-40B4-BE49-F238E27FC236}">
                <a16:creationId xmlns:a16="http://schemas.microsoft.com/office/drawing/2014/main" id="{4A8F7333-B747-4FC4-B466-6FB1F1D4AAA8}"/>
              </a:ext>
            </a:extLst>
          </p:cNvPr>
          <p:cNvSpPr/>
          <p:nvPr/>
        </p:nvSpPr>
        <p:spPr>
          <a:xfrm>
            <a:off x="1001486" y="849086"/>
            <a:ext cx="636814" cy="89669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84676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80">
                                          <p:stCondLst>
                                            <p:cond delay="0"/>
                                          </p:stCondLst>
                                        </p:cTn>
                                        <p:tgtEl>
                                          <p:spTgt spid="19"/>
                                        </p:tgtEl>
                                      </p:cBhvr>
                                    </p:animEffect>
                                    <p:anim calcmode="lin" valueType="num">
                                      <p:cBhvr>
                                        <p:cTn id="2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6" dur="26">
                                          <p:stCondLst>
                                            <p:cond delay="650"/>
                                          </p:stCondLst>
                                        </p:cTn>
                                        <p:tgtEl>
                                          <p:spTgt spid="19"/>
                                        </p:tgtEl>
                                      </p:cBhvr>
                                      <p:to x="100000" y="60000"/>
                                    </p:animScale>
                                    <p:animScale>
                                      <p:cBhvr>
                                        <p:cTn id="27" dur="166" decel="50000">
                                          <p:stCondLst>
                                            <p:cond delay="676"/>
                                          </p:stCondLst>
                                        </p:cTn>
                                        <p:tgtEl>
                                          <p:spTgt spid="19"/>
                                        </p:tgtEl>
                                      </p:cBhvr>
                                      <p:to x="100000" y="100000"/>
                                    </p:animScale>
                                    <p:animScale>
                                      <p:cBhvr>
                                        <p:cTn id="28" dur="26">
                                          <p:stCondLst>
                                            <p:cond delay="1312"/>
                                          </p:stCondLst>
                                        </p:cTn>
                                        <p:tgtEl>
                                          <p:spTgt spid="19"/>
                                        </p:tgtEl>
                                      </p:cBhvr>
                                      <p:to x="100000" y="80000"/>
                                    </p:animScale>
                                    <p:animScale>
                                      <p:cBhvr>
                                        <p:cTn id="29" dur="166" decel="50000">
                                          <p:stCondLst>
                                            <p:cond delay="1338"/>
                                          </p:stCondLst>
                                        </p:cTn>
                                        <p:tgtEl>
                                          <p:spTgt spid="19"/>
                                        </p:tgtEl>
                                      </p:cBhvr>
                                      <p:to x="100000" y="100000"/>
                                    </p:animScale>
                                    <p:animScale>
                                      <p:cBhvr>
                                        <p:cTn id="30" dur="26">
                                          <p:stCondLst>
                                            <p:cond delay="1642"/>
                                          </p:stCondLst>
                                        </p:cTn>
                                        <p:tgtEl>
                                          <p:spTgt spid="19"/>
                                        </p:tgtEl>
                                      </p:cBhvr>
                                      <p:to x="100000" y="90000"/>
                                    </p:animScale>
                                    <p:animScale>
                                      <p:cBhvr>
                                        <p:cTn id="31" dur="166" decel="50000">
                                          <p:stCondLst>
                                            <p:cond delay="1668"/>
                                          </p:stCondLst>
                                        </p:cTn>
                                        <p:tgtEl>
                                          <p:spTgt spid="19"/>
                                        </p:tgtEl>
                                      </p:cBhvr>
                                      <p:to x="100000" y="100000"/>
                                    </p:animScale>
                                    <p:animScale>
                                      <p:cBhvr>
                                        <p:cTn id="32" dur="26">
                                          <p:stCondLst>
                                            <p:cond delay="1808"/>
                                          </p:stCondLst>
                                        </p:cTn>
                                        <p:tgtEl>
                                          <p:spTgt spid="19"/>
                                        </p:tgtEl>
                                      </p:cBhvr>
                                      <p:to x="100000" y="95000"/>
                                    </p:animScale>
                                    <p:animScale>
                                      <p:cBhvr>
                                        <p:cTn id="33"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E36B20D4-0E32-41EF-A9F6-3DF13C8AEC65}"/>
              </a:ext>
            </a:extLst>
          </p:cNvPr>
          <p:cNvSpPr txBox="1"/>
          <p:nvPr/>
        </p:nvSpPr>
        <p:spPr>
          <a:xfrm>
            <a:off x="1763485" y="544286"/>
            <a:ext cx="8665029" cy="940653"/>
          </a:xfrm>
          <a:prstGeom prst="bevel">
            <a:avLst/>
          </a:prstGeom>
          <a:solidFill>
            <a:schemeClr val="accent5">
              <a:lumMod val="40000"/>
              <a:lumOff val="60000"/>
            </a:schemeClr>
          </a:solidFill>
        </p:spPr>
        <p:txBody>
          <a:bodyPr wrap="square">
            <a:spAutoFit/>
          </a:bodyPr>
          <a:lstStyle/>
          <a:p>
            <a:pPr algn="ctr"/>
            <a:r>
              <a:rPr lang="ar-EG" sz="4000" b="1" dirty="0"/>
              <a:t>ماذا عن الحدود والتظليل؟ </a:t>
            </a:r>
          </a:p>
        </p:txBody>
      </p:sp>
      <p:sp>
        <p:nvSpPr>
          <p:cNvPr id="3" name="مربع نص 2">
            <a:extLst>
              <a:ext uri="{FF2B5EF4-FFF2-40B4-BE49-F238E27FC236}">
                <a16:creationId xmlns:a16="http://schemas.microsoft.com/office/drawing/2014/main" id="{3F12040C-ED2F-4998-AE2F-A94B0B3EFA0C}"/>
              </a:ext>
            </a:extLst>
          </p:cNvPr>
          <p:cNvSpPr txBox="1"/>
          <p:nvPr/>
        </p:nvSpPr>
        <p:spPr>
          <a:xfrm>
            <a:off x="1349829" y="2481943"/>
            <a:ext cx="9078685" cy="2123658"/>
          </a:xfrm>
          <a:prstGeom prst="rect">
            <a:avLst/>
          </a:prstGeom>
          <a:noFill/>
        </p:spPr>
        <p:txBody>
          <a:bodyPr wrap="square" rtlCol="1">
            <a:spAutoFit/>
          </a:bodyPr>
          <a:lstStyle/>
          <a:p>
            <a:r>
              <a:rPr lang="ar-EG" sz="4400" b="1" dirty="0"/>
              <a:t>تجعل الحدود والتظليل النص يبدو أفضل.  هل تعرف الأزرار التي</a:t>
            </a:r>
            <a:r>
              <a:rPr lang="en-US" sz="4400" b="1" dirty="0"/>
              <a:t> </a:t>
            </a:r>
            <a:r>
              <a:rPr lang="ar-EG" sz="4400" b="1" dirty="0"/>
              <a:t>يجب عليك استخدامها للحصول عل النتيجة المرجوة؟</a:t>
            </a:r>
            <a:endParaRPr lang="ar-EG" sz="4400" b="1" dirty="0">
              <a:solidFill>
                <a:srgbClr val="C00000"/>
              </a:solidFill>
            </a:endParaRPr>
          </a:p>
        </p:txBody>
      </p:sp>
    </p:spTree>
    <p:extLst>
      <p:ext uri="{BB962C8B-B14F-4D97-AF65-F5344CB8AC3E}">
        <p14:creationId xmlns:p14="http://schemas.microsoft.com/office/powerpoint/2010/main" val="2747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5E9317A-159D-4328-BB1D-2594E823C4AE}"/>
              </a:ext>
            </a:extLst>
          </p:cNvPr>
          <p:cNvSpPr txBox="1"/>
          <p:nvPr/>
        </p:nvSpPr>
        <p:spPr>
          <a:xfrm>
            <a:off x="1055914" y="2659559"/>
            <a:ext cx="10080172" cy="769441"/>
          </a:xfrm>
          <a:prstGeom prst="rect">
            <a:avLst/>
          </a:prstGeom>
          <a:solidFill>
            <a:schemeClr val="accent6">
              <a:lumMod val="75000"/>
            </a:schemeClr>
          </a:solidFill>
        </p:spPr>
        <p:txBody>
          <a:bodyPr wrap="square" rtlCol="1">
            <a:spAutoFit/>
          </a:bodyPr>
          <a:lstStyle/>
          <a:p>
            <a:pPr algn="ctr"/>
            <a:r>
              <a:rPr lang="ar-EG" sz="4400" b="1" dirty="0">
                <a:solidFill>
                  <a:schemeClr val="bg1"/>
                </a:solidFill>
              </a:rPr>
              <a:t>طابق</a:t>
            </a:r>
          </a:p>
        </p:txBody>
      </p:sp>
    </p:spTree>
    <p:extLst>
      <p:ext uri="{BB962C8B-B14F-4D97-AF65-F5344CB8AC3E}">
        <p14:creationId xmlns:p14="http://schemas.microsoft.com/office/powerpoint/2010/main" val="426773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6C61CB2-0368-409B-8A61-943AEA8A7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208" y="356833"/>
            <a:ext cx="5585583" cy="2451682"/>
          </a:xfrm>
          <a:prstGeom prst="rect">
            <a:avLst/>
          </a:prstGeom>
        </p:spPr>
      </p:pic>
      <p:sp>
        <p:nvSpPr>
          <p:cNvPr id="3" name="مربع نص 2">
            <a:extLst>
              <a:ext uri="{FF2B5EF4-FFF2-40B4-BE49-F238E27FC236}">
                <a16:creationId xmlns:a16="http://schemas.microsoft.com/office/drawing/2014/main" id="{3951B03A-BB2E-4BD9-B6A2-7B51759939B3}"/>
              </a:ext>
            </a:extLst>
          </p:cNvPr>
          <p:cNvSpPr txBox="1"/>
          <p:nvPr/>
        </p:nvSpPr>
        <p:spPr>
          <a:xfrm>
            <a:off x="4201885" y="1241363"/>
            <a:ext cx="3374571" cy="707886"/>
          </a:xfrm>
          <a:prstGeom prst="rect">
            <a:avLst/>
          </a:prstGeom>
          <a:noFill/>
        </p:spPr>
        <p:txBody>
          <a:bodyPr wrap="square">
            <a:spAutoFit/>
          </a:bodyPr>
          <a:lstStyle/>
          <a:p>
            <a:r>
              <a:rPr lang="ar-EG" sz="4000" b="1" dirty="0"/>
              <a:t>محاذاة النص</a:t>
            </a:r>
          </a:p>
        </p:txBody>
      </p:sp>
      <p:sp>
        <p:nvSpPr>
          <p:cNvPr id="5" name="مربع نص 4">
            <a:extLst>
              <a:ext uri="{FF2B5EF4-FFF2-40B4-BE49-F238E27FC236}">
                <a16:creationId xmlns:a16="http://schemas.microsoft.com/office/drawing/2014/main" id="{B76F4102-4430-4EDB-B824-1626C7F30CB6}"/>
              </a:ext>
            </a:extLst>
          </p:cNvPr>
          <p:cNvSpPr txBox="1"/>
          <p:nvPr/>
        </p:nvSpPr>
        <p:spPr>
          <a:xfrm>
            <a:off x="2329543" y="4288971"/>
            <a:ext cx="8020870" cy="1323439"/>
          </a:xfrm>
          <a:prstGeom prst="rect">
            <a:avLst/>
          </a:prstGeom>
          <a:solidFill>
            <a:schemeClr val="accent4">
              <a:lumMod val="20000"/>
              <a:lumOff val="80000"/>
            </a:schemeClr>
          </a:solidFill>
        </p:spPr>
        <p:txBody>
          <a:bodyPr wrap="square" rtlCol="1">
            <a:spAutoFit/>
          </a:bodyPr>
          <a:lstStyle/>
          <a:p>
            <a:r>
              <a:rPr lang="ar-EG" sz="4000" b="1" dirty="0"/>
              <a:t>من الضروري في بعض الأحيان استخدام محاذاة مختلفة لجعل النص يبدو أفضل. </a:t>
            </a:r>
            <a:endParaRPr lang="ar-EG" sz="4000" b="1" dirty="0">
              <a:solidFill>
                <a:schemeClr val="accent6">
                  <a:lumMod val="50000"/>
                </a:schemeClr>
              </a:solidFill>
            </a:endParaRPr>
          </a:p>
        </p:txBody>
      </p:sp>
    </p:spTree>
    <p:extLst>
      <p:ext uri="{BB962C8B-B14F-4D97-AF65-F5344CB8AC3E}">
        <p14:creationId xmlns:p14="http://schemas.microsoft.com/office/powerpoint/2010/main" val="334239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رابط كسهم مستقيم 15">
            <a:extLst>
              <a:ext uri="{FF2B5EF4-FFF2-40B4-BE49-F238E27FC236}">
                <a16:creationId xmlns:a16="http://schemas.microsoft.com/office/drawing/2014/main" id="{6C913261-E018-4BB2-8F6D-0A9AF85647EF}"/>
              </a:ext>
            </a:extLst>
          </p:cNvPr>
          <p:cNvCxnSpPr>
            <a:cxnSpLocks/>
          </p:cNvCxnSpPr>
          <p:nvPr/>
        </p:nvCxnSpPr>
        <p:spPr>
          <a:xfrm flipH="1">
            <a:off x="5315630" y="1485937"/>
            <a:ext cx="2111829" cy="55589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9" name="صورة 8">
            <a:extLst>
              <a:ext uri="{FF2B5EF4-FFF2-40B4-BE49-F238E27FC236}">
                <a16:creationId xmlns:a16="http://schemas.microsoft.com/office/drawing/2014/main" id="{DAFE69C3-ADC2-4767-AACD-3588119809A7}"/>
              </a:ext>
            </a:extLst>
          </p:cNvPr>
          <p:cNvPicPr>
            <a:picLocks noChangeAspect="1"/>
          </p:cNvPicPr>
          <p:nvPr/>
        </p:nvPicPr>
        <p:blipFill>
          <a:blip r:embed="rId2"/>
          <a:stretch>
            <a:fillRect/>
          </a:stretch>
        </p:blipFill>
        <p:spPr>
          <a:xfrm>
            <a:off x="7532491" y="3799692"/>
            <a:ext cx="3744685" cy="1447874"/>
          </a:xfrm>
          <a:prstGeom prst="rect">
            <a:avLst/>
          </a:prstGeom>
        </p:spPr>
      </p:pic>
      <p:pic>
        <p:nvPicPr>
          <p:cNvPr id="27" name="صورة 26">
            <a:extLst>
              <a:ext uri="{FF2B5EF4-FFF2-40B4-BE49-F238E27FC236}">
                <a16:creationId xmlns:a16="http://schemas.microsoft.com/office/drawing/2014/main" id="{327153E7-9B90-4CE2-97C5-177F66599AE2}"/>
              </a:ext>
            </a:extLst>
          </p:cNvPr>
          <p:cNvPicPr>
            <a:picLocks noChangeAspect="1"/>
          </p:cNvPicPr>
          <p:nvPr/>
        </p:nvPicPr>
        <p:blipFill>
          <a:blip r:embed="rId3"/>
          <a:stretch>
            <a:fillRect/>
          </a:stretch>
        </p:blipFill>
        <p:spPr>
          <a:xfrm>
            <a:off x="7551030" y="1317890"/>
            <a:ext cx="3726146" cy="1447874"/>
          </a:xfrm>
          <a:prstGeom prst="rect">
            <a:avLst/>
          </a:prstGeom>
        </p:spPr>
      </p:pic>
      <p:pic>
        <p:nvPicPr>
          <p:cNvPr id="31" name="صورة 30">
            <a:extLst>
              <a:ext uri="{FF2B5EF4-FFF2-40B4-BE49-F238E27FC236}">
                <a16:creationId xmlns:a16="http://schemas.microsoft.com/office/drawing/2014/main" id="{1E5B2D38-07A7-497B-A5EB-A9A5BADDDA3A}"/>
              </a:ext>
            </a:extLst>
          </p:cNvPr>
          <p:cNvPicPr>
            <a:picLocks noChangeAspect="1"/>
          </p:cNvPicPr>
          <p:nvPr/>
        </p:nvPicPr>
        <p:blipFill>
          <a:blip r:embed="rId4"/>
          <a:stretch>
            <a:fillRect/>
          </a:stretch>
        </p:blipFill>
        <p:spPr>
          <a:xfrm>
            <a:off x="1188583" y="576398"/>
            <a:ext cx="4127047" cy="2537494"/>
          </a:xfrm>
          <a:prstGeom prst="rect">
            <a:avLst/>
          </a:prstGeom>
        </p:spPr>
      </p:pic>
      <p:pic>
        <p:nvPicPr>
          <p:cNvPr id="33" name="صورة 32">
            <a:extLst>
              <a:ext uri="{FF2B5EF4-FFF2-40B4-BE49-F238E27FC236}">
                <a16:creationId xmlns:a16="http://schemas.microsoft.com/office/drawing/2014/main" id="{4BD28A1A-E4E8-46A1-ACD4-06B8819607C3}"/>
              </a:ext>
            </a:extLst>
          </p:cNvPr>
          <p:cNvPicPr>
            <a:picLocks noChangeAspect="1"/>
          </p:cNvPicPr>
          <p:nvPr/>
        </p:nvPicPr>
        <p:blipFill>
          <a:blip r:embed="rId5"/>
          <a:stretch>
            <a:fillRect/>
          </a:stretch>
        </p:blipFill>
        <p:spPr>
          <a:xfrm>
            <a:off x="657904" y="3113892"/>
            <a:ext cx="4980896" cy="3255513"/>
          </a:xfrm>
          <a:prstGeom prst="rect">
            <a:avLst/>
          </a:prstGeom>
        </p:spPr>
      </p:pic>
      <p:cxnSp>
        <p:nvCxnSpPr>
          <p:cNvPr id="36" name="رابط كسهم مستقيم 35">
            <a:extLst>
              <a:ext uri="{FF2B5EF4-FFF2-40B4-BE49-F238E27FC236}">
                <a16:creationId xmlns:a16="http://schemas.microsoft.com/office/drawing/2014/main" id="{64C469A5-0AAA-412F-B10D-C71B109DFD61}"/>
              </a:ext>
            </a:extLst>
          </p:cNvPr>
          <p:cNvCxnSpPr>
            <a:cxnSpLocks/>
          </p:cNvCxnSpPr>
          <p:nvPr/>
        </p:nvCxnSpPr>
        <p:spPr>
          <a:xfrm flipH="1">
            <a:off x="5420662" y="4599164"/>
            <a:ext cx="2111829" cy="55589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8242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صورة 24">
            <a:extLst>
              <a:ext uri="{FF2B5EF4-FFF2-40B4-BE49-F238E27FC236}">
                <a16:creationId xmlns:a16="http://schemas.microsoft.com/office/drawing/2014/main" id="{A7FC1885-B0F7-43D3-8665-60BEF9AE3A69}"/>
              </a:ext>
            </a:extLst>
          </p:cNvPr>
          <p:cNvPicPr>
            <a:picLocks noChangeAspect="1"/>
          </p:cNvPicPr>
          <p:nvPr/>
        </p:nvPicPr>
        <p:blipFill>
          <a:blip r:embed="rId2"/>
          <a:stretch>
            <a:fillRect/>
          </a:stretch>
        </p:blipFill>
        <p:spPr>
          <a:xfrm>
            <a:off x="7537680" y="629241"/>
            <a:ext cx="3744684" cy="1562099"/>
          </a:xfrm>
          <a:prstGeom prst="rect">
            <a:avLst/>
          </a:prstGeom>
        </p:spPr>
      </p:pic>
      <p:pic>
        <p:nvPicPr>
          <p:cNvPr id="29" name="صورة 28">
            <a:extLst>
              <a:ext uri="{FF2B5EF4-FFF2-40B4-BE49-F238E27FC236}">
                <a16:creationId xmlns:a16="http://schemas.microsoft.com/office/drawing/2014/main" id="{9C57D71C-2C5C-46FC-9D0F-1DF911F349EC}"/>
              </a:ext>
            </a:extLst>
          </p:cNvPr>
          <p:cNvPicPr>
            <a:picLocks noChangeAspect="1"/>
          </p:cNvPicPr>
          <p:nvPr/>
        </p:nvPicPr>
        <p:blipFill>
          <a:blip r:embed="rId3"/>
          <a:stretch>
            <a:fillRect/>
          </a:stretch>
        </p:blipFill>
        <p:spPr>
          <a:xfrm>
            <a:off x="7377494" y="3428891"/>
            <a:ext cx="3904870" cy="1861566"/>
          </a:xfrm>
          <a:prstGeom prst="rect">
            <a:avLst/>
          </a:prstGeom>
        </p:spPr>
      </p:pic>
      <p:pic>
        <p:nvPicPr>
          <p:cNvPr id="4" name="صورة 3">
            <a:extLst>
              <a:ext uri="{FF2B5EF4-FFF2-40B4-BE49-F238E27FC236}">
                <a16:creationId xmlns:a16="http://schemas.microsoft.com/office/drawing/2014/main" id="{909BC93D-F0C9-4A46-AF38-B8EFF1665D08}"/>
              </a:ext>
            </a:extLst>
          </p:cNvPr>
          <p:cNvPicPr>
            <a:picLocks noChangeAspect="1"/>
          </p:cNvPicPr>
          <p:nvPr/>
        </p:nvPicPr>
        <p:blipFill>
          <a:blip r:embed="rId4"/>
          <a:stretch>
            <a:fillRect/>
          </a:stretch>
        </p:blipFill>
        <p:spPr>
          <a:xfrm>
            <a:off x="909636" y="629241"/>
            <a:ext cx="4351399" cy="1547813"/>
          </a:xfrm>
          <a:prstGeom prst="rect">
            <a:avLst/>
          </a:prstGeom>
        </p:spPr>
      </p:pic>
      <p:pic>
        <p:nvPicPr>
          <p:cNvPr id="6" name="صورة 5">
            <a:extLst>
              <a:ext uri="{FF2B5EF4-FFF2-40B4-BE49-F238E27FC236}">
                <a16:creationId xmlns:a16="http://schemas.microsoft.com/office/drawing/2014/main" id="{89C7EBB3-9FB8-409C-9BD6-71961520BE75}"/>
              </a:ext>
            </a:extLst>
          </p:cNvPr>
          <p:cNvPicPr>
            <a:picLocks noChangeAspect="1"/>
          </p:cNvPicPr>
          <p:nvPr/>
        </p:nvPicPr>
        <p:blipFill>
          <a:blip r:embed="rId5"/>
          <a:stretch>
            <a:fillRect/>
          </a:stretch>
        </p:blipFill>
        <p:spPr>
          <a:xfrm>
            <a:off x="909636" y="4359674"/>
            <a:ext cx="4774254" cy="1761535"/>
          </a:xfrm>
          <a:prstGeom prst="rect">
            <a:avLst/>
          </a:prstGeom>
        </p:spPr>
      </p:pic>
      <p:cxnSp>
        <p:nvCxnSpPr>
          <p:cNvPr id="16" name="رابط كسهم مستقيم 15">
            <a:extLst>
              <a:ext uri="{FF2B5EF4-FFF2-40B4-BE49-F238E27FC236}">
                <a16:creationId xmlns:a16="http://schemas.microsoft.com/office/drawing/2014/main" id="{6C913261-E018-4BB2-8F6D-0A9AF85647EF}"/>
              </a:ext>
            </a:extLst>
          </p:cNvPr>
          <p:cNvCxnSpPr>
            <a:cxnSpLocks/>
          </p:cNvCxnSpPr>
          <p:nvPr/>
        </p:nvCxnSpPr>
        <p:spPr>
          <a:xfrm flipH="1">
            <a:off x="5343443" y="1289598"/>
            <a:ext cx="2111829" cy="55589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4" name="رابط كسهم مستقيم 13">
            <a:extLst>
              <a:ext uri="{FF2B5EF4-FFF2-40B4-BE49-F238E27FC236}">
                <a16:creationId xmlns:a16="http://schemas.microsoft.com/office/drawing/2014/main" id="{AE079582-3AE7-47C3-9E14-F9FFC3CB6999}"/>
              </a:ext>
            </a:extLst>
          </p:cNvPr>
          <p:cNvCxnSpPr>
            <a:cxnSpLocks/>
          </p:cNvCxnSpPr>
          <p:nvPr/>
        </p:nvCxnSpPr>
        <p:spPr>
          <a:xfrm flipH="1">
            <a:off x="5495843" y="1441998"/>
            <a:ext cx="2111829" cy="55589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1777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C5ADEB15-216D-4096-98F3-7DBA4392177B}"/>
              </a:ext>
            </a:extLst>
          </p:cNvPr>
          <p:cNvSpPr txBox="1"/>
          <p:nvPr/>
        </p:nvSpPr>
        <p:spPr>
          <a:xfrm rot="21425776">
            <a:off x="2318658" y="2367170"/>
            <a:ext cx="7990114" cy="2123658"/>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571500" indent="-571500" algn="ctr">
              <a:buFont typeface="Wingdings" panose="05000000000000000000" pitchFamily="2" charset="2"/>
              <a:buChar char="Ø"/>
            </a:pPr>
            <a:r>
              <a:rPr lang="ar-EG" sz="4400" b="1" dirty="0"/>
              <a:t>والآن قم بتطبيق ما تعلمته لتنسيق رسالة البريد الإلكتروني لتبدو على الشكل التالي.</a:t>
            </a:r>
            <a:endParaRPr lang="ar-EG" sz="4400" b="1" dirty="0">
              <a:solidFill>
                <a:srgbClr val="C00000"/>
              </a:solidFill>
            </a:endParaRPr>
          </a:p>
        </p:txBody>
      </p:sp>
    </p:spTree>
    <p:extLst>
      <p:ext uri="{BB962C8B-B14F-4D97-AF65-F5344CB8AC3E}">
        <p14:creationId xmlns:p14="http://schemas.microsoft.com/office/powerpoint/2010/main" val="48352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BDE1E08-1BCD-4D9E-82AC-D37ADC427940}"/>
              </a:ext>
            </a:extLst>
          </p:cNvPr>
          <p:cNvPicPr>
            <a:picLocks noChangeAspect="1"/>
          </p:cNvPicPr>
          <p:nvPr/>
        </p:nvPicPr>
        <p:blipFill>
          <a:blip r:embed="rId2"/>
          <a:stretch>
            <a:fillRect/>
          </a:stretch>
        </p:blipFill>
        <p:spPr>
          <a:xfrm>
            <a:off x="1213678" y="905554"/>
            <a:ext cx="9764644" cy="4624388"/>
          </a:xfrm>
          <a:prstGeom prst="rect">
            <a:avLst/>
          </a:prstGeom>
        </p:spPr>
      </p:pic>
    </p:spTree>
    <p:extLst>
      <p:ext uri="{BB962C8B-B14F-4D97-AF65-F5344CB8AC3E}">
        <p14:creationId xmlns:p14="http://schemas.microsoft.com/office/powerpoint/2010/main" val="10013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6C61CB2-0368-409B-8A61-943AEA8A7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207" y="0"/>
            <a:ext cx="5585583" cy="2451682"/>
          </a:xfrm>
          <a:prstGeom prst="rect">
            <a:avLst/>
          </a:prstGeom>
        </p:spPr>
      </p:pic>
      <p:sp>
        <p:nvSpPr>
          <p:cNvPr id="3" name="مربع نص 2">
            <a:extLst>
              <a:ext uri="{FF2B5EF4-FFF2-40B4-BE49-F238E27FC236}">
                <a16:creationId xmlns:a16="http://schemas.microsoft.com/office/drawing/2014/main" id="{3951B03A-BB2E-4BD9-B6A2-7B51759939B3}"/>
              </a:ext>
            </a:extLst>
          </p:cNvPr>
          <p:cNvSpPr txBox="1"/>
          <p:nvPr/>
        </p:nvSpPr>
        <p:spPr>
          <a:xfrm>
            <a:off x="4201884" y="884530"/>
            <a:ext cx="3374571" cy="707886"/>
          </a:xfrm>
          <a:prstGeom prst="rect">
            <a:avLst/>
          </a:prstGeom>
          <a:noFill/>
        </p:spPr>
        <p:txBody>
          <a:bodyPr wrap="square">
            <a:spAutoFit/>
          </a:bodyPr>
          <a:lstStyle/>
          <a:p>
            <a:r>
              <a:rPr lang="ar-EG" sz="4000" b="1" dirty="0"/>
              <a:t>محاذاة النص</a:t>
            </a:r>
          </a:p>
        </p:txBody>
      </p:sp>
      <p:sp>
        <p:nvSpPr>
          <p:cNvPr id="5" name="مربع نص 4">
            <a:extLst>
              <a:ext uri="{FF2B5EF4-FFF2-40B4-BE49-F238E27FC236}">
                <a16:creationId xmlns:a16="http://schemas.microsoft.com/office/drawing/2014/main" id="{B76F4102-4430-4EDB-B824-1626C7F30CB6}"/>
              </a:ext>
            </a:extLst>
          </p:cNvPr>
          <p:cNvSpPr txBox="1"/>
          <p:nvPr/>
        </p:nvSpPr>
        <p:spPr>
          <a:xfrm>
            <a:off x="6805866" y="2099962"/>
            <a:ext cx="4165850" cy="4401205"/>
          </a:xfrm>
          <a:prstGeom prst="rect">
            <a:avLst/>
          </a:prstGeom>
          <a:solidFill>
            <a:schemeClr val="accent4">
              <a:lumMod val="20000"/>
              <a:lumOff val="80000"/>
            </a:schemeClr>
          </a:solidFill>
        </p:spPr>
        <p:txBody>
          <a:bodyPr wrap="square" rtlCol="1">
            <a:spAutoFit/>
          </a:bodyPr>
          <a:lstStyle/>
          <a:p>
            <a:r>
              <a:rPr lang="ar-EG" sz="4000" b="1" dirty="0"/>
              <a:t>1- يمكنك محاذاة فقرة / نص إلى  اليسار أو اليمين أو يمكنك توسيطها أو جعلها ملء السطر. للقيام بذلك، من علامة التبويب الشريط الرئيسي </a:t>
            </a:r>
            <a:r>
              <a:rPr lang="en-US" sz="4000" b="1" dirty="0"/>
              <a:t>Home</a:t>
            </a:r>
            <a:endParaRPr lang="ar-EG" sz="4000" b="1" dirty="0">
              <a:solidFill>
                <a:schemeClr val="accent6">
                  <a:lumMod val="50000"/>
                </a:schemeClr>
              </a:solidFill>
            </a:endParaRPr>
          </a:p>
        </p:txBody>
      </p:sp>
      <p:pic>
        <p:nvPicPr>
          <p:cNvPr id="6" name="صورة 5">
            <a:extLst>
              <a:ext uri="{FF2B5EF4-FFF2-40B4-BE49-F238E27FC236}">
                <a16:creationId xmlns:a16="http://schemas.microsoft.com/office/drawing/2014/main" id="{45527E6B-D78C-470B-8733-BC5812564FC9}"/>
              </a:ext>
            </a:extLst>
          </p:cNvPr>
          <p:cNvPicPr>
            <a:picLocks noChangeAspect="1"/>
          </p:cNvPicPr>
          <p:nvPr/>
        </p:nvPicPr>
        <p:blipFill>
          <a:blip r:embed="rId3"/>
          <a:stretch>
            <a:fillRect/>
          </a:stretch>
        </p:blipFill>
        <p:spPr>
          <a:xfrm>
            <a:off x="1472085" y="2467960"/>
            <a:ext cx="4417085" cy="1922079"/>
          </a:xfrm>
          <a:prstGeom prst="rect">
            <a:avLst/>
          </a:prstGeom>
        </p:spPr>
      </p:pic>
    </p:spTree>
    <p:extLst>
      <p:ext uri="{BB962C8B-B14F-4D97-AF65-F5344CB8AC3E}">
        <p14:creationId xmlns:p14="http://schemas.microsoft.com/office/powerpoint/2010/main" val="13214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6C61CB2-0368-409B-8A61-943AEA8A7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207" y="0"/>
            <a:ext cx="5585583" cy="2451682"/>
          </a:xfrm>
          <a:prstGeom prst="rect">
            <a:avLst/>
          </a:prstGeom>
        </p:spPr>
      </p:pic>
      <p:sp>
        <p:nvSpPr>
          <p:cNvPr id="3" name="مربع نص 2">
            <a:extLst>
              <a:ext uri="{FF2B5EF4-FFF2-40B4-BE49-F238E27FC236}">
                <a16:creationId xmlns:a16="http://schemas.microsoft.com/office/drawing/2014/main" id="{3951B03A-BB2E-4BD9-B6A2-7B51759939B3}"/>
              </a:ext>
            </a:extLst>
          </p:cNvPr>
          <p:cNvSpPr txBox="1"/>
          <p:nvPr/>
        </p:nvSpPr>
        <p:spPr>
          <a:xfrm>
            <a:off x="4201884" y="884530"/>
            <a:ext cx="3374571" cy="707886"/>
          </a:xfrm>
          <a:prstGeom prst="rect">
            <a:avLst/>
          </a:prstGeom>
          <a:noFill/>
        </p:spPr>
        <p:txBody>
          <a:bodyPr wrap="square">
            <a:spAutoFit/>
          </a:bodyPr>
          <a:lstStyle/>
          <a:p>
            <a:r>
              <a:rPr lang="ar-EG" sz="4000" b="1" dirty="0"/>
              <a:t>محاذاة النص</a:t>
            </a:r>
          </a:p>
        </p:txBody>
      </p:sp>
      <p:sp>
        <p:nvSpPr>
          <p:cNvPr id="5" name="مربع نص 4">
            <a:extLst>
              <a:ext uri="{FF2B5EF4-FFF2-40B4-BE49-F238E27FC236}">
                <a16:creationId xmlns:a16="http://schemas.microsoft.com/office/drawing/2014/main" id="{B76F4102-4430-4EDB-B824-1626C7F30CB6}"/>
              </a:ext>
            </a:extLst>
          </p:cNvPr>
          <p:cNvSpPr txBox="1"/>
          <p:nvPr/>
        </p:nvSpPr>
        <p:spPr>
          <a:xfrm>
            <a:off x="6684579" y="2025378"/>
            <a:ext cx="4460557" cy="4401205"/>
          </a:xfrm>
          <a:prstGeom prst="rect">
            <a:avLst/>
          </a:prstGeom>
          <a:solidFill>
            <a:schemeClr val="accent4">
              <a:lumMod val="20000"/>
              <a:lumOff val="80000"/>
            </a:schemeClr>
          </a:solidFill>
        </p:spPr>
        <p:txBody>
          <a:bodyPr wrap="square" rtlCol="1">
            <a:spAutoFit/>
          </a:bodyPr>
          <a:lstStyle/>
          <a:p>
            <a:r>
              <a:rPr lang="ar-EG" sz="4000" b="1" dirty="0"/>
              <a:t>2- اذهب إلى قسم فقرة </a:t>
            </a:r>
            <a:r>
              <a:rPr lang="en-US" sz="4000" b="1" dirty="0"/>
              <a:t>Paragraph</a:t>
            </a:r>
            <a:endParaRPr lang="ar-EG" sz="4000" b="1" dirty="0"/>
          </a:p>
          <a:p>
            <a:r>
              <a:rPr lang="ar-EG" sz="4000" b="1" dirty="0"/>
              <a:t>ظلل الفقرة التي تريد تنسيقها واضغط على أحد</a:t>
            </a:r>
          </a:p>
          <a:p>
            <a:r>
              <a:rPr lang="ar-EG" sz="4000" b="1" dirty="0"/>
              <a:t>أزرار المحاذاة في مجموعة فقرة </a:t>
            </a:r>
            <a:r>
              <a:rPr lang="en-US" sz="4000" b="1" dirty="0"/>
              <a:t>Paragraph</a:t>
            </a:r>
            <a:endParaRPr lang="ar-EG" sz="4000" b="1" dirty="0"/>
          </a:p>
        </p:txBody>
      </p:sp>
      <p:pic>
        <p:nvPicPr>
          <p:cNvPr id="7" name="صورة 6">
            <a:extLst>
              <a:ext uri="{FF2B5EF4-FFF2-40B4-BE49-F238E27FC236}">
                <a16:creationId xmlns:a16="http://schemas.microsoft.com/office/drawing/2014/main" id="{3B7CAB60-0DEC-41B1-AF3B-A5983B6BAC72}"/>
              </a:ext>
            </a:extLst>
          </p:cNvPr>
          <p:cNvPicPr>
            <a:picLocks noChangeAspect="1"/>
          </p:cNvPicPr>
          <p:nvPr/>
        </p:nvPicPr>
        <p:blipFill>
          <a:blip r:embed="rId3"/>
          <a:stretch>
            <a:fillRect/>
          </a:stretch>
        </p:blipFill>
        <p:spPr>
          <a:xfrm>
            <a:off x="1589912" y="2413370"/>
            <a:ext cx="4299257" cy="2830567"/>
          </a:xfrm>
          <a:prstGeom prst="rect">
            <a:avLst/>
          </a:prstGeom>
        </p:spPr>
      </p:pic>
    </p:spTree>
    <p:extLst>
      <p:ext uri="{BB962C8B-B14F-4D97-AF65-F5344CB8AC3E}">
        <p14:creationId xmlns:p14="http://schemas.microsoft.com/office/powerpoint/2010/main" val="337386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5822EC5-008B-47E7-973F-C11ED42E003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11661" y="693683"/>
            <a:ext cx="11368678" cy="3167227"/>
          </a:xfrm>
          <a:prstGeom prst="rect">
            <a:avLst/>
          </a:prstGeom>
        </p:spPr>
      </p:pic>
      <p:grpSp>
        <p:nvGrpSpPr>
          <p:cNvPr id="7" name="مجموعة 6">
            <a:extLst>
              <a:ext uri="{FF2B5EF4-FFF2-40B4-BE49-F238E27FC236}">
                <a16:creationId xmlns:a16="http://schemas.microsoft.com/office/drawing/2014/main" id="{A9BA2046-B294-4890-A782-DBCAED43A874}"/>
              </a:ext>
            </a:extLst>
          </p:cNvPr>
          <p:cNvGrpSpPr/>
          <p:nvPr/>
        </p:nvGrpSpPr>
        <p:grpSpPr>
          <a:xfrm>
            <a:off x="8734097" y="4130565"/>
            <a:ext cx="2758966" cy="1384995"/>
            <a:chOff x="8734097" y="4130565"/>
            <a:chExt cx="2758966" cy="1384995"/>
          </a:xfrm>
        </p:grpSpPr>
        <p:sp>
          <p:nvSpPr>
            <p:cNvPr id="4" name="مربع نص 3">
              <a:extLst>
                <a:ext uri="{FF2B5EF4-FFF2-40B4-BE49-F238E27FC236}">
                  <a16:creationId xmlns:a16="http://schemas.microsoft.com/office/drawing/2014/main" id="{05375041-448E-45A2-9FFD-988E8736201A}"/>
                </a:ext>
              </a:extLst>
            </p:cNvPr>
            <p:cNvSpPr txBox="1"/>
            <p:nvPr/>
          </p:nvSpPr>
          <p:spPr>
            <a:xfrm>
              <a:off x="8734097" y="4130565"/>
              <a:ext cx="2758966"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2800" b="1" dirty="0">
                  <a:solidFill>
                    <a:schemeClr val="accent6">
                      <a:lumMod val="50000"/>
                    </a:schemeClr>
                  </a:solidFill>
                </a:rPr>
                <a:t>ي محاذاة النص إلى اليمين أو يمكنك أيضًا ضغط </a:t>
              </a:r>
            </a:p>
          </p:txBody>
        </p:sp>
        <p:pic>
          <p:nvPicPr>
            <p:cNvPr id="6" name="صورة 5">
              <a:extLst>
                <a:ext uri="{FF2B5EF4-FFF2-40B4-BE49-F238E27FC236}">
                  <a16:creationId xmlns:a16="http://schemas.microsoft.com/office/drawing/2014/main" id="{0F7681A8-64F7-459B-802C-01ABB63D42F3}"/>
                </a:ext>
              </a:extLst>
            </p:cNvPr>
            <p:cNvPicPr>
              <a:picLocks noChangeAspect="1"/>
            </p:cNvPicPr>
            <p:nvPr/>
          </p:nvPicPr>
          <p:blipFill>
            <a:blip r:embed="rId3"/>
            <a:stretch>
              <a:fillRect/>
            </a:stretch>
          </p:blipFill>
          <p:spPr>
            <a:xfrm>
              <a:off x="8734097" y="5095638"/>
              <a:ext cx="1926701" cy="419922"/>
            </a:xfrm>
            <a:prstGeom prst="rect">
              <a:avLst/>
            </a:prstGeom>
          </p:spPr>
        </p:pic>
      </p:grpSp>
      <p:grpSp>
        <p:nvGrpSpPr>
          <p:cNvPr id="13" name="مجموعة 12">
            <a:extLst>
              <a:ext uri="{FF2B5EF4-FFF2-40B4-BE49-F238E27FC236}">
                <a16:creationId xmlns:a16="http://schemas.microsoft.com/office/drawing/2014/main" id="{F7E7B598-082F-4ABB-90B1-A2E06F06FE62}"/>
              </a:ext>
            </a:extLst>
          </p:cNvPr>
          <p:cNvGrpSpPr/>
          <p:nvPr/>
        </p:nvGrpSpPr>
        <p:grpSpPr>
          <a:xfrm>
            <a:off x="5975131" y="4130565"/>
            <a:ext cx="2758966" cy="1642144"/>
            <a:chOff x="5975131" y="4130565"/>
            <a:chExt cx="2758966" cy="1642144"/>
          </a:xfrm>
        </p:grpSpPr>
        <p:sp>
          <p:nvSpPr>
            <p:cNvPr id="9" name="مربع نص 8">
              <a:extLst>
                <a:ext uri="{FF2B5EF4-FFF2-40B4-BE49-F238E27FC236}">
                  <a16:creationId xmlns:a16="http://schemas.microsoft.com/office/drawing/2014/main" id="{4B386F6A-B8B2-4BDB-8715-AB54F27D5925}"/>
                </a:ext>
              </a:extLst>
            </p:cNvPr>
            <p:cNvSpPr txBox="1"/>
            <p:nvPr/>
          </p:nvSpPr>
          <p:spPr>
            <a:xfrm>
              <a:off x="5975131" y="4130565"/>
              <a:ext cx="2758966"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2800" b="1" dirty="0">
                  <a:solidFill>
                    <a:srgbClr val="7030A0"/>
                  </a:solidFill>
                </a:rPr>
                <a:t>توسيط النص. أو يمكنك أيضا ضغط</a:t>
              </a:r>
            </a:p>
          </p:txBody>
        </p:sp>
        <p:pic>
          <p:nvPicPr>
            <p:cNvPr id="12" name="صورة 11">
              <a:extLst>
                <a:ext uri="{FF2B5EF4-FFF2-40B4-BE49-F238E27FC236}">
                  <a16:creationId xmlns:a16="http://schemas.microsoft.com/office/drawing/2014/main" id="{F4F00E0B-77F3-4AD0-89AF-00BFE964D198}"/>
                </a:ext>
              </a:extLst>
            </p:cNvPr>
            <p:cNvPicPr>
              <a:picLocks noChangeAspect="1"/>
            </p:cNvPicPr>
            <p:nvPr/>
          </p:nvPicPr>
          <p:blipFill>
            <a:blip r:embed="rId4"/>
            <a:stretch>
              <a:fillRect/>
            </a:stretch>
          </p:blipFill>
          <p:spPr>
            <a:xfrm>
              <a:off x="7081005" y="5057238"/>
              <a:ext cx="1379483" cy="715471"/>
            </a:xfrm>
            <a:prstGeom prst="rect">
              <a:avLst/>
            </a:prstGeom>
          </p:spPr>
        </p:pic>
      </p:grpSp>
      <p:grpSp>
        <p:nvGrpSpPr>
          <p:cNvPr id="19" name="مجموعة 18">
            <a:extLst>
              <a:ext uri="{FF2B5EF4-FFF2-40B4-BE49-F238E27FC236}">
                <a16:creationId xmlns:a16="http://schemas.microsoft.com/office/drawing/2014/main" id="{A881B5B9-B988-42FD-AF6D-02583618D62C}"/>
              </a:ext>
            </a:extLst>
          </p:cNvPr>
          <p:cNvGrpSpPr/>
          <p:nvPr/>
        </p:nvGrpSpPr>
        <p:grpSpPr>
          <a:xfrm>
            <a:off x="3457903" y="4001990"/>
            <a:ext cx="2380423" cy="2053235"/>
            <a:chOff x="2942556" y="4001990"/>
            <a:chExt cx="2895771" cy="2053235"/>
          </a:xfrm>
        </p:grpSpPr>
        <p:sp>
          <p:nvSpPr>
            <p:cNvPr id="15" name="مربع نص 14">
              <a:extLst>
                <a:ext uri="{FF2B5EF4-FFF2-40B4-BE49-F238E27FC236}">
                  <a16:creationId xmlns:a16="http://schemas.microsoft.com/office/drawing/2014/main" id="{0DD0BBE3-681E-4F11-958F-A8339AF7E492}"/>
                </a:ext>
              </a:extLst>
            </p:cNvPr>
            <p:cNvSpPr txBox="1"/>
            <p:nvPr/>
          </p:nvSpPr>
          <p:spPr>
            <a:xfrm>
              <a:off x="2942556" y="4001990"/>
              <a:ext cx="2758966"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2800" b="1" dirty="0">
                  <a:solidFill>
                    <a:schemeClr val="accent5">
                      <a:lumMod val="75000"/>
                    </a:schemeClr>
                  </a:solidFill>
                </a:rPr>
                <a:t>محاذاة النص إلى  اليسار. أو يمكنك أيضا ضغط</a:t>
              </a:r>
            </a:p>
          </p:txBody>
        </p:sp>
        <p:pic>
          <p:nvPicPr>
            <p:cNvPr id="18" name="صورة 17">
              <a:extLst>
                <a:ext uri="{FF2B5EF4-FFF2-40B4-BE49-F238E27FC236}">
                  <a16:creationId xmlns:a16="http://schemas.microsoft.com/office/drawing/2014/main" id="{135BD21E-55D5-4181-9ED6-967F9E748BAC}"/>
                </a:ext>
              </a:extLst>
            </p:cNvPr>
            <p:cNvPicPr>
              <a:picLocks noChangeAspect="1"/>
            </p:cNvPicPr>
            <p:nvPr/>
          </p:nvPicPr>
          <p:blipFill>
            <a:blip r:embed="rId5"/>
            <a:stretch>
              <a:fillRect/>
            </a:stretch>
          </p:blipFill>
          <p:spPr>
            <a:xfrm>
              <a:off x="3466075" y="5386985"/>
              <a:ext cx="2372252" cy="668240"/>
            </a:xfrm>
            <a:prstGeom prst="rect">
              <a:avLst/>
            </a:prstGeom>
          </p:spPr>
        </p:pic>
      </p:grpSp>
      <p:grpSp>
        <p:nvGrpSpPr>
          <p:cNvPr id="25" name="مجموعة 24">
            <a:extLst>
              <a:ext uri="{FF2B5EF4-FFF2-40B4-BE49-F238E27FC236}">
                <a16:creationId xmlns:a16="http://schemas.microsoft.com/office/drawing/2014/main" id="{6FF9BCDA-7437-419D-B34E-787383DDB26D}"/>
              </a:ext>
            </a:extLst>
          </p:cNvPr>
          <p:cNvGrpSpPr/>
          <p:nvPr/>
        </p:nvGrpSpPr>
        <p:grpSpPr>
          <a:xfrm>
            <a:off x="862304" y="4069020"/>
            <a:ext cx="2267965" cy="1842944"/>
            <a:chOff x="862304" y="4069020"/>
            <a:chExt cx="2267965" cy="1842944"/>
          </a:xfrm>
        </p:grpSpPr>
        <p:sp>
          <p:nvSpPr>
            <p:cNvPr id="21" name="مربع نص 20">
              <a:extLst>
                <a:ext uri="{FF2B5EF4-FFF2-40B4-BE49-F238E27FC236}">
                  <a16:creationId xmlns:a16="http://schemas.microsoft.com/office/drawing/2014/main" id="{15F999BB-A032-43A4-B053-CD1EAF590E7E}"/>
                </a:ext>
              </a:extLst>
            </p:cNvPr>
            <p:cNvSpPr txBox="1"/>
            <p:nvPr/>
          </p:nvSpPr>
          <p:spPr>
            <a:xfrm>
              <a:off x="862304" y="4069020"/>
              <a:ext cx="2267965"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2800" b="1" dirty="0">
                  <a:solidFill>
                    <a:schemeClr val="accent2">
                      <a:lumMod val="75000"/>
                    </a:schemeClr>
                  </a:solidFill>
                </a:rPr>
                <a:t>محاذاة النص ملء السطر. أو يمكنك أيضا ضغط</a:t>
              </a:r>
            </a:p>
          </p:txBody>
        </p:sp>
        <p:pic>
          <p:nvPicPr>
            <p:cNvPr id="24" name="صورة 23">
              <a:extLst>
                <a:ext uri="{FF2B5EF4-FFF2-40B4-BE49-F238E27FC236}">
                  <a16:creationId xmlns:a16="http://schemas.microsoft.com/office/drawing/2014/main" id="{77318299-4CE2-4D0C-BC2C-8FBA8A211A25}"/>
                </a:ext>
              </a:extLst>
            </p:cNvPr>
            <p:cNvPicPr>
              <a:picLocks noChangeAspect="1"/>
            </p:cNvPicPr>
            <p:nvPr/>
          </p:nvPicPr>
          <p:blipFill>
            <a:blip r:embed="rId6"/>
            <a:stretch>
              <a:fillRect/>
            </a:stretch>
          </p:blipFill>
          <p:spPr>
            <a:xfrm>
              <a:off x="1480972" y="5360991"/>
              <a:ext cx="1542724" cy="550973"/>
            </a:xfrm>
            <a:prstGeom prst="rect">
              <a:avLst/>
            </a:prstGeom>
          </p:spPr>
        </p:pic>
      </p:grpSp>
    </p:spTree>
    <p:extLst>
      <p:ext uri="{BB962C8B-B14F-4D97-AF65-F5344CB8AC3E}">
        <p14:creationId xmlns:p14="http://schemas.microsoft.com/office/powerpoint/2010/main" val="15247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a:extLst>
              <a:ext uri="{FF2B5EF4-FFF2-40B4-BE49-F238E27FC236}">
                <a16:creationId xmlns:a16="http://schemas.microsoft.com/office/drawing/2014/main" id="{C143CEFA-3727-43D1-A951-02A7D2EE07FD}"/>
              </a:ext>
            </a:extLst>
          </p:cNvPr>
          <p:cNvSpPr/>
          <p:nvPr/>
        </p:nvSpPr>
        <p:spPr>
          <a:xfrm>
            <a:off x="4376057" y="566057"/>
            <a:ext cx="4114800" cy="1676400"/>
          </a:xfrm>
          <a:prstGeom prst="ellipse">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لمحة تاريخية</a:t>
            </a:r>
          </a:p>
        </p:txBody>
      </p:sp>
      <p:sp>
        <p:nvSpPr>
          <p:cNvPr id="4" name="مربع نص 3">
            <a:extLst>
              <a:ext uri="{FF2B5EF4-FFF2-40B4-BE49-F238E27FC236}">
                <a16:creationId xmlns:a16="http://schemas.microsoft.com/office/drawing/2014/main" id="{A95E452F-10DC-45CF-AF2A-DA1024C80B25}"/>
              </a:ext>
            </a:extLst>
          </p:cNvPr>
          <p:cNvSpPr txBox="1"/>
          <p:nvPr/>
        </p:nvSpPr>
        <p:spPr>
          <a:xfrm>
            <a:off x="3048000" y="2670406"/>
            <a:ext cx="6096000" cy="3416320"/>
          </a:xfrm>
          <a:prstGeom prst="rect">
            <a:avLst/>
          </a:prstGeom>
          <a:noFill/>
        </p:spPr>
        <p:txBody>
          <a:bodyPr wrap="square">
            <a:spAutoFit/>
          </a:bodyPr>
          <a:lstStyle/>
          <a:p>
            <a:r>
              <a:rPr lang="ar-EG" sz="3600" b="1" dirty="0">
                <a:solidFill>
                  <a:schemeClr val="accent2">
                    <a:lumMod val="75000"/>
                  </a:schemeClr>
                </a:solidFill>
              </a:rPr>
              <a:t>قبل ظهور وانتشار الحاسبات، اعتمد الإنسان عل الآلة الكاتبة لطباعة النصوص. ظهرت الآلات الكاتبة لأول مرة في القرن الرابع عشر ولكنها لم تنتج على نطاق واسع حتى القرن التاسع عشر.</a:t>
            </a:r>
          </a:p>
        </p:txBody>
      </p:sp>
    </p:spTree>
    <p:extLst>
      <p:ext uri="{BB962C8B-B14F-4D97-AF65-F5344CB8AC3E}">
        <p14:creationId xmlns:p14="http://schemas.microsoft.com/office/powerpoint/2010/main" val="21067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1058</Words>
  <Application>Microsoft Office PowerPoint</Application>
  <PresentationFormat>شاشة عريضة</PresentationFormat>
  <Paragraphs>126</Paragraphs>
  <Slides>53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53</vt:i4>
      </vt:variant>
    </vt:vector>
  </HeadingPairs>
  <TitlesOfParts>
    <vt:vector size="58"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7</cp:revision>
  <dcterms:created xsi:type="dcterms:W3CDTF">2021-08-05T11:56:47Z</dcterms:created>
  <dcterms:modified xsi:type="dcterms:W3CDTF">2021-08-07T11:58:49Z</dcterms:modified>
</cp:coreProperties>
</file>