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88" r:id="rId3"/>
    <p:sldId id="290" r:id="rId4"/>
    <p:sldId id="289" r:id="rId5"/>
    <p:sldId id="257" r:id="rId6"/>
    <p:sldId id="258" r:id="rId7"/>
    <p:sldId id="259" r:id="rId8"/>
    <p:sldId id="260" r:id="rId9"/>
    <p:sldId id="265" r:id="rId10"/>
    <p:sldId id="266" r:id="rId11"/>
    <p:sldId id="267" r:id="rId12"/>
    <p:sldId id="261" r:id="rId13"/>
    <p:sldId id="263" r:id="rId14"/>
    <p:sldId id="262" r:id="rId15"/>
    <p:sldId id="268" r:id="rId16"/>
    <p:sldId id="271" r:id="rId17"/>
    <p:sldId id="274" r:id="rId18"/>
    <p:sldId id="272" r:id="rId19"/>
    <p:sldId id="273" r:id="rId20"/>
    <p:sldId id="318" r:id="rId21"/>
    <p:sldId id="275" r:id="rId22"/>
    <p:sldId id="276" r:id="rId23"/>
    <p:sldId id="277" r:id="rId24"/>
    <p:sldId id="278" r:id="rId25"/>
    <p:sldId id="279" r:id="rId26"/>
    <p:sldId id="281" r:id="rId27"/>
    <p:sldId id="280" r:id="rId28"/>
    <p:sldId id="282" r:id="rId29"/>
    <p:sldId id="284" r:id="rId30"/>
    <p:sldId id="285" r:id="rId31"/>
    <p:sldId id="283" r:id="rId32"/>
    <p:sldId id="286" r:id="rId33"/>
    <p:sldId id="287" r:id="rId34"/>
    <p:sldId id="291" r:id="rId35"/>
    <p:sldId id="293" r:id="rId36"/>
    <p:sldId id="292" r:id="rId37"/>
    <p:sldId id="294" r:id="rId38"/>
    <p:sldId id="295" r:id="rId39"/>
    <p:sldId id="296" r:id="rId40"/>
    <p:sldId id="297" r:id="rId41"/>
    <p:sldId id="298" r:id="rId42"/>
    <p:sldId id="299" r:id="rId43"/>
    <p:sldId id="300" r:id="rId44"/>
    <p:sldId id="302" r:id="rId45"/>
    <p:sldId id="303" r:id="rId46"/>
    <p:sldId id="305" r:id="rId47"/>
    <p:sldId id="304" r:id="rId48"/>
    <p:sldId id="306" r:id="rId49"/>
    <p:sldId id="313" r:id="rId50"/>
    <p:sldId id="314" r:id="rId51"/>
    <p:sldId id="315" r:id="rId52"/>
    <p:sldId id="307" r:id="rId53"/>
    <p:sldId id="308" r:id="rId54"/>
    <p:sldId id="316" r:id="rId55"/>
    <p:sldId id="310" r:id="rId56"/>
    <p:sldId id="317" r:id="rId57"/>
    <p:sldId id="311" r:id="rId58"/>
    <p:sldId id="321" r:id="rId59"/>
    <p:sldId id="319" r:id="rId60"/>
    <p:sldId id="320" r:id="rId61"/>
    <p:sldId id="309" r:id="rId62"/>
    <p:sldId id="327" r:id="rId63"/>
    <p:sldId id="301" r:id="rId64"/>
    <p:sldId id="323" r:id="rId65"/>
    <p:sldId id="324" r:id="rId66"/>
    <p:sldId id="325" r:id="rId67"/>
    <p:sldId id="322" r:id="rId68"/>
    <p:sldId id="326" r:id="rId69"/>
    <p:sldId id="328" r:id="rId70"/>
    <p:sldId id="329" r:id="rId71"/>
    <p:sldId id="330" r:id="rId72"/>
    <p:sldId id="331" r:id="rId73"/>
    <p:sldId id="332" r:id="rId74"/>
    <p:sldId id="333" r:id="rId7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a:srgbClr val="FFBDF2"/>
    <a:srgbClr val="FF6FE4"/>
    <a:srgbClr val="F6F6F6"/>
    <a:srgbClr val="FFFF75"/>
    <a:srgbClr val="FFB7B7"/>
    <a:srgbClr val="FFE69F"/>
    <a:srgbClr val="84F09B"/>
    <a:srgbClr val="3D1A22"/>
    <a:srgbClr val="FC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09845B-8A95-4E94-B1EB-092F1A55D191}"/>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03C7B8A1-EC03-45E1-A18A-DA91350E0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FDDF0D93-E13C-4F4C-8602-9158AE777183}"/>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14C6E45D-6FC8-49BD-B778-F6ED85C1B1C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CF35A7A-398D-4B97-9ACE-0690CE1E4176}"/>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255968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A59EC3-8455-4927-AAA4-40DA120D875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41BCCFB-31A6-4342-AC61-5C45ABA0AF96}"/>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50DF5D5-FE71-4C9D-A829-75D1F9DE906E}"/>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C9E624E2-DB1E-4CF6-871C-8257E1CF48B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283F9B4-E382-4BFF-B18D-32814AA951C4}"/>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2581972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38A63D5-0E52-49C3-BD69-76C30D7EC9E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7645AD1-5F3A-4892-8F30-B29124A0C98D}"/>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FEF6619-8AEF-4EDA-BFBC-D99CEFF182B0}"/>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3AB405E2-DCF4-4DD1-BAD7-EE3AACCACAE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C98DFFD-B52A-4C0B-A9C5-9D53E2C1067D}"/>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224047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0C73D4-3AB7-4194-8D7E-53133675F68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3A4124C-683C-48AF-865F-C87925FA93EB}"/>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3CE542E-E166-42BE-A485-0845C21B2FA6}"/>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17B81604-73A8-4DA0-A397-91231B2196D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86EB72F-645E-46F2-80A8-6B771F5E8B77}"/>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1538218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1AB765C-61D7-4EA4-B5CD-487D8FB39B6F}"/>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B246E42-BD72-4463-9A73-B6C68B3DA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E6CAEA9F-B13B-4853-A248-AB8CB2BA962C}"/>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3DC825E5-11E3-4434-8D7F-77241278256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938F2B6-2C52-4226-B2B3-C177D0D8CBF3}"/>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260817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162B26-22D1-4BF4-93B1-40B722245F4B}"/>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4C05F68-52FC-4CDB-B5FF-D4F62D51B408}"/>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EF4E018-FE8C-4AC5-A13F-573843A00708}"/>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414C2DBF-4035-4E4D-8434-E74D577AEB44}"/>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6" name="عنصر نائب للتذييل 5">
            <a:extLst>
              <a:ext uri="{FF2B5EF4-FFF2-40B4-BE49-F238E27FC236}">
                <a16:creationId xmlns:a16="http://schemas.microsoft.com/office/drawing/2014/main" id="{ED9FFB90-8658-46FF-A75B-6C4B7E81618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4A179A8-DB30-4B3B-BBCF-B754FC97BF78}"/>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404220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B2E6C9A-C2A5-4EF4-8779-285A800C88BE}"/>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18F1BCA-B957-4CB8-A015-3BD56125C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D361B9F6-C348-4FD9-B4F5-DB6A3A58231F}"/>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021B70B-A07F-4BB8-A8EC-97D4B3CFF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8020C236-5860-4A58-B88A-E240E5B0BFF3}"/>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C187E65D-89F0-4355-8A35-8CC08565DAC9}"/>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8" name="عنصر نائب للتذييل 7">
            <a:extLst>
              <a:ext uri="{FF2B5EF4-FFF2-40B4-BE49-F238E27FC236}">
                <a16:creationId xmlns:a16="http://schemas.microsoft.com/office/drawing/2014/main" id="{E6E4B5BA-CB77-4399-99D7-F3709D7C2405}"/>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A9BAF9F4-C2E2-4744-BB0A-5DE1A3C50537}"/>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169400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3D23E6-870A-4D01-8934-A4E0B34E925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963762A6-350A-4CF2-AE16-663A0F1CC841}"/>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4" name="عنصر نائب للتذييل 3">
            <a:extLst>
              <a:ext uri="{FF2B5EF4-FFF2-40B4-BE49-F238E27FC236}">
                <a16:creationId xmlns:a16="http://schemas.microsoft.com/office/drawing/2014/main" id="{6D419130-BF3E-4EF6-8B73-D3A697BCF49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5014D1E-06E1-456F-8703-C4595A78E4CE}"/>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351746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44A5A67-5E74-4E80-A6F7-0C1522BAC664}"/>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3" name="عنصر نائب للتذييل 2">
            <a:extLst>
              <a:ext uri="{FF2B5EF4-FFF2-40B4-BE49-F238E27FC236}">
                <a16:creationId xmlns:a16="http://schemas.microsoft.com/office/drawing/2014/main" id="{414253A7-5C9F-4762-8389-0A2E41B15369}"/>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710F3B30-315F-409C-A063-9FF68AC0A2DF}"/>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1585445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A0EEE4-0951-470C-8C6D-78933D2F784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4FC7160-4B7F-4A07-A1DE-55F108C12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1DC7835E-9412-4829-AB97-0D4C0B69E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075F1C4C-A9B6-4CCC-BCCA-9994B46EF8D3}"/>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6" name="عنصر نائب للتذييل 5">
            <a:extLst>
              <a:ext uri="{FF2B5EF4-FFF2-40B4-BE49-F238E27FC236}">
                <a16:creationId xmlns:a16="http://schemas.microsoft.com/office/drawing/2014/main" id="{1AD907C7-8E41-46B5-A7E2-7066EAA0700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C77BAB4-DBCB-4F1B-9EF6-FACFE909C274}"/>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409779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C43F92-CFFA-4F37-BF00-A5FFA269918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CC76149-C474-4030-A391-02C9D948D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A1372B3A-90E9-43C1-9495-EB6E6B756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847A98E1-B12F-4050-A7DA-A8B033CE2DA8}"/>
              </a:ext>
            </a:extLst>
          </p:cNvPr>
          <p:cNvSpPr>
            <a:spLocks noGrp="1"/>
          </p:cNvSpPr>
          <p:nvPr>
            <p:ph type="dt" sz="half" idx="10"/>
          </p:nvPr>
        </p:nvSpPr>
        <p:spPr/>
        <p:txBody>
          <a:bodyPr/>
          <a:lstStyle/>
          <a:p>
            <a:fld id="{777A5EA3-BB3F-4B55-AC30-212A2250A67F}" type="datetimeFigureOut">
              <a:rPr lang="ar-SA" smtClean="0"/>
              <a:t>28/05/40</a:t>
            </a:fld>
            <a:endParaRPr lang="ar-SA"/>
          </a:p>
        </p:txBody>
      </p:sp>
      <p:sp>
        <p:nvSpPr>
          <p:cNvPr id="6" name="عنصر نائب للتذييل 5">
            <a:extLst>
              <a:ext uri="{FF2B5EF4-FFF2-40B4-BE49-F238E27FC236}">
                <a16:creationId xmlns:a16="http://schemas.microsoft.com/office/drawing/2014/main" id="{CBF2E32D-BCDA-46DF-AE38-BC648169625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19A3E37-EC56-4848-8BD0-1CC067CA47B5}"/>
              </a:ext>
            </a:extLst>
          </p:cNvPr>
          <p:cNvSpPr>
            <a:spLocks noGrp="1"/>
          </p:cNvSpPr>
          <p:nvPr>
            <p:ph type="sldNum" sz="quarter" idx="12"/>
          </p:nvPr>
        </p:nvSpPr>
        <p:spPr/>
        <p:txBody>
          <a:bodyPr/>
          <a:lstStyle/>
          <a:p>
            <a:fld id="{4665C383-C953-489C-BD67-4AAA2B3E8907}" type="slidenum">
              <a:rPr lang="ar-SA" smtClean="0"/>
              <a:t>‹#›</a:t>
            </a:fld>
            <a:endParaRPr lang="ar-SA"/>
          </a:p>
        </p:txBody>
      </p:sp>
    </p:spTree>
    <p:extLst>
      <p:ext uri="{BB962C8B-B14F-4D97-AF65-F5344CB8AC3E}">
        <p14:creationId xmlns:p14="http://schemas.microsoft.com/office/powerpoint/2010/main" val="165055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36B82EE-6004-4D45-A174-CCC0A0F04C2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DFA8BC4-83B5-4278-AEF2-7BEF3490C4C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C9205AF-32BC-46F4-ADCB-A07449FA5A7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77A5EA3-BB3F-4B55-AC30-212A2250A67F}" type="datetimeFigureOut">
              <a:rPr lang="ar-SA" smtClean="0"/>
              <a:t>28/05/40</a:t>
            </a:fld>
            <a:endParaRPr lang="ar-SA"/>
          </a:p>
        </p:txBody>
      </p:sp>
      <p:sp>
        <p:nvSpPr>
          <p:cNvPr id="5" name="عنصر نائب للتذييل 4">
            <a:extLst>
              <a:ext uri="{FF2B5EF4-FFF2-40B4-BE49-F238E27FC236}">
                <a16:creationId xmlns:a16="http://schemas.microsoft.com/office/drawing/2014/main" id="{62DCF10A-9DDD-4654-9EBF-DA63562A0C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6CC5820C-12EF-46F2-BB8D-929CCEAA221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665C383-C953-489C-BD67-4AAA2B3E8907}" type="slidenum">
              <a:rPr lang="ar-SA" smtClean="0"/>
              <a:t>‹#›</a:t>
            </a:fld>
            <a:endParaRPr lang="ar-SA"/>
          </a:p>
        </p:txBody>
      </p:sp>
    </p:spTree>
    <p:extLst>
      <p:ext uri="{BB962C8B-B14F-4D97-AF65-F5344CB8AC3E}">
        <p14:creationId xmlns:p14="http://schemas.microsoft.com/office/powerpoint/2010/main" val="2249080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quran.ksu.edu.sa/tafseer/tabary/sura23-aya13.html" TargetMode="Externa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ØµÙØ±Ø© Ø°Ø§Øª ØµÙØ©">
            <a:extLst>
              <a:ext uri="{FF2B5EF4-FFF2-40B4-BE49-F238E27FC236}">
                <a16:creationId xmlns:a16="http://schemas.microsoft.com/office/drawing/2014/main" id="{8DAA05A3-D93E-4619-9613-49693B5C5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 y="92329"/>
            <a:ext cx="11836400" cy="659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47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0905"/>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AD804B2-3078-4751-9DC7-B759CC870AEB}"/>
              </a:ext>
            </a:extLst>
          </p:cNvPr>
          <p:cNvSpPr/>
          <p:nvPr/>
        </p:nvSpPr>
        <p:spPr>
          <a:xfrm>
            <a:off x="5263296" y="4701550"/>
            <a:ext cx="6667396" cy="769441"/>
          </a:xfrm>
          <a:prstGeom prst="rect">
            <a:avLst/>
          </a:prstGeom>
          <a:noFill/>
          <a:ln w="38100">
            <a:noFill/>
          </a:ln>
        </p:spPr>
        <p:txBody>
          <a:bodyPr wrap="square" lIns="91440" tIns="45720" rIns="91440" bIns="45720">
            <a:spAutoFit/>
          </a:bodyPr>
          <a:lstStyle/>
          <a:p>
            <a:pPr algn="ctr"/>
            <a:r>
              <a:rPr lang="ar-SA" sz="4400" b="1" cap="none" spc="0" dirty="0">
                <a:ln w="0"/>
                <a:solidFill>
                  <a:schemeClr val="bg1"/>
                </a:solidFill>
                <a:effectLst>
                  <a:outerShdw blurRad="38100" dist="19050" dir="2700000" algn="tl" rotWithShape="0">
                    <a:schemeClr val="dk1">
                      <a:alpha val="40000"/>
                    </a:schemeClr>
                  </a:outerShdw>
                </a:effectLst>
              </a:rPr>
              <a:t>قال تعالى (وقد خلقكم اطوار)</a:t>
            </a:r>
          </a:p>
        </p:txBody>
      </p:sp>
      <p:pic>
        <p:nvPicPr>
          <p:cNvPr id="2050" name="Picture 2" descr="ÙØªÙØ¬Ø© Ø¨Ø­Ø« Ø§ÙØµÙØ± Ø¹Ù ÙØ±Ø§Ø­Ù ÙÙÙ Ø§ÙØ¬ÙÙÙ Ø¨Ø§ÙØµÙØ±">
            <a:extLst>
              <a:ext uri="{FF2B5EF4-FFF2-40B4-BE49-F238E27FC236}">
                <a16:creationId xmlns:a16="http://schemas.microsoft.com/office/drawing/2014/main" id="{554F6B3E-85A6-4485-9220-891BD1D9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78" y="254614"/>
            <a:ext cx="4235470" cy="6196985"/>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0C985092-281B-4B60-A917-9045E09CB5D4}"/>
              </a:ext>
            </a:extLst>
          </p:cNvPr>
          <p:cNvSpPr/>
          <p:nvPr/>
        </p:nvSpPr>
        <p:spPr>
          <a:xfrm>
            <a:off x="5263296" y="457814"/>
            <a:ext cx="6667396" cy="1446550"/>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وقد ذكرة هذا المراحل في مواضع عدة من القران الكريم </a:t>
            </a:r>
          </a:p>
        </p:txBody>
      </p:sp>
      <p:sp>
        <p:nvSpPr>
          <p:cNvPr id="7" name="مستطيل 6">
            <a:extLst>
              <a:ext uri="{FF2B5EF4-FFF2-40B4-BE49-F238E27FC236}">
                <a16:creationId xmlns:a16="http://schemas.microsoft.com/office/drawing/2014/main" id="{9307787D-C4D6-434C-9B80-71DE19677B68}"/>
              </a:ext>
            </a:extLst>
          </p:cNvPr>
          <p:cNvSpPr/>
          <p:nvPr/>
        </p:nvSpPr>
        <p:spPr>
          <a:xfrm>
            <a:off x="5263296" y="2305362"/>
            <a:ext cx="6667396" cy="2123658"/>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وقد اشارت الآية الكريمة التالية إلى حقيقة علمية وقد سبقت بها الكثير من استكشافات العلم الحديث </a:t>
            </a:r>
          </a:p>
        </p:txBody>
      </p:sp>
    </p:spTree>
    <p:extLst>
      <p:ext uri="{BB962C8B-B14F-4D97-AF65-F5344CB8AC3E}">
        <p14:creationId xmlns:p14="http://schemas.microsoft.com/office/powerpoint/2010/main" val="34273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0905"/>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AD804B2-3078-4751-9DC7-B759CC870AEB}"/>
              </a:ext>
            </a:extLst>
          </p:cNvPr>
          <p:cNvSpPr/>
          <p:nvPr/>
        </p:nvSpPr>
        <p:spPr>
          <a:xfrm>
            <a:off x="5212496" y="3909070"/>
            <a:ext cx="6667396" cy="2800767"/>
          </a:xfrm>
          <a:prstGeom prst="rect">
            <a:avLst/>
          </a:prstGeom>
          <a:noFill/>
          <a:ln w="38100">
            <a:noFill/>
          </a:ln>
        </p:spPr>
        <p:txBody>
          <a:bodyPr wrap="square" lIns="91440" tIns="45720" rIns="91440" bIns="45720">
            <a:spAutoFit/>
          </a:bodyPr>
          <a:lstStyle/>
          <a:p>
            <a:pPr algn="ctr"/>
            <a:r>
              <a:rPr lang="ar-SA" sz="4400" b="1" cap="none" spc="0" dirty="0">
                <a:ln w="0"/>
                <a:solidFill>
                  <a:schemeClr val="bg1"/>
                </a:solidFill>
                <a:effectLst>
                  <a:outerShdw blurRad="38100" dist="19050" dir="2700000" algn="tl" rotWithShape="0">
                    <a:schemeClr val="dk1">
                      <a:alpha val="40000"/>
                    </a:schemeClr>
                  </a:outerShdw>
                </a:effectLst>
              </a:rPr>
              <a:t>وسوف نتعرف على هذه الاطوار خلال درسنا وسنسافر في  رحلة ايمانية نتتبع الاعجاز الإلاهي في خلق الإنسان </a:t>
            </a:r>
          </a:p>
        </p:txBody>
      </p:sp>
      <p:pic>
        <p:nvPicPr>
          <p:cNvPr id="2050" name="Picture 2" descr="ÙØªÙØ¬Ø© Ø¨Ø­Ø« Ø§ÙØµÙØ± Ø¹Ù ÙØ±Ø§Ø­Ù ÙÙÙ Ø§ÙØ¬ÙÙÙ Ø¨Ø§ÙØµÙØ±">
            <a:extLst>
              <a:ext uri="{FF2B5EF4-FFF2-40B4-BE49-F238E27FC236}">
                <a16:creationId xmlns:a16="http://schemas.microsoft.com/office/drawing/2014/main" id="{554F6B3E-85A6-4485-9220-891BD1D9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78" y="254614"/>
            <a:ext cx="4235470" cy="6196985"/>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0C985092-281B-4B60-A917-9045E09CB5D4}"/>
              </a:ext>
            </a:extLst>
          </p:cNvPr>
          <p:cNvSpPr/>
          <p:nvPr/>
        </p:nvSpPr>
        <p:spPr>
          <a:xfrm>
            <a:off x="5263296" y="457814"/>
            <a:ext cx="6667396" cy="1446550"/>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فما المقصود بقوله تعالى </a:t>
            </a:r>
          </a:p>
          <a:p>
            <a:pPr algn="ctr"/>
            <a:r>
              <a:rPr lang="ar-SA" sz="4400" b="1" dirty="0">
                <a:ln w="0"/>
                <a:solidFill>
                  <a:schemeClr val="bg1"/>
                </a:solidFill>
                <a:effectLst>
                  <a:outerShdw blurRad="38100" dist="19050" dir="2700000" algn="tl" rotWithShape="0">
                    <a:schemeClr val="dk1">
                      <a:alpha val="40000"/>
                    </a:schemeClr>
                  </a:outerShdw>
                </a:effectLst>
              </a:rPr>
              <a:t>(وقد خلقكم اطوارا)</a:t>
            </a:r>
          </a:p>
        </p:txBody>
      </p:sp>
      <p:sp>
        <p:nvSpPr>
          <p:cNvPr id="7" name="مستطيل 6">
            <a:extLst>
              <a:ext uri="{FF2B5EF4-FFF2-40B4-BE49-F238E27FC236}">
                <a16:creationId xmlns:a16="http://schemas.microsoft.com/office/drawing/2014/main" id="{9307787D-C4D6-434C-9B80-71DE19677B68}"/>
              </a:ext>
            </a:extLst>
          </p:cNvPr>
          <p:cNvSpPr/>
          <p:nvPr/>
        </p:nvSpPr>
        <p:spPr>
          <a:xfrm>
            <a:off x="5263296" y="2305362"/>
            <a:ext cx="6667396" cy="1446550"/>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ان خلق الإنسان وتشكله داخل الرحم يمر بعدة مراحل واطوار  </a:t>
            </a:r>
          </a:p>
        </p:txBody>
      </p:sp>
    </p:spTree>
    <p:extLst>
      <p:ext uri="{BB962C8B-B14F-4D97-AF65-F5344CB8AC3E}">
        <p14:creationId xmlns:p14="http://schemas.microsoft.com/office/powerpoint/2010/main" val="21120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8"/>
        </a:solid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FCE91F64-7738-447A-BB32-E2FACAF5F51A}"/>
              </a:ext>
            </a:extLst>
          </p:cNvPr>
          <p:cNvSpPr/>
          <p:nvPr/>
        </p:nvSpPr>
        <p:spPr>
          <a:xfrm>
            <a:off x="3587958" y="2618849"/>
            <a:ext cx="7212232" cy="830997"/>
          </a:xfrm>
          <a:prstGeom prst="rect">
            <a:avLst/>
          </a:prstGeom>
          <a:noFill/>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ما المراد بالأمشاج في الآية الكريمة </a:t>
            </a:r>
          </a:p>
        </p:txBody>
      </p:sp>
      <p:sp>
        <p:nvSpPr>
          <p:cNvPr id="5" name="مستطيل 4">
            <a:extLst>
              <a:ext uri="{FF2B5EF4-FFF2-40B4-BE49-F238E27FC236}">
                <a16:creationId xmlns:a16="http://schemas.microsoft.com/office/drawing/2014/main" id="{25562595-7500-4688-8EB1-CB6E19BCB838}"/>
              </a:ext>
            </a:extLst>
          </p:cNvPr>
          <p:cNvSpPr/>
          <p:nvPr/>
        </p:nvSpPr>
        <p:spPr>
          <a:xfrm>
            <a:off x="7040117" y="3822671"/>
            <a:ext cx="3411511"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4800" b="1" dirty="0">
                <a:ln/>
                <a:solidFill>
                  <a:schemeClr val="accent2">
                    <a:lumMod val="50000"/>
                  </a:schemeClr>
                </a:solidFill>
              </a:rPr>
              <a:t>الحيوان المنوي </a:t>
            </a:r>
          </a:p>
          <a:p>
            <a:pPr algn="ctr"/>
            <a:r>
              <a:rPr lang="ar-SA" sz="4800" b="1" dirty="0">
                <a:ln/>
                <a:solidFill>
                  <a:schemeClr val="accent2">
                    <a:lumMod val="50000"/>
                  </a:schemeClr>
                </a:solidFill>
              </a:rPr>
              <a:t>والبويضة </a:t>
            </a:r>
          </a:p>
        </p:txBody>
      </p:sp>
      <p:pic>
        <p:nvPicPr>
          <p:cNvPr id="1026" name="Picture 2" descr="ÙØªÙØ¬Ø© Ø¨Ø­Ø« Ø§ÙØµÙØ± Ø¹Ù Ø§ÙØ§ Ø®ÙÙÙØ§ Ø§ÙØ§ÙØ³Ø§Ù ÙÙ ÙØ·ÙØ© Ø§ÙØ´Ø§Ø¬">
            <a:extLst>
              <a:ext uri="{FF2B5EF4-FFF2-40B4-BE49-F238E27FC236}">
                <a16:creationId xmlns:a16="http://schemas.microsoft.com/office/drawing/2014/main" id="{05BB4D5B-59A3-4257-851C-7E8C63D15D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73"/>
          <a:stretch/>
        </p:blipFill>
        <p:spPr bwMode="auto">
          <a:xfrm>
            <a:off x="585485" y="94068"/>
            <a:ext cx="11021029" cy="2676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ØµÙØ±Ø© Ø°Ø§Øª ØµÙØ©">
            <a:extLst>
              <a:ext uri="{FF2B5EF4-FFF2-40B4-BE49-F238E27FC236}">
                <a16:creationId xmlns:a16="http://schemas.microsoft.com/office/drawing/2014/main" id="{EA989E68-4F9D-418A-9F65-F036FAF34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40" y="3578830"/>
            <a:ext cx="4118037" cy="294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3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راحل تكوين الجنين">
            <a:hlinkClick r:id="" action="ppaction://media"/>
            <a:extLst>
              <a:ext uri="{FF2B5EF4-FFF2-40B4-BE49-F238E27FC236}">
                <a16:creationId xmlns:a16="http://schemas.microsoft.com/office/drawing/2014/main" id="{94B75690-B193-4EE5-862B-E2DD3A01B96D}"/>
              </a:ext>
            </a:extLst>
          </p:cNvPr>
          <p:cNvPicPr>
            <a:picLocks noChangeAspect="1"/>
          </p:cNvPicPr>
          <p:nvPr>
            <a:videoFile r:link="rId1"/>
            <p:extLst>
              <p:ext uri="{DAA4B4D4-6D71-4841-9C94-3DE7FCFB9230}">
                <p14:media xmlns:p14="http://schemas.microsoft.com/office/powerpoint/2010/main" r:embed="rId2">
                  <p14:trim end="573184"/>
                </p14:media>
              </p:ext>
            </p:extLst>
          </p:nvPr>
        </p:nvPicPr>
        <p:blipFill>
          <a:blip r:embed="rId4"/>
          <a:stretch>
            <a:fillRect/>
          </a:stretch>
        </p:blipFill>
        <p:spPr>
          <a:xfrm>
            <a:off x="162560" y="132080"/>
            <a:ext cx="11297920" cy="6583680"/>
          </a:xfrm>
          <a:prstGeom prst="rect">
            <a:avLst/>
          </a:prstGeom>
          <a:ln>
            <a:noFill/>
          </a:ln>
          <a:effectLst>
            <a:outerShdw blurRad="190500" algn="tl" rotWithShape="0">
              <a:srgbClr val="000000">
                <a:alpha val="70000"/>
              </a:srgbClr>
            </a:outerShdw>
          </a:effectLst>
        </p:spPr>
      </p:pic>
      <p:sp>
        <p:nvSpPr>
          <p:cNvPr id="3" name="مستطيل 2">
            <a:extLst>
              <a:ext uri="{FF2B5EF4-FFF2-40B4-BE49-F238E27FC236}">
                <a16:creationId xmlns:a16="http://schemas.microsoft.com/office/drawing/2014/main" id="{4ED1088F-5C3E-41DD-A8ED-E8A1A5C41810}"/>
              </a:ext>
            </a:extLst>
          </p:cNvPr>
          <p:cNvSpPr/>
          <p:nvPr/>
        </p:nvSpPr>
        <p:spPr>
          <a:xfrm rot="5400000">
            <a:off x="8515514" y="3099117"/>
            <a:ext cx="6768199" cy="646331"/>
          </a:xfrm>
          <a:prstGeom prst="rect">
            <a:avLst/>
          </a:prstGeom>
          <a:noFill/>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لمشاهدة المراحل الأولى لنمو الجنين </a:t>
            </a:r>
            <a:endParaRPr lang="ar-SA" sz="36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057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7A7BC53-99FC-4A90-8F8C-F4BF25E14EE9}"/>
              </a:ext>
            </a:extLst>
          </p:cNvPr>
          <p:cNvSpPr/>
          <p:nvPr/>
        </p:nvSpPr>
        <p:spPr>
          <a:xfrm>
            <a:off x="1049673" y="115894"/>
            <a:ext cx="11026793" cy="1200329"/>
          </a:xfrm>
          <a:prstGeom prst="rect">
            <a:avLst/>
          </a:prstGeom>
          <a:solidFill>
            <a:srgbClr val="FFFFA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زميلاتكـِ رتبي القصاصات التالية التي تمثل الخطوات التي يمر فيها البويضة منذ لحظة الاخصاب وحتى انغراس الكبسولة في بطانة الرحم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0776E456-F115-4BD2-B842-E31D84B0822A}"/>
              </a:ext>
            </a:extLst>
          </p:cNvPr>
          <p:cNvSpPr/>
          <p:nvPr/>
        </p:nvSpPr>
        <p:spPr>
          <a:xfrm>
            <a:off x="30480" y="226314"/>
            <a:ext cx="1117600" cy="954107"/>
          </a:xfrm>
          <a:prstGeom prst="rect">
            <a:avLst/>
          </a:prstGeom>
          <a:solidFill>
            <a:schemeClr val="accent6">
              <a:lumMod val="40000"/>
              <a:lumOff val="60000"/>
            </a:schemeClr>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التسلسل المنطقي </a:t>
            </a:r>
            <a:r>
              <a:rPr lang="ar-SA" sz="2800" b="0" cap="none" spc="0" dirty="0">
                <a:ln w="0"/>
                <a:solidFill>
                  <a:schemeClr val="tx1"/>
                </a:solidFill>
                <a:effectLst>
                  <a:outerShdw blurRad="38100" dist="19050" dir="2700000" algn="tl" rotWithShape="0">
                    <a:schemeClr val="dk1">
                      <a:alpha val="40000"/>
                    </a:schemeClr>
                  </a:outerShdw>
                </a:effectLst>
              </a:rPr>
              <a:t> </a:t>
            </a:r>
          </a:p>
        </p:txBody>
      </p:sp>
      <p:sp>
        <p:nvSpPr>
          <p:cNvPr id="8" name="مستطيل 7">
            <a:extLst>
              <a:ext uri="{FF2B5EF4-FFF2-40B4-BE49-F238E27FC236}">
                <a16:creationId xmlns:a16="http://schemas.microsoft.com/office/drawing/2014/main" id="{A5200A24-5919-41F2-B4D2-B85A06837458}"/>
              </a:ext>
            </a:extLst>
          </p:cNvPr>
          <p:cNvSpPr/>
          <p:nvPr/>
        </p:nvSpPr>
        <p:spPr>
          <a:xfrm>
            <a:off x="6676466" y="5650230"/>
            <a:ext cx="5400000" cy="1077218"/>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يُقذف في المهبل ما بين </a:t>
            </a:r>
            <a:r>
              <a:rPr lang="en-US" sz="3200" dirty="0">
                <a:ln w="0"/>
                <a:effectLst>
                  <a:outerShdw blurRad="38100" dist="19050" dir="2700000" algn="tl" rotWithShape="0">
                    <a:schemeClr val="dk1">
                      <a:alpha val="40000"/>
                    </a:schemeClr>
                  </a:outerShdw>
                </a:effectLst>
              </a:rPr>
              <a:t>300-500 </a:t>
            </a:r>
            <a:r>
              <a:rPr lang="ar-SA" sz="3200" dirty="0">
                <a:ln w="0"/>
                <a:effectLst>
                  <a:outerShdw blurRad="38100" dist="19050" dir="2700000" algn="tl" rotWithShape="0">
                    <a:schemeClr val="dk1">
                      <a:alpha val="40000"/>
                    </a:schemeClr>
                  </a:outerShdw>
                </a:effectLst>
              </a:rPr>
              <a:t>مليون حيوان منوي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70D12086-7795-426C-8ED3-BADC1B46CAA4}"/>
              </a:ext>
            </a:extLst>
          </p:cNvPr>
          <p:cNvSpPr/>
          <p:nvPr/>
        </p:nvSpPr>
        <p:spPr>
          <a:xfrm>
            <a:off x="1010379" y="1442577"/>
            <a:ext cx="5400000" cy="1077218"/>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الحيوان المنوي الذي يتحمل حموضة المهبل يسبح في اتجاه الرحم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9AF47167-AF52-4F23-A5DF-C9357198C31D}"/>
              </a:ext>
            </a:extLst>
          </p:cNvPr>
          <p:cNvSpPr/>
          <p:nvPr/>
        </p:nvSpPr>
        <p:spPr>
          <a:xfrm>
            <a:off x="966757" y="5619325"/>
            <a:ext cx="5400000" cy="1152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تنجح عدة مئات من الحيوانات المنوية من </a:t>
            </a:r>
            <a:r>
              <a:rPr lang="ar-SA" sz="3200" dirty="0">
                <a:ln w="0"/>
                <a:effectLst>
                  <a:outerShdw blurRad="38100" dist="19050" dir="2700000" algn="tl" rotWithShape="0">
                    <a:schemeClr val="dk1">
                      <a:alpha val="40000"/>
                    </a:schemeClr>
                  </a:outerShdw>
                </a:effectLst>
              </a:rPr>
              <a:t>إكمال رحلتها إلى قناتي البيض</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AEB97350-744F-4E2E-9860-7938E2BEBC2C}"/>
              </a:ext>
            </a:extLst>
          </p:cNvPr>
          <p:cNvSpPr/>
          <p:nvPr/>
        </p:nvSpPr>
        <p:spPr>
          <a:xfrm>
            <a:off x="966757" y="3819289"/>
            <a:ext cx="5400000" cy="1692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يخترق حيوان منوي واحد البويضة وتغير البويضة من شحنة غشائها بحيث لا يستطيع حيوان منوي أخر اختراقه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6571DFB1-428C-4DC2-8B84-2AC2DE4277F5}"/>
              </a:ext>
            </a:extLst>
          </p:cNvPr>
          <p:cNvSpPr/>
          <p:nvPr/>
        </p:nvSpPr>
        <p:spPr>
          <a:xfrm>
            <a:off x="6676466" y="1415537"/>
            <a:ext cx="5400000" cy="156966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تندمج نواة الحيوان المنوي مع نواة البويضة لتكون البويضة المخصبة (الزيجوت) في قناة البيض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37576552-F1EE-411E-8D42-32579AE23475}"/>
              </a:ext>
            </a:extLst>
          </p:cNvPr>
          <p:cNvSpPr/>
          <p:nvPr/>
        </p:nvSpPr>
        <p:spPr>
          <a:xfrm>
            <a:off x="1010379" y="2632603"/>
            <a:ext cx="5400000" cy="1077218"/>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في اليوم الثالث تنتقل البويضة المخصبة إلى الرحم وتصبح التوتة (</a:t>
            </a:r>
            <a:r>
              <a:rPr lang="ar-SA" sz="3200" dirty="0" err="1">
                <a:ln w="0"/>
                <a:effectLst>
                  <a:outerShdw blurRad="38100" dist="19050" dir="2700000" algn="tl" rotWithShape="0">
                    <a:schemeClr val="dk1">
                      <a:alpha val="40000"/>
                    </a:schemeClr>
                  </a:outerShdw>
                </a:effectLst>
              </a:rPr>
              <a:t>الموريولا</a:t>
            </a:r>
            <a:r>
              <a:rPr lang="ar-SA" sz="3200" dirty="0">
                <a:ln w="0"/>
                <a:effectLst>
                  <a:outerShdw blurRad="38100" dist="19050" dir="2700000" algn="tl" rotWithShape="0">
                    <a:schemeClr val="dk1">
                      <a:alpha val="40000"/>
                    </a:schemeClr>
                  </a:outerShdw>
                </a:effectLst>
              </a:rPr>
              <a:t>)</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BED99E71-6677-4C6B-946F-6A9BCD0E0E05}"/>
              </a:ext>
            </a:extLst>
          </p:cNvPr>
          <p:cNvSpPr/>
          <p:nvPr/>
        </p:nvSpPr>
        <p:spPr>
          <a:xfrm>
            <a:off x="6676466" y="3102001"/>
            <a:ext cx="5400000" cy="1077218"/>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في اليوم الخامس تتحول التوتة إلى الكبسولة </a:t>
            </a:r>
            <a:r>
              <a:rPr lang="ar-SA" sz="3200" dirty="0" err="1">
                <a:ln w="0"/>
                <a:effectLst>
                  <a:outerShdw blurRad="38100" dist="19050" dir="2700000" algn="tl" rotWithShape="0">
                    <a:schemeClr val="dk1">
                      <a:alpha val="40000"/>
                    </a:schemeClr>
                  </a:outerShdw>
                </a:effectLst>
              </a:rPr>
              <a:t>البلاستيولية</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72483474-D872-42BA-AAF2-202325945F00}"/>
              </a:ext>
            </a:extLst>
          </p:cNvPr>
          <p:cNvSpPr/>
          <p:nvPr/>
        </p:nvSpPr>
        <p:spPr>
          <a:xfrm>
            <a:off x="6676466" y="4365245"/>
            <a:ext cx="5400000" cy="1077218"/>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تنغرس </a:t>
            </a:r>
            <a:r>
              <a:rPr lang="ar-SA" sz="3200" dirty="0" err="1">
                <a:ln w="0"/>
                <a:effectLst>
                  <a:outerShdw blurRad="38100" dist="19050" dir="2700000" algn="tl" rotWithShape="0">
                    <a:schemeClr val="dk1">
                      <a:alpha val="40000"/>
                    </a:schemeClr>
                  </a:outerShdw>
                </a:effectLst>
              </a:rPr>
              <a:t>البلاستيولا</a:t>
            </a:r>
            <a:r>
              <a:rPr lang="ar-SA" sz="3200" dirty="0">
                <a:ln w="0"/>
                <a:effectLst>
                  <a:outerShdw blurRad="38100" dist="19050" dir="2700000" algn="tl" rotWithShape="0">
                    <a:schemeClr val="dk1">
                      <a:alpha val="40000"/>
                    </a:schemeClr>
                  </a:outerShdw>
                </a:effectLst>
              </a:rPr>
              <a:t> في بطانة الرحم في اليوم السادس  </a:t>
            </a:r>
            <a:endParaRPr lang="ar-SA"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2460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6E18FA2D-F1F3-4487-B240-CE33C601A3A1}"/>
              </a:ext>
            </a:extLst>
          </p:cNvPr>
          <p:cNvSpPr/>
          <p:nvPr/>
        </p:nvSpPr>
        <p:spPr>
          <a:xfrm>
            <a:off x="6192560" y="1127760"/>
            <a:ext cx="5562560" cy="1446550"/>
          </a:xfrm>
          <a:prstGeom prst="rect">
            <a:avLst/>
          </a:prstGeom>
          <a:solidFill>
            <a:srgbClr val="FBF3E8"/>
          </a:solidFill>
          <a:ln w="38100">
            <a:solidFill>
              <a:schemeClr val="tx1"/>
            </a:solidFill>
          </a:ln>
        </p:spPr>
        <p:txBody>
          <a:bodyPr wrap="square" lIns="91440" tIns="45720" rIns="91440" bIns="45720">
            <a:spAutoFit/>
          </a:bodyPr>
          <a:lstStyle/>
          <a:p>
            <a:pPr algn="ctr"/>
            <a:r>
              <a:rPr lang="ar-SA" sz="4400" b="1" dirty="0">
                <a:ln w="0">
                  <a:solidFill>
                    <a:sysClr val="windowText" lastClr="000000"/>
                  </a:solidFill>
                </a:ln>
                <a:solidFill>
                  <a:srgbClr val="9D3637"/>
                </a:solidFill>
                <a:effectLst>
                  <a:outerShdw blurRad="50800" dist="38100" dir="5400000" algn="t" rotWithShape="0">
                    <a:prstClr val="black">
                      <a:alpha val="40000"/>
                    </a:prstClr>
                  </a:outerShdw>
                </a:effectLst>
              </a:rPr>
              <a:t>يُقذف في المهبل ما بين </a:t>
            </a:r>
            <a:r>
              <a:rPr lang="en-US" sz="4400" b="1" dirty="0">
                <a:ln w="0">
                  <a:solidFill>
                    <a:sysClr val="windowText" lastClr="000000"/>
                  </a:solidFill>
                </a:ln>
                <a:solidFill>
                  <a:srgbClr val="9D3637"/>
                </a:solidFill>
                <a:effectLst>
                  <a:outerShdw blurRad="50800" dist="38100" dir="5400000" algn="t" rotWithShape="0">
                    <a:prstClr val="black">
                      <a:alpha val="40000"/>
                    </a:prstClr>
                  </a:outerShdw>
                </a:effectLst>
              </a:rPr>
              <a:t>300-500 </a:t>
            </a:r>
            <a:r>
              <a:rPr lang="ar-SA" sz="4400" b="1" dirty="0">
                <a:ln w="0">
                  <a:solidFill>
                    <a:sysClr val="windowText" lastClr="000000"/>
                  </a:solidFill>
                </a:ln>
                <a:solidFill>
                  <a:srgbClr val="9D3637"/>
                </a:solidFill>
                <a:effectLst>
                  <a:outerShdw blurRad="50800" dist="38100" dir="5400000" algn="t" rotWithShape="0">
                    <a:prstClr val="black">
                      <a:alpha val="40000"/>
                    </a:prstClr>
                  </a:outerShdw>
                </a:effectLst>
              </a:rPr>
              <a:t> مليون حيوان منوي </a:t>
            </a:r>
            <a:endParaRPr lang="ar-SA" sz="4400" b="1" cap="none" spc="0" dirty="0">
              <a:ln w="0">
                <a:solidFill>
                  <a:sysClr val="windowText" lastClr="000000"/>
                </a:solidFill>
              </a:ln>
              <a:solidFill>
                <a:srgbClr val="9D3637"/>
              </a:solidFill>
              <a:effectLst>
                <a:outerShdw blurRad="50800" dist="38100" dir="5400000" algn="t" rotWithShape="0">
                  <a:prstClr val="black">
                    <a:alpha val="40000"/>
                  </a:prstClr>
                </a:outerShdw>
              </a:effectLst>
            </a:endParaRPr>
          </a:p>
        </p:txBody>
      </p:sp>
      <p:sp>
        <p:nvSpPr>
          <p:cNvPr id="4" name="مستطيل 3">
            <a:extLst>
              <a:ext uri="{FF2B5EF4-FFF2-40B4-BE49-F238E27FC236}">
                <a16:creationId xmlns:a16="http://schemas.microsoft.com/office/drawing/2014/main" id="{7C175749-041D-4DE3-A8A6-F3468D4BE483}"/>
              </a:ext>
            </a:extLst>
          </p:cNvPr>
          <p:cNvSpPr/>
          <p:nvPr/>
        </p:nvSpPr>
        <p:spPr>
          <a:xfrm>
            <a:off x="6192560" y="3975914"/>
            <a:ext cx="5400000" cy="2123658"/>
          </a:xfrm>
          <a:prstGeom prst="rect">
            <a:avLst/>
          </a:prstGeom>
          <a:solidFill>
            <a:srgbClr val="FBF3E8"/>
          </a:solidFill>
          <a:ln w="38100">
            <a:solidFill>
              <a:schemeClr val="tx1"/>
            </a:solidFill>
          </a:ln>
        </p:spPr>
        <p:txBody>
          <a:bodyPr wrap="square" lIns="91440" tIns="45720" rIns="91440" bIns="45720">
            <a:spAutoFit/>
          </a:bodyPr>
          <a:lstStyle/>
          <a:p>
            <a:pPr algn="ctr"/>
            <a:r>
              <a:rPr lang="ar-SA" sz="4400" b="1" dirty="0">
                <a:ln w="0">
                  <a:solidFill>
                    <a:sysClr val="windowText" lastClr="000000"/>
                  </a:solidFill>
                </a:ln>
                <a:solidFill>
                  <a:srgbClr val="9D3637"/>
                </a:solidFill>
                <a:effectLst>
                  <a:outerShdw blurRad="50800" dist="38100" dir="5400000" algn="t" rotWithShape="0">
                    <a:prstClr val="black">
                      <a:alpha val="40000"/>
                    </a:prstClr>
                  </a:outerShdw>
                </a:effectLst>
              </a:rPr>
              <a:t>الحيوان المنوي الذي يتحمل حموضة المهبل يسبح في اتجاه الرحم </a:t>
            </a:r>
          </a:p>
        </p:txBody>
      </p:sp>
      <p:pic>
        <p:nvPicPr>
          <p:cNvPr id="6" name="Picture 2" descr="ÙØªÙØ¬Ø© Ø¨Ø­Ø« Ø§ÙØµÙØ± Ø¹Ù Ø§ÙØ­ÙÙØ§ÙØ§Øª Ø§ÙÙÙÙÙØ©">
            <a:extLst>
              <a:ext uri="{FF2B5EF4-FFF2-40B4-BE49-F238E27FC236}">
                <a16:creationId xmlns:a16="http://schemas.microsoft.com/office/drawing/2014/main" id="{17823A90-BFD6-4567-978B-7644649F7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 y="3429000"/>
            <a:ext cx="5562560" cy="3175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ØµÙØ±Ø© Ø°Ø§Øª ØµÙØ©">
            <a:extLst>
              <a:ext uri="{FF2B5EF4-FFF2-40B4-BE49-F238E27FC236}">
                <a16:creationId xmlns:a16="http://schemas.microsoft.com/office/drawing/2014/main" id="{D2988235-EB2C-44C0-8180-F7C08C86C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253999"/>
            <a:ext cx="5562561" cy="293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6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7C175749-041D-4DE3-A8A6-F3468D4BE483}"/>
              </a:ext>
            </a:extLst>
          </p:cNvPr>
          <p:cNvSpPr/>
          <p:nvPr/>
        </p:nvSpPr>
        <p:spPr>
          <a:xfrm>
            <a:off x="6258562" y="3251199"/>
            <a:ext cx="5659120" cy="3477875"/>
          </a:xfrm>
          <a:prstGeom prst="rect">
            <a:avLst/>
          </a:prstGeom>
          <a:solidFill>
            <a:srgbClr val="FBF3E8"/>
          </a:solidFill>
          <a:ln w="38100">
            <a:solidFill>
              <a:schemeClr val="tx1"/>
            </a:solidFill>
          </a:ln>
        </p:spPr>
        <p:txBody>
          <a:bodyPr wrap="square" lIns="91440" tIns="45720" rIns="91440" bIns="45720">
            <a:spAutoFit/>
          </a:bodyPr>
          <a:lstStyle/>
          <a:p>
            <a:pPr algn="ctr"/>
            <a:r>
              <a:rPr lang="ar-SA" sz="4400" b="1" dirty="0">
                <a:ln w="0">
                  <a:solidFill>
                    <a:sysClr val="windowText" lastClr="000000"/>
                  </a:solidFill>
                </a:ln>
                <a:solidFill>
                  <a:srgbClr val="9D3637"/>
                </a:solidFill>
                <a:effectLst>
                  <a:outerShdw blurRad="38100" dist="19050" dir="2700000" algn="tl" rotWithShape="0">
                    <a:schemeClr val="dk1">
                      <a:alpha val="40000"/>
                    </a:schemeClr>
                  </a:outerShdw>
                </a:effectLst>
              </a:rPr>
              <a:t>يخترق حيوان منوي واحد البويضة وتغير البويضة من شحنة غشائها بحيث لا يستطيع حيوان منوي أخر اختراقه </a:t>
            </a:r>
          </a:p>
        </p:txBody>
      </p:sp>
      <p:sp>
        <p:nvSpPr>
          <p:cNvPr id="7" name="مستطيل 6">
            <a:extLst>
              <a:ext uri="{FF2B5EF4-FFF2-40B4-BE49-F238E27FC236}">
                <a16:creationId xmlns:a16="http://schemas.microsoft.com/office/drawing/2014/main" id="{DACEA001-045A-4D39-B0A9-A3EB657DB208}"/>
              </a:ext>
            </a:extLst>
          </p:cNvPr>
          <p:cNvSpPr/>
          <p:nvPr/>
        </p:nvSpPr>
        <p:spPr>
          <a:xfrm>
            <a:off x="6233200" y="366311"/>
            <a:ext cx="5400000" cy="2123658"/>
          </a:xfrm>
          <a:prstGeom prst="rect">
            <a:avLst/>
          </a:prstGeom>
          <a:solidFill>
            <a:srgbClr val="FBF3E8"/>
          </a:solidFill>
          <a:ln w="38100">
            <a:solidFill>
              <a:schemeClr val="tx1"/>
            </a:solidFill>
          </a:ln>
        </p:spPr>
        <p:txBody>
          <a:bodyPr wrap="square" lIns="91440" tIns="45720" rIns="91440" bIns="45720">
            <a:spAutoFit/>
          </a:bodyPr>
          <a:lstStyle/>
          <a:p>
            <a:pPr algn="ctr"/>
            <a:r>
              <a:rPr lang="ar-SA" sz="4400" b="1" cap="none" spc="0" dirty="0">
                <a:ln w="0">
                  <a:solidFill>
                    <a:sysClr val="windowText" lastClr="000000"/>
                  </a:solidFill>
                </a:ln>
                <a:solidFill>
                  <a:srgbClr val="9D3637"/>
                </a:solidFill>
                <a:effectLst>
                  <a:outerShdw blurRad="38100" dist="19050" dir="2700000" algn="tl" rotWithShape="0">
                    <a:schemeClr val="dk1">
                      <a:alpha val="40000"/>
                    </a:schemeClr>
                  </a:outerShdw>
                </a:effectLst>
              </a:rPr>
              <a:t>تنجح عدة مئات من الحيوانات المنوية من </a:t>
            </a:r>
            <a:r>
              <a:rPr lang="ar-SA" sz="4400" b="1" dirty="0">
                <a:ln w="0">
                  <a:solidFill>
                    <a:sysClr val="windowText" lastClr="000000"/>
                  </a:solidFill>
                </a:ln>
                <a:solidFill>
                  <a:srgbClr val="9D3637"/>
                </a:solidFill>
                <a:effectLst>
                  <a:outerShdw blurRad="38100" dist="19050" dir="2700000" algn="tl" rotWithShape="0">
                    <a:schemeClr val="dk1">
                      <a:alpha val="40000"/>
                    </a:schemeClr>
                  </a:outerShdw>
                </a:effectLst>
              </a:rPr>
              <a:t>إكمال رحلتها إلى قناتي البيض</a:t>
            </a:r>
            <a:endParaRPr lang="ar-SA" sz="4400" b="1" cap="none" spc="0" dirty="0">
              <a:ln w="0">
                <a:solidFill>
                  <a:sysClr val="windowText" lastClr="000000"/>
                </a:solidFill>
              </a:ln>
              <a:solidFill>
                <a:srgbClr val="9D3637"/>
              </a:solidFill>
              <a:effectLst>
                <a:outerShdw blurRad="38100" dist="19050" dir="2700000" algn="tl" rotWithShape="0">
                  <a:schemeClr val="dk1">
                    <a:alpha val="40000"/>
                  </a:schemeClr>
                </a:outerShdw>
              </a:effectLst>
            </a:endParaRPr>
          </a:p>
        </p:txBody>
      </p:sp>
      <p:pic>
        <p:nvPicPr>
          <p:cNvPr id="8" name="Picture 4" descr="ÙØªÙØ¬Ø© Ø¨Ø­Ø« Ø§ÙØµÙØ± Ø¹Ù Ø§ÙØ­ÙÙØ§ÙØ§Øª Ø§ÙÙÙÙÙØ©">
            <a:extLst>
              <a:ext uri="{FF2B5EF4-FFF2-40B4-BE49-F238E27FC236}">
                <a16:creationId xmlns:a16="http://schemas.microsoft.com/office/drawing/2014/main" id="{6F27CA89-2501-40A5-B24E-1F9AEE68B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 y="253998"/>
            <a:ext cx="5699760" cy="2997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ØµÙØ±Ø© Ø°Ø§Øª ØµÙØ©">
            <a:extLst>
              <a:ext uri="{FF2B5EF4-FFF2-40B4-BE49-F238E27FC236}">
                <a16:creationId xmlns:a16="http://schemas.microsoft.com/office/drawing/2014/main" id="{FE1D3585-D021-44D7-B3FF-FFCEA995C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9" y="3429000"/>
            <a:ext cx="5715000" cy="330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18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B77CF8C-4006-4DAD-AD95-CAB328F7938B}"/>
              </a:ext>
            </a:extLst>
          </p:cNvPr>
          <p:cNvSpPr/>
          <p:nvPr/>
        </p:nvSpPr>
        <p:spPr>
          <a:xfrm>
            <a:off x="4338320" y="376535"/>
            <a:ext cx="7664436" cy="2123658"/>
          </a:xfrm>
          <a:prstGeom prst="rect">
            <a:avLst/>
          </a:prstGeom>
          <a:solidFill>
            <a:srgbClr val="FFE69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فسري:</a:t>
            </a:r>
          </a:p>
          <a:p>
            <a:pPr algn="ctr"/>
            <a:r>
              <a:rPr lang="ar-SA" sz="4400" b="0" cap="none" spc="0" dirty="0">
                <a:ln w="0"/>
                <a:solidFill>
                  <a:schemeClr val="tx1"/>
                </a:solidFill>
                <a:effectLst>
                  <a:outerShdw blurRad="38100" dist="19050" dir="2700000" algn="tl" rotWithShape="0">
                    <a:schemeClr val="dk1">
                      <a:alpha val="40000"/>
                    </a:schemeClr>
                  </a:outerShdw>
                </a:effectLst>
              </a:rPr>
              <a:t> لماذا يحتاج الاخصاب إلى مئات الحيوانات المنوية  </a:t>
            </a:r>
          </a:p>
        </p:txBody>
      </p:sp>
      <p:sp>
        <p:nvSpPr>
          <p:cNvPr id="3" name="مستطيل 2">
            <a:extLst>
              <a:ext uri="{FF2B5EF4-FFF2-40B4-BE49-F238E27FC236}">
                <a16:creationId xmlns:a16="http://schemas.microsoft.com/office/drawing/2014/main" id="{0BC1AB24-97CC-4383-BF8F-C7F040049D16}"/>
              </a:ext>
            </a:extLst>
          </p:cNvPr>
          <p:cNvSpPr/>
          <p:nvPr/>
        </p:nvSpPr>
        <p:spPr>
          <a:xfrm>
            <a:off x="4338320" y="2764135"/>
            <a:ext cx="7664436" cy="3477875"/>
          </a:xfrm>
          <a:prstGeom prst="rect">
            <a:avLst/>
          </a:prstGeom>
          <a:solidFill>
            <a:schemeClr val="accent5">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لأن الحيوان المنوي لا يستطيع اختراق الغشاء البلازمي للبويضة لذا يفرز الجسم القمعي للحيوانات المنوية انزيمات هاضمة تقوم بإضعاف الغشاء البلازمي للبويضة لدرجة تسمح لحيوان منوي واحد باختراقها </a:t>
            </a:r>
          </a:p>
        </p:txBody>
      </p:sp>
      <p:pic>
        <p:nvPicPr>
          <p:cNvPr id="4108" name="Picture 12" descr="ÙØªÙØ¬Ø© Ø¨Ø­Ø« Ø§ÙØµÙØ± Ø¹Ù Ø§ÙØ­ÙÙØ§Ù Ø§ÙÙÙÙÙ ÙØ§ÙØ¨ÙÙØ¶Ø©">
            <a:extLst>
              <a:ext uri="{FF2B5EF4-FFF2-40B4-BE49-F238E27FC236}">
                <a16:creationId xmlns:a16="http://schemas.microsoft.com/office/drawing/2014/main" id="{05D69560-2B2B-4523-9452-49E71908B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44" y="417175"/>
            <a:ext cx="3938891" cy="582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7C175749-041D-4DE3-A8A6-F3468D4BE483}"/>
              </a:ext>
            </a:extLst>
          </p:cNvPr>
          <p:cNvSpPr/>
          <p:nvPr/>
        </p:nvSpPr>
        <p:spPr>
          <a:xfrm>
            <a:off x="6154403" y="3429000"/>
            <a:ext cx="5608318" cy="2204937"/>
          </a:xfrm>
          <a:prstGeom prst="rect">
            <a:avLst/>
          </a:prstGeom>
          <a:solidFill>
            <a:srgbClr val="FBF3E8"/>
          </a:solidFill>
          <a:ln w="38100">
            <a:solidFill>
              <a:schemeClr val="tx1"/>
            </a:solidFill>
          </a:ln>
        </p:spPr>
        <p:txBody>
          <a:bodyPr wrap="square" lIns="91440" tIns="45720" rIns="91440" bIns="45720">
            <a:spAutoFit/>
          </a:bodyPr>
          <a:lstStyle/>
          <a:p>
            <a:pPr algn="ctr"/>
            <a:r>
              <a:rPr lang="ar-SA" sz="4400" b="1" dirty="0">
                <a:ln w="0">
                  <a:solidFill>
                    <a:schemeClr val="tx1"/>
                  </a:solidFill>
                </a:ln>
                <a:solidFill>
                  <a:srgbClr val="9D3637"/>
                </a:solidFill>
                <a:effectLst>
                  <a:outerShdw blurRad="38100" dist="19050" dir="2700000" algn="tl" rotWithShape="0">
                    <a:schemeClr val="dk1">
                      <a:alpha val="40000"/>
                    </a:schemeClr>
                  </a:outerShdw>
                </a:effectLst>
              </a:rPr>
              <a:t>في اليوم الثالث تنتقل البويضة المخصبة إلى الرحم وتصبح التوتة (</a:t>
            </a:r>
            <a:r>
              <a:rPr lang="ar-SA" sz="4400" b="1" dirty="0" err="1">
                <a:ln w="0">
                  <a:solidFill>
                    <a:schemeClr val="tx1"/>
                  </a:solidFill>
                </a:ln>
                <a:solidFill>
                  <a:srgbClr val="9D3637"/>
                </a:solidFill>
                <a:effectLst>
                  <a:outerShdw blurRad="38100" dist="19050" dir="2700000" algn="tl" rotWithShape="0">
                    <a:schemeClr val="dk1">
                      <a:alpha val="40000"/>
                    </a:schemeClr>
                  </a:outerShdw>
                </a:effectLst>
              </a:rPr>
              <a:t>الموريولا</a:t>
            </a:r>
            <a:r>
              <a:rPr lang="ar-SA" sz="4400" b="1" dirty="0">
                <a:ln w="0">
                  <a:solidFill>
                    <a:schemeClr val="tx1"/>
                  </a:solidFill>
                </a:ln>
                <a:solidFill>
                  <a:srgbClr val="9D3637"/>
                </a:solidFill>
                <a:effectLst>
                  <a:outerShdw blurRad="38100" dist="19050" dir="2700000" algn="tl" rotWithShape="0">
                    <a:schemeClr val="dk1">
                      <a:alpha val="40000"/>
                    </a:schemeClr>
                  </a:outerShdw>
                </a:effectLst>
              </a:rPr>
              <a:t>)</a:t>
            </a:r>
          </a:p>
        </p:txBody>
      </p:sp>
      <p:sp>
        <p:nvSpPr>
          <p:cNvPr id="6" name="مستطيل 5">
            <a:extLst>
              <a:ext uri="{FF2B5EF4-FFF2-40B4-BE49-F238E27FC236}">
                <a16:creationId xmlns:a16="http://schemas.microsoft.com/office/drawing/2014/main" id="{93F7BEBA-C91A-49B3-9AD5-2FF7C912198A}"/>
              </a:ext>
            </a:extLst>
          </p:cNvPr>
          <p:cNvSpPr/>
          <p:nvPr/>
        </p:nvSpPr>
        <p:spPr>
          <a:xfrm>
            <a:off x="6258562" y="405546"/>
            <a:ext cx="5400000" cy="2554545"/>
          </a:xfrm>
          <a:prstGeom prst="rect">
            <a:avLst/>
          </a:prstGeom>
          <a:solidFill>
            <a:srgbClr val="FBF3E8"/>
          </a:solidFill>
          <a:ln w="38100">
            <a:solidFill>
              <a:schemeClr val="tx1"/>
            </a:solidFill>
          </a:ln>
        </p:spPr>
        <p:txBody>
          <a:bodyPr wrap="square" lIns="91440" tIns="45720" rIns="91440" bIns="45720">
            <a:spAutoFit/>
          </a:bodyPr>
          <a:lstStyle/>
          <a:p>
            <a:pPr algn="ctr"/>
            <a:r>
              <a:rPr lang="ar-SA" sz="4000" b="1" dirty="0">
                <a:ln w="0">
                  <a:solidFill>
                    <a:schemeClr val="tx1"/>
                  </a:solidFill>
                </a:ln>
                <a:solidFill>
                  <a:srgbClr val="9D3637"/>
                </a:solidFill>
                <a:effectLst>
                  <a:outerShdw blurRad="38100" dist="19050" dir="2700000" algn="tl" rotWithShape="0">
                    <a:schemeClr val="dk1">
                      <a:alpha val="40000"/>
                    </a:schemeClr>
                  </a:outerShdw>
                </a:effectLst>
              </a:rPr>
              <a:t>تندمج نواة الحيوان المنوي مع نواة البويضة لتكون البويضة المخصبة (الزيجوت) في قناة البيض </a:t>
            </a:r>
            <a:endParaRPr lang="ar-SA" sz="4000" b="1" cap="none" spc="0" dirty="0">
              <a:ln w="0">
                <a:solidFill>
                  <a:schemeClr val="tx1"/>
                </a:solidFill>
              </a:ln>
              <a:solidFill>
                <a:srgbClr val="9D3637"/>
              </a:solidFill>
              <a:effectLst>
                <a:outerShdw blurRad="38100" dist="19050" dir="2700000" algn="tl" rotWithShape="0">
                  <a:schemeClr val="dk1">
                    <a:alpha val="40000"/>
                  </a:schemeClr>
                </a:outerShdw>
              </a:effectLst>
            </a:endParaRPr>
          </a:p>
        </p:txBody>
      </p:sp>
      <p:pic>
        <p:nvPicPr>
          <p:cNvPr id="2050" name="Picture 2" descr="ÙØªÙØ¬Ø© Ø¨Ø­Ø« Ø§ÙØµÙØ± Ø¹Ù Ø§ÙØ¯ÙØ§Ø¬ ÙÙØ§Ø© Ø§ÙØ­ÙÙØ§Ù Ø§ÙÙÙÙÙ ÙØ¹ Ø§ÙØ¨ÙÙØ¶">
            <a:extLst>
              <a:ext uri="{FF2B5EF4-FFF2-40B4-BE49-F238E27FC236}">
                <a16:creationId xmlns:a16="http://schemas.microsoft.com/office/drawing/2014/main" id="{53CAB756-E53F-4594-A072-68FB4715E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 y="405545"/>
            <a:ext cx="5496559" cy="25545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ØµÙØ±Ø© Ø°Ø§Øª ØµÙØ©">
            <a:extLst>
              <a:ext uri="{FF2B5EF4-FFF2-40B4-BE49-F238E27FC236}">
                <a16:creationId xmlns:a16="http://schemas.microsoft.com/office/drawing/2014/main" id="{6B2967CA-E8EC-42E0-8D51-6829E96BC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79" y="3108960"/>
            <a:ext cx="5496559" cy="345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6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93F7BEBA-C91A-49B3-9AD5-2FF7C912198A}"/>
              </a:ext>
            </a:extLst>
          </p:cNvPr>
          <p:cNvSpPr/>
          <p:nvPr/>
        </p:nvSpPr>
        <p:spPr>
          <a:xfrm>
            <a:off x="6258562" y="971829"/>
            <a:ext cx="5400000" cy="1323439"/>
          </a:xfrm>
          <a:prstGeom prst="rect">
            <a:avLst/>
          </a:prstGeom>
          <a:solidFill>
            <a:srgbClr val="FBF3E8"/>
          </a:solidFill>
          <a:ln w="38100">
            <a:solidFill>
              <a:schemeClr val="tx1"/>
            </a:solidFill>
          </a:ln>
        </p:spPr>
        <p:txBody>
          <a:bodyPr wrap="square" lIns="91440" tIns="45720" rIns="91440" bIns="45720">
            <a:spAutoFit/>
          </a:bodyPr>
          <a:lstStyle/>
          <a:p>
            <a:pPr algn="ctr"/>
            <a:r>
              <a:rPr lang="ar-SA" sz="4000" b="1" dirty="0">
                <a:ln w="0">
                  <a:solidFill>
                    <a:schemeClr val="tx1"/>
                  </a:solidFill>
                </a:ln>
                <a:solidFill>
                  <a:srgbClr val="9D3637"/>
                </a:solidFill>
                <a:effectLst>
                  <a:outerShdw blurRad="38100" dist="19050" dir="2700000" algn="tl" rotWithShape="0">
                    <a:schemeClr val="dk1">
                      <a:alpha val="40000"/>
                    </a:schemeClr>
                  </a:outerShdw>
                </a:effectLst>
              </a:rPr>
              <a:t>في اليوم الخامس تتحول التوتة إلى الكبسولة </a:t>
            </a:r>
            <a:r>
              <a:rPr lang="ar-SA" sz="4000" b="1" dirty="0" err="1">
                <a:ln w="0">
                  <a:solidFill>
                    <a:schemeClr val="tx1"/>
                  </a:solidFill>
                </a:ln>
                <a:solidFill>
                  <a:srgbClr val="9D3637"/>
                </a:solidFill>
                <a:effectLst>
                  <a:outerShdw blurRad="38100" dist="19050" dir="2700000" algn="tl" rotWithShape="0">
                    <a:schemeClr val="dk1">
                      <a:alpha val="40000"/>
                    </a:schemeClr>
                  </a:outerShdw>
                </a:effectLst>
              </a:rPr>
              <a:t>البلاستيولية</a:t>
            </a:r>
            <a:r>
              <a:rPr lang="ar-SA" sz="4000" b="1" dirty="0">
                <a:ln w="0">
                  <a:solidFill>
                    <a:schemeClr val="tx1"/>
                  </a:solidFill>
                </a:ln>
                <a:solidFill>
                  <a:srgbClr val="9D3637"/>
                </a:solidFill>
                <a:effectLst>
                  <a:outerShdw blurRad="38100" dist="19050" dir="2700000" algn="tl" rotWithShape="0">
                    <a:schemeClr val="dk1">
                      <a:alpha val="40000"/>
                    </a:schemeClr>
                  </a:outerShdw>
                </a:effectLst>
              </a:rPr>
              <a:t> </a:t>
            </a:r>
            <a:endParaRPr lang="ar-SA" sz="4000" dirty="0">
              <a:ln w="0"/>
              <a:effectLst>
                <a:outerShdw blurRad="38100" dist="19050" dir="2700000" algn="tl" rotWithShape="0">
                  <a:schemeClr val="dk1">
                    <a:alpha val="40000"/>
                  </a:schemeClr>
                </a:outerShdw>
              </a:effectLst>
            </a:endParaRPr>
          </a:p>
        </p:txBody>
      </p:sp>
      <p:pic>
        <p:nvPicPr>
          <p:cNvPr id="3074" name="Picture 2" descr="ÙØªÙØ¬Ø© Ø¨Ø­Ø« Ø§ÙØµÙØ± Ø¹Ù âªblastocystâ¬â">
            <a:extLst>
              <a:ext uri="{FF2B5EF4-FFF2-40B4-BE49-F238E27FC236}">
                <a16:creationId xmlns:a16="http://schemas.microsoft.com/office/drawing/2014/main" id="{D1C907A2-DF3C-4FA4-AFD3-53BC775F0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324266"/>
            <a:ext cx="5821680" cy="28862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ØµÙØ±Ø© Ø°Ø§Øª ØµÙØ©">
            <a:extLst>
              <a:ext uri="{FF2B5EF4-FFF2-40B4-BE49-F238E27FC236}">
                <a16:creationId xmlns:a16="http://schemas.microsoft.com/office/drawing/2014/main" id="{7442C776-A703-4183-AB4C-D6E798B0D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1" y="3429000"/>
            <a:ext cx="5821680" cy="329692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8EF151B4-4C54-4307-8B1E-CE1725887226}"/>
              </a:ext>
            </a:extLst>
          </p:cNvPr>
          <p:cNvSpPr/>
          <p:nvPr/>
        </p:nvSpPr>
        <p:spPr>
          <a:xfrm>
            <a:off x="6258562" y="3947179"/>
            <a:ext cx="5400000" cy="1938992"/>
          </a:xfrm>
          <a:prstGeom prst="rect">
            <a:avLst/>
          </a:prstGeom>
          <a:solidFill>
            <a:srgbClr val="FBF3E8"/>
          </a:solidFill>
          <a:ln w="38100">
            <a:solidFill>
              <a:schemeClr val="tx1"/>
            </a:solidFill>
          </a:ln>
        </p:spPr>
        <p:txBody>
          <a:bodyPr wrap="square" lIns="91440" tIns="45720" rIns="91440" bIns="45720">
            <a:spAutoFit/>
          </a:bodyPr>
          <a:lstStyle/>
          <a:p>
            <a:pPr algn="ctr"/>
            <a:r>
              <a:rPr lang="ar-SA" sz="4000" b="1" dirty="0">
                <a:ln w="0">
                  <a:solidFill>
                    <a:schemeClr val="tx1"/>
                  </a:solidFill>
                </a:ln>
                <a:solidFill>
                  <a:srgbClr val="9D3637"/>
                </a:solidFill>
                <a:effectLst>
                  <a:outerShdw blurRad="38100" dist="19050" dir="2700000" algn="tl" rotWithShape="0">
                    <a:schemeClr val="dk1">
                      <a:alpha val="40000"/>
                    </a:schemeClr>
                  </a:outerShdw>
                </a:effectLst>
              </a:rPr>
              <a:t>تنغرس الكبسولة </a:t>
            </a:r>
            <a:r>
              <a:rPr lang="ar-SA" sz="4000" b="1" dirty="0" err="1">
                <a:ln w="0">
                  <a:solidFill>
                    <a:schemeClr val="tx1"/>
                  </a:solidFill>
                </a:ln>
                <a:solidFill>
                  <a:srgbClr val="9D3637"/>
                </a:solidFill>
                <a:effectLst>
                  <a:outerShdw blurRad="38100" dist="19050" dir="2700000" algn="tl" rotWithShape="0">
                    <a:schemeClr val="dk1">
                      <a:alpha val="40000"/>
                    </a:schemeClr>
                  </a:outerShdw>
                </a:effectLst>
              </a:rPr>
              <a:t>البلاستيولية</a:t>
            </a:r>
            <a:r>
              <a:rPr lang="ar-SA" sz="4000" b="1" dirty="0">
                <a:ln w="0">
                  <a:solidFill>
                    <a:schemeClr val="tx1"/>
                  </a:solidFill>
                </a:ln>
                <a:solidFill>
                  <a:srgbClr val="9D3637"/>
                </a:solidFill>
                <a:effectLst>
                  <a:outerShdw blurRad="38100" dist="19050" dir="2700000" algn="tl" rotWithShape="0">
                    <a:schemeClr val="dk1">
                      <a:alpha val="40000"/>
                    </a:schemeClr>
                  </a:outerShdw>
                </a:effectLst>
              </a:rPr>
              <a:t> في بطانة الرحم في اليوم السادس </a:t>
            </a:r>
            <a:r>
              <a:rPr lang="ar-SA" sz="4000"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02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4)">
            <a:hlinkClick r:id="" action="ppaction://media"/>
            <a:extLst>
              <a:ext uri="{FF2B5EF4-FFF2-40B4-BE49-F238E27FC236}">
                <a16:creationId xmlns:a16="http://schemas.microsoft.com/office/drawing/2014/main" id="{F7DD7156-D9DA-464B-ABF1-C137B76322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5525" y="269160"/>
            <a:ext cx="11291700" cy="6299200"/>
          </a:xfrm>
          <a:prstGeom prst="rect">
            <a:avLst/>
          </a:prstGeom>
        </p:spPr>
      </p:pic>
      <p:sp>
        <p:nvSpPr>
          <p:cNvPr id="4" name="مستطيل 3">
            <a:extLst>
              <a:ext uri="{FF2B5EF4-FFF2-40B4-BE49-F238E27FC236}">
                <a16:creationId xmlns:a16="http://schemas.microsoft.com/office/drawing/2014/main" id="{3FFB127D-1BCC-4248-B1A3-C73A638C749E}"/>
              </a:ext>
            </a:extLst>
          </p:cNvPr>
          <p:cNvSpPr/>
          <p:nvPr/>
        </p:nvSpPr>
        <p:spPr>
          <a:xfrm rot="5400000">
            <a:off x="8909050" y="2967335"/>
            <a:ext cx="5981125" cy="584775"/>
          </a:xfrm>
          <a:prstGeom prst="rect">
            <a:avLst/>
          </a:prstGeom>
          <a:noFill/>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انقر هنا لمشاهدة معجزة الله في خلق الانسان </a:t>
            </a:r>
            <a:endParaRPr lang="ar-SA"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341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DC40CF-813F-46C6-8771-EB2467B1B3E4}"/>
              </a:ext>
            </a:extLst>
          </p:cNvPr>
          <p:cNvSpPr/>
          <p:nvPr/>
        </p:nvSpPr>
        <p:spPr>
          <a:xfrm>
            <a:off x="3349256" y="165068"/>
            <a:ext cx="8688237" cy="1754326"/>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قال تعالى</a:t>
            </a:r>
            <a:r>
              <a:rPr lang="ar-SA" sz="5400" b="0" cap="none" spc="0" dirty="0">
                <a:ln w="0"/>
                <a:solidFill>
                  <a:schemeClr val="tx1"/>
                </a:solidFill>
                <a:effectLst>
                  <a:outerShdw blurRad="38100" dist="19050" dir="2700000" algn="tl" rotWithShape="0">
                    <a:schemeClr val="dk1">
                      <a:alpha val="40000"/>
                    </a:schemeClr>
                  </a:outerShdw>
                </a:effectLst>
              </a:rPr>
              <a:t>(</a:t>
            </a:r>
            <a:r>
              <a:rPr lang="ar-SA" sz="4000" b="1" dirty="0">
                <a:hlinkClick r:id="rId2"/>
              </a:rPr>
              <a:t>ثُمَّ جَعَلْنَاهُ نُطْفَةً فِي قَرَارٍ مَّكِينٍ</a:t>
            </a:r>
            <a:r>
              <a:rPr lang="ar-SA" sz="4000" b="1" dirty="0"/>
              <a:t> (</a:t>
            </a:r>
            <a:r>
              <a:rPr lang="ar-SA" sz="4000" b="1" dirty="0">
                <a:hlinkClick r:id="rId2"/>
              </a:rPr>
              <a:t>13</a:t>
            </a:r>
            <a:r>
              <a:rPr lang="ar-SA" sz="4000" b="1" dirty="0"/>
              <a:t>)</a:t>
            </a:r>
          </a:p>
          <a:p>
            <a:pPr algn="ctr"/>
            <a:r>
              <a:rPr lang="ar-SA" sz="4000" b="1" dirty="0"/>
              <a:t>ثُمَّ خَلَقْنَا النُّطْفَةَ عَلَقَةً فَخَلَقْنَا الْعَلَقَةَ مُضْغَةً</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2">
            <a:extLst>
              <a:ext uri="{FF2B5EF4-FFF2-40B4-BE49-F238E27FC236}">
                <a16:creationId xmlns:a16="http://schemas.microsoft.com/office/drawing/2014/main" id="{01C09CD4-65A2-4245-9367-573CC13D6BDB}"/>
              </a:ext>
            </a:extLst>
          </p:cNvPr>
          <p:cNvSpPr/>
          <p:nvPr/>
        </p:nvSpPr>
        <p:spPr>
          <a:xfrm>
            <a:off x="202017" y="2036348"/>
            <a:ext cx="11868041" cy="1323439"/>
          </a:xfrm>
          <a:prstGeom prst="rect">
            <a:avLst/>
          </a:prstGeom>
          <a:solidFill>
            <a:srgbClr val="84F09B"/>
          </a:solidFill>
          <a:ln w="38100">
            <a:solidFill>
              <a:srgbClr val="3D1A22"/>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فسري: سبب تسمية القران الكريم لهاتين المرحلتين من نمو الجنين بالعلقة والمضغة من خلال الصور التالية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ÙØªÙØ¬Ø© Ø¨Ø­Ø« Ø§ÙØµÙØ± Ø¹Ù Ø§ÙØ¹ÙÙØ© ÙÙ Ø§ÙØ±Ø­Ù">
            <a:extLst>
              <a:ext uri="{FF2B5EF4-FFF2-40B4-BE49-F238E27FC236}">
                <a16:creationId xmlns:a16="http://schemas.microsoft.com/office/drawing/2014/main" id="{76489986-EE5E-442D-8FB8-19FD0DB28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554" y="3498214"/>
            <a:ext cx="5455940" cy="3244369"/>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7B9748D6-8CDA-4BA1-A28C-A87CF77DEF06}"/>
              </a:ext>
            </a:extLst>
          </p:cNvPr>
          <p:cNvSpPr/>
          <p:nvPr/>
        </p:nvSpPr>
        <p:spPr>
          <a:xfrm>
            <a:off x="577701" y="380511"/>
            <a:ext cx="2558904" cy="1323439"/>
          </a:xfrm>
          <a:prstGeom prst="rect">
            <a:avLst/>
          </a:prstGeom>
          <a:solidFill>
            <a:srgbClr val="81DEFF"/>
          </a:solidFill>
          <a:ln w="38100">
            <a:solidFill>
              <a:srgbClr val="3D1A22"/>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ذكاء بصري </a:t>
            </a:r>
          </a:p>
          <a:p>
            <a:pPr algn="ctr"/>
            <a:r>
              <a:rPr lang="ar-SA" sz="4000" b="0" cap="none" spc="0" dirty="0">
                <a:ln w="0"/>
                <a:solidFill>
                  <a:schemeClr val="tx1"/>
                </a:solidFill>
                <a:effectLst>
                  <a:outerShdw blurRad="38100" dist="19050" dir="2700000" algn="tl" rotWithShape="0">
                    <a:schemeClr val="dk1">
                      <a:alpha val="40000"/>
                    </a:schemeClr>
                  </a:outerShdw>
                </a:effectLst>
              </a:rPr>
              <a:t>وذكاء لغوي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6148" name="Picture 4" descr="ØµÙØ±Ø© Ø°Ø§Øª ØµÙØ©">
            <a:extLst>
              <a:ext uri="{FF2B5EF4-FFF2-40B4-BE49-F238E27FC236}">
                <a16:creationId xmlns:a16="http://schemas.microsoft.com/office/drawing/2014/main" id="{66572E07-B221-4C29-9459-33826B913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18" y="3498214"/>
            <a:ext cx="5408430" cy="324436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1294833E-763F-449F-8E06-051CEAFD2B40}"/>
              </a:ext>
            </a:extLst>
          </p:cNvPr>
          <p:cNvSpPr/>
          <p:nvPr/>
        </p:nvSpPr>
        <p:spPr>
          <a:xfrm>
            <a:off x="10536863" y="3581663"/>
            <a:ext cx="1399954" cy="707886"/>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العلقة</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309A82DC-A83C-40D8-B1E4-B6C7202F2F56}"/>
              </a:ext>
            </a:extLst>
          </p:cNvPr>
          <p:cNvSpPr/>
          <p:nvPr/>
        </p:nvSpPr>
        <p:spPr>
          <a:xfrm>
            <a:off x="3944679" y="3581663"/>
            <a:ext cx="1531087" cy="707886"/>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المضغة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086CD404-BFB3-4ADC-B3AA-87D9255386E1}"/>
              </a:ext>
            </a:extLst>
          </p:cNvPr>
          <p:cNvSpPr/>
          <p:nvPr/>
        </p:nvSpPr>
        <p:spPr>
          <a:xfrm>
            <a:off x="7113186" y="5892472"/>
            <a:ext cx="4082901" cy="707886"/>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لأنها تتعلق بجدار الرحم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E8864133-A009-4B0D-B0A7-52DF18F3211C}"/>
              </a:ext>
            </a:extLst>
          </p:cNvPr>
          <p:cNvSpPr/>
          <p:nvPr/>
        </p:nvSpPr>
        <p:spPr>
          <a:xfrm>
            <a:off x="202017" y="6004833"/>
            <a:ext cx="5408430" cy="707886"/>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لأنها تبدو كقطعة طعام ممضوغ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0411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3FBAA00-A5D9-48E6-83E7-10A3254ED2D7}"/>
              </a:ext>
            </a:extLst>
          </p:cNvPr>
          <p:cNvSpPr/>
          <p:nvPr/>
        </p:nvSpPr>
        <p:spPr>
          <a:xfrm>
            <a:off x="6339842" y="352069"/>
            <a:ext cx="5400000" cy="1938992"/>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خلال الأسبوع الأول يحدث العديد من تغيرات النمو في اثناء حركة اللاقحة في قناة البيض </a:t>
            </a:r>
          </a:p>
        </p:txBody>
      </p:sp>
      <p:sp>
        <p:nvSpPr>
          <p:cNvPr id="4" name="مستطيل 3">
            <a:extLst>
              <a:ext uri="{FF2B5EF4-FFF2-40B4-BE49-F238E27FC236}">
                <a16:creationId xmlns:a16="http://schemas.microsoft.com/office/drawing/2014/main" id="{948DE095-2F7D-45A4-899D-429C370BACC0}"/>
              </a:ext>
            </a:extLst>
          </p:cNvPr>
          <p:cNvSpPr/>
          <p:nvPr/>
        </p:nvSpPr>
        <p:spPr>
          <a:xfrm>
            <a:off x="6339844" y="2767280"/>
            <a:ext cx="5400000" cy="1938992"/>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توقعي ماذا يحدث إذا </a:t>
            </a:r>
          </a:p>
          <a:p>
            <a:pPr algn="ctr"/>
            <a:r>
              <a:rPr lang="ar-SA" sz="4000" dirty="0">
                <a:ln w="0"/>
                <a:effectLst>
                  <a:outerShdw blurRad="38100" dist="19050" dir="2700000" algn="tl" rotWithShape="0">
                    <a:schemeClr val="dk1">
                      <a:alpha val="40000"/>
                    </a:schemeClr>
                  </a:outerShdw>
                </a:effectLst>
              </a:rPr>
              <a:t>انقسمت الكتلة الخلوية الداخلية إلى قسمين </a:t>
            </a:r>
          </a:p>
        </p:txBody>
      </p:sp>
      <p:sp>
        <p:nvSpPr>
          <p:cNvPr id="6" name="مستطيل 5">
            <a:extLst>
              <a:ext uri="{FF2B5EF4-FFF2-40B4-BE49-F238E27FC236}">
                <a16:creationId xmlns:a16="http://schemas.microsoft.com/office/drawing/2014/main" id="{C1F0030A-523E-4D9B-9150-EB0A501DCB8B}"/>
              </a:ext>
            </a:extLst>
          </p:cNvPr>
          <p:cNvSpPr/>
          <p:nvPr/>
        </p:nvSpPr>
        <p:spPr>
          <a:xfrm>
            <a:off x="6339842" y="5021627"/>
            <a:ext cx="5400000" cy="707886"/>
          </a:xfrm>
          <a:prstGeom prst="rect">
            <a:avLst/>
          </a:prstGeom>
          <a:solidFill>
            <a:srgbClr val="92D05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ينتج التوأم </a:t>
            </a:r>
          </a:p>
        </p:txBody>
      </p:sp>
      <p:pic>
        <p:nvPicPr>
          <p:cNvPr id="7" name="صورة 6">
            <a:extLst>
              <a:ext uri="{FF2B5EF4-FFF2-40B4-BE49-F238E27FC236}">
                <a16:creationId xmlns:a16="http://schemas.microsoft.com/office/drawing/2014/main" id="{6738ABC8-9DEC-423F-9037-E968103CDD7B}"/>
              </a:ext>
            </a:extLst>
          </p:cNvPr>
          <p:cNvPicPr>
            <a:picLocks noChangeAspect="1"/>
          </p:cNvPicPr>
          <p:nvPr/>
        </p:nvPicPr>
        <p:blipFill>
          <a:blip r:embed="rId2"/>
          <a:stretch>
            <a:fillRect/>
          </a:stretch>
        </p:blipFill>
        <p:spPr>
          <a:xfrm>
            <a:off x="696000" y="226113"/>
            <a:ext cx="4658320" cy="3202887"/>
          </a:xfrm>
          <a:prstGeom prst="rect">
            <a:avLst/>
          </a:prstGeom>
        </p:spPr>
      </p:pic>
      <p:pic>
        <p:nvPicPr>
          <p:cNvPr id="8" name="صورة 7">
            <a:extLst>
              <a:ext uri="{FF2B5EF4-FFF2-40B4-BE49-F238E27FC236}">
                <a16:creationId xmlns:a16="http://schemas.microsoft.com/office/drawing/2014/main" id="{CEF6AE0B-0F25-4E2A-AA80-691C7EEA1508}"/>
              </a:ext>
            </a:extLst>
          </p:cNvPr>
          <p:cNvPicPr>
            <a:picLocks noChangeAspect="1"/>
          </p:cNvPicPr>
          <p:nvPr/>
        </p:nvPicPr>
        <p:blipFill>
          <a:blip r:embed="rId3"/>
          <a:stretch>
            <a:fillRect/>
          </a:stretch>
        </p:blipFill>
        <p:spPr>
          <a:xfrm>
            <a:off x="696000" y="3826030"/>
            <a:ext cx="4658320" cy="2721300"/>
          </a:xfrm>
          <a:prstGeom prst="rect">
            <a:avLst/>
          </a:prstGeom>
        </p:spPr>
      </p:pic>
    </p:spTree>
    <p:extLst>
      <p:ext uri="{BB962C8B-B14F-4D97-AF65-F5344CB8AC3E}">
        <p14:creationId xmlns:p14="http://schemas.microsoft.com/office/powerpoint/2010/main" val="29719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5CBDEA4-6DE6-43CD-8F28-489A4877CD32}"/>
              </a:ext>
            </a:extLst>
          </p:cNvPr>
          <p:cNvSpPr/>
          <p:nvPr/>
        </p:nvSpPr>
        <p:spPr>
          <a:xfrm>
            <a:off x="5882640" y="258901"/>
            <a:ext cx="5782130" cy="3170099"/>
          </a:xfrm>
          <a:prstGeom prst="rect">
            <a:avLst/>
          </a:prstGeom>
          <a:solidFill>
            <a:srgbClr val="FFB7B7"/>
          </a:solidFill>
          <a:ln w="38100">
            <a:solidFill>
              <a:schemeClr val="tx1"/>
            </a:solidFill>
          </a:ln>
        </p:spPr>
        <p:txBody>
          <a:bodyPr wrap="square" lIns="91440" tIns="45720" rIns="91440" bIns="45720">
            <a:spAutoFit/>
          </a:bodyPr>
          <a:lstStyle/>
          <a:p>
            <a:pPr algn="ctr"/>
            <a:r>
              <a:rPr lang="ar-SA" sz="4000" b="1" dirty="0"/>
              <a:t>قال الله تعالى: {يَخْلُقُكُمْ فِي بُطُونِ أُمَّهَاتِكُمْ خَلْقًا مِنْ بَعْدِ خَلْقٍ فِي ظُلُمَاتٍ ثَلاثٍ ذَلِكُمُ اللَّهُ رَبُّكُمْ لَهُ الْمُلْكُ لا إِلَهَ إِلا هُوَ فَأَنَّى تُصْرَفُونَ} [الزمر: 6]</a:t>
            </a:r>
            <a:endParaRPr lang="ar-SA" sz="9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F07B3A4F-E385-4707-AF1A-3C692451B8AA}"/>
              </a:ext>
            </a:extLst>
          </p:cNvPr>
          <p:cNvSpPr/>
          <p:nvPr/>
        </p:nvSpPr>
        <p:spPr>
          <a:xfrm>
            <a:off x="5882640" y="3633187"/>
            <a:ext cx="5782130" cy="707886"/>
          </a:xfrm>
          <a:prstGeom prst="rect">
            <a:avLst/>
          </a:prstGeom>
          <a:solidFill>
            <a:schemeClr val="accent5">
              <a:lumMod val="40000"/>
              <a:lumOff val="60000"/>
            </a:schemeClr>
          </a:solidFill>
          <a:ln w="38100">
            <a:solidFill>
              <a:schemeClr val="tx1"/>
            </a:solidFill>
          </a:ln>
        </p:spPr>
        <p:txBody>
          <a:bodyPr wrap="square" lIns="91440" tIns="45720" rIns="91440" bIns="45720">
            <a:spAutoFit/>
          </a:bodyPr>
          <a:lstStyle/>
          <a:p>
            <a:pPr algn="ctr"/>
            <a:r>
              <a:rPr lang="ar-SA" sz="4000" b="1" dirty="0"/>
              <a:t>س/ ما المقصود بالظلمات الثلاث؟ </a:t>
            </a:r>
            <a:endParaRPr lang="ar-SA" sz="9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673EA9CD-8B5E-44E1-A9A3-70057447EC77}"/>
              </a:ext>
            </a:extLst>
          </p:cNvPr>
          <p:cNvSpPr/>
          <p:nvPr/>
        </p:nvSpPr>
        <p:spPr>
          <a:xfrm>
            <a:off x="5882640" y="4493709"/>
            <a:ext cx="5782130" cy="1938992"/>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rPr>
              <a:t>جدرا البطن </a:t>
            </a:r>
          </a:p>
          <a:p>
            <a:pPr algn="ctr"/>
            <a:r>
              <a:rPr lang="ar-SA" sz="4000" b="1" dirty="0">
                <a:ln w="0"/>
                <a:effectLst>
                  <a:outerShdw blurRad="38100" dist="19050" dir="2700000" algn="tl" rotWithShape="0">
                    <a:schemeClr val="dk1">
                      <a:alpha val="40000"/>
                    </a:schemeClr>
                  </a:outerShdw>
                </a:effectLst>
              </a:rPr>
              <a:t>وجدار الرحم </a:t>
            </a:r>
          </a:p>
          <a:p>
            <a:pPr algn="ctr"/>
            <a:r>
              <a:rPr lang="ar-SA" sz="4000" b="1" cap="none" spc="0" dirty="0">
                <a:ln w="0"/>
                <a:solidFill>
                  <a:schemeClr val="tx1"/>
                </a:solidFill>
                <a:effectLst>
                  <a:outerShdw blurRad="38100" dist="19050" dir="2700000" algn="tl" rotWithShape="0">
                    <a:schemeClr val="dk1">
                      <a:alpha val="40000"/>
                    </a:schemeClr>
                  </a:outerShdw>
                </a:effectLst>
              </a:rPr>
              <a:t>والمشيمة واغشيتها  </a:t>
            </a:r>
            <a:endParaRPr lang="ar-SA" sz="96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ØµÙØ±Ø© Ø°Ø§Øª ØµÙØ©">
            <a:extLst>
              <a:ext uri="{FF2B5EF4-FFF2-40B4-BE49-F238E27FC236}">
                <a16:creationId xmlns:a16="http://schemas.microsoft.com/office/drawing/2014/main" id="{F9753388-7E46-4C39-9F5E-F341B7D53B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4" r="12583"/>
          <a:stretch/>
        </p:blipFill>
        <p:spPr bwMode="auto">
          <a:xfrm>
            <a:off x="102691" y="169844"/>
            <a:ext cx="5679440" cy="655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E476753-B4C7-458C-8F9D-7941978C748A}"/>
              </a:ext>
            </a:extLst>
          </p:cNvPr>
          <p:cNvSpPr/>
          <p:nvPr/>
        </p:nvSpPr>
        <p:spPr>
          <a:xfrm>
            <a:off x="9621520" y="54560"/>
            <a:ext cx="2484084" cy="6740307"/>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زميلاتكـِ في المجموعة ضعي المصطلح المناسب في المكان المناسب للتعرف على أنواع الاغشية الجنينية التي تحيط بالجنين وترتيبها  </a:t>
            </a:r>
          </a:p>
        </p:txBody>
      </p:sp>
      <p:pic>
        <p:nvPicPr>
          <p:cNvPr id="4" name="صورة 3">
            <a:extLst>
              <a:ext uri="{FF2B5EF4-FFF2-40B4-BE49-F238E27FC236}">
                <a16:creationId xmlns:a16="http://schemas.microsoft.com/office/drawing/2014/main" id="{209AF896-CC39-4FC0-BC47-0B43ED96FB35}"/>
              </a:ext>
            </a:extLst>
          </p:cNvPr>
          <p:cNvPicPr>
            <a:picLocks noChangeAspect="1"/>
          </p:cNvPicPr>
          <p:nvPr/>
        </p:nvPicPr>
        <p:blipFill rotWithShape="1">
          <a:blip r:embed="rId2"/>
          <a:srcRect r="4534"/>
          <a:stretch/>
        </p:blipFill>
        <p:spPr>
          <a:xfrm>
            <a:off x="3651516" y="54560"/>
            <a:ext cx="5883608" cy="6648450"/>
          </a:xfrm>
          <a:prstGeom prst="rect">
            <a:avLst/>
          </a:prstGeom>
        </p:spPr>
      </p:pic>
      <p:sp>
        <p:nvSpPr>
          <p:cNvPr id="5" name="مستطيل 4">
            <a:extLst>
              <a:ext uri="{FF2B5EF4-FFF2-40B4-BE49-F238E27FC236}">
                <a16:creationId xmlns:a16="http://schemas.microsoft.com/office/drawing/2014/main" id="{2A724496-A67C-4404-8225-0F1AE511F3EF}"/>
              </a:ext>
            </a:extLst>
          </p:cNvPr>
          <p:cNvSpPr/>
          <p:nvPr/>
        </p:nvSpPr>
        <p:spPr>
          <a:xfrm>
            <a:off x="86396" y="4310218"/>
            <a:ext cx="3240000" cy="576000"/>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الغشاء </a:t>
            </a:r>
            <a:r>
              <a:rPr lang="ar-SA" sz="3200" dirty="0" err="1">
                <a:ln w="0"/>
                <a:effectLst>
                  <a:outerShdw blurRad="38100" dist="19050" dir="2700000" algn="tl" rotWithShape="0">
                    <a:schemeClr val="dk1">
                      <a:alpha val="40000"/>
                    </a:schemeClr>
                  </a:outerShdw>
                </a:effectLst>
              </a:rPr>
              <a:t>الكوريوني</a:t>
            </a:r>
            <a:r>
              <a:rPr lang="ar-SA" sz="3200" dirty="0">
                <a:ln w="0"/>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B278EBE8-8365-4AD4-9FDF-D2C9F5AB3622}"/>
              </a:ext>
            </a:extLst>
          </p:cNvPr>
          <p:cNvSpPr/>
          <p:nvPr/>
        </p:nvSpPr>
        <p:spPr>
          <a:xfrm>
            <a:off x="86396" y="5026689"/>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الغشاء </a:t>
            </a:r>
            <a:r>
              <a:rPr lang="ar-SA" sz="3200" dirty="0" err="1">
                <a:ln w="0"/>
                <a:effectLst>
                  <a:outerShdw blurRad="38100" dist="19050" dir="2700000" algn="tl" rotWithShape="0">
                    <a:schemeClr val="dk1">
                      <a:alpha val="40000"/>
                    </a:schemeClr>
                  </a:outerShdw>
                </a:effectLst>
              </a:rPr>
              <a:t>الرهلي</a:t>
            </a:r>
            <a:r>
              <a:rPr lang="ar-SA" sz="3200" dirty="0">
                <a:ln w="0"/>
                <a:effectLst>
                  <a:outerShdw blurRad="38100" dist="19050" dir="2700000" algn="tl" rotWithShape="0">
                    <a:schemeClr val="dk1">
                      <a:alpha val="40000"/>
                    </a:schemeClr>
                  </a:outerShdw>
                </a:effectLst>
              </a:rPr>
              <a:t> </a:t>
            </a:r>
          </a:p>
        </p:txBody>
      </p:sp>
      <p:sp>
        <p:nvSpPr>
          <p:cNvPr id="7" name="مستطيل 6">
            <a:extLst>
              <a:ext uri="{FF2B5EF4-FFF2-40B4-BE49-F238E27FC236}">
                <a16:creationId xmlns:a16="http://schemas.microsoft.com/office/drawing/2014/main" id="{4E5FFFF5-EE3B-4AF2-88D2-D716E98E2CD9}"/>
              </a:ext>
            </a:extLst>
          </p:cNvPr>
          <p:cNvSpPr/>
          <p:nvPr/>
        </p:nvSpPr>
        <p:spPr>
          <a:xfrm>
            <a:off x="86396" y="1416546"/>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الحبل السري </a:t>
            </a:r>
          </a:p>
        </p:txBody>
      </p:sp>
      <p:sp>
        <p:nvSpPr>
          <p:cNvPr id="8" name="مستطيل 7">
            <a:extLst>
              <a:ext uri="{FF2B5EF4-FFF2-40B4-BE49-F238E27FC236}">
                <a16:creationId xmlns:a16="http://schemas.microsoft.com/office/drawing/2014/main" id="{43869A52-29E6-4507-AA13-2048495A51DE}"/>
              </a:ext>
            </a:extLst>
          </p:cNvPr>
          <p:cNvSpPr/>
          <p:nvPr/>
        </p:nvSpPr>
        <p:spPr>
          <a:xfrm>
            <a:off x="86396" y="2138136"/>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err="1">
                <a:ln w="0"/>
                <a:effectLst>
                  <a:outerShdw blurRad="38100" dist="19050" dir="2700000" algn="tl" rotWithShape="0">
                    <a:schemeClr val="dk1">
                      <a:alpha val="40000"/>
                    </a:schemeClr>
                  </a:outerShdw>
                </a:effectLst>
              </a:rPr>
              <a:t>ممبار</a:t>
            </a:r>
            <a:r>
              <a:rPr lang="ar-SA" sz="3200" dirty="0">
                <a:ln w="0"/>
                <a:effectLst>
                  <a:outerShdw blurRad="38100" dist="19050" dir="2700000" algn="tl" rotWithShape="0">
                    <a:schemeClr val="dk1">
                      <a:alpha val="40000"/>
                    </a:schemeClr>
                  </a:outerShdw>
                </a:effectLst>
              </a:rPr>
              <a:t> </a:t>
            </a:r>
          </a:p>
        </p:txBody>
      </p:sp>
      <p:sp>
        <p:nvSpPr>
          <p:cNvPr id="9" name="مستطيل 8">
            <a:extLst>
              <a:ext uri="{FF2B5EF4-FFF2-40B4-BE49-F238E27FC236}">
                <a16:creationId xmlns:a16="http://schemas.microsoft.com/office/drawing/2014/main" id="{BFC7074C-7F2F-494D-A51C-65FC9423BF59}"/>
              </a:ext>
            </a:extLst>
          </p:cNvPr>
          <p:cNvSpPr/>
          <p:nvPr/>
        </p:nvSpPr>
        <p:spPr>
          <a:xfrm>
            <a:off x="86396" y="3584972"/>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كيس المح </a:t>
            </a:r>
          </a:p>
        </p:txBody>
      </p:sp>
      <p:sp>
        <p:nvSpPr>
          <p:cNvPr id="10" name="مستطيل 9">
            <a:extLst>
              <a:ext uri="{FF2B5EF4-FFF2-40B4-BE49-F238E27FC236}">
                <a16:creationId xmlns:a16="http://schemas.microsoft.com/office/drawing/2014/main" id="{78A6BE2B-EC6F-4077-B03A-482EA009FBB4}"/>
              </a:ext>
            </a:extLst>
          </p:cNvPr>
          <p:cNvSpPr/>
          <p:nvPr/>
        </p:nvSpPr>
        <p:spPr>
          <a:xfrm>
            <a:off x="86396" y="656828"/>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جزء المشيمة من الجنين </a:t>
            </a:r>
          </a:p>
        </p:txBody>
      </p:sp>
      <p:sp>
        <p:nvSpPr>
          <p:cNvPr id="11" name="مستطيل 10">
            <a:extLst>
              <a:ext uri="{FF2B5EF4-FFF2-40B4-BE49-F238E27FC236}">
                <a16:creationId xmlns:a16="http://schemas.microsoft.com/office/drawing/2014/main" id="{EF91E2EB-F62E-4D11-8688-84557F7642C4}"/>
              </a:ext>
            </a:extLst>
          </p:cNvPr>
          <p:cNvSpPr/>
          <p:nvPr/>
        </p:nvSpPr>
        <p:spPr>
          <a:xfrm>
            <a:off x="86396" y="2859726"/>
            <a:ext cx="3240000" cy="584775"/>
          </a:xfrm>
          <a:prstGeom prst="rect">
            <a:avLst/>
          </a:prstGeom>
          <a:solidFill>
            <a:schemeClr val="bg1"/>
          </a:solidFill>
          <a:ln w="38100">
            <a:solidFill>
              <a:schemeClr val="tx1"/>
            </a:solid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جزء المشيمة من الأم </a:t>
            </a:r>
          </a:p>
        </p:txBody>
      </p:sp>
    </p:spTree>
    <p:extLst>
      <p:ext uri="{BB962C8B-B14F-4D97-AF65-F5344CB8AC3E}">
        <p14:creationId xmlns:p14="http://schemas.microsoft.com/office/powerpoint/2010/main" val="162519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grpId="0" nodeType="clickEffect">
                                  <p:stCondLst>
                                    <p:cond delay="0"/>
                                  </p:stCondLst>
                                  <p:childTnLst>
                                    <p:animMotion origin="layout" path="M -3.75E-6 -3.7037E-7 L -3.75E-6 -0.24468 C -3.75E-6 -0.3544 0.06732 -0.48935 0.12214 -0.48935 L 0.24427 -0.48935 " pathEditMode="relative" rAng="0" ptsTypes="AAAA">
                                      <p:cBhvr>
                                        <p:cTn id="6" dur="2000" fill="hold"/>
                                        <p:tgtEl>
                                          <p:spTgt spid="5"/>
                                        </p:tgtEl>
                                        <p:attrNameLst>
                                          <p:attrName>ppt_x</p:attrName>
                                          <p:attrName>ppt_y</p:attrName>
                                        </p:attrNameLst>
                                      </p:cBhvr>
                                      <p:rCtr x="12214" y="-24468"/>
                                    </p:animMotion>
                                  </p:childTnLst>
                                </p:cTn>
                              </p:par>
                            </p:childTnLst>
                          </p:cTn>
                        </p:par>
                      </p:childTnLst>
                    </p:cTn>
                  </p:par>
                  <p:par>
                    <p:cTn id="7" fill="hold">
                      <p:stCondLst>
                        <p:cond delay="indefinite"/>
                      </p:stCondLst>
                      <p:childTnLst>
                        <p:par>
                          <p:cTn id="8" fill="hold">
                            <p:stCondLst>
                              <p:cond delay="0"/>
                            </p:stCondLst>
                            <p:childTnLst>
                              <p:par>
                                <p:cTn id="9" presetID="57" presetClass="path" presetSubtype="0" accel="50000" decel="50000" fill="hold" grpId="0" nodeType="clickEffect">
                                  <p:stCondLst>
                                    <p:cond delay="0"/>
                                  </p:stCondLst>
                                  <p:childTnLst>
                                    <p:animMotion origin="layout" path="M -3.75E-6 -2.96296E-6 L -3.75E-6 -0.25416 C -3.75E-6 -0.36828 0.0573 -0.50833 0.10378 -0.50833 L 0.20769 -0.50833 " pathEditMode="relative" rAng="0" ptsTypes="AAAA">
                                      <p:cBhvr>
                                        <p:cTn id="10" dur="2000" fill="hold"/>
                                        <p:tgtEl>
                                          <p:spTgt spid="6"/>
                                        </p:tgtEl>
                                        <p:attrNameLst>
                                          <p:attrName>ppt_x</p:attrName>
                                          <p:attrName>ppt_y</p:attrName>
                                        </p:attrNameLst>
                                      </p:cBhvr>
                                      <p:rCtr x="10378" y="-25417"/>
                                    </p:animMotion>
                                  </p:childTnLst>
                                </p:cTn>
                              </p:par>
                            </p:childTnLst>
                          </p:cTn>
                        </p:par>
                      </p:childTnLst>
                    </p:cTn>
                  </p:par>
                  <p:par>
                    <p:cTn id="11" fill="hold">
                      <p:stCondLst>
                        <p:cond delay="indefinite"/>
                      </p:stCondLst>
                      <p:childTnLst>
                        <p:par>
                          <p:cTn id="12" fill="hold">
                            <p:stCondLst>
                              <p:cond delay="0"/>
                            </p:stCondLst>
                            <p:childTnLst>
                              <p:par>
                                <p:cTn id="13" presetID="36" presetClass="path" presetSubtype="0" accel="50000" decel="50000" fill="hold" grpId="0" nodeType="clickEffect">
                                  <p:stCondLst>
                                    <p:cond delay="0"/>
                                  </p:stCondLst>
                                  <p:childTnLst>
                                    <p:animMotion origin="layout" path="M -3.75E-6 -4.07407E-6 L -3.75E-6 0.09028 C -3.75E-6 0.13056 0.05677 0.18056 0.103 0.18056 L 0.20599 0.18056 " pathEditMode="relative" rAng="0" ptsTypes="AAAA">
                                      <p:cBhvr>
                                        <p:cTn id="14" dur="2000" fill="hold"/>
                                        <p:tgtEl>
                                          <p:spTgt spid="7"/>
                                        </p:tgtEl>
                                        <p:attrNameLst>
                                          <p:attrName>ppt_x</p:attrName>
                                          <p:attrName>ppt_y</p:attrName>
                                        </p:attrNameLst>
                                      </p:cBhvr>
                                      <p:rCtr x="10299" y="9028"/>
                                    </p:animMotion>
                                  </p:childTnLst>
                                </p:cTn>
                              </p:par>
                            </p:childTnLst>
                          </p:cTn>
                        </p:par>
                      </p:childTnLst>
                    </p:cTn>
                  </p:par>
                  <p:par>
                    <p:cTn id="15" fill="hold">
                      <p:stCondLst>
                        <p:cond delay="indefinite"/>
                      </p:stCondLst>
                      <p:childTnLst>
                        <p:par>
                          <p:cTn id="16" fill="hold">
                            <p:stCondLst>
                              <p:cond delay="0"/>
                            </p:stCondLst>
                            <p:childTnLst>
                              <p:par>
                                <p:cTn id="17" presetID="36" presetClass="path" presetSubtype="0" accel="50000" decel="50000" fill="hold" grpId="0" nodeType="clickEffect">
                                  <p:stCondLst>
                                    <p:cond delay="0"/>
                                  </p:stCondLst>
                                  <p:childTnLst>
                                    <p:animMotion origin="layout" path="M -3.75E-6 1.85185E-6 L -3.75E-6 0.10555 C -3.75E-6 0.15301 0.05834 0.21157 0.10586 0.21157 L 0.21185 0.21157 " pathEditMode="relative" rAng="0" ptsTypes="AAAA">
                                      <p:cBhvr>
                                        <p:cTn id="18" dur="2000" fill="hold"/>
                                        <p:tgtEl>
                                          <p:spTgt spid="8"/>
                                        </p:tgtEl>
                                        <p:attrNameLst>
                                          <p:attrName>ppt_x</p:attrName>
                                          <p:attrName>ppt_y</p:attrName>
                                        </p:attrNameLst>
                                      </p:cBhvr>
                                      <p:rCtr x="10586" y="10579"/>
                                    </p:animMotion>
                                  </p:childTnLst>
                                </p:cTn>
                              </p:par>
                            </p:childTnLst>
                          </p:cTn>
                        </p:par>
                      </p:childTnLst>
                    </p:cTn>
                  </p:par>
                  <p:par>
                    <p:cTn id="19" fill="hold">
                      <p:stCondLst>
                        <p:cond delay="indefinite"/>
                      </p:stCondLst>
                      <p:childTnLst>
                        <p:par>
                          <p:cTn id="20" fill="hold">
                            <p:stCondLst>
                              <p:cond delay="0"/>
                            </p:stCondLst>
                            <p:childTnLst>
                              <p:par>
                                <p:cTn id="21" presetID="36" presetClass="path" presetSubtype="0" accel="50000" decel="50000" fill="hold" grpId="0" nodeType="clickEffect">
                                  <p:stCondLst>
                                    <p:cond delay="0"/>
                                  </p:stCondLst>
                                  <p:childTnLst>
                                    <p:animMotion origin="layout" path="M -3.75E-6 2.22222E-6 L -3.75E-6 0.05648 C -3.75E-6 0.08194 0.0612 0.11319 0.11094 0.11319 L 0.22188 0.11319 " pathEditMode="relative" rAng="0" ptsTypes="AAAA">
                                      <p:cBhvr>
                                        <p:cTn id="22" dur="2000" fill="hold"/>
                                        <p:tgtEl>
                                          <p:spTgt spid="9"/>
                                        </p:tgtEl>
                                        <p:attrNameLst>
                                          <p:attrName>ppt_x</p:attrName>
                                          <p:attrName>ppt_y</p:attrName>
                                        </p:attrNameLst>
                                      </p:cBhvr>
                                      <p:rCtr x="11094" y="5648"/>
                                    </p:animMotion>
                                  </p:childTnLst>
                                </p:cTn>
                              </p:par>
                            </p:childTnLst>
                          </p:cTn>
                        </p:par>
                      </p:childTnLst>
                    </p:cTn>
                  </p:par>
                  <p:par>
                    <p:cTn id="23" fill="hold">
                      <p:stCondLst>
                        <p:cond delay="indefinite"/>
                      </p:stCondLst>
                      <p:childTnLst>
                        <p:par>
                          <p:cTn id="24" fill="hold">
                            <p:stCondLst>
                              <p:cond delay="0"/>
                            </p:stCondLst>
                            <p:childTnLst>
                              <p:par>
                                <p:cTn id="25" presetID="36" presetClass="path" presetSubtype="0" accel="50000" decel="50000" fill="hold" grpId="0" nodeType="clickEffect">
                                  <p:stCondLst>
                                    <p:cond delay="0"/>
                                  </p:stCondLst>
                                  <p:childTnLst>
                                    <p:animMotion origin="layout" path="M -3.75E-6 4.07407E-6 L -3.75E-6 0.31805 C -3.75E-6 0.46064 0.07123 0.63634 0.12917 0.63634 L 0.25847 0.63634 " pathEditMode="relative" rAng="0" ptsTypes="AAAA">
                                      <p:cBhvr>
                                        <p:cTn id="26" dur="2000" fill="hold"/>
                                        <p:tgtEl>
                                          <p:spTgt spid="10"/>
                                        </p:tgtEl>
                                        <p:attrNameLst>
                                          <p:attrName>ppt_x</p:attrName>
                                          <p:attrName>ppt_y</p:attrName>
                                        </p:attrNameLst>
                                      </p:cBhvr>
                                      <p:rCtr x="12917" y="31806"/>
                                    </p:animMotion>
                                  </p:childTnLst>
                                </p:cTn>
                              </p:par>
                            </p:childTnLst>
                          </p:cTn>
                        </p:par>
                      </p:childTnLst>
                    </p:cTn>
                  </p:par>
                  <p:par>
                    <p:cTn id="27" fill="hold">
                      <p:stCondLst>
                        <p:cond delay="indefinite"/>
                      </p:stCondLst>
                      <p:childTnLst>
                        <p:par>
                          <p:cTn id="28" fill="hold">
                            <p:stCondLst>
                              <p:cond delay="0"/>
                            </p:stCondLst>
                            <p:childTnLst>
                              <p:par>
                                <p:cTn id="29" presetID="36" presetClass="path" presetSubtype="0" accel="50000" decel="50000" fill="hold" grpId="0" nodeType="clickEffect">
                                  <p:stCondLst>
                                    <p:cond delay="0"/>
                                  </p:stCondLst>
                                  <p:childTnLst>
                                    <p:animMotion origin="layout" path="M -3.75E-6 -7.40741E-7 L -3.75E-6 0.2169 C -3.75E-6 0.31389 0.07631 0.4338 0.13842 0.4338 L 0.27683 0.4338 " pathEditMode="relative" rAng="0" ptsTypes="AAAA">
                                      <p:cBhvr>
                                        <p:cTn id="30" dur="2000" fill="hold"/>
                                        <p:tgtEl>
                                          <p:spTgt spid="11"/>
                                        </p:tgtEl>
                                        <p:attrNameLst>
                                          <p:attrName>ppt_x</p:attrName>
                                          <p:attrName>ppt_y</p:attrName>
                                        </p:attrNameLst>
                                      </p:cBhvr>
                                      <p:rCtr x="13841"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E7C9C54E-2D12-4494-9BA7-9D38AF913726}"/>
              </a:ext>
            </a:extLst>
          </p:cNvPr>
          <p:cNvSpPr/>
          <p:nvPr/>
        </p:nvSpPr>
        <p:spPr>
          <a:xfrm>
            <a:off x="7437120" y="1263596"/>
            <a:ext cx="4323044" cy="5262979"/>
          </a:xfrm>
          <a:prstGeom prst="rect">
            <a:avLst/>
          </a:prstGeom>
          <a:solidFill>
            <a:srgbClr val="84F09B"/>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في المجموعة اقرئي في كتابكـِ المقرر عن الأغشية الجنينية ثم </a:t>
            </a:r>
            <a:r>
              <a:rPr lang="ar-SA" sz="4800" dirty="0" err="1">
                <a:ln w="0"/>
                <a:effectLst>
                  <a:outerShdw blurRad="38100" dist="19050" dir="2700000" algn="tl" rotWithShape="0">
                    <a:schemeClr val="dk1">
                      <a:alpha val="40000"/>
                    </a:schemeClr>
                  </a:outerShdw>
                </a:effectLst>
              </a:rPr>
              <a:t>أربطي</a:t>
            </a:r>
            <a:r>
              <a:rPr lang="ar-SA" sz="4800" dirty="0">
                <a:ln w="0"/>
                <a:effectLst>
                  <a:outerShdw blurRad="38100" dist="19050" dir="2700000" algn="tl" rotWithShape="0">
                    <a:schemeClr val="dk1">
                      <a:alpha val="40000"/>
                    </a:schemeClr>
                  </a:outerShdw>
                </a:effectLst>
              </a:rPr>
              <a:t> كل غشاء من الاغشية الجنينية بالوظيفة التي يؤديها </a:t>
            </a:r>
          </a:p>
        </p:txBody>
      </p:sp>
      <p:sp>
        <p:nvSpPr>
          <p:cNvPr id="4" name="مستطيل 3">
            <a:extLst>
              <a:ext uri="{FF2B5EF4-FFF2-40B4-BE49-F238E27FC236}">
                <a16:creationId xmlns:a16="http://schemas.microsoft.com/office/drawing/2014/main" id="{B3F95B33-BE17-4F94-8800-819F3B84D1EB}"/>
              </a:ext>
            </a:extLst>
          </p:cNvPr>
          <p:cNvSpPr/>
          <p:nvPr/>
        </p:nvSpPr>
        <p:spPr>
          <a:xfrm>
            <a:off x="7848600" y="346533"/>
            <a:ext cx="3500084" cy="646331"/>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err="1">
                <a:ln w="0"/>
                <a:effectLst>
                  <a:outerShdw blurRad="38100" dist="19050" dir="2700000" algn="tl" rotWithShape="0">
                    <a:schemeClr val="dk1">
                      <a:alpha val="40000"/>
                    </a:schemeClr>
                  </a:outerShdw>
                </a:effectLst>
              </a:rPr>
              <a:t>استيراتيجية</a:t>
            </a:r>
            <a:r>
              <a:rPr lang="ar-SA" sz="3600" dirty="0">
                <a:ln w="0"/>
                <a:effectLst>
                  <a:outerShdw blurRad="38100" dist="19050" dir="2700000" algn="tl" rotWithShape="0">
                    <a:schemeClr val="dk1">
                      <a:alpha val="40000"/>
                    </a:schemeClr>
                  </a:outerShdw>
                </a:effectLst>
              </a:rPr>
              <a:t> البازل </a:t>
            </a:r>
          </a:p>
        </p:txBody>
      </p:sp>
      <p:pic>
        <p:nvPicPr>
          <p:cNvPr id="9" name="صورة 8">
            <a:extLst>
              <a:ext uri="{FF2B5EF4-FFF2-40B4-BE49-F238E27FC236}">
                <a16:creationId xmlns:a16="http://schemas.microsoft.com/office/drawing/2014/main" id="{60257F5C-9A4A-4E07-86E4-4F9A94F8047A}"/>
              </a:ext>
            </a:extLst>
          </p:cNvPr>
          <p:cNvPicPr>
            <a:picLocks noChangeAspect="1"/>
          </p:cNvPicPr>
          <p:nvPr/>
        </p:nvPicPr>
        <p:blipFill>
          <a:blip r:embed="rId2"/>
          <a:stretch>
            <a:fillRect/>
          </a:stretch>
        </p:blipFill>
        <p:spPr>
          <a:xfrm>
            <a:off x="213360" y="109220"/>
            <a:ext cx="6675121" cy="6545580"/>
          </a:xfrm>
          <a:prstGeom prst="rect">
            <a:avLst/>
          </a:prstGeom>
        </p:spPr>
      </p:pic>
    </p:spTree>
    <p:extLst>
      <p:ext uri="{BB962C8B-B14F-4D97-AF65-F5344CB8AC3E}">
        <p14:creationId xmlns:p14="http://schemas.microsoft.com/office/powerpoint/2010/main" val="1412203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مجموعة 17">
            <a:extLst>
              <a:ext uri="{FF2B5EF4-FFF2-40B4-BE49-F238E27FC236}">
                <a16:creationId xmlns:a16="http://schemas.microsoft.com/office/drawing/2014/main" id="{80087111-2E9E-4188-BB23-A0B9C43ACB5F}"/>
              </a:ext>
            </a:extLst>
          </p:cNvPr>
          <p:cNvGrpSpPr/>
          <p:nvPr/>
        </p:nvGrpSpPr>
        <p:grpSpPr>
          <a:xfrm>
            <a:off x="888001" y="319661"/>
            <a:ext cx="5040000" cy="2880000"/>
            <a:chOff x="888001" y="319661"/>
            <a:chExt cx="5040000" cy="2880000"/>
          </a:xfrm>
        </p:grpSpPr>
        <p:sp>
          <p:nvSpPr>
            <p:cNvPr id="6" name="مستطيل 5">
              <a:extLst>
                <a:ext uri="{FF2B5EF4-FFF2-40B4-BE49-F238E27FC236}">
                  <a16:creationId xmlns:a16="http://schemas.microsoft.com/office/drawing/2014/main" id="{6C7234C2-F638-4586-960D-FA8CFD38A350}"/>
                </a:ext>
              </a:extLst>
            </p:cNvPr>
            <p:cNvSpPr/>
            <p:nvPr/>
          </p:nvSpPr>
          <p:spPr>
            <a:xfrm>
              <a:off x="888001" y="319661"/>
              <a:ext cx="5040000" cy="28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1690045-F541-456B-BB08-9FB3AE28DABC}"/>
                </a:ext>
              </a:extLst>
            </p:cNvPr>
            <p:cNvSpPr/>
            <p:nvPr/>
          </p:nvSpPr>
          <p:spPr>
            <a:xfrm>
              <a:off x="1352831" y="834327"/>
              <a:ext cx="3035420" cy="1323439"/>
            </a:xfrm>
            <a:prstGeom prst="rect">
              <a:avLst/>
            </a:prstGeom>
            <a:noFill/>
          </p:spPr>
          <p:txBody>
            <a:bodyPr wrap="square" lIns="91440" tIns="45720" rIns="91440" bIns="45720">
              <a:spAutoFit/>
            </a:bodyPr>
            <a:lstStyle/>
            <a:p>
              <a:pPr algn="ctr"/>
              <a:r>
                <a:rPr lang="ar-SA" sz="4000" b="1" cap="none" spc="0" dirty="0">
                  <a:ln w="0"/>
                  <a:solidFill>
                    <a:schemeClr val="accent1"/>
                  </a:solidFill>
                  <a:effectLst>
                    <a:outerShdw blurRad="38100" dist="25400" dir="5400000" algn="ctr" rotWithShape="0">
                      <a:srgbClr val="6E747A">
                        <a:alpha val="43000"/>
                      </a:srgbClr>
                    </a:outerShdw>
                  </a:effectLst>
                </a:rPr>
                <a:t>يساهم في تكوين المشيمة </a:t>
              </a:r>
            </a:p>
          </p:txBody>
        </p:sp>
      </p:grpSp>
      <p:grpSp>
        <p:nvGrpSpPr>
          <p:cNvPr id="16" name="مجموعة 15">
            <a:extLst>
              <a:ext uri="{FF2B5EF4-FFF2-40B4-BE49-F238E27FC236}">
                <a16:creationId xmlns:a16="http://schemas.microsoft.com/office/drawing/2014/main" id="{4F96E330-BFDA-46A5-A170-1A62C34A1785}"/>
              </a:ext>
            </a:extLst>
          </p:cNvPr>
          <p:cNvGrpSpPr/>
          <p:nvPr/>
        </p:nvGrpSpPr>
        <p:grpSpPr>
          <a:xfrm>
            <a:off x="6746239" y="3429000"/>
            <a:ext cx="5040000" cy="2880000"/>
            <a:chOff x="6746239" y="3418840"/>
            <a:chExt cx="5040000" cy="2880000"/>
          </a:xfrm>
        </p:grpSpPr>
        <p:sp>
          <p:nvSpPr>
            <p:cNvPr id="7" name="مستطيل 6">
              <a:extLst>
                <a:ext uri="{FF2B5EF4-FFF2-40B4-BE49-F238E27FC236}">
                  <a16:creationId xmlns:a16="http://schemas.microsoft.com/office/drawing/2014/main" id="{C2CBC24B-C12D-409C-9667-2724FD2CA961}"/>
                </a:ext>
              </a:extLst>
            </p:cNvPr>
            <p:cNvSpPr/>
            <p:nvPr/>
          </p:nvSpPr>
          <p:spPr>
            <a:xfrm>
              <a:off x="6746239" y="3418840"/>
              <a:ext cx="5040000" cy="28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2141815F-0B29-44EB-9E7D-0C4DD89491B8}"/>
                </a:ext>
              </a:extLst>
            </p:cNvPr>
            <p:cNvSpPr/>
            <p:nvPr/>
          </p:nvSpPr>
          <p:spPr>
            <a:xfrm>
              <a:off x="8646160" y="4267854"/>
              <a:ext cx="2160000" cy="18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CE9DAF20-704B-4690-BC47-F3EABC059912}"/>
                </a:ext>
              </a:extLst>
            </p:cNvPr>
            <p:cNvSpPr/>
            <p:nvPr/>
          </p:nvSpPr>
          <p:spPr>
            <a:xfrm>
              <a:off x="8165747" y="3580903"/>
              <a:ext cx="2667717" cy="707886"/>
            </a:xfrm>
            <a:prstGeom prst="rect">
              <a:avLst/>
            </a:prstGeom>
            <a:noFill/>
          </p:spPr>
          <p:txBody>
            <a:bodyPr wrap="none" lIns="91440" tIns="45720" rIns="91440" bIns="45720">
              <a:spAutoFit/>
            </a:bodyPr>
            <a:lstStyle/>
            <a:p>
              <a:pPr algn="ctr"/>
              <a:r>
                <a:rPr lang="ar-SA" sz="4000" b="1" cap="none" spc="0" dirty="0">
                  <a:ln w="0"/>
                  <a:solidFill>
                    <a:srgbClr val="FF0000"/>
                  </a:solidFill>
                  <a:effectLst>
                    <a:outerShdw blurRad="38100" dist="25400" dir="5400000" algn="ctr" rotWithShape="0">
                      <a:srgbClr val="6E747A">
                        <a:alpha val="43000"/>
                      </a:srgbClr>
                    </a:outerShdw>
                  </a:effectLst>
                </a:rPr>
                <a:t>الغشاء </a:t>
              </a:r>
              <a:r>
                <a:rPr lang="ar-SA" sz="4000" b="1" cap="none" spc="0" dirty="0" err="1">
                  <a:ln w="0"/>
                  <a:solidFill>
                    <a:srgbClr val="FF0000"/>
                  </a:solidFill>
                  <a:effectLst>
                    <a:outerShdw blurRad="38100" dist="25400" dir="5400000" algn="ctr" rotWithShape="0">
                      <a:srgbClr val="6E747A">
                        <a:alpha val="43000"/>
                      </a:srgbClr>
                    </a:outerShdw>
                  </a:effectLst>
                </a:rPr>
                <a:t>الرهلي</a:t>
              </a:r>
              <a:r>
                <a:rPr lang="ar-SA" sz="4000" b="1" cap="none" spc="0" dirty="0">
                  <a:ln w="0"/>
                  <a:solidFill>
                    <a:srgbClr val="FF0000"/>
                  </a:solidFill>
                  <a:effectLst>
                    <a:outerShdw blurRad="38100" dist="25400" dir="5400000" algn="ctr" rotWithShape="0">
                      <a:srgbClr val="6E747A">
                        <a:alpha val="43000"/>
                      </a:srgbClr>
                    </a:outerShdw>
                  </a:effectLst>
                </a:rPr>
                <a:t> </a:t>
              </a:r>
            </a:p>
          </p:txBody>
        </p:sp>
      </p:grpSp>
      <p:grpSp>
        <p:nvGrpSpPr>
          <p:cNvPr id="15" name="مجموعة 14">
            <a:extLst>
              <a:ext uri="{FF2B5EF4-FFF2-40B4-BE49-F238E27FC236}">
                <a16:creationId xmlns:a16="http://schemas.microsoft.com/office/drawing/2014/main" id="{0E14D89D-1940-4B2F-B0A4-509C6F10BE86}"/>
              </a:ext>
            </a:extLst>
          </p:cNvPr>
          <p:cNvGrpSpPr/>
          <p:nvPr/>
        </p:nvGrpSpPr>
        <p:grpSpPr>
          <a:xfrm>
            <a:off x="6664640" y="195365"/>
            <a:ext cx="5040000" cy="2880000"/>
            <a:chOff x="6746240" y="233680"/>
            <a:chExt cx="5040000" cy="2880000"/>
          </a:xfrm>
        </p:grpSpPr>
        <p:sp>
          <p:nvSpPr>
            <p:cNvPr id="5" name="مستطيل 4">
              <a:extLst>
                <a:ext uri="{FF2B5EF4-FFF2-40B4-BE49-F238E27FC236}">
                  <a16:creationId xmlns:a16="http://schemas.microsoft.com/office/drawing/2014/main" id="{AAB35747-9F31-4DEA-B03E-3DD3378AFB12}"/>
                </a:ext>
              </a:extLst>
            </p:cNvPr>
            <p:cNvSpPr/>
            <p:nvPr/>
          </p:nvSpPr>
          <p:spPr>
            <a:xfrm>
              <a:off x="6746240" y="233680"/>
              <a:ext cx="5040000" cy="28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62A8CE6D-50A3-45A3-8D43-E722C97D8D06}"/>
                </a:ext>
              </a:extLst>
            </p:cNvPr>
            <p:cNvSpPr/>
            <p:nvPr/>
          </p:nvSpPr>
          <p:spPr>
            <a:xfrm>
              <a:off x="8798560" y="1126695"/>
              <a:ext cx="2160000" cy="18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EFA69937-B4AB-4BDC-988A-AA4DFFD0C355}"/>
                </a:ext>
              </a:extLst>
            </p:cNvPr>
            <p:cNvSpPr/>
            <p:nvPr/>
          </p:nvSpPr>
          <p:spPr>
            <a:xfrm>
              <a:off x="8036016" y="439744"/>
              <a:ext cx="3231975" cy="707886"/>
            </a:xfrm>
            <a:prstGeom prst="rect">
              <a:avLst/>
            </a:prstGeom>
            <a:noFill/>
          </p:spPr>
          <p:txBody>
            <a:bodyPr wrap="none" lIns="91440" tIns="45720" rIns="91440" bIns="45720">
              <a:spAutoFit/>
            </a:bodyPr>
            <a:lstStyle/>
            <a:p>
              <a:pPr algn="ctr"/>
              <a:r>
                <a:rPr lang="ar-SA" sz="4000" b="1" cap="none" spc="0" dirty="0">
                  <a:ln w="0"/>
                  <a:solidFill>
                    <a:srgbClr val="FF0000"/>
                  </a:solidFill>
                  <a:effectLst>
                    <a:outerShdw blurRad="38100" dist="25400" dir="5400000" algn="ctr" rotWithShape="0">
                      <a:srgbClr val="6E747A">
                        <a:alpha val="43000"/>
                      </a:srgbClr>
                    </a:outerShdw>
                  </a:effectLst>
                </a:rPr>
                <a:t>الغشاء </a:t>
              </a:r>
              <a:r>
                <a:rPr lang="ar-SA" sz="4000" b="1" cap="none" spc="0" dirty="0" err="1">
                  <a:ln w="0"/>
                  <a:solidFill>
                    <a:srgbClr val="FF0000"/>
                  </a:solidFill>
                  <a:effectLst>
                    <a:outerShdw blurRad="38100" dist="25400" dir="5400000" algn="ctr" rotWithShape="0">
                      <a:srgbClr val="6E747A">
                        <a:alpha val="43000"/>
                      </a:srgbClr>
                    </a:outerShdw>
                  </a:effectLst>
                </a:rPr>
                <a:t>الكوريوني</a:t>
              </a:r>
              <a:r>
                <a:rPr lang="ar-SA" sz="4000" b="1" cap="none" spc="0" dirty="0">
                  <a:ln w="0"/>
                  <a:solidFill>
                    <a:srgbClr val="FF0000"/>
                  </a:solidFill>
                  <a:effectLst>
                    <a:outerShdw blurRad="38100" dist="25400" dir="5400000" algn="ctr" rotWithShape="0">
                      <a:srgbClr val="6E747A">
                        <a:alpha val="43000"/>
                      </a:srgbClr>
                    </a:outerShdw>
                  </a:effectLst>
                </a:rPr>
                <a:t> </a:t>
              </a:r>
            </a:p>
          </p:txBody>
        </p:sp>
      </p:grpSp>
      <p:grpSp>
        <p:nvGrpSpPr>
          <p:cNvPr id="19" name="مجموعة 18">
            <a:extLst>
              <a:ext uri="{FF2B5EF4-FFF2-40B4-BE49-F238E27FC236}">
                <a16:creationId xmlns:a16="http://schemas.microsoft.com/office/drawing/2014/main" id="{1657EFD2-D116-411F-A3CE-A8790F9DCEC0}"/>
              </a:ext>
            </a:extLst>
          </p:cNvPr>
          <p:cNvGrpSpPr/>
          <p:nvPr/>
        </p:nvGrpSpPr>
        <p:grpSpPr>
          <a:xfrm>
            <a:off x="888001" y="3525173"/>
            <a:ext cx="5040000" cy="2880000"/>
            <a:chOff x="888001" y="3525173"/>
            <a:chExt cx="5040000" cy="2880000"/>
          </a:xfrm>
        </p:grpSpPr>
        <p:sp>
          <p:nvSpPr>
            <p:cNvPr id="8" name="مستطيل 7">
              <a:extLst>
                <a:ext uri="{FF2B5EF4-FFF2-40B4-BE49-F238E27FC236}">
                  <a16:creationId xmlns:a16="http://schemas.microsoft.com/office/drawing/2014/main" id="{394955A0-D6C3-4914-8ED2-17211EC814CF}"/>
                </a:ext>
              </a:extLst>
            </p:cNvPr>
            <p:cNvSpPr/>
            <p:nvPr/>
          </p:nvSpPr>
          <p:spPr>
            <a:xfrm>
              <a:off x="888001" y="3525173"/>
              <a:ext cx="5040000" cy="28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17" name="مستطيل 16">
              <a:extLst>
                <a:ext uri="{FF2B5EF4-FFF2-40B4-BE49-F238E27FC236}">
                  <a16:creationId xmlns:a16="http://schemas.microsoft.com/office/drawing/2014/main" id="{4C1B8DDC-AF59-4305-B294-C1CD55D5FE6E}"/>
                </a:ext>
              </a:extLst>
            </p:cNvPr>
            <p:cNvSpPr/>
            <p:nvPr/>
          </p:nvSpPr>
          <p:spPr>
            <a:xfrm>
              <a:off x="1133638" y="3687900"/>
              <a:ext cx="3523969" cy="2554545"/>
            </a:xfrm>
            <a:prstGeom prst="rect">
              <a:avLst/>
            </a:prstGeom>
            <a:noFill/>
          </p:spPr>
          <p:txBody>
            <a:bodyPr wrap="square" lIns="91440" tIns="45720" rIns="91440" bIns="45720">
              <a:spAutoFit/>
            </a:bodyPr>
            <a:lstStyle/>
            <a:p>
              <a:pPr algn="ctr"/>
              <a:r>
                <a:rPr lang="ar-SA" sz="4000" b="1" cap="none" spc="0" dirty="0">
                  <a:ln w="0"/>
                  <a:solidFill>
                    <a:schemeClr val="accent1"/>
                  </a:solidFill>
                  <a:effectLst>
                    <a:outerShdw blurRad="38100" dist="25400" dir="5400000" algn="ctr" rotWithShape="0">
                      <a:srgbClr val="6E747A">
                        <a:alpha val="43000"/>
                      </a:srgbClr>
                    </a:outerShdw>
                  </a:effectLst>
                </a:rPr>
                <a:t>يحتوي على سائل يحمي الجنين من الصدمات ويعزله عن باقي أجزاء الأم</a:t>
              </a:r>
            </a:p>
          </p:txBody>
        </p:sp>
      </p:grpSp>
    </p:spTree>
    <p:extLst>
      <p:ext uri="{BB962C8B-B14F-4D97-AF65-F5344CB8AC3E}">
        <p14:creationId xmlns:p14="http://schemas.microsoft.com/office/powerpoint/2010/main" val="238441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مجموعة 17">
            <a:extLst>
              <a:ext uri="{FF2B5EF4-FFF2-40B4-BE49-F238E27FC236}">
                <a16:creationId xmlns:a16="http://schemas.microsoft.com/office/drawing/2014/main" id="{80087111-2E9E-4188-BB23-A0B9C43ACB5F}"/>
              </a:ext>
            </a:extLst>
          </p:cNvPr>
          <p:cNvGrpSpPr/>
          <p:nvPr/>
        </p:nvGrpSpPr>
        <p:grpSpPr>
          <a:xfrm>
            <a:off x="888001" y="319661"/>
            <a:ext cx="5040000" cy="2880000"/>
            <a:chOff x="888001" y="319661"/>
            <a:chExt cx="5040000" cy="2880000"/>
          </a:xfrm>
        </p:grpSpPr>
        <p:sp>
          <p:nvSpPr>
            <p:cNvPr id="6" name="مستطيل 5">
              <a:extLst>
                <a:ext uri="{FF2B5EF4-FFF2-40B4-BE49-F238E27FC236}">
                  <a16:creationId xmlns:a16="http://schemas.microsoft.com/office/drawing/2014/main" id="{6C7234C2-F638-4586-960D-FA8CFD38A350}"/>
                </a:ext>
              </a:extLst>
            </p:cNvPr>
            <p:cNvSpPr/>
            <p:nvPr/>
          </p:nvSpPr>
          <p:spPr>
            <a:xfrm>
              <a:off x="888001" y="319661"/>
              <a:ext cx="5040000" cy="28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1690045-F541-456B-BB08-9FB3AE28DABC}"/>
                </a:ext>
              </a:extLst>
            </p:cNvPr>
            <p:cNvSpPr/>
            <p:nvPr/>
          </p:nvSpPr>
          <p:spPr>
            <a:xfrm>
              <a:off x="1352831" y="834327"/>
              <a:ext cx="3035420" cy="1938992"/>
            </a:xfrm>
            <a:prstGeom prst="rect">
              <a:avLst/>
            </a:prstGeom>
            <a:noFill/>
          </p:spPr>
          <p:txBody>
            <a:bodyPr wrap="square" lIns="91440" tIns="45720" rIns="91440" bIns="45720">
              <a:spAutoFit/>
            </a:bodyPr>
            <a:lstStyle/>
            <a:p>
              <a:pPr algn="ctr"/>
              <a:r>
                <a:rPr lang="ar-SA" sz="4000" b="1" cap="none" spc="0" dirty="0">
                  <a:ln w="0"/>
                  <a:solidFill>
                    <a:schemeClr val="accent1"/>
                  </a:solidFill>
                  <a:effectLst>
                    <a:outerShdw blurRad="38100" dist="25400" dir="5400000" algn="ctr" rotWithShape="0">
                      <a:srgbClr val="6E747A">
                        <a:alpha val="43000"/>
                      </a:srgbClr>
                    </a:outerShdw>
                  </a:effectLst>
                </a:rPr>
                <a:t>أول موقع لتكوين خلايا الدم الحمراء للجنين </a:t>
              </a:r>
            </a:p>
          </p:txBody>
        </p:sp>
      </p:grpSp>
      <p:grpSp>
        <p:nvGrpSpPr>
          <p:cNvPr id="16" name="مجموعة 15">
            <a:extLst>
              <a:ext uri="{FF2B5EF4-FFF2-40B4-BE49-F238E27FC236}">
                <a16:creationId xmlns:a16="http://schemas.microsoft.com/office/drawing/2014/main" id="{4F96E330-BFDA-46A5-A170-1A62C34A1785}"/>
              </a:ext>
            </a:extLst>
          </p:cNvPr>
          <p:cNvGrpSpPr/>
          <p:nvPr/>
        </p:nvGrpSpPr>
        <p:grpSpPr>
          <a:xfrm>
            <a:off x="6746239" y="3429000"/>
            <a:ext cx="5040000" cy="2880000"/>
            <a:chOff x="6746239" y="3418840"/>
            <a:chExt cx="5040000" cy="2880000"/>
          </a:xfrm>
        </p:grpSpPr>
        <p:sp>
          <p:nvSpPr>
            <p:cNvPr id="7" name="مستطيل 6">
              <a:extLst>
                <a:ext uri="{FF2B5EF4-FFF2-40B4-BE49-F238E27FC236}">
                  <a16:creationId xmlns:a16="http://schemas.microsoft.com/office/drawing/2014/main" id="{C2CBC24B-C12D-409C-9667-2724FD2CA961}"/>
                </a:ext>
              </a:extLst>
            </p:cNvPr>
            <p:cNvSpPr/>
            <p:nvPr/>
          </p:nvSpPr>
          <p:spPr>
            <a:xfrm>
              <a:off x="6746239" y="3418840"/>
              <a:ext cx="5040000" cy="28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2141815F-0B29-44EB-9E7D-0C4DD89491B8}"/>
                </a:ext>
              </a:extLst>
            </p:cNvPr>
            <p:cNvSpPr/>
            <p:nvPr/>
          </p:nvSpPr>
          <p:spPr>
            <a:xfrm>
              <a:off x="8646160" y="4267854"/>
              <a:ext cx="2160000" cy="18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CE9DAF20-704B-4690-BC47-F3EABC059912}"/>
                </a:ext>
              </a:extLst>
            </p:cNvPr>
            <p:cNvSpPr/>
            <p:nvPr/>
          </p:nvSpPr>
          <p:spPr>
            <a:xfrm>
              <a:off x="8766872" y="3580903"/>
              <a:ext cx="1465466" cy="707886"/>
            </a:xfrm>
            <a:prstGeom prst="rect">
              <a:avLst/>
            </a:prstGeom>
            <a:noFill/>
          </p:spPr>
          <p:txBody>
            <a:bodyPr wrap="none" lIns="91440" tIns="45720" rIns="91440" bIns="45720">
              <a:spAutoFit/>
            </a:bodyPr>
            <a:lstStyle/>
            <a:p>
              <a:pPr algn="ctr"/>
              <a:r>
                <a:rPr lang="ar-SA" sz="4000" b="1" cap="none" spc="0" dirty="0" err="1">
                  <a:ln w="0"/>
                  <a:solidFill>
                    <a:srgbClr val="FF0000"/>
                  </a:solidFill>
                  <a:effectLst>
                    <a:outerShdw blurRad="38100" dist="25400" dir="5400000" algn="ctr" rotWithShape="0">
                      <a:srgbClr val="6E747A">
                        <a:alpha val="43000"/>
                      </a:srgbClr>
                    </a:outerShdw>
                  </a:effectLst>
                </a:rPr>
                <a:t>الممبار</a:t>
              </a:r>
              <a:r>
                <a:rPr lang="ar-SA" sz="4000" b="1" cap="none" spc="0" dirty="0">
                  <a:ln w="0"/>
                  <a:solidFill>
                    <a:srgbClr val="FF0000"/>
                  </a:solidFill>
                  <a:effectLst>
                    <a:outerShdw blurRad="38100" dist="25400" dir="5400000" algn="ctr" rotWithShape="0">
                      <a:srgbClr val="6E747A">
                        <a:alpha val="43000"/>
                      </a:srgbClr>
                    </a:outerShdw>
                  </a:effectLst>
                </a:rPr>
                <a:t> </a:t>
              </a:r>
            </a:p>
          </p:txBody>
        </p:sp>
      </p:grpSp>
      <p:grpSp>
        <p:nvGrpSpPr>
          <p:cNvPr id="15" name="مجموعة 14">
            <a:extLst>
              <a:ext uri="{FF2B5EF4-FFF2-40B4-BE49-F238E27FC236}">
                <a16:creationId xmlns:a16="http://schemas.microsoft.com/office/drawing/2014/main" id="{0E14D89D-1940-4B2F-B0A4-509C6F10BE86}"/>
              </a:ext>
            </a:extLst>
          </p:cNvPr>
          <p:cNvGrpSpPr/>
          <p:nvPr/>
        </p:nvGrpSpPr>
        <p:grpSpPr>
          <a:xfrm>
            <a:off x="6664640" y="195365"/>
            <a:ext cx="5040000" cy="2880000"/>
            <a:chOff x="6746240" y="233680"/>
            <a:chExt cx="5040000" cy="2880000"/>
          </a:xfrm>
        </p:grpSpPr>
        <p:sp>
          <p:nvSpPr>
            <p:cNvPr id="5" name="مستطيل 4">
              <a:extLst>
                <a:ext uri="{FF2B5EF4-FFF2-40B4-BE49-F238E27FC236}">
                  <a16:creationId xmlns:a16="http://schemas.microsoft.com/office/drawing/2014/main" id="{AAB35747-9F31-4DEA-B03E-3DD3378AFB12}"/>
                </a:ext>
              </a:extLst>
            </p:cNvPr>
            <p:cNvSpPr/>
            <p:nvPr/>
          </p:nvSpPr>
          <p:spPr>
            <a:xfrm>
              <a:off x="6746240" y="233680"/>
              <a:ext cx="5040000" cy="28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62A8CE6D-50A3-45A3-8D43-E722C97D8D06}"/>
                </a:ext>
              </a:extLst>
            </p:cNvPr>
            <p:cNvSpPr/>
            <p:nvPr/>
          </p:nvSpPr>
          <p:spPr>
            <a:xfrm>
              <a:off x="8798560" y="1126695"/>
              <a:ext cx="2160000" cy="18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EFA69937-B4AB-4BDC-988A-AA4DFFD0C355}"/>
                </a:ext>
              </a:extLst>
            </p:cNvPr>
            <p:cNvSpPr/>
            <p:nvPr/>
          </p:nvSpPr>
          <p:spPr>
            <a:xfrm>
              <a:off x="8658784" y="439744"/>
              <a:ext cx="1986442" cy="707886"/>
            </a:xfrm>
            <a:prstGeom prst="rect">
              <a:avLst/>
            </a:prstGeom>
            <a:noFill/>
          </p:spPr>
          <p:txBody>
            <a:bodyPr wrap="none" lIns="91440" tIns="45720" rIns="91440" bIns="45720">
              <a:spAutoFit/>
            </a:bodyPr>
            <a:lstStyle/>
            <a:p>
              <a:pPr algn="ctr"/>
              <a:r>
                <a:rPr lang="ar-SA" sz="4000" b="1" cap="none" spc="0" dirty="0">
                  <a:ln w="0"/>
                  <a:solidFill>
                    <a:srgbClr val="FF0000"/>
                  </a:solidFill>
                  <a:effectLst>
                    <a:outerShdw blurRad="38100" dist="25400" dir="5400000" algn="ctr" rotWithShape="0">
                      <a:srgbClr val="6E747A">
                        <a:alpha val="43000"/>
                      </a:srgbClr>
                    </a:outerShdw>
                  </a:effectLst>
                </a:rPr>
                <a:t>كيس المح </a:t>
              </a:r>
            </a:p>
          </p:txBody>
        </p:sp>
      </p:grpSp>
      <p:grpSp>
        <p:nvGrpSpPr>
          <p:cNvPr id="19" name="مجموعة 18">
            <a:extLst>
              <a:ext uri="{FF2B5EF4-FFF2-40B4-BE49-F238E27FC236}">
                <a16:creationId xmlns:a16="http://schemas.microsoft.com/office/drawing/2014/main" id="{1657EFD2-D116-411F-A3CE-A8790F9DCEC0}"/>
              </a:ext>
            </a:extLst>
          </p:cNvPr>
          <p:cNvGrpSpPr/>
          <p:nvPr/>
        </p:nvGrpSpPr>
        <p:grpSpPr>
          <a:xfrm>
            <a:off x="888001" y="3525173"/>
            <a:ext cx="5040000" cy="2880000"/>
            <a:chOff x="888001" y="3525173"/>
            <a:chExt cx="5040000" cy="2880000"/>
          </a:xfrm>
        </p:grpSpPr>
        <p:sp>
          <p:nvSpPr>
            <p:cNvPr id="8" name="مستطيل 7">
              <a:extLst>
                <a:ext uri="{FF2B5EF4-FFF2-40B4-BE49-F238E27FC236}">
                  <a16:creationId xmlns:a16="http://schemas.microsoft.com/office/drawing/2014/main" id="{394955A0-D6C3-4914-8ED2-17211EC814CF}"/>
                </a:ext>
              </a:extLst>
            </p:cNvPr>
            <p:cNvSpPr/>
            <p:nvPr/>
          </p:nvSpPr>
          <p:spPr>
            <a:xfrm>
              <a:off x="888001" y="3525173"/>
              <a:ext cx="5040000" cy="28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17" name="مستطيل 16">
              <a:extLst>
                <a:ext uri="{FF2B5EF4-FFF2-40B4-BE49-F238E27FC236}">
                  <a16:creationId xmlns:a16="http://schemas.microsoft.com/office/drawing/2014/main" id="{4C1B8DDC-AF59-4305-B294-C1CD55D5FE6E}"/>
                </a:ext>
              </a:extLst>
            </p:cNvPr>
            <p:cNvSpPr/>
            <p:nvPr/>
          </p:nvSpPr>
          <p:spPr>
            <a:xfrm>
              <a:off x="1108556" y="4207280"/>
              <a:ext cx="3523969" cy="1323439"/>
            </a:xfrm>
            <a:prstGeom prst="rect">
              <a:avLst/>
            </a:prstGeom>
            <a:noFill/>
          </p:spPr>
          <p:txBody>
            <a:bodyPr wrap="square" lIns="91440" tIns="45720" rIns="91440" bIns="45720">
              <a:spAutoFit/>
            </a:bodyPr>
            <a:lstStyle/>
            <a:p>
              <a:pPr algn="ctr"/>
              <a:r>
                <a:rPr lang="ar-SA" sz="4000" b="1" dirty="0">
                  <a:ln w="0"/>
                  <a:solidFill>
                    <a:schemeClr val="accent1"/>
                  </a:solidFill>
                  <a:effectLst>
                    <a:outerShdw blurRad="38100" dist="25400" dir="5400000" algn="ctr" rotWithShape="0">
                      <a:srgbClr val="6E747A">
                        <a:alpha val="43000"/>
                      </a:srgbClr>
                    </a:outerShdw>
                  </a:effectLst>
                </a:rPr>
                <a:t>يساهم في تكوين المشيمة </a:t>
              </a:r>
              <a:endParaRPr lang="ar-SA" sz="4000" b="1" cap="none" spc="0"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41413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665227A-C328-44BF-B693-F96C33DE4439}"/>
              </a:ext>
            </a:extLst>
          </p:cNvPr>
          <p:cNvSpPr/>
          <p:nvPr/>
        </p:nvSpPr>
        <p:spPr>
          <a:xfrm>
            <a:off x="9509760" y="217120"/>
            <a:ext cx="2484084" cy="4524315"/>
          </a:xfrm>
          <a:prstGeom prst="rect">
            <a:avLst/>
          </a:prstGeom>
          <a:solidFill>
            <a:srgbClr val="FFB7B7"/>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زميلاتكـِ في المجموعة أقرئي في كتابكِ المقرر عن المشيمة ثم أكملي المخطط السهمي التالي </a:t>
            </a:r>
          </a:p>
        </p:txBody>
      </p:sp>
      <p:sp>
        <p:nvSpPr>
          <p:cNvPr id="3" name="مستطيل 2">
            <a:extLst>
              <a:ext uri="{FF2B5EF4-FFF2-40B4-BE49-F238E27FC236}">
                <a16:creationId xmlns:a16="http://schemas.microsoft.com/office/drawing/2014/main" id="{B0D6380C-D304-4CE7-9CD4-3F0CBE2745F1}"/>
              </a:ext>
            </a:extLst>
          </p:cNvPr>
          <p:cNvSpPr/>
          <p:nvPr/>
        </p:nvSpPr>
        <p:spPr>
          <a:xfrm>
            <a:off x="9509760" y="4951680"/>
            <a:ext cx="2484084" cy="1754326"/>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القراءة الموجهة والمخططات السهمية</a:t>
            </a:r>
          </a:p>
        </p:txBody>
      </p:sp>
      <p:sp>
        <p:nvSpPr>
          <p:cNvPr id="4" name="مستطيل 3">
            <a:extLst>
              <a:ext uri="{FF2B5EF4-FFF2-40B4-BE49-F238E27FC236}">
                <a16:creationId xmlns:a16="http://schemas.microsoft.com/office/drawing/2014/main" id="{FC3D95D7-FC47-4E8D-9565-D3E939CCB290}"/>
              </a:ext>
            </a:extLst>
          </p:cNvPr>
          <p:cNvSpPr/>
          <p:nvPr/>
        </p:nvSpPr>
        <p:spPr>
          <a:xfrm>
            <a:off x="5984240" y="1725229"/>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تتكون بعد أسبوعين من الإخصاب</a:t>
            </a:r>
          </a:p>
        </p:txBody>
      </p:sp>
      <p:sp>
        <p:nvSpPr>
          <p:cNvPr id="5" name="مستطيل 4">
            <a:extLst>
              <a:ext uri="{FF2B5EF4-FFF2-40B4-BE49-F238E27FC236}">
                <a16:creationId xmlns:a16="http://schemas.microsoft.com/office/drawing/2014/main" id="{24332C65-5E1C-4C6C-A946-F44776D0E468}"/>
              </a:ext>
            </a:extLst>
          </p:cNvPr>
          <p:cNvSpPr/>
          <p:nvPr/>
        </p:nvSpPr>
        <p:spPr>
          <a:xfrm>
            <a:off x="452156" y="1725229"/>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يكتمل نموها في الأسبوع العاشر </a:t>
            </a:r>
          </a:p>
        </p:txBody>
      </p:sp>
      <p:sp>
        <p:nvSpPr>
          <p:cNvPr id="6" name="مستطيل 5">
            <a:extLst>
              <a:ext uri="{FF2B5EF4-FFF2-40B4-BE49-F238E27FC236}">
                <a16:creationId xmlns:a16="http://schemas.microsoft.com/office/drawing/2014/main" id="{46B6FEF0-2BBA-48EC-848C-001800E19B51}"/>
              </a:ext>
            </a:extLst>
          </p:cNvPr>
          <p:cNvSpPr/>
          <p:nvPr/>
        </p:nvSpPr>
        <p:spPr>
          <a:xfrm>
            <a:off x="3969398" y="3208984"/>
            <a:ext cx="1826242" cy="646331"/>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لها سطحان </a:t>
            </a:r>
          </a:p>
        </p:txBody>
      </p:sp>
      <p:sp>
        <p:nvSpPr>
          <p:cNvPr id="7" name="مستطيل 6">
            <a:extLst>
              <a:ext uri="{FF2B5EF4-FFF2-40B4-BE49-F238E27FC236}">
                <a16:creationId xmlns:a16="http://schemas.microsoft.com/office/drawing/2014/main" id="{AB540725-7825-416C-B177-69BE84260C2C}"/>
              </a:ext>
            </a:extLst>
          </p:cNvPr>
          <p:cNvSpPr/>
          <p:nvPr/>
        </p:nvSpPr>
        <p:spPr>
          <a:xfrm>
            <a:off x="5944879" y="3583737"/>
            <a:ext cx="3388324" cy="646331"/>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سطح جزء من الجنين </a:t>
            </a:r>
          </a:p>
        </p:txBody>
      </p:sp>
      <p:sp>
        <p:nvSpPr>
          <p:cNvPr id="8" name="مستطيل 7">
            <a:extLst>
              <a:ext uri="{FF2B5EF4-FFF2-40B4-BE49-F238E27FC236}">
                <a16:creationId xmlns:a16="http://schemas.microsoft.com/office/drawing/2014/main" id="{EA3FD8E3-4196-4264-8DAA-3CD521BDC19E}"/>
              </a:ext>
            </a:extLst>
          </p:cNvPr>
          <p:cNvSpPr/>
          <p:nvPr/>
        </p:nvSpPr>
        <p:spPr>
          <a:xfrm>
            <a:off x="452156" y="3532150"/>
            <a:ext cx="3368004" cy="646331"/>
          </a:xfrm>
          <a:prstGeom prst="rect">
            <a:avLst/>
          </a:prstGeom>
          <a:solidFill>
            <a:srgbClr val="FFE69F"/>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وسطح جزء من الأم </a:t>
            </a:r>
          </a:p>
        </p:txBody>
      </p:sp>
      <p:sp>
        <p:nvSpPr>
          <p:cNvPr id="9" name="مستطيل 8">
            <a:extLst>
              <a:ext uri="{FF2B5EF4-FFF2-40B4-BE49-F238E27FC236}">
                <a16:creationId xmlns:a16="http://schemas.microsoft.com/office/drawing/2014/main" id="{1C4B1932-B86B-4E3E-9BBB-9193AF5D1E45}"/>
              </a:ext>
            </a:extLst>
          </p:cNvPr>
          <p:cNvSpPr/>
          <p:nvPr/>
        </p:nvSpPr>
        <p:spPr>
          <a:xfrm>
            <a:off x="452156" y="4395321"/>
            <a:ext cx="3368004" cy="2308324"/>
          </a:xfrm>
          <a:prstGeom prst="rect">
            <a:avLst/>
          </a:prstGeom>
          <a:solidFill>
            <a:srgbClr val="84F09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وظيفته نقل الأكسجين والمواد المغذية وبعض المواد الأخرى من الأم إلى الجنين </a:t>
            </a:r>
          </a:p>
        </p:txBody>
      </p:sp>
      <p:sp>
        <p:nvSpPr>
          <p:cNvPr id="10" name="مستطيل 9">
            <a:extLst>
              <a:ext uri="{FF2B5EF4-FFF2-40B4-BE49-F238E27FC236}">
                <a16:creationId xmlns:a16="http://schemas.microsoft.com/office/drawing/2014/main" id="{855CF7CF-BB2C-4CAE-9BE1-1A18BE09DF6B}"/>
              </a:ext>
            </a:extLst>
          </p:cNvPr>
          <p:cNvSpPr/>
          <p:nvPr/>
        </p:nvSpPr>
        <p:spPr>
          <a:xfrm>
            <a:off x="5944879" y="4346097"/>
            <a:ext cx="3368004" cy="2308324"/>
          </a:xfrm>
          <a:prstGeom prst="rect">
            <a:avLst/>
          </a:prstGeom>
          <a:solidFill>
            <a:srgbClr val="84F09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وظيفته نقل فضلات عملية الأيض وثاني أكسيد الكربون من الجنين للأم </a:t>
            </a:r>
          </a:p>
        </p:txBody>
      </p:sp>
      <p:sp>
        <p:nvSpPr>
          <p:cNvPr id="11" name="مستطيل 10">
            <a:extLst>
              <a:ext uri="{FF2B5EF4-FFF2-40B4-BE49-F238E27FC236}">
                <a16:creationId xmlns:a16="http://schemas.microsoft.com/office/drawing/2014/main" id="{F2E9D5FC-E28B-46F9-B063-D837A4836B82}"/>
              </a:ext>
            </a:extLst>
          </p:cNvPr>
          <p:cNvSpPr/>
          <p:nvPr/>
        </p:nvSpPr>
        <p:spPr>
          <a:xfrm>
            <a:off x="4036078" y="1660115"/>
            <a:ext cx="1732244" cy="1384995"/>
          </a:xfrm>
          <a:prstGeom prst="rect">
            <a:avLst/>
          </a:prstGeom>
          <a:solidFill>
            <a:srgbClr val="84F09B"/>
          </a:solidFill>
          <a:ln w="38100">
            <a:solidFill>
              <a:schemeClr val="tx1"/>
            </a:solidFill>
          </a:ln>
        </p:spPr>
        <p:txBody>
          <a:bodyPr wrap="square" lIns="91440" tIns="45720" rIns="91440" bIns="45720">
            <a:spAutoFit/>
          </a:bodyPr>
          <a:lstStyle/>
          <a:p>
            <a:pPr algn="ctr"/>
            <a:endParaRPr lang="ar-SA" sz="2400" dirty="0">
              <a:ln w="0"/>
              <a:effectLst>
                <a:outerShdw blurRad="38100" dist="19050" dir="2700000" algn="tl" rotWithShape="0">
                  <a:schemeClr val="dk1">
                    <a:alpha val="40000"/>
                  </a:schemeClr>
                </a:outerShdw>
              </a:effectLst>
            </a:endParaRPr>
          </a:p>
          <a:p>
            <a:pPr algn="ctr"/>
            <a:r>
              <a:rPr lang="ar-SA" sz="3600" dirty="0">
                <a:ln w="0"/>
                <a:effectLst>
                  <a:outerShdw blurRad="38100" dist="19050" dir="2700000" algn="tl" rotWithShape="0">
                    <a:schemeClr val="dk1">
                      <a:alpha val="40000"/>
                    </a:schemeClr>
                  </a:outerShdw>
                </a:effectLst>
              </a:rPr>
              <a:t>المشيمة </a:t>
            </a:r>
            <a:endParaRPr lang="ar-SA" sz="3200" dirty="0">
              <a:ln w="0"/>
              <a:effectLst>
                <a:outerShdw blurRad="38100" dist="19050" dir="2700000" algn="tl" rotWithShape="0">
                  <a:schemeClr val="dk1">
                    <a:alpha val="40000"/>
                  </a:schemeClr>
                </a:outerShdw>
              </a:effectLst>
            </a:endParaRPr>
          </a:p>
          <a:p>
            <a:pPr algn="ctr"/>
            <a:endParaRPr lang="ar-SA" sz="2400" dirty="0">
              <a:ln w="0"/>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F21D211E-D913-4BB5-B676-F73AA3874E57}"/>
              </a:ext>
            </a:extLst>
          </p:cNvPr>
          <p:cNvSpPr/>
          <p:nvPr/>
        </p:nvSpPr>
        <p:spPr>
          <a:xfrm>
            <a:off x="3218198" y="221604"/>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تنشأ من امتدادات الغشاء </a:t>
            </a:r>
            <a:r>
              <a:rPr lang="ar-SA" sz="3600" dirty="0" err="1">
                <a:ln w="0"/>
                <a:effectLst>
                  <a:outerShdw blurRad="38100" dist="19050" dir="2700000" algn="tl" rotWithShape="0">
                    <a:schemeClr val="dk1">
                      <a:alpha val="40000"/>
                    </a:schemeClr>
                  </a:outerShdw>
                </a:effectLst>
              </a:rPr>
              <a:t>الكوريوني</a:t>
            </a:r>
            <a:r>
              <a:rPr lang="ar-SA" sz="3600" dirty="0">
                <a:ln w="0"/>
                <a:effectLst>
                  <a:outerShdw blurRad="38100" dist="19050" dir="2700000" algn="tl" rotWithShape="0">
                    <a:schemeClr val="dk1">
                      <a:alpha val="40000"/>
                    </a:schemeClr>
                  </a:outerShdw>
                </a:effectLst>
              </a:rPr>
              <a:t> </a:t>
            </a:r>
          </a:p>
        </p:txBody>
      </p:sp>
      <p:sp>
        <p:nvSpPr>
          <p:cNvPr id="13" name="مستطيل 12">
            <a:extLst>
              <a:ext uri="{FF2B5EF4-FFF2-40B4-BE49-F238E27FC236}">
                <a16:creationId xmlns:a16="http://schemas.microsoft.com/office/drawing/2014/main" id="{32183356-A803-427D-8BEB-07C406A10B59}"/>
              </a:ext>
            </a:extLst>
          </p:cNvPr>
          <p:cNvSpPr/>
          <p:nvPr/>
        </p:nvSpPr>
        <p:spPr>
          <a:xfrm>
            <a:off x="5984240" y="1725229"/>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تتكون بعد ............</a:t>
            </a:r>
          </a:p>
          <a:p>
            <a:pPr algn="ctr"/>
            <a:r>
              <a:rPr lang="ar-SA" sz="3600" dirty="0">
                <a:ln w="0"/>
                <a:effectLst>
                  <a:outerShdw blurRad="38100" dist="19050" dir="2700000" algn="tl" rotWithShape="0">
                    <a:schemeClr val="dk1">
                      <a:alpha val="40000"/>
                    </a:schemeClr>
                  </a:outerShdw>
                </a:effectLst>
              </a:rPr>
              <a:t>........................</a:t>
            </a:r>
          </a:p>
        </p:txBody>
      </p:sp>
      <p:sp>
        <p:nvSpPr>
          <p:cNvPr id="14" name="مستطيل 13">
            <a:extLst>
              <a:ext uri="{FF2B5EF4-FFF2-40B4-BE49-F238E27FC236}">
                <a16:creationId xmlns:a16="http://schemas.microsoft.com/office/drawing/2014/main" id="{729EADAB-1A27-41DD-BA45-E78C768C7EDC}"/>
              </a:ext>
            </a:extLst>
          </p:cNvPr>
          <p:cNvSpPr/>
          <p:nvPr/>
        </p:nvSpPr>
        <p:spPr>
          <a:xfrm>
            <a:off x="3208677" y="221379"/>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تنشأ من ............</a:t>
            </a:r>
          </a:p>
          <a:p>
            <a:pPr algn="ctr"/>
            <a:r>
              <a:rPr lang="ar-SA" sz="3600" dirty="0">
                <a:ln w="0"/>
                <a:effectLst>
                  <a:outerShdw blurRad="38100" dist="19050" dir="2700000" algn="tl" rotWithShape="0">
                    <a:schemeClr val="dk1">
                      <a:alpha val="40000"/>
                    </a:schemeClr>
                  </a:outerShdw>
                </a:effectLst>
              </a:rPr>
              <a:t>........................</a:t>
            </a:r>
          </a:p>
        </p:txBody>
      </p:sp>
      <p:sp>
        <p:nvSpPr>
          <p:cNvPr id="15" name="مستطيل 14">
            <a:extLst>
              <a:ext uri="{FF2B5EF4-FFF2-40B4-BE49-F238E27FC236}">
                <a16:creationId xmlns:a16="http://schemas.microsoft.com/office/drawing/2014/main" id="{3118498F-A77B-4E78-8C01-01DB02810E1C}"/>
              </a:ext>
            </a:extLst>
          </p:cNvPr>
          <p:cNvSpPr/>
          <p:nvPr/>
        </p:nvSpPr>
        <p:spPr>
          <a:xfrm>
            <a:off x="452156" y="1725229"/>
            <a:ext cx="3368004"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يكتمل نموها في .....</a:t>
            </a:r>
          </a:p>
          <a:p>
            <a:pPr algn="ctr"/>
            <a:r>
              <a:rPr lang="ar-SA" sz="3600" dirty="0">
                <a:ln w="0"/>
                <a:effectLst>
                  <a:outerShdw blurRad="38100" dist="19050" dir="2700000" algn="tl" rotWithShape="0">
                    <a:schemeClr val="dk1">
                      <a:alpha val="40000"/>
                    </a:schemeClr>
                  </a:outerShdw>
                </a:effectLst>
              </a:rPr>
              <a:t>........................</a:t>
            </a:r>
          </a:p>
        </p:txBody>
      </p:sp>
      <p:sp>
        <p:nvSpPr>
          <p:cNvPr id="17" name="مستطيل 16">
            <a:extLst>
              <a:ext uri="{FF2B5EF4-FFF2-40B4-BE49-F238E27FC236}">
                <a16:creationId xmlns:a16="http://schemas.microsoft.com/office/drawing/2014/main" id="{17E60394-2416-41D1-9220-410D8B666F44}"/>
              </a:ext>
            </a:extLst>
          </p:cNvPr>
          <p:cNvSpPr/>
          <p:nvPr/>
        </p:nvSpPr>
        <p:spPr>
          <a:xfrm>
            <a:off x="5953760" y="3583737"/>
            <a:ext cx="3388324" cy="646331"/>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سطح جزء ............</a:t>
            </a:r>
          </a:p>
        </p:txBody>
      </p:sp>
      <p:sp>
        <p:nvSpPr>
          <p:cNvPr id="18" name="مستطيل 17">
            <a:extLst>
              <a:ext uri="{FF2B5EF4-FFF2-40B4-BE49-F238E27FC236}">
                <a16:creationId xmlns:a16="http://schemas.microsoft.com/office/drawing/2014/main" id="{24FDBD8E-B599-41BF-8FF9-7F1D420A5A91}"/>
              </a:ext>
            </a:extLst>
          </p:cNvPr>
          <p:cNvSpPr/>
          <p:nvPr/>
        </p:nvSpPr>
        <p:spPr>
          <a:xfrm>
            <a:off x="452156" y="3532149"/>
            <a:ext cx="3388324" cy="646331"/>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سطح جزء ............</a:t>
            </a:r>
          </a:p>
        </p:txBody>
      </p:sp>
      <p:sp>
        <p:nvSpPr>
          <p:cNvPr id="19" name="مستطيل 18">
            <a:extLst>
              <a:ext uri="{FF2B5EF4-FFF2-40B4-BE49-F238E27FC236}">
                <a16:creationId xmlns:a16="http://schemas.microsoft.com/office/drawing/2014/main" id="{5562FB2C-8B13-4CA8-A524-0720F6D46290}"/>
              </a:ext>
            </a:extLst>
          </p:cNvPr>
          <p:cNvSpPr/>
          <p:nvPr/>
        </p:nvSpPr>
        <p:spPr>
          <a:xfrm>
            <a:off x="5955039" y="4346097"/>
            <a:ext cx="3368004" cy="2308324"/>
          </a:xfrm>
          <a:prstGeom prst="rect">
            <a:avLst/>
          </a:prstGeom>
          <a:solidFill>
            <a:srgbClr val="84F09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وظيفته ...............</a:t>
            </a:r>
          </a:p>
          <a:p>
            <a:pPr algn="ctr"/>
            <a:r>
              <a:rPr lang="ar-SA" sz="3600" dirty="0">
                <a:ln w="0"/>
                <a:effectLst>
                  <a:outerShdw blurRad="38100" dist="19050" dir="2700000" algn="tl" rotWithShape="0">
                    <a:schemeClr val="dk1">
                      <a:alpha val="40000"/>
                    </a:schemeClr>
                  </a:outerShdw>
                </a:effectLst>
              </a:rPr>
              <a:t>........................</a:t>
            </a:r>
          </a:p>
          <a:p>
            <a:pPr algn="ctr"/>
            <a:r>
              <a:rPr lang="ar-SA" sz="3600" dirty="0">
                <a:ln w="0"/>
                <a:effectLst>
                  <a:outerShdw blurRad="38100" dist="19050" dir="2700000" algn="tl" rotWithShape="0">
                    <a:schemeClr val="dk1">
                      <a:alpha val="40000"/>
                    </a:schemeClr>
                  </a:outerShdw>
                </a:effectLst>
              </a:rPr>
              <a:t>.........................</a:t>
            </a:r>
          </a:p>
          <a:p>
            <a:pPr algn="ctr"/>
            <a:r>
              <a:rPr lang="ar-SA" sz="3600" dirty="0">
                <a:ln w="0"/>
                <a:effectLst>
                  <a:outerShdw blurRad="38100" dist="19050" dir="2700000" algn="tl" rotWithShape="0">
                    <a:schemeClr val="dk1">
                      <a:alpha val="40000"/>
                    </a:schemeClr>
                  </a:outerShdw>
                </a:effectLst>
              </a:rPr>
              <a:t>........................</a:t>
            </a:r>
          </a:p>
        </p:txBody>
      </p:sp>
      <p:sp>
        <p:nvSpPr>
          <p:cNvPr id="21" name="مستطيل 20">
            <a:extLst>
              <a:ext uri="{FF2B5EF4-FFF2-40B4-BE49-F238E27FC236}">
                <a16:creationId xmlns:a16="http://schemas.microsoft.com/office/drawing/2014/main" id="{7C714E32-8E5A-4428-9228-6E1B76691E3F}"/>
              </a:ext>
            </a:extLst>
          </p:cNvPr>
          <p:cNvSpPr/>
          <p:nvPr/>
        </p:nvSpPr>
        <p:spPr>
          <a:xfrm>
            <a:off x="472476" y="4395321"/>
            <a:ext cx="3368004" cy="2308324"/>
          </a:xfrm>
          <a:prstGeom prst="rect">
            <a:avLst/>
          </a:prstGeom>
          <a:solidFill>
            <a:srgbClr val="84F09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وظيفته ...............</a:t>
            </a:r>
          </a:p>
          <a:p>
            <a:pPr algn="ctr"/>
            <a:r>
              <a:rPr lang="ar-SA" sz="3600" dirty="0">
                <a:ln w="0"/>
                <a:effectLst>
                  <a:outerShdw blurRad="38100" dist="19050" dir="2700000" algn="tl" rotWithShape="0">
                    <a:schemeClr val="dk1">
                      <a:alpha val="40000"/>
                    </a:schemeClr>
                  </a:outerShdw>
                </a:effectLst>
              </a:rPr>
              <a:t>........................</a:t>
            </a:r>
          </a:p>
          <a:p>
            <a:pPr algn="ctr"/>
            <a:r>
              <a:rPr lang="ar-SA" sz="3600" dirty="0">
                <a:ln w="0"/>
                <a:effectLst>
                  <a:outerShdw blurRad="38100" dist="19050" dir="2700000" algn="tl" rotWithShape="0">
                    <a:schemeClr val="dk1">
                      <a:alpha val="40000"/>
                    </a:schemeClr>
                  </a:outerShdw>
                </a:effectLst>
              </a:rPr>
              <a:t>.........................</a:t>
            </a:r>
          </a:p>
          <a:p>
            <a:pPr algn="ctr"/>
            <a:r>
              <a:rPr lang="ar-SA" sz="3600" dirty="0">
                <a:ln w="0"/>
                <a:effectLst>
                  <a:outerShdw blurRad="38100" dist="19050" dir="2700000" algn="tl" rotWithShape="0">
                    <a:schemeClr val="dk1">
                      <a:alpha val="40000"/>
                    </a:schemeClr>
                  </a:outerShdw>
                </a:effectLst>
              </a:rPr>
              <a:t>........................</a:t>
            </a:r>
          </a:p>
        </p:txBody>
      </p:sp>
      <p:sp>
        <p:nvSpPr>
          <p:cNvPr id="22" name="سهم: لليمين 21">
            <a:extLst>
              <a:ext uri="{FF2B5EF4-FFF2-40B4-BE49-F238E27FC236}">
                <a16:creationId xmlns:a16="http://schemas.microsoft.com/office/drawing/2014/main" id="{4B06A88A-FFE3-4F1E-82D7-6A94C2D354A2}"/>
              </a:ext>
            </a:extLst>
          </p:cNvPr>
          <p:cNvSpPr/>
          <p:nvPr/>
        </p:nvSpPr>
        <p:spPr>
          <a:xfrm>
            <a:off x="5731519" y="2184400"/>
            <a:ext cx="467360"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سهم: لليمين 22">
            <a:extLst>
              <a:ext uri="{FF2B5EF4-FFF2-40B4-BE49-F238E27FC236}">
                <a16:creationId xmlns:a16="http://schemas.microsoft.com/office/drawing/2014/main" id="{06155817-30BD-4389-B10B-379054162E5C}"/>
              </a:ext>
            </a:extLst>
          </p:cNvPr>
          <p:cNvSpPr/>
          <p:nvPr/>
        </p:nvSpPr>
        <p:spPr>
          <a:xfrm rot="16200000">
            <a:off x="4648839" y="1224902"/>
            <a:ext cx="467360"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سهم: لليمين 23">
            <a:extLst>
              <a:ext uri="{FF2B5EF4-FFF2-40B4-BE49-F238E27FC236}">
                <a16:creationId xmlns:a16="http://schemas.microsoft.com/office/drawing/2014/main" id="{5AA893B0-0FA0-4EB2-8BDC-0F9B94491998}"/>
              </a:ext>
            </a:extLst>
          </p:cNvPr>
          <p:cNvSpPr/>
          <p:nvPr/>
        </p:nvSpPr>
        <p:spPr>
          <a:xfrm flipH="1">
            <a:off x="3608212" y="2171872"/>
            <a:ext cx="423896"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سهم: لليمين 24">
            <a:extLst>
              <a:ext uri="{FF2B5EF4-FFF2-40B4-BE49-F238E27FC236}">
                <a16:creationId xmlns:a16="http://schemas.microsoft.com/office/drawing/2014/main" id="{D85156DF-D726-4AD0-AE5D-DA32EF78EE29}"/>
              </a:ext>
            </a:extLst>
          </p:cNvPr>
          <p:cNvSpPr/>
          <p:nvPr/>
        </p:nvSpPr>
        <p:spPr>
          <a:xfrm rot="5400000">
            <a:off x="4683156" y="3000479"/>
            <a:ext cx="467360"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لليمين 25">
            <a:extLst>
              <a:ext uri="{FF2B5EF4-FFF2-40B4-BE49-F238E27FC236}">
                <a16:creationId xmlns:a16="http://schemas.microsoft.com/office/drawing/2014/main" id="{398160B2-3DAB-4B74-B013-C1A3E7BCE41F}"/>
              </a:ext>
            </a:extLst>
          </p:cNvPr>
          <p:cNvSpPr/>
          <p:nvPr/>
        </p:nvSpPr>
        <p:spPr>
          <a:xfrm>
            <a:off x="5813474" y="3384729"/>
            <a:ext cx="467360"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سهم: لليمين 26">
            <a:extLst>
              <a:ext uri="{FF2B5EF4-FFF2-40B4-BE49-F238E27FC236}">
                <a16:creationId xmlns:a16="http://schemas.microsoft.com/office/drawing/2014/main" id="{5DBE9435-D8A2-4EC6-9762-FC4AB59240A3}"/>
              </a:ext>
            </a:extLst>
          </p:cNvPr>
          <p:cNvSpPr/>
          <p:nvPr/>
        </p:nvSpPr>
        <p:spPr>
          <a:xfrm flipH="1">
            <a:off x="3527288" y="3346163"/>
            <a:ext cx="423896" cy="4165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6802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7A7B139-8B39-4868-9D1F-31F81AAB7CFB}"/>
              </a:ext>
            </a:extLst>
          </p:cNvPr>
          <p:cNvSpPr/>
          <p:nvPr/>
        </p:nvSpPr>
        <p:spPr>
          <a:xfrm>
            <a:off x="6451600" y="532076"/>
            <a:ext cx="5471124" cy="3046988"/>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فسري:</a:t>
            </a:r>
          </a:p>
          <a:p>
            <a:pPr algn="ctr"/>
            <a:r>
              <a:rPr lang="ar-SA" sz="4800" dirty="0">
                <a:ln w="0"/>
                <a:effectLst>
                  <a:outerShdw blurRad="38100" dist="19050" dir="2700000" algn="tl" rotWithShape="0">
                    <a:schemeClr val="dk1">
                      <a:alpha val="40000"/>
                    </a:schemeClr>
                  </a:outerShdw>
                </a:effectLst>
              </a:rPr>
              <a:t> يمكن أن يصاب الجنين بمرض الإيدز إذا كانت الأم مصابة به أيضا </a:t>
            </a:r>
          </a:p>
        </p:txBody>
      </p:sp>
      <p:sp>
        <p:nvSpPr>
          <p:cNvPr id="3" name="مستطيل 2">
            <a:extLst>
              <a:ext uri="{FF2B5EF4-FFF2-40B4-BE49-F238E27FC236}">
                <a16:creationId xmlns:a16="http://schemas.microsoft.com/office/drawing/2014/main" id="{F24B3593-EC2A-413C-9553-6D93F54B89F3}"/>
              </a:ext>
            </a:extLst>
          </p:cNvPr>
          <p:cNvSpPr/>
          <p:nvPr/>
        </p:nvSpPr>
        <p:spPr>
          <a:xfrm>
            <a:off x="6380480" y="3847896"/>
            <a:ext cx="5542244" cy="2308324"/>
          </a:xfrm>
          <a:prstGeom prst="rect">
            <a:avLst/>
          </a:prstGeom>
          <a:solidFill>
            <a:srgbClr val="FFE69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لأنه يمكن لبعض الفيروسات أن تنتقل من الأم إلى الجنين عبر المشيمة </a:t>
            </a:r>
          </a:p>
        </p:txBody>
      </p:sp>
      <p:pic>
        <p:nvPicPr>
          <p:cNvPr id="3074" name="Picture 2" descr="ÙØªÙØ¬Ø© Ø¨Ø­Ø« Ø§ÙØµÙØ± Ø¹Ù âªHIV transmission from mother to fetusâ¬â">
            <a:extLst>
              <a:ext uri="{FF2B5EF4-FFF2-40B4-BE49-F238E27FC236}">
                <a16:creationId xmlns:a16="http://schemas.microsoft.com/office/drawing/2014/main" id="{948DA4A4-EF4F-4AB8-ACC1-2E9027A1F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76" y="208280"/>
            <a:ext cx="5826724" cy="638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7A7B139-8B39-4868-9D1F-31F81AAB7CFB}"/>
              </a:ext>
            </a:extLst>
          </p:cNvPr>
          <p:cNvSpPr/>
          <p:nvPr/>
        </p:nvSpPr>
        <p:spPr>
          <a:xfrm>
            <a:off x="6451600" y="145996"/>
            <a:ext cx="5471124" cy="3046988"/>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فسري:</a:t>
            </a:r>
          </a:p>
          <a:p>
            <a:pPr algn="ctr"/>
            <a:r>
              <a:rPr lang="ar-SA" sz="4800" dirty="0">
                <a:ln w="0"/>
                <a:effectLst>
                  <a:outerShdw blurRad="38100" dist="19050" dir="2700000" algn="tl" rotWithShape="0">
                    <a:schemeClr val="dk1">
                      <a:alpha val="40000"/>
                    </a:schemeClr>
                  </a:outerShdw>
                </a:effectLst>
              </a:rPr>
              <a:t> كيف يمكن للجنين الحصول على مناعته الأولية قبل الولادة </a:t>
            </a:r>
          </a:p>
        </p:txBody>
      </p:sp>
      <p:sp>
        <p:nvSpPr>
          <p:cNvPr id="3" name="مستطيل 2">
            <a:extLst>
              <a:ext uri="{FF2B5EF4-FFF2-40B4-BE49-F238E27FC236}">
                <a16:creationId xmlns:a16="http://schemas.microsoft.com/office/drawing/2014/main" id="{F24B3593-EC2A-413C-9553-6D93F54B89F3}"/>
              </a:ext>
            </a:extLst>
          </p:cNvPr>
          <p:cNvSpPr/>
          <p:nvPr/>
        </p:nvSpPr>
        <p:spPr>
          <a:xfrm>
            <a:off x="6380480" y="3644696"/>
            <a:ext cx="5542244" cy="3046988"/>
          </a:xfrm>
          <a:prstGeom prst="rect">
            <a:avLst/>
          </a:prstGeom>
          <a:solidFill>
            <a:srgbClr val="FFE69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يمكن للأجسام المضادة ان تنتقل من الأم للجنين وتحميه إلى أن يتكون لديه جهاز المناعة الخاص به  </a:t>
            </a:r>
          </a:p>
        </p:txBody>
      </p:sp>
      <p:pic>
        <p:nvPicPr>
          <p:cNvPr id="4098" name="Picture 2" descr="ØµÙØ±Ø© Ø°Ø§Øª ØµÙØ©">
            <a:extLst>
              <a:ext uri="{FF2B5EF4-FFF2-40B4-BE49-F238E27FC236}">
                <a16:creationId xmlns:a16="http://schemas.microsoft.com/office/drawing/2014/main" id="{4FA63C9C-A0F7-4829-AB39-98B032E3F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36" y="145996"/>
            <a:ext cx="5471124" cy="654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CEEC55F-1253-4989-A765-D3E660254B41}"/>
              </a:ext>
            </a:extLst>
          </p:cNvPr>
          <p:cNvSpPr/>
          <p:nvPr/>
        </p:nvSpPr>
        <p:spPr>
          <a:xfrm>
            <a:off x="467360" y="193655"/>
            <a:ext cx="11226226" cy="1569660"/>
          </a:xfrm>
          <a:prstGeom prst="rect">
            <a:avLst/>
          </a:prstGeom>
          <a:solidFill>
            <a:schemeClr val="accent2">
              <a:lumMod val="20000"/>
              <a:lumOff val="8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عددي مراحل نمو الجنين داخل رحم أمه كم ردت في الآية الكريمة </a:t>
            </a:r>
          </a:p>
        </p:txBody>
      </p:sp>
      <p:sp>
        <p:nvSpPr>
          <p:cNvPr id="3" name="مستطيل 2">
            <a:extLst>
              <a:ext uri="{FF2B5EF4-FFF2-40B4-BE49-F238E27FC236}">
                <a16:creationId xmlns:a16="http://schemas.microsoft.com/office/drawing/2014/main" id="{38B380E9-99C3-4AA3-AC6B-01BB0986F4EB}"/>
              </a:ext>
            </a:extLst>
          </p:cNvPr>
          <p:cNvSpPr/>
          <p:nvPr/>
        </p:nvSpPr>
        <p:spPr>
          <a:xfrm>
            <a:off x="482887" y="5744865"/>
            <a:ext cx="11226226" cy="830997"/>
          </a:xfrm>
          <a:prstGeom prst="rect">
            <a:avLst/>
          </a:prstGeom>
          <a:solidFill>
            <a:srgbClr val="81DE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نطفة ، علقة ، مضغة </a:t>
            </a:r>
            <a:r>
              <a:rPr lang="ar-SA" sz="4800" dirty="0">
                <a:ln w="0"/>
                <a:effectLst>
                  <a:outerShdw blurRad="38100" dist="19050" dir="2700000" algn="tl" rotWithShape="0">
                    <a:schemeClr val="dk1">
                      <a:alpha val="40000"/>
                    </a:schemeClr>
                  </a:outerShdw>
                </a:effectLst>
              </a:rPr>
              <a:t>، عظام ، يكسو العظام لحم</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ØµÙØ±Ø© Ø°Ø§Øª ØµÙØ©">
            <a:extLst>
              <a:ext uri="{FF2B5EF4-FFF2-40B4-BE49-F238E27FC236}">
                <a16:creationId xmlns:a16="http://schemas.microsoft.com/office/drawing/2014/main" id="{6EADA49F-0BB7-47A4-B2D5-7DEDA4914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 y="1869440"/>
            <a:ext cx="11226226" cy="369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4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346DBB3-304C-4689-8F69-8FA3E29DCBEF}"/>
              </a:ext>
            </a:extLst>
          </p:cNvPr>
          <p:cNvSpPr/>
          <p:nvPr/>
        </p:nvSpPr>
        <p:spPr>
          <a:xfrm>
            <a:off x="4612640" y="186636"/>
            <a:ext cx="7381204" cy="3477875"/>
          </a:xfrm>
          <a:prstGeom prst="rect">
            <a:avLst/>
          </a:prstGeom>
          <a:solidFill>
            <a:srgbClr val="FFB7B7"/>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ربما من أشهر علامات الحمل التي تستدل بها المرأة على حدوث الحمل هي انقطاع الدورة الشهرية ويليها تغيرات جسمية وفسيولوجية فما سبب تلك الأعراض يا ترى ومن المسؤول عنها؟ </a:t>
            </a:r>
          </a:p>
        </p:txBody>
      </p:sp>
      <p:sp>
        <p:nvSpPr>
          <p:cNvPr id="4" name="مستطيل 3">
            <a:extLst>
              <a:ext uri="{FF2B5EF4-FFF2-40B4-BE49-F238E27FC236}">
                <a16:creationId xmlns:a16="http://schemas.microsoft.com/office/drawing/2014/main" id="{7B15B1CC-DB40-40DF-80F9-BF9A3159B324}"/>
              </a:ext>
            </a:extLst>
          </p:cNvPr>
          <p:cNvSpPr/>
          <p:nvPr/>
        </p:nvSpPr>
        <p:spPr>
          <a:xfrm>
            <a:off x="4531360" y="4007440"/>
            <a:ext cx="7462484" cy="2308324"/>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التغيرات الهرمونية في جسم المرأة كاستجابة من قبل الجسم لتهيئ للحمل وتوفير الجو المناسب للجنين النامي  </a:t>
            </a:r>
          </a:p>
        </p:txBody>
      </p:sp>
      <p:pic>
        <p:nvPicPr>
          <p:cNvPr id="5124" name="Picture 4" descr="ÙØªÙØ¬Ø© Ø¨Ø­Ø« Ø§ÙØµÙØ± Ø¹Ù âªA woman suffering from pregnancyâ¬â">
            <a:extLst>
              <a:ext uri="{FF2B5EF4-FFF2-40B4-BE49-F238E27FC236}">
                <a16:creationId xmlns:a16="http://schemas.microsoft.com/office/drawing/2014/main" id="{E95B73C1-9F62-4BDC-B125-B262BBB7A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36" y="186636"/>
            <a:ext cx="3784564" cy="605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09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9887C39-DB1D-45A3-8BDF-74E20182E518}"/>
              </a:ext>
            </a:extLst>
          </p:cNvPr>
          <p:cNvSpPr/>
          <p:nvPr/>
        </p:nvSpPr>
        <p:spPr>
          <a:xfrm>
            <a:off x="3078480" y="145996"/>
            <a:ext cx="8844244"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اقرئي في كتابكـِ المقرر عن التنظيم الهرموني خلال الحمل ثم لخصي المعلومات في الجدول التالي </a:t>
            </a:r>
          </a:p>
        </p:txBody>
      </p:sp>
      <p:sp>
        <p:nvSpPr>
          <p:cNvPr id="3" name="مستطيل 2">
            <a:extLst>
              <a:ext uri="{FF2B5EF4-FFF2-40B4-BE49-F238E27FC236}">
                <a16:creationId xmlns:a16="http://schemas.microsoft.com/office/drawing/2014/main" id="{BE93456F-43F6-4E4E-B523-FECACD9AD333}"/>
              </a:ext>
            </a:extLst>
          </p:cNvPr>
          <p:cNvSpPr/>
          <p:nvPr/>
        </p:nvSpPr>
        <p:spPr>
          <a:xfrm>
            <a:off x="172720" y="145996"/>
            <a:ext cx="2702560" cy="1323439"/>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القراءة الموجهة والفجوة </a:t>
            </a:r>
          </a:p>
        </p:txBody>
      </p:sp>
      <p:graphicFrame>
        <p:nvGraphicFramePr>
          <p:cNvPr id="4" name="جدول 3">
            <a:extLst>
              <a:ext uri="{FF2B5EF4-FFF2-40B4-BE49-F238E27FC236}">
                <a16:creationId xmlns:a16="http://schemas.microsoft.com/office/drawing/2014/main" id="{503DFC50-CB4B-478A-9FDD-52A1CB443C8A}"/>
              </a:ext>
            </a:extLst>
          </p:cNvPr>
          <p:cNvGraphicFramePr>
            <a:graphicFrameLocks noGrp="1"/>
          </p:cNvGraphicFramePr>
          <p:nvPr>
            <p:extLst>
              <p:ext uri="{D42A27DB-BD31-4B8C-83A1-F6EECF244321}">
                <p14:modId xmlns:p14="http://schemas.microsoft.com/office/powerpoint/2010/main" val="4222825371"/>
              </p:ext>
            </p:extLst>
          </p:nvPr>
        </p:nvGraphicFramePr>
        <p:xfrm>
          <a:off x="402724" y="1695026"/>
          <a:ext cx="11520000" cy="4663440"/>
        </p:xfrm>
        <a:graphic>
          <a:graphicData uri="http://schemas.openxmlformats.org/drawingml/2006/table">
            <a:tbl>
              <a:tblPr rtl="1" firstRow="1" bandRow="1">
                <a:tableStyleId>{5C22544A-7EE6-4342-B048-85BDC9FD1C3A}</a:tableStyleId>
              </a:tblPr>
              <a:tblGrid>
                <a:gridCol w="3240000">
                  <a:extLst>
                    <a:ext uri="{9D8B030D-6E8A-4147-A177-3AD203B41FA5}">
                      <a16:colId xmlns:a16="http://schemas.microsoft.com/office/drawing/2014/main" val="781541741"/>
                    </a:ext>
                  </a:extLst>
                </a:gridCol>
                <a:gridCol w="3240000">
                  <a:extLst>
                    <a:ext uri="{9D8B030D-6E8A-4147-A177-3AD203B41FA5}">
                      <a16:colId xmlns:a16="http://schemas.microsoft.com/office/drawing/2014/main" val="3454125633"/>
                    </a:ext>
                  </a:extLst>
                </a:gridCol>
                <a:gridCol w="5040000">
                  <a:extLst>
                    <a:ext uri="{9D8B030D-6E8A-4147-A177-3AD203B41FA5}">
                      <a16:colId xmlns:a16="http://schemas.microsoft.com/office/drawing/2014/main" val="2241136806"/>
                    </a:ext>
                  </a:extLst>
                </a:gridCol>
              </a:tblGrid>
              <a:tr h="0">
                <a:tc>
                  <a:txBody>
                    <a:bodyPr/>
                    <a:lstStyle/>
                    <a:p>
                      <a:pPr algn="ctr" rtl="1"/>
                      <a:r>
                        <a:rPr lang="ar-SA" sz="3600" dirty="0">
                          <a:solidFill>
                            <a:sysClr val="windowText" lastClr="000000"/>
                          </a:solidFill>
                        </a:rPr>
                        <a:t>الفترة الزمنية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4F09B"/>
                    </a:solidFill>
                  </a:tcPr>
                </a:tc>
                <a:tc>
                  <a:txBody>
                    <a:bodyPr/>
                    <a:lstStyle/>
                    <a:p>
                      <a:pPr algn="ctr" rtl="1"/>
                      <a:r>
                        <a:rPr lang="ar-SA" sz="3600" dirty="0">
                          <a:solidFill>
                            <a:sysClr val="windowText" lastClr="000000"/>
                          </a:solidFill>
                        </a:rPr>
                        <a:t>الهرمون المفرز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B7B7"/>
                    </a:solidFill>
                  </a:tcPr>
                </a:tc>
                <a:tc>
                  <a:txBody>
                    <a:bodyPr/>
                    <a:lstStyle/>
                    <a:p>
                      <a:pPr algn="ctr" rtl="1"/>
                      <a:r>
                        <a:rPr lang="ar-SA" sz="3600" dirty="0">
                          <a:solidFill>
                            <a:sysClr val="windowText" lastClr="000000"/>
                          </a:solidFill>
                        </a:rPr>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81260188"/>
                  </a:ext>
                </a:extLst>
              </a:tr>
              <a:tr h="370840">
                <a:tc>
                  <a:txBody>
                    <a:bodyPr/>
                    <a:lstStyle/>
                    <a:p>
                      <a:pPr algn="ctr" rtl="1"/>
                      <a:r>
                        <a:rPr lang="ar-SA" sz="3600" dirty="0"/>
                        <a:t>خلال الأسبوع الأول من نمو الجنين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3600" dirty="0"/>
                        <a:t>الهرمون </a:t>
                      </a:r>
                      <a:r>
                        <a:rPr lang="ar-SA" sz="3600" dirty="0" err="1"/>
                        <a:t>الكريوني</a:t>
                      </a:r>
                      <a:r>
                        <a:rPr lang="ar-SA" sz="3600" dirty="0"/>
                        <a:t>  الموجه للغدد التناسلية (</a:t>
                      </a:r>
                      <a:r>
                        <a:rPr lang="en-US" sz="3600" dirty="0" err="1"/>
                        <a:t>hcg</a:t>
                      </a:r>
                      <a:r>
                        <a:rPr lang="ar-SA" sz="3600" dirty="0"/>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3600" dirty="0"/>
                        <a:t>يحافظ على الجسم الأصفر ويمنع تحلله </a:t>
                      </a:r>
                    </a:p>
                    <a:p>
                      <a:pPr algn="ctr" rtl="1"/>
                      <a:r>
                        <a:rPr lang="ar-SA" sz="3600" dirty="0"/>
                        <a:t>يحافظ على تركيز البروجسترون عاليا وكذلك </a:t>
                      </a:r>
                      <a:r>
                        <a:rPr lang="ar-SA" sz="3600" dirty="0" err="1"/>
                        <a:t>الإستروجين</a:t>
                      </a:r>
                      <a:r>
                        <a:rPr lang="ar-SA" sz="3600" dirty="0"/>
                        <a:t> ولكن بدرجة أقل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1134933"/>
                  </a:ext>
                </a:extLst>
              </a:tr>
              <a:tr h="370840">
                <a:tc>
                  <a:txBody>
                    <a:bodyPr/>
                    <a:lstStyle/>
                    <a:p>
                      <a:pPr algn="ctr" rtl="1"/>
                      <a:r>
                        <a:rPr lang="ar-SA" sz="3600" dirty="0"/>
                        <a:t>بعد شهرين إلى ثلاثة من الحمل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3600" dirty="0"/>
                        <a:t>الاستروجين والبروجستيرون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3600" dirty="0"/>
                        <a:t>توفير ظروف ملائمة طيلة مدة الحمل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3706655"/>
                  </a:ext>
                </a:extLst>
              </a:tr>
            </a:tbl>
          </a:graphicData>
        </a:graphic>
      </p:graphicFrame>
      <p:sp>
        <p:nvSpPr>
          <p:cNvPr id="5" name="مستطيل 4">
            <a:extLst>
              <a:ext uri="{FF2B5EF4-FFF2-40B4-BE49-F238E27FC236}">
                <a16:creationId xmlns:a16="http://schemas.microsoft.com/office/drawing/2014/main" id="{3FA46257-65D9-44E5-AE51-89E0275CA35D}"/>
              </a:ext>
            </a:extLst>
          </p:cNvPr>
          <p:cNvSpPr/>
          <p:nvPr/>
        </p:nvSpPr>
        <p:spPr>
          <a:xfrm>
            <a:off x="5537200" y="2387600"/>
            <a:ext cx="3068320" cy="264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03F725B9-EDB1-4423-8880-B152EBB20AF4}"/>
              </a:ext>
            </a:extLst>
          </p:cNvPr>
          <p:cNvSpPr/>
          <p:nvPr/>
        </p:nvSpPr>
        <p:spPr>
          <a:xfrm>
            <a:off x="487680" y="2387600"/>
            <a:ext cx="4800636" cy="27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15BAAF1B-5F73-4CA4-9AA6-348633E1C6C2}"/>
              </a:ext>
            </a:extLst>
          </p:cNvPr>
          <p:cNvSpPr/>
          <p:nvPr/>
        </p:nvSpPr>
        <p:spPr>
          <a:xfrm>
            <a:off x="5537200" y="5224310"/>
            <a:ext cx="3068320" cy="102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E3911015-0CAC-417F-A5CB-B154B6C669A1}"/>
              </a:ext>
            </a:extLst>
          </p:cNvPr>
          <p:cNvSpPr/>
          <p:nvPr/>
        </p:nvSpPr>
        <p:spPr>
          <a:xfrm>
            <a:off x="487680" y="5254791"/>
            <a:ext cx="4885592" cy="993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7057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ÙØªÙØ¬Ø© Ø¨Ø­Ø« Ø§ÙØµÙØ± Ø¹Ù âªOr think of a boy or a girlâ¬â">
            <a:extLst>
              <a:ext uri="{FF2B5EF4-FFF2-40B4-BE49-F238E27FC236}">
                <a16:creationId xmlns:a16="http://schemas.microsoft.com/office/drawing/2014/main" id="{6637EC3B-E164-4545-B9BA-141462C1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 y="229234"/>
            <a:ext cx="5715000" cy="645604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31A9B7EA-2D60-4A43-B9B7-6436C21C55E5}"/>
              </a:ext>
            </a:extLst>
          </p:cNvPr>
          <p:cNvSpPr/>
          <p:nvPr/>
        </p:nvSpPr>
        <p:spPr>
          <a:xfrm>
            <a:off x="6438936" y="229234"/>
            <a:ext cx="5471124" cy="4154984"/>
          </a:xfrm>
          <a:prstGeom prst="rect">
            <a:avLst/>
          </a:prstGeom>
          <a:solidFill>
            <a:srgbClr val="FFE69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سارة حامل في شهرها الثاني بطفلها الأول وهي في شوق لمعرفة جنس مولودها القادم وتتلهف للإحساس بحركته داخل أحشائها لكنها لا تعلم متى تستطيع ذلك  </a:t>
            </a:r>
          </a:p>
        </p:txBody>
      </p:sp>
      <p:sp>
        <p:nvSpPr>
          <p:cNvPr id="4" name="مستطيل 3">
            <a:extLst>
              <a:ext uri="{FF2B5EF4-FFF2-40B4-BE49-F238E27FC236}">
                <a16:creationId xmlns:a16="http://schemas.microsoft.com/office/drawing/2014/main" id="{31C3B23F-0B90-4086-B6B5-8433C502268E}"/>
              </a:ext>
            </a:extLst>
          </p:cNvPr>
          <p:cNvSpPr/>
          <p:nvPr/>
        </p:nvSpPr>
        <p:spPr>
          <a:xfrm>
            <a:off x="6438936" y="4505108"/>
            <a:ext cx="5471124" cy="2123658"/>
          </a:xfrm>
          <a:prstGeom prst="rect">
            <a:avLst/>
          </a:prstGeom>
          <a:solidFill>
            <a:srgbClr val="84F09B"/>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لذا سنتعلم عن مراحل الحمل الثالث ثم سنساعد سارة في الإجابة على </a:t>
            </a:r>
            <a:r>
              <a:rPr lang="ar-SA" sz="4400" dirty="0" err="1">
                <a:ln w="0"/>
                <a:effectLst>
                  <a:outerShdw blurRad="38100" dist="19050" dir="2700000" algn="tl" rotWithShape="0">
                    <a:schemeClr val="dk1">
                      <a:alpha val="40000"/>
                    </a:schemeClr>
                  </a:outerShdw>
                </a:effectLst>
              </a:rPr>
              <a:t>تساولاتها</a:t>
            </a:r>
            <a:r>
              <a:rPr lang="ar-SA" sz="4400"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085132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27D8906-8004-4EA0-9DC4-BCB22A73F47E}"/>
              </a:ext>
            </a:extLst>
          </p:cNvPr>
          <p:cNvSpPr/>
          <p:nvPr/>
        </p:nvSpPr>
        <p:spPr>
          <a:xfrm>
            <a:off x="5750560" y="1001394"/>
            <a:ext cx="6169660" cy="5509200"/>
          </a:xfrm>
          <a:prstGeom prst="rect">
            <a:avLst/>
          </a:prstGeom>
          <a:solidFill>
            <a:srgbClr val="FFFF75"/>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بالتعاون مع زميلاتكـِ في المجموعة أقرئي في كتابكـِ المقرر عن المراحل الثلاث لنمو الجنين ثم صنفي العبارات التالية إلى ثلاث فئات </a:t>
            </a:r>
          </a:p>
          <a:p>
            <a:pPr algn="ctr"/>
            <a:r>
              <a:rPr lang="ar-SA" sz="4400" dirty="0">
                <a:ln w="0"/>
                <a:solidFill>
                  <a:srgbClr val="FF0000"/>
                </a:solidFill>
                <a:effectLst>
                  <a:outerShdw blurRad="38100" dist="19050" dir="2700000" algn="tl" rotWithShape="0">
                    <a:schemeClr val="dk1">
                      <a:alpha val="40000"/>
                    </a:schemeClr>
                  </a:outerShdw>
                </a:effectLst>
              </a:rPr>
              <a:t>(مرحلة الشهور الثلاث  الأولى)</a:t>
            </a:r>
          </a:p>
          <a:p>
            <a:pPr algn="ctr"/>
            <a:r>
              <a:rPr lang="ar-SA" sz="4400" dirty="0">
                <a:ln w="0"/>
                <a:solidFill>
                  <a:srgbClr val="FF0000"/>
                </a:solidFill>
                <a:effectLst>
                  <a:outerShdw blurRad="38100" dist="19050" dir="2700000" algn="tl" rotWithShape="0">
                    <a:schemeClr val="dk1">
                      <a:alpha val="40000"/>
                    </a:schemeClr>
                  </a:outerShdw>
                </a:effectLst>
              </a:rPr>
              <a:t>(مرحلة الشهور الثلاث  الثانية ) </a:t>
            </a:r>
          </a:p>
          <a:p>
            <a:pPr algn="ctr"/>
            <a:r>
              <a:rPr lang="ar-SA" sz="4400" dirty="0">
                <a:ln w="0"/>
                <a:solidFill>
                  <a:srgbClr val="FF0000"/>
                </a:solidFill>
                <a:effectLst>
                  <a:outerShdw blurRad="38100" dist="19050" dir="2700000" algn="tl" rotWithShape="0">
                    <a:schemeClr val="dk1">
                      <a:alpha val="40000"/>
                    </a:schemeClr>
                  </a:outerShdw>
                </a:effectLst>
              </a:rPr>
              <a:t>(مرحلة الشهور الثلاث  الأخيرة)  </a:t>
            </a:r>
          </a:p>
        </p:txBody>
      </p:sp>
      <p:sp>
        <p:nvSpPr>
          <p:cNvPr id="3" name="مستطيل 2">
            <a:extLst>
              <a:ext uri="{FF2B5EF4-FFF2-40B4-BE49-F238E27FC236}">
                <a16:creationId xmlns:a16="http://schemas.microsoft.com/office/drawing/2014/main" id="{466A0233-573A-47BA-90A0-4363BA1395AE}"/>
              </a:ext>
            </a:extLst>
          </p:cNvPr>
          <p:cNvSpPr/>
          <p:nvPr/>
        </p:nvSpPr>
        <p:spPr>
          <a:xfrm>
            <a:off x="5750560" y="127634"/>
            <a:ext cx="6169660" cy="769441"/>
          </a:xfrm>
          <a:prstGeom prst="rect">
            <a:avLst/>
          </a:prstGeom>
          <a:solidFill>
            <a:srgbClr val="84F09B"/>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القراءة الموجهة والتصنيف </a:t>
            </a:r>
            <a:endParaRPr lang="ar-SA" sz="4400" dirty="0">
              <a:ln w="0"/>
              <a:solidFill>
                <a:srgbClr val="FF0000"/>
              </a:solidFill>
              <a:effectLst>
                <a:outerShdw blurRad="38100" dist="19050" dir="2700000" algn="tl" rotWithShape="0">
                  <a:schemeClr val="dk1">
                    <a:alpha val="40000"/>
                  </a:schemeClr>
                </a:outerShdw>
              </a:effectLst>
            </a:endParaRPr>
          </a:p>
        </p:txBody>
      </p:sp>
      <p:pic>
        <p:nvPicPr>
          <p:cNvPr id="1026" name="Picture 2" descr="ÙØªÙØ¬Ø© Ø¨Ø­Ø« Ø§ÙØµÙØ± Ø¹Ù Ø§ÙØªØ¹ÙÙ Ø§ÙØªØ¹Ø§ÙÙÙ">
            <a:extLst>
              <a:ext uri="{FF2B5EF4-FFF2-40B4-BE49-F238E27FC236}">
                <a16:creationId xmlns:a16="http://schemas.microsoft.com/office/drawing/2014/main" id="{DABEF47B-DA55-40A5-8F66-AAB2948B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 y="122554"/>
            <a:ext cx="5054283" cy="653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0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41B7A95F-FB19-49BC-9C09-F013C4C9D322}"/>
              </a:ext>
            </a:extLst>
          </p:cNvPr>
          <p:cNvSpPr/>
          <p:nvPr/>
        </p:nvSpPr>
        <p:spPr>
          <a:xfrm>
            <a:off x="6430906" y="1054576"/>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نهاية الأسبوع الثامن تبدأ تشكل الأجهزة جميعها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20E5E04D-B2E8-4364-93A9-8B634F18BA14}"/>
              </a:ext>
            </a:extLst>
          </p:cNvPr>
          <p:cNvSpPr/>
          <p:nvPr/>
        </p:nvSpPr>
        <p:spPr>
          <a:xfrm>
            <a:off x="6430906" y="122535"/>
            <a:ext cx="540000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الأولى </a:t>
            </a:r>
          </a:p>
        </p:txBody>
      </p:sp>
      <p:sp>
        <p:nvSpPr>
          <p:cNvPr id="8" name="مستطيل 7">
            <a:extLst>
              <a:ext uri="{FF2B5EF4-FFF2-40B4-BE49-F238E27FC236}">
                <a16:creationId xmlns:a16="http://schemas.microsoft.com/office/drawing/2014/main" id="{D14FA06D-FCFE-41A2-9378-72983CD4B3A9}"/>
              </a:ext>
            </a:extLst>
          </p:cNvPr>
          <p:cNvSpPr/>
          <p:nvPr/>
        </p:nvSpPr>
        <p:spPr>
          <a:xfrm>
            <a:off x="6430906" y="2540993"/>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يستطيع الجنين أن يحرك ذراعه وأصابعه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7EA2F111-A7E9-436A-9D3B-5E414BAD0043}"/>
              </a:ext>
            </a:extLst>
          </p:cNvPr>
          <p:cNvSpPr/>
          <p:nvPr/>
        </p:nvSpPr>
        <p:spPr>
          <a:xfrm>
            <a:off x="6430906" y="4027410"/>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يمكن مشاهدة بعض التعبيرات على الوجه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BF7CC7F8-244D-4166-B0DC-02E8317F05D9}"/>
              </a:ext>
            </a:extLst>
          </p:cNvPr>
          <p:cNvSpPr/>
          <p:nvPr/>
        </p:nvSpPr>
        <p:spPr>
          <a:xfrm>
            <a:off x="6430906" y="5530933"/>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ظهور بصمات الأصابع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E9E029AD-BA6C-47AF-A0C4-87FE33D0F14E}"/>
              </a:ext>
            </a:extLst>
          </p:cNvPr>
          <p:cNvSpPr/>
          <p:nvPr/>
        </p:nvSpPr>
        <p:spPr>
          <a:xfrm>
            <a:off x="696000" y="1054576"/>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نهاية الأسبوع الثامن تبدأ تشكل الأجهزة جميعها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AE36348-D108-4568-9D8C-3C4205EB373D}"/>
              </a:ext>
            </a:extLst>
          </p:cNvPr>
          <p:cNvSpPr/>
          <p:nvPr/>
        </p:nvSpPr>
        <p:spPr>
          <a:xfrm>
            <a:off x="696000" y="163175"/>
            <a:ext cx="540000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الأولى </a:t>
            </a:r>
          </a:p>
        </p:txBody>
      </p:sp>
      <p:sp>
        <p:nvSpPr>
          <p:cNvPr id="14" name="مستطيل 13">
            <a:extLst>
              <a:ext uri="{FF2B5EF4-FFF2-40B4-BE49-F238E27FC236}">
                <a16:creationId xmlns:a16="http://schemas.microsoft.com/office/drawing/2014/main" id="{07BC06F5-03E5-453D-9875-FACFCFFBD4ED}"/>
              </a:ext>
            </a:extLst>
          </p:cNvPr>
          <p:cNvSpPr/>
          <p:nvPr/>
        </p:nvSpPr>
        <p:spPr>
          <a:xfrm>
            <a:off x="696000" y="2540993"/>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يستطيع الجنين أن يحرك ذراعه وأصابعه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524F1745-6DDC-44F7-B9E6-62D7D69BE698}"/>
              </a:ext>
            </a:extLst>
          </p:cNvPr>
          <p:cNvSpPr/>
          <p:nvPr/>
        </p:nvSpPr>
        <p:spPr>
          <a:xfrm>
            <a:off x="696000" y="4027410"/>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يمكن مشاهدة بعض التعبيرات على الوجه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6" name="مستطيل 15">
            <a:extLst>
              <a:ext uri="{FF2B5EF4-FFF2-40B4-BE49-F238E27FC236}">
                <a16:creationId xmlns:a16="http://schemas.microsoft.com/office/drawing/2014/main" id="{6A7DD756-6BD1-443C-B8AD-A5B257E1E5D1}"/>
              </a:ext>
            </a:extLst>
          </p:cNvPr>
          <p:cNvSpPr/>
          <p:nvPr/>
        </p:nvSpPr>
        <p:spPr>
          <a:xfrm>
            <a:off x="696000" y="5530933"/>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ظهور بصمات الأصابع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90533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55C8E5B-5BD7-48BD-A244-02A9A430995F}"/>
              </a:ext>
            </a:extLst>
          </p:cNvPr>
          <p:cNvSpPr/>
          <p:nvPr/>
        </p:nvSpPr>
        <p:spPr>
          <a:xfrm>
            <a:off x="6430906" y="955655"/>
            <a:ext cx="5400000"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يمكن سماع نبض القلب باستخدام السماعة الطبية </a:t>
            </a:r>
          </a:p>
        </p:txBody>
      </p:sp>
      <p:sp>
        <p:nvSpPr>
          <p:cNvPr id="4" name="مستطيل 3">
            <a:extLst>
              <a:ext uri="{FF2B5EF4-FFF2-40B4-BE49-F238E27FC236}">
                <a16:creationId xmlns:a16="http://schemas.microsoft.com/office/drawing/2014/main" id="{00DCBD1A-9F68-441B-9BAC-789DDBE76B7F}"/>
              </a:ext>
            </a:extLst>
          </p:cNvPr>
          <p:cNvSpPr/>
          <p:nvPr/>
        </p:nvSpPr>
        <p:spPr>
          <a:xfrm>
            <a:off x="6430906" y="2378016"/>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يصبح الجنين قادرا على مص أصابعه ويبدأ شعره بالتكون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D84939CC-4544-437A-97EF-81C93BB86C34}"/>
              </a:ext>
            </a:extLst>
          </p:cNvPr>
          <p:cNvSpPr/>
          <p:nvPr/>
        </p:nvSpPr>
        <p:spPr>
          <a:xfrm>
            <a:off x="6430906" y="3800377"/>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تشعر الأم في هذه المرحلة بحركة تشبه الركل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41B7A95F-FB19-49BC-9C09-F013C4C9D322}"/>
              </a:ext>
            </a:extLst>
          </p:cNvPr>
          <p:cNvSpPr/>
          <p:nvPr/>
        </p:nvSpPr>
        <p:spPr>
          <a:xfrm>
            <a:off x="6430906" y="5222738"/>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هذه المرحلة تفتح عين الجنين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20E5E04D-B2E8-4364-93A9-8B634F18BA14}"/>
              </a:ext>
            </a:extLst>
          </p:cNvPr>
          <p:cNvSpPr/>
          <p:nvPr/>
        </p:nvSpPr>
        <p:spPr>
          <a:xfrm>
            <a:off x="6430906" y="117008"/>
            <a:ext cx="540000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الثانية </a:t>
            </a:r>
          </a:p>
        </p:txBody>
      </p:sp>
      <p:sp>
        <p:nvSpPr>
          <p:cNvPr id="11" name="مستطيل 10">
            <a:extLst>
              <a:ext uri="{FF2B5EF4-FFF2-40B4-BE49-F238E27FC236}">
                <a16:creationId xmlns:a16="http://schemas.microsoft.com/office/drawing/2014/main" id="{58CB1EAE-34DF-416B-8C27-B79325654CFF}"/>
              </a:ext>
            </a:extLst>
          </p:cNvPr>
          <p:cNvSpPr/>
          <p:nvPr/>
        </p:nvSpPr>
        <p:spPr>
          <a:xfrm>
            <a:off x="696000" y="955655"/>
            <a:ext cx="5400000"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يمكن سماع نبض القلب باستخدام السماعة الطبية </a:t>
            </a:r>
          </a:p>
        </p:txBody>
      </p:sp>
      <p:sp>
        <p:nvSpPr>
          <p:cNvPr id="12" name="مستطيل 11">
            <a:extLst>
              <a:ext uri="{FF2B5EF4-FFF2-40B4-BE49-F238E27FC236}">
                <a16:creationId xmlns:a16="http://schemas.microsoft.com/office/drawing/2014/main" id="{BBD97EDC-34EC-4714-AA7C-D734627413EE}"/>
              </a:ext>
            </a:extLst>
          </p:cNvPr>
          <p:cNvSpPr/>
          <p:nvPr/>
        </p:nvSpPr>
        <p:spPr>
          <a:xfrm>
            <a:off x="696000" y="2378016"/>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يصبح الجنين قادرا على مص أصابعه ويبدأ شعره بالتكون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26911291-EE27-4027-A6F0-0EA9A5A08C48}"/>
              </a:ext>
            </a:extLst>
          </p:cNvPr>
          <p:cNvSpPr/>
          <p:nvPr/>
        </p:nvSpPr>
        <p:spPr>
          <a:xfrm>
            <a:off x="696000" y="3800377"/>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تشعر الأم في هذه المرحلة بحركة تشبه الركل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6E3CAF3B-9E04-496A-AABB-47485B137A7C}"/>
              </a:ext>
            </a:extLst>
          </p:cNvPr>
          <p:cNvSpPr/>
          <p:nvPr/>
        </p:nvSpPr>
        <p:spPr>
          <a:xfrm>
            <a:off x="696000" y="5222738"/>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هذه المرحلة تفتح عين الجنين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217DFBF9-6788-41E1-B4E7-6F1B41EB6EA3}"/>
              </a:ext>
            </a:extLst>
          </p:cNvPr>
          <p:cNvSpPr/>
          <p:nvPr/>
        </p:nvSpPr>
        <p:spPr>
          <a:xfrm>
            <a:off x="696000" y="117008"/>
            <a:ext cx="540000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الثانية </a:t>
            </a:r>
          </a:p>
        </p:txBody>
      </p:sp>
    </p:spTree>
    <p:extLst>
      <p:ext uri="{BB962C8B-B14F-4D97-AF65-F5344CB8AC3E}">
        <p14:creationId xmlns:p14="http://schemas.microsoft.com/office/powerpoint/2010/main" val="31164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55C8E5B-5BD7-48BD-A244-02A9A430995F}"/>
              </a:ext>
            </a:extLst>
          </p:cNvPr>
          <p:cNvSpPr/>
          <p:nvPr/>
        </p:nvSpPr>
        <p:spPr>
          <a:xfrm>
            <a:off x="6430906" y="955655"/>
            <a:ext cx="5435039"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ينمو الجنين في هذه المرحلة بشكل سريع </a:t>
            </a:r>
            <a:r>
              <a:rPr lang="ar-SA" sz="4000" dirty="0">
                <a:ln w="0"/>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00DCBD1A-9F68-441B-9BAC-789DDBE76B7F}"/>
              </a:ext>
            </a:extLst>
          </p:cNvPr>
          <p:cNvSpPr/>
          <p:nvPr/>
        </p:nvSpPr>
        <p:spPr>
          <a:xfrm>
            <a:off x="6430906" y="2378016"/>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تتراكم الدهون تحت الجلد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D84939CC-4544-437A-97EF-81C93BB86C34}"/>
              </a:ext>
            </a:extLst>
          </p:cNvPr>
          <p:cNvSpPr/>
          <p:nvPr/>
        </p:nvSpPr>
        <p:spPr>
          <a:xfrm>
            <a:off x="6448425" y="3343177"/>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تتكون خلايا عصبية جديدة بمعدل </a:t>
            </a:r>
            <a:r>
              <a:rPr lang="en-US" sz="4000" dirty="0">
                <a:ln w="0"/>
                <a:effectLst>
                  <a:outerShdw blurRad="38100" dist="19050" dir="2700000" algn="tl" rotWithShape="0">
                    <a:schemeClr val="dk1">
                      <a:alpha val="40000"/>
                    </a:schemeClr>
                  </a:outerShdw>
                </a:effectLst>
              </a:rPr>
              <a:t>250,000</a:t>
            </a:r>
            <a:r>
              <a:rPr lang="ar-SA" sz="4000" dirty="0">
                <a:ln w="0"/>
                <a:effectLst>
                  <a:outerShdw blurRad="38100" dist="19050" dir="2700000" algn="tl" rotWithShape="0">
                    <a:schemeClr val="dk1">
                      <a:alpha val="40000"/>
                    </a:schemeClr>
                  </a:outerShdw>
                </a:effectLst>
              </a:rPr>
              <a:t>خلية في الدقيقة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41B7A95F-FB19-49BC-9C09-F013C4C9D322}"/>
              </a:ext>
            </a:extLst>
          </p:cNvPr>
          <p:cNvSpPr/>
          <p:nvPr/>
        </p:nvSpPr>
        <p:spPr>
          <a:xfrm>
            <a:off x="6448425" y="4761203"/>
            <a:ext cx="5400000"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يبدي الجنين في هذه الفترة بعض الاستجابة للأصوات مثل صوت الأم</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20E5E04D-B2E8-4364-93A9-8B634F18BA14}"/>
              </a:ext>
            </a:extLst>
          </p:cNvPr>
          <p:cNvSpPr/>
          <p:nvPr/>
        </p:nvSpPr>
        <p:spPr>
          <a:xfrm>
            <a:off x="6462321" y="102215"/>
            <a:ext cx="540725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الأخيرة  </a:t>
            </a:r>
          </a:p>
        </p:txBody>
      </p:sp>
      <p:sp>
        <p:nvSpPr>
          <p:cNvPr id="12" name="مستطيل 11">
            <a:extLst>
              <a:ext uri="{FF2B5EF4-FFF2-40B4-BE49-F238E27FC236}">
                <a16:creationId xmlns:a16="http://schemas.microsoft.com/office/drawing/2014/main" id="{0B61DA77-393E-404B-B3FF-909D1407CBCA}"/>
              </a:ext>
            </a:extLst>
          </p:cNvPr>
          <p:cNvSpPr/>
          <p:nvPr/>
        </p:nvSpPr>
        <p:spPr>
          <a:xfrm>
            <a:off x="660961" y="955655"/>
            <a:ext cx="5435039"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ينمو الجنين في هذه المرحلة بشكل سريع </a:t>
            </a:r>
            <a:r>
              <a:rPr lang="ar-SA" sz="4000" dirty="0">
                <a:ln w="0"/>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BE5A5F79-AF5E-42BA-8F15-2BB2AAAE01E2}"/>
              </a:ext>
            </a:extLst>
          </p:cNvPr>
          <p:cNvSpPr/>
          <p:nvPr/>
        </p:nvSpPr>
        <p:spPr>
          <a:xfrm>
            <a:off x="660961" y="2378016"/>
            <a:ext cx="540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تتراكم الدهون تحت الجلد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4ECF8D7D-5763-4805-9695-00D2DA9BD4E7}"/>
              </a:ext>
            </a:extLst>
          </p:cNvPr>
          <p:cNvSpPr/>
          <p:nvPr/>
        </p:nvSpPr>
        <p:spPr>
          <a:xfrm>
            <a:off x="678480" y="3343177"/>
            <a:ext cx="5400000" cy="1323439"/>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تتكون خلايا عصبية جديدة بمعدل </a:t>
            </a:r>
            <a:r>
              <a:rPr lang="en-US" sz="4000" dirty="0">
                <a:ln w="0"/>
                <a:effectLst>
                  <a:outerShdw blurRad="38100" dist="19050" dir="2700000" algn="tl" rotWithShape="0">
                    <a:schemeClr val="dk1">
                      <a:alpha val="40000"/>
                    </a:schemeClr>
                  </a:outerShdw>
                </a:effectLst>
              </a:rPr>
              <a:t>250,000</a:t>
            </a:r>
            <a:r>
              <a:rPr lang="ar-SA" sz="4000" dirty="0">
                <a:ln w="0"/>
                <a:effectLst>
                  <a:outerShdw blurRad="38100" dist="19050" dir="2700000" algn="tl" rotWithShape="0">
                    <a:schemeClr val="dk1">
                      <a:alpha val="40000"/>
                    </a:schemeClr>
                  </a:outerShdw>
                </a:effectLst>
              </a:rPr>
              <a:t>خلية في الدقيقة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15B761D0-F668-4C53-B8D1-D6C38A66FAC6}"/>
              </a:ext>
            </a:extLst>
          </p:cNvPr>
          <p:cNvSpPr/>
          <p:nvPr/>
        </p:nvSpPr>
        <p:spPr>
          <a:xfrm>
            <a:off x="678480" y="4761203"/>
            <a:ext cx="5400000"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يبدي الجنين في هذه الفترة بعض الاستجابة للأصوات مثل صوت الأم</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6" name="مستطيل 15">
            <a:extLst>
              <a:ext uri="{FF2B5EF4-FFF2-40B4-BE49-F238E27FC236}">
                <a16:creationId xmlns:a16="http://schemas.microsoft.com/office/drawing/2014/main" id="{DE150841-A58D-4582-8C42-D62E3C2CD312}"/>
              </a:ext>
            </a:extLst>
          </p:cNvPr>
          <p:cNvSpPr/>
          <p:nvPr/>
        </p:nvSpPr>
        <p:spPr>
          <a:xfrm>
            <a:off x="692376" y="102215"/>
            <a:ext cx="5407250" cy="707886"/>
          </a:xfrm>
          <a:prstGeom prst="rect">
            <a:avLst/>
          </a:prstGeom>
          <a:solidFill>
            <a:srgbClr val="FFC000"/>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مرحلة الشهور الثلاث  الأخيرة  </a:t>
            </a:r>
          </a:p>
        </p:txBody>
      </p:sp>
    </p:spTree>
    <p:extLst>
      <p:ext uri="{BB962C8B-B14F-4D97-AF65-F5344CB8AC3E}">
        <p14:creationId xmlns:p14="http://schemas.microsoft.com/office/powerpoint/2010/main" val="3077274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0DF4EA9-2FA4-4DFB-8948-AB6685946F97}"/>
              </a:ext>
            </a:extLst>
          </p:cNvPr>
          <p:cNvPicPr>
            <a:picLocks noChangeAspect="1"/>
          </p:cNvPicPr>
          <p:nvPr/>
        </p:nvPicPr>
        <p:blipFill>
          <a:blip r:embed="rId2"/>
          <a:stretch>
            <a:fillRect/>
          </a:stretch>
        </p:blipFill>
        <p:spPr>
          <a:xfrm>
            <a:off x="1" y="0"/>
            <a:ext cx="12192000" cy="6858000"/>
          </a:xfrm>
          <a:prstGeom prst="rect">
            <a:avLst/>
          </a:prstGeom>
        </p:spPr>
      </p:pic>
      <p:sp>
        <p:nvSpPr>
          <p:cNvPr id="2" name="مستطيل 1">
            <a:extLst>
              <a:ext uri="{FF2B5EF4-FFF2-40B4-BE49-F238E27FC236}">
                <a16:creationId xmlns:a16="http://schemas.microsoft.com/office/drawing/2014/main" id="{58D1231B-EAE2-42CB-AC89-E8B9821E7D09}"/>
              </a:ext>
            </a:extLst>
          </p:cNvPr>
          <p:cNvSpPr/>
          <p:nvPr/>
        </p:nvSpPr>
        <p:spPr>
          <a:xfrm>
            <a:off x="497840" y="735360"/>
            <a:ext cx="6761066" cy="3477875"/>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أما الأن فسوف نتعرف التصنيف الصحيح للعبارات السابقة وسوف تقيم كل مجموعة نفسها تقييم ذاتي بحيث تحسب نقطة لكل إجابة صحيحة </a:t>
            </a:r>
            <a:endParaRPr lang="ar-SA" sz="4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98282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pic>
        <p:nvPicPr>
          <p:cNvPr id="1026" name="Picture 2" descr="ÙØªÙØ¬Ø© Ø¨Ø­Ø« Ø§ÙØµÙØ± Ø¹Ù âªFetus in the eighth weekâ¬â">
            <a:extLst>
              <a:ext uri="{FF2B5EF4-FFF2-40B4-BE49-F238E27FC236}">
                <a16:creationId xmlns:a16="http://schemas.microsoft.com/office/drawing/2014/main" id="{610EA376-DA9F-4914-89F5-BA257BF8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160" y="0"/>
            <a:ext cx="6847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31E3519-A92A-478E-9025-4559E2CAB66F}"/>
              </a:ext>
            </a:extLst>
          </p:cNvPr>
          <p:cNvSpPr/>
          <p:nvPr/>
        </p:nvSpPr>
        <p:spPr>
          <a:xfrm>
            <a:off x="1025648" y="234295"/>
            <a:ext cx="330731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الأولى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3046988"/>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في نهاية الأسبوع الثامن تبدأ تشكل الأجهزة جميعها </a:t>
            </a:r>
            <a:endParaRPr lang="ar-SA"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107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25648" y="234295"/>
            <a:ext cx="330731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الأولى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90896"/>
            <a:ext cx="3307316"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يستطيع الجنين أن يحرك ذراعه وأصابعه </a:t>
            </a:r>
          </a:p>
        </p:txBody>
      </p:sp>
      <p:pic>
        <p:nvPicPr>
          <p:cNvPr id="2050" name="Picture 2" descr="ÙØªÙØ¬Ø© Ø¨Ø­Ø« Ø§ÙØµÙØ± Ø¹Ù âªA moving embryo gifâ¬â">
            <a:extLst>
              <a:ext uri="{FF2B5EF4-FFF2-40B4-BE49-F238E27FC236}">
                <a16:creationId xmlns:a16="http://schemas.microsoft.com/office/drawing/2014/main" id="{3FA549A8-9CE0-41A2-9408-24BA81B918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4481" y="0"/>
            <a:ext cx="6827520" cy="678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7A50821-6178-4F39-8B4A-9A9643081B05}"/>
              </a:ext>
            </a:extLst>
          </p:cNvPr>
          <p:cNvSpPr/>
          <p:nvPr/>
        </p:nvSpPr>
        <p:spPr>
          <a:xfrm>
            <a:off x="379932" y="233531"/>
            <a:ext cx="11432135" cy="769441"/>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cap="none" spc="0" dirty="0">
                <a:ln w="0"/>
                <a:solidFill>
                  <a:schemeClr val="tx1"/>
                </a:solidFill>
                <a:effectLst>
                  <a:outerShdw blurRad="38100" dist="19050" dir="2700000" algn="tl" rotWithShape="0">
                    <a:schemeClr val="dk1">
                      <a:alpha val="40000"/>
                    </a:schemeClr>
                  </a:outerShdw>
                </a:effectLst>
              </a:rPr>
              <a:t>ميزي المفاهيم الصحيحة من المفاهيم الخاطئة في كل مما يلي </a:t>
            </a:r>
          </a:p>
        </p:txBody>
      </p:sp>
      <p:graphicFrame>
        <p:nvGraphicFramePr>
          <p:cNvPr id="3" name="جدول 2">
            <a:extLst>
              <a:ext uri="{FF2B5EF4-FFF2-40B4-BE49-F238E27FC236}">
                <a16:creationId xmlns:a16="http://schemas.microsoft.com/office/drawing/2014/main" id="{EF276A0A-AB5B-4285-90C6-62070E5B4704}"/>
              </a:ext>
            </a:extLst>
          </p:cNvPr>
          <p:cNvGraphicFramePr>
            <a:graphicFrameLocks noGrp="1"/>
          </p:cNvGraphicFramePr>
          <p:nvPr>
            <p:extLst>
              <p:ext uri="{D42A27DB-BD31-4B8C-83A1-F6EECF244321}">
                <p14:modId xmlns:p14="http://schemas.microsoft.com/office/powerpoint/2010/main" val="2167215906"/>
              </p:ext>
            </p:extLst>
          </p:nvPr>
        </p:nvGraphicFramePr>
        <p:xfrm>
          <a:off x="335999" y="1197186"/>
          <a:ext cx="11520000" cy="5516880"/>
        </p:xfrm>
        <a:graphic>
          <a:graphicData uri="http://schemas.openxmlformats.org/drawingml/2006/table">
            <a:tbl>
              <a:tblPr rtl="1" firstRow="1" bandRow="1">
                <a:tableStyleId>{5C22544A-7EE6-4342-B048-85BDC9FD1C3A}</a:tableStyleId>
              </a:tblPr>
              <a:tblGrid>
                <a:gridCol w="1080000">
                  <a:extLst>
                    <a:ext uri="{9D8B030D-6E8A-4147-A177-3AD203B41FA5}">
                      <a16:colId xmlns:a16="http://schemas.microsoft.com/office/drawing/2014/main" val="217502612"/>
                    </a:ext>
                  </a:extLst>
                </a:gridCol>
                <a:gridCol w="1080000">
                  <a:extLst>
                    <a:ext uri="{9D8B030D-6E8A-4147-A177-3AD203B41FA5}">
                      <a16:colId xmlns:a16="http://schemas.microsoft.com/office/drawing/2014/main" val="767527552"/>
                    </a:ext>
                  </a:extLst>
                </a:gridCol>
                <a:gridCol w="7200000">
                  <a:extLst>
                    <a:ext uri="{9D8B030D-6E8A-4147-A177-3AD203B41FA5}">
                      <a16:colId xmlns:a16="http://schemas.microsoft.com/office/drawing/2014/main" val="4047210650"/>
                    </a:ext>
                  </a:extLst>
                </a:gridCol>
                <a:gridCol w="1080000">
                  <a:extLst>
                    <a:ext uri="{9D8B030D-6E8A-4147-A177-3AD203B41FA5}">
                      <a16:colId xmlns:a16="http://schemas.microsoft.com/office/drawing/2014/main" val="969956411"/>
                    </a:ext>
                  </a:extLst>
                </a:gridCol>
                <a:gridCol w="1080000">
                  <a:extLst>
                    <a:ext uri="{9D8B030D-6E8A-4147-A177-3AD203B41FA5}">
                      <a16:colId xmlns:a16="http://schemas.microsoft.com/office/drawing/2014/main" val="3166042252"/>
                    </a:ext>
                  </a:extLst>
                </a:gridCol>
              </a:tblGrid>
              <a:tr h="259080">
                <a:tc gridSpan="2">
                  <a:txBody>
                    <a:bodyPr/>
                    <a:lstStyle/>
                    <a:p>
                      <a:pPr algn="ctr" rtl="1"/>
                      <a:r>
                        <a:rPr lang="ar-SA" sz="2800" dirty="0"/>
                        <a:t>قبل الدرس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rowSpan="2">
                  <a:txBody>
                    <a:bodyPr/>
                    <a:lstStyle/>
                    <a:p>
                      <a:pPr algn="ctr" rtl="1"/>
                      <a:r>
                        <a:rPr lang="ar-SA" sz="2800" dirty="0"/>
                        <a:t>العبارات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2">
                  <a:txBody>
                    <a:bodyPr/>
                    <a:lstStyle/>
                    <a:p>
                      <a:pPr algn="ctr" rtl="1"/>
                      <a:r>
                        <a:rPr lang="ar-SA" sz="2800" dirty="0"/>
                        <a:t>بعد الدرس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544873"/>
                  </a:ext>
                </a:extLst>
              </a:tr>
              <a:tr h="259080">
                <a:tc>
                  <a:txBody>
                    <a:bodyPr/>
                    <a:lstStyle/>
                    <a:p>
                      <a:pPr algn="ctr" rtl="1"/>
                      <a:r>
                        <a:rPr lang="ar-SA" sz="2800" dirty="0"/>
                        <a:t>أوافق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لا أوافق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rtl="1"/>
                      <a:endParaRPr lang="ar-SA"/>
                    </a:p>
                  </a:txBody>
                  <a:tcPr/>
                </a:tc>
                <a:tc>
                  <a:txBody>
                    <a:bodyPr/>
                    <a:lstStyle/>
                    <a:p>
                      <a:pPr algn="ctr" rtl="1"/>
                      <a:r>
                        <a:rPr lang="ar-SA" sz="2800" dirty="0"/>
                        <a:t>أوافق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لا أوافق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29"/>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تبقى البويضة جاهزة للأخصاب لمدة 48 ساعة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821021"/>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يبدأ الطفل في الحركة في رحم امه في الشهور الثلاث الثانية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4511754"/>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يتم تلقيح البويضة في الرحم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881015"/>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يكتمل نمو أعضاء الجسم في الثلاث الشهور الأولى من الحمل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241379"/>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يمكن للطفل المولود في الشهر السابع أن يعيش أذا توفرت العناية الطبية له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45296"/>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تنشأ التوائم المتطابقة من انقسام الكتلة الخلوية </a:t>
                      </a:r>
                      <a:r>
                        <a:rPr lang="ar-SA" sz="2800" dirty="0" err="1"/>
                        <a:t>للجاسترولا</a:t>
                      </a:r>
                      <a:r>
                        <a:rPr lang="ar-SA" sz="2800" dirty="0"/>
                        <a:t> إلى قسمين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46364"/>
                  </a:ext>
                </a:extLst>
              </a:tr>
              <a:tr h="370840">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dirty="0"/>
                        <a:t>تنقل المشيمة دم الم إلى الجنين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239747"/>
                  </a:ext>
                </a:extLst>
              </a:tr>
            </a:tbl>
          </a:graphicData>
        </a:graphic>
      </p:graphicFrame>
    </p:spTree>
    <p:extLst>
      <p:ext uri="{BB962C8B-B14F-4D97-AF65-F5344CB8AC3E}">
        <p14:creationId xmlns:p14="http://schemas.microsoft.com/office/powerpoint/2010/main" val="1979581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25648" y="234295"/>
            <a:ext cx="330731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الأولى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يمكن مشاهدة بعض التعبيرات على الوجه </a:t>
            </a:r>
          </a:p>
        </p:txBody>
      </p:sp>
      <p:pic>
        <p:nvPicPr>
          <p:cNvPr id="3080" name="Picture 8" descr="ØµÙØ±Ø© Ø°Ø§Øª ØµÙØ©">
            <a:extLst>
              <a:ext uri="{FF2B5EF4-FFF2-40B4-BE49-F238E27FC236}">
                <a16:creationId xmlns:a16="http://schemas.microsoft.com/office/drawing/2014/main" id="{3359A362-CC72-4376-AA11-47D198544A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0"/>
            <a:ext cx="66079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2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ÙØªÙØ¬Ø© Ø¨Ø­Ø« Ø§ÙØµÙØ± Ø¹Ù ÙØ§ÙÙ Ø§Ø¶Ø­Ù ÙØ§Ø¨ÙÙ">
            <a:extLst>
              <a:ext uri="{FF2B5EF4-FFF2-40B4-BE49-F238E27FC236}">
                <a16:creationId xmlns:a16="http://schemas.microsoft.com/office/drawing/2014/main" id="{816512C7-0965-4F0D-933D-992521F97D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09" r="-2" b="20556"/>
          <a:stretch/>
        </p:blipFill>
        <p:spPr bwMode="auto">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ØµÙØ±Ø© Ø°Ø§Øª ØµÙØ©">
            <a:extLst>
              <a:ext uri="{FF2B5EF4-FFF2-40B4-BE49-F238E27FC236}">
                <a16:creationId xmlns:a16="http://schemas.microsoft.com/office/drawing/2014/main" id="{89A43648-397D-45E8-8846-E3C723EEAB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38" t="16278" r="-4" b="11823"/>
          <a:stretch/>
        </p:blipFill>
        <p:spPr bwMode="auto">
          <a:xfrm>
            <a:off x="152400" y="10"/>
            <a:ext cx="5801360" cy="3428989"/>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 name="Picture 6" descr="ØµÙØ±Ø© Ø°Ø§Øª ØµÙØ©">
            <a:extLst>
              <a:ext uri="{FF2B5EF4-FFF2-40B4-BE49-F238E27FC236}">
                <a16:creationId xmlns:a16="http://schemas.microsoft.com/office/drawing/2014/main" id="{3BE21404-613F-472C-9423-301B9AAEC9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50" r="2" b="6305"/>
          <a:stretch/>
        </p:blipFill>
        <p:spPr bwMode="auto">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ÙØªÙØ¬Ø© Ø¨Ø­Ø« Ø§ÙØµÙØ± Ø¹Ù ÙØ§ÙÙ Ø§Ø¶Ø­Ù ÙØ§Ø¨ÙÙ">
            <a:extLst>
              <a:ext uri="{FF2B5EF4-FFF2-40B4-BE49-F238E27FC236}">
                <a16:creationId xmlns:a16="http://schemas.microsoft.com/office/drawing/2014/main" id="{911D35E1-F858-41A1-9D95-32234D4752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59" r="1" b="12113"/>
          <a:stretch/>
        </p:blipFill>
        <p:spPr bwMode="auto">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912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25648" y="234295"/>
            <a:ext cx="330731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الأولى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1569660"/>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ظهور بصمات الأصابع </a:t>
            </a:r>
          </a:p>
        </p:txBody>
      </p:sp>
      <p:pic>
        <p:nvPicPr>
          <p:cNvPr id="5122" name="Picture 2" descr="ÙØªÙØ¬Ø© Ø¨Ø­Ø« Ø§ÙØµÙØ± Ø¹Ù âªFingerprint embryoâ¬â">
            <a:extLst>
              <a:ext uri="{FF2B5EF4-FFF2-40B4-BE49-F238E27FC236}">
                <a16:creationId xmlns:a16="http://schemas.microsoft.com/office/drawing/2014/main" id="{606A4BB2-3171-4F8B-9BC8-B88B7AD78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240" y="-1"/>
            <a:ext cx="671576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ØµÙØ±Ø© Ø°Ø§Øª ØµÙØ©">
            <a:extLst>
              <a:ext uri="{FF2B5EF4-FFF2-40B4-BE49-F238E27FC236}">
                <a16:creationId xmlns:a16="http://schemas.microsoft.com/office/drawing/2014/main" id="{02387FEF-2B59-4120-921F-4C76AEA7FC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9" r="-3" b="1148"/>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CB0C259-07AD-4E5B-88E9-809374C80CA9}"/>
              </a:ext>
            </a:extLst>
          </p:cNvPr>
          <p:cNvPicPr>
            <a:picLocks noChangeAspect="1"/>
          </p:cNvPicPr>
          <p:nvPr/>
        </p:nvPicPr>
        <p:blipFill rotWithShape="1">
          <a:blip r:embed="rId3"/>
          <a:srcRect t="16802" r="1" b="15681"/>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71" name="Rectangle 70">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704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46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09618" y="234295"/>
            <a:ext cx="3339377"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الثانية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90896"/>
            <a:ext cx="3307316" cy="3046988"/>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يمكن سماع نبض القلب باستخدام السماعة الطبية </a:t>
            </a:r>
          </a:p>
        </p:txBody>
      </p:sp>
      <p:pic>
        <p:nvPicPr>
          <p:cNvPr id="7170" name="Picture 2" descr="ÙØªÙØ¬Ø© Ø¨Ø­Ø« Ø§ÙØµÙØ± Ø¹Ù âªgif Heartbeat of the fetusâ¬â">
            <a:extLst>
              <a:ext uri="{FF2B5EF4-FFF2-40B4-BE49-F238E27FC236}">
                <a16:creationId xmlns:a16="http://schemas.microsoft.com/office/drawing/2014/main" id="{53AD5B94-5FA5-4F82-90D7-4F31491BC4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132080"/>
            <a:ext cx="6360159"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09618" y="234295"/>
            <a:ext cx="333937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الثانية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3785652"/>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يصبح الجنين قادرا على مص أصابعه ويبدأ شعره بالتكون </a:t>
            </a:r>
          </a:p>
          <a:p>
            <a:pPr algn="ctr"/>
            <a:r>
              <a:rPr lang="ar-SA" sz="4800" dirty="0">
                <a:ln w="0"/>
                <a:solidFill>
                  <a:schemeClr val="bg1"/>
                </a:solidFill>
                <a:effectLst>
                  <a:outerShdw blurRad="38100" dist="19050" dir="2700000" algn="tl" rotWithShape="0">
                    <a:schemeClr val="dk1">
                      <a:alpha val="40000"/>
                    </a:schemeClr>
                  </a:outerShdw>
                </a:effectLst>
              </a:rPr>
              <a:t> </a:t>
            </a:r>
            <a:endParaRPr lang="ar-SA" sz="4800" b="0" cap="none" spc="0" dirty="0">
              <a:ln w="0"/>
              <a:solidFill>
                <a:schemeClr val="bg1"/>
              </a:solidFill>
              <a:effectLst>
                <a:outerShdw blurRad="38100" dist="19050" dir="2700000" algn="tl" rotWithShape="0">
                  <a:schemeClr val="dk1">
                    <a:alpha val="40000"/>
                  </a:schemeClr>
                </a:outerShdw>
              </a:effectLst>
            </a:endParaRPr>
          </a:p>
        </p:txBody>
      </p:sp>
      <p:pic>
        <p:nvPicPr>
          <p:cNvPr id="8194" name="Picture 2" descr="ÙØªÙØ¬Ø© Ø¨Ø­Ø« Ø§ÙØµÙØ± Ø¹Ù Ø¬ÙÙÙ  ÙÙØµ Ø§ØµØ¨Ø¹Ù">
            <a:extLst>
              <a:ext uri="{FF2B5EF4-FFF2-40B4-BE49-F238E27FC236}">
                <a16:creationId xmlns:a16="http://schemas.microsoft.com/office/drawing/2014/main" id="{1256B4D6-04A4-44C7-94E7-5CD847D4E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760" y="0"/>
            <a:ext cx="67462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09618" y="234295"/>
            <a:ext cx="333937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الثانية  </a:t>
            </a:r>
          </a:p>
        </p:txBody>
      </p:sp>
      <p:sp>
        <p:nvSpPr>
          <p:cNvPr id="3" name="مستطيل 2">
            <a:extLst>
              <a:ext uri="{FF2B5EF4-FFF2-40B4-BE49-F238E27FC236}">
                <a16:creationId xmlns:a16="http://schemas.microsoft.com/office/drawing/2014/main" id="{F30DC063-8A0C-4EE1-BB97-5CA915D182AA}"/>
              </a:ext>
            </a:extLst>
          </p:cNvPr>
          <p:cNvSpPr/>
          <p:nvPr/>
        </p:nvSpPr>
        <p:spPr>
          <a:xfrm>
            <a:off x="284480" y="2080736"/>
            <a:ext cx="5019040" cy="1569660"/>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ما لحكمة من مص الطفل لأصابعه في رحم الام  </a:t>
            </a:r>
            <a:endParaRPr lang="ar-SA" sz="4800" b="0" cap="none" spc="0" dirty="0">
              <a:ln w="0"/>
              <a:solidFill>
                <a:schemeClr val="bg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536C9D07-939B-404A-90DB-8A528B2E2D60}"/>
              </a:ext>
            </a:extLst>
          </p:cNvPr>
          <p:cNvSpPr/>
          <p:nvPr/>
        </p:nvSpPr>
        <p:spPr>
          <a:xfrm>
            <a:off x="169786" y="4224496"/>
            <a:ext cx="5019040" cy="1569660"/>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ليعتاد الطفل على المص ليستعد للرضاعة </a:t>
            </a:r>
            <a:endParaRPr lang="ar-SA" sz="4800" b="0" cap="none" spc="0" dirty="0">
              <a:ln w="0"/>
              <a:solidFill>
                <a:schemeClr val="bg1"/>
              </a:solidFill>
              <a:effectLst>
                <a:outerShdw blurRad="38100" dist="19050" dir="2700000" algn="tl" rotWithShape="0">
                  <a:schemeClr val="dk1">
                    <a:alpha val="40000"/>
                  </a:schemeClr>
                </a:outerShdw>
              </a:effectLst>
            </a:endParaRPr>
          </a:p>
        </p:txBody>
      </p:sp>
      <p:pic>
        <p:nvPicPr>
          <p:cNvPr id="4" name="طفلي يمص صبعه">
            <a:hlinkClick r:id="" action="ppaction://media"/>
            <a:extLst>
              <a:ext uri="{FF2B5EF4-FFF2-40B4-BE49-F238E27FC236}">
                <a16:creationId xmlns:a16="http://schemas.microsoft.com/office/drawing/2014/main" id="{FABAF841-50C7-4D28-8DF3-65A6C5464C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9920" y="160496"/>
            <a:ext cx="6197088" cy="588470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7" name="وسيلة الشرح: سهم إلى الأعلى 6">
            <a:extLst>
              <a:ext uri="{FF2B5EF4-FFF2-40B4-BE49-F238E27FC236}">
                <a16:creationId xmlns:a16="http://schemas.microsoft.com/office/drawing/2014/main" id="{630AE0D1-BD3D-4F78-A6C4-11986D46376B}"/>
              </a:ext>
            </a:extLst>
          </p:cNvPr>
          <p:cNvSpPr/>
          <p:nvPr/>
        </p:nvSpPr>
        <p:spPr>
          <a:xfrm>
            <a:off x="5982209" y="5753338"/>
            <a:ext cx="5652509" cy="990124"/>
          </a:xfrm>
          <a:prstGeom prst="upArrowCallout">
            <a:avLst/>
          </a:prstGeom>
          <a:noFill/>
          <a:ln w="38100">
            <a:solidFill>
              <a:schemeClr val="bg1"/>
            </a:solidFill>
          </a:ln>
        </p:spPr>
        <p:txBody>
          <a:bodyPr wrap="non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انقر هنا لمشاهدة جنين يمص اصبعه  </a:t>
            </a:r>
          </a:p>
        </p:txBody>
      </p:sp>
    </p:spTree>
    <p:extLst>
      <p:ext uri="{BB962C8B-B14F-4D97-AF65-F5344CB8AC3E}">
        <p14:creationId xmlns:p14="http://schemas.microsoft.com/office/powerpoint/2010/main" val="3094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09618" y="234295"/>
            <a:ext cx="333937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الثانية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3046988"/>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تشعر الأم في هذه المرحلة بحركة تشبه الركل </a:t>
            </a:r>
          </a:p>
        </p:txBody>
      </p:sp>
      <p:pic>
        <p:nvPicPr>
          <p:cNvPr id="4" name="حركة الجنين">
            <a:hlinkClick r:id="" action="ppaction://media"/>
            <a:extLst>
              <a:ext uri="{FF2B5EF4-FFF2-40B4-BE49-F238E27FC236}">
                <a16:creationId xmlns:a16="http://schemas.microsoft.com/office/drawing/2014/main" id="{7AE6D2ED-AC53-4C00-AA76-788F246E08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2640" y="147319"/>
            <a:ext cx="7300750" cy="595884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5" name="وسيلة الشرح: سهم إلى الأعلى 4">
            <a:extLst>
              <a:ext uri="{FF2B5EF4-FFF2-40B4-BE49-F238E27FC236}">
                <a16:creationId xmlns:a16="http://schemas.microsoft.com/office/drawing/2014/main" id="{7CFAE135-8F69-4ADA-896C-FB0F537C923A}"/>
              </a:ext>
            </a:extLst>
          </p:cNvPr>
          <p:cNvSpPr/>
          <p:nvPr/>
        </p:nvSpPr>
        <p:spPr>
          <a:xfrm>
            <a:off x="6096000" y="5720557"/>
            <a:ext cx="4660250" cy="990124"/>
          </a:xfrm>
          <a:prstGeom prst="upArrowCallout">
            <a:avLst/>
          </a:prstGeom>
          <a:noFill/>
          <a:ln w="38100">
            <a:solidFill>
              <a:schemeClr val="bg1"/>
            </a:solidFill>
          </a:ln>
        </p:spPr>
        <p:txBody>
          <a:bodyPr wrap="non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انقر هنا لمشاهدة حركة الجنين </a:t>
            </a:r>
          </a:p>
        </p:txBody>
      </p:sp>
    </p:spTree>
    <p:extLst>
      <p:ext uri="{BB962C8B-B14F-4D97-AF65-F5344CB8AC3E}">
        <p14:creationId xmlns:p14="http://schemas.microsoft.com/office/powerpoint/2010/main" val="376506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0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1009618" y="234295"/>
            <a:ext cx="3339376"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الثانية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1569660"/>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في هذه المرحلة تفتح عين الجنين </a:t>
            </a:r>
          </a:p>
        </p:txBody>
      </p:sp>
      <p:pic>
        <p:nvPicPr>
          <p:cNvPr id="4" name="صورة 3">
            <a:extLst>
              <a:ext uri="{FF2B5EF4-FFF2-40B4-BE49-F238E27FC236}">
                <a16:creationId xmlns:a16="http://schemas.microsoft.com/office/drawing/2014/main" id="{E7BB0A1F-A3DE-4E86-A021-74BE0D012A65}"/>
              </a:ext>
            </a:extLst>
          </p:cNvPr>
          <p:cNvPicPr>
            <a:picLocks noChangeAspect="1"/>
          </p:cNvPicPr>
          <p:nvPr/>
        </p:nvPicPr>
        <p:blipFill>
          <a:blip r:embed="rId2"/>
          <a:stretch>
            <a:fillRect/>
          </a:stretch>
        </p:blipFill>
        <p:spPr>
          <a:xfrm>
            <a:off x="5384800" y="0"/>
            <a:ext cx="6807200" cy="6858000"/>
          </a:xfrm>
          <a:prstGeom prst="rect">
            <a:avLst/>
          </a:prstGeom>
        </p:spPr>
      </p:pic>
    </p:spTree>
    <p:extLst>
      <p:ext uri="{BB962C8B-B14F-4D97-AF65-F5344CB8AC3E}">
        <p14:creationId xmlns:p14="http://schemas.microsoft.com/office/powerpoint/2010/main" val="2950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D1DA"/>
        </a:solidFill>
        <a:effectLst/>
      </p:bgPr>
    </p:bg>
    <p:spTree>
      <p:nvGrpSpPr>
        <p:cNvPr id="1" name=""/>
        <p:cNvGrpSpPr/>
        <p:nvPr/>
      </p:nvGrpSpPr>
      <p:grpSpPr>
        <a:xfrm>
          <a:off x="0" y="0"/>
          <a:ext cx="0" cy="0"/>
          <a:chOff x="0" y="0"/>
          <a:chExt cx="0" cy="0"/>
        </a:xfrm>
      </p:grpSpPr>
      <p:pic>
        <p:nvPicPr>
          <p:cNvPr id="5124" name="Picture 4" descr="ØµÙØ±Ø© Ø°Ø§Øª ØµÙØ©">
            <a:extLst>
              <a:ext uri="{FF2B5EF4-FFF2-40B4-BE49-F238E27FC236}">
                <a16:creationId xmlns:a16="http://schemas.microsoft.com/office/drawing/2014/main" id="{A6680068-5419-4695-9850-7CD07A1DF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38D27CDD-05F7-4F43-8BA5-820621060E60}"/>
              </a:ext>
            </a:extLst>
          </p:cNvPr>
          <p:cNvSpPr/>
          <p:nvPr/>
        </p:nvSpPr>
        <p:spPr>
          <a:xfrm>
            <a:off x="5984240" y="404416"/>
            <a:ext cx="5563691"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ما معنى قول الله سبحانه وتعالى </a:t>
            </a:r>
          </a:p>
          <a:p>
            <a:pPr algn="ctr"/>
            <a:r>
              <a:rPr lang="ar-SA" sz="4000" b="0" cap="none" spc="0" dirty="0">
                <a:ln w="0"/>
                <a:solidFill>
                  <a:schemeClr val="tx1"/>
                </a:solidFill>
                <a:effectLst>
                  <a:outerShdw blurRad="38100" dist="19050" dir="2700000" algn="tl" rotWithShape="0">
                    <a:schemeClr val="dk1">
                      <a:alpha val="40000"/>
                    </a:schemeClr>
                  </a:outerShdw>
                </a:effectLst>
              </a:rPr>
              <a:t>(</a:t>
            </a:r>
            <a:r>
              <a:rPr lang="ar-SA" sz="4000" b="1" dirty="0"/>
              <a:t>وَوَصَّيْنَا الْإِنسَانَ بِوَالِدَيْهِ إِحْسَانًا ۖ حَمَلَتْهُ أُمُّهُ كُرْهًا وَوَضَعَتْهُ كُرْهًا ۖ وَحَمْلُهُ وَفِصَالُهُ ثَلَاثُونَ شَهْرًا ۚ)</a:t>
            </a:r>
            <a:endParaRPr lang="ar-SA" sz="6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92ECBEB2-1CED-466F-BAF0-2AD5F26875B4}"/>
              </a:ext>
            </a:extLst>
          </p:cNvPr>
          <p:cNvSpPr/>
          <p:nvPr/>
        </p:nvSpPr>
        <p:spPr>
          <a:xfrm>
            <a:off x="5984240" y="3363377"/>
            <a:ext cx="5563691"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أي أن الحمل والفصال (الفطام) ثلاثون شهرا</a:t>
            </a:r>
            <a:endParaRPr lang="ar-SA"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197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ÙØ±Ø§Ø­Ù ÙÙÙ Ø§ÙØ¬ÙÙÙ">
            <a:extLst>
              <a:ext uri="{FF2B5EF4-FFF2-40B4-BE49-F238E27FC236}">
                <a16:creationId xmlns:a16="http://schemas.microsoft.com/office/drawing/2014/main" id="{6C0BC660-391C-40EE-B562-9557936695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82" b="10617"/>
          <a:stretch/>
        </p:blipFill>
        <p:spPr bwMode="auto">
          <a:xfrm>
            <a:off x="280356" y="395446"/>
            <a:ext cx="5815644" cy="590607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0AB26404-4DF5-4E33-981D-51E65FA611CD}"/>
              </a:ext>
            </a:extLst>
          </p:cNvPr>
          <p:cNvSpPr/>
          <p:nvPr/>
        </p:nvSpPr>
        <p:spPr>
          <a:xfrm>
            <a:off x="6309358" y="2549635"/>
            <a:ext cx="5376777" cy="2308324"/>
          </a:xfrm>
          <a:prstGeom prst="rect">
            <a:avLst/>
          </a:prstGeom>
          <a:solidFill>
            <a:srgbClr val="FFFFAB"/>
          </a:solidFill>
          <a:ln w="38100">
            <a:solidFill>
              <a:schemeClr val="tx1"/>
            </a:solidFill>
          </a:ln>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يتضمن تكاثر الانسان اندماج الحيوان المنوي والبويضة </a:t>
            </a:r>
          </a:p>
        </p:txBody>
      </p:sp>
      <p:sp>
        <p:nvSpPr>
          <p:cNvPr id="5" name="مستطيل 4">
            <a:extLst>
              <a:ext uri="{FF2B5EF4-FFF2-40B4-BE49-F238E27FC236}">
                <a16:creationId xmlns:a16="http://schemas.microsoft.com/office/drawing/2014/main" id="{A045CEC0-551B-4E55-BCF0-1228D8F68ADB}"/>
              </a:ext>
            </a:extLst>
          </p:cNvPr>
          <p:cNvSpPr/>
          <p:nvPr/>
        </p:nvSpPr>
        <p:spPr>
          <a:xfrm>
            <a:off x="6309358" y="1188571"/>
            <a:ext cx="5376777" cy="830997"/>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الفكرة العامة </a:t>
            </a:r>
          </a:p>
        </p:txBody>
      </p:sp>
    </p:spTree>
    <p:extLst>
      <p:ext uri="{BB962C8B-B14F-4D97-AF65-F5344CB8AC3E}">
        <p14:creationId xmlns:p14="http://schemas.microsoft.com/office/powerpoint/2010/main" val="1862099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D1DA"/>
        </a:solidFill>
        <a:effectLst/>
      </p:bgPr>
    </p:bg>
    <p:spTree>
      <p:nvGrpSpPr>
        <p:cNvPr id="1" name=""/>
        <p:cNvGrpSpPr/>
        <p:nvPr/>
      </p:nvGrpSpPr>
      <p:grpSpPr>
        <a:xfrm>
          <a:off x="0" y="0"/>
          <a:ext cx="0" cy="0"/>
          <a:chOff x="0" y="0"/>
          <a:chExt cx="0" cy="0"/>
        </a:xfrm>
      </p:grpSpPr>
      <p:pic>
        <p:nvPicPr>
          <p:cNvPr id="5124" name="Picture 4" descr="ØµÙØ±Ø© Ø°Ø§Øª ØµÙØ©">
            <a:extLst>
              <a:ext uri="{FF2B5EF4-FFF2-40B4-BE49-F238E27FC236}">
                <a16:creationId xmlns:a16="http://schemas.microsoft.com/office/drawing/2014/main" id="{A6680068-5419-4695-9850-7CD07A1DF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38D27CDD-05F7-4F43-8BA5-820621060E60}"/>
              </a:ext>
            </a:extLst>
          </p:cNvPr>
          <p:cNvSpPr/>
          <p:nvPr/>
        </p:nvSpPr>
        <p:spPr>
          <a:xfrm>
            <a:off x="5984240" y="404416"/>
            <a:ext cx="5563691" cy="181588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ويقول الله تعالى </a:t>
            </a:r>
          </a:p>
          <a:p>
            <a:pPr algn="ctr"/>
            <a:r>
              <a:rPr lang="ar-SA" sz="3600" b="1" dirty="0"/>
              <a:t>(وَالْوَالِدَاتُ يُرْضِعْنَ أَوْلَادَهُنَّ حَوْلَيْنِ كَامِلَيْنِ ۖ لِمَنْ أَرَادَ أَن يُتِمَّ الرَّضَاعَةَ ۚ)</a:t>
            </a:r>
            <a:endParaRPr lang="ar-SA" sz="9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92ECBEB2-1CED-466F-BAF0-2AD5F26875B4}"/>
              </a:ext>
            </a:extLst>
          </p:cNvPr>
          <p:cNvSpPr/>
          <p:nvPr/>
        </p:nvSpPr>
        <p:spPr>
          <a:xfrm>
            <a:off x="5984239" y="4775617"/>
            <a:ext cx="5563691"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مدته 6 شهور حيث في هذه المرحلة يكتمل نمو جميع أجهزة الجسم</a:t>
            </a:r>
            <a:endParaRPr lang="ar-SA" sz="6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8839F9E4-DC36-4011-AFDC-B27F50ED5081}"/>
              </a:ext>
            </a:extLst>
          </p:cNvPr>
          <p:cNvSpPr/>
          <p:nvPr/>
        </p:nvSpPr>
        <p:spPr>
          <a:xfrm>
            <a:off x="5984240" y="2440117"/>
            <a:ext cx="5563691"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فاذا كانت مدة الحمل والفطام 30 شهرا والرضاعة عامين(24) شهرا فكم مدة الحمل الحقيقي </a:t>
            </a:r>
          </a:p>
        </p:txBody>
      </p:sp>
    </p:spTree>
    <p:extLst>
      <p:ext uri="{BB962C8B-B14F-4D97-AF65-F5344CB8AC3E}">
        <p14:creationId xmlns:p14="http://schemas.microsoft.com/office/powerpoint/2010/main" val="335481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D1DA"/>
        </a:solidFill>
        <a:effectLst/>
      </p:bgPr>
    </p:bg>
    <p:spTree>
      <p:nvGrpSpPr>
        <p:cNvPr id="1" name=""/>
        <p:cNvGrpSpPr/>
        <p:nvPr/>
      </p:nvGrpSpPr>
      <p:grpSpPr>
        <a:xfrm>
          <a:off x="0" y="0"/>
          <a:ext cx="0" cy="0"/>
          <a:chOff x="0" y="0"/>
          <a:chExt cx="0" cy="0"/>
        </a:xfrm>
      </p:grpSpPr>
      <p:pic>
        <p:nvPicPr>
          <p:cNvPr id="5124" name="Picture 4" descr="ØµÙØ±Ø© Ø°Ø§Øª ØµÙØ©">
            <a:extLst>
              <a:ext uri="{FF2B5EF4-FFF2-40B4-BE49-F238E27FC236}">
                <a16:creationId xmlns:a16="http://schemas.microsoft.com/office/drawing/2014/main" id="{A6680068-5419-4695-9850-7CD07A1DF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38D27CDD-05F7-4F43-8BA5-820621060E60}"/>
              </a:ext>
            </a:extLst>
          </p:cNvPr>
          <p:cNvSpPr/>
          <p:nvPr/>
        </p:nvSpPr>
        <p:spPr>
          <a:xfrm>
            <a:off x="4465320" y="408053"/>
            <a:ext cx="7133410" cy="1323439"/>
          </a:xfrm>
          <a:prstGeom prst="rect">
            <a:avLst/>
          </a:prstGeom>
          <a:noFill/>
          <a:ln w="38100">
            <a:solidFill>
              <a:schemeClr val="tx1"/>
            </a:solidFill>
          </a:ln>
        </p:spPr>
        <p:txBody>
          <a:bodyPr wrap="square" lIns="91440" tIns="45720" rIns="91440" bIns="45720">
            <a:spAutoFit/>
          </a:bodyPr>
          <a:lstStyle/>
          <a:p>
            <a:pPr algn="ctr"/>
            <a:r>
              <a:rPr lang="ar-SA" sz="4000" dirty="0" err="1">
                <a:ln w="0"/>
                <a:effectLst>
                  <a:outerShdw blurRad="38100" dist="19050" dir="2700000" algn="tl" rotWithShape="0">
                    <a:schemeClr val="dk1">
                      <a:alpha val="40000"/>
                    </a:schemeClr>
                  </a:outerShdw>
                </a:effectLst>
              </a:rPr>
              <a:t>لماذا:</a:t>
            </a:r>
            <a:r>
              <a:rPr lang="ar-SA" sz="4000" b="0" cap="none" spc="0" dirty="0" err="1">
                <a:ln w="0"/>
                <a:solidFill>
                  <a:schemeClr val="tx1"/>
                </a:solidFill>
                <a:effectLst>
                  <a:outerShdw blurRad="38100" dist="19050" dir="2700000" algn="tl" rotWithShape="0">
                    <a:schemeClr val="dk1">
                      <a:alpha val="40000"/>
                    </a:schemeClr>
                  </a:outerShdw>
                </a:effectLst>
              </a:rPr>
              <a:t>تكون</a:t>
            </a:r>
            <a:r>
              <a:rPr lang="ar-SA" sz="4000" b="0" cap="none" spc="0" dirty="0">
                <a:ln w="0"/>
                <a:solidFill>
                  <a:schemeClr val="tx1"/>
                </a:solidFill>
                <a:effectLst>
                  <a:outerShdw blurRad="38100" dist="19050" dir="2700000" algn="tl" rotWithShape="0">
                    <a:schemeClr val="dk1">
                      <a:alpha val="40000"/>
                    </a:schemeClr>
                  </a:outerShdw>
                </a:effectLst>
              </a:rPr>
              <a:t> مدة الحمل تسع </a:t>
            </a:r>
            <a:r>
              <a:rPr lang="ar-SA" sz="4000" b="0" cap="none" spc="0" dirty="0" err="1">
                <a:ln w="0"/>
                <a:solidFill>
                  <a:schemeClr val="tx1"/>
                </a:solidFill>
                <a:effectLst>
                  <a:outerShdw blurRad="38100" dist="19050" dir="2700000" algn="tl" rotWithShape="0">
                    <a:schemeClr val="dk1">
                      <a:alpha val="40000"/>
                    </a:schemeClr>
                  </a:outerShdw>
                </a:effectLst>
              </a:rPr>
              <a:t>شهورلا</a:t>
            </a:r>
            <a:r>
              <a:rPr lang="ar-SA" sz="4000" b="0" cap="none" spc="0" dirty="0">
                <a:ln w="0"/>
                <a:solidFill>
                  <a:schemeClr val="tx1"/>
                </a:solidFill>
                <a:effectLst>
                  <a:outerShdw blurRad="38100" dist="19050" dir="2700000" algn="tl" rotWithShape="0">
                    <a:schemeClr val="dk1">
                      <a:alpha val="40000"/>
                    </a:schemeClr>
                  </a:outerShdw>
                </a:effectLst>
              </a:rPr>
              <a:t> ست او سبع فقط </a:t>
            </a:r>
            <a:endParaRPr lang="ar-SA" sz="9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92ECBEB2-1CED-466F-BAF0-2AD5F26875B4}"/>
              </a:ext>
            </a:extLst>
          </p:cNvPr>
          <p:cNvSpPr/>
          <p:nvPr/>
        </p:nvSpPr>
        <p:spPr>
          <a:xfrm>
            <a:off x="4521200" y="4126281"/>
            <a:ext cx="7077529"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لأنه لا يستطيع الحفاظ على درجة حرارته ثابته كما أن الرئتين لم يكتمل نموها ونسبة الإصابة بالأمراض تكون كبيرة لعدم اكتمال جهازه المناعي </a:t>
            </a:r>
            <a:endParaRPr lang="ar-SA" sz="6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0E0F23B1-AD5D-4DAE-92F8-8E9EBB3806B6}"/>
              </a:ext>
            </a:extLst>
          </p:cNvPr>
          <p:cNvSpPr/>
          <p:nvPr/>
        </p:nvSpPr>
        <p:spPr>
          <a:xfrm>
            <a:off x="4465319" y="1993102"/>
            <a:ext cx="7133410" cy="1938992"/>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بمعنى اخر لماذا لا يتمكن الطفل الخديج المولود في الشهر السابع مثلا  من العيش الا بتدخل طبي </a:t>
            </a:r>
            <a:endParaRPr lang="ar-SA" sz="9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408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ينمو الجنين في هذه المرحلة بشكل سريع  </a:t>
            </a:r>
          </a:p>
        </p:txBody>
      </p:sp>
      <p:pic>
        <p:nvPicPr>
          <p:cNvPr id="1026" name="Picture 2" descr="ØµÙØ±Ø© Ø°Ø§Øª ØµÙØ©">
            <a:extLst>
              <a:ext uri="{FF2B5EF4-FFF2-40B4-BE49-F238E27FC236}">
                <a16:creationId xmlns:a16="http://schemas.microsoft.com/office/drawing/2014/main" id="{269E30F9-41E6-44F1-ABD4-CE1A3A186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840" y="0"/>
            <a:ext cx="68681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8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1569660"/>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وتتراكم الدهون تحت الجلد </a:t>
            </a:r>
          </a:p>
        </p:txBody>
      </p:sp>
      <p:pic>
        <p:nvPicPr>
          <p:cNvPr id="5" name="Picture 2" descr="ØµÙØ±Ø© Ø°Ø§Øª ØµÙØ©">
            <a:extLst>
              <a:ext uri="{FF2B5EF4-FFF2-40B4-BE49-F238E27FC236}">
                <a16:creationId xmlns:a16="http://schemas.microsoft.com/office/drawing/2014/main" id="{41697AA5-2C6F-4835-8F25-68D7E22CF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840" y="0"/>
            <a:ext cx="68681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فسري تتراكم الدهون تحت الجلد </a:t>
            </a:r>
          </a:p>
        </p:txBody>
      </p:sp>
      <p:pic>
        <p:nvPicPr>
          <p:cNvPr id="5" name="Picture 2" descr="ØµÙØ±Ø© Ø°Ø§Øª ØµÙØ©">
            <a:extLst>
              <a:ext uri="{FF2B5EF4-FFF2-40B4-BE49-F238E27FC236}">
                <a16:creationId xmlns:a16="http://schemas.microsoft.com/office/drawing/2014/main" id="{41697AA5-2C6F-4835-8F25-68D7E22CF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840" y="0"/>
            <a:ext cx="6868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9E77F211-C1AF-4BF0-A62A-5B3CCB00BD10}"/>
              </a:ext>
            </a:extLst>
          </p:cNvPr>
          <p:cNvSpPr/>
          <p:nvPr/>
        </p:nvSpPr>
        <p:spPr>
          <a:xfrm>
            <a:off x="142240" y="4389060"/>
            <a:ext cx="4846320"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توفر له العزل للحفاظ على درجة حرارة جسمه ثابته عند ولادته </a:t>
            </a:r>
          </a:p>
        </p:txBody>
      </p:sp>
    </p:spTree>
    <p:extLst>
      <p:ext uri="{BB962C8B-B14F-4D97-AF65-F5344CB8AC3E}">
        <p14:creationId xmlns:p14="http://schemas.microsoft.com/office/powerpoint/2010/main" val="25966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3785652"/>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تتكون خلايا عصبية جديدة بمعدل </a:t>
            </a:r>
            <a:r>
              <a:rPr lang="en-US" sz="4800" dirty="0">
                <a:ln w="0"/>
                <a:solidFill>
                  <a:schemeClr val="bg1"/>
                </a:solidFill>
                <a:effectLst>
                  <a:outerShdw blurRad="38100" dist="19050" dir="2700000" algn="tl" rotWithShape="0">
                    <a:schemeClr val="dk1">
                      <a:alpha val="40000"/>
                    </a:schemeClr>
                  </a:outerShdw>
                </a:effectLst>
              </a:rPr>
              <a:t>250,000</a:t>
            </a:r>
            <a:r>
              <a:rPr lang="ar-SA" sz="4800" dirty="0">
                <a:ln w="0"/>
                <a:solidFill>
                  <a:schemeClr val="bg1"/>
                </a:solidFill>
                <a:effectLst>
                  <a:outerShdw blurRad="38100" dist="19050" dir="2700000" algn="tl" rotWithShape="0">
                    <a:schemeClr val="dk1">
                      <a:alpha val="40000"/>
                    </a:schemeClr>
                  </a:outerShdw>
                </a:effectLst>
              </a:rPr>
              <a:t>خلية في الدقيقة </a:t>
            </a:r>
          </a:p>
        </p:txBody>
      </p:sp>
      <p:pic>
        <p:nvPicPr>
          <p:cNvPr id="2050" name="Picture 2" descr="ØµÙØ±Ø© Ø°Ø§Øª ØµÙØ©">
            <a:extLst>
              <a:ext uri="{FF2B5EF4-FFF2-40B4-BE49-F238E27FC236}">
                <a16:creationId xmlns:a16="http://schemas.microsoft.com/office/drawing/2014/main" id="{62EC4175-7CFB-4AF0-AF53-2120F967B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080" y="0"/>
            <a:ext cx="64719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11760" y="2040096"/>
            <a:ext cx="5902960"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اقترحي طريقة لتساعد الأم على ضمان نمو دماغ جنينها بشكل جيد مع التفسير </a:t>
            </a:r>
          </a:p>
        </p:txBody>
      </p:sp>
      <p:pic>
        <p:nvPicPr>
          <p:cNvPr id="2050" name="Picture 2" descr="ØµÙØ±Ø© Ø°Ø§Øª ØµÙØ©">
            <a:extLst>
              <a:ext uri="{FF2B5EF4-FFF2-40B4-BE49-F238E27FC236}">
                <a16:creationId xmlns:a16="http://schemas.microsoft.com/office/drawing/2014/main" id="{62EC4175-7CFB-4AF0-AF53-2120F967B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080" y="0"/>
            <a:ext cx="6471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B693091B-0900-46DC-894F-D3AED2313F00}"/>
              </a:ext>
            </a:extLst>
          </p:cNvPr>
          <p:cNvSpPr/>
          <p:nvPr/>
        </p:nvSpPr>
        <p:spPr>
          <a:xfrm>
            <a:off x="111760" y="4449048"/>
            <a:ext cx="5902960" cy="2308324"/>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يجب أن تتناول كمية كافية من البروتين لأن البروتينات ضرورية لنمو الدماغ  </a:t>
            </a:r>
          </a:p>
        </p:txBody>
      </p:sp>
    </p:spTree>
    <p:extLst>
      <p:ext uri="{BB962C8B-B14F-4D97-AF65-F5344CB8AC3E}">
        <p14:creationId xmlns:p14="http://schemas.microsoft.com/office/powerpoint/2010/main" val="106150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D1A22"/>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31E3519-A92A-478E-9025-4559E2CAB66F}"/>
              </a:ext>
            </a:extLst>
          </p:cNvPr>
          <p:cNvSpPr/>
          <p:nvPr/>
        </p:nvSpPr>
        <p:spPr>
          <a:xfrm>
            <a:off x="757145" y="234295"/>
            <a:ext cx="3844322" cy="1569660"/>
          </a:xfrm>
          <a:prstGeom prst="rect">
            <a:avLst/>
          </a:prstGeom>
          <a:solidFill>
            <a:srgbClr val="E2D6B2"/>
          </a:solidFill>
          <a:ln w="38100">
            <a:solidFill>
              <a:schemeClr val="bg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مرحلة الشهور</a:t>
            </a:r>
          </a:p>
          <a:p>
            <a:pPr algn="ctr"/>
            <a:r>
              <a:rPr lang="ar-SA" sz="4800" b="0" cap="none" spc="0" dirty="0">
                <a:ln w="0"/>
                <a:solidFill>
                  <a:schemeClr val="tx1"/>
                </a:solidFill>
                <a:effectLst>
                  <a:outerShdw blurRad="38100" dist="19050" dir="2700000" algn="tl" rotWithShape="0">
                    <a:schemeClr val="dk1">
                      <a:alpha val="40000"/>
                    </a:schemeClr>
                  </a:outerShdw>
                </a:effectLst>
              </a:rPr>
              <a:t> الثلاث  الأخيرة   </a:t>
            </a:r>
          </a:p>
        </p:txBody>
      </p:sp>
      <p:sp>
        <p:nvSpPr>
          <p:cNvPr id="3" name="مستطيل 2">
            <a:extLst>
              <a:ext uri="{FF2B5EF4-FFF2-40B4-BE49-F238E27FC236}">
                <a16:creationId xmlns:a16="http://schemas.microsoft.com/office/drawing/2014/main" id="{F30DC063-8A0C-4EE1-BB97-5CA915D182AA}"/>
              </a:ext>
            </a:extLst>
          </p:cNvPr>
          <p:cNvSpPr/>
          <p:nvPr/>
        </p:nvSpPr>
        <p:spPr>
          <a:xfrm>
            <a:off x="1035296" y="2080736"/>
            <a:ext cx="3307316" cy="3785652"/>
          </a:xfrm>
          <a:prstGeom prst="rect">
            <a:avLst/>
          </a:prstGeom>
          <a:noFill/>
          <a:ln w="38100">
            <a:noFill/>
          </a:ln>
        </p:spPr>
        <p:txBody>
          <a:bodyPr wrap="squar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يبدي الجنين في هذه الفترة بعض الاستجابة للأصوات مثل صوت الأم</a:t>
            </a:r>
          </a:p>
        </p:txBody>
      </p:sp>
      <p:pic>
        <p:nvPicPr>
          <p:cNvPr id="4098" name="Picture 2" descr="ØµÙØ±Ø© Ø°Ø§Øª ØµÙØ©">
            <a:extLst>
              <a:ext uri="{FF2B5EF4-FFF2-40B4-BE49-F238E27FC236}">
                <a16:creationId xmlns:a16="http://schemas.microsoft.com/office/drawing/2014/main" id="{74858BC7-23CC-4F11-BA8E-5B960DBAB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320" y="0"/>
            <a:ext cx="6583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6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0DF4EA9-2FA4-4DFB-8948-AB6685946F97}"/>
              </a:ext>
            </a:extLst>
          </p:cNvPr>
          <p:cNvPicPr>
            <a:picLocks noChangeAspect="1"/>
          </p:cNvPicPr>
          <p:nvPr/>
        </p:nvPicPr>
        <p:blipFill>
          <a:blip r:embed="rId2"/>
          <a:stretch>
            <a:fillRect/>
          </a:stretch>
        </p:blipFill>
        <p:spPr>
          <a:xfrm>
            <a:off x="1" y="0"/>
            <a:ext cx="12192000" cy="6858000"/>
          </a:xfrm>
          <a:prstGeom prst="rect">
            <a:avLst/>
          </a:prstGeom>
        </p:spPr>
      </p:pic>
      <p:sp>
        <p:nvSpPr>
          <p:cNvPr id="2" name="مستطيل 1">
            <a:extLst>
              <a:ext uri="{FF2B5EF4-FFF2-40B4-BE49-F238E27FC236}">
                <a16:creationId xmlns:a16="http://schemas.microsoft.com/office/drawing/2014/main" id="{58D1231B-EAE2-42CB-AC89-E8B9821E7D09}"/>
              </a:ext>
            </a:extLst>
          </p:cNvPr>
          <p:cNvSpPr/>
          <p:nvPr/>
        </p:nvSpPr>
        <p:spPr>
          <a:xfrm>
            <a:off x="497840" y="735360"/>
            <a:ext cx="6761066" cy="3477875"/>
          </a:xfrm>
          <a:prstGeom prst="rect">
            <a:avLst/>
          </a:prstGeom>
          <a:noFill/>
          <a:ln w="38100">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أما الأن فسوف نرحل مع المقطع المرئي التالي لنشاهد ابداع الله تعالى في خلق الانسان وكيف تطورت خلية صغيرة لتصبح مخلوق في احسن تقويم </a:t>
            </a:r>
            <a:endParaRPr lang="ar-SA" sz="4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8127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راحل تكوين الجنين">
            <a:hlinkClick r:id="" action="ppaction://media"/>
            <a:extLst>
              <a:ext uri="{FF2B5EF4-FFF2-40B4-BE49-F238E27FC236}">
                <a16:creationId xmlns:a16="http://schemas.microsoft.com/office/drawing/2014/main" id="{94B75690-B193-4EE5-862B-E2DD3A01B96D}"/>
              </a:ext>
            </a:extLst>
          </p:cNvPr>
          <p:cNvPicPr>
            <a:picLocks noChangeAspect="1"/>
          </p:cNvPicPr>
          <p:nvPr>
            <a:videoFile r:link="rId1"/>
            <p:extLst>
              <p:ext uri="{DAA4B4D4-6D71-4841-9C94-3DE7FCFB9230}">
                <p14:media xmlns:p14="http://schemas.microsoft.com/office/powerpoint/2010/main" r:embed="rId2">
                  <p14:trim st="275179"/>
                </p14:media>
              </p:ext>
            </p:extLst>
          </p:nvPr>
        </p:nvPicPr>
        <p:blipFill>
          <a:blip r:embed="rId4"/>
          <a:stretch>
            <a:fillRect/>
          </a:stretch>
        </p:blipFill>
        <p:spPr>
          <a:xfrm>
            <a:off x="162560" y="132080"/>
            <a:ext cx="11297920" cy="6583680"/>
          </a:xfrm>
          <a:prstGeom prst="rect">
            <a:avLst/>
          </a:prstGeom>
          <a:ln>
            <a:noFill/>
          </a:ln>
          <a:effectLst>
            <a:outerShdw blurRad="190500" algn="tl" rotWithShape="0">
              <a:srgbClr val="000000">
                <a:alpha val="70000"/>
              </a:srgbClr>
            </a:outerShdw>
          </a:effectLst>
        </p:spPr>
      </p:pic>
      <p:sp>
        <p:nvSpPr>
          <p:cNvPr id="3" name="مستطيل 2">
            <a:extLst>
              <a:ext uri="{FF2B5EF4-FFF2-40B4-BE49-F238E27FC236}">
                <a16:creationId xmlns:a16="http://schemas.microsoft.com/office/drawing/2014/main" id="{4ED1088F-5C3E-41DD-A8ED-E8A1A5C41810}"/>
              </a:ext>
            </a:extLst>
          </p:cNvPr>
          <p:cNvSpPr/>
          <p:nvPr/>
        </p:nvSpPr>
        <p:spPr>
          <a:xfrm rot="5400000">
            <a:off x="8452997" y="3068637"/>
            <a:ext cx="6893234" cy="646331"/>
          </a:xfrm>
          <a:prstGeom prst="rect">
            <a:avLst/>
          </a:prstGeom>
          <a:noFill/>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لمشاهدة المراحل اكتمال  لنمو الجنين </a:t>
            </a:r>
            <a:endParaRPr lang="ar-SA" sz="36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5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ÙØ±Ø§Ø­Ù ÙÙÙ Ø§ÙØ¬ÙÙÙ">
            <a:extLst>
              <a:ext uri="{FF2B5EF4-FFF2-40B4-BE49-F238E27FC236}">
                <a16:creationId xmlns:a16="http://schemas.microsoft.com/office/drawing/2014/main" id="{6C0BC660-391C-40EE-B562-9557936695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82" b="10617"/>
          <a:stretch/>
        </p:blipFill>
        <p:spPr bwMode="auto">
          <a:xfrm>
            <a:off x="280356" y="395446"/>
            <a:ext cx="5815644" cy="590607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0AB26404-4DF5-4E33-981D-51E65FA611CD}"/>
              </a:ext>
            </a:extLst>
          </p:cNvPr>
          <p:cNvSpPr/>
          <p:nvPr/>
        </p:nvSpPr>
        <p:spPr>
          <a:xfrm>
            <a:off x="6309360" y="1736566"/>
            <a:ext cx="5376777" cy="4524315"/>
          </a:xfrm>
          <a:prstGeom prst="rect">
            <a:avLst/>
          </a:prstGeom>
          <a:solidFill>
            <a:srgbClr val="FFFFAB"/>
          </a:solidFill>
          <a:ln w="38100">
            <a:solidFill>
              <a:schemeClr val="tx1"/>
            </a:solidFill>
          </a:ln>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من آيات </a:t>
            </a:r>
            <a:r>
              <a:rPr lang="ar-SA" sz="4800" b="1" cap="none" spc="0" dirty="0">
                <a:ln w="0"/>
                <a:solidFill>
                  <a:srgbClr val="FF0000"/>
                </a:solidFill>
                <a:effectLst>
                  <a:outerShdw blurRad="38100" dist="19050" dir="2700000" algn="tl" rotWithShape="0">
                    <a:schemeClr val="dk1">
                      <a:alpha val="40000"/>
                    </a:schemeClr>
                  </a:outerShdw>
                </a:effectLst>
              </a:rPr>
              <a:t>ال</a:t>
            </a:r>
            <a:r>
              <a:rPr lang="ar-SA" sz="4800" b="1" cap="none" spc="0" dirty="0">
                <a:ln w="0"/>
                <a:solidFill>
                  <a:schemeClr val="tx1"/>
                </a:solidFill>
                <a:effectLst>
                  <a:outerShdw blurRad="38100" dist="19050" dir="2700000" algn="tl" rotWithShape="0">
                    <a:schemeClr val="dk1">
                      <a:alpha val="40000"/>
                    </a:schemeClr>
                  </a:outerShdw>
                </a:effectLst>
              </a:rPr>
              <a:t>له سبحانه وتعالى في خلقه أن جعل الإنسان ينمو من خلية مخصبة تتحول إلى مليارات من الخلايا المتخصصة في وظائفها </a:t>
            </a:r>
          </a:p>
        </p:txBody>
      </p:sp>
      <p:sp>
        <p:nvSpPr>
          <p:cNvPr id="5" name="مستطيل 4">
            <a:extLst>
              <a:ext uri="{FF2B5EF4-FFF2-40B4-BE49-F238E27FC236}">
                <a16:creationId xmlns:a16="http://schemas.microsoft.com/office/drawing/2014/main" id="{A045CEC0-551B-4E55-BCF0-1228D8F68ADB}"/>
              </a:ext>
            </a:extLst>
          </p:cNvPr>
          <p:cNvSpPr/>
          <p:nvPr/>
        </p:nvSpPr>
        <p:spPr>
          <a:xfrm>
            <a:off x="6309359" y="597119"/>
            <a:ext cx="5376777" cy="830997"/>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الفكرة الرئيسة </a:t>
            </a:r>
          </a:p>
        </p:txBody>
      </p:sp>
    </p:spTree>
    <p:extLst>
      <p:ext uri="{BB962C8B-B14F-4D97-AF65-F5344CB8AC3E}">
        <p14:creationId xmlns:p14="http://schemas.microsoft.com/office/powerpoint/2010/main" val="2143715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5F41593-91F6-48EA-B053-107C5EAE037F}"/>
              </a:ext>
            </a:extLst>
          </p:cNvPr>
          <p:cNvSpPr/>
          <p:nvPr/>
        </p:nvSpPr>
        <p:spPr>
          <a:xfrm>
            <a:off x="6400800" y="81895"/>
            <a:ext cx="5669280" cy="3785652"/>
          </a:xfrm>
          <a:prstGeom prst="rect">
            <a:avLst/>
          </a:prstGeom>
          <a:solidFill>
            <a:srgbClr val="84F09B"/>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منذ فترة تداولت نشرات الأخبار ووسائل التواصل الاجتماعية صورة لطفلة مصرية ولدة بعين واحدة وخرطوم في الجبة وقد توفيت بعد عشرين دقيقة من ولادتها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2" name="صورة 1">
            <a:extLst>
              <a:ext uri="{FF2B5EF4-FFF2-40B4-BE49-F238E27FC236}">
                <a16:creationId xmlns:a16="http://schemas.microsoft.com/office/drawing/2014/main" id="{76A0EF16-2ACE-4057-B2B4-E18602E0A7C6}"/>
              </a:ext>
            </a:extLst>
          </p:cNvPr>
          <p:cNvPicPr>
            <a:picLocks noChangeAspect="1"/>
          </p:cNvPicPr>
          <p:nvPr/>
        </p:nvPicPr>
        <p:blipFill>
          <a:blip r:embed="rId2"/>
          <a:stretch>
            <a:fillRect/>
          </a:stretch>
        </p:blipFill>
        <p:spPr>
          <a:xfrm>
            <a:off x="243840" y="122535"/>
            <a:ext cx="5852160" cy="6501785"/>
          </a:xfrm>
          <a:prstGeom prst="rect">
            <a:avLst/>
          </a:prstGeom>
        </p:spPr>
      </p:pic>
      <p:sp>
        <p:nvSpPr>
          <p:cNvPr id="5" name="مستطيل 4">
            <a:extLst>
              <a:ext uri="{FF2B5EF4-FFF2-40B4-BE49-F238E27FC236}">
                <a16:creationId xmlns:a16="http://schemas.microsoft.com/office/drawing/2014/main" id="{ED169DDB-9FD1-48C6-A282-7078CEE0A994}"/>
              </a:ext>
            </a:extLst>
          </p:cNvPr>
          <p:cNvSpPr/>
          <p:nvPr/>
        </p:nvSpPr>
        <p:spPr>
          <a:xfrm>
            <a:off x="6400800" y="4092368"/>
            <a:ext cx="5669280" cy="1938992"/>
          </a:xfrm>
          <a:prstGeom prst="rect">
            <a:avLst/>
          </a:prstGeom>
          <a:solidFill>
            <a:srgbClr val="FFFF75"/>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وهذه حالة نادرة من التشوهات الخلقية التي قد يصاب بها الجنين داخل رحم الأم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37026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ØµÙØ±Ø© Ø°Ø§Øª ØµÙØ©">
            <a:extLst>
              <a:ext uri="{FF2B5EF4-FFF2-40B4-BE49-F238E27FC236}">
                <a16:creationId xmlns:a16="http://schemas.microsoft.com/office/drawing/2014/main" id="{0E8B5C5D-B08C-435D-838A-290628248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 y="1496715"/>
            <a:ext cx="4316095" cy="523875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0A706DE-08B6-4229-9AC2-FC8254A95E52}"/>
              </a:ext>
            </a:extLst>
          </p:cNvPr>
          <p:cNvSpPr/>
          <p:nvPr/>
        </p:nvSpPr>
        <p:spPr>
          <a:xfrm>
            <a:off x="4602479" y="1575415"/>
            <a:ext cx="7435215" cy="4401205"/>
          </a:xfrm>
          <a:prstGeom prst="rect">
            <a:avLst/>
          </a:prstGeom>
          <a:solidFill>
            <a:srgbClr val="FFFF75"/>
          </a:solidFill>
          <a:ln w="38100">
            <a:solidFill>
              <a:schemeClr val="tx1"/>
            </a:solidFill>
          </a:ln>
        </p:spPr>
        <p:txBody>
          <a:bodyPr wrap="square" lIns="91440" tIns="45720" rIns="91440" bIns="45720">
            <a:spAutoFit/>
          </a:bodyPr>
          <a:lstStyle/>
          <a:p>
            <a:r>
              <a:rPr lang="ar-SA" sz="4000" b="0" cap="none" spc="0" dirty="0">
                <a:ln w="0"/>
                <a:solidFill>
                  <a:schemeClr val="tx1"/>
                </a:solidFill>
                <a:effectLst>
                  <a:outerShdw blurRad="38100" dist="19050" dir="2700000" algn="tl" rotWithShape="0">
                    <a:schemeClr val="dk1">
                      <a:alpha val="40000"/>
                    </a:schemeClr>
                  </a:outerShdw>
                </a:effectLst>
              </a:rPr>
              <a:t>1ـ الإصابة ببعض الامراض </a:t>
            </a:r>
          </a:p>
          <a:p>
            <a:r>
              <a:rPr lang="ar-SA" sz="4000" dirty="0">
                <a:ln w="0"/>
                <a:effectLst>
                  <a:outerShdw blurRad="38100" dist="19050" dir="2700000" algn="tl" rotWithShape="0">
                    <a:schemeClr val="dk1">
                      <a:alpha val="40000"/>
                    </a:schemeClr>
                  </a:outerShdw>
                </a:effectLst>
              </a:rPr>
              <a:t>2ـ تناول الأم  لبعض العقاقير والأدوية </a:t>
            </a:r>
          </a:p>
          <a:p>
            <a:r>
              <a:rPr lang="ar-SA" sz="4000" b="0" cap="none" spc="0" dirty="0">
                <a:ln w="0"/>
                <a:solidFill>
                  <a:schemeClr val="tx1"/>
                </a:solidFill>
                <a:effectLst>
                  <a:outerShdw blurRad="38100" dist="19050" dir="2700000" algn="tl" rotWithShape="0">
                    <a:schemeClr val="dk1">
                      <a:alpha val="40000"/>
                    </a:schemeClr>
                  </a:outerShdw>
                </a:effectLst>
              </a:rPr>
              <a:t>3ـ تناول الأم للخمر والمخدرات </a:t>
            </a:r>
          </a:p>
          <a:p>
            <a:r>
              <a:rPr lang="ar-SA" sz="4000" dirty="0">
                <a:ln w="0"/>
                <a:effectLst>
                  <a:outerShdw blurRad="38100" dist="19050" dir="2700000" algn="tl" rotWithShape="0">
                    <a:schemeClr val="dk1">
                      <a:alpha val="40000"/>
                    </a:schemeClr>
                  </a:outerShdw>
                </a:effectLst>
              </a:rPr>
              <a:t>4ـ تدخين الأم أثناء فترة الحمل </a:t>
            </a:r>
            <a:endParaRPr lang="ar-SA" sz="4000" b="0" cap="none" spc="0" dirty="0">
              <a:ln w="0"/>
              <a:solidFill>
                <a:schemeClr val="tx1"/>
              </a:solidFill>
              <a:effectLst>
                <a:outerShdw blurRad="38100" dist="19050" dir="2700000" algn="tl" rotWithShape="0">
                  <a:schemeClr val="dk1">
                    <a:alpha val="40000"/>
                  </a:schemeClr>
                </a:outerShdw>
              </a:effectLst>
            </a:endParaRPr>
          </a:p>
          <a:p>
            <a:r>
              <a:rPr lang="ar-SA" sz="4000" dirty="0">
                <a:ln w="0"/>
                <a:effectLst>
                  <a:outerShdw blurRad="38100" dist="19050" dir="2700000" algn="tl" rotWithShape="0">
                    <a:schemeClr val="dk1">
                      <a:alpha val="40000"/>
                    </a:schemeClr>
                  </a:outerShdw>
                </a:effectLst>
              </a:rPr>
              <a:t>5ـ تعرض الأم للإشعاعات كالأشعة السينية </a:t>
            </a:r>
          </a:p>
          <a:p>
            <a:r>
              <a:rPr lang="ar-SA" sz="4000" dirty="0">
                <a:ln w="0"/>
                <a:effectLst>
                  <a:outerShdw blurRad="38100" dist="19050" dir="2700000" algn="tl" rotWithShape="0">
                    <a:schemeClr val="dk1">
                      <a:alpha val="40000"/>
                    </a:schemeClr>
                  </a:outerShdw>
                </a:effectLst>
              </a:rPr>
              <a:t>6ـ نقص بعض المواد المغذية في غذاء الام</a:t>
            </a:r>
          </a:p>
          <a:p>
            <a:r>
              <a:rPr lang="ar-SA" sz="4000" dirty="0">
                <a:ln w="0"/>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EA29D4FF-99C4-4AF1-87DA-76AA7061E38F}"/>
              </a:ext>
            </a:extLst>
          </p:cNvPr>
          <p:cNvSpPr/>
          <p:nvPr/>
        </p:nvSpPr>
        <p:spPr>
          <a:xfrm>
            <a:off x="4602478" y="1575415"/>
            <a:ext cx="7435215" cy="5016758"/>
          </a:xfrm>
          <a:prstGeom prst="rect">
            <a:avLst/>
          </a:prstGeom>
          <a:solidFill>
            <a:srgbClr val="FFFF75"/>
          </a:solidFill>
          <a:ln w="38100">
            <a:solidFill>
              <a:schemeClr val="tx1"/>
            </a:solidFill>
          </a:ln>
        </p:spPr>
        <p:txBody>
          <a:bodyPr wrap="square" lIns="91440" tIns="45720" rIns="91440" bIns="45720">
            <a:spAutoFit/>
          </a:bodyPr>
          <a:lstStyle/>
          <a:p>
            <a:r>
              <a:rPr lang="ar-SA" sz="4000" b="0" cap="none" spc="0" dirty="0">
                <a:ln w="0"/>
                <a:solidFill>
                  <a:schemeClr val="tx1"/>
                </a:solidFill>
                <a:effectLst>
                  <a:outerShdw blurRad="38100" dist="19050" dir="2700000" algn="tl" rotWithShape="0">
                    <a:schemeClr val="dk1">
                      <a:alpha val="40000"/>
                    </a:schemeClr>
                  </a:outerShdw>
                </a:effectLst>
              </a:rPr>
              <a:t>1ـ ..............................................</a:t>
            </a:r>
          </a:p>
          <a:p>
            <a:r>
              <a:rPr lang="ar-SA" sz="4000" dirty="0">
                <a:ln w="0"/>
                <a:effectLst>
                  <a:outerShdw blurRad="38100" dist="19050" dir="2700000" algn="tl" rotWithShape="0">
                    <a:schemeClr val="dk1">
                      <a:alpha val="40000"/>
                    </a:schemeClr>
                  </a:outerShdw>
                </a:effectLst>
              </a:rPr>
              <a:t>2ـ ..............................................</a:t>
            </a:r>
          </a:p>
          <a:p>
            <a:r>
              <a:rPr lang="ar-SA" sz="4000" dirty="0">
                <a:ln w="0"/>
                <a:effectLst>
                  <a:outerShdw blurRad="38100" dist="19050" dir="2700000" algn="tl" rotWithShape="0">
                    <a:schemeClr val="dk1">
                      <a:alpha val="40000"/>
                    </a:schemeClr>
                  </a:outerShdw>
                </a:effectLst>
              </a:rPr>
              <a:t>3ـ ..............................................</a:t>
            </a:r>
          </a:p>
          <a:p>
            <a:r>
              <a:rPr lang="ar-SA" sz="4000" dirty="0">
                <a:ln w="0"/>
                <a:effectLst>
                  <a:outerShdw blurRad="38100" dist="19050" dir="2700000" algn="tl" rotWithShape="0">
                    <a:schemeClr val="dk1">
                      <a:alpha val="40000"/>
                    </a:schemeClr>
                  </a:outerShdw>
                </a:effectLst>
              </a:rPr>
              <a:t>4ـ ..............................................</a:t>
            </a:r>
          </a:p>
          <a:p>
            <a:r>
              <a:rPr lang="ar-SA" sz="4000" dirty="0">
                <a:ln w="0"/>
                <a:effectLst>
                  <a:outerShdw blurRad="38100" dist="19050" dir="2700000" algn="tl" rotWithShape="0">
                    <a:schemeClr val="dk1">
                      <a:alpha val="40000"/>
                    </a:schemeClr>
                  </a:outerShdw>
                </a:effectLst>
              </a:rPr>
              <a:t>5ـ ..............................................</a:t>
            </a:r>
          </a:p>
          <a:p>
            <a:r>
              <a:rPr lang="ar-SA" sz="4000" dirty="0">
                <a:ln w="0"/>
                <a:effectLst>
                  <a:outerShdw blurRad="38100" dist="19050" dir="2700000" algn="tl" rotWithShape="0">
                    <a:schemeClr val="dk1">
                      <a:alpha val="40000"/>
                    </a:schemeClr>
                  </a:outerShdw>
                </a:effectLst>
              </a:rPr>
              <a:t>6ـ .............................................</a:t>
            </a:r>
          </a:p>
          <a:p>
            <a:r>
              <a:rPr lang="ar-SA" sz="4000" dirty="0">
                <a:ln w="0"/>
                <a:effectLst>
                  <a:outerShdw blurRad="38100" dist="19050" dir="2700000" algn="tl" rotWithShape="0">
                    <a:schemeClr val="dk1">
                      <a:alpha val="40000"/>
                    </a:schemeClr>
                  </a:outerShdw>
                </a:effectLst>
              </a:rPr>
              <a:t>7ـ ..............................................</a:t>
            </a:r>
          </a:p>
          <a:p>
            <a:r>
              <a:rPr lang="ar-SA" sz="4000" dirty="0">
                <a:ln w="0"/>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5F8E231B-2865-4674-A2C8-FA64C94726FD}"/>
              </a:ext>
            </a:extLst>
          </p:cNvPr>
          <p:cNvSpPr/>
          <p:nvPr/>
        </p:nvSpPr>
        <p:spPr>
          <a:xfrm>
            <a:off x="2204720" y="122535"/>
            <a:ext cx="9865360" cy="1323439"/>
          </a:xfrm>
          <a:prstGeom prst="rect">
            <a:avLst/>
          </a:prstGeom>
          <a:solidFill>
            <a:srgbClr val="81DE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أعقدن جلست عصف ذهني وعددي بعض من الأسباب التي تؤدي إلى تشوه الجنين  </a:t>
            </a:r>
          </a:p>
        </p:txBody>
      </p:sp>
      <p:sp>
        <p:nvSpPr>
          <p:cNvPr id="9" name="مستطيل 8">
            <a:extLst>
              <a:ext uri="{FF2B5EF4-FFF2-40B4-BE49-F238E27FC236}">
                <a16:creationId xmlns:a16="http://schemas.microsoft.com/office/drawing/2014/main" id="{319872AF-6AD4-4B3D-BB8E-68BF637F6C98}"/>
              </a:ext>
            </a:extLst>
          </p:cNvPr>
          <p:cNvSpPr/>
          <p:nvPr/>
        </p:nvSpPr>
        <p:spPr>
          <a:xfrm>
            <a:off x="274320" y="122534"/>
            <a:ext cx="1757680" cy="1323439"/>
          </a:xfrm>
          <a:prstGeom prst="rect">
            <a:avLst/>
          </a:prstGeom>
          <a:solidFill>
            <a:srgbClr val="84F09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عصف ذهني </a:t>
            </a:r>
          </a:p>
        </p:txBody>
      </p:sp>
    </p:spTree>
    <p:extLst>
      <p:ext uri="{BB962C8B-B14F-4D97-AF65-F5344CB8AC3E}">
        <p14:creationId xmlns:p14="http://schemas.microsoft.com/office/powerpoint/2010/main" val="32047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93BB3F9-AC1C-449A-B47A-E0AEDB2BA2E7}"/>
              </a:ext>
            </a:extLst>
          </p:cNvPr>
          <p:cNvPicPr>
            <a:picLocks noChangeAspect="1"/>
          </p:cNvPicPr>
          <p:nvPr/>
        </p:nvPicPr>
        <p:blipFill>
          <a:blip r:embed="rId2"/>
          <a:stretch>
            <a:fillRect/>
          </a:stretch>
        </p:blipFill>
        <p:spPr>
          <a:xfrm>
            <a:off x="40450" y="157480"/>
            <a:ext cx="12111100" cy="6543040"/>
          </a:xfrm>
          <a:prstGeom prst="rect">
            <a:avLst/>
          </a:prstGeom>
        </p:spPr>
      </p:pic>
    </p:spTree>
    <p:extLst>
      <p:ext uri="{BB962C8B-B14F-4D97-AF65-F5344CB8AC3E}">
        <p14:creationId xmlns:p14="http://schemas.microsoft.com/office/powerpoint/2010/main" val="2338730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ØµÙØ±Ø© Ø°Ø§Øª ØµÙØ©">
            <a:extLst>
              <a:ext uri="{FF2B5EF4-FFF2-40B4-BE49-F238E27FC236}">
                <a16:creationId xmlns:a16="http://schemas.microsoft.com/office/drawing/2014/main" id="{2A837C44-2AEC-42F9-A526-DA7CEC94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414019"/>
            <a:ext cx="7660640" cy="6001643"/>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F8561CE-5374-43C0-BDBB-74834B172F43}"/>
              </a:ext>
            </a:extLst>
          </p:cNvPr>
          <p:cNvSpPr/>
          <p:nvPr/>
        </p:nvSpPr>
        <p:spPr>
          <a:xfrm>
            <a:off x="7894320" y="325733"/>
            <a:ext cx="3886200" cy="6001643"/>
          </a:xfrm>
          <a:prstGeom prst="rect">
            <a:avLst/>
          </a:prstGeom>
          <a:solidFill>
            <a:srgbClr val="81DE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أعقدن جلست عصف ذهني ثم قدمن اقتراحات لتجنب الأم طفلها الإصابة بالتشوهات </a:t>
            </a:r>
          </a:p>
        </p:txBody>
      </p:sp>
      <p:sp>
        <p:nvSpPr>
          <p:cNvPr id="3" name="مستطيل 2">
            <a:extLst>
              <a:ext uri="{FF2B5EF4-FFF2-40B4-BE49-F238E27FC236}">
                <a16:creationId xmlns:a16="http://schemas.microsoft.com/office/drawing/2014/main" id="{5AD6633F-231E-4080-919C-6AFABF38CB1E}"/>
              </a:ext>
            </a:extLst>
          </p:cNvPr>
          <p:cNvSpPr/>
          <p:nvPr/>
        </p:nvSpPr>
        <p:spPr>
          <a:xfrm>
            <a:off x="121920" y="125786"/>
            <a:ext cx="1757680" cy="1323439"/>
          </a:xfrm>
          <a:prstGeom prst="rect">
            <a:avLst/>
          </a:prstGeom>
          <a:solidFill>
            <a:srgbClr val="84F09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التفكير </a:t>
            </a:r>
            <a:r>
              <a:rPr lang="ar-SA" sz="4000" b="0" cap="none" spc="0" dirty="0" err="1">
                <a:ln w="0"/>
                <a:solidFill>
                  <a:schemeClr val="tx1"/>
                </a:solidFill>
                <a:effectLst>
                  <a:outerShdw blurRad="38100" dist="19050" dir="2700000" algn="tl" rotWithShape="0">
                    <a:schemeClr val="dk1">
                      <a:alpha val="40000"/>
                    </a:schemeClr>
                  </a:outerShdw>
                </a:effectLst>
              </a:rPr>
              <a:t>الأبداعي</a:t>
            </a:r>
            <a:r>
              <a:rPr lang="ar-SA" sz="40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154747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ØµÙØ±Ø© Ø°Ø§Øª ØµÙØ©">
            <a:extLst>
              <a:ext uri="{FF2B5EF4-FFF2-40B4-BE49-F238E27FC236}">
                <a16:creationId xmlns:a16="http://schemas.microsoft.com/office/drawing/2014/main" id="{2A837C44-2AEC-42F9-A526-DA7CEC94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520" y="614239"/>
            <a:ext cx="1828800" cy="237363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F55E702F-6E48-447B-92D5-397BB60034AC}"/>
              </a:ext>
            </a:extLst>
          </p:cNvPr>
          <p:cNvSpPr/>
          <p:nvPr/>
        </p:nvSpPr>
        <p:spPr>
          <a:xfrm>
            <a:off x="7127240" y="164493"/>
            <a:ext cx="4886960" cy="1323439"/>
          </a:xfrm>
          <a:prstGeom prst="rect">
            <a:avLst/>
          </a:prstGeom>
          <a:solidFill>
            <a:srgbClr val="81DE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1ـ تناول الغذاء الصحي الغني بالمواد المغذية الكافية  </a:t>
            </a:r>
          </a:p>
        </p:txBody>
      </p:sp>
      <p:sp>
        <p:nvSpPr>
          <p:cNvPr id="6" name="مستطيل 5">
            <a:extLst>
              <a:ext uri="{FF2B5EF4-FFF2-40B4-BE49-F238E27FC236}">
                <a16:creationId xmlns:a16="http://schemas.microsoft.com/office/drawing/2014/main" id="{98CC8866-E1CE-4BB4-8800-BD9940E82237}"/>
              </a:ext>
            </a:extLst>
          </p:cNvPr>
          <p:cNvSpPr/>
          <p:nvPr/>
        </p:nvSpPr>
        <p:spPr>
          <a:xfrm>
            <a:off x="177800" y="246499"/>
            <a:ext cx="5557520" cy="1323439"/>
          </a:xfrm>
          <a:prstGeom prst="rect">
            <a:avLst/>
          </a:prstGeom>
          <a:solidFill>
            <a:srgbClr val="81DE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2ـ تجنب المخدرات والخمور والسجائر وكل ما يضر بالجنين </a:t>
            </a:r>
          </a:p>
        </p:txBody>
      </p:sp>
      <p:pic>
        <p:nvPicPr>
          <p:cNvPr id="15362" name="Picture 2" descr="ÙØªÙØ¬Ø© Ø¨Ø­Ø« Ø§ÙØµÙØ± Ø¹Ù Ø§ÙØ­Ø§ÙÙ ÙØ§ÙØºØ°Ø§Ø¡ Ø§ÙØµØ­Ù">
            <a:extLst>
              <a:ext uri="{FF2B5EF4-FFF2-40B4-BE49-F238E27FC236}">
                <a16:creationId xmlns:a16="http://schemas.microsoft.com/office/drawing/2014/main" id="{FB309AAA-38A4-4C4B-973A-6D59716EF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240" y="1766235"/>
            <a:ext cx="4886960" cy="469092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ÙØªÙØ¬Ø© Ø¨Ø­Ø« Ø§ÙØµÙØ± Ø¹Ù Ø§ÙØªØ¯Ø®ÙÙ ÙØ§ÙØ­ÙÙ">
            <a:extLst>
              <a:ext uri="{FF2B5EF4-FFF2-40B4-BE49-F238E27FC236}">
                <a16:creationId xmlns:a16="http://schemas.microsoft.com/office/drawing/2014/main" id="{2CBFEB87-BD25-4D39-805B-B0EED5A09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734470"/>
            <a:ext cx="5557520" cy="469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0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ppt_x"/>
                                          </p:val>
                                        </p:tav>
                                        <p:tav tm="100000">
                                          <p:val>
                                            <p:strVal val="#ppt_x"/>
                                          </p:val>
                                        </p:tav>
                                      </p:tavLst>
                                    </p:anim>
                                    <p:anim calcmode="lin" valueType="num">
                                      <p:cBhvr additive="base">
                                        <p:cTn id="1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anim calcmode="lin" valueType="num">
                                      <p:cBhvr additive="base">
                                        <p:cTn id="21" dur="500" fill="hold"/>
                                        <p:tgtEl>
                                          <p:spTgt spid="15364"/>
                                        </p:tgtEl>
                                        <p:attrNameLst>
                                          <p:attrName>ppt_x</p:attrName>
                                        </p:attrNameLst>
                                      </p:cBhvr>
                                      <p:tavLst>
                                        <p:tav tm="0">
                                          <p:val>
                                            <p:strVal val="#ppt_x"/>
                                          </p:val>
                                        </p:tav>
                                        <p:tav tm="100000">
                                          <p:val>
                                            <p:strVal val="#ppt_x"/>
                                          </p:val>
                                        </p:tav>
                                      </p:tavLst>
                                    </p:anim>
                                    <p:anim calcmode="lin" valueType="num">
                                      <p:cBhvr additive="base">
                                        <p:cTn id="22"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ØµÙØ±Ø© Ø°Ø§Øª ØµÙØ©">
            <a:extLst>
              <a:ext uri="{FF2B5EF4-FFF2-40B4-BE49-F238E27FC236}">
                <a16:creationId xmlns:a16="http://schemas.microsoft.com/office/drawing/2014/main" id="{2A837C44-2AEC-42F9-A526-DA7CEC94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520" y="614239"/>
            <a:ext cx="1828800" cy="237363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AE3DB761-EFCE-4E8C-9404-7A012E678264}"/>
              </a:ext>
            </a:extLst>
          </p:cNvPr>
          <p:cNvSpPr/>
          <p:nvPr/>
        </p:nvSpPr>
        <p:spPr>
          <a:xfrm>
            <a:off x="7264400" y="281122"/>
            <a:ext cx="4749800" cy="707886"/>
          </a:xfrm>
          <a:prstGeom prst="rect">
            <a:avLst/>
          </a:prstGeom>
          <a:solidFill>
            <a:srgbClr val="81DE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3ـ تجنب التعرض للأشعة </a:t>
            </a:r>
          </a:p>
        </p:txBody>
      </p:sp>
      <p:sp>
        <p:nvSpPr>
          <p:cNvPr id="8" name="مستطيل 7">
            <a:extLst>
              <a:ext uri="{FF2B5EF4-FFF2-40B4-BE49-F238E27FC236}">
                <a16:creationId xmlns:a16="http://schemas.microsoft.com/office/drawing/2014/main" id="{1A27CA9B-08BE-41B8-ABE5-7DE86E8C1B88}"/>
              </a:ext>
            </a:extLst>
          </p:cNvPr>
          <p:cNvSpPr/>
          <p:nvPr/>
        </p:nvSpPr>
        <p:spPr>
          <a:xfrm>
            <a:off x="177800" y="277870"/>
            <a:ext cx="5730240" cy="1323439"/>
          </a:xfrm>
          <a:prstGeom prst="rect">
            <a:avLst/>
          </a:prstGeom>
          <a:solidFill>
            <a:srgbClr val="81DEF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4ـ عدم تناول أي دواء الا بعد استشارة الطبيب </a:t>
            </a:r>
          </a:p>
        </p:txBody>
      </p:sp>
      <p:pic>
        <p:nvPicPr>
          <p:cNvPr id="16386" name="Picture 2" descr="ÙØªÙØ¬Ø© Ø¨Ø­Ø« Ø§ÙØµÙØ± Ø¹Ù Ø§ÙØ­Ø§ÙÙ ÙØ§ÙØ§Ø´Ø¹Ø©">
            <a:extLst>
              <a:ext uri="{FF2B5EF4-FFF2-40B4-BE49-F238E27FC236}">
                <a16:creationId xmlns:a16="http://schemas.microsoft.com/office/drawing/2014/main" id="{83193D10-5B67-4EE3-9B60-BEFE09A5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400" y="1140712"/>
            <a:ext cx="4699635" cy="543616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ÙØªÙØ¬Ø© Ø¨Ø­Ø« Ø§ÙØµÙØ± Ø¹Ù Ø§ÙØ­Ø§ÙÙ ÙØªÙØ§ÙÙ Ø§ÙØ§Ø¯ÙÙØ©">
            <a:extLst>
              <a:ext uri="{FF2B5EF4-FFF2-40B4-BE49-F238E27FC236}">
                <a16:creationId xmlns:a16="http://schemas.microsoft.com/office/drawing/2014/main" id="{3F2DB1DA-1DC1-4996-8707-1AB70A338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6" y="1740094"/>
            <a:ext cx="5618798" cy="4945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3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6"/>
                                        </p:tgtEl>
                                        <p:attrNameLst>
                                          <p:attrName>style.visibility</p:attrName>
                                        </p:attrNameLst>
                                      </p:cBhvr>
                                      <p:to>
                                        <p:strVal val="visible"/>
                                      </p:to>
                                    </p:set>
                                    <p:anim calcmode="lin" valueType="num">
                                      <p:cBhvr additive="base">
                                        <p:cTn id="11" dur="500" fill="hold"/>
                                        <p:tgtEl>
                                          <p:spTgt spid="16386"/>
                                        </p:tgtEl>
                                        <p:attrNameLst>
                                          <p:attrName>ppt_x</p:attrName>
                                        </p:attrNameLst>
                                      </p:cBhvr>
                                      <p:tavLst>
                                        <p:tav tm="0">
                                          <p:val>
                                            <p:strVal val="#ppt_x"/>
                                          </p:val>
                                        </p:tav>
                                        <p:tav tm="100000">
                                          <p:val>
                                            <p:strVal val="#ppt_x"/>
                                          </p:val>
                                        </p:tav>
                                      </p:tavLst>
                                    </p:anim>
                                    <p:anim calcmode="lin" valueType="num">
                                      <p:cBhvr additive="base">
                                        <p:cTn id="1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additive="base">
                                        <p:cTn id="21" dur="500" fill="hold"/>
                                        <p:tgtEl>
                                          <p:spTgt spid="16388"/>
                                        </p:tgtEl>
                                        <p:attrNameLst>
                                          <p:attrName>ppt_x</p:attrName>
                                        </p:attrNameLst>
                                      </p:cBhvr>
                                      <p:tavLst>
                                        <p:tav tm="0">
                                          <p:val>
                                            <p:strVal val="#ppt_x"/>
                                          </p:val>
                                        </p:tav>
                                        <p:tav tm="100000">
                                          <p:val>
                                            <p:strVal val="#ppt_x"/>
                                          </p:val>
                                        </p:tav>
                                      </p:tavLst>
                                    </p:anim>
                                    <p:anim calcmode="lin" valueType="num">
                                      <p:cBhvr additive="base">
                                        <p:cTn id="2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descr="ØµÙØ±Ø© Ø°Ø§Øª ØµÙØ©">
            <a:extLst>
              <a:ext uri="{FF2B5EF4-FFF2-40B4-BE49-F238E27FC236}">
                <a16:creationId xmlns:a16="http://schemas.microsoft.com/office/drawing/2014/main" id="{658A4D28-7F12-41CA-AE4C-B29B61B0CF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9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ØµÙØ±Ø© Ø°Ø§Øª ØµÙØ©">
            <a:extLst>
              <a:ext uri="{FF2B5EF4-FFF2-40B4-BE49-F238E27FC236}">
                <a16:creationId xmlns:a16="http://schemas.microsoft.com/office/drawing/2014/main" id="{D0462D1D-FDCB-44B0-9197-EDADDCE3D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249079"/>
            <a:ext cx="7232650" cy="6359842"/>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42E0A4C-7F4A-450E-B800-FBF4DAF358D1}"/>
              </a:ext>
            </a:extLst>
          </p:cNvPr>
          <p:cNvSpPr/>
          <p:nvPr/>
        </p:nvSpPr>
        <p:spPr>
          <a:xfrm>
            <a:off x="7904480" y="1260453"/>
            <a:ext cx="3886200" cy="5262979"/>
          </a:xfrm>
          <a:prstGeom prst="rect">
            <a:avLst/>
          </a:prstGeom>
          <a:solidFill>
            <a:srgbClr val="81DE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ابحثي في مصادر المعلومات المختلفة عن عناصر التغذية الجيدة للمرأة أثناء فترة الحمل وضمنيه ملف انجازك </a:t>
            </a:r>
          </a:p>
        </p:txBody>
      </p:sp>
      <p:sp>
        <p:nvSpPr>
          <p:cNvPr id="4" name="مستطيل 3">
            <a:extLst>
              <a:ext uri="{FF2B5EF4-FFF2-40B4-BE49-F238E27FC236}">
                <a16:creationId xmlns:a16="http://schemas.microsoft.com/office/drawing/2014/main" id="{B93FE86F-D3FE-453F-9463-8A2827FBE549}"/>
              </a:ext>
            </a:extLst>
          </p:cNvPr>
          <p:cNvSpPr/>
          <p:nvPr/>
        </p:nvSpPr>
        <p:spPr>
          <a:xfrm>
            <a:off x="7904480" y="249079"/>
            <a:ext cx="3886200" cy="830997"/>
          </a:xfrm>
          <a:prstGeom prst="rect">
            <a:avLst/>
          </a:prstGeom>
          <a:solidFill>
            <a:srgbClr val="81DE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نشاط اثرائي </a:t>
            </a:r>
          </a:p>
        </p:txBody>
      </p:sp>
    </p:spTree>
    <p:extLst>
      <p:ext uri="{BB962C8B-B14F-4D97-AF65-F5344CB8AC3E}">
        <p14:creationId xmlns:p14="http://schemas.microsoft.com/office/powerpoint/2010/main" val="3566743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42E0A4C-7F4A-450E-B800-FBF4DAF358D1}"/>
              </a:ext>
            </a:extLst>
          </p:cNvPr>
          <p:cNvSpPr/>
          <p:nvPr/>
        </p:nvSpPr>
        <p:spPr>
          <a:xfrm>
            <a:off x="2926080" y="183493"/>
            <a:ext cx="9100820" cy="1200329"/>
          </a:xfrm>
          <a:prstGeom prst="rect">
            <a:avLst/>
          </a:prstGeom>
          <a:solidFill>
            <a:srgbClr val="81DEFF"/>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أقرئي عن طرق تشخيص الاختلالات عند الجنين ثم أكملي الفجوة في الجدول التالي </a:t>
            </a:r>
          </a:p>
        </p:txBody>
      </p:sp>
      <p:sp>
        <p:nvSpPr>
          <p:cNvPr id="5" name="مستطيل 4">
            <a:extLst>
              <a:ext uri="{FF2B5EF4-FFF2-40B4-BE49-F238E27FC236}">
                <a16:creationId xmlns:a16="http://schemas.microsoft.com/office/drawing/2014/main" id="{67EB8E6F-0887-432D-9960-4E0AE01F045C}"/>
              </a:ext>
            </a:extLst>
          </p:cNvPr>
          <p:cNvSpPr/>
          <p:nvPr/>
        </p:nvSpPr>
        <p:spPr>
          <a:xfrm>
            <a:off x="165100" y="183493"/>
            <a:ext cx="2540000" cy="1200329"/>
          </a:xfrm>
          <a:prstGeom prst="rect">
            <a:avLst/>
          </a:prstGeom>
          <a:solidFill>
            <a:srgbClr val="FFB7B7"/>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القراءة الموجهة والمقارنة </a:t>
            </a:r>
          </a:p>
        </p:txBody>
      </p:sp>
      <p:graphicFrame>
        <p:nvGraphicFramePr>
          <p:cNvPr id="2" name="جدول 1">
            <a:extLst>
              <a:ext uri="{FF2B5EF4-FFF2-40B4-BE49-F238E27FC236}">
                <a16:creationId xmlns:a16="http://schemas.microsoft.com/office/drawing/2014/main" id="{B80E643F-0A58-4A31-A8D2-ED99A72C9FC8}"/>
              </a:ext>
            </a:extLst>
          </p:cNvPr>
          <p:cNvGraphicFramePr>
            <a:graphicFrameLocks noGrp="1"/>
          </p:cNvGraphicFramePr>
          <p:nvPr>
            <p:extLst>
              <p:ext uri="{D42A27DB-BD31-4B8C-83A1-F6EECF244321}">
                <p14:modId xmlns:p14="http://schemas.microsoft.com/office/powerpoint/2010/main" val="3822453317"/>
              </p:ext>
            </p:extLst>
          </p:nvPr>
        </p:nvGraphicFramePr>
        <p:xfrm>
          <a:off x="4486900" y="1478280"/>
          <a:ext cx="7540000" cy="5212080"/>
        </p:xfrm>
        <a:graphic>
          <a:graphicData uri="http://schemas.openxmlformats.org/drawingml/2006/table">
            <a:tbl>
              <a:tblPr rtl="1" firstRow="1" bandRow="1">
                <a:tableStyleId>{5C22544A-7EE6-4342-B048-85BDC9FD1C3A}</a:tableStyleId>
              </a:tblPr>
              <a:tblGrid>
                <a:gridCol w="1358900">
                  <a:extLst>
                    <a:ext uri="{9D8B030D-6E8A-4147-A177-3AD203B41FA5}">
                      <a16:colId xmlns:a16="http://schemas.microsoft.com/office/drawing/2014/main" val="3381383465"/>
                    </a:ext>
                  </a:extLst>
                </a:gridCol>
                <a:gridCol w="6181100">
                  <a:extLst>
                    <a:ext uri="{9D8B030D-6E8A-4147-A177-3AD203B41FA5}">
                      <a16:colId xmlns:a16="http://schemas.microsoft.com/office/drawing/2014/main" val="863519882"/>
                    </a:ext>
                  </a:extLst>
                </a:gridCol>
              </a:tblGrid>
              <a:tr h="370840">
                <a:tc gridSpan="2">
                  <a:txBody>
                    <a:bodyPr/>
                    <a:lstStyle/>
                    <a:p>
                      <a:pPr algn="ctr" rtl="1"/>
                      <a:r>
                        <a:rPr lang="ar-SA" sz="3600" dirty="0">
                          <a:solidFill>
                            <a:schemeClr val="tx1"/>
                          </a:solidFill>
                        </a:rPr>
                        <a:t>الموجات الفوق صوتية(</a:t>
                      </a:r>
                      <a:r>
                        <a:rPr lang="en-US" sz="3600" dirty="0">
                          <a:solidFill>
                            <a:schemeClr val="tx1"/>
                          </a:solidFill>
                        </a:rPr>
                        <a:t>ultrasound</a:t>
                      </a:r>
                      <a:r>
                        <a:rPr lang="ar-SA" sz="3600"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4F09B"/>
                    </a:solidFill>
                  </a:tcPr>
                </a:tc>
                <a:tc hMerge="1">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378795"/>
                  </a:ext>
                </a:extLst>
              </a:tr>
              <a:tr h="370840">
                <a:tc>
                  <a:txBody>
                    <a:bodyPr/>
                    <a:lstStyle/>
                    <a:p>
                      <a:pPr algn="ctr" rtl="1"/>
                      <a:r>
                        <a:rPr lang="ar-SA" sz="3600" dirty="0"/>
                        <a:t>طريقة عمله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r" rtl="1"/>
                      <a:r>
                        <a:rPr lang="ar-SA" sz="3600" dirty="0"/>
                        <a:t>تستخدم موجات فوق صوتية تنعكس من على الجنين وتتحول لصورة ضوئية يمكن رؤيتها على شاشة المراقبة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898225"/>
                  </a:ext>
                </a:extLst>
              </a:tr>
              <a:tr h="370840">
                <a:tc>
                  <a:txBody>
                    <a:bodyPr/>
                    <a:lstStyle/>
                    <a:p>
                      <a:pPr algn="ctr" rtl="1"/>
                      <a:r>
                        <a:rPr lang="ar-SA" sz="3600" dirty="0"/>
                        <a:t>استخداماته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69F"/>
                    </a:solidFill>
                  </a:tcPr>
                </a:tc>
                <a:tc>
                  <a:txBody>
                    <a:bodyPr/>
                    <a:lstStyle/>
                    <a:p>
                      <a:pPr algn="r" rtl="1"/>
                      <a:r>
                        <a:rPr lang="ar-SA" sz="3600" dirty="0"/>
                        <a:t>تحديد أذا ما كان الجنين ينمو بشكل طبيعي </a:t>
                      </a:r>
                    </a:p>
                    <a:p>
                      <a:pPr algn="r" rtl="1"/>
                      <a:r>
                        <a:rPr lang="ar-SA" sz="3600" dirty="0"/>
                        <a:t>وتعيين وضعية الجنين داخل الرحم إذا كان طبيعي أم لا </a:t>
                      </a:r>
                    </a:p>
                    <a:p>
                      <a:pPr algn="r" rtl="1"/>
                      <a:r>
                        <a:rPr lang="ar-SA" sz="3600" dirty="0"/>
                        <a:t>معرفة جنس الجنين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6838"/>
                  </a:ext>
                </a:extLst>
              </a:tr>
            </a:tbl>
          </a:graphicData>
        </a:graphic>
      </p:graphicFrame>
      <p:sp>
        <p:nvSpPr>
          <p:cNvPr id="6" name="مستطيل 5">
            <a:extLst>
              <a:ext uri="{FF2B5EF4-FFF2-40B4-BE49-F238E27FC236}">
                <a16:creationId xmlns:a16="http://schemas.microsoft.com/office/drawing/2014/main" id="{71F88FBE-741B-493B-B3B9-1C603901EDC7}"/>
              </a:ext>
            </a:extLst>
          </p:cNvPr>
          <p:cNvSpPr/>
          <p:nvPr/>
        </p:nvSpPr>
        <p:spPr>
          <a:xfrm>
            <a:off x="4572000" y="2184400"/>
            <a:ext cx="6024880" cy="160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5B264BDE-A7BB-4F17-A56D-5A3C3DF103B0}"/>
              </a:ext>
            </a:extLst>
          </p:cNvPr>
          <p:cNvSpPr/>
          <p:nvPr/>
        </p:nvSpPr>
        <p:spPr>
          <a:xfrm>
            <a:off x="4572000" y="3924778"/>
            <a:ext cx="6024880" cy="2709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8434" name="Picture 2" descr="ØµÙØ±Ø© Ø°Ø§Øª ØµÙØ©">
            <a:extLst>
              <a:ext uri="{FF2B5EF4-FFF2-40B4-BE49-F238E27FC236}">
                <a16:creationId xmlns:a16="http://schemas.microsoft.com/office/drawing/2014/main" id="{037170BC-5E8B-41D9-889E-AF7EC3116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518919"/>
            <a:ext cx="4203700" cy="515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22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42E0A4C-7F4A-450E-B800-FBF4DAF358D1}"/>
              </a:ext>
            </a:extLst>
          </p:cNvPr>
          <p:cNvSpPr/>
          <p:nvPr/>
        </p:nvSpPr>
        <p:spPr>
          <a:xfrm>
            <a:off x="2926080" y="183493"/>
            <a:ext cx="9100820" cy="1200329"/>
          </a:xfrm>
          <a:prstGeom prst="rect">
            <a:avLst/>
          </a:prstGeom>
          <a:solidFill>
            <a:srgbClr val="81DEFF"/>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أقرئي عن طرق تشخيص الاختلالات عند الجنين ثم أكملي الفجوة في الجدول التالي </a:t>
            </a:r>
          </a:p>
        </p:txBody>
      </p:sp>
      <p:sp>
        <p:nvSpPr>
          <p:cNvPr id="5" name="مستطيل 4">
            <a:extLst>
              <a:ext uri="{FF2B5EF4-FFF2-40B4-BE49-F238E27FC236}">
                <a16:creationId xmlns:a16="http://schemas.microsoft.com/office/drawing/2014/main" id="{67EB8E6F-0887-432D-9960-4E0AE01F045C}"/>
              </a:ext>
            </a:extLst>
          </p:cNvPr>
          <p:cNvSpPr/>
          <p:nvPr/>
        </p:nvSpPr>
        <p:spPr>
          <a:xfrm>
            <a:off x="165100" y="183493"/>
            <a:ext cx="2540000" cy="1200329"/>
          </a:xfrm>
          <a:prstGeom prst="rect">
            <a:avLst/>
          </a:prstGeom>
          <a:solidFill>
            <a:srgbClr val="FFB7B7"/>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القراءة الموجهة والمقارنة </a:t>
            </a:r>
          </a:p>
        </p:txBody>
      </p:sp>
      <p:graphicFrame>
        <p:nvGraphicFramePr>
          <p:cNvPr id="2" name="جدول 1">
            <a:extLst>
              <a:ext uri="{FF2B5EF4-FFF2-40B4-BE49-F238E27FC236}">
                <a16:creationId xmlns:a16="http://schemas.microsoft.com/office/drawing/2014/main" id="{B80E643F-0A58-4A31-A8D2-ED99A72C9FC8}"/>
              </a:ext>
            </a:extLst>
          </p:cNvPr>
          <p:cNvGraphicFramePr>
            <a:graphicFrameLocks noGrp="1"/>
          </p:cNvGraphicFramePr>
          <p:nvPr>
            <p:extLst>
              <p:ext uri="{D42A27DB-BD31-4B8C-83A1-F6EECF244321}">
                <p14:modId xmlns:p14="http://schemas.microsoft.com/office/powerpoint/2010/main" val="3284835469"/>
              </p:ext>
            </p:extLst>
          </p:nvPr>
        </p:nvGraphicFramePr>
        <p:xfrm>
          <a:off x="4486900" y="1478280"/>
          <a:ext cx="7540000" cy="5212080"/>
        </p:xfrm>
        <a:graphic>
          <a:graphicData uri="http://schemas.openxmlformats.org/drawingml/2006/table">
            <a:tbl>
              <a:tblPr rtl="1" firstRow="1" bandRow="1">
                <a:tableStyleId>{5C22544A-7EE6-4342-B048-85BDC9FD1C3A}</a:tableStyleId>
              </a:tblPr>
              <a:tblGrid>
                <a:gridCol w="1358900">
                  <a:extLst>
                    <a:ext uri="{9D8B030D-6E8A-4147-A177-3AD203B41FA5}">
                      <a16:colId xmlns:a16="http://schemas.microsoft.com/office/drawing/2014/main" val="3381383465"/>
                    </a:ext>
                  </a:extLst>
                </a:gridCol>
                <a:gridCol w="6181100">
                  <a:extLst>
                    <a:ext uri="{9D8B030D-6E8A-4147-A177-3AD203B41FA5}">
                      <a16:colId xmlns:a16="http://schemas.microsoft.com/office/drawing/2014/main" val="863519882"/>
                    </a:ext>
                  </a:extLst>
                </a:gridCol>
              </a:tblGrid>
              <a:tr h="370840">
                <a:tc gridSpan="2">
                  <a:txBody>
                    <a:bodyPr/>
                    <a:lstStyle/>
                    <a:p>
                      <a:pPr algn="ctr" rtl="1"/>
                      <a:r>
                        <a:rPr lang="ar-SA" sz="3600" dirty="0">
                          <a:solidFill>
                            <a:schemeClr val="tx1"/>
                          </a:solidFill>
                        </a:rPr>
                        <a:t>تحليل السائل </a:t>
                      </a:r>
                      <a:r>
                        <a:rPr lang="ar-SA" sz="3600" dirty="0" err="1">
                          <a:solidFill>
                            <a:schemeClr val="tx1"/>
                          </a:solidFill>
                        </a:rPr>
                        <a:t>الرهلي</a:t>
                      </a:r>
                      <a:r>
                        <a:rPr lang="ar-SA" sz="3600"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4F09B"/>
                    </a:solidFill>
                  </a:tcPr>
                </a:tc>
                <a:tc hMerge="1">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378795"/>
                  </a:ext>
                </a:extLst>
              </a:tr>
              <a:tr h="370840">
                <a:tc>
                  <a:txBody>
                    <a:bodyPr/>
                    <a:lstStyle/>
                    <a:p>
                      <a:pPr algn="ctr" rtl="1"/>
                      <a:r>
                        <a:rPr lang="ar-SA" sz="3600" dirty="0"/>
                        <a:t>طريقة عمله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r" rtl="1"/>
                      <a:r>
                        <a:rPr lang="ar-SA" sz="3600" dirty="0"/>
                        <a:t>غرس إبرة في بطن الحامل ويسحب بواسطته جزء بسيط من السائل </a:t>
                      </a:r>
                      <a:r>
                        <a:rPr lang="ar-SA" sz="3600" dirty="0" err="1"/>
                        <a:t>الرهلي</a:t>
                      </a:r>
                      <a:r>
                        <a:rPr lang="ar-SA" sz="3600" dirty="0"/>
                        <a:t>  (وتتم في الأشهر الثلاث الثانية)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898225"/>
                  </a:ext>
                </a:extLst>
              </a:tr>
              <a:tr h="370840">
                <a:tc>
                  <a:txBody>
                    <a:bodyPr/>
                    <a:lstStyle/>
                    <a:p>
                      <a:pPr algn="ctr" rtl="1"/>
                      <a:r>
                        <a:rPr lang="ar-SA" sz="3600" dirty="0"/>
                        <a:t>استخداماته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69F"/>
                    </a:solidFill>
                  </a:tcPr>
                </a:tc>
                <a:tc>
                  <a:txBody>
                    <a:bodyPr/>
                    <a:lstStyle/>
                    <a:p>
                      <a:pPr algn="r" rtl="1"/>
                      <a:r>
                        <a:rPr lang="ar-SA" sz="3600" dirty="0"/>
                        <a:t>قياس مستويات الأنزيمات </a:t>
                      </a:r>
                    </a:p>
                    <a:p>
                      <a:pPr algn="r" rtl="1"/>
                      <a:r>
                        <a:rPr lang="ar-SA" sz="3600" dirty="0"/>
                        <a:t>فحص الخلايا لتحديد المخطط </a:t>
                      </a:r>
                      <a:r>
                        <a:rPr lang="ar-SA" sz="3600" dirty="0" err="1"/>
                        <a:t>الكروموسومي</a:t>
                      </a:r>
                      <a:r>
                        <a:rPr lang="ar-SA" sz="3600" dirty="0"/>
                        <a:t> للجنين </a:t>
                      </a:r>
                    </a:p>
                    <a:p>
                      <a:pPr algn="r" rtl="1"/>
                      <a:r>
                        <a:rPr lang="ar-SA" sz="3600" dirty="0"/>
                        <a:t>معرفة الكروموسومات الغير طبيعية </a:t>
                      </a:r>
                    </a:p>
                    <a:p>
                      <a:pPr algn="r" rtl="1"/>
                      <a:r>
                        <a:rPr lang="ar-SA" sz="3600" dirty="0"/>
                        <a:t>تحديد جنس الجنين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6838"/>
                  </a:ext>
                </a:extLst>
              </a:tr>
            </a:tbl>
          </a:graphicData>
        </a:graphic>
      </p:graphicFrame>
      <p:sp>
        <p:nvSpPr>
          <p:cNvPr id="6" name="مستطيل 5">
            <a:extLst>
              <a:ext uri="{FF2B5EF4-FFF2-40B4-BE49-F238E27FC236}">
                <a16:creationId xmlns:a16="http://schemas.microsoft.com/office/drawing/2014/main" id="{71F88FBE-741B-493B-B3B9-1C603901EDC7}"/>
              </a:ext>
            </a:extLst>
          </p:cNvPr>
          <p:cNvSpPr/>
          <p:nvPr/>
        </p:nvSpPr>
        <p:spPr>
          <a:xfrm>
            <a:off x="4572000" y="2181860"/>
            <a:ext cx="6024880" cy="160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5B264BDE-A7BB-4F17-A56D-5A3C3DF103B0}"/>
              </a:ext>
            </a:extLst>
          </p:cNvPr>
          <p:cNvSpPr/>
          <p:nvPr/>
        </p:nvSpPr>
        <p:spPr>
          <a:xfrm>
            <a:off x="4572000" y="3882113"/>
            <a:ext cx="6024880" cy="2733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صورة 6">
            <a:extLst>
              <a:ext uri="{FF2B5EF4-FFF2-40B4-BE49-F238E27FC236}">
                <a16:creationId xmlns:a16="http://schemas.microsoft.com/office/drawing/2014/main" id="{CC1F115E-79B9-4A3C-A7C6-423A2E06EE98}"/>
              </a:ext>
            </a:extLst>
          </p:cNvPr>
          <p:cNvPicPr>
            <a:picLocks noChangeAspect="1"/>
          </p:cNvPicPr>
          <p:nvPr/>
        </p:nvPicPr>
        <p:blipFill>
          <a:blip r:embed="rId2"/>
          <a:stretch>
            <a:fillRect/>
          </a:stretch>
        </p:blipFill>
        <p:spPr>
          <a:xfrm>
            <a:off x="294640" y="1478280"/>
            <a:ext cx="3873500" cy="5196227"/>
          </a:xfrm>
          <a:prstGeom prst="rect">
            <a:avLst/>
          </a:prstGeom>
        </p:spPr>
      </p:pic>
    </p:spTree>
    <p:extLst>
      <p:ext uri="{BB962C8B-B14F-4D97-AF65-F5344CB8AC3E}">
        <p14:creationId xmlns:p14="http://schemas.microsoft.com/office/powerpoint/2010/main" val="106927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ÙØ±Ø§Ø­Ù ÙÙÙ Ø§ÙØ¬ÙÙÙ">
            <a:extLst>
              <a:ext uri="{FF2B5EF4-FFF2-40B4-BE49-F238E27FC236}">
                <a16:creationId xmlns:a16="http://schemas.microsoft.com/office/drawing/2014/main" id="{DA6C4AF9-45F8-4C6B-B7E0-A507EE0E6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5559" r="3767" b="4031"/>
          <a:stretch/>
        </p:blipFill>
        <p:spPr bwMode="auto">
          <a:xfrm rot="1712300">
            <a:off x="637912" y="3945810"/>
            <a:ext cx="3159760" cy="2641600"/>
          </a:xfrm>
          <a:prstGeom prst="ellipse">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006CEA7F-00F7-4782-876A-9A29A947B2C1}"/>
              </a:ext>
            </a:extLst>
          </p:cNvPr>
          <p:cNvSpPr/>
          <p:nvPr/>
        </p:nvSpPr>
        <p:spPr>
          <a:xfrm>
            <a:off x="731520" y="0"/>
            <a:ext cx="360000" cy="6858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33CE33B8-7639-4F47-8CE9-D28B966DF957}"/>
              </a:ext>
            </a:extLst>
          </p:cNvPr>
          <p:cNvSpPr/>
          <p:nvPr/>
        </p:nvSpPr>
        <p:spPr>
          <a:xfrm rot="5400000">
            <a:off x="6002320" y="130690"/>
            <a:ext cx="180000" cy="12240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6B148A5-07C1-4891-BF25-CBACAFE315C0}"/>
              </a:ext>
            </a:extLst>
          </p:cNvPr>
          <p:cNvSpPr/>
          <p:nvPr/>
        </p:nvSpPr>
        <p:spPr>
          <a:xfrm>
            <a:off x="1255058" y="0"/>
            <a:ext cx="180000" cy="6858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272C89A6-CDB6-416E-B588-6661D4E21D04}"/>
              </a:ext>
            </a:extLst>
          </p:cNvPr>
          <p:cNvSpPr/>
          <p:nvPr/>
        </p:nvSpPr>
        <p:spPr>
          <a:xfrm rot="5400000">
            <a:off x="6002320" y="434639"/>
            <a:ext cx="180000" cy="12240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B3F9E183-FA6E-4BBC-9B99-6C639145CFCC}"/>
              </a:ext>
            </a:extLst>
          </p:cNvPr>
          <p:cNvSpPr/>
          <p:nvPr/>
        </p:nvSpPr>
        <p:spPr>
          <a:xfrm>
            <a:off x="1279323" y="517309"/>
            <a:ext cx="2956259" cy="923330"/>
          </a:xfrm>
          <a:prstGeom prst="rect">
            <a:avLst/>
          </a:prstGeom>
          <a:noFill/>
        </p:spPr>
        <p:txBody>
          <a:bodyPr wrap="none" lIns="91440" tIns="45720" rIns="91440" bIns="45720">
            <a:spAutoFit/>
          </a:bodyPr>
          <a:lstStyle/>
          <a:p>
            <a:pPr algn="ctr"/>
            <a:r>
              <a:rPr lang="ar-SA" sz="5400" b="1" cap="none" spc="0" dirty="0">
                <a:ln w="0"/>
                <a:solidFill>
                  <a:schemeClr val="accent1"/>
                </a:solidFill>
                <a:effectLst>
                  <a:outerShdw blurRad="38100" dist="19050" dir="2700000" algn="tl" rotWithShape="0">
                    <a:schemeClr val="dk1">
                      <a:alpha val="40000"/>
                    </a:schemeClr>
                  </a:outerShdw>
                </a:effectLst>
              </a:rPr>
              <a:t>جدول التعلم</a:t>
            </a:r>
            <a:r>
              <a:rPr lang="ar-SA" sz="5400" b="1" cap="none" spc="0" dirty="0">
                <a:ln w="0"/>
                <a:solidFill>
                  <a:srgbClr val="FFFF00"/>
                </a:solidFill>
                <a:effectLst>
                  <a:outerShdw blurRad="38100" dist="19050" dir="2700000" algn="tl" rotWithShape="0">
                    <a:schemeClr val="dk1">
                      <a:alpha val="40000"/>
                    </a:schemeClr>
                  </a:outerShdw>
                </a:effectLst>
              </a:rPr>
              <a:t> </a:t>
            </a:r>
          </a:p>
        </p:txBody>
      </p:sp>
      <p:graphicFrame>
        <p:nvGraphicFramePr>
          <p:cNvPr id="11" name="جدول 10">
            <a:extLst>
              <a:ext uri="{FF2B5EF4-FFF2-40B4-BE49-F238E27FC236}">
                <a16:creationId xmlns:a16="http://schemas.microsoft.com/office/drawing/2014/main" id="{23AF2327-3826-4D00-9572-C877893794E4}"/>
              </a:ext>
            </a:extLst>
          </p:cNvPr>
          <p:cNvGraphicFramePr>
            <a:graphicFrameLocks noGrp="1"/>
          </p:cNvGraphicFramePr>
          <p:nvPr>
            <p:extLst>
              <p:ext uri="{D42A27DB-BD31-4B8C-83A1-F6EECF244321}">
                <p14:modId xmlns:p14="http://schemas.microsoft.com/office/powerpoint/2010/main" val="510664920"/>
              </p:ext>
            </p:extLst>
          </p:nvPr>
        </p:nvGraphicFramePr>
        <p:xfrm>
          <a:off x="4035460" y="2482969"/>
          <a:ext cx="7957677" cy="3524557"/>
        </p:xfrm>
        <a:graphic>
          <a:graphicData uri="http://schemas.openxmlformats.org/drawingml/2006/table">
            <a:tbl>
              <a:tblPr rtl="1" firstRow="1" bandRow="1">
                <a:tableStyleId>{5C22544A-7EE6-4342-B048-85BDC9FD1C3A}</a:tableStyleId>
              </a:tblPr>
              <a:tblGrid>
                <a:gridCol w="2557677">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823639">
                <a:tc>
                  <a:txBody>
                    <a:bodyPr/>
                    <a:lstStyle/>
                    <a:p>
                      <a:pPr algn="ctr" rtl="1"/>
                      <a:r>
                        <a:rPr lang="ar-SA" sz="3200" dirty="0">
                          <a:solidFill>
                            <a:sysClr val="windowText" lastClr="000000"/>
                          </a:solidFill>
                        </a:rPr>
                        <a:t>ماذا أعرف؟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AB7DE"/>
                    </a:solidFill>
                  </a:tcPr>
                </a:tc>
                <a:tc>
                  <a:txBody>
                    <a:bodyPr/>
                    <a:lstStyle/>
                    <a:p>
                      <a:pPr algn="ctr" rtl="1"/>
                      <a:r>
                        <a:rPr lang="ar-SA" sz="3200" dirty="0">
                          <a:solidFill>
                            <a:sysClr val="windowText" lastClr="000000"/>
                          </a:solidFill>
                        </a:rPr>
                        <a:t>ماذا أود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AB7DE"/>
                    </a:solidFill>
                  </a:tcPr>
                </a:tc>
                <a:tc>
                  <a:txBody>
                    <a:bodyPr/>
                    <a:lstStyle/>
                    <a:p>
                      <a:pPr algn="ctr" rtl="1"/>
                      <a:r>
                        <a:rPr lang="ar-SA" sz="3200" dirty="0">
                          <a:solidFill>
                            <a:sysClr val="windowText" lastClr="000000"/>
                          </a:solidFill>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AB7DE"/>
                    </a:solidFill>
                  </a:tcPr>
                </a:tc>
                <a:extLst>
                  <a:ext uri="{0D108BD9-81ED-4DB2-BD59-A6C34878D82A}">
                    <a16:rowId xmlns:a16="http://schemas.microsoft.com/office/drawing/2014/main" val="192298221"/>
                  </a:ext>
                </a:extLst>
              </a:tr>
              <a:tr h="2700918">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197752"/>
                  </a:ext>
                </a:extLst>
              </a:tr>
            </a:tbl>
          </a:graphicData>
        </a:graphic>
      </p:graphicFrame>
      <p:sp>
        <p:nvSpPr>
          <p:cNvPr id="12" name="مستطيل 11">
            <a:extLst>
              <a:ext uri="{FF2B5EF4-FFF2-40B4-BE49-F238E27FC236}">
                <a16:creationId xmlns:a16="http://schemas.microsoft.com/office/drawing/2014/main" id="{161345C0-DC10-447C-83DF-A122F9CC81D5}"/>
              </a:ext>
            </a:extLst>
          </p:cNvPr>
          <p:cNvSpPr/>
          <p:nvPr/>
        </p:nvSpPr>
        <p:spPr>
          <a:xfrm>
            <a:off x="4428529" y="267702"/>
            <a:ext cx="7171537" cy="2062103"/>
          </a:xfrm>
          <a:prstGeom prst="rect">
            <a:avLst/>
          </a:prstGeom>
          <a:noFill/>
        </p:spPr>
        <p:txBody>
          <a:bodyPr wrap="square" lIns="91440" tIns="45720" rIns="91440" bIns="45720">
            <a:spAutoFit/>
          </a:bodyPr>
          <a:lstStyle/>
          <a:p>
            <a:pPr algn="ctr"/>
            <a:r>
              <a:rPr lang="ar-SA" sz="3200" cap="none" spc="0" dirty="0">
                <a:ln w="0"/>
                <a:effectLst>
                  <a:outerShdw blurRad="38100" dist="19050" dir="2700000" algn="tl" rotWithShape="0">
                    <a:schemeClr val="dk1">
                      <a:alpha val="40000"/>
                    </a:schemeClr>
                  </a:outerShdw>
                </a:effectLst>
              </a:rPr>
              <a:t>طالبتي العزيزة باستخدام استراتيجية التصفح اطلعي على </a:t>
            </a:r>
            <a:r>
              <a:rPr lang="ar-SA" sz="3200" dirty="0">
                <a:ln w="0"/>
                <a:effectLst>
                  <a:outerShdw blurRad="38100" dist="19050" dir="2700000" algn="tl" rotWithShape="0">
                    <a:schemeClr val="dk1">
                      <a:alpha val="40000"/>
                    </a:schemeClr>
                  </a:outerShdw>
                </a:effectLst>
              </a:rPr>
              <a:t>عناصر </a:t>
            </a:r>
            <a:r>
              <a:rPr lang="ar-SA" sz="3200" cap="none" spc="0" dirty="0">
                <a:ln w="0"/>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
        <p:nvSpPr>
          <p:cNvPr id="13" name="مستطيل 12">
            <a:extLst>
              <a:ext uri="{FF2B5EF4-FFF2-40B4-BE49-F238E27FC236}">
                <a16:creationId xmlns:a16="http://schemas.microsoft.com/office/drawing/2014/main" id="{43FC3E11-53C6-4BDB-AB6B-8C47FBBE18D4}"/>
              </a:ext>
            </a:extLst>
          </p:cNvPr>
          <p:cNvSpPr/>
          <p:nvPr/>
        </p:nvSpPr>
        <p:spPr>
          <a:xfrm>
            <a:off x="1225309" y="1468755"/>
            <a:ext cx="3156381" cy="707886"/>
          </a:xfrm>
          <a:prstGeom prst="rect">
            <a:avLst/>
          </a:prstGeom>
          <a:noFill/>
        </p:spPr>
        <p:txBody>
          <a:bodyPr wrap="squar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فردي ـ </a:t>
            </a:r>
            <a:r>
              <a:rPr lang="en-US" sz="4000" b="1" cap="none" spc="0" dirty="0">
                <a:ln w="0"/>
                <a:solidFill>
                  <a:srgbClr val="FF0000"/>
                </a:solidFill>
                <a:effectLst>
                  <a:outerShdw blurRad="38100" dist="19050" dir="2700000" algn="tl" rotWithShape="0">
                    <a:schemeClr val="dk1">
                      <a:alpha val="40000"/>
                    </a:schemeClr>
                  </a:outerShdw>
                </a:effectLst>
              </a:rPr>
              <a:t> 2 </a:t>
            </a:r>
            <a:r>
              <a:rPr lang="ar-SA" sz="4000" b="1" cap="none" spc="0" dirty="0">
                <a:ln w="0"/>
                <a:solidFill>
                  <a:srgbClr val="FF0000"/>
                </a:solidFill>
                <a:effectLst>
                  <a:outerShdw blurRad="38100" dist="19050" dir="2700000" algn="tl" rotWithShape="0">
                    <a:schemeClr val="dk1">
                      <a:alpha val="40000"/>
                    </a:schemeClr>
                  </a:outerShdw>
                </a:effectLst>
              </a:rPr>
              <a:t>دقيقة </a:t>
            </a:r>
          </a:p>
        </p:txBody>
      </p:sp>
    </p:spTree>
    <p:extLst>
      <p:ext uri="{BB962C8B-B14F-4D97-AF65-F5344CB8AC3E}">
        <p14:creationId xmlns:p14="http://schemas.microsoft.com/office/powerpoint/2010/main" val="40223793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42E0A4C-7F4A-450E-B800-FBF4DAF358D1}"/>
              </a:ext>
            </a:extLst>
          </p:cNvPr>
          <p:cNvSpPr/>
          <p:nvPr/>
        </p:nvSpPr>
        <p:spPr>
          <a:xfrm>
            <a:off x="2926080" y="183493"/>
            <a:ext cx="9100820" cy="1200329"/>
          </a:xfrm>
          <a:prstGeom prst="rect">
            <a:avLst/>
          </a:prstGeom>
          <a:solidFill>
            <a:srgbClr val="81DEFF"/>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أقرئي عن طرق تشخيص الاختلالات عند الجنين ثم أكملي الفجوة في الجدول التالي </a:t>
            </a:r>
          </a:p>
        </p:txBody>
      </p:sp>
      <p:sp>
        <p:nvSpPr>
          <p:cNvPr id="5" name="مستطيل 4">
            <a:extLst>
              <a:ext uri="{FF2B5EF4-FFF2-40B4-BE49-F238E27FC236}">
                <a16:creationId xmlns:a16="http://schemas.microsoft.com/office/drawing/2014/main" id="{67EB8E6F-0887-432D-9960-4E0AE01F045C}"/>
              </a:ext>
            </a:extLst>
          </p:cNvPr>
          <p:cNvSpPr/>
          <p:nvPr/>
        </p:nvSpPr>
        <p:spPr>
          <a:xfrm>
            <a:off x="165100" y="183493"/>
            <a:ext cx="2540000" cy="1200329"/>
          </a:xfrm>
          <a:prstGeom prst="rect">
            <a:avLst/>
          </a:prstGeom>
          <a:solidFill>
            <a:srgbClr val="FFB7B7"/>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القراءة الموجهة والمقارنة </a:t>
            </a:r>
          </a:p>
        </p:txBody>
      </p:sp>
      <p:graphicFrame>
        <p:nvGraphicFramePr>
          <p:cNvPr id="2" name="جدول 1">
            <a:extLst>
              <a:ext uri="{FF2B5EF4-FFF2-40B4-BE49-F238E27FC236}">
                <a16:creationId xmlns:a16="http://schemas.microsoft.com/office/drawing/2014/main" id="{B80E643F-0A58-4A31-A8D2-ED99A72C9FC8}"/>
              </a:ext>
            </a:extLst>
          </p:cNvPr>
          <p:cNvGraphicFramePr>
            <a:graphicFrameLocks noGrp="1"/>
          </p:cNvGraphicFramePr>
          <p:nvPr/>
        </p:nvGraphicFramePr>
        <p:xfrm>
          <a:off x="4486900" y="1478280"/>
          <a:ext cx="7540000" cy="4114800"/>
        </p:xfrm>
        <a:graphic>
          <a:graphicData uri="http://schemas.openxmlformats.org/drawingml/2006/table">
            <a:tbl>
              <a:tblPr rtl="1" firstRow="1" bandRow="1">
                <a:tableStyleId>{5C22544A-7EE6-4342-B048-85BDC9FD1C3A}</a:tableStyleId>
              </a:tblPr>
              <a:tblGrid>
                <a:gridCol w="1358900">
                  <a:extLst>
                    <a:ext uri="{9D8B030D-6E8A-4147-A177-3AD203B41FA5}">
                      <a16:colId xmlns:a16="http://schemas.microsoft.com/office/drawing/2014/main" val="3381383465"/>
                    </a:ext>
                  </a:extLst>
                </a:gridCol>
                <a:gridCol w="6181100">
                  <a:extLst>
                    <a:ext uri="{9D8B030D-6E8A-4147-A177-3AD203B41FA5}">
                      <a16:colId xmlns:a16="http://schemas.microsoft.com/office/drawing/2014/main" val="863519882"/>
                    </a:ext>
                  </a:extLst>
                </a:gridCol>
              </a:tblGrid>
              <a:tr h="370840">
                <a:tc gridSpan="2">
                  <a:txBody>
                    <a:bodyPr/>
                    <a:lstStyle/>
                    <a:p>
                      <a:pPr algn="ctr" rtl="1"/>
                      <a:r>
                        <a:rPr lang="ar-SA" sz="3600" dirty="0">
                          <a:solidFill>
                            <a:schemeClr val="tx1"/>
                          </a:solidFill>
                        </a:rPr>
                        <a:t>تحليل الخملات </a:t>
                      </a:r>
                      <a:r>
                        <a:rPr lang="ar-SA" sz="3600" dirty="0" err="1">
                          <a:solidFill>
                            <a:schemeClr val="tx1"/>
                          </a:solidFill>
                        </a:rPr>
                        <a:t>الكوريونية</a:t>
                      </a:r>
                      <a:r>
                        <a:rPr lang="ar-SA" sz="3600"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4F09B"/>
                    </a:solidFill>
                  </a:tcPr>
                </a:tc>
                <a:tc hMerge="1">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378795"/>
                  </a:ext>
                </a:extLst>
              </a:tr>
              <a:tr h="370840">
                <a:tc>
                  <a:txBody>
                    <a:bodyPr/>
                    <a:lstStyle/>
                    <a:p>
                      <a:pPr algn="ctr" rtl="1"/>
                      <a:r>
                        <a:rPr lang="ar-SA" sz="3600" dirty="0"/>
                        <a:t>طريقة عمله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r" rtl="1"/>
                      <a:r>
                        <a:rPr lang="ar-SA" sz="3600" dirty="0"/>
                        <a:t>أدخال أنبوبة قسطرة في المهبل وأخذ عينات من الخملات </a:t>
                      </a:r>
                      <a:r>
                        <a:rPr lang="ar-SA" sz="3600" dirty="0" err="1"/>
                        <a:t>الكوريونية</a:t>
                      </a:r>
                      <a:r>
                        <a:rPr lang="ar-SA" sz="3600" dirty="0"/>
                        <a:t> (وتتم في الأشهر الثلاث الأولى)</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898225"/>
                  </a:ext>
                </a:extLst>
              </a:tr>
              <a:tr h="370840">
                <a:tc>
                  <a:txBody>
                    <a:bodyPr/>
                    <a:lstStyle/>
                    <a:p>
                      <a:pPr algn="ctr" rtl="1"/>
                      <a:r>
                        <a:rPr lang="ar-SA" sz="3600" dirty="0"/>
                        <a:t>استخداماته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69F"/>
                    </a:solidFill>
                  </a:tcPr>
                </a:tc>
                <a:tc>
                  <a:txBody>
                    <a:bodyPr/>
                    <a:lstStyle/>
                    <a:p>
                      <a:pPr algn="r" rtl="1"/>
                      <a:r>
                        <a:rPr lang="ar-SA" sz="3600" dirty="0"/>
                        <a:t>تحديد المخطط </a:t>
                      </a:r>
                      <a:r>
                        <a:rPr lang="ar-SA" sz="3600" dirty="0" err="1"/>
                        <a:t>الكروموسومي</a:t>
                      </a:r>
                      <a:r>
                        <a:rPr lang="ar-SA" sz="3600" dirty="0"/>
                        <a:t> للجنين حيث أن الكروموسومات للخملات تشابه تماما كروموسومات الجنين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6838"/>
                  </a:ext>
                </a:extLst>
              </a:tr>
            </a:tbl>
          </a:graphicData>
        </a:graphic>
      </p:graphicFrame>
      <p:sp>
        <p:nvSpPr>
          <p:cNvPr id="6" name="مستطيل 5">
            <a:extLst>
              <a:ext uri="{FF2B5EF4-FFF2-40B4-BE49-F238E27FC236}">
                <a16:creationId xmlns:a16="http://schemas.microsoft.com/office/drawing/2014/main" id="{71F88FBE-741B-493B-B3B9-1C603901EDC7}"/>
              </a:ext>
            </a:extLst>
          </p:cNvPr>
          <p:cNvSpPr/>
          <p:nvPr/>
        </p:nvSpPr>
        <p:spPr>
          <a:xfrm>
            <a:off x="4572000" y="2180351"/>
            <a:ext cx="6024880" cy="160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5B264BDE-A7BB-4F17-A56D-5A3C3DF103B0}"/>
              </a:ext>
            </a:extLst>
          </p:cNvPr>
          <p:cNvSpPr/>
          <p:nvPr/>
        </p:nvSpPr>
        <p:spPr>
          <a:xfrm>
            <a:off x="4572000" y="3982719"/>
            <a:ext cx="6024880" cy="1497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4BCFC5CB-905C-437B-948C-A35ECA7C7F91}"/>
              </a:ext>
            </a:extLst>
          </p:cNvPr>
          <p:cNvPicPr>
            <a:picLocks noChangeAspect="1"/>
          </p:cNvPicPr>
          <p:nvPr/>
        </p:nvPicPr>
        <p:blipFill rotWithShape="1">
          <a:blip r:embed="rId2"/>
          <a:srcRect t="31449" r="25978"/>
          <a:stretch/>
        </p:blipFill>
        <p:spPr>
          <a:xfrm>
            <a:off x="335280" y="1478280"/>
            <a:ext cx="4033520" cy="5136911"/>
          </a:xfrm>
          <a:prstGeom prst="rect">
            <a:avLst/>
          </a:prstGeom>
        </p:spPr>
      </p:pic>
    </p:spTree>
    <p:extLst>
      <p:ext uri="{BB962C8B-B14F-4D97-AF65-F5344CB8AC3E}">
        <p14:creationId xmlns:p14="http://schemas.microsoft.com/office/powerpoint/2010/main" val="15471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EBF0F79-41CF-4EF7-AD22-0A3612BE6616}"/>
              </a:ext>
            </a:extLst>
          </p:cNvPr>
          <p:cNvSpPr/>
          <p:nvPr/>
        </p:nvSpPr>
        <p:spPr>
          <a:xfrm>
            <a:off x="5273040" y="173333"/>
            <a:ext cx="6690360" cy="830997"/>
          </a:xfrm>
          <a:prstGeom prst="rect">
            <a:avLst/>
          </a:prstGeom>
          <a:solidFill>
            <a:srgbClr val="81DE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ختاما حقيقة لا ينكرها أحد </a:t>
            </a:r>
          </a:p>
        </p:txBody>
      </p:sp>
      <p:sp>
        <p:nvSpPr>
          <p:cNvPr id="3" name="مستطيل 2">
            <a:extLst>
              <a:ext uri="{FF2B5EF4-FFF2-40B4-BE49-F238E27FC236}">
                <a16:creationId xmlns:a16="http://schemas.microsoft.com/office/drawing/2014/main" id="{9B379DB1-4DA6-4E9A-B080-CC3BE4162191}"/>
              </a:ext>
            </a:extLst>
          </p:cNvPr>
          <p:cNvSpPr/>
          <p:nvPr/>
        </p:nvSpPr>
        <p:spPr>
          <a:xfrm>
            <a:off x="5273040" y="1240133"/>
            <a:ext cx="6690360" cy="5262979"/>
          </a:xfrm>
          <a:prstGeom prst="rect">
            <a:avLst/>
          </a:prstGeom>
          <a:solidFill>
            <a:srgbClr val="FFBDF2"/>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ان الأم منذ انعقاد النطفة داخل الرحمة وهي تبذل من قوتها وقوتها لينمو جنينها بصحة جيدة وتتحمل الكثير من الآلام والمشقة كل هذا بنفس راضية وسعيدة ولكن اقسى هذه المتاعب بالتأكيد هي ساعات المخاض والولادة </a:t>
            </a:r>
          </a:p>
        </p:txBody>
      </p:sp>
      <p:pic>
        <p:nvPicPr>
          <p:cNvPr id="21506" name="Picture 2" descr="ØµÙØ±Ø© Ø°Ø§Øª ØµÙØ©">
            <a:extLst>
              <a:ext uri="{FF2B5EF4-FFF2-40B4-BE49-F238E27FC236}">
                <a16:creationId xmlns:a16="http://schemas.microsoft.com/office/drawing/2014/main" id="{2C5B4C23-ACC7-454D-BC14-0D270EEDF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0"/>
            <a:ext cx="5171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38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5" name="Rectangle 7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2532" name="Picture 4" descr="ÙØªÙØ¬Ø© Ø¨Ø­Ø« Ø§ÙØµÙØ± Ø¹Ù Ø­ÙÙØªÙ ÙØ±ÙØ§ ÙÙØ¶Ø¹ØªÙ ÙØ±ÙØ§">
            <a:extLst>
              <a:ext uri="{FF2B5EF4-FFF2-40B4-BE49-F238E27FC236}">
                <a16:creationId xmlns:a16="http://schemas.microsoft.com/office/drawing/2014/main" id="{919B743F-CA88-40C9-A517-0461DA27C6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77" r="1" b="25978"/>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88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6B3005-CE25-44FA-9D00-14CD814B317A}"/>
              </a:ext>
            </a:extLst>
          </p:cNvPr>
          <p:cNvSpPr>
            <a:spLocks noChangeArrowheads="1"/>
          </p:cNvSpPr>
          <p:nvPr/>
        </p:nvSpPr>
        <p:spPr bwMode="auto">
          <a:xfrm>
            <a:off x="4287520" y="181957"/>
            <a:ext cx="769112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ar-SA" sz="3200" b="0" i="0" u="none" strike="noStrike" cap="none" normalizeH="0" baseline="0" dirty="0">
                <a:ln>
                  <a:noFill/>
                </a:ln>
                <a:solidFill>
                  <a:srgbClr val="000000"/>
                </a:solidFill>
                <a:effectLst/>
                <a:latin typeface="Arabic Transparent" panose="020B0604020202020204" pitchFamily="34" charset="0"/>
                <a:cs typeface="Tahoma" panose="020B0604030504040204" pitchFamily="34" charset="0"/>
              </a:rPr>
              <a:t>يروى أنه رجل حَمَلَ أُمَّـهُ في صَحْنِ الكعبة، يطوفُ بها على أكتافه، وهو في الثلاثين من عُمُرِه، يطوفُ بأُمِّـهِ على أكتافه في صَحْنِ الكعبة، ثمَّ سأله ابن عمر ـ رضي الله عنهما جميعاً ـ ويقول له: من هذه المرأة يا عَبْدَ الله؟.</a:t>
            </a:r>
            <a:endParaRPr kumimoji="0" lang="en-US" altLang="ar-SA" sz="3200" b="0" i="0" u="none" strike="noStrike" cap="none" normalizeH="0" baseline="0" dirty="0">
              <a:ln>
                <a:noFill/>
              </a:ln>
              <a:solidFill>
                <a:schemeClr val="tx1"/>
              </a:solidFill>
              <a:effectLst/>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ar-SA" sz="3200" b="0" i="0" u="none" strike="noStrike" cap="none" normalizeH="0" baseline="0" dirty="0">
                <a:ln>
                  <a:noFill/>
                </a:ln>
                <a:solidFill>
                  <a:srgbClr val="0000FF"/>
                </a:solidFill>
                <a:effectLst/>
                <a:latin typeface="Arabic Transparent" panose="020B0604020202020204" pitchFamily="34" charset="0"/>
                <a:cs typeface="Tahoma" panose="020B0604030504040204" pitchFamily="34" charset="0"/>
              </a:rPr>
              <a:t>فيقول له الرجل: إنَّها أُمِّـي، وإنَّها الحجَّة التاسعة، إنَّها الحجَّة التاسعة التي يطوف بأُمِّه على أكتافه، ويسألُ الرجل ابن عمر ويقول له: يا ابن عمر، يا عَبْدَ الله، أَتراني </a:t>
            </a:r>
            <a:r>
              <a:rPr kumimoji="0" lang="ar-SA" altLang="ar-SA" sz="3200" b="0" i="0" u="none" strike="noStrike" cap="none" normalizeH="0" baseline="0" dirty="0" err="1">
                <a:ln>
                  <a:noFill/>
                </a:ln>
                <a:solidFill>
                  <a:srgbClr val="0000FF"/>
                </a:solidFill>
                <a:effectLst/>
                <a:latin typeface="Arabic Transparent" panose="020B0604020202020204" pitchFamily="34" charset="0"/>
                <a:cs typeface="Tahoma" panose="020B0604030504040204" pitchFamily="34" charset="0"/>
              </a:rPr>
              <a:t>وفّيتُها</a:t>
            </a:r>
            <a:r>
              <a:rPr kumimoji="0" lang="ar-SA" altLang="ar-SA" sz="3200" b="0" i="0" u="none" strike="noStrike" cap="none" normalizeH="0" baseline="0" dirty="0">
                <a:ln>
                  <a:noFill/>
                </a:ln>
                <a:solidFill>
                  <a:srgbClr val="0000FF"/>
                </a:solidFill>
                <a:effectLst/>
                <a:latin typeface="Arabic Transparent" panose="020B0604020202020204" pitchFamily="34" charset="0"/>
                <a:cs typeface="Tahoma" panose="020B0604030504040204" pitchFamily="34" charset="0"/>
              </a:rPr>
              <a:t> حقَّها ؟</a:t>
            </a:r>
            <a:endParaRPr kumimoji="0" lang="en-US" altLang="ar-SA" sz="3200" b="0" i="0" u="none" strike="noStrike" cap="none" normalizeH="0" baseline="0" dirty="0">
              <a:ln>
                <a:noFill/>
              </a:ln>
              <a:solidFill>
                <a:schemeClr val="tx1"/>
              </a:solidFill>
              <a:effectLst/>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en-US" altLang="ar-SA" sz="32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a:t>
            </a:r>
            <a:r>
              <a:rPr kumimoji="0" lang="ar-SA" altLang="ar-SA" sz="3200" b="0" i="0" u="none" strike="noStrike" cap="none" normalizeH="0" baseline="0" dirty="0">
                <a:ln>
                  <a:noFill/>
                </a:ln>
                <a:solidFill>
                  <a:srgbClr val="000000"/>
                </a:solidFill>
                <a:effectLst/>
                <a:latin typeface="Arabic Transparent" panose="020B0604020202020204" pitchFamily="34" charset="0"/>
                <a:cs typeface="Tahoma" panose="020B0604030504040204" pitchFamily="34" charset="0"/>
              </a:rPr>
              <a:t> قال ابن عمر: والذي بَعَثَ مُحمداً بالحق نبياً ورسولا، إنَّك ما قُمْتَ بِشيءٍ من حقِّها ولو بِطَلقَةٍ من </a:t>
            </a:r>
            <a:r>
              <a:rPr kumimoji="0" lang="ar-SA" altLang="ar-SA" sz="3200" b="0" i="0" u="none" strike="noStrike" cap="none" normalizeH="0" baseline="0" dirty="0" err="1">
                <a:ln>
                  <a:noFill/>
                </a:ln>
                <a:solidFill>
                  <a:srgbClr val="000000"/>
                </a:solidFill>
                <a:effectLst/>
                <a:latin typeface="Arabic Transparent" panose="020B0604020202020204" pitchFamily="34" charset="0"/>
                <a:cs typeface="Tahoma" panose="020B0604030504040204" pitchFamily="34" charset="0"/>
              </a:rPr>
              <a:t>طَلاقاتها</a:t>
            </a:r>
            <a:r>
              <a:rPr kumimoji="0" lang="ar-SA" altLang="ar-SA" sz="3200" b="0" i="0" u="none" strike="noStrike" cap="none" normalizeH="0" baseline="0" dirty="0">
                <a:ln>
                  <a:noFill/>
                </a:ln>
                <a:solidFill>
                  <a:srgbClr val="000000"/>
                </a:solidFill>
                <a:effectLst/>
                <a:latin typeface="Arabic Transparent" panose="020B0604020202020204" pitchFamily="34" charset="0"/>
                <a:cs typeface="Tahoma" panose="020B0604030504040204" pitchFamily="34" charset="0"/>
              </a:rPr>
              <a:t> فيكَ ساعة الولادة، ما قُمْتَ بشيء.</a:t>
            </a:r>
            <a:endParaRPr kumimoji="0" lang="ar-SA" altLang="ar-S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3555" name="Picture 3" descr="ÙØªÙØ¬Ø© Ø¨Ø­Ø« Ø§ÙØµÙØ± Ø¹Ù Ø±Ø¬Ù ÙØ­ÙÙ Ø§ÙÙ Ø¹ÙÙ Ø¸ÙØ±Ù">
            <a:extLst>
              <a:ext uri="{FF2B5EF4-FFF2-40B4-BE49-F238E27FC236}">
                <a16:creationId xmlns:a16="http://schemas.microsoft.com/office/drawing/2014/main" id="{DEDD73CA-65F5-4733-BEB6-22A0248F9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 y="210819"/>
            <a:ext cx="3738880" cy="628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54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ØµÙØ±Ø© Ø°Ø§Øª ØµÙØ©">
            <a:extLst>
              <a:ext uri="{FF2B5EF4-FFF2-40B4-BE49-F238E27FC236}">
                <a16:creationId xmlns:a16="http://schemas.microsoft.com/office/drawing/2014/main" id="{F5F9AD74-FF1F-4DF7-AA4B-64038EBF5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21" b="21268"/>
          <a:stretch/>
        </p:blipFill>
        <p:spPr bwMode="auto">
          <a:xfrm>
            <a:off x="643467" y="850011"/>
            <a:ext cx="5291666" cy="515797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ÙØªÙØ¬Ø© Ø¨Ø­Ø« Ø§ÙØµÙØ± Ø¹Ù ÙØ§Ø±Ø¨ Ø§Ø±Ø²ÙÙÙ Ø¨Ø± Ø§ÙÙ">
            <a:extLst>
              <a:ext uri="{FF2B5EF4-FFF2-40B4-BE49-F238E27FC236}">
                <a16:creationId xmlns:a16="http://schemas.microsoft.com/office/drawing/2014/main" id="{299D46C7-1869-4DAF-AE18-F4218A85A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865" y="783166"/>
            <a:ext cx="5291667" cy="529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8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36A10EC0-9143-41D8-9252-2B5A4C551863}"/>
              </a:ext>
            </a:extLst>
          </p:cNvPr>
          <p:cNvSpPr/>
          <p:nvPr/>
        </p:nvSpPr>
        <p:spPr>
          <a:xfrm>
            <a:off x="3566161" y="1636375"/>
            <a:ext cx="7468576" cy="4524315"/>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**تناقش التغيرات التي تحدث في الأسبوع الأول بعد الإخصاب</a:t>
            </a:r>
          </a:p>
          <a:p>
            <a:pPr algn="ctr"/>
            <a:r>
              <a:rPr lang="ar-SA" sz="4800" dirty="0">
                <a:ln w="0"/>
                <a:effectLst>
                  <a:outerShdw blurRad="38100" dist="19050" dir="2700000" algn="tl" rotWithShape="0">
                    <a:schemeClr val="dk1">
                      <a:alpha val="40000"/>
                    </a:schemeClr>
                  </a:outerShdw>
                </a:effectLst>
              </a:rPr>
              <a:t>**تصف التغيرات الرئيسة التي تحدث في المراحل الثلاث لتكوين الجنين </a:t>
            </a:r>
          </a:p>
          <a:p>
            <a:pPr algn="ctr"/>
            <a:r>
              <a:rPr lang="ar-SA" sz="4800" dirty="0">
                <a:ln w="0"/>
                <a:effectLst>
                  <a:outerShdw blurRad="38100" dist="19050" dir="2700000" algn="tl" rotWithShape="0">
                    <a:schemeClr val="dk1">
                      <a:alpha val="40000"/>
                    </a:schemeClr>
                  </a:outerShdw>
                </a:effectLst>
              </a:rPr>
              <a:t>**توضح تغير مستويات الهرمونات خلال الحمل   </a:t>
            </a:r>
            <a:r>
              <a:rPr lang="ar-SA" sz="4800" b="0" cap="none" spc="0" dirty="0">
                <a:ln w="0"/>
                <a:solidFill>
                  <a:schemeClr val="tx1"/>
                </a:solidFill>
                <a:effectLst>
                  <a:outerShdw blurRad="38100" dist="19050" dir="2700000" algn="tl" rotWithShape="0">
                    <a:schemeClr val="dk1">
                      <a:alpha val="40000"/>
                    </a:schemeClr>
                  </a:outerShdw>
                </a:effectLst>
              </a:rPr>
              <a:t>  </a:t>
            </a:r>
          </a:p>
        </p:txBody>
      </p:sp>
      <p:pic>
        <p:nvPicPr>
          <p:cNvPr id="3074" name="Picture 2" descr="ÙØªÙØ¬Ø© Ø¨Ø­Ø« Ø§ÙØµÙØ± Ø¹Ù ÙØ±Ø§Ø­Ù ÙÙÙ Ø§ÙØ¬ÙÙÙ">
            <a:extLst>
              <a:ext uri="{FF2B5EF4-FFF2-40B4-BE49-F238E27FC236}">
                <a16:creationId xmlns:a16="http://schemas.microsoft.com/office/drawing/2014/main" id="{DA6C4AF9-45F8-4C6B-B7E0-A507EE0E6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5559" r="3767" b="4031"/>
          <a:stretch/>
        </p:blipFill>
        <p:spPr bwMode="auto">
          <a:xfrm rot="1712300">
            <a:off x="637912" y="3945810"/>
            <a:ext cx="3159760" cy="2641600"/>
          </a:xfrm>
          <a:prstGeom prst="ellipse">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006CEA7F-00F7-4782-876A-9A29A947B2C1}"/>
              </a:ext>
            </a:extLst>
          </p:cNvPr>
          <p:cNvSpPr/>
          <p:nvPr/>
        </p:nvSpPr>
        <p:spPr>
          <a:xfrm>
            <a:off x="731520" y="0"/>
            <a:ext cx="360000" cy="6858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33CE33B8-7639-4F47-8CE9-D28B966DF957}"/>
              </a:ext>
            </a:extLst>
          </p:cNvPr>
          <p:cNvSpPr/>
          <p:nvPr/>
        </p:nvSpPr>
        <p:spPr>
          <a:xfrm rot="5400000">
            <a:off x="6002320" y="130690"/>
            <a:ext cx="180000" cy="12240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6B148A5-07C1-4891-BF25-CBACAFE315C0}"/>
              </a:ext>
            </a:extLst>
          </p:cNvPr>
          <p:cNvSpPr/>
          <p:nvPr/>
        </p:nvSpPr>
        <p:spPr>
          <a:xfrm>
            <a:off x="1255058" y="0"/>
            <a:ext cx="180000" cy="6858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272C89A6-CDB6-416E-B588-6661D4E21D04}"/>
              </a:ext>
            </a:extLst>
          </p:cNvPr>
          <p:cNvSpPr/>
          <p:nvPr/>
        </p:nvSpPr>
        <p:spPr>
          <a:xfrm rot="5400000">
            <a:off x="6002320" y="434639"/>
            <a:ext cx="180000" cy="12240000"/>
          </a:xfrm>
          <a:prstGeom prst="rect">
            <a:avLst/>
          </a:prstGeom>
          <a:solidFill>
            <a:srgbClr val="EAB7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11F3D35A-6147-4121-A14B-06982F32BCAA}"/>
              </a:ext>
            </a:extLst>
          </p:cNvPr>
          <p:cNvSpPr/>
          <p:nvPr/>
        </p:nvSpPr>
        <p:spPr>
          <a:xfrm>
            <a:off x="3820161" y="700420"/>
            <a:ext cx="7468576" cy="830997"/>
          </a:xfrm>
          <a:prstGeom prst="rect">
            <a:avLst/>
          </a:prstGeom>
          <a:noFill/>
        </p:spPr>
        <p:txBody>
          <a:bodyPr wrap="square" lIns="91440" tIns="45720" rIns="91440" bIns="45720">
            <a:spAutoFit/>
          </a:bodyPr>
          <a:lstStyle/>
          <a:p>
            <a:pPr algn="ctr"/>
            <a:r>
              <a:rPr lang="ar-SA" sz="4800" b="1" dirty="0">
                <a:ln w="0"/>
                <a:solidFill>
                  <a:srgbClr val="FF0000"/>
                </a:solidFill>
                <a:effectLst>
                  <a:outerShdw blurRad="38100" dist="19050" dir="2700000" algn="tl" rotWithShape="0">
                    <a:schemeClr val="dk1">
                      <a:alpha val="40000"/>
                    </a:schemeClr>
                  </a:outerShdw>
                </a:effectLst>
              </a:rPr>
              <a:t>أهداف الدرس </a:t>
            </a:r>
            <a:endParaRPr lang="ar-SA" sz="48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912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0905"/>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AD804B2-3078-4751-9DC7-B759CC870AEB}"/>
              </a:ext>
            </a:extLst>
          </p:cNvPr>
          <p:cNvSpPr/>
          <p:nvPr/>
        </p:nvSpPr>
        <p:spPr>
          <a:xfrm>
            <a:off x="5263296" y="4701550"/>
            <a:ext cx="6667396" cy="1446550"/>
          </a:xfrm>
          <a:prstGeom prst="rect">
            <a:avLst/>
          </a:prstGeom>
          <a:noFill/>
          <a:ln w="38100">
            <a:noFill/>
          </a:ln>
        </p:spPr>
        <p:txBody>
          <a:bodyPr wrap="square" lIns="91440" tIns="45720" rIns="91440" bIns="45720">
            <a:spAutoFit/>
          </a:bodyPr>
          <a:lstStyle/>
          <a:p>
            <a:pPr algn="ctr"/>
            <a:r>
              <a:rPr lang="ar-SA" sz="4400" b="1" cap="none" spc="0" dirty="0">
                <a:ln w="0"/>
                <a:solidFill>
                  <a:schemeClr val="bg1"/>
                </a:solidFill>
                <a:effectLst>
                  <a:outerShdw blurRad="38100" dist="19050" dir="2700000" algn="tl" rotWithShape="0">
                    <a:schemeClr val="dk1">
                      <a:alpha val="40000"/>
                    </a:schemeClr>
                  </a:outerShdw>
                </a:effectLst>
              </a:rPr>
              <a:t>حيث تتجلى قدرة الخالق عز وجل في معجزة خلق الانسان  </a:t>
            </a:r>
          </a:p>
        </p:txBody>
      </p:sp>
      <p:pic>
        <p:nvPicPr>
          <p:cNvPr id="2050" name="Picture 2" descr="ÙØªÙØ¬Ø© Ø¨Ø­Ø« Ø§ÙØµÙØ± Ø¹Ù ÙØ±Ø§Ø­Ù ÙÙÙ Ø§ÙØ¬ÙÙÙ Ø¨Ø§ÙØµÙØ±">
            <a:extLst>
              <a:ext uri="{FF2B5EF4-FFF2-40B4-BE49-F238E27FC236}">
                <a16:creationId xmlns:a16="http://schemas.microsoft.com/office/drawing/2014/main" id="{554F6B3E-85A6-4485-9220-891BD1D9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78" y="254614"/>
            <a:ext cx="4235470" cy="6196985"/>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0C985092-281B-4B60-A917-9045E09CB5D4}"/>
              </a:ext>
            </a:extLst>
          </p:cNvPr>
          <p:cNvSpPr/>
          <p:nvPr/>
        </p:nvSpPr>
        <p:spPr>
          <a:xfrm>
            <a:off x="5263296" y="457814"/>
            <a:ext cx="6667396" cy="1446550"/>
          </a:xfrm>
          <a:prstGeom prst="rect">
            <a:avLst/>
          </a:prstGeom>
          <a:noFill/>
          <a:ln w="38100">
            <a:noFill/>
          </a:ln>
        </p:spPr>
        <p:txBody>
          <a:bodyPr wrap="square" lIns="91440" tIns="45720" rIns="91440" bIns="45720">
            <a:spAutoFit/>
          </a:bodyPr>
          <a:lstStyle/>
          <a:p>
            <a:pPr algn="ctr"/>
            <a:r>
              <a:rPr lang="ar-SA" sz="4400" b="1" cap="none" spc="0" dirty="0">
                <a:ln w="0"/>
                <a:solidFill>
                  <a:schemeClr val="bg1"/>
                </a:solidFill>
                <a:effectLst>
                  <a:outerShdw blurRad="38100" dist="19050" dir="2700000" algn="tl" rotWithShape="0">
                    <a:schemeClr val="dk1">
                      <a:alpha val="40000"/>
                    </a:schemeClr>
                  </a:outerShdw>
                </a:effectLst>
              </a:rPr>
              <a:t>هل تعرفين ما هي القصة التي عاشها كل انسان </a:t>
            </a:r>
          </a:p>
        </p:txBody>
      </p:sp>
      <p:sp>
        <p:nvSpPr>
          <p:cNvPr id="7" name="مستطيل 6">
            <a:extLst>
              <a:ext uri="{FF2B5EF4-FFF2-40B4-BE49-F238E27FC236}">
                <a16:creationId xmlns:a16="http://schemas.microsoft.com/office/drawing/2014/main" id="{9307787D-C4D6-434C-9B80-71DE19677B68}"/>
              </a:ext>
            </a:extLst>
          </p:cNvPr>
          <p:cNvSpPr/>
          <p:nvPr/>
        </p:nvSpPr>
        <p:spPr>
          <a:xfrm>
            <a:off x="5263296" y="2579682"/>
            <a:ext cx="6667396" cy="1446550"/>
          </a:xfrm>
          <a:prstGeom prst="rect">
            <a:avLst/>
          </a:prstGeom>
          <a:noFill/>
          <a:ln w="38100">
            <a:noFill/>
          </a:ln>
        </p:spPr>
        <p:txBody>
          <a:bodyPr wrap="square" lIns="91440" tIns="45720" rIns="91440" bIns="45720">
            <a:spAutoFit/>
          </a:bodyPr>
          <a:lstStyle/>
          <a:p>
            <a:pPr algn="ctr"/>
            <a:r>
              <a:rPr lang="ar-SA" sz="4400" b="1" cap="none" spc="0" dirty="0">
                <a:ln w="0"/>
                <a:solidFill>
                  <a:schemeClr val="bg1"/>
                </a:solidFill>
                <a:effectLst>
                  <a:outerShdw blurRad="38100" dist="19050" dir="2700000" algn="tl" rotWithShape="0">
                    <a:schemeClr val="dk1">
                      <a:alpha val="40000"/>
                    </a:schemeClr>
                  </a:outerShdw>
                </a:effectLst>
              </a:rPr>
              <a:t>انها بلا شك قصة بداية حياة كل إنسان </a:t>
            </a:r>
          </a:p>
        </p:txBody>
      </p:sp>
    </p:spTree>
    <p:extLst>
      <p:ext uri="{BB962C8B-B14F-4D97-AF65-F5344CB8AC3E}">
        <p14:creationId xmlns:p14="http://schemas.microsoft.com/office/powerpoint/2010/main" val="173718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2233</Words>
  <Application>Microsoft Office PowerPoint</Application>
  <PresentationFormat>شاشة عريضة</PresentationFormat>
  <Paragraphs>316</Paragraphs>
  <Slides>74</Slides>
  <Notes>0</Notes>
  <HiddenSlides>0</HiddenSlides>
  <MMClips>5</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74</vt:i4>
      </vt:variant>
    </vt:vector>
  </HeadingPairs>
  <TitlesOfParts>
    <vt:vector size="81" baseType="lpstr">
      <vt:lpstr>Arabic Transparent</vt:lpstr>
      <vt:lpstr>Arial</vt:lpstr>
      <vt:lpstr>Calibri</vt:lpstr>
      <vt:lpstr>Calibri Light</vt:lpstr>
      <vt:lpstr>Impact</vt:lpstr>
      <vt:lpstr>Tahoma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User129</dc:creator>
  <cp:lastModifiedBy>User129</cp:lastModifiedBy>
  <cp:revision>2</cp:revision>
  <dcterms:created xsi:type="dcterms:W3CDTF">2019-02-03T19:03:03Z</dcterms:created>
  <dcterms:modified xsi:type="dcterms:W3CDTF">2019-02-03T19:53:18Z</dcterms:modified>
</cp:coreProperties>
</file>