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1"/>
  </p:notesMasterIdLst>
  <p:sldIdLst>
    <p:sldId id="365" r:id="rId2"/>
    <p:sldId id="256" r:id="rId3"/>
    <p:sldId id="297" r:id="rId4"/>
    <p:sldId id="366" r:id="rId5"/>
    <p:sldId id="298" r:id="rId6"/>
    <p:sldId id="299" r:id="rId7"/>
    <p:sldId id="300" r:id="rId8"/>
    <p:sldId id="301" r:id="rId9"/>
    <p:sldId id="283" r:id="rId10"/>
    <p:sldId id="284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3" r:id="rId30"/>
    <p:sldId id="324" r:id="rId31"/>
    <p:sldId id="349" r:id="rId32"/>
    <p:sldId id="325" r:id="rId33"/>
    <p:sldId id="326" r:id="rId34"/>
    <p:sldId id="327" r:id="rId35"/>
    <p:sldId id="328" r:id="rId36"/>
    <p:sldId id="347" r:id="rId37"/>
    <p:sldId id="348" r:id="rId38"/>
    <p:sldId id="329" r:id="rId39"/>
    <p:sldId id="285" r:id="rId40"/>
    <p:sldId id="330" r:id="rId41"/>
    <p:sldId id="331" r:id="rId42"/>
    <p:sldId id="341" r:id="rId43"/>
    <p:sldId id="333" r:id="rId44"/>
    <p:sldId id="334" r:id="rId45"/>
    <p:sldId id="335" r:id="rId46"/>
    <p:sldId id="367" r:id="rId47"/>
    <p:sldId id="336" r:id="rId48"/>
    <p:sldId id="337" r:id="rId49"/>
    <p:sldId id="350" r:id="rId50"/>
    <p:sldId id="351" r:id="rId51"/>
    <p:sldId id="352" r:id="rId52"/>
    <p:sldId id="353" r:id="rId53"/>
    <p:sldId id="354" r:id="rId54"/>
    <p:sldId id="355" r:id="rId55"/>
    <p:sldId id="371" r:id="rId56"/>
    <p:sldId id="372" r:id="rId57"/>
    <p:sldId id="373" r:id="rId58"/>
    <p:sldId id="374" r:id="rId59"/>
    <p:sldId id="356" r:id="rId60"/>
    <p:sldId id="357" r:id="rId61"/>
    <p:sldId id="368" r:id="rId62"/>
    <p:sldId id="369" r:id="rId63"/>
    <p:sldId id="370" r:id="rId64"/>
    <p:sldId id="358" r:id="rId65"/>
    <p:sldId id="359" r:id="rId66"/>
    <p:sldId id="360" r:id="rId67"/>
    <p:sldId id="361" r:id="rId68"/>
    <p:sldId id="362" r:id="rId69"/>
    <p:sldId id="363" r:id="rId70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8000"/>
    <a:srgbClr val="9900CC"/>
    <a:srgbClr val="0000FF"/>
    <a:srgbClr val="FF3300"/>
    <a:srgbClr val="00FF00"/>
    <a:srgbClr val="FF0066"/>
    <a:srgbClr val="00FFFF"/>
    <a:srgbClr val="66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7091" autoAdjust="0"/>
    <p:restoredTop sz="94660"/>
  </p:normalViewPr>
  <p:slideViewPr>
    <p:cSldViewPr>
      <p:cViewPr varScale="1">
        <p:scale>
          <a:sx n="42" d="100"/>
          <a:sy n="42" d="100"/>
        </p:scale>
        <p:origin x="-108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72E9C5-1473-4AAA-AEE6-9C144C017E02}" type="datetimeFigureOut">
              <a:rPr lang="ar-SA"/>
              <a:pPr>
                <a:defRPr/>
              </a:pPr>
              <a:t>23/07/1438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6D96C0-73FB-4D15-BABC-92D42D3487E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8704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E622A-BC83-4D79-BF0F-A161D2E16FD8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ar-S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8806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156DE1-9B10-4C6E-B374-FA124A395617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6A742-9E4E-487A-8613-F24640AA1CDC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0967-4AAF-457B-B87B-51702D1D78D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BA9B4-15D5-4FD2-B22C-5842B2B9E574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0D96D-1C69-4E95-B327-874553D42FE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BE58-ADA7-4DE5-97C9-DD8872E82D26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2974C-DBE3-4AD4-96D1-269A2BCBC173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1D13-D56F-4485-979A-FF83A9F5293B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150D7-4B91-4A11-AAF5-BEC880FECCE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B70F-E8A9-4EB3-8CB2-DE523DCA67AB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860A5-C8B6-4EDC-8FF3-118CE938326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D2C8C-C1D8-4B03-B664-4942CC260355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C3C31-EFF1-4B49-B30D-7A1F3DF3D26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E1FFC-8068-4074-9622-AB169E8DB809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8B307-E9C6-4C34-A9C8-CA29F40540C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D8026-9CA3-4C3C-B183-F4B0B624FE23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54354-3511-4DFD-8A45-4CFE028519C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0F6BF-038B-45E5-AA86-7D510276BDA4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214D2-26AF-4EBA-8098-A8C2B3F0B82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339AF-3ADA-46B9-809E-0022D7346082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BDC90-77DE-4E77-8AC0-346853ED550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70D8B-246D-41D2-9B1F-394AB98D04D4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B00B7-76E8-406F-BF9F-5EC16F50395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wheel spokes="1"/>
    <p:sndAc>
      <p:stSnd>
        <p:snd r:embed="rId1" name="cp_empty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EA6374-A969-48D7-8E8F-B030C236073C}" type="datetimeFigureOut">
              <a:rPr lang="ar-EG"/>
              <a:pPr>
                <a:defRPr/>
              </a:pPr>
              <a:t>23/07/1438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A8428A-70AD-4F07-8219-CE41089C0C8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1"/>
    <p:sndAc>
      <p:stSnd>
        <p:snd r:embed="rId13" name="cp_empty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3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3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3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3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3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4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3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7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audio" Target="../media/audio45.wav"/><Relationship Id="rId4" Type="http://schemas.openxmlformats.org/officeDocument/2006/relationships/audio" Target="../media/audio4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4" Type="http://schemas.openxmlformats.org/officeDocument/2006/relationships/audio" Target="../media/audio4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wmf"/><Relationship Id="rId4" Type="http://schemas.openxmlformats.org/officeDocument/2006/relationships/audio" Target="../media/audio4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.wmf"/><Relationship Id="rId4" Type="http://schemas.openxmlformats.org/officeDocument/2006/relationships/audio" Target="../media/audio5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wmf"/><Relationship Id="rId4" Type="http://schemas.openxmlformats.org/officeDocument/2006/relationships/audio" Target="../media/audio5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wmf"/><Relationship Id="rId4" Type="http://schemas.openxmlformats.org/officeDocument/2006/relationships/audio" Target="../media/audio5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audio" Target="../media/audio5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audio" Target="../media/audio59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wmf"/><Relationship Id="rId4" Type="http://schemas.openxmlformats.org/officeDocument/2006/relationships/audio" Target="../media/audio6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7.wmf"/><Relationship Id="rId4" Type="http://schemas.openxmlformats.org/officeDocument/2006/relationships/audio" Target="../media/audio6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audio" Target="../media/audio6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audio" Target="../media/audio67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audio" Target="../media/audio6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5.wav"/><Relationship Id="rId13" Type="http://schemas.openxmlformats.org/officeDocument/2006/relationships/audio" Target="../media/audio80.wav"/><Relationship Id="rId18" Type="http://schemas.openxmlformats.org/officeDocument/2006/relationships/audio" Target="../media/audio85.wav"/><Relationship Id="rId3" Type="http://schemas.openxmlformats.org/officeDocument/2006/relationships/audio" Target="../media/audio70.wav"/><Relationship Id="rId7" Type="http://schemas.openxmlformats.org/officeDocument/2006/relationships/audio" Target="../media/audio74.wav"/><Relationship Id="rId12" Type="http://schemas.openxmlformats.org/officeDocument/2006/relationships/audio" Target="../media/audio79.wav"/><Relationship Id="rId17" Type="http://schemas.openxmlformats.org/officeDocument/2006/relationships/audio" Target="../media/audio84.wav"/><Relationship Id="rId2" Type="http://schemas.openxmlformats.org/officeDocument/2006/relationships/audio" Target="../media/audio8.wav"/><Relationship Id="rId16" Type="http://schemas.openxmlformats.org/officeDocument/2006/relationships/audio" Target="../media/audio83.wav"/><Relationship Id="rId20" Type="http://schemas.openxmlformats.org/officeDocument/2006/relationships/audio" Target="../media/audio8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3.wav"/><Relationship Id="rId11" Type="http://schemas.openxmlformats.org/officeDocument/2006/relationships/audio" Target="../media/audio78.wav"/><Relationship Id="rId5" Type="http://schemas.openxmlformats.org/officeDocument/2006/relationships/audio" Target="../media/audio72.wav"/><Relationship Id="rId15" Type="http://schemas.openxmlformats.org/officeDocument/2006/relationships/audio" Target="../media/audio82.wav"/><Relationship Id="rId10" Type="http://schemas.openxmlformats.org/officeDocument/2006/relationships/audio" Target="../media/audio77.wav"/><Relationship Id="rId19" Type="http://schemas.openxmlformats.org/officeDocument/2006/relationships/audio" Target="../media/audio86.wav"/><Relationship Id="rId4" Type="http://schemas.openxmlformats.org/officeDocument/2006/relationships/audio" Target="../media/audio71.wav"/><Relationship Id="rId9" Type="http://schemas.openxmlformats.org/officeDocument/2006/relationships/audio" Target="../media/audio76.wav"/><Relationship Id="rId14" Type="http://schemas.openxmlformats.org/officeDocument/2006/relationships/audio" Target="../media/audio8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9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9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9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97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audio" Target="../media/audio99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5" Type="http://schemas.openxmlformats.org/officeDocument/2006/relationships/audio" Target="../media/audio102.wav"/><Relationship Id="rId4" Type="http://schemas.openxmlformats.org/officeDocument/2006/relationships/audio" Target="../media/audio10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104.wav"/><Relationship Id="rId4" Type="http://schemas.openxmlformats.org/officeDocument/2006/relationships/audio" Target="../media/audio10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audio" Target="../media/audio3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audio" Target="../media/audio2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audio" Target="../media/audio37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wmf"/><Relationship Id="rId4" Type="http://schemas.openxmlformats.org/officeDocument/2006/relationships/audio" Target="../media/audio3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1.wav"/><Relationship Id="rId4" Type="http://schemas.openxmlformats.org/officeDocument/2006/relationships/audio" Target="../media/audio110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5" Type="http://schemas.openxmlformats.org/officeDocument/2006/relationships/audio" Target="../media/audio114.wav"/><Relationship Id="rId4" Type="http://schemas.openxmlformats.org/officeDocument/2006/relationships/audio" Target="../media/audio11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7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1.wav"/><Relationship Id="rId4" Type="http://schemas.openxmlformats.org/officeDocument/2006/relationships/audio" Target="../media/audio120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24.wav"/><Relationship Id="rId4" Type="http://schemas.openxmlformats.org/officeDocument/2006/relationships/audio" Target="../media/audio12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1.wav"/><Relationship Id="rId3" Type="http://schemas.openxmlformats.org/officeDocument/2006/relationships/audio" Target="../media/audio126.wav"/><Relationship Id="rId7" Type="http://schemas.openxmlformats.org/officeDocument/2006/relationships/audio" Target="../media/audio1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9.wav"/><Relationship Id="rId5" Type="http://schemas.openxmlformats.org/officeDocument/2006/relationships/audio" Target="../media/audio128.wav"/><Relationship Id="rId4" Type="http://schemas.openxmlformats.org/officeDocument/2006/relationships/audio" Target="../media/audio127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1.wav"/><Relationship Id="rId3" Type="http://schemas.openxmlformats.org/officeDocument/2006/relationships/audio" Target="../media/audio132.wav"/><Relationship Id="rId7" Type="http://schemas.openxmlformats.org/officeDocument/2006/relationships/audio" Target="../media/audio13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5.wav"/><Relationship Id="rId5" Type="http://schemas.openxmlformats.org/officeDocument/2006/relationships/audio" Target="../media/audio134.wav"/><Relationship Id="rId4" Type="http://schemas.openxmlformats.org/officeDocument/2006/relationships/audio" Target="../media/audio133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2.wav"/><Relationship Id="rId3" Type="http://schemas.openxmlformats.org/officeDocument/2006/relationships/audio" Target="../media/audio137.wav"/><Relationship Id="rId7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5" Type="http://schemas.openxmlformats.org/officeDocument/2006/relationships/audio" Target="../media/audio139.wav"/><Relationship Id="rId10" Type="http://schemas.openxmlformats.org/officeDocument/2006/relationships/image" Target="../media/image22.png"/><Relationship Id="rId4" Type="http://schemas.openxmlformats.org/officeDocument/2006/relationships/audio" Target="../media/audio138.wav"/><Relationship Id="rId9" Type="http://schemas.openxmlformats.org/officeDocument/2006/relationships/audio" Target="../media/audio13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44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audio" Target="../media/audio14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7.wav"/><Relationship Id="rId7" Type="http://schemas.openxmlformats.org/officeDocument/2006/relationships/audio" Target="../media/audio15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0.wav"/><Relationship Id="rId5" Type="http://schemas.openxmlformats.org/officeDocument/2006/relationships/audio" Target="../media/audio149.wav"/><Relationship Id="rId4" Type="http://schemas.openxmlformats.org/officeDocument/2006/relationships/audio" Target="../media/audio148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7.wav"/><Relationship Id="rId3" Type="http://schemas.openxmlformats.org/officeDocument/2006/relationships/audio" Target="../media/audio152.wav"/><Relationship Id="rId7" Type="http://schemas.openxmlformats.org/officeDocument/2006/relationships/audio" Target="../media/audio15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5.wav"/><Relationship Id="rId5" Type="http://schemas.openxmlformats.org/officeDocument/2006/relationships/audio" Target="../media/audio154.wav"/><Relationship Id="rId4" Type="http://schemas.openxmlformats.org/officeDocument/2006/relationships/audio" Target="../media/audio153.wav"/><Relationship Id="rId9" Type="http://schemas.openxmlformats.org/officeDocument/2006/relationships/audio" Target="../media/audio158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4" Type="http://schemas.openxmlformats.org/officeDocument/2006/relationships/audio" Target="../media/audio160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audio" Target="../media/audio5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65.wav"/><Relationship Id="rId4" Type="http://schemas.openxmlformats.org/officeDocument/2006/relationships/audio" Target="../media/audio16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27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5" Type="http://schemas.openxmlformats.org/officeDocument/2006/relationships/audio" Target="../media/audio168.wav"/><Relationship Id="rId4" Type="http://schemas.openxmlformats.org/officeDocument/2006/relationships/audio" Target="../media/audio167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71.wav"/><Relationship Id="rId4" Type="http://schemas.openxmlformats.org/officeDocument/2006/relationships/audio" Target="../media/audio170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73.wav"/><Relationship Id="rId4" Type="http://schemas.openxmlformats.org/officeDocument/2006/relationships/audio" Target="../media/audio17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75.wav"/><Relationship Id="rId4" Type="http://schemas.openxmlformats.org/officeDocument/2006/relationships/audio" Target="../media/audio174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78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audio" Target="../media/audio180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audio" Target="../media/audio182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audio" Target="../media/audio184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audio" Target="../media/audio18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29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2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2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57188" y="2362200"/>
            <a:ext cx="8405812" cy="3623552"/>
            <a:chOff x="928684" y="2786058"/>
            <a:chExt cx="7400254" cy="2379049"/>
          </a:xfrm>
        </p:grpSpPr>
        <p:sp>
          <p:nvSpPr>
            <p:cNvPr id="8" name="Rectangle 7"/>
            <p:cNvSpPr/>
            <p:nvPr/>
          </p:nvSpPr>
          <p:spPr>
            <a:xfrm>
              <a:off x="1142779" y="2857816"/>
              <a:ext cx="7001540" cy="2143076"/>
            </a:xfrm>
            <a:prstGeom prst="rect">
              <a:avLst/>
            </a:prstGeom>
            <a:gradFill flip="none" rotWithShape="1">
              <a:gsLst>
                <a:gs pos="0">
                  <a:srgbClr val="0000FF"/>
                </a:gs>
                <a:gs pos="50000">
                  <a:schemeClr val="bg1"/>
                </a:gs>
                <a:gs pos="100000">
                  <a:srgbClr val="00FFFF"/>
                </a:gs>
              </a:gsLst>
              <a:lin ang="13500000" scaled="1"/>
              <a:tileRect/>
            </a:gra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2055" name="Picture 8" descr="00137.WM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28684" y="2786058"/>
              <a:ext cx="7400254" cy="2379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1070832" y="2766417"/>
            <a:ext cx="6977736" cy="415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latin typeface="Calibri" pitchFamily="34" charset="0"/>
                <a:cs typeface="Times New Roman" pitchFamily="18" charset="0"/>
              </a:rPr>
              <a:t>الجبر</a:t>
            </a:r>
            <a:r>
              <a:rPr lang="ar-EG" sz="6600" b="1" dirty="0" smtClean="0">
                <a:latin typeface="Calibri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ar-EG" sz="6600" b="1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ar-EG" sz="6600" b="1" dirty="0">
                <a:latin typeface="Calibri" pitchFamily="34" charset="0"/>
                <a:cs typeface="Times New Roman" pitchFamily="18" charset="0"/>
              </a:rPr>
              <a:t>الأنماط العددية والدوال</a:t>
            </a:r>
          </a:p>
        </p:txBody>
      </p:sp>
    </p:spTree>
  </p:cSld>
  <p:clrMapOvr>
    <a:masterClrMapping/>
  </p:clrMapOvr>
  <p:transition>
    <p:checker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نماط العددية والدوا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0246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0247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15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57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5400" b="1" dirty="0" smtClean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3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7     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غير أولي 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1270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1271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45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5400" b="1" dirty="0" smtClean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5                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2294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2295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29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9          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لي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3318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3319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56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5400" b="1" dirty="0" smtClean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6                  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4342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4343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93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5400" b="1" dirty="0" smtClean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3               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5366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5367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53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                  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لي 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16390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16391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31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                  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لي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457200"/>
            <a:ext cx="8429625" cy="5786438"/>
            <a:chOff x="214280" y="785792"/>
            <a:chExt cx="7358113" cy="4714910"/>
          </a:xfrm>
        </p:grpSpPr>
        <p:grpSp>
          <p:nvGrpSpPr>
            <p:cNvPr id="17415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17420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17424" name="Picture 7" descr="00145.WMF"/>
                <p:cNvPicPr>
                  <a:picLocks noChangeAspect="1"/>
                </p:cNvPicPr>
                <p:nvPr/>
              </p:nvPicPr>
              <p:blipFill>
                <a:blip r:embed="rId6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7416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12" name="Plaque 11"/>
          <p:cNvSpPr/>
          <p:nvPr/>
        </p:nvSpPr>
        <p:spPr>
          <a:xfrm>
            <a:off x="6286512" y="3094032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</a:t>
            </a: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286250" y="30226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24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143000" y="4919008"/>
            <a:ext cx="5715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6000" b="1" dirty="0" smtClean="0"/>
              <a:t>= 2×2×2×3</a:t>
            </a:r>
            <a:r>
              <a:rPr lang="ar-EG" sz="6000" b="1" dirty="0"/>
              <a:t/>
            </a:r>
            <a:br>
              <a:rPr lang="ar-EG" sz="6000" b="1" dirty="0"/>
            </a:br>
            <a:endParaRPr lang="en-US" sz="6000" dirty="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2743200"/>
            <a:ext cx="2362200" cy="2209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ل كل عدد فيما يأتي إلى عوامله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4        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= 2×2×2×3                         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18439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18444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18448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8440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2859206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438650" y="28448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18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428750" y="4270375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000" b="1" dirty="0" smtClean="0">
                <a:latin typeface="Calibri" pitchFamily="34" charset="0"/>
              </a:rPr>
              <a:t>= 2</a:t>
            </a:r>
            <a:r>
              <a:rPr lang="ar-SA" sz="6000" b="1" dirty="0" smtClean="0">
                <a:latin typeface="Calibri" pitchFamily="34" charset="0"/>
              </a:rPr>
              <a:t>×3×3</a:t>
            </a:r>
            <a:endParaRPr lang="en-US" sz="60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613" y="3355975"/>
            <a:ext cx="1800225" cy="2384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       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×3×3                             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19463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19468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19472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9464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2859206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24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438650" y="28448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40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2057400" y="4851737"/>
            <a:ext cx="52514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6000" b="1" dirty="0" smtClean="0"/>
              <a:t>= 2×2×2×5</a:t>
            </a:r>
            <a:endParaRPr lang="en-US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2919413"/>
            <a:ext cx="1881188" cy="18049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            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×2×2×5                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14375" y="3143250"/>
            <a:ext cx="5000625" cy="3143250"/>
            <a:chOff x="1214414" y="3071810"/>
            <a:chExt cx="5000660" cy="3143272"/>
          </a:xfrm>
        </p:grpSpPr>
        <p:grpSp>
          <p:nvGrpSpPr>
            <p:cNvPr id="3078" name="Group 3"/>
            <p:cNvGrpSpPr>
              <a:grpSpLocks/>
            </p:cNvGrpSpPr>
            <p:nvPr/>
          </p:nvGrpSpPr>
          <p:grpSpPr bwMode="auto">
            <a:xfrm>
              <a:off x="1214414" y="3071810"/>
              <a:ext cx="5000660" cy="3143272"/>
              <a:chOff x="4071934" y="428604"/>
              <a:chExt cx="3929090" cy="3143272"/>
            </a:xfrm>
          </p:grpSpPr>
          <p:sp>
            <p:nvSpPr>
              <p:cNvPr id="7" name="Flowchart: Punched Tape 6"/>
              <p:cNvSpPr/>
              <p:nvPr/>
            </p:nvSpPr>
            <p:spPr>
              <a:xfrm>
                <a:off x="4071934" y="428604"/>
                <a:ext cx="3286715" cy="3143272"/>
              </a:xfrm>
              <a:prstGeom prst="flowChartPunchedTap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cs typeface="+mj-cs"/>
                </a:endParaRPr>
              </a:p>
            </p:txBody>
          </p:sp>
          <p:sp>
            <p:nvSpPr>
              <p:cNvPr id="8" name="Round Single Corner Rectangle 7"/>
              <p:cNvSpPr/>
              <p:nvPr/>
            </p:nvSpPr>
            <p:spPr>
              <a:xfrm>
                <a:off x="4071934" y="785794"/>
                <a:ext cx="3929090" cy="2500330"/>
              </a:xfrm>
              <a:prstGeom prst="round1Rect">
                <a:avLst>
                  <a:gd name="adj" fmla="val 50000"/>
                </a:avLst>
              </a:prstGeom>
              <a:ln w="38100">
                <a:solidFill>
                  <a:srgbClr val="FF00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cs typeface="+mj-cs"/>
                </a:endParaRPr>
              </a:p>
            </p:txBody>
          </p:sp>
        </p:grpSp>
        <p:sp>
          <p:nvSpPr>
            <p:cNvPr id="6" name="TextBox 2"/>
            <p:cNvSpPr txBox="1"/>
            <p:nvPr/>
          </p:nvSpPr>
          <p:spPr>
            <a:xfrm>
              <a:off x="1643042" y="3571878"/>
              <a:ext cx="3857652" cy="212367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تابع العوامل الأولية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5286375" y="0"/>
            <a:ext cx="3357563" cy="2786063"/>
            <a:chOff x="5500694" y="-214338"/>
            <a:chExt cx="3357554" cy="2286016"/>
          </a:xfrm>
        </p:grpSpPr>
        <p:pic>
          <p:nvPicPr>
            <p:cNvPr id="3076" name="Picture 9" descr="folder_red_mydocument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5500694" y="-214338"/>
              <a:ext cx="3357554" cy="228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 rot="408274">
              <a:off x="5916307" y="937134"/>
              <a:ext cx="2049022" cy="90913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latin typeface="+mn-lt"/>
                  <a:cs typeface="+mj-cs"/>
                </a:rPr>
                <a:t>1 – 2 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0487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0492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0496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0488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2916480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25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86250" y="28448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75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643063" y="4819650"/>
            <a:ext cx="5572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7200" b="1" dirty="0" smtClean="0">
                <a:latin typeface="Calibri" pitchFamily="34" charset="0"/>
              </a:rPr>
              <a:t>= 3</a:t>
            </a:r>
            <a:r>
              <a:rPr lang="ar-SA" sz="7200" b="1" dirty="0" smtClean="0">
                <a:latin typeface="Calibri" pitchFamily="34" charset="0"/>
              </a:rPr>
              <a:t>×5×5</a:t>
            </a:r>
            <a:endParaRPr lang="en-US" sz="7200" dirty="0"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2743200"/>
            <a:ext cx="2359025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5        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3×5×5                        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1511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1516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1520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1512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2988488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26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86250" y="2917825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27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743075" y="4927600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000" b="1" dirty="0" smtClean="0">
                <a:latin typeface="Calibri" pitchFamily="34" charset="0"/>
              </a:rPr>
              <a:t>= </a:t>
            </a:r>
            <a:r>
              <a:rPr lang="ar-SA" sz="6000" b="1" dirty="0" smtClean="0">
                <a:latin typeface="Calibri" pitchFamily="34" charset="0"/>
              </a:rPr>
              <a:t>3×3×3</a:t>
            </a:r>
            <a:endParaRPr lang="en-US" sz="6000" dirty="0"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0" y="2989263"/>
            <a:ext cx="2189163" cy="20399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                   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3 ×3×3                 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2535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2540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2544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2536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2916480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27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86250" y="28448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32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851275" y="4037013"/>
            <a:ext cx="39322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latin typeface="Calibri" pitchFamily="34" charset="0"/>
              </a:rPr>
              <a:t>= 2</a:t>
            </a:r>
            <a:r>
              <a:rPr lang="ar-SA" sz="4800" b="1" dirty="0" smtClean="0">
                <a:latin typeface="Calibri" pitchFamily="34" charset="0"/>
              </a:rPr>
              <a:t>×2×2×2×2</a:t>
            </a:r>
            <a:endParaRPr lang="en-US" sz="4800" dirty="0">
              <a:latin typeface="Calibri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8175" y="3309938"/>
            <a:ext cx="1935163" cy="2378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2             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×2×2×2×2                            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"/>
          <p:cNvGrpSpPr>
            <a:grpSpLocks/>
          </p:cNvGrpSpPr>
          <p:nvPr/>
        </p:nvGrpSpPr>
        <p:grpSpPr bwMode="auto">
          <a:xfrm>
            <a:off x="457200" y="609600"/>
            <a:ext cx="8429625" cy="5786438"/>
            <a:chOff x="214280" y="785792"/>
            <a:chExt cx="7358113" cy="4714910"/>
          </a:xfrm>
        </p:grpSpPr>
        <p:grpSp>
          <p:nvGrpSpPr>
            <p:cNvPr id="23558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3563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3567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3559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3158078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86250" y="30861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49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643063" y="4284663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 smtClean="0">
                <a:latin typeface="Calibri" pitchFamily="34" charset="0"/>
              </a:rPr>
              <a:t>= 7</a:t>
            </a:r>
            <a:r>
              <a:rPr lang="ar-SA" sz="6000" b="1" dirty="0" smtClean="0">
                <a:latin typeface="Calibri" pitchFamily="34" charset="0"/>
              </a:rPr>
              <a:t>×7</a:t>
            </a:r>
            <a:endParaRPr lang="en-US" sz="6000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9        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7×7                   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4582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4587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4591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4583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3189952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29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86250" y="311785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25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714375" y="4316413"/>
            <a:ext cx="5572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7200" b="1" dirty="0" smtClean="0">
                <a:latin typeface="Calibri" pitchFamily="34" charset="0"/>
              </a:rPr>
              <a:t>= 5</a:t>
            </a:r>
            <a:r>
              <a:rPr lang="ar-SA" sz="7200" b="1" dirty="0" smtClean="0">
                <a:latin typeface="Calibri" pitchFamily="34" charset="0"/>
              </a:rPr>
              <a:t>×5</a:t>
            </a:r>
            <a:endParaRPr lang="en-US" sz="7200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5               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5×5             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5607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5612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5616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5608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3158078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30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4286250" y="3086100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42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419475" y="4284663"/>
            <a:ext cx="3579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 smtClean="0">
                <a:latin typeface="Calibri" pitchFamily="34" charset="0"/>
              </a:rPr>
              <a:t>= 2</a:t>
            </a:r>
            <a:r>
              <a:rPr lang="ar-SA" sz="6000" b="1" dirty="0" smtClean="0">
                <a:latin typeface="Calibri" pitchFamily="34" charset="0"/>
              </a:rPr>
              <a:t>×3×7</a:t>
            </a:r>
            <a:endParaRPr lang="en-US" sz="6000" dirty="0"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63" y="3381375"/>
            <a:ext cx="1482725" cy="1943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×3×7                   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6631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6636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6640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6632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2988488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31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3929063" y="2917825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104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3530600" y="4731603"/>
            <a:ext cx="401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latin typeface="Calibri" pitchFamily="34" charset="0"/>
              </a:rPr>
              <a:t>= 2</a:t>
            </a:r>
            <a:r>
              <a:rPr lang="ar-SA" sz="4800" b="1" dirty="0" smtClean="0">
                <a:latin typeface="Calibri" pitchFamily="34" charset="0"/>
              </a:rPr>
              <a:t>×2×2×13</a:t>
            </a:r>
            <a:endParaRPr lang="en-US" sz="4800" dirty="0"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3463925"/>
            <a:ext cx="1785938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4           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×2×2×13                  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7654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7659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7663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7655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3215922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32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3929063" y="3144838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55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643063" y="4141788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 smtClean="0">
                <a:latin typeface="Calibri" pitchFamily="34" charset="0"/>
              </a:rPr>
              <a:t>= 5</a:t>
            </a:r>
            <a:r>
              <a:rPr lang="ar-SA" sz="6000" b="1" dirty="0" smtClean="0">
                <a:latin typeface="Calibri" pitchFamily="34" charset="0"/>
              </a:rPr>
              <a:t>×11</a:t>
            </a:r>
            <a:endParaRPr lang="en-US" sz="6000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5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5×11                  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357188" y="571500"/>
            <a:ext cx="8429625" cy="5786438"/>
            <a:chOff x="214280" y="785792"/>
            <a:chExt cx="7358113" cy="4714910"/>
          </a:xfrm>
        </p:grpSpPr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214280" y="785792"/>
              <a:ext cx="7358113" cy="4714910"/>
              <a:chOff x="651932" y="3357562"/>
              <a:chExt cx="6116594" cy="285752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14348" y="3357562"/>
                <a:ext cx="5929354" cy="2857520"/>
              </a:xfrm>
              <a:prstGeom prst="rect">
                <a:avLst/>
              </a:prstGeom>
              <a:solidFill>
                <a:srgbClr val="CC0000"/>
              </a:solidFill>
              <a:ln w="57150">
                <a:solidFill>
                  <a:schemeClr val="tx1"/>
                </a:solidFill>
                <a:prstDash val="sysDash"/>
              </a:ln>
              <a:effectLst>
                <a:innerShdw blurRad="444500">
                  <a:schemeClr val="tx1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u="sn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grpSp>
            <p:nvGrpSpPr>
              <p:cNvPr id="28683" name="Group 10"/>
              <p:cNvGrpSpPr>
                <a:grpSpLocks/>
              </p:cNvGrpSpPr>
              <p:nvPr/>
            </p:nvGrpSpPr>
            <p:grpSpPr bwMode="auto">
              <a:xfrm>
                <a:off x="651932" y="3429001"/>
                <a:ext cx="6116594" cy="2786082"/>
                <a:chOff x="5413840" y="3293848"/>
                <a:chExt cx="2587790" cy="2484884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5572132" y="3429000"/>
                  <a:ext cx="2214578" cy="2214578"/>
                </a:xfrm>
                <a:prstGeom prst="roundRect">
                  <a:avLst/>
                </a:prstGeom>
                <a:gradFill>
                  <a:gsLst>
                    <a:gs pos="0">
                      <a:srgbClr val="00FF00"/>
                    </a:gs>
                    <a:gs pos="50000">
                      <a:srgbClr val="FFFF00"/>
                    </a:gs>
                    <a:gs pos="100000">
                      <a:srgbClr val="00FF00"/>
                    </a:gs>
                  </a:gsLst>
                  <a:lin ang="13500000" scaled="1"/>
                </a:gradFill>
                <a:ln>
                  <a:solidFill>
                    <a:schemeClr val="tx1"/>
                  </a:solidFill>
                </a:ln>
                <a:effectLst>
                  <a:innerShdw blurRad="990600">
                    <a:srgbClr val="CC0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u="sng">
                    <a:ln>
                      <a:solidFill>
                        <a:srgbClr val="FF0000"/>
                      </a:solidFill>
                    </a:ln>
                    <a:solidFill>
                      <a:srgbClr val="6600FF"/>
                    </a:solidFill>
                  </a:endParaRPr>
                </a:p>
              </p:txBody>
            </p:sp>
            <p:pic>
              <p:nvPicPr>
                <p:cNvPr id="28687" name="Picture 7" descr="00145.WMF"/>
                <p:cNvPicPr>
                  <a:picLocks noChangeAspect="1"/>
                </p:cNvPicPr>
                <p:nvPr/>
              </p:nvPicPr>
              <p:blipFill>
                <a:blip r:embed="rId5" cstate="print">
                  <a:lum bright="-10000" contrast="28000"/>
                </a:blip>
                <a:srcRect/>
                <a:stretch>
                  <a:fillRect/>
                </a:stretch>
              </p:blipFill>
              <p:spPr bwMode="auto">
                <a:xfrm>
                  <a:off x="5413840" y="3293848"/>
                  <a:ext cx="2587790" cy="24848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8679" name="TextBox 2"/>
            <p:cNvSpPr txBox="1">
              <a:spLocks noChangeArrowheads="1"/>
            </p:cNvSpPr>
            <p:nvPr/>
          </p:nvSpPr>
          <p:spPr bwMode="auto">
            <a:xfrm>
              <a:off x="1053376" y="1519656"/>
              <a:ext cx="5646021" cy="1178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400" b="1" u="sng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حلل كل عدد فيما يأتي إلى عوامله الأولية:</a:t>
              </a:r>
            </a:p>
          </p:txBody>
        </p:sp>
      </p:grpSp>
      <p:sp>
        <p:nvSpPr>
          <p:cNvPr id="9" name="Plaque 8"/>
          <p:cNvSpPr/>
          <p:nvPr/>
        </p:nvSpPr>
        <p:spPr>
          <a:xfrm>
            <a:off x="6286512" y="3086070"/>
            <a:ext cx="1214446" cy="785818"/>
          </a:xfrm>
          <a:prstGeom prst="plaqu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8415" cmpd="sng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33</a:t>
            </a:r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3929063" y="3014663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77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643063" y="4213225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 smtClean="0">
                <a:latin typeface="Calibri" pitchFamily="34" charset="0"/>
              </a:rPr>
              <a:t>= 7</a:t>
            </a:r>
            <a:r>
              <a:rPr lang="ar-SA" sz="6000" b="1" dirty="0" smtClean="0">
                <a:latin typeface="Calibri" pitchFamily="34" charset="0"/>
              </a:rPr>
              <a:t>×11</a:t>
            </a:r>
            <a:endParaRPr lang="en-US" sz="6000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7           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7×11           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0063" y="1071563"/>
            <a:ext cx="8143875" cy="5100637"/>
            <a:chOff x="642910" y="1428736"/>
            <a:chExt cx="4786346" cy="3143248"/>
          </a:xfrm>
        </p:grpSpPr>
        <p:pic>
          <p:nvPicPr>
            <p:cNvPr id="3" name="Picture 5" descr="Frame-33.wm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2910" y="1428736"/>
              <a:ext cx="4786346" cy="3143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ound Same Side Corner Rectangle 6"/>
            <p:cNvSpPr/>
            <p:nvPr/>
          </p:nvSpPr>
          <p:spPr>
            <a:xfrm>
              <a:off x="857503" y="1785812"/>
              <a:ext cx="4357161" cy="2643342"/>
            </a:xfrm>
            <a:prstGeom prst="round2SameRect">
              <a:avLst>
                <a:gd name="adj1" fmla="val 46397"/>
                <a:gd name="adj2" fmla="val 0"/>
              </a:avLst>
            </a:prstGeom>
            <a:gradFill>
              <a:gsLst>
                <a:gs pos="0">
                  <a:srgbClr val="FF0000"/>
                </a:gs>
                <a:gs pos="50000">
                  <a:srgbClr val="FFFF00"/>
                </a:gs>
                <a:gs pos="100000">
                  <a:srgbClr val="CC00CC"/>
                </a:gs>
              </a:gsLst>
              <a:lin ang="135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</p:grpSp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1182688" y="2098675"/>
            <a:ext cx="636111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تحليل جداول: </a:t>
            </a:r>
          </a:p>
          <a:p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لحل التمارين 34 – 37، استعمل الجدول أدناه الذي يمثل طول القطر التقريبي بآلاف الكيلومترات لكل كوكب في المجموعة الشمسية:</a:t>
            </a: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ليل جدا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حل التمارين 34 – 37، استعم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43063" y="357188"/>
            <a:ext cx="7215187" cy="1357312"/>
            <a:chOff x="5786446" y="285728"/>
            <a:chExt cx="3028979" cy="1143008"/>
          </a:xfrm>
        </p:grpSpPr>
        <p:pic>
          <p:nvPicPr>
            <p:cNvPr id="4" name="Picture 3" descr="CubeSZ.png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lum bright="-1000" contrast="62000"/>
            </a:blip>
            <a:stretch>
              <a:fillRect/>
            </a:stretch>
          </p:blipFill>
          <p:spPr>
            <a:xfrm>
              <a:off x="5786446" y="285728"/>
              <a:ext cx="3028979" cy="1143008"/>
            </a:xfrm>
            <a:prstGeom prst="rect">
              <a:avLst/>
            </a:prstGeom>
          </p:spPr>
        </p:pic>
        <p:sp>
          <p:nvSpPr>
            <p:cNvPr id="4112" name="TextBox 4"/>
            <p:cNvSpPr txBox="1">
              <a:spLocks noChangeArrowheads="1"/>
            </p:cNvSpPr>
            <p:nvPr/>
          </p:nvSpPr>
          <p:spPr bwMode="auto">
            <a:xfrm>
              <a:off x="6429388" y="466203"/>
              <a:ext cx="1928826" cy="69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تدرب</a:t>
              </a:r>
              <a:r>
                <a:rPr lang="ar-SA" sz="4800" b="1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،</a:t>
              </a:r>
              <a:r>
                <a:rPr lang="ar-EG" sz="4800" b="1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ar-EG" sz="4800" b="1" dirty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وحل المسائل</a:t>
              </a: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500188" y="2571750"/>
          <a:ext cx="6096000" cy="346551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178994">
                <a:tc gridSpan="2">
                  <a:txBody>
                    <a:bodyPr/>
                    <a:lstStyle/>
                    <a:p>
                      <a:pPr algn="ctr" rtl="1"/>
                      <a:r>
                        <a:rPr lang="ar-EG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إرشادات للتمارين</a:t>
                      </a:r>
                      <a:endParaRPr lang="ar-EG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286519">
                <a:tc>
                  <a:txBody>
                    <a:bodyPr/>
                    <a:lstStyle/>
                    <a:p>
                      <a:pPr algn="ctr" rtl="1"/>
                      <a:endParaRPr lang="ar-EG" sz="36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27538" y="3825875"/>
            <a:ext cx="31511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للتمارين</a:t>
            </a:r>
          </a:p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10 – 21 </a:t>
            </a:r>
          </a:p>
          <a:p>
            <a:pPr algn="ctr"/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6375" y="3860800"/>
            <a:ext cx="314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انظر الأمثلة </a:t>
            </a:r>
          </a:p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،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2 </a:t>
            </a: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رشادات للتما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لتمارين من 10  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نظر الأمثلة  1 ،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51198" y="476250"/>
          <a:ext cx="8568952" cy="595487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59336"/>
                <a:gridCol w="2725140"/>
                <a:gridCol w="1610700"/>
                <a:gridCol w="2673776"/>
              </a:tblGrid>
              <a:tr h="1692000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</a:tr>
              <a:tr h="106571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571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5719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65719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380288" y="981075"/>
            <a:ext cx="1368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الكوكب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16463" y="620713"/>
            <a:ext cx="23034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FFFF00"/>
                </a:solidFill>
              </a:rPr>
              <a:t>طول القطر التقريبي (بآلاف الكيلومترات)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59113" y="981075"/>
            <a:ext cx="1368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</a:rPr>
              <a:t>الكوكب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5288" y="620713"/>
            <a:ext cx="23050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200" b="1" dirty="0">
                <a:solidFill>
                  <a:srgbClr val="FFFF00"/>
                </a:solidFill>
              </a:rPr>
              <a:t>طول القطر التقريبي (بآلاف الكيلومترات)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8850" y="2420938"/>
            <a:ext cx="1366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عطارد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8263" y="23495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308850" y="3500438"/>
            <a:ext cx="1366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الزهرة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48263" y="34290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08850" y="4541838"/>
            <a:ext cx="1366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الأرض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148263" y="44704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08850" y="5622925"/>
            <a:ext cx="1366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المريخ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48263" y="5549900"/>
            <a:ext cx="13684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16238" y="2420938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err="1" smtClean="0"/>
              <a:t>المشتر</a:t>
            </a:r>
            <a:r>
              <a:rPr lang="ar-SA" sz="3600" b="1" dirty="0" smtClean="0"/>
              <a:t>ي</a:t>
            </a:r>
            <a:endParaRPr lang="ar-EG" sz="3600" b="1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00113" y="23495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143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16238" y="3500438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زحل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00113" y="34290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916238" y="4541838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أورانوس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900113" y="4470400"/>
            <a:ext cx="1368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916238" y="5622925"/>
            <a:ext cx="16557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/>
              <a:t>نبتون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900113" y="5549900"/>
            <a:ext cx="13684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0000"/>
                </a:solidFill>
              </a:rPr>
              <a:t>49</a:t>
            </a: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كوك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طا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طول القطر التقريب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زه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أر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3 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مري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  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مشتر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43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ز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21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أورانو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1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نب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49             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187752" y="1066800"/>
            <a:ext cx="6840236" cy="4209512"/>
          </a:xfrm>
          <a:prstGeom prst="roundRect">
            <a:avLst/>
          </a:prstGeom>
          <a:gradFill>
            <a:gsLst>
              <a:gs pos="0">
                <a:srgbClr val="CC0099">
                  <a:tint val="66000"/>
                  <a:satMod val="160000"/>
                </a:srgbClr>
              </a:gs>
              <a:gs pos="50000">
                <a:schemeClr val="bg1"/>
              </a:gs>
              <a:gs pos="100000">
                <a:srgbClr val="CC0099">
                  <a:tint val="23500"/>
                  <a:satMod val="160000"/>
                </a:srgbClr>
              </a:gs>
            </a:gsLst>
            <a:lin ang="5400000" scaled="1"/>
          </a:gradFill>
          <a:ln>
            <a:solidFill>
              <a:srgbClr val="CC0099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 sz="6600" b="1" dirty="0">
              <a:ln>
                <a:solidFill>
                  <a:srgbClr val="FF0000"/>
                </a:solidFill>
              </a:ln>
              <a:solidFill>
                <a:srgbClr val="0000CC"/>
              </a:solidFill>
            </a:endParaRP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1382228" y="1663145"/>
            <a:ext cx="6645760" cy="428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C00000"/>
                </a:solidFill>
              </a:rPr>
              <a:t>المصدر</a:t>
            </a:r>
            <a:r>
              <a:rPr lang="ar-EG" sz="5400" b="1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ar-EG" sz="5400" b="1" dirty="0" smtClean="0">
                <a:solidFill>
                  <a:srgbClr val="C00000"/>
                </a:solidFill>
              </a:rPr>
              <a:t> </a:t>
            </a:r>
            <a:r>
              <a:rPr lang="ar-EG" sz="5400" b="1" dirty="0" err="1">
                <a:solidFill>
                  <a:srgbClr val="C00000"/>
                </a:solidFill>
              </a:rPr>
              <a:t>ويكي</a:t>
            </a:r>
            <a:r>
              <a:rPr lang="ar-EG" sz="5400" b="1" dirty="0">
                <a:solidFill>
                  <a:srgbClr val="C00000"/>
                </a:solidFill>
              </a:rPr>
              <a:t> الكتب </a:t>
            </a:r>
            <a:br>
              <a:rPr lang="ar-EG" sz="5400" b="1" dirty="0">
                <a:solidFill>
                  <a:srgbClr val="C00000"/>
                </a:solidFill>
              </a:rPr>
            </a:br>
            <a:r>
              <a:rPr lang="ar-EG" sz="5400" b="1" dirty="0">
                <a:solidFill>
                  <a:srgbClr val="C00000"/>
                </a:solidFill>
              </a:rPr>
              <a:t>(كتاب تاريخ الفلك)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صد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ويكي ال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7188" y="714375"/>
            <a:ext cx="8501062" cy="5786438"/>
            <a:chOff x="357158" y="142853"/>
            <a:chExt cx="8501122" cy="6500857"/>
          </a:xfrm>
        </p:grpSpPr>
        <p:grpSp>
          <p:nvGrpSpPr>
            <p:cNvPr id="32778" name="Group 3"/>
            <p:cNvGrpSpPr>
              <a:grpSpLocks/>
            </p:cNvGrpSpPr>
            <p:nvPr/>
          </p:nvGrpSpPr>
          <p:grpSpPr bwMode="auto">
            <a:xfrm>
              <a:off x="357158" y="142853"/>
              <a:ext cx="8501122" cy="6500857"/>
              <a:chOff x="357158" y="1285860"/>
              <a:chExt cx="8501122" cy="5158288"/>
            </a:xfrm>
          </p:grpSpPr>
          <p:sp>
            <p:nvSpPr>
              <p:cNvPr id="5" name="Rounded Rectangular Callout 4"/>
              <p:cNvSpPr/>
              <p:nvPr/>
            </p:nvSpPr>
            <p:spPr>
              <a:xfrm rot="10800000">
                <a:off x="642910" y="2122225"/>
                <a:ext cx="7929618" cy="4321923"/>
              </a:xfrm>
              <a:prstGeom prst="wedgeRoundRectCallout">
                <a:avLst>
                  <a:gd name="adj1" fmla="val -26692"/>
                  <a:gd name="adj2" fmla="val -38166"/>
                  <a:gd name="adj3" fmla="val 16667"/>
                </a:avLst>
              </a:prstGeom>
              <a:solidFill>
                <a:srgbClr val="990099"/>
              </a:solidFill>
              <a:ln w="762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32781" name="Group 5"/>
              <p:cNvGrpSpPr>
                <a:grpSpLocks/>
              </p:cNvGrpSpPr>
              <p:nvPr/>
            </p:nvGrpSpPr>
            <p:grpSpPr bwMode="auto">
              <a:xfrm>
                <a:off x="357158" y="1285860"/>
                <a:ext cx="8501122" cy="4818181"/>
                <a:chOff x="357158" y="1500174"/>
                <a:chExt cx="8501122" cy="5188810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357158" y="1500174"/>
                  <a:ext cx="8501122" cy="3429061"/>
                </a:xfrm>
                <a:prstGeom prst="roundRect">
                  <a:avLst/>
                </a:prstGeom>
                <a:solidFill>
                  <a:srgbClr val="0000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Rounded Rectangular Callout 7"/>
                <p:cNvSpPr/>
                <p:nvPr/>
              </p:nvSpPr>
              <p:spPr>
                <a:xfrm>
                  <a:off x="642910" y="1785926"/>
                  <a:ext cx="7929618" cy="4903058"/>
                </a:xfrm>
                <a:prstGeom prst="wedgeRoundRectCallout">
                  <a:avLst>
                    <a:gd name="adj1" fmla="val -38764"/>
                    <a:gd name="adj2" fmla="val -41652"/>
                    <a:gd name="adj3" fmla="val 16667"/>
                  </a:avLst>
                </a:prstGeom>
                <a:gradFill flip="none" rotWithShape="1">
                  <a:gsLst>
                    <a:gs pos="0">
                      <a:srgbClr val="00FFFF"/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76200">
                  <a:solidFill>
                    <a:schemeClr val="tx1"/>
                  </a:solidFill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000232" y="929377"/>
              <a:ext cx="5572164" cy="1037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286625" y="1857375"/>
            <a:ext cx="1428750" cy="1357313"/>
            <a:chOff x="6715140" y="571480"/>
            <a:chExt cx="1785950" cy="1500198"/>
          </a:xfrm>
        </p:grpSpPr>
        <p:sp>
          <p:nvSpPr>
            <p:cNvPr id="10" name="Can 3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Can 4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Can 5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34</a:t>
              </a:r>
            </a:p>
          </p:txBody>
        </p:sp>
      </p:grp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285875" y="1785938"/>
            <a:ext cx="5429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أي الأطوال لها ثلاثة عوامل أولية؟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500188" y="3643313"/>
            <a:ext cx="60007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smtClean="0"/>
              <a:t>الزهَرة 12 ألف كيلومتر</a:t>
            </a:r>
            <a:endParaRPr lang="en-US" sz="5400" dirty="0" smtClean="0"/>
          </a:p>
          <a:p>
            <a:r>
              <a:rPr lang="ar-EG" sz="5400" b="1" dirty="0" smtClean="0"/>
              <a:t>= 2×2×3</a:t>
            </a:r>
            <a:endParaRPr lang="en-US" sz="5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506913"/>
            <a:ext cx="3387725" cy="2378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الأطوال لها ثلاثة عوامل أولية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زهَرة 12 ألف كيلومتر        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"/>
          <p:cNvGrpSpPr>
            <a:grpSpLocks/>
          </p:cNvGrpSpPr>
          <p:nvPr/>
        </p:nvGrpSpPr>
        <p:grpSpPr bwMode="auto">
          <a:xfrm>
            <a:off x="357188" y="714375"/>
            <a:ext cx="8501062" cy="5786438"/>
            <a:chOff x="357158" y="142853"/>
            <a:chExt cx="8501122" cy="6500857"/>
          </a:xfrm>
        </p:grpSpPr>
        <p:grpSp>
          <p:nvGrpSpPr>
            <p:cNvPr id="33802" name="Group 3"/>
            <p:cNvGrpSpPr>
              <a:grpSpLocks/>
            </p:cNvGrpSpPr>
            <p:nvPr/>
          </p:nvGrpSpPr>
          <p:grpSpPr bwMode="auto">
            <a:xfrm>
              <a:off x="357158" y="142853"/>
              <a:ext cx="8501122" cy="6500857"/>
              <a:chOff x="357158" y="1285860"/>
              <a:chExt cx="8501122" cy="5158288"/>
            </a:xfrm>
          </p:grpSpPr>
          <p:sp>
            <p:nvSpPr>
              <p:cNvPr id="5" name="Rounded Rectangular Callout 4"/>
              <p:cNvSpPr/>
              <p:nvPr/>
            </p:nvSpPr>
            <p:spPr>
              <a:xfrm rot="10800000">
                <a:off x="642910" y="2122225"/>
                <a:ext cx="7929618" cy="4321923"/>
              </a:xfrm>
              <a:prstGeom prst="wedgeRoundRectCallout">
                <a:avLst>
                  <a:gd name="adj1" fmla="val -26692"/>
                  <a:gd name="adj2" fmla="val -38166"/>
                  <a:gd name="adj3" fmla="val 16667"/>
                </a:avLst>
              </a:prstGeom>
              <a:solidFill>
                <a:srgbClr val="990099"/>
              </a:solidFill>
              <a:ln w="762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33805" name="Group 5"/>
              <p:cNvGrpSpPr>
                <a:grpSpLocks/>
              </p:cNvGrpSpPr>
              <p:nvPr/>
            </p:nvGrpSpPr>
            <p:grpSpPr bwMode="auto">
              <a:xfrm>
                <a:off x="357158" y="1285860"/>
                <a:ext cx="8501122" cy="4818181"/>
                <a:chOff x="357158" y="1500174"/>
                <a:chExt cx="8501122" cy="5188810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357158" y="1500174"/>
                  <a:ext cx="8501122" cy="3429061"/>
                </a:xfrm>
                <a:prstGeom prst="roundRect">
                  <a:avLst/>
                </a:prstGeom>
                <a:solidFill>
                  <a:srgbClr val="0000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Rounded Rectangular Callout 7"/>
                <p:cNvSpPr/>
                <p:nvPr/>
              </p:nvSpPr>
              <p:spPr>
                <a:xfrm>
                  <a:off x="642910" y="1785926"/>
                  <a:ext cx="7929618" cy="4903058"/>
                </a:xfrm>
                <a:prstGeom prst="wedgeRoundRectCallout">
                  <a:avLst>
                    <a:gd name="adj1" fmla="val -38764"/>
                    <a:gd name="adj2" fmla="val -41652"/>
                    <a:gd name="adj3" fmla="val 16667"/>
                  </a:avLst>
                </a:prstGeom>
                <a:gradFill flip="none" rotWithShape="1">
                  <a:gsLst>
                    <a:gs pos="0">
                      <a:srgbClr val="00FFFF"/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76200">
                  <a:solidFill>
                    <a:schemeClr val="tx1"/>
                  </a:solidFill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000232" y="929377"/>
              <a:ext cx="5572164" cy="1037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286625" y="1412875"/>
            <a:ext cx="1428750" cy="1357313"/>
            <a:chOff x="6715140" y="571480"/>
            <a:chExt cx="1785950" cy="1500198"/>
          </a:xfrm>
        </p:grpSpPr>
        <p:sp>
          <p:nvSpPr>
            <p:cNvPr id="10" name="Can 3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Can 4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Can 5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35</a:t>
              </a:r>
            </a:p>
          </p:txBody>
        </p:sp>
      </p:grp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285875" y="1341438"/>
            <a:ext cx="5429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أي الأطوال عواملها الأولية متماثلة؟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022350" y="3213100"/>
            <a:ext cx="68262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 smtClean="0"/>
              <a:t>طول قطر كوكب نبتون  49= 7×7 </a:t>
            </a:r>
            <a:br>
              <a:rPr lang="ar-EG" sz="4400" b="1" dirty="0" smtClean="0"/>
            </a:br>
            <a:endParaRPr lang="en-US" sz="4400" dirty="0">
              <a:latin typeface="Calibri" pitchFamily="34" charset="0"/>
            </a:endParaRP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506913"/>
            <a:ext cx="3387725" cy="2378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الأطوال عواملها الأولية متماثلة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ول قطر كوكب نبتون  49= 7×7       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1"/>
          <p:cNvGrpSpPr>
            <a:grpSpLocks/>
          </p:cNvGrpSpPr>
          <p:nvPr/>
        </p:nvGrpSpPr>
        <p:grpSpPr bwMode="auto">
          <a:xfrm>
            <a:off x="357188" y="714375"/>
            <a:ext cx="8501062" cy="5786438"/>
            <a:chOff x="357158" y="142853"/>
            <a:chExt cx="8501122" cy="6500857"/>
          </a:xfrm>
        </p:grpSpPr>
        <p:grpSp>
          <p:nvGrpSpPr>
            <p:cNvPr id="34826" name="Group 3"/>
            <p:cNvGrpSpPr>
              <a:grpSpLocks/>
            </p:cNvGrpSpPr>
            <p:nvPr/>
          </p:nvGrpSpPr>
          <p:grpSpPr bwMode="auto">
            <a:xfrm>
              <a:off x="357158" y="142853"/>
              <a:ext cx="8501122" cy="6500857"/>
              <a:chOff x="357158" y="1285860"/>
              <a:chExt cx="8501122" cy="5158288"/>
            </a:xfrm>
          </p:grpSpPr>
          <p:sp>
            <p:nvSpPr>
              <p:cNvPr id="5" name="Rounded Rectangular Callout 4"/>
              <p:cNvSpPr/>
              <p:nvPr/>
            </p:nvSpPr>
            <p:spPr>
              <a:xfrm rot="10800000">
                <a:off x="642910" y="2122225"/>
                <a:ext cx="7929618" cy="4321923"/>
              </a:xfrm>
              <a:prstGeom prst="wedgeRoundRectCallout">
                <a:avLst>
                  <a:gd name="adj1" fmla="val -26692"/>
                  <a:gd name="adj2" fmla="val -38166"/>
                  <a:gd name="adj3" fmla="val 16667"/>
                </a:avLst>
              </a:prstGeom>
              <a:solidFill>
                <a:srgbClr val="990099"/>
              </a:solidFill>
              <a:ln w="762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34829" name="Group 5"/>
              <p:cNvGrpSpPr>
                <a:grpSpLocks/>
              </p:cNvGrpSpPr>
              <p:nvPr/>
            </p:nvGrpSpPr>
            <p:grpSpPr bwMode="auto">
              <a:xfrm>
                <a:off x="357158" y="1285860"/>
                <a:ext cx="8501122" cy="4818181"/>
                <a:chOff x="357158" y="1500174"/>
                <a:chExt cx="8501122" cy="5188810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357158" y="1500174"/>
                  <a:ext cx="8501122" cy="3429061"/>
                </a:xfrm>
                <a:prstGeom prst="roundRect">
                  <a:avLst/>
                </a:prstGeom>
                <a:solidFill>
                  <a:srgbClr val="0000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Rounded Rectangular Callout 7"/>
                <p:cNvSpPr/>
                <p:nvPr/>
              </p:nvSpPr>
              <p:spPr>
                <a:xfrm>
                  <a:off x="642910" y="1785926"/>
                  <a:ext cx="7929618" cy="4903058"/>
                </a:xfrm>
                <a:prstGeom prst="wedgeRoundRectCallout">
                  <a:avLst>
                    <a:gd name="adj1" fmla="val -38764"/>
                    <a:gd name="adj2" fmla="val -41652"/>
                    <a:gd name="adj3" fmla="val 16667"/>
                  </a:avLst>
                </a:prstGeom>
                <a:gradFill flip="none" rotWithShape="1">
                  <a:gsLst>
                    <a:gs pos="0">
                      <a:srgbClr val="00FFFF"/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76200">
                  <a:solidFill>
                    <a:schemeClr val="tx1"/>
                  </a:solidFill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000232" y="929377"/>
              <a:ext cx="5572164" cy="1037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286625" y="1557338"/>
            <a:ext cx="1428750" cy="1357312"/>
            <a:chOff x="6715140" y="571480"/>
            <a:chExt cx="1785950" cy="1500198"/>
          </a:xfrm>
        </p:grpSpPr>
        <p:sp>
          <p:nvSpPr>
            <p:cNvPr id="10" name="Can 3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Can 4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Can 5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36</a:t>
              </a:r>
            </a:p>
          </p:txBody>
        </p:sp>
      </p:grp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04925" y="1412875"/>
            <a:ext cx="542925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أي الكواكب يمثل طول قطره </a:t>
            </a:r>
            <a:r>
              <a:rPr lang="ar-EG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عدد</a:t>
            </a:r>
            <a:r>
              <a:rPr lang="ar-S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ا أولي</a:t>
            </a:r>
            <a:r>
              <a:rPr lang="ar-SA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ًّ</a:t>
            </a:r>
            <a:r>
              <a:rPr lang="ar-EG" sz="5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ا؟</a:t>
            </a:r>
            <a:endParaRPr lang="ar-EG" sz="5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1619250" y="3524071"/>
            <a:ext cx="6000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latin typeface="Calibri" pitchFamily="34" charset="0"/>
              </a:rPr>
              <a:t>كوكب</a:t>
            </a:r>
            <a:r>
              <a:rPr lang="ar-SA" sz="3600" b="1" dirty="0" smtClean="0">
                <a:latin typeface="Calibri" pitchFamily="34" charset="0"/>
              </a:rPr>
              <a:t> الأرض</a:t>
            </a:r>
            <a:r>
              <a:rPr lang="ar-EG" sz="3600" b="1" dirty="0" smtClean="0">
                <a:latin typeface="Calibri" pitchFamily="34" charset="0"/>
              </a:rPr>
              <a:t> و</a:t>
            </a:r>
            <a:r>
              <a:rPr lang="ar-SA" sz="3600" b="1" dirty="0" smtClean="0">
                <a:latin typeface="Calibri" pitchFamily="34" charset="0"/>
              </a:rPr>
              <a:t>المريخ</a:t>
            </a:r>
            <a:r>
              <a:rPr lang="ar-EG" sz="3600" b="1" dirty="0" smtClean="0">
                <a:latin typeface="Calibri" pitchFamily="34" charset="0"/>
              </a:rPr>
              <a:t> و</a:t>
            </a:r>
            <a:r>
              <a:rPr lang="ar-SA" sz="3600" b="1" dirty="0" smtClean="0">
                <a:latin typeface="Calibri" pitchFamily="34" charset="0"/>
              </a:rPr>
              <a:t>المشتري.</a:t>
            </a:r>
            <a:endParaRPr lang="en-US" sz="3600" dirty="0">
              <a:latin typeface="Calibri" pitchFamily="34" charset="0"/>
            </a:endParaRPr>
          </a:p>
          <a:p>
            <a:pPr algn="ctr"/>
            <a:r>
              <a:rPr lang="ar-SA" sz="3600" b="1" dirty="0">
                <a:latin typeface="Calibri" pitchFamily="34" charset="0"/>
              </a:rPr>
              <a:t> </a:t>
            </a:r>
            <a:endParaRPr lang="en-US" sz="3600" dirty="0">
              <a:latin typeface="Calibri" pitchFamily="34" charset="0"/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506913"/>
            <a:ext cx="3387725" cy="2378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الكواكب يمثل طول قطره عدداً أولياً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وكب الأرض و المريخ و المشترى   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"/>
          <p:cNvGrpSpPr>
            <a:grpSpLocks/>
          </p:cNvGrpSpPr>
          <p:nvPr/>
        </p:nvGrpSpPr>
        <p:grpSpPr bwMode="auto">
          <a:xfrm>
            <a:off x="357188" y="714375"/>
            <a:ext cx="8501062" cy="5786438"/>
            <a:chOff x="357158" y="142853"/>
            <a:chExt cx="8501122" cy="6500857"/>
          </a:xfrm>
        </p:grpSpPr>
        <p:grpSp>
          <p:nvGrpSpPr>
            <p:cNvPr id="35850" name="Group 3"/>
            <p:cNvGrpSpPr>
              <a:grpSpLocks/>
            </p:cNvGrpSpPr>
            <p:nvPr/>
          </p:nvGrpSpPr>
          <p:grpSpPr bwMode="auto">
            <a:xfrm>
              <a:off x="357158" y="142853"/>
              <a:ext cx="8501122" cy="6500857"/>
              <a:chOff x="357158" y="1285860"/>
              <a:chExt cx="8501122" cy="5158288"/>
            </a:xfrm>
          </p:grpSpPr>
          <p:sp>
            <p:nvSpPr>
              <p:cNvPr id="5" name="Rounded Rectangular Callout 4"/>
              <p:cNvSpPr/>
              <p:nvPr/>
            </p:nvSpPr>
            <p:spPr>
              <a:xfrm rot="10800000">
                <a:off x="642910" y="2122225"/>
                <a:ext cx="7929618" cy="4321923"/>
              </a:xfrm>
              <a:prstGeom prst="wedgeRoundRectCallout">
                <a:avLst>
                  <a:gd name="adj1" fmla="val -26692"/>
                  <a:gd name="adj2" fmla="val -38166"/>
                  <a:gd name="adj3" fmla="val 16667"/>
                </a:avLst>
              </a:prstGeom>
              <a:solidFill>
                <a:srgbClr val="990099"/>
              </a:solidFill>
              <a:ln w="7620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grpSp>
            <p:nvGrpSpPr>
              <p:cNvPr id="35853" name="Group 5"/>
              <p:cNvGrpSpPr>
                <a:grpSpLocks/>
              </p:cNvGrpSpPr>
              <p:nvPr/>
            </p:nvGrpSpPr>
            <p:grpSpPr bwMode="auto">
              <a:xfrm>
                <a:off x="357158" y="1285860"/>
                <a:ext cx="8501122" cy="4818181"/>
                <a:chOff x="357158" y="1500174"/>
                <a:chExt cx="8501122" cy="5188810"/>
              </a:xfrm>
            </p:grpSpPr>
            <p:sp>
              <p:nvSpPr>
                <p:cNvPr id="7" name="Rounded Rectangle 6"/>
                <p:cNvSpPr/>
                <p:nvPr/>
              </p:nvSpPr>
              <p:spPr>
                <a:xfrm>
                  <a:off x="357158" y="1500174"/>
                  <a:ext cx="8501122" cy="3429061"/>
                </a:xfrm>
                <a:prstGeom prst="roundRect">
                  <a:avLst/>
                </a:prstGeom>
                <a:solidFill>
                  <a:srgbClr val="0000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  <p:sp>
              <p:nvSpPr>
                <p:cNvPr id="8" name="Rounded Rectangular Callout 7"/>
                <p:cNvSpPr/>
                <p:nvPr/>
              </p:nvSpPr>
              <p:spPr>
                <a:xfrm>
                  <a:off x="642910" y="1785926"/>
                  <a:ext cx="7929618" cy="4903058"/>
                </a:xfrm>
                <a:prstGeom prst="wedgeRoundRectCallout">
                  <a:avLst>
                    <a:gd name="adj1" fmla="val -38764"/>
                    <a:gd name="adj2" fmla="val -41652"/>
                    <a:gd name="adj3" fmla="val 16667"/>
                  </a:avLst>
                </a:prstGeom>
                <a:gradFill flip="none" rotWithShape="1">
                  <a:gsLst>
                    <a:gs pos="0">
                      <a:srgbClr val="00FFFF"/>
                    </a:gs>
                    <a:gs pos="50000">
                      <a:schemeClr val="bg1"/>
                    </a:gs>
                    <a:gs pos="100000">
                      <a:srgbClr val="00FFFF"/>
                    </a:gs>
                  </a:gsLst>
                  <a:lin ang="13500000" scaled="1"/>
                  <a:tileRect/>
                </a:gradFill>
                <a:ln w="76200">
                  <a:solidFill>
                    <a:schemeClr val="tx1"/>
                  </a:solidFill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/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000232" y="929377"/>
              <a:ext cx="5572164" cy="103799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Times New Roman" pitchFamily="18" charset="0"/>
              </a:endParaRPr>
            </a:p>
          </p:txBody>
        </p:sp>
      </p:grp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7286625" y="1857375"/>
            <a:ext cx="1428750" cy="1357313"/>
            <a:chOff x="6715140" y="571480"/>
            <a:chExt cx="1785950" cy="1500198"/>
          </a:xfrm>
        </p:grpSpPr>
        <p:sp>
          <p:nvSpPr>
            <p:cNvPr id="10" name="Can 3"/>
            <p:cNvSpPr/>
            <p:nvPr/>
          </p:nvSpPr>
          <p:spPr>
            <a:xfrm>
              <a:off x="7143768" y="571480"/>
              <a:ext cx="1357322" cy="1428760"/>
            </a:xfrm>
            <a:prstGeom prst="can">
              <a:avLst/>
            </a:prstGeom>
            <a:solidFill>
              <a:srgbClr val="0000FF"/>
            </a:solidFill>
            <a:ln>
              <a:solidFill>
                <a:srgbClr val="00FFFF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1" name="Can 4"/>
            <p:cNvSpPr/>
            <p:nvPr/>
          </p:nvSpPr>
          <p:spPr>
            <a:xfrm>
              <a:off x="6715140" y="571480"/>
              <a:ext cx="1357322" cy="1428760"/>
            </a:xfrm>
            <a:prstGeom prst="can">
              <a:avLst/>
            </a:prstGeom>
            <a:solidFill>
              <a:srgbClr val="00FF00"/>
            </a:solidFill>
            <a:ln>
              <a:solidFill>
                <a:srgbClr val="0066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2" name="Can 5"/>
            <p:cNvSpPr/>
            <p:nvPr/>
          </p:nvSpPr>
          <p:spPr>
            <a:xfrm>
              <a:off x="6929454" y="642918"/>
              <a:ext cx="1357322" cy="1428760"/>
            </a:xfrm>
            <a:prstGeom prst="can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37</a:t>
              </a:r>
            </a:p>
          </p:txBody>
        </p:sp>
      </p:grp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806450" y="1268413"/>
            <a:ext cx="642937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اذكر طولي قطري كوكبين لهما عاملان أوليان مشتركان.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92075" y="3762375"/>
            <a:ext cx="70008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200" b="1" dirty="0" smtClean="0"/>
              <a:t>طول قطر كوكب المريخ(1×7) </a:t>
            </a:r>
            <a:endParaRPr lang="en-US" sz="3200" dirty="0" smtClean="0"/>
          </a:p>
          <a:p>
            <a:r>
              <a:rPr lang="ar-EG" sz="3200" b="1" dirty="0" smtClean="0"/>
              <a:t>وطول قطر كوكب نبتون(7×7)  </a:t>
            </a:r>
            <a:endParaRPr lang="en-US" sz="3200" dirty="0"/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5105400"/>
            <a:ext cx="3387725" cy="17795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ذكر طولي قطري كوكبين لهما عاملان أوليان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ول قطر كوكب المريخ( 1×7)    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008.WMF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1438" y="381001"/>
            <a:ext cx="9126537" cy="6191250"/>
          </a:xfrm>
          <a:prstGeom prst="rect">
            <a:avLst/>
          </a:prstGeom>
          <a:effectLst>
            <a:innerShdw blurRad="406400">
              <a:srgbClr val="9900FF"/>
            </a:innerShdw>
          </a:effectLst>
        </p:spPr>
      </p:pic>
      <p:sp>
        <p:nvSpPr>
          <p:cNvPr id="36884" name="TextBox 3"/>
          <p:cNvSpPr txBox="1">
            <a:spLocks noChangeArrowheads="1"/>
          </p:cNvSpPr>
          <p:nvPr/>
        </p:nvSpPr>
        <p:spPr bwMode="auto">
          <a:xfrm>
            <a:off x="1066799" y="1244881"/>
            <a:ext cx="636324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ورود</a:t>
            </a:r>
            <a:r>
              <a:rPr lang="ar-EG" sz="4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Low"/>
            <a:r>
              <a:rPr lang="ar-EG" sz="44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نسقت نورة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عدد</a:t>
            </a:r>
            <a:r>
              <a:rPr lang="ar-SA" sz="44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من باقات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الورد،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كل منها يحوي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العدد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نفسه من الورود. فإذا كان عدد الورود التي 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نسقتها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وردة،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فأوجد ثلاث طرائق للتعبير عن عدد الباقات وعدد الورود في كل باقة.</a:t>
            </a: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572375" y="2143125"/>
            <a:ext cx="1428750" cy="1223963"/>
            <a:chOff x="7286644" y="571480"/>
            <a:chExt cx="1428760" cy="1223970"/>
          </a:xfrm>
        </p:grpSpPr>
        <p:sp>
          <p:nvSpPr>
            <p:cNvPr id="10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3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4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38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6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ر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6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سقت نورة عدداً من باقات الور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0008.WMF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1438" y="428625"/>
            <a:ext cx="9126537" cy="6143625"/>
          </a:xfrm>
          <a:prstGeom prst="rect">
            <a:avLst/>
          </a:prstGeom>
          <a:effectLst>
            <a:innerShdw blurRad="406400">
              <a:srgbClr val="9900FF"/>
            </a:innerShdw>
          </a:effectLst>
        </p:spPr>
      </p:pic>
      <p:grpSp>
        <p:nvGrpSpPr>
          <p:cNvPr id="37891" name="Group 8"/>
          <p:cNvGrpSpPr>
            <a:grpSpLocks/>
          </p:cNvGrpSpPr>
          <p:nvPr/>
        </p:nvGrpSpPr>
        <p:grpSpPr bwMode="auto">
          <a:xfrm>
            <a:off x="7315200" y="533400"/>
            <a:ext cx="1428750" cy="1223963"/>
            <a:chOff x="7286644" y="571480"/>
            <a:chExt cx="1428760" cy="1223970"/>
          </a:xfrm>
        </p:grpSpPr>
        <p:sp>
          <p:nvSpPr>
            <p:cNvPr id="10" name="Rounded Rectangle 2"/>
            <p:cNvSpPr/>
            <p:nvPr/>
          </p:nvSpPr>
          <p:spPr>
            <a:xfrm>
              <a:off x="7286644" y="714356"/>
              <a:ext cx="1143008" cy="928694"/>
            </a:xfrm>
            <a:prstGeom prst="roundRect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1" name="Rounded Rectangle 3"/>
            <p:cNvSpPr/>
            <p:nvPr/>
          </p:nvSpPr>
          <p:spPr>
            <a:xfrm>
              <a:off x="757239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3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/>
            </a:p>
          </p:txBody>
        </p:sp>
        <p:sp>
          <p:nvSpPr>
            <p:cNvPr id="14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/>
                <a:t>38</a:t>
              </a:r>
            </a:p>
          </p:txBody>
        </p:sp>
      </p:grp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042988" y="2492276"/>
            <a:ext cx="73390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ar-EG" sz="3200" b="1" dirty="0" smtClean="0">
                <a:solidFill>
                  <a:srgbClr val="9900CC"/>
                </a:solidFill>
              </a:rPr>
              <a:t>الطريقة الأولى:  </a:t>
            </a:r>
            <a:r>
              <a:rPr lang="ar-EG" sz="3200" b="1" dirty="0" smtClean="0"/>
              <a:t>باقتان </a:t>
            </a:r>
            <a:r>
              <a:rPr lang="ar-EG" sz="3200" b="1" dirty="0"/>
              <a:t>في كل منهما 10 </a:t>
            </a:r>
            <a:r>
              <a:rPr lang="ar-EG" sz="3200" b="1" dirty="0" smtClean="0"/>
              <a:t>وردات.</a:t>
            </a:r>
            <a:endParaRPr lang="en-US" sz="3200" dirty="0"/>
          </a:p>
          <a:p>
            <a:pPr algn="ctr" eaLnBrk="0" hangingPunct="0">
              <a:lnSpc>
                <a:spcPct val="150000"/>
              </a:lnSpc>
            </a:pPr>
            <a:r>
              <a:rPr lang="ar-EG" sz="3200" b="1" dirty="0" smtClean="0">
                <a:solidFill>
                  <a:srgbClr val="9900CC"/>
                </a:solidFill>
              </a:rPr>
              <a:t>الطريقة الثانية:  </a:t>
            </a:r>
            <a:r>
              <a:rPr lang="ar-EG" sz="3200" b="1" dirty="0" smtClean="0"/>
              <a:t>4 </a:t>
            </a:r>
            <a:r>
              <a:rPr lang="ar-EG" sz="3200" b="1" dirty="0"/>
              <a:t>باقات في كل منها 5 </a:t>
            </a:r>
            <a:r>
              <a:rPr lang="ar-EG" sz="3200" b="1" dirty="0" smtClean="0"/>
              <a:t>وردات.</a:t>
            </a:r>
            <a:endParaRPr lang="en-US" sz="3200" dirty="0"/>
          </a:p>
          <a:p>
            <a:pPr algn="ctr" eaLnBrk="0" hangingPunct="0">
              <a:lnSpc>
                <a:spcPct val="150000"/>
              </a:lnSpc>
            </a:pPr>
            <a:r>
              <a:rPr lang="ar-EG" sz="3200" b="1" dirty="0" smtClean="0">
                <a:solidFill>
                  <a:srgbClr val="9900CC"/>
                </a:solidFill>
              </a:rPr>
              <a:t>الطريقة الثالثة:  </a:t>
            </a:r>
            <a:r>
              <a:rPr lang="ar-EG" sz="3200" b="1" dirty="0" smtClean="0"/>
              <a:t>5 </a:t>
            </a:r>
            <a:r>
              <a:rPr lang="ar-EG" sz="3200" b="1" dirty="0"/>
              <a:t>باقات في كل منها 4 وردات.</a:t>
            </a:r>
            <a:r>
              <a:rPr lang="en-US" sz="3200" b="1" dirty="0"/>
              <a:t> </a:t>
            </a:r>
            <a:endParaRPr lang="en-US" sz="32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طريقة الأولى  باقتان في كل منهما 10 و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طريقة الثانية  4 باقات في كل منها 5 و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طريقة الثالثة  5 باقات في كل منها 4 و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-285750" y="0"/>
            <a:ext cx="9358313" cy="6727825"/>
            <a:chOff x="-357254" y="0"/>
            <a:chExt cx="9358346" cy="6728327"/>
          </a:xfrm>
        </p:grpSpPr>
        <p:grpSp>
          <p:nvGrpSpPr>
            <p:cNvPr id="38924" name="Group 7"/>
            <p:cNvGrpSpPr>
              <a:grpSpLocks/>
            </p:cNvGrpSpPr>
            <p:nvPr/>
          </p:nvGrpSpPr>
          <p:grpSpPr bwMode="auto">
            <a:xfrm>
              <a:off x="-357254" y="0"/>
              <a:ext cx="9358346" cy="6728327"/>
              <a:chOff x="-357254" y="292002"/>
              <a:chExt cx="9358346" cy="61373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14313" y="642462"/>
                <a:ext cx="8072465" cy="5786934"/>
              </a:xfrm>
              <a:prstGeom prst="round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8100000" scaled="0"/>
              </a:gradFill>
              <a:ln w="3810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0008.WMF"/>
              <p:cNvPicPr>
                <a:picLocks noChangeAspect="1"/>
              </p:cNvPicPr>
              <p:nvPr/>
            </p:nvPicPr>
            <p:blipFill>
              <a:blip r:embed="rId7" cstate="print">
                <a:lum bright="-4000" contrast="23000"/>
              </a:blip>
              <a:stretch>
                <a:fillRect/>
              </a:stretch>
            </p:blipFill>
            <p:spPr>
              <a:xfrm>
                <a:off x="-357254" y="292002"/>
                <a:ext cx="9358346" cy="6125372"/>
              </a:xfrm>
              <a:prstGeom prst="rect">
                <a:avLst/>
              </a:prstGeom>
              <a:effectLst>
                <a:innerShdw blurRad="698500">
                  <a:srgbClr val="FF0000"/>
                </a:innerShdw>
              </a:effectLst>
            </p:spPr>
          </p:pic>
        </p:grpSp>
        <p:sp>
          <p:nvSpPr>
            <p:cNvPr id="38925" name="TextBox 3"/>
            <p:cNvSpPr txBox="1">
              <a:spLocks noChangeArrowheads="1"/>
            </p:cNvSpPr>
            <p:nvPr/>
          </p:nvSpPr>
          <p:spPr bwMode="auto">
            <a:xfrm>
              <a:off x="1571604" y="1091028"/>
              <a:ext cx="6072230" cy="144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صنف كل عددٍ فيما يأتي إلى أولي, أو غير أولي, أو غير ذلك: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143750" y="2928938"/>
            <a:ext cx="1214438" cy="1643062"/>
            <a:chOff x="7929586" y="3071810"/>
            <a:chExt cx="714380" cy="1394861"/>
          </a:xfrm>
        </p:grpSpPr>
        <p:grpSp>
          <p:nvGrpSpPr>
            <p:cNvPr id="38918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26" name="Curved Down Arrow 25"/>
              <p:cNvSpPr/>
              <p:nvPr/>
            </p:nvSpPr>
            <p:spPr>
              <a:xfrm rot="6111631">
                <a:off x="7899176" y="253731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7"/>
              <p:cNvSpPr/>
              <p:nvPr/>
            </p:nvSpPr>
            <p:spPr>
              <a:xfrm>
                <a:off x="8072462" y="2143096"/>
                <a:ext cx="714380" cy="714277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38919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24" name="Curved Down Arrow 23"/>
              <p:cNvSpPr/>
              <p:nvPr/>
            </p:nvSpPr>
            <p:spPr>
              <a:xfrm rot="6111631">
                <a:off x="7899176" y="253733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ln>
                      <a:solidFill>
                        <a:srgbClr val="FF0000"/>
                      </a:solidFill>
                    </a:ln>
                  </a:rPr>
                  <a:t>39</a:t>
                </a:r>
              </a:p>
            </p:txBody>
          </p:sp>
        </p:grpSp>
      </p:grp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4714875" y="3000375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125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1663700" y="4225925"/>
            <a:ext cx="5572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dirty="0" smtClean="0"/>
              <a:t>غير أولي</a:t>
            </a:r>
            <a:endParaRPr lang="en-US" sz="4000" dirty="0"/>
          </a:p>
        </p:txBody>
      </p:sp>
    </p:spTree>
  </p:cSld>
  <p:clrMapOvr>
    <a:masterClrMapping/>
  </p:clrMapOvr>
  <p:transition>
    <p:wheel spokes="1"/>
    <p:sndAc>
      <p:stSnd>
        <p:snd r:embed="rId3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صنف كل عددٍ فيما يأتي إلى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5             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غير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"/>
          <p:cNvGrpSpPr>
            <a:grpSpLocks/>
          </p:cNvGrpSpPr>
          <p:nvPr/>
        </p:nvGrpSpPr>
        <p:grpSpPr bwMode="auto">
          <a:xfrm>
            <a:off x="-285750" y="0"/>
            <a:ext cx="9358313" cy="6727825"/>
            <a:chOff x="-357254" y="0"/>
            <a:chExt cx="9358346" cy="6728327"/>
          </a:xfrm>
        </p:grpSpPr>
        <p:grpSp>
          <p:nvGrpSpPr>
            <p:cNvPr id="39948" name="Group 7"/>
            <p:cNvGrpSpPr>
              <a:grpSpLocks/>
            </p:cNvGrpSpPr>
            <p:nvPr/>
          </p:nvGrpSpPr>
          <p:grpSpPr bwMode="auto">
            <a:xfrm>
              <a:off x="-357254" y="0"/>
              <a:ext cx="9358346" cy="6728327"/>
              <a:chOff x="-357254" y="292002"/>
              <a:chExt cx="9358346" cy="61373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14313" y="642462"/>
                <a:ext cx="8072465" cy="5786934"/>
              </a:xfrm>
              <a:prstGeom prst="round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8100000" scaled="0"/>
              </a:gradFill>
              <a:ln w="3810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0008.WMF"/>
              <p:cNvPicPr>
                <a:picLocks noChangeAspect="1"/>
              </p:cNvPicPr>
              <p:nvPr/>
            </p:nvPicPr>
            <p:blipFill>
              <a:blip r:embed="rId5" cstate="print">
                <a:lum bright="-4000" contrast="23000"/>
              </a:blip>
              <a:stretch>
                <a:fillRect/>
              </a:stretch>
            </p:blipFill>
            <p:spPr>
              <a:xfrm>
                <a:off x="-357254" y="292002"/>
                <a:ext cx="9358346" cy="6125372"/>
              </a:xfrm>
              <a:prstGeom prst="rect">
                <a:avLst/>
              </a:prstGeom>
              <a:effectLst>
                <a:innerShdw blurRad="698500">
                  <a:srgbClr val="FF0000"/>
                </a:innerShdw>
              </a:effectLst>
            </p:spPr>
          </p:pic>
        </p:grpSp>
        <p:sp>
          <p:nvSpPr>
            <p:cNvPr id="39949" name="TextBox 3"/>
            <p:cNvSpPr txBox="1">
              <a:spLocks noChangeArrowheads="1"/>
            </p:cNvSpPr>
            <p:nvPr/>
          </p:nvSpPr>
          <p:spPr bwMode="auto">
            <a:xfrm>
              <a:off x="1571604" y="1091028"/>
              <a:ext cx="6072230" cy="144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صنف كل عددٍ فيما يأتي إلى أولي, أو غير أولي, أو غير ذلك: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143750" y="2928938"/>
            <a:ext cx="1214438" cy="1643062"/>
            <a:chOff x="7929586" y="3071810"/>
            <a:chExt cx="714380" cy="1394861"/>
          </a:xfrm>
        </p:grpSpPr>
        <p:grpSp>
          <p:nvGrpSpPr>
            <p:cNvPr id="39942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899176" y="253731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7"/>
              <p:cNvSpPr/>
              <p:nvPr/>
            </p:nvSpPr>
            <p:spPr>
              <a:xfrm>
                <a:off x="8072462" y="2143096"/>
                <a:ext cx="714380" cy="714277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39943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0" name="Curved Down Arrow 9"/>
              <p:cNvSpPr/>
              <p:nvPr/>
            </p:nvSpPr>
            <p:spPr>
              <a:xfrm rot="6111631">
                <a:off x="7899176" y="253733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ln>
                      <a:solidFill>
                        <a:srgbClr val="FF0000"/>
                      </a:solidFill>
                    </a:ln>
                  </a:rPr>
                  <a:t>40</a:t>
                </a:r>
              </a:p>
            </p:txBody>
          </p:sp>
        </p:grpSp>
      </p:grp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4714875" y="3000375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114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547813" y="4298950"/>
            <a:ext cx="6337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000" b="1" dirty="0" smtClean="0"/>
              <a:t>غير أولي</a:t>
            </a:r>
            <a:endParaRPr lang="en-US" sz="40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4          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43063" y="357188"/>
            <a:ext cx="7215187" cy="1357312"/>
            <a:chOff x="5786446" y="285728"/>
            <a:chExt cx="3028979" cy="1143008"/>
          </a:xfrm>
        </p:grpSpPr>
        <p:pic>
          <p:nvPicPr>
            <p:cNvPr id="4" name="Picture 3" descr="CubeSZ.png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66">
                  <a:tint val="45000"/>
                  <a:satMod val="400000"/>
                </a:srgbClr>
              </a:duotone>
              <a:lum bright="-1000" contrast="62000"/>
            </a:blip>
            <a:stretch>
              <a:fillRect/>
            </a:stretch>
          </p:blipFill>
          <p:spPr>
            <a:xfrm>
              <a:off x="5786446" y="285728"/>
              <a:ext cx="3028979" cy="1143008"/>
            </a:xfrm>
            <a:prstGeom prst="rect">
              <a:avLst/>
            </a:prstGeom>
          </p:spPr>
        </p:pic>
        <p:sp>
          <p:nvSpPr>
            <p:cNvPr id="4112" name="TextBox 4"/>
            <p:cNvSpPr txBox="1">
              <a:spLocks noChangeArrowheads="1"/>
            </p:cNvSpPr>
            <p:nvPr/>
          </p:nvSpPr>
          <p:spPr bwMode="auto">
            <a:xfrm>
              <a:off x="6429388" y="466203"/>
              <a:ext cx="1928826" cy="699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تدرب</a:t>
              </a:r>
              <a:r>
                <a:rPr lang="ar-SA" sz="4800" b="1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،</a:t>
              </a:r>
              <a:r>
                <a:rPr lang="ar-EG" sz="4800" b="1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 وحل المسائل</a:t>
              </a:r>
              <a:endParaRPr lang="ar-EG" sz="4800" b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500188" y="2571750"/>
          <a:ext cx="6096000" cy="346551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178994">
                <a:tc gridSpan="2">
                  <a:txBody>
                    <a:bodyPr/>
                    <a:lstStyle/>
                    <a:p>
                      <a:pPr algn="ctr" rtl="1"/>
                      <a:r>
                        <a:rPr lang="ar-EG" sz="4800" dirty="0" smtClean="0">
                          <a:latin typeface="Times New Roman" pitchFamily="18" charset="0"/>
                          <a:cs typeface="Times New Roman" pitchFamily="18" charset="0"/>
                        </a:rPr>
                        <a:t>إرشادات للتمارين</a:t>
                      </a:r>
                      <a:endParaRPr lang="ar-EG" sz="4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/>
                </a:tc>
              </a:tr>
              <a:tr h="2286519">
                <a:tc>
                  <a:txBody>
                    <a:bodyPr/>
                    <a:lstStyle/>
                    <a:p>
                      <a:pPr algn="ctr" rtl="1"/>
                      <a:endParaRPr lang="ar-EG" sz="36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EG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0" marB="457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427538" y="3963650"/>
            <a:ext cx="315118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للتمارين</a:t>
            </a:r>
          </a:p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– 39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76375" y="4116050"/>
            <a:ext cx="314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انظر الأمثلة </a:t>
            </a:r>
          </a:p>
          <a:p>
            <a:pPr algn="ctr"/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للتمارين      22     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نظر الأمثلة 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"/>
          <p:cNvGrpSpPr>
            <a:grpSpLocks/>
          </p:cNvGrpSpPr>
          <p:nvPr/>
        </p:nvGrpSpPr>
        <p:grpSpPr bwMode="auto">
          <a:xfrm>
            <a:off x="-285750" y="0"/>
            <a:ext cx="9358313" cy="6727825"/>
            <a:chOff x="-357254" y="0"/>
            <a:chExt cx="9358346" cy="6728327"/>
          </a:xfrm>
        </p:grpSpPr>
        <p:grpSp>
          <p:nvGrpSpPr>
            <p:cNvPr id="40972" name="Group 7"/>
            <p:cNvGrpSpPr>
              <a:grpSpLocks/>
            </p:cNvGrpSpPr>
            <p:nvPr/>
          </p:nvGrpSpPr>
          <p:grpSpPr bwMode="auto">
            <a:xfrm>
              <a:off x="-357254" y="0"/>
              <a:ext cx="9358346" cy="6728327"/>
              <a:chOff x="-357254" y="292002"/>
              <a:chExt cx="9358346" cy="61373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14313" y="642462"/>
                <a:ext cx="8072465" cy="5786934"/>
              </a:xfrm>
              <a:prstGeom prst="round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8100000" scaled="0"/>
              </a:gradFill>
              <a:ln w="3810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0008.WMF"/>
              <p:cNvPicPr>
                <a:picLocks noChangeAspect="1"/>
              </p:cNvPicPr>
              <p:nvPr/>
            </p:nvPicPr>
            <p:blipFill>
              <a:blip r:embed="rId5" cstate="print">
                <a:lum bright="-4000" contrast="23000"/>
              </a:blip>
              <a:stretch>
                <a:fillRect/>
              </a:stretch>
            </p:blipFill>
            <p:spPr>
              <a:xfrm>
                <a:off x="-357254" y="292002"/>
                <a:ext cx="9358346" cy="6125372"/>
              </a:xfrm>
              <a:prstGeom prst="rect">
                <a:avLst/>
              </a:prstGeom>
              <a:effectLst>
                <a:innerShdw blurRad="698500">
                  <a:srgbClr val="FF0000"/>
                </a:innerShdw>
              </a:effectLst>
            </p:spPr>
          </p:pic>
        </p:grpSp>
        <p:sp>
          <p:nvSpPr>
            <p:cNvPr id="40973" name="TextBox 3"/>
            <p:cNvSpPr txBox="1">
              <a:spLocks noChangeArrowheads="1"/>
            </p:cNvSpPr>
            <p:nvPr/>
          </p:nvSpPr>
          <p:spPr bwMode="auto">
            <a:xfrm>
              <a:off x="1571604" y="1091028"/>
              <a:ext cx="6072230" cy="144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صنف كل عددٍ فيما يأتي إلى أولي, أو غير أولي, أو غير ذلك: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143750" y="2928938"/>
            <a:ext cx="1214438" cy="1643062"/>
            <a:chOff x="7929586" y="3071810"/>
            <a:chExt cx="714380" cy="1394861"/>
          </a:xfrm>
        </p:grpSpPr>
        <p:grpSp>
          <p:nvGrpSpPr>
            <p:cNvPr id="40966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899176" y="253731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7"/>
              <p:cNvSpPr/>
              <p:nvPr/>
            </p:nvSpPr>
            <p:spPr>
              <a:xfrm>
                <a:off x="8072462" y="2143096"/>
                <a:ext cx="714380" cy="714277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0967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0" name="Curved Down Arrow 9"/>
              <p:cNvSpPr/>
              <p:nvPr/>
            </p:nvSpPr>
            <p:spPr>
              <a:xfrm rot="6111631">
                <a:off x="7899176" y="253733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ln>
                      <a:solidFill>
                        <a:srgbClr val="FF0000"/>
                      </a:solidFill>
                    </a:ln>
                  </a:rPr>
                  <a:t>41</a:t>
                </a:r>
              </a:p>
            </p:txBody>
          </p:sp>
        </p:grpSp>
      </p:grp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4714875" y="3000375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179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643063" y="4076700"/>
            <a:ext cx="5572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 smtClean="0"/>
              <a:t>أولي</a:t>
            </a:r>
            <a:endParaRPr lang="en-US" sz="44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9    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لي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"/>
          <p:cNvGrpSpPr>
            <a:grpSpLocks/>
          </p:cNvGrpSpPr>
          <p:nvPr/>
        </p:nvGrpSpPr>
        <p:grpSpPr bwMode="auto">
          <a:xfrm>
            <a:off x="-285750" y="0"/>
            <a:ext cx="9358313" cy="6727825"/>
            <a:chOff x="-357254" y="0"/>
            <a:chExt cx="9358346" cy="6728327"/>
          </a:xfrm>
        </p:grpSpPr>
        <p:grpSp>
          <p:nvGrpSpPr>
            <p:cNvPr id="41996" name="Group 7"/>
            <p:cNvGrpSpPr>
              <a:grpSpLocks/>
            </p:cNvGrpSpPr>
            <p:nvPr/>
          </p:nvGrpSpPr>
          <p:grpSpPr bwMode="auto">
            <a:xfrm>
              <a:off x="-357254" y="0"/>
              <a:ext cx="9358346" cy="6728327"/>
              <a:chOff x="-357254" y="292002"/>
              <a:chExt cx="9358346" cy="613739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14313" y="642462"/>
                <a:ext cx="8072465" cy="5786934"/>
              </a:xfrm>
              <a:prstGeom prst="round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bg1"/>
                  </a:gs>
                  <a:gs pos="100000">
                    <a:srgbClr val="00FF00"/>
                  </a:gs>
                </a:gsLst>
                <a:lin ang="8100000" scaled="0"/>
              </a:gradFill>
              <a:ln w="38100">
                <a:solidFill>
                  <a:srgbClr val="0000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0008.WMF"/>
              <p:cNvPicPr>
                <a:picLocks noChangeAspect="1"/>
              </p:cNvPicPr>
              <p:nvPr/>
            </p:nvPicPr>
            <p:blipFill>
              <a:blip r:embed="rId5" cstate="print">
                <a:lum bright="-4000" contrast="23000"/>
              </a:blip>
              <a:stretch>
                <a:fillRect/>
              </a:stretch>
            </p:blipFill>
            <p:spPr>
              <a:xfrm>
                <a:off x="-357254" y="292002"/>
                <a:ext cx="9358346" cy="6125372"/>
              </a:xfrm>
              <a:prstGeom prst="rect">
                <a:avLst/>
              </a:prstGeom>
              <a:effectLst>
                <a:innerShdw blurRad="698500">
                  <a:srgbClr val="FF0000"/>
                </a:innerShdw>
              </a:effectLst>
            </p:spPr>
          </p:pic>
        </p:grpSp>
        <p:sp>
          <p:nvSpPr>
            <p:cNvPr id="41997" name="TextBox 3"/>
            <p:cNvSpPr txBox="1">
              <a:spLocks noChangeArrowheads="1"/>
            </p:cNvSpPr>
            <p:nvPr/>
          </p:nvSpPr>
          <p:spPr bwMode="auto">
            <a:xfrm>
              <a:off x="1571604" y="1091028"/>
              <a:ext cx="6072230" cy="1446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ar-EG" sz="44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صنف كل عددٍ فيما يأتي إلى أولي, أو غير أولي, أو غير ذلك:</a:t>
              </a:r>
            </a:p>
          </p:txBody>
        </p:sp>
      </p:grp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7143750" y="2928938"/>
            <a:ext cx="1214438" cy="1643062"/>
            <a:chOff x="7929586" y="3071810"/>
            <a:chExt cx="714380" cy="1394861"/>
          </a:xfrm>
        </p:grpSpPr>
        <p:grpSp>
          <p:nvGrpSpPr>
            <p:cNvPr id="41990" name="Group 9"/>
            <p:cNvGrpSpPr>
              <a:grpSpLocks/>
            </p:cNvGrpSpPr>
            <p:nvPr/>
          </p:nvGrpSpPr>
          <p:grpSpPr bwMode="auto">
            <a:xfrm>
              <a:off x="7929586" y="3214686"/>
              <a:ext cx="714380" cy="1251985"/>
              <a:chOff x="8072462" y="2143116"/>
              <a:chExt cx="714380" cy="1251985"/>
            </a:xfrm>
          </p:grpSpPr>
          <p:sp>
            <p:nvSpPr>
              <p:cNvPr id="12" name="Curved Down Arrow 11"/>
              <p:cNvSpPr/>
              <p:nvPr/>
            </p:nvSpPr>
            <p:spPr>
              <a:xfrm rot="6111631">
                <a:off x="7899176" y="253731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Oval 7"/>
              <p:cNvSpPr/>
              <p:nvPr/>
            </p:nvSpPr>
            <p:spPr>
              <a:xfrm>
                <a:off x="8072462" y="2143096"/>
                <a:ext cx="714380" cy="714277"/>
              </a:xfrm>
              <a:prstGeom prst="ellipse">
                <a:avLst/>
              </a:prstGeom>
              <a:solidFill>
                <a:srgbClr val="00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400" b="1" dirty="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grpSp>
          <p:nvGrpSpPr>
            <p:cNvPr id="41991" name="Group 6"/>
            <p:cNvGrpSpPr>
              <a:grpSpLocks/>
            </p:cNvGrpSpPr>
            <p:nvPr/>
          </p:nvGrpSpPr>
          <p:grpSpPr bwMode="auto">
            <a:xfrm>
              <a:off x="7929586" y="3071810"/>
              <a:ext cx="714380" cy="1251985"/>
              <a:chOff x="8072462" y="2143116"/>
              <a:chExt cx="714380" cy="1251985"/>
            </a:xfrm>
          </p:grpSpPr>
          <p:sp>
            <p:nvSpPr>
              <p:cNvPr id="10" name="Curved Down Arrow 9"/>
              <p:cNvSpPr/>
              <p:nvPr/>
            </p:nvSpPr>
            <p:spPr>
              <a:xfrm rot="6111631">
                <a:off x="7899176" y="2537338"/>
                <a:ext cx="1052547" cy="663019"/>
              </a:xfrm>
              <a:prstGeom prst="curvedDownArrow">
                <a:avLst>
                  <a:gd name="adj1" fmla="val 25000"/>
                  <a:gd name="adj2" fmla="val 57029"/>
                  <a:gd name="adj3" fmla="val 55000"/>
                </a:avLst>
              </a:prstGeom>
              <a:solidFill>
                <a:srgbClr val="FFFF00"/>
              </a:solidFill>
              <a:ln w="3810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4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8072462" y="2143116"/>
                <a:ext cx="714380" cy="71438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400" b="1" dirty="0">
                    <a:ln>
                      <a:solidFill>
                        <a:srgbClr val="FF0000"/>
                      </a:solidFill>
                    </a:ln>
                  </a:rPr>
                  <a:t>42</a:t>
                </a:r>
              </a:p>
            </p:txBody>
          </p:sp>
        </p:grpSp>
      </p:grp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4714875" y="3000375"/>
            <a:ext cx="1714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291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1736725" y="4143375"/>
            <a:ext cx="55721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ar-EG" sz="4400" b="1" dirty="0" smtClean="0"/>
              <a:t>غير أولي</a:t>
            </a:r>
            <a:endParaRPr lang="en-US" sz="44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91    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 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85813" y="1295400"/>
            <a:ext cx="7643812" cy="3643459"/>
            <a:chOff x="3000363" y="85708"/>
            <a:chExt cx="3643339" cy="1928826"/>
          </a:xfrm>
        </p:grpSpPr>
        <p:grpSp>
          <p:nvGrpSpPr>
            <p:cNvPr id="43011" name="Group 11"/>
            <p:cNvGrpSpPr>
              <a:grpSpLocks/>
            </p:cNvGrpSpPr>
            <p:nvPr/>
          </p:nvGrpSpPr>
          <p:grpSpPr bwMode="auto">
            <a:xfrm>
              <a:off x="3000364" y="714356"/>
              <a:ext cx="3643338" cy="1300178"/>
              <a:chOff x="3000364" y="714356"/>
              <a:chExt cx="3643338" cy="1300178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000364" y="714356"/>
                <a:ext cx="3643338" cy="1300178"/>
              </a:xfrm>
              <a:prstGeom prst="roundRect">
                <a:avLst/>
              </a:prstGeom>
              <a:ln w="38100">
                <a:solidFill>
                  <a:srgbClr val="0070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ln>
                    <a:solidFill>
                      <a:srgbClr val="FF0000"/>
                    </a:solidFill>
                  </a:ln>
                  <a:solidFill>
                    <a:srgbClr val="6600FF"/>
                  </a:solidFill>
                </a:endParaRPr>
              </a:p>
            </p:txBody>
          </p:sp>
          <p:sp>
            <p:nvSpPr>
              <p:cNvPr id="43016" name="TextBox 5"/>
              <p:cNvSpPr txBox="1">
                <a:spLocks noChangeArrowheads="1"/>
              </p:cNvSpPr>
              <p:nvPr/>
            </p:nvSpPr>
            <p:spPr bwMode="auto">
              <a:xfrm>
                <a:off x="3151399" y="852052"/>
                <a:ext cx="3324324" cy="1124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ar-EG" sz="6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مسائل</a:t>
                </a:r>
                <a:r>
                  <a:rPr lang="ar-SA" sz="6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ar-SA" sz="6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ar-EG" sz="66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مهارات </a:t>
                </a:r>
                <a:r>
                  <a:rPr lang="ar-EG" sz="66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التفكير العليا</a:t>
                </a:r>
              </a:p>
            </p:txBody>
          </p:sp>
        </p:grpSp>
        <p:pic>
          <p:nvPicPr>
            <p:cNvPr id="43012" name="Picture 3" descr="0d8609897d84d5f775639bc9dafb7419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63" y="85708"/>
              <a:ext cx="3643339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68" y="1643050"/>
            <a:ext cx="1714512" cy="1428760"/>
            <a:chOff x="6000760" y="2924539"/>
            <a:chExt cx="2714644" cy="21695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635592" y="4022478"/>
              <a:ext cx="928694" cy="121444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2924539"/>
              <a:ext cx="2714644" cy="1504592"/>
            </a:xfrm>
            <a:prstGeom prst="cloud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43</a:t>
              </a:r>
            </a:p>
          </p:txBody>
        </p:sp>
      </p:grpSp>
      <p:sp>
        <p:nvSpPr>
          <p:cNvPr id="13" name="Rounded Rectangular Callout 12"/>
          <p:cNvSpPr/>
          <p:nvPr/>
        </p:nvSpPr>
        <p:spPr bwMode="auto">
          <a:xfrm>
            <a:off x="500063" y="857250"/>
            <a:ext cx="6500812" cy="5429250"/>
          </a:xfrm>
          <a:prstGeom prst="wedgeRoundRectCallout">
            <a:avLst>
              <a:gd name="adj1" fmla="val -40701"/>
              <a:gd name="adj2" fmla="val 38347"/>
              <a:gd name="adj3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rgbClr val="00FFFF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000" b="1">
              <a:ln w="18415" cmpd="sng">
                <a:solidFill>
                  <a:srgbClr val="FFFF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4040" name="TextBox 13"/>
          <p:cNvSpPr txBox="1">
            <a:spLocks noChangeArrowheads="1"/>
          </p:cNvSpPr>
          <p:nvPr/>
        </p:nvSpPr>
        <p:spPr bwMode="auto">
          <a:xfrm>
            <a:off x="685800" y="1219200"/>
            <a:ext cx="592931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مسألة </a:t>
            </a:r>
            <a:r>
              <a:rPr lang="ar-EG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مفتوحة:</a:t>
            </a:r>
          </a:p>
          <a:p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اختر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عددين </a:t>
            </a:r>
            <a:r>
              <a:rPr lang="ar-EG" sz="4400" b="1" dirty="0" smtClean="0">
                <a:latin typeface="Times New Roman" pitchFamily="18" charset="0"/>
                <a:cs typeface="Times New Roman" pitchFamily="18" charset="0"/>
              </a:rPr>
              <a:t>أوليين، 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كل منهما أكبر من 50 وأصغر من 100.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990600" y="3711575"/>
            <a:ext cx="5791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ar-EG" sz="3600" b="1" dirty="0">
                <a:solidFill>
                  <a:srgbClr val="0000FF"/>
                </a:solidFill>
              </a:rPr>
              <a:t>تختلف الإجابات، إلا أنها يجب أن تتضمن عددين مما يأتي:</a:t>
            </a:r>
            <a:endParaRPr lang="en-US" sz="3600" dirty="0">
              <a:solidFill>
                <a:srgbClr val="0000FF"/>
              </a:solidFill>
            </a:endParaRPr>
          </a:p>
          <a:p>
            <a:pPr algn="ctr" eaLnBrk="0" hangingPunct="0"/>
            <a:r>
              <a:rPr lang="ar-EG" sz="3600" b="1" dirty="0">
                <a:solidFill>
                  <a:srgbClr val="0000FF"/>
                </a:solidFill>
              </a:rPr>
              <a:t>53، 59 ، 61 ، 67 ، 71 ، 73 ، 79 ، 83، 89 ، 97.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سألة مفتو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ختر عددين أوليين، كل منهما أكبر من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ختلف الإجابات، إلا أنها يجب أن      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68" y="1643050"/>
            <a:ext cx="1714512" cy="1428760"/>
            <a:chOff x="6000760" y="2924539"/>
            <a:chExt cx="2714644" cy="21695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635592" y="4022478"/>
              <a:ext cx="928694" cy="121444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2924539"/>
              <a:ext cx="2714644" cy="1504592"/>
            </a:xfrm>
            <a:prstGeom prst="cloud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44</a:t>
              </a:r>
            </a:p>
          </p:txBody>
        </p:sp>
      </p:grpSp>
      <p:sp>
        <p:nvSpPr>
          <p:cNvPr id="6" name="Rounded Rectangular Callout 5"/>
          <p:cNvSpPr/>
          <p:nvPr/>
        </p:nvSpPr>
        <p:spPr bwMode="auto">
          <a:xfrm>
            <a:off x="381000" y="857250"/>
            <a:ext cx="6934200" cy="5643563"/>
          </a:xfrm>
          <a:prstGeom prst="wedgeRoundRectCallout">
            <a:avLst>
              <a:gd name="adj1" fmla="val -40701"/>
              <a:gd name="adj2" fmla="val 38347"/>
              <a:gd name="adj3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rgbClr val="00FFFF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000" b="1">
              <a:ln w="18415" cmpd="sng">
                <a:solidFill>
                  <a:srgbClr val="FFFF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5064" name="TextBox 6"/>
          <p:cNvSpPr txBox="1">
            <a:spLocks noChangeArrowheads="1"/>
          </p:cNvSpPr>
          <p:nvPr/>
        </p:nvSpPr>
        <p:spPr bwMode="auto">
          <a:xfrm>
            <a:off x="304800" y="1219200"/>
            <a:ext cx="586258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تبرير</a:t>
            </a:r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يمكن التعبير عن جميع الأعداد الفردية الأكبر من 7 في صورة مجموع ثلاثة أعداد أولية. فما الأعداد الثلاثة الأولية التي مجموعها 59؟ علل إجابتك.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838200" y="4873625"/>
            <a:ext cx="624839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ar-EG" sz="4400" b="1" dirty="0" smtClean="0">
                <a:solidFill>
                  <a:srgbClr val="0000FF"/>
                </a:solidFill>
              </a:rPr>
              <a:t>الأعداد هي :7 </a:t>
            </a:r>
            <a:r>
              <a:rPr lang="ar-EG" sz="4400" b="1" dirty="0">
                <a:solidFill>
                  <a:srgbClr val="0000FF"/>
                </a:solidFill>
              </a:rPr>
              <a:t>، 23 </a:t>
            </a:r>
            <a:r>
              <a:rPr lang="ar-EG" sz="4400" b="1" dirty="0" smtClean="0">
                <a:solidFill>
                  <a:srgbClr val="0000FF"/>
                </a:solidFill>
              </a:rPr>
              <a:t>، 29 </a:t>
            </a:r>
          </a:p>
          <a:p>
            <a:pPr algn="ctr" eaLnBrk="0" hangingPunct="0"/>
            <a:r>
              <a:rPr lang="ar-EG" sz="4400" b="1" dirty="0" smtClean="0">
                <a:solidFill>
                  <a:srgbClr val="0000FF"/>
                </a:solidFill>
              </a:rPr>
              <a:t> وذلك لأن 7</a:t>
            </a:r>
            <a:r>
              <a:rPr lang="ar-EG" sz="4400" b="1" dirty="0">
                <a:solidFill>
                  <a:srgbClr val="0000FF"/>
                </a:solidFill>
              </a:rPr>
              <a:t>+ 23 + 29 = 59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بر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بر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بر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مكن التعبير عن جميع الأعداد     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أعداد هي 7 ، 23 ،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وذلك لأن 7+ 23 + 29 = 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68" y="1643050"/>
            <a:ext cx="1714512" cy="1428760"/>
            <a:chOff x="6000760" y="2924539"/>
            <a:chExt cx="2714644" cy="21695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635592" y="4022478"/>
              <a:ext cx="928694" cy="121444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2924539"/>
              <a:ext cx="2714644" cy="1504592"/>
            </a:xfrm>
            <a:prstGeom prst="cloud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45</a:t>
              </a:r>
            </a:p>
          </p:txBody>
        </p:sp>
      </p:grpSp>
      <p:sp>
        <p:nvSpPr>
          <p:cNvPr id="6" name="Rounded Rectangular Callout 5"/>
          <p:cNvSpPr/>
          <p:nvPr/>
        </p:nvSpPr>
        <p:spPr bwMode="auto">
          <a:xfrm>
            <a:off x="285750" y="857250"/>
            <a:ext cx="6786563" cy="5643563"/>
          </a:xfrm>
          <a:prstGeom prst="wedgeRoundRectCallout">
            <a:avLst>
              <a:gd name="adj1" fmla="val -40701"/>
              <a:gd name="adj2" fmla="val 38347"/>
              <a:gd name="adj3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rgbClr val="00FFFF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000" b="1">
              <a:ln w="18415" cmpd="sng">
                <a:solidFill>
                  <a:srgbClr val="FFFF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6088" name="TextBox 6"/>
          <p:cNvSpPr txBox="1">
            <a:spLocks noChangeArrowheads="1"/>
          </p:cNvSpPr>
          <p:nvPr/>
        </p:nvSpPr>
        <p:spPr bwMode="auto">
          <a:xfrm>
            <a:off x="381001" y="1143000"/>
            <a:ext cx="6400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الحس العددي</a:t>
            </a:r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العددان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الأوليان التوأمان هما: عددان أوليان فرديان صحيحان ومتتاليان؛ مثل: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3و5، 5و7،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11و13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أوجد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جميع التوائم الأصغر من 100.</a:t>
            </a: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حس العدد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عددان الأوليان التوأمان هما      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68" y="1643050"/>
            <a:ext cx="1714512" cy="1428760"/>
            <a:chOff x="6000760" y="2924539"/>
            <a:chExt cx="2714644" cy="21695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635592" y="4022478"/>
              <a:ext cx="928694" cy="121444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2924539"/>
              <a:ext cx="2714644" cy="1504592"/>
            </a:xfrm>
            <a:prstGeom prst="cloud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45</a:t>
              </a:r>
            </a:p>
          </p:txBody>
        </p:sp>
      </p:grpSp>
      <p:sp>
        <p:nvSpPr>
          <p:cNvPr id="6" name="Rounded Rectangular Callout 5"/>
          <p:cNvSpPr/>
          <p:nvPr/>
        </p:nvSpPr>
        <p:spPr bwMode="auto">
          <a:xfrm>
            <a:off x="381000" y="990600"/>
            <a:ext cx="6786563" cy="5643563"/>
          </a:xfrm>
          <a:prstGeom prst="wedgeRoundRectCallout">
            <a:avLst>
              <a:gd name="adj1" fmla="val -40701"/>
              <a:gd name="adj2" fmla="val 38347"/>
              <a:gd name="adj3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rgbClr val="00FFFF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000" b="1">
              <a:ln w="18415" cmpd="sng">
                <a:solidFill>
                  <a:srgbClr val="FFFF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714375" y="2362200"/>
            <a:ext cx="6067425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ar-EG" sz="3200" b="1" dirty="0" smtClean="0"/>
              <a:t>3و5 ، 5و7 ، 11و13</a:t>
            </a:r>
            <a:r>
              <a:rPr lang="ar-SA" sz="3200" b="1" dirty="0" smtClean="0"/>
              <a:t>،</a:t>
            </a:r>
            <a:r>
              <a:rPr lang="ar-EG" sz="3200" b="1" dirty="0" smtClean="0"/>
              <a:t> 17و19 ، 29و31 ، 41و43 ، 59و61 ،</a:t>
            </a:r>
            <a:r>
              <a:rPr lang="ar-SA" sz="3200" b="1" dirty="0" smtClean="0"/>
              <a:t/>
            </a:r>
            <a:br>
              <a:rPr lang="ar-SA" sz="3200" b="1" dirty="0" smtClean="0"/>
            </a:br>
            <a:r>
              <a:rPr lang="ar-EG" sz="3200" b="1" dirty="0" smtClean="0"/>
              <a:t>71و73 </a:t>
            </a:r>
            <a:r>
              <a:rPr lang="ar-SA" sz="3200" b="1" dirty="0" smtClean="0"/>
              <a:t>،</a:t>
            </a:r>
            <a:r>
              <a:rPr lang="ar-EG" sz="3200" b="1" dirty="0" smtClean="0"/>
              <a:t> 89و91</a:t>
            </a:r>
            <a:endParaRPr lang="en-US" sz="3200" dirty="0" smtClean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 وَ5 ، 5 وَ7 ، 11 وَ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43768" y="1643050"/>
            <a:ext cx="1714512" cy="1428760"/>
            <a:chOff x="6000760" y="2924539"/>
            <a:chExt cx="2714644" cy="21695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635592" y="4022478"/>
              <a:ext cx="928694" cy="121444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/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2924539"/>
              <a:ext cx="2714644" cy="1504592"/>
            </a:xfrm>
            <a:prstGeom prst="cloud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/>
                <a:t>46</a:t>
              </a:r>
            </a:p>
          </p:txBody>
        </p:sp>
      </p:grpSp>
      <p:sp>
        <p:nvSpPr>
          <p:cNvPr id="6" name="Rounded Rectangular Callout 5"/>
          <p:cNvSpPr/>
          <p:nvPr/>
        </p:nvSpPr>
        <p:spPr bwMode="auto">
          <a:xfrm>
            <a:off x="500063" y="857250"/>
            <a:ext cx="6500812" cy="5643563"/>
          </a:xfrm>
          <a:prstGeom prst="wedgeRoundRectCallout">
            <a:avLst>
              <a:gd name="adj1" fmla="val -40701"/>
              <a:gd name="adj2" fmla="val 38347"/>
              <a:gd name="adj3" fmla="val 16667"/>
            </a:avLst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rgbClr val="00FFFF"/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2000" b="1">
              <a:ln w="18415" cmpd="sng">
                <a:solidFill>
                  <a:srgbClr val="FFFF00"/>
                </a:solidFill>
                <a:prstDash val="solid"/>
              </a:ln>
              <a:solidFill>
                <a:srgbClr val="00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457200" y="990600"/>
            <a:ext cx="6172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تحد</a:t>
            </a:r>
            <a:r>
              <a:rPr lang="ar-S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ٍ</a:t>
            </a:r>
            <a:r>
              <a:rPr lang="ar-EG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المثال المضاد هو: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مثال يبين خطأ عبارة معطاةٍ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أوجد مثال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مضاد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للعبارة الآتية, مع تفسير ذلك: 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جميع </a:t>
            </a:r>
            <a:r>
              <a:rPr lang="ar-EG" sz="4000" b="1" dirty="0">
                <a:latin typeface="Times New Roman" pitchFamily="18" charset="0"/>
                <a:cs typeface="Times New Roman" pitchFamily="18" charset="0"/>
              </a:rPr>
              <a:t>الأعداد الزوجية أعداد غير 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أولية</a:t>
            </a:r>
            <a:r>
              <a:rPr lang="ar-SA" sz="40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ar-EG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ar-EG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1109662" y="5018782"/>
            <a:ext cx="55959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ar-EG" sz="3200" b="1" dirty="0" smtClean="0">
                <a:solidFill>
                  <a:srgbClr val="9900CC"/>
                </a:solidFill>
              </a:rPr>
              <a:t>العدد 2 عدد زوجي أولي</a:t>
            </a:r>
            <a:r>
              <a:rPr lang="ar-SA" sz="3200" b="1" dirty="0" smtClean="0">
                <a:solidFill>
                  <a:srgbClr val="9900CC"/>
                </a:solidFill>
              </a:rPr>
              <a:t>؛</a:t>
            </a:r>
            <a:r>
              <a:rPr lang="ar-EG" sz="3200" b="1" dirty="0" smtClean="0">
                <a:solidFill>
                  <a:srgbClr val="9900CC"/>
                </a:solidFill>
              </a:rPr>
              <a:t> لأن </a:t>
            </a:r>
            <a:r>
              <a:rPr lang="ar-EG" sz="3200" b="1" dirty="0">
                <a:solidFill>
                  <a:srgbClr val="9900CC"/>
                </a:solidFill>
              </a:rPr>
              <a:t>له عاملين أوليين فقط، هما 1 </a:t>
            </a:r>
            <a:r>
              <a:rPr lang="ar-EG" sz="3200" b="1" dirty="0" err="1">
                <a:solidFill>
                  <a:srgbClr val="9900CC"/>
                </a:solidFill>
              </a:rPr>
              <a:t>و</a:t>
            </a:r>
            <a:r>
              <a:rPr lang="ar-EG" sz="3200" b="1" dirty="0">
                <a:solidFill>
                  <a:srgbClr val="9900CC"/>
                </a:solidFill>
              </a:rPr>
              <a:t> العدد نفسه.</a:t>
            </a:r>
            <a:endParaRPr lang="en-US" sz="3200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7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ثال المضاد هو        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دد 2 عدد زوجي أولي لأن له عاملين         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9454" y="642918"/>
            <a:ext cx="1714512" cy="1428760"/>
            <a:chOff x="6000760" y="2924539"/>
            <a:chExt cx="2714644" cy="2169509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3" name="Lightning Bolt 2"/>
            <p:cNvSpPr/>
            <p:nvPr/>
          </p:nvSpPr>
          <p:spPr>
            <a:xfrm rot="4404232">
              <a:off x="6635592" y="4022478"/>
              <a:ext cx="928694" cy="1214446"/>
            </a:xfrm>
            <a:prstGeom prst="lightningBol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cs typeface="+mj-cs"/>
              </a:endParaRPr>
            </a:p>
          </p:txBody>
        </p:sp>
        <p:sp>
          <p:nvSpPr>
            <p:cNvPr id="4" name="Cloud 3"/>
            <p:cNvSpPr/>
            <p:nvPr/>
          </p:nvSpPr>
          <p:spPr>
            <a:xfrm>
              <a:off x="6000760" y="2924539"/>
              <a:ext cx="2714644" cy="1504592"/>
            </a:xfrm>
            <a:prstGeom prst="cloud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47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00063" y="2071688"/>
            <a:ext cx="6500812" cy="4429125"/>
            <a:chOff x="928662" y="2163810"/>
            <a:chExt cx="6500858" cy="3438423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928662" y="2163810"/>
              <a:ext cx="6500858" cy="3438423"/>
            </a:xfrm>
            <a:prstGeom prst="wedgeRoundRectCallout">
              <a:avLst>
                <a:gd name="adj1" fmla="val -40701"/>
                <a:gd name="adj2" fmla="val 38347"/>
                <a:gd name="adj3" fmla="val 16667"/>
              </a:avLst>
            </a:prstGeom>
            <a:gradFill flip="none" rotWithShape="1">
              <a:gsLst>
                <a:gs pos="0">
                  <a:srgbClr val="9900CC"/>
                </a:gs>
                <a:gs pos="50000">
                  <a:srgbClr val="FFFF00"/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solidFill>
                <a:schemeClr val="tx2">
                  <a:lumMod val="75000"/>
                </a:schemeClr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b="1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85005" name="TextBox 6"/>
            <p:cNvSpPr txBox="1">
              <a:spLocks noChangeArrowheads="1"/>
            </p:cNvSpPr>
            <p:nvPr/>
          </p:nvSpPr>
          <p:spPr bwMode="auto">
            <a:xfrm>
              <a:off x="1357290" y="2483004"/>
              <a:ext cx="5572164" cy="59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كيف تعرف أن </a:t>
              </a:r>
              <a:r>
                <a:rPr lang="ar-EG" sz="4400" b="1" dirty="0" smtClean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عدد</a:t>
              </a:r>
              <a:r>
                <a:rPr lang="ar-SA" sz="4400" b="1" dirty="0" smtClean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ً</a:t>
              </a:r>
              <a:r>
                <a:rPr lang="ar-EG" sz="4400" b="1" dirty="0" smtClean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ا </a:t>
              </a:r>
              <a:r>
                <a:rPr lang="ar-EG" sz="4400" b="1" dirty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ما </a:t>
              </a:r>
              <a:r>
                <a:rPr lang="ar-EG" sz="4400" b="1" dirty="0" smtClean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أولي</a:t>
              </a:r>
              <a:r>
                <a:rPr lang="ar-SA" sz="4400" b="1" dirty="0" smtClean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ٌّ</a:t>
              </a:r>
              <a:r>
                <a:rPr lang="ar-EG" sz="4400" b="1" dirty="0" smtClean="0">
                  <a:solidFill>
                    <a:srgbClr val="FF0000"/>
                  </a:solidFill>
                  <a:latin typeface="Times New Roman" pitchFamily="18" charset="0"/>
                  <a:cs typeface="+mj-cs"/>
                </a:rPr>
                <a:t>؟</a:t>
              </a:r>
              <a:endParaRPr lang="ar-EG" sz="4400" b="1" dirty="0">
                <a:solidFill>
                  <a:srgbClr val="FF0000"/>
                </a:solidFill>
                <a:latin typeface="Times New Roman" pitchFamily="18" charset="0"/>
                <a:cs typeface="+mj-cs"/>
              </a:endParaRPr>
            </a:p>
          </p:txBody>
        </p:sp>
      </p:grp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685800" y="3789363"/>
            <a:ext cx="6096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400" b="1" dirty="0"/>
              <a:t>يكون </a:t>
            </a:r>
            <a:r>
              <a:rPr lang="ar-EG" sz="4400" b="1" dirty="0" smtClean="0"/>
              <a:t>العدد</a:t>
            </a:r>
            <a:r>
              <a:rPr lang="ar-SA" sz="4400" b="1" dirty="0" smtClean="0"/>
              <a:t>ُ</a:t>
            </a:r>
            <a:r>
              <a:rPr lang="ar-EG" sz="4400" b="1" dirty="0" smtClean="0"/>
              <a:t> أولي</a:t>
            </a:r>
            <a:r>
              <a:rPr lang="ar-SA" sz="4400" b="1" dirty="0" smtClean="0"/>
              <a:t>ًّ</a:t>
            </a:r>
            <a:r>
              <a:rPr lang="ar-EG" sz="4400" b="1" dirty="0" smtClean="0"/>
              <a:t>ا </a:t>
            </a:r>
            <a:r>
              <a:rPr lang="ar-EG" sz="4400" b="1" dirty="0"/>
              <a:t>إذا كان له عاملان فقط</a:t>
            </a:r>
            <a:r>
              <a:rPr lang="ar-EG" sz="4400" b="1" dirty="0" smtClean="0"/>
              <a:t>.</a:t>
            </a:r>
            <a:r>
              <a:rPr lang="ar-SA" sz="4400" b="1" dirty="0" smtClean="0"/>
              <a:t/>
            </a:r>
            <a:br>
              <a:rPr lang="ar-SA" sz="4400" b="1" dirty="0" smtClean="0"/>
            </a:br>
            <a:r>
              <a:rPr lang="ar-EG" sz="4400" b="1" dirty="0" smtClean="0"/>
              <a:t>هما</a:t>
            </a:r>
            <a:r>
              <a:rPr lang="ar-EG" sz="4400" b="1" dirty="0"/>
              <a:t>: 1، </a:t>
            </a:r>
            <a:r>
              <a:rPr lang="ar-EG" sz="4400" b="1" dirty="0" smtClean="0"/>
              <a:t>والعدد </a:t>
            </a:r>
            <a:r>
              <a:rPr lang="ar-EG" sz="4400" b="1" dirty="0"/>
              <a:t>نفسه.</a:t>
            </a:r>
            <a:endParaRPr lang="en-US" sz="4400" dirty="0"/>
          </a:p>
        </p:txBody>
      </p:sp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3124200" y="644525"/>
            <a:ext cx="3305175" cy="1108075"/>
            <a:chOff x="1556695" y="1138246"/>
            <a:chExt cx="2586677" cy="1107628"/>
          </a:xfrm>
        </p:grpSpPr>
        <p:sp>
          <p:nvSpPr>
            <p:cNvPr id="10" name="Rounded Rectangle 9"/>
            <p:cNvSpPr/>
            <p:nvPr/>
          </p:nvSpPr>
          <p:spPr>
            <a:xfrm>
              <a:off x="1571604" y="1214422"/>
              <a:ext cx="2571768" cy="928694"/>
            </a:xfrm>
            <a:prstGeom prst="roundRect">
              <a:avLst>
                <a:gd name="adj" fmla="val 48974"/>
              </a:avLst>
            </a:prstGeom>
            <a:solidFill>
              <a:srgbClr val="008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 b="1">
                <a:solidFill>
                  <a:schemeClr val="bg1"/>
                </a:solidFill>
                <a:cs typeface="+mj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56695" y="1138246"/>
              <a:ext cx="2428893" cy="110762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+mj-cs"/>
                </a:rPr>
                <a:t>اكتب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تعرف أن عدداً ما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كون العدد أولياً إذا كان له    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39775" y="1960563"/>
            <a:ext cx="7793038" cy="2303462"/>
            <a:chOff x="7298858" y="4725144"/>
            <a:chExt cx="1298929" cy="1065076"/>
          </a:xfrm>
        </p:grpSpPr>
        <p:grpSp>
          <p:nvGrpSpPr>
            <p:cNvPr id="49155" name="Group 2"/>
            <p:cNvGrpSpPr>
              <a:grpSpLocks/>
            </p:cNvGrpSpPr>
            <p:nvPr/>
          </p:nvGrpSpPr>
          <p:grpSpPr bwMode="auto">
            <a:xfrm>
              <a:off x="7298858" y="4725144"/>
              <a:ext cx="1298929" cy="1065076"/>
              <a:chOff x="2915816" y="3228020"/>
              <a:chExt cx="1440160" cy="1065076"/>
            </a:xfrm>
          </p:grpSpPr>
          <p:pic>
            <p:nvPicPr>
              <p:cNvPr id="49157" name="Picture 4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15816" y="3228020"/>
                <a:ext cx="1440160" cy="10650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Flowchart: Sequential Access Storage 6"/>
              <p:cNvSpPr/>
              <p:nvPr/>
            </p:nvSpPr>
            <p:spPr bwMode="auto">
              <a:xfrm>
                <a:off x="2995663" y="3320988"/>
                <a:ext cx="1290856" cy="828092"/>
              </a:xfrm>
              <a:prstGeom prst="flowChartMagneticTape">
                <a:avLst/>
              </a:prstGeom>
              <a:gradFill flip="none" rotWithShape="1">
                <a:gsLst>
                  <a:gs pos="0">
                    <a:srgbClr val="660033"/>
                  </a:gs>
                  <a:gs pos="50000">
                    <a:srgbClr val="CC00FF"/>
                  </a:gs>
                  <a:gs pos="100000">
                    <a:schemeClr val="bg1"/>
                  </a:gs>
                </a:gsLst>
                <a:lin ang="135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b="1">
                  <a:ln w="18415" cmpd="sng">
                    <a:solidFill>
                      <a:srgbClr val="00206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442801" y="4957831"/>
              <a:ext cx="975057" cy="512352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6600" b="1" dirty="0">
                  <a:solidFill>
                    <a:schemeClr val="bg1"/>
                  </a:solidFill>
                  <a:latin typeface="+mn-lt"/>
                  <a:cs typeface="+mj-cs"/>
                </a:rPr>
                <a:t>تدريب على اختبار</a:t>
              </a:r>
            </a:p>
          </p:txBody>
        </p:sp>
      </p:grp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5126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9" name="Picture 8" descr="0268.WMF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5127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10" name="Oval Callout 9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</a:rPr>
              <a:t>17</a:t>
            </a:r>
            <a:endParaRPr lang="en-US" sz="6000" b="1" dirty="0">
              <a:latin typeface="Calibri" pitchFamily="34" charset="0"/>
            </a:endParaRPr>
          </a:p>
        </p:txBody>
      </p:sp>
      <p:sp>
        <p:nvSpPr>
          <p:cNvPr id="1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نف كل عدد فيما يأتي إلى أولي, أو  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               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50183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50184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50185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57300" y="765175"/>
            <a:ext cx="72723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48– أي مما يأتي يعبر عن تحليل العدد 225 إلى عوامله الأولية؟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779838" y="2360613"/>
            <a:ext cx="439261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أ) 2×3×5×5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3×3×3×5×5</a:t>
            </a:r>
          </a:p>
          <a:p>
            <a:pPr>
              <a:lnSpc>
                <a:spcPct val="150000"/>
              </a:lnSpc>
            </a:pP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جـ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3×3×5×5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د) 3×5×5×7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93673" y="4438002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مما يأتي يعبر عن تحليل العدد  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ب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جـ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د 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51206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51207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51208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57300" y="765175"/>
            <a:ext cx="727233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49- </a:t>
            </a:r>
            <a:r>
              <a:rPr lang="ar-EG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أي</a:t>
            </a:r>
            <a:r>
              <a:rPr lang="ar-SA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ُّ</a:t>
            </a:r>
            <a:r>
              <a:rPr lang="ar-EG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مما يأتي عدد أولي؟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92500" y="2133600"/>
            <a:ext cx="439261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أ) 15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29</a:t>
            </a:r>
          </a:p>
          <a:p>
            <a:pPr>
              <a:lnSpc>
                <a:spcPct val="150000"/>
              </a:lnSpc>
            </a:pP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جـ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35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د) 64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6715" y="3205425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مما يأتي عدد أولي  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          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9    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5       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4      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"/>
          <p:cNvGrpSpPr>
            <a:grpSpLocks/>
          </p:cNvGrpSpPr>
          <p:nvPr/>
        </p:nvGrpSpPr>
        <p:grpSpPr bwMode="auto">
          <a:xfrm>
            <a:off x="0" y="142875"/>
            <a:ext cx="9144000" cy="6572250"/>
            <a:chOff x="0" y="142851"/>
            <a:chExt cx="9144000" cy="6572273"/>
          </a:xfrm>
        </p:grpSpPr>
        <p:grpSp>
          <p:nvGrpSpPr>
            <p:cNvPr id="52231" name="Group 15"/>
            <p:cNvGrpSpPr>
              <a:grpSpLocks/>
            </p:cNvGrpSpPr>
            <p:nvPr/>
          </p:nvGrpSpPr>
          <p:grpSpPr bwMode="auto">
            <a:xfrm rot="10800000">
              <a:off x="2928926" y="142851"/>
              <a:ext cx="3286116" cy="1500198"/>
              <a:chOff x="5857884" y="142852"/>
              <a:chExt cx="3286116" cy="150019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52232" name="Group 9"/>
            <p:cNvGrpSpPr>
              <a:grpSpLocks/>
            </p:cNvGrpSpPr>
            <p:nvPr/>
          </p:nvGrpSpPr>
          <p:grpSpPr bwMode="auto">
            <a:xfrm rot="10800000">
              <a:off x="0" y="142851"/>
              <a:ext cx="3286116" cy="1500198"/>
              <a:chOff x="5857884" y="142852"/>
              <a:chExt cx="3286116" cy="150019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grpSp>
          <p:nvGrpSpPr>
            <p:cNvPr id="52233" name="Group 8"/>
            <p:cNvGrpSpPr>
              <a:grpSpLocks/>
            </p:cNvGrpSpPr>
            <p:nvPr/>
          </p:nvGrpSpPr>
          <p:grpSpPr bwMode="auto">
            <a:xfrm>
              <a:off x="0" y="142852"/>
              <a:ext cx="9144000" cy="6572272"/>
              <a:chOff x="0" y="142852"/>
              <a:chExt cx="9144000" cy="6572272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857884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500826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7143768" y="142852"/>
                <a:ext cx="1357290" cy="150019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9" name="Oval 4"/>
              <p:cNvSpPr/>
              <p:nvPr/>
            </p:nvSpPr>
            <p:spPr>
              <a:xfrm>
                <a:off x="7786710" y="142852"/>
                <a:ext cx="1357290" cy="1500198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10" name="Rectangle 3"/>
              <p:cNvSpPr/>
              <p:nvPr/>
            </p:nvSpPr>
            <p:spPr>
              <a:xfrm>
                <a:off x="0" y="357165"/>
                <a:ext cx="9144000" cy="6357959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57200" y="499408"/>
            <a:ext cx="8229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50– إذا كان حجم متوازي المستطيلات يساوي الطول × العرض × الارتفاع</a:t>
            </a:r>
            <a:r>
              <a:rPr lang="ar-EG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ar-S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ar-EG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أي </a:t>
            </a:r>
            <a:r>
              <a:rPr lang="ar-EG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مما يأتي يمثل أبعاد متوازي المستطيلات أدناه؟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779838" y="2514600"/>
            <a:ext cx="43926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أ) 2سم×6سم×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6سم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ب) 3سم×5سم×7سم</a:t>
            </a:r>
          </a:p>
          <a:p>
            <a:pPr>
              <a:lnSpc>
                <a:spcPct val="150000"/>
              </a:lnSpc>
            </a:pP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جـ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) 5سم×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5سم</a:t>
            </a: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×7سم</a:t>
            </a:r>
          </a:p>
          <a:p>
            <a:pPr>
              <a:lnSpc>
                <a:spcPct val="150000"/>
              </a:lnSpc>
            </a:pPr>
            <a:r>
              <a:rPr lang="ar-EG" sz="4400" b="1" dirty="0">
                <a:latin typeface="Times New Roman" pitchFamily="18" charset="0"/>
                <a:cs typeface="Times New Roman" pitchFamily="18" charset="0"/>
              </a:rPr>
              <a:t>د) 3سم×5سم×</a:t>
            </a:r>
            <a:r>
              <a:rPr lang="ar-EG" sz="4400" b="1" dirty="0" err="1">
                <a:latin typeface="Times New Roman" pitchFamily="18" charset="0"/>
                <a:cs typeface="Times New Roman" pitchFamily="18" charset="0"/>
              </a:rPr>
              <a:t>5سم</a:t>
            </a:r>
            <a:endParaRPr lang="ar-EG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lum bright="-34000" contrast="48000"/>
          </a:blip>
          <a:srcRect/>
          <a:stretch>
            <a:fillRect/>
          </a:stretch>
        </p:blipFill>
        <p:spPr bwMode="auto">
          <a:xfrm>
            <a:off x="217488" y="3479800"/>
            <a:ext cx="3440112" cy="14732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3286116" y="5696591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Arial Unicode MS"/>
                <a:ea typeface="Arial Unicode MS"/>
                <a:cs typeface="Arial Unicode MS"/>
              </a:rPr>
              <a:t>✔</a:t>
            </a:r>
            <a:endParaRPr lang="ar-EG" sz="6000" dirty="0">
              <a:ln>
                <a:solidFill>
                  <a:sysClr val="windowText" lastClr="000000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 حجم متوازي المستطيلات يساوي    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صورة     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 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ب 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جـ 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د  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285875" y="1143000"/>
            <a:ext cx="7215188" cy="4357688"/>
            <a:chOff x="1428728" y="1142984"/>
            <a:chExt cx="7215238" cy="4357718"/>
          </a:xfrm>
        </p:grpSpPr>
        <p:sp>
          <p:nvSpPr>
            <p:cNvPr id="3" name="Moon 2"/>
            <p:cNvSpPr/>
            <p:nvPr/>
          </p:nvSpPr>
          <p:spPr>
            <a:xfrm flipH="1">
              <a:off x="5572132" y="1142984"/>
              <a:ext cx="3071834" cy="4357718"/>
            </a:xfrm>
            <a:prstGeom prst="moon">
              <a:avLst/>
            </a:prstGeom>
            <a:gradFill flip="none" rotWithShape="1">
              <a:gsLst>
                <a:gs pos="0">
                  <a:srgbClr val="006666">
                    <a:tint val="66000"/>
                    <a:satMod val="160000"/>
                  </a:srgbClr>
                </a:gs>
                <a:gs pos="50000">
                  <a:srgbClr val="006666">
                    <a:tint val="44500"/>
                    <a:satMod val="160000"/>
                  </a:srgbClr>
                </a:gs>
                <a:gs pos="100000">
                  <a:srgbClr val="006666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428728" y="1142984"/>
              <a:ext cx="6715172" cy="4143404"/>
              <a:chOff x="1142976" y="1142984"/>
              <a:chExt cx="6715172" cy="4143404"/>
            </a:xfrm>
            <a:gradFill flip="none" rotWithShape="1">
              <a:gsLst>
                <a:gs pos="0">
                  <a:schemeClr val="bg1">
                    <a:lumMod val="85000"/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</p:grpSpPr>
          <p:sp>
            <p:nvSpPr>
              <p:cNvPr id="5" name="L-Shape 3"/>
              <p:cNvSpPr/>
              <p:nvPr/>
            </p:nvSpPr>
            <p:spPr>
              <a:xfrm>
                <a:off x="1142976" y="1142984"/>
                <a:ext cx="5357850" cy="4143404"/>
              </a:xfrm>
              <a:prstGeom prst="corner">
                <a:avLst/>
              </a:prstGeom>
              <a:grpFill/>
              <a:ln w="57150">
                <a:solidFill>
                  <a:schemeClr val="bg1">
                    <a:lumMod val="50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Oval Callout 5"/>
              <p:cNvSpPr/>
              <p:nvPr/>
            </p:nvSpPr>
            <p:spPr>
              <a:xfrm>
                <a:off x="1357290" y="1428736"/>
                <a:ext cx="6500858" cy="3357586"/>
              </a:xfrm>
              <a:prstGeom prst="wedgeEllipseCallou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50000">
                    <a:schemeClr val="bg1"/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 w="57150">
                <a:solidFill>
                  <a:schemeClr val="bg1">
                    <a:lumMod val="85000"/>
                  </a:schemeClr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28813" y="2511425"/>
            <a:ext cx="55721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581025" algn="l"/>
              </a:tabLst>
            </a:pPr>
            <a:r>
              <a:rPr lang="ar-EG" sz="8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مراجعة تراكمية</a:t>
            </a:r>
            <a:endParaRPr lang="ar-EG" sz="8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84 - safe door clo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549275"/>
            <a:ext cx="8515349" cy="5851525"/>
            <a:chOff x="323528" y="548680"/>
            <a:chExt cx="8515995" cy="5851698"/>
          </a:xfrm>
        </p:grpSpPr>
        <p:grpSp>
          <p:nvGrpSpPr>
            <p:cNvPr id="54277" name="Group 3"/>
            <p:cNvGrpSpPr>
              <a:grpSpLocks/>
            </p:cNvGrpSpPr>
            <p:nvPr/>
          </p:nvGrpSpPr>
          <p:grpSpPr bwMode="auto">
            <a:xfrm>
              <a:off x="323528" y="548680"/>
              <a:ext cx="8515995" cy="5851698"/>
              <a:chOff x="539552" y="980728"/>
              <a:chExt cx="7722131" cy="5201509"/>
            </a:xfrm>
          </p:grpSpPr>
          <p:sp>
            <p:nvSpPr>
              <p:cNvPr id="10" name="Oval 9"/>
              <p:cNvSpPr/>
              <p:nvPr/>
            </p:nvSpPr>
            <p:spPr bwMode="auto">
              <a:xfrm>
                <a:off x="2987824" y="4886093"/>
                <a:ext cx="2448272" cy="1296144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7" name="L-Shape 6"/>
              <p:cNvSpPr/>
              <p:nvPr/>
            </p:nvSpPr>
            <p:spPr>
              <a:xfrm>
                <a:off x="539552" y="980728"/>
                <a:ext cx="3096344" cy="5112568"/>
              </a:xfrm>
              <a:prstGeom prst="corner">
                <a:avLst>
                  <a:gd name="adj1" fmla="val 23750"/>
                  <a:gd name="adj2" fmla="val 42031"/>
                </a:avLst>
              </a:prstGeom>
              <a:solidFill>
                <a:srgbClr val="0080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Snip and Round Single Corner Rectangle 7"/>
              <p:cNvSpPr/>
              <p:nvPr/>
            </p:nvSpPr>
            <p:spPr>
              <a:xfrm>
                <a:off x="772851" y="1196751"/>
                <a:ext cx="7488832" cy="4648515"/>
              </a:xfrm>
              <a:prstGeom prst="snipRoundRect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817251" y="1124744"/>
              <a:ext cx="7488832" cy="4527503"/>
            </a:xfrm>
            <a:prstGeom prst="roundRect">
              <a:avLst>
                <a:gd name="adj" fmla="val 7370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295400" y="1341438"/>
            <a:ext cx="6934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000" b="1" dirty="0"/>
              <a:t>51– </a:t>
            </a:r>
            <a:r>
              <a:rPr lang="ar-EG" sz="4000" b="1" dirty="0">
                <a:solidFill>
                  <a:srgbClr val="0000FF"/>
                </a:solidFill>
              </a:rPr>
              <a:t>الأنماط</a:t>
            </a:r>
            <a:r>
              <a:rPr lang="ar-EG" sz="40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ar-EG" sz="4000" b="1" dirty="0" smtClean="0">
                <a:solidFill>
                  <a:srgbClr val="0000FF"/>
                </a:solidFill>
              </a:rPr>
              <a:t> </a:t>
            </a:r>
            <a:r>
              <a:rPr lang="ar-EG" sz="4000" b="1" dirty="0"/>
              <a:t>أكمل النمط: </a:t>
            </a:r>
            <a:r>
              <a:rPr lang="ar-EG" sz="4000" b="1" dirty="0" smtClean="0"/>
              <a:t>5، 7</a:t>
            </a:r>
            <a:r>
              <a:rPr lang="ar-SA" sz="4000" b="1" dirty="0" smtClean="0"/>
              <a:t> </a:t>
            </a:r>
            <a:r>
              <a:rPr lang="ar-EG" sz="4000" b="1" dirty="0" smtClean="0"/>
              <a:t>،10، 14، 19،... </a:t>
            </a:r>
            <a:r>
              <a:rPr lang="ar-EG" sz="4000" b="1" dirty="0">
                <a:solidFill>
                  <a:srgbClr val="C00000"/>
                </a:solidFill>
              </a:rPr>
              <a:t>(الدرس 1-1)</a:t>
            </a: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أنم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مل النمط      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0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05000" y="762000"/>
            <a:ext cx="533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 smtClean="0"/>
              <a:t>أفهم</a:t>
            </a:r>
            <a:r>
              <a:rPr lang="ar-EG" sz="4000" b="1" dirty="0" smtClean="0"/>
              <a:t> </a:t>
            </a:r>
            <a:r>
              <a:rPr lang="ar-SA" sz="4000" b="1" dirty="0" smtClean="0"/>
              <a:t>ما معطيات المسألة:</a:t>
            </a:r>
            <a:endParaRPr lang="en-US" sz="4000" dirty="0" smtClean="0"/>
          </a:p>
          <a:p>
            <a:endParaRPr lang="ar-SA" sz="4000" b="1" dirty="0" smtClean="0"/>
          </a:p>
          <a:p>
            <a:r>
              <a:rPr lang="ar-SA" sz="4000" b="1" dirty="0" smtClean="0"/>
              <a:t>في الشكل نمط.</a:t>
            </a:r>
            <a:endParaRPr lang="ar-EG" sz="4000" b="1" dirty="0" smtClean="0"/>
          </a:p>
          <a:p>
            <a:endParaRPr lang="en-US" sz="4000" dirty="0" smtClean="0"/>
          </a:p>
          <a:p>
            <a:r>
              <a:rPr lang="ar-SA" sz="4000" b="1" dirty="0" smtClean="0"/>
              <a:t>المطلوب:</a:t>
            </a:r>
            <a:r>
              <a:rPr lang="ar-EG" sz="4000" b="1" dirty="0" smtClean="0"/>
              <a:t> </a:t>
            </a:r>
            <a:r>
              <a:rPr lang="ar-SA" sz="4000" b="1" dirty="0" smtClean="0"/>
              <a:t>تكملة هذا النمط.</a:t>
            </a:r>
            <a:endParaRPr lang="ar-EG" sz="4000" b="1" dirty="0" smtClean="0"/>
          </a:p>
          <a:p>
            <a:endParaRPr lang="en-US" sz="4000" dirty="0" smtClean="0"/>
          </a:p>
          <a:p>
            <a:r>
              <a:rPr lang="ar-SA" sz="4000" b="1" dirty="0" smtClean="0"/>
              <a:t>أخطط:</a:t>
            </a:r>
            <a:endParaRPr lang="en-US" sz="4000" dirty="0" smtClean="0"/>
          </a:p>
          <a:p>
            <a:r>
              <a:rPr lang="ar-SA" sz="4000" b="1" dirty="0" smtClean="0"/>
              <a:t>استخدم طريقة الحساب الذهني. </a:t>
            </a:r>
            <a:endParaRPr lang="en-US" sz="4000" dirty="0" smtClean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     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الشكل نمط     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طلوب   تكمله هذا النمط  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ستخدم طريقة الحساب الذهني     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28800" y="914400"/>
            <a:ext cx="5867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 smtClean="0"/>
              <a:t>أحل </a:t>
            </a:r>
            <a:endParaRPr lang="en-US" sz="4000" dirty="0" smtClean="0"/>
          </a:p>
          <a:p>
            <a:r>
              <a:rPr lang="ar-SA" sz="4000" b="1" dirty="0" smtClean="0"/>
              <a:t>7 – 5 = 2</a:t>
            </a:r>
            <a:r>
              <a:rPr lang="ar-EG" sz="4000" b="1" dirty="0" smtClean="0"/>
              <a:t> </a:t>
            </a:r>
          </a:p>
          <a:p>
            <a:r>
              <a:rPr lang="ar-SA" sz="4000" b="1" dirty="0" smtClean="0"/>
              <a:t>10 – 7 = 3 </a:t>
            </a:r>
            <a:endParaRPr lang="en-US" sz="4000" dirty="0" smtClean="0"/>
          </a:p>
          <a:p>
            <a:r>
              <a:rPr lang="ar-SA" sz="4000" b="1" dirty="0" smtClean="0"/>
              <a:t>14 – 10 = 4</a:t>
            </a:r>
            <a:endParaRPr lang="en-US" sz="4000" dirty="0" smtClean="0"/>
          </a:p>
          <a:p>
            <a:r>
              <a:rPr lang="ar-SA" sz="4000" b="1" dirty="0" smtClean="0"/>
              <a:t>19 – 14 = 5</a:t>
            </a:r>
            <a:endParaRPr lang="en-US" sz="4000" dirty="0" smtClean="0"/>
          </a:p>
          <a:p>
            <a:r>
              <a:rPr lang="ar-SA" sz="4000" b="1" dirty="0" smtClean="0"/>
              <a:t>إذن، الأرقام التالية تكون:</a:t>
            </a:r>
            <a:br>
              <a:rPr lang="ar-SA" sz="4000" b="1" dirty="0" smtClean="0"/>
            </a:br>
            <a:r>
              <a:rPr lang="ar-SA" sz="4000" b="1" dirty="0" smtClean="0"/>
              <a:t>19+6 = 25</a:t>
            </a:r>
            <a:endParaRPr lang="en-US" sz="4000" dirty="0" smtClean="0"/>
          </a:p>
          <a:p>
            <a:r>
              <a:rPr lang="ar-SA" sz="4000" b="1" dirty="0" smtClean="0"/>
              <a:t>25 + 7 = 32 </a:t>
            </a:r>
            <a:endParaRPr lang="en-US" sz="4000" dirty="0" smtClean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    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-5=2                             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-7+3                             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 -10+4                     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9 -14+5                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الأرقام التالية تكون      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5 +7=32                           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914400"/>
            <a:ext cx="61722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 smtClean="0"/>
              <a:t> </a:t>
            </a:r>
            <a:endParaRPr lang="en-US" sz="4000" dirty="0" smtClean="0"/>
          </a:p>
          <a:p>
            <a:r>
              <a:rPr lang="ar-SA" sz="4000" b="1" dirty="0" smtClean="0"/>
              <a:t>أتحقق:</a:t>
            </a:r>
            <a:endParaRPr lang="ar-EG" sz="4000" b="1" dirty="0" smtClean="0"/>
          </a:p>
          <a:p>
            <a:endParaRPr lang="en-US" sz="4000" dirty="0" smtClean="0"/>
          </a:p>
          <a:p>
            <a:r>
              <a:rPr lang="ar-SA" sz="4000" b="1" dirty="0" smtClean="0"/>
              <a:t>للتحقق أقوم بعملية الطرح العكسي 25 – 19 = 6 </a:t>
            </a:r>
            <a:endParaRPr lang="en-US" sz="4000" dirty="0" smtClean="0"/>
          </a:p>
          <a:p>
            <a:r>
              <a:rPr lang="ar-SA" sz="4000" b="1" dirty="0" smtClean="0"/>
              <a:t>32 – 25 = 7 </a:t>
            </a:r>
            <a:endParaRPr lang="ar-EG" sz="4000" b="1" dirty="0" smtClean="0"/>
          </a:p>
          <a:p>
            <a:endParaRPr lang="ar-EG" sz="4000" b="1" dirty="0" smtClean="0"/>
          </a:p>
          <a:p>
            <a:r>
              <a:rPr lang="ar-SA" sz="4000" b="1" dirty="0" smtClean="0"/>
              <a:t>إذن، الإجابة صحيحة.</a:t>
            </a:r>
            <a:endParaRPr lang="en-US" sz="40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لتحقق أقوم بعملية الطرح العكس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2 – 25 = 7                              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ذن الإجابة صحيحة        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549275"/>
            <a:ext cx="8496300" cy="5832475"/>
            <a:chOff x="323528" y="548680"/>
            <a:chExt cx="8496944" cy="583264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23528" y="548680"/>
              <a:ext cx="8496944" cy="5832648"/>
              <a:chOff x="539552" y="980728"/>
              <a:chExt cx="7704856" cy="518457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2987824" y="4869160"/>
                <a:ext cx="3096344" cy="1296144"/>
                <a:chOff x="2987824" y="4869160"/>
                <a:chExt cx="3096344" cy="1296144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635896" y="4869160"/>
                  <a:ext cx="2448272" cy="1296144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987824" y="4869160"/>
                  <a:ext cx="2448272" cy="1296144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14100000"/>
                  </a:lightRig>
                </a:scene3d>
                <a:sp3d prstMaterial="softEdge">
                  <a:bevelT w="127000" prst="artDeco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ar-EG"/>
                </a:p>
              </p:txBody>
            </p:sp>
          </p:grpSp>
          <p:sp>
            <p:nvSpPr>
              <p:cNvPr id="7" name="L-Shape 6"/>
              <p:cNvSpPr/>
              <p:nvPr/>
            </p:nvSpPr>
            <p:spPr>
              <a:xfrm>
                <a:off x="539552" y="980728"/>
                <a:ext cx="3096344" cy="5112568"/>
              </a:xfrm>
              <a:prstGeom prst="corner">
                <a:avLst>
                  <a:gd name="adj1" fmla="val 23750"/>
                  <a:gd name="adj2" fmla="val 42031"/>
                </a:avLst>
              </a:prstGeom>
              <a:solidFill>
                <a:srgbClr val="00808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8" name="Snip and Round Single Corner Rectangle 7"/>
              <p:cNvSpPr/>
              <p:nvPr/>
            </p:nvSpPr>
            <p:spPr>
              <a:xfrm>
                <a:off x="755576" y="1196751"/>
                <a:ext cx="7488832" cy="4648516"/>
              </a:xfrm>
              <a:prstGeom prst="snipRoundRect">
                <a:avLst/>
              </a:prstGeom>
              <a:blipFill dpi="0" rotWithShape="1">
                <a:blip r:embed="rId5" cstate="print"/>
                <a:srcRect/>
                <a:stretch>
                  <a:fillRect/>
                </a:stretch>
              </a:blip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827584" y="1124744"/>
              <a:ext cx="7488832" cy="4527503"/>
            </a:xfrm>
            <a:prstGeom prst="roundRect">
              <a:avLst>
                <a:gd name="adj" fmla="val 7370"/>
              </a:avLst>
            </a:prstGeom>
            <a:solidFill>
              <a:schemeClr val="bg1">
                <a:alpha val="68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350" y="1341438"/>
            <a:ext cx="64817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/>
              <a:t>51– </a:t>
            </a:r>
            <a:r>
              <a:rPr lang="ar-EG" sz="4000" b="1" dirty="0">
                <a:solidFill>
                  <a:srgbClr val="0000FF"/>
                </a:solidFill>
              </a:rPr>
              <a:t>الأنماط</a:t>
            </a:r>
            <a:r>
              <a:rPr lang="ar-EG" sz="4000" b="1" dirty="0" smtClean="0">
                <a:solidFill>
                  <a:srgbClr val="0000FF"/>
                </a:solidFill>
              </a:rPr>
              <a:t>:</a:t>
            </a:r>
          </a:p>
          <a:p>
            <a:pPr algn="ctr"/>
            <a:r>
              <a:rPr lang="ar-EG" sz="4000" b="1" dirty="0" smtClean="0">
                <a:solidFill>
                  <a:srgbClr val="0000FF"/>
                </a:solidFill>
              </a:rPr>
              <a:t> </a:t>
            </a:r>
            <a:r>
              <a:rPr lang="ar-EG" sz="4000" b="1" dirty="0"/>
              <a:t>أكمل النمط: </a:t>
            </a:r>
            <a:r>
              <a:rPr lang="ar-EG" sz="4000" b="1" dirty="0" smtClean="0"/>
              <a:t>5، 7،10، 14، 19، </a:t>
            </a:r>
            <a:r>
              <a:rPr lang="ar-EG" sz="4000" b="1" dirty="0"/>
              <a:t>..... </a:t>
            </a:r>
            <a:r>
              <a:rPr lang="ar-EG" sz="4000" b="1" dirty="0">
                <a:solidFill>
                  <a:srgbClr val="C00000"/>
                </a:solidFill>
              </a:rPr>
              <a:t>(الدرس 1-1)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505200"/>
            <a:ext cx="7272338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0"/>
          <p:cNvSpPr txBox="1"/>
          <p:nvPr/>
        </p:nvSpPr>
        <p:spPr bwMode="auto">
          <a:xfrm>
            <a:off x="5049836" y="2581870"/>
            <a:ext cx="19605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rgbClr val="008000"/>
                </a:solidFill>
                <a:latin typeface="+mn-lt"/>
                <a:cs typeface="+mj-cs"/>
              </a:rPr>
              <a:t>25</a:t>
            </a:r>
            <a:endParaRPr lang="ar-EG" sz="5400" b="1" dirty="0">
              <a:solidFill>
                <a:srgbClr val="008000"/>
              </a:solidFill>
              <a:latin typeface="+mn-lt"/>
              <a:cs typeface="+mj-cs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5               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2875" y="142875"/>
            <a:ext cx="8858250" cy="6643688"/>
            <a:chOff x="1142976" y="142852"/>
            <a:chExt cx="8001024" cy="6643710"/>
          </a:xfrm>
        </p:grpSpPr>
        <p:sp>
          <p:nvSpPr>
            <p:cNvPr id="3" name="Flowchart: Terminator 2"/>
            <p:cNvSpPr/>
            <p:nvPr/>
          </p:nvSpPr>
          <p:spPr>
            <a:xfrm rot="5400000">
              <a:off x="964393" y="321435"/>
              <a:ext cx="6643710" cy="6286544"/>
            </a:xfrm>
            <a:prstGeom prst="flowChartTerminator">
              <a:avLst/>
            </a:prstGeom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26883" y="357166"/>
              <a:ext cx="7717117" cy="6143668"/>
            </a:xfrm>
            <a:prstGeom prst="roundRect">
              <a:avLst/>
            </a:prstGeom>
            <a:gradFill flip="none" rotWithShape="1">
              <a:gsLst>
                <a:gs pos="0">
                  <a:srgbClr val="8000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2700000" scaled="1"/>
              <a:tileRect/>
            </a:gra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404813"/>
            <a:ext cx="8305799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52– </a:t>
            </a:r>
            <a:r>
              <a:rPr lang="ar-EG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سفر</a:t>
            </a:r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سافر بدر وعائلته بالسيارة من الرياض إلى المدينة المنورة. مسافة 840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كلم،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فسار بمعدل 105 كلم/ ساعة. إذا كان قد توقف مدة ساعة واحدة في أثناء الرحلة 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للاستراحة، </a:t>
            </a:r>
            <a:r>
              <a:rPr lang="ar-EG" sz="4800" b="1" dirty="0">
                <a:latin typeface="Times New Roman" pitchFamily="18" charset="0"/>
                <a:cs typeface="Times New Roman" pitchFamily="18" charset="0"/>
              </a:rPr>
              <a:t>فكم ساعة استغرقت الرحلة للوصول إلى المدينة المنورة</a:t>
            </a:r>
            <a:r>
              <a:rPr lang="ar-EG" sz="4800" b="1" dirty="0" smtClean="0">
                <a:latin typeface="Times New Roman" pitchFamily="18" charset="0"/>
                <a:cs typeface="Times New Roman" pitchFamily="18" charset="0"/>
              </a:rPr>
              <a:t>؟</a:t>
            </a:r>
            <a:r>
              <a:rPr lang="ar-SA" sz="4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ar-SA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ar-EG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(الدرس </a:t>
            </a:r>
            <a:r>
              <a:rPr lang="ar-EG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1-1)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96 - science fiction 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افر بدر وعائلته بالسيارة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6150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6151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صفر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ذلك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صفر     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ذلك 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"/>
          <p:cNvGrpSpPr>
            <a:grpSpLocks/>
          </p:cNvGrpSpPr>
          <p:nvPr/>
        </p:nvGrpSpPr>
        <p:grpSpPr bwMode="auto">
          <a:xfrm>
            <a:off x="142875" y="142875"/>
            <a:ext cx="8858250" cy="6643688"/>
            <a:chOff x="1142976" y="142852"/>
            <a:chExt cx="8001024" cy="6643710"/>
          </a:xfrm>
        </p:grpSpPr>
        <p:sp>
          <p:nvSpPr>
            <p:cNvPr id="3" name="Flowchart: Terminator 2"/>
            <p:cNvSpPr/>
            <p:nvPr/>
          </p:nvSpPr>
          <p:spPr>
            <a:xfrm rot="5400000">
              <a:off x="964393" y="321435"/>
              <a:ext cx="6643710" cy="6286544"/>
            </a:xfrm>
            <a:prstGeom prst="flowChartTerminator">
              <a:avLst/>
            </a:prstGeom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785918" y="357166"/>
              <a:ext cx="7358082" cy="6143668"/>
            </a:xfrm>
            <a:prstGeom prst="roundRect">
              <a:avLst/>
            </a:prstGeom>
            <a:gradFill flip="none" rotWithShape="1">
              <a:gsLst>
                <a:gs pos="0">
                  <a:srgbClr val="8000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2700000" scaled="1"/>
              <a:tileRect/>
            </a:gra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00238" y="990600"/>
            <a:ext cx="6786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9900CC"/>
                </a:solidFill>
              </a:rPr>
              <a:t>أفهم ما معطيات المسألة</a:t>
            </a:r>
            <a:r>
              <a:rPr lang="ar-SA" sz="4800" b="1" dirty="0" smtClean="0">
                <a:solidFill>
                  <a:srgbClr val="9900CC"/>
                </a:solidFill>
              </a:rPr>
              <a:t>:</a:t>
            </a:r>
            <a:endParaRPr lang="en-US" sz="4800" dirty="0">
              <a:solidFill>
                <a:srgbClr val="9900CC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371600" y="1981200"/>
            <a:ext cx="6786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SA" sz="3200" b="1" dirty="0" smtClean="0"/>
              <a:t>سافر بدر وعائلته بالسيارة من الرياض إلى المدينة المنورة مسافة 840 كم </a:t>
            </a:r>
            <a:r>
              <a:rPr lang="ar-EG" sz="3200" b="1" dirty="0" smtClean="0"/>
              <a:t>،</a:t>
            </a:r>
            <a:r>
              <a:rPr lang="ar-SA" sz="3200" b="1" dirty="0" smtClean="0"/>
              <a:t> فسار بمعدل 105 كم/ساعة</a:t>
            </a:r>
            <a:r>
              <a:rPr lang="ar-EG" sz="3200" b="1" dirty="0" smtClean="0"/>
              <a:t>.</a:t>
            </a:r>
            <a:r>
              <a:rPr lang="ar-SA" sz="3200" b="1" dirty="0" smtClean="0"/>
              <a:t> </a:t>
            </a:r>
            <a:endParaRPr lang="en-US" sz="3200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371600" y="3911025"/>
            <a:ext cx="6786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ar-SA" sz="3200" b="1" dirty="0" smtClean="0"/>
              <a:t>توقَّف لمدة ساعة واحدة في أثناء الرحلة</a:t>
            </a:r>
            <a:r>
              <a:rPr lang="ar-EG" sz="3200" b="1" dirty="0" smtClean="0"/>
              <a:t>.</a:t>
            </a:r>
            <a:r>
              <a:rPr lang="ar-SA" sz="3200" b="1" dirty="0" smtClean="0"/>
              <a:t> </a:t>
            </a:r>
            <a:endParaRPr lang="en-US" sz="3200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371600" y="4837093"/>
            <a:ext cx="67865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ar-SA" sz="3200" b="1" dirty="0" smtClean="0"/>
              <a:t>المطلوب:</a:t>
            </a:r>
            <a:r>
              <a:rPr lang="ar-EG" sz="3200" b="1" dirty="0" smtClean="0"/>
              <a:t> </a:t>
            </a:r>
            <a:r>
              <a:rPr lang="ar-SA" sz="3200" b="1" dirty="0" smtClean="0"/>
              <a:t>معرفة عدد الساعات التي استغرقتها 	  	   الرحلة للوصول إلى المدينة المنورة</a:t>
            </a:r>
            <a:r>
              <a:rPr lang="ar-EG" sz="3200" b="1" dirty="0" smtClean="0"/>
              <a:t>.</a:t>
            </a:r>
            <a:r>
              <a:rPr lang="ar-SA" sz="3200" b="1" dirty="0" smtClean="0"/>
              <a:t> </a:t>
            </a:r>
            <a:endParaRPr lang="en-US" sz="32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 ما معطيات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افر بدر وعائلته بالسيارة من الرياض إلى المدينة     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وقَّف لمدة ساعة واحدة في أثناء الرحلة    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طلوب   معرفة عدد الساعات التي استغرقتها الرح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14312"/>
            <a:ext cx="8858250" cy="6643688"/>
            <a:chOff x="1142976" y="142852"/>
            <a:chExt cx="8001024" cy="6643710"/>
          </a:xfrm>
        </p:grpSpPr>
        <p:sp>
          <p:nvSpPr>
            <p:cNvPr id="3" name="Flowchart: Terminator 2"/>
            <p:cNvSpPr/>
            <p:nvPr/>
          </p:nvSpPr>
          <p:spPr>
            <a:xfrm rot="5400000">
              <a:off x="964393" y="321435"/>
              <a:ext cx="6643710" cy="6286544"/>
            </a:xfrm>
            <a:prstGeom prst="flowChartTerminator">
              <a:avLst/>
            </a:prstGeom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785918" y="357166"/>
              <a:ext cx="7358082" cy="6143668"/>
            </a:xfrm>
            <a:prstGeom prst="roundRect">
              <a:avLst/>
            </a:prstGeom>
            <a:gradFill flip="none" rotWithShape="1">
              <a:gsLst>
                <a:gs pos="0">
                  <a:srgbClr val="8000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2700000" scaled="1"/>
              <a:tileRect/>
            </a:gra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648325" y="762000"/>
            <a:ext cx="2976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9900CC"/>
                </a:solidFill>
              </a:rPr>
              <a:t>أخطط</a:t>
            </a:r>
            <a:endParaRPr lang="en-US" sz="4800" dirty="0">
              <a:solidFill>
                <a:srgbClr val="9900CC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371600" y="1676400"/>
            <a:ext cx="67865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SA" sz="3600" b="1" dirty="0" smtClean="0"/>
              <a:t>باستخدام الحساب (أقسم المسافة بين الرياض والمدينة  المنورة على المعدل الذي يسير به بدر لكي أحسب عدد الساعات)</a:t>
            </a:r>
            <a:endParaRPr lang="en-US" sz="3600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47800" y="3770293"/>
            <a:ext cx="6786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SA" sz="3600" b="1" dirty="0" smtClean="0"/>
              <a:t>ثم أضيفُ على الناتج ساعةً واحدةً التي قضاها في الاستراحة.</a:t>
            </a:r>
            <a:endParaRPr lang="en-US" sz="36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استخدام الحساب       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ثم أضيفُ على الناتج ساعة واحدة التي قضاها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14312"/>
            <a:ext cx="8858250" cy="6643688"/>
            <a:chOff x="1142976" y="142852"/>
            <a:chExt cx="8001024" cy="6643710"/>
          </a:xfrm>
        </p:grpSpPr>
        <p:sp>
          <p:nvSpPr>
            <p:cNvPr id="3" name="Flowchart: Terminator 2"/>
            <p:cNvSpPr/>
            <p:nvPr/>
          </p:nvSpPr>
          <p:spPr>
            <a:xfrm rot="5400000">
              <a:off x="964393" y="321435"/>
              <a:ext cx="6643710" cy="6286544"/>
            </a:xfrm>
            <a:prstGeom prst="flowChartTerminator">
              <a:avLst/>
            </a:prstGeom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785918" y="357166"/>
              <a:ext cx="7358082" cy="6143668"/>
            </a:xfrm>
            <a:prstGeom prst="roundRect">
              <a:avLst/>
            </a:prstGeom>
            <a:gradFill flip="none" rotWithShape="1">
              <a:gsLst>
                <a:gs pos="0">
                  <a:srgbClr val="8000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2700000" scaled="1"/>
              <a:tileRect/>
            </a:gra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648325" y="762000"/>
            <a:ext cx="2976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9900CC"/>
                </a:solidFill>
              </a:rPr>
              <a:t>أحل</a:t>
            </a:r>
            <a:r>
              <a:rPr lang="ar-SA" sz="4800" b="1" dirty="0" smtClean="0">
                <a:solidFill>
                  <a:srgbClr val="9900CC"/>
                </a:solidFill>
              </a:rPr>
              <a:t>:</a:t>
            </a:r>
            <a:endParaRPr lang="en-US" sz="4800" dirty="0">
              <a:solidFill>
                <a:srgbClr val="9900CC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371600" y="2322493"/>
            <a:ext cx="6786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ar-SA" sz="3600" b="1" dirty="0" smtClean="0"/>
              <a:t>840 ÷ 105 = 8 ساعات</a:t>
            </a:r>
            <a:endParaRPr lang="en-US" sz="3600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47800" y="3770293"/>
            <a:ext cx="6786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b="1" dirty="0" smtClean="0"/>
              <a:t>عدد الساعات التي استغرقَتْها الرحلة = </a:t>
            </a:r>
            <a:endParaRPr lang="en-US" sz="3600" dirty="0" smtClean="0"/>
          </a:p>
          <a:p>
            <a:r>
              <a:rPr lang="ar-SA" sz="3600" b="1" dirty="0" smtClean="0"/>
              <a:t>8 ساعات + ساعة الاستراحة = 9 ساعات </a:t>
            </a:r>
            <a:endParaRPr lang="en-US" sz="36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     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40 ÷ 105 = 8 ساعات         ص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الساعات التي استغرقَتْها الرحلة     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214312"/>
            <a:ext cx="8858250" cy="6643688"/>
            <a:chOff x="1142976" y="142852"/>
            <a:chExt cx="8001024" cy="6643710"/>
          </a:xfrm>
        </p:grpSpPr>
        <p:sp>
          <p:nvSpPr>
            <p:cNvPr id="3" name="Flowchart: Terminator 2"/>
            <p:cNvSpPr/>
            <p:nvPr/>
          </p:nvSpPr>
          <p:spPr>
            <a:xfrm rot="5400000">
              <a:off x="964393" y="321435"/>
              <a:ext cx="6643710" cy="6286544"/>
            </a:xfrm>
            <a:prstGeom prst="flowChartTerminator">
              <a:avLst/>
            </a:prstGeom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785918" y="357166"/>
              <a:ext cx="7358082" cy="6143668"/>
            </a:xfrm>
            <a:prstGeom prst="roundRect">
              <a:avLst/>
            </a:prstGeom>
            <a:gradFill flip="none" rotWithShape="1">
              <a:gsLst>
                <a:gs pos="0">
                  <a:srgbClr val="800000">
                    <a:tint val="66000"/>
                    <a:satMod val="160000"/>
                  </a:srgbClr>
                </a:gs>
                <a:gs pos="50000">
                  <a:schemeClr val="bg1"/>
                </a:gs>
                <a:gs pos="100000">
                  <a:srgbClr val="FF0066"/>
                </a:gs>
              </a:gsLst>
              <a:lin ang="2700000" scaled="1"/>
              <a:tileRect/>
            </a:gradFill>
            <a:ln w="571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648325" y="762000"/>
            <a:ext cx="2976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4800" b="1" dirty="0" smtClean="0">
                <a:solidFill>
                  <a:srgbClr val="9900CC"/>
                </a:solidFill>
              </a:rPr>
              <a:t>أتحقق</a:t>
            </a:r>
            <a:r>
              <a:rPr lang="ar-SA" sz="4800" b="1" dirty="0" smtClean="0">
                <a:solidFill>
                  <a:srgbClr val="9900CC"/>
                </a:solidFill>
              </a:rPr>
              <a:t>:</a:t>
            </a:r>
            <a:endParaRPr lang="en-US" sz="4800" dirty="0">
              <a:solidFill>
                <a:srgbClr val="9900CC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066800" y="2512874"/>
            <a:ext cx="70913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3600" b="1" dirty="0" smtClean="0"/>
              <a:t>بضرب عدد ساعات الرحلة في المعدل الذي سار به بدر أحصل على المسافة بين المدينتين.</a:t>
            </a:r>
            <a:endParaRPr lang="en-US" sz="3600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443038" y="4658380"/>
            <a:ext cx="67865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 smtClean="0"/>
              <a:t>8×105= 840 كلم</a:t>
            </a:r>
            <a:br>
              <a:rPr lang="ar-SA" sz="3600" b="1" dirty="0" smtClean="0"/>
            </a:br>
            <a:r>
              <a:rPr lang="ar-SA" sz="3600" b="1" dirty="0" smtClean="0"/>
              <a:t>(إذن، الإجابة صحيحة) </a:t>
            </a:r>
            <a:endParaRPr lang="en-US" sz="36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ضرب عدد ساعات الرحلة في المعدل الذي سار به بدر   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×105= 840 كلم                  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536" y="1935642"/>
            <a:ext cx="8391876" cy="2357454"/>
            <a:chOff x="3643306" y="714356"/>
            <a:chExt cx="4357718" cy="1714512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4" name="Rounded Rectangular Callout 3"/>
            <p:cNvSpPr/>
            <p:nvPr/>
          </p:nvSpPr>
          <p:spPr>
            <a:xfrm>
              <a:off x="3857620" y="714356"/>
              <a:ext cx="4000528" cy="1714512"/>
            </a:xfrm>
            <a:prstGeom prst="wedgeRoundRectCallou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" name="Flowchart: Terminator 4"/>
            <p:cNvSpPr/>
            <p:nvPr/>
          </p:nvSpPr>
          <p:spPr>
            <a:xfrm>
              <a:off x="3643306" y="857232"/>
              <a:ext cx="4357718" cy="1428760"/>
            </a:xfrm>
            <a:prstGeom prst="flowChartTerminator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19175" y="2506663"/>
            <a:ext cx="7216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tabLst>
                <a:tab pos="581025" algn="l"/>
              </a:tabLst>
            </a:pPr>
            <a:r>
              <a:rPr lang="ar-SA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الاستعداد للدرس اللاحق</a:t>
            </a:r>
            <a:endParaRPr lang="en-US" sz="7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3722" y="575470"/>
            <a:ext cx="5500726" cy="1917426"/>
            <a:chOff x="857224" y="428604"/>
            <a:chExt cx="7572428" cy="1643075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3" name="Group 6"/>
            <p:cNvGrpSpPr/>
            <p:nvPr/>
          </p:nvGrpSpPr>
          <p:grpSpPr>
            <a:xfrm>
              <a:off x="857224" y="428604"/>
              <a:ext cx="7572428" cy="1643075"/>
              <a:chOff x="714348" y="2143116"/>
              <a:chExt cx="7572428" cy="1643075"/>
            </a:xfrm>
            <a:solidFill>
              <a:schemeClr val="bg1"/>
            </a:solidFill>
          </p:grpSpPr>
          <p:sp>
            <p:nvSpPr>
              <p:cNvPr id="5" name="Diagonal Stripe 4"/>
              <p:cNvSpPr/>
              <p:nvPr/>
            </p:nvSpPr>
            <p:spPr>
              <a:xfrm rot="10800000">
                <a:off x="4143372" y="2214555"/>
                <a:ext cx="4143404" cy="1571636"/>
              </a:xfrm>
              <a:prstGeom prst="diagStrip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6" name="Diagonal Stripe 5"/>
              <p:cNvSpPr/>
              <p:nvPr/>
            </p:nvSpPr>
            <p:spPr>
              <a:xfrm>
                <a:off x="714348" y="2143116"/>
                <a:ext cx="4143404" cy="1571636"/>
              </a:xfrm>
              <a:prstGeom prst="diagStrip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7" name="Plaque 6"/>
              <p:cNvSpPr/>
              <p:nvPr/>
            </p:nvSpPr>
            <p:spPr>
              <a:xfrm>
                <a:off x="857224" y="2357430"/>
                <a:ext cx="7286676" cy="1214446"/>
              </a:xfrm>
              <a:prstGeom prst="plaqu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" name="Rectangle 1"/>
            <p:cNvSpPr>
              <a:spLocks noChangeArrowheads="1"/>
            </p:cNvSpPr>
            <p:nvPr/>
          </p:nvSpPr>
          <p:spPr bwMode="auto">
            <a:xfrm>
              <a:off x="2020853" y="772729"/>
              <a:ext cx="5309837" cy="949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tabLst>
                  <a:tab pos="779463" algn="l"/>
                  <a:tab pos="1236663" algn="l"/>
                  <a:tab pos="2073275" algn="l"/>
                  <a:tab pos="3065463" algn="l"/>
                  <a:tab pos="3673475" algn="l"/>
                </a:tabLst>
                <a:defRPr/>
              </a:pPr>
              <a:r>
                <a:rPr lang="ar-EG" sz="6600" b="1" dirty="0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</a:rPr>
                <a:t>مهارة </a:t>
              </a:r>
              <a:r>
                <a:rPr lang="ar-EG" sz="6600" b="1" dirty="0" err="1">
                  <a:solidFill>
                    <a:srgbClr val="C00000"/>
                  </a:solidFill>
                  <a:latin typeface="Calibri" pitchFamily="34" charset="0"/>
                  <a:ea typeface="Times New Roman" pitchFamily="18" charset="0"/>
                </a:rPr>
                <a:t>سابقة:</a:t>
              </a:r>
              <a:endParaRPr lang="ar-EG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5"/>
          <p:cNvGrpSpPr/>
          <p:nvPr/>
        </p:nvGrpSpPr>
        <p:grpSpPr bwMode="auto">
          <a:xfrm>
            <a:off x="740080" y="3298822"/>
            <a:ext cx="7864170" cy="3225803"/>
            <a:chOff x="3071802" y="2357430"/>
            <a:chExt cx="4672724" cy="3225995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12" name="L-Shape 11"/>
            <p:cNvSpPr/>
            <p:nvPr/>
          </p:nvSpPr>
          <p:spPr>
            <a:xfrm>
              <a:off x="3071802" y="2571744"/>
              <a:ext cx="4500594" cy="3000396"/>
            </a:xfrm>
            <a:prstGeom prst="corner">
              <a:avLst/>
            </a:prstGeom>
            <a:solidFill>
              <a:srgbClr val="00B050"/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3" name="Chord 12"/>
            <p:cNvSpPr/>
            <p:nvPr/>
          </p:nvSpPr>
          <p:spPr>
            <a:xfrm rot="16610063">
              <a:off x="5351353" y="3190252"/>
              <a:ext cx="2071702" cy="2714644"/>
            </a:xfrm>
            <a:prstGeom prst="chord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14" name="Flowchart: Punched Tape 2"/>
            <p:cNvSpPr/>
            <p:nvPr/>
          </p:nvSpPr>
          <p:spPr>
            <a:xfrm>
              <a:off x="3357554" y="2357430"/>
              <a:ext cx="4214842" cy="3071834"/>
            </a:xfrm>
            <a:prstGeom prst="flowChartPunchedTape">
              <a:avLst/>
            </a:prstGeom>
            <a:gradFill flip="none" rotWithShape="1">
              <a:gsLst>
                <a:gs pos="0">
                  <a:srgbClr val="FFC000"/>
                </a:gs>
                <a:gs pos="50000">
                  <a:schemeClr val="bg1"/>
                </a:gs>
                <a:gs pos="100000">
                  <a:srgbClr val="92D050"/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719263" y="3800475"/>
            <a:ext cx="60928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SA" sz="6600" b="1" dirty="0"/>
              <a:t>أوجد ناتج ضرب كل مما يأتي:</a:t>
            </a:r>
            <a:endParaRPr lang="ar-EG" sz="6600" b="1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هارة سابق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جد ناتج ضرب كل مما يأتي     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59398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59401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53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0000"/>
                </a:solidFill>
              </a:rPr>
              <a:t>2× 2× 2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71600" y="3055938"/>
            <a:ext cx="3190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/>
              <a:t>= </a:t>
            </a:r>
            <a:r>
              <a:rPr lang="ar-SA" sz="4800" b="1" dirty="0"/>
              <a:t>8</a:t>
            </a:r>
            <a:endParaRPr lang="en-US" sz="48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× 2× 2              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8                     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14290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60422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60425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54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5 × 5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71600" y="3055938"/>
            <a:ext cx="26685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/>
              <a:t>= </a:t>
            </a:r>
            <a:r>
              <a:rPr lang="ar-SA" sz="4800" b="1" dirty="0"/>
              <a:t>25</a:t>
            </a:r>
            <a:endParaRPr lang="en-US" sz="48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× 5                 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25                 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61446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61449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55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4 × 4 × 4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66800" y="2819400"/>
            <a:ext cx="26685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/>
              <a:t>= </a:t>
            </a:r>
            <a:r>
              <a:rPr lang="ar-SA" sz="4800" b="1" dirty="0"/>
              <a:t>64</a:t>
            </a:r>
            <a:endParaRPr lang="en-US" sz="48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 × 4 × 4                  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64                  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142853"/>
            <a:ext cx="8572560" cy="6643710"/>
            <a:chOff x="142844" y="142853"/>
            <a:chExt cx="8572560" cy="6643710"/>
          </a:xfrm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lowchart: Terminator 2"/>
            <p:cNvSpPr/>
            <p:nvPr/>
          </p:nvSpPr>
          <p:spPr>
            <a:xfrm rot="5400000">
              <a:off x="-1357342" y="1643039"/>
              <a:ext cx="6643710" cy="3643338"/>
            </a:xfrm>
            <a:prstGeom prst="flowChartTerminator">
              <a:avLst/>
            </a:prstGeom>
            <a:solidFill>
              <a:srgbClr val="6600FF"/>
            </a:solidFill>
            <a:ln>
              <a:solidFill>
                <a:srgbClr val="00CCFF"/>
              </a:solidFill>
            </a:ln>
            <a:effectLst/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428596" y="357166"/>
              <a:ext cx="8286808" cy="6072230"/>
              <a:chOff x="428596" y="357166"/>
              <a:chExt cx="8286808" cy="6072230"/>
            </a:xfrm>
          </p:grpSpPr>
          <p:sp>
            <p:nvSpPr>
              <p:cNvPr id="5" name="Flowchart: Card 3"/>
              <p:cNvSpPr/>
              <p:nvPr/>
            </p:nvSpPr>
            <p:spPr>
              <a:xfrm>
                <a:off x="428596" y="357166"/>
                <a:ext cx="8286808" cy="5715040"/>
              </a:xfrm>
              <a:prstGeom prst="flowChartPunchedCard">
                <a:avLst/>
              </a:prstGeom>
              <a:solidFill>
                <a:schemeClr val="bg1"/>
              </a:solidFill>
              <a:ln w="57150">
                <a:solidFill>
                  <a:srgbClr val="6600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sp>
            <p:nvSpPr>
              <p:cNvPr id="6" name="Round Single Corner Rectangle 5"/>
              <p:cNvSpPr/>
              <p:nvPr/>
            </p:nvSpPr>
            <p:spPr>
              <a:xfrm>
                <a:off x="714348" y="642918"/>
                <a:ext cx="7715304" cy="5786478"/>
              </a:xfrm>
              <a:prstGeom prst="round1Rect">
                <a:avLst>
                  <a:gd name="adj" fmla="val 28646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50000">
                    <a:schemeClr val="bg1"/>
                  </a:gs>
                  <a:gs pos="100000">
                    <a:srgbClr val="CC66FF"/>
                  </a:gs>
                </a:gsLst>
                <a:lin ang="16200000" scaled="1"/>
                <a:tileRect/>
              </a:gradFill>
              <a:ln>
                <a:solidFill>
                  <a:srgbClr val="9933FF"/>
                </a:solidFill>
              </a:ln>
              <a:effectLst/>
              <a:sp3d prstMaterial="softEdge">
                <a:bevelT w="1270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32588" y="1246188"/>
            <a:ext cx="1504950" cy="1096962"/>
            <a:chOff x="618800" y="292380"/>
            <a:chExt cx="1504928" cy="1097449"/>
          </a:xfrm>
        </p:grpSpPr>
        <p:grpSp>
          <p:nvGrpSpPr>
            <p:cNvPr id="62470" name="Group 7"/>
            <p:cNvGrpSpPr>
              <a:grpSpLocks/>
            </p:cNvGrpSpPr>
            <p:nvPr/>
          </p:nvGrpSpPr>
          <p:grpSpPr bwMode="auto">
            <a:xfrm>
              <a:off x="618800" y="292380"/>
              <a:ext cx="1504928" cy="1097449"/>
              <a:chOff x="2195736" y="3519859"/>
              <a:chExt cx="1525038" cy="1236838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95736" y="3519859"/>
                <a:ext cx="1201691" cy="123683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ar-EG"/>
              </a:p>
            </p:txBody>
          </p:sp>
          <p:pic>
            <p:nvPicPr>
              <p:cNvPr id="62473" name="Picture 10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019864" y="3543839"/>
                <a:ext cx="700910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755576" y="476672"/>
              <a:ext cx="864096" cy="769441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n>
                    <a:solidFill>
                      <a:sysClr val="windowText" lastClr="000000"/>
                    </a:solidFill>
                  </a:ln>
                  <a:solidFill>
                    <a:srgbClr val="0000FF"/>
                  </a:solidFill>
                </a:rPr>
                <a:t>56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9250" y="1341438"/>
            <a:ext cx="47529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000" b="1" dirty="0">
                <a:solidFill>
                  <a:srgbClr val="FF0000"/>
                </a:solidFill>
              </a:rPr>
              <a:t>10 × 10 × 10</a:t>
            </a:r>
            <a:endParaRPr lang="ar-EG" sz="6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28800" y="2901950"/>
            <a:ext cx="2981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/>
              <a:t>= </a:t>
            </a:r>
            <a:r>
              <a:rPr lang="ar-SA" sz="4800" b="1" dirty="0"/>
              <a:t>1000</a:t>
            </a:r>
            <a:endParaRPr lang="en-US" sz="4800" dirty="0"/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 × 10 × 10                       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= 1000              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7174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7175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12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15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5400" b="1" dirty="0" smtClean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   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8198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8199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44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5400" b="1" dirty="0" smtClean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غير 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                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غير 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714375" y="785813"/>
            <a:ext cx="7786688" cy="5786437"/>
            <a:chOff x="71406" y="1500174"/>
            <a:chExt cx="8929718" cy="5214974"/>
          </a:xfrm>
        </p:grpSpPr>
        <p:grpSp>
          <p:nvGrpSpPr>
            <p:cNvPr id="9222" name="Group 26"/>
            <p:cNvGrpSpPr>
              <a:grpSpLocks/>
            </p:cNvGrpSpPr>
            <p:nvPr/>
          </p:nvGrpSpPr>
          <p:grpSpPr bwMode="auto">
            <a:xfrm>
              <a:off x="71406" y="1500174"/>
              <a:ext cx="8929718" cy="5214974"/>
              <a:chOff x="214282" y="1500174"/>
              <a:chExt cx="8929718" cy="521497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14282" y="1500174"/>
                <a:ext cx="8929718" cy="5214974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6" name="Picture 5" descr="0268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-35000" contrast="76000"/>
              </a:blip>
              <a:stretch>
                <a:fillRect/>
              </a:stretch>
            </p:blipFill>
            <p:spPr>
              <a:xfrm>
                <a:off x="214282" y="1500174"/>
                <a:ext cx="8929718" cy="5214974"/>
              </a:xfrm>
              <a:prstGeom prst="rect">
                <a:avLst/>
              </a:prstGeom>
            </p:spPr>
          </p:pic>
        </p:grpSp>
        <p:sp>
          <p:nvSpPr>
            <p:cNvPr id="9223" name="TextBox 5"/>
            <p:cNvSpPr txBox="1">
              <a:spLocks noChangeArrowheads="1"/>
            </p:cNvSpPr>
            <p:nvPr/>
          </p:nvSpPr>
          <p:spPr bwMode="auto">
            <a:xfrm>
              <a:off x="857224" y="2143116"/>
              <a:ext cx="7286676" cy="1192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000" b="1" u="sng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صنف كل عدد فيما يأتي إلى أولي, أو غير أولي, أو غير ذلك:</a:t>
              </a:r>
            </a:p>
          </p:txBody>
        </p:sp>
      </p:grpSp>
      <p:sp>
        <p:nvSpPr>
          <p:cNvPr id="7" name="Oval Callout 6"/>
          <p:cNvSpPr/>
          <p:nvPr/>
        </p:nvSpPr>
        <p:spPr>
          <a:xfrm>
            <a:off x="6215074" y="3286124"/>
            <a:ext cx="1428728" cy="1000132"/>
          </a:xfrm>
          <a:prstGeom prst="wedgeEllipseCallou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</a:t>
            </a:r>
          </a:p>
        </p:txBody>
      </p: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286250" y="3357563"/>
            <a:ext cx="1357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EG" sz="6000" b="1" dirty="0">
                <a:latin typeface="Calibri" pitchFamily="34" charset="0"/>
                <a:cs typeface="Times New Roman" pitchFamily="18" charset="0"/>
              </a:rPr>
              <a:t>23</a:t>
            </a:r>
            <a:endParaRPr lang="en-US" sz="6000" b="1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1928813" y="4643438"/>
            <a:ext cx="5143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>
                <a:solidFill>
                  <a:srgbClr val="9900CC"/>
                </a:solidFill>
                <a:latin typeface="Calibri" pitchFamily="34" charset="0"/>
                <a:cs typeface="Times New Roman" pitchFamily="18" charset="0"/>
              </a:rPr>
              <a:t>أولي</a:t>
            </a:r>
            <a:endParaRPr lang="en-US" sz="5400" b="1" dirty="0">
              <a:solidFill>
                <a:srgbClr val="9900CC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  <p:sndAc>
      <p:stSnd>
        <p:snd r:embed="rId2" name="cp_empty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3           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و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3578</TotalTime>
  <Words>1323</Words>
  <Application>Microsoft Office PowerPoint</Application>
  <PresentationFormat>عرض على الشاشة (3:4)‏</PresentationFormat>
  <Paragraphs>279</Paragraphs>
  <Slides>69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69</vt:i4>
      </vt:variant>
    </vt:vector>
  </HeadingPairs>
  <TitlesOfParts>
    <vt:vector size="70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1 - 2 العوامل الأولية</dc:subject>
  <dc:creator>أ/ بندر الحازمي</dc:creator>
  <cp:keywords>حقيبة إنجاز المعلم والمعلمة</cp:keywords>
  <cp:lastModifiedBy>Dell</cp:lastModifiedBy>
  <cp:revision>319</cp:revision>
  <dcterms:created xsi:type="dcterms:W3CDTF">2011-05-13T06:46:17Z</dcterms:created>
  <dcterms:modified xsi:type="dcterms:W3CDTF">2017-04-19T09:02:22Z</dcterms:modified>
</cp:coreProperties>
</file>