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4" r:id="rId2"/>
    <p:sldId id="315" r:id="rId3"/>
    <p:sldId id="257" r:id="rId4"/>
    <p:sldId id="316" r:id="rId5"/>
    <p:sldId id="317" r:id="rId6"/>
    <p:sldId id="318" r:id="rId7"/>
    <p:sldId id="319" r:id="rId8"/>
    <p:sldId id="320" r:id="rId9"/>
    <p:sldId id="324" r:id="rId10"/>
    <p:sldId id="321" r:id="rId11"/>
    <p:sldId id="325" r:id="rId12"/>
    <p:sldId id="323" r:id="rId13"/>
    <p:sldId id="322" r:id="rId14"/>
    <p:sldId id="326" r:id="rId15"/>
    <p:sldId id="327" r:id="rId16"/>
    <p:sldId id="328" r:id="rId17"/>
    <p:sldId id="330" r:id="rId18"/>
    <p:sldId id="331" r:id="rId19"/>
    <p:sldId id="329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77B"/>
    <a:srgbClr val="3C9A8E"/>
    <a:srgbClr val="FBC500"/>
    <a:srgbClr val="FBC706"/>
    <a:srgbClr val="3F3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762162-2E61-41B9-A7AA-C4CEAFAD4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20B1ECB-D8C0-4F3B-945D-7491696E8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12F982-E2CC-4A21-B71C-599294FF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7F1D83-C59A-4D04-B5B0-D949D862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6483BC-CC83-4CA4-8C9F-393D6366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19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0E3A0B-E2A2-4CDF-B89F-6CB70984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0A3C002-4306-46A2-9FFC-19503E62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D723C5D-7BA0-4900-BFFB-41D1D14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4D0BD12-95E8-47CA-8D1C-3A3BC8EC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461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5DD5FED-E53B-4826-8FA0-2A698CCC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06F1BC-5170-4B76-AABE-F2F44374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9A2E5A-72DA-42B3-A533-50361300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49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E0AE5B-7CCE-447B-8A0F-F2879FFC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4F34B1-999B-4BB7-9C82-0732ED589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2BC1262-0DCD-406A-88AF-F9CA04980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F0DB186-52DA-4E44-9DCD-ABBC5938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133E04-AF5C-403A-B854-87BC0A4C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EA083A-8739-44F1-9A00-5B3DDA6A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92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027DCE-9256-486F-96F5-AE68C2AF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A696B70-F50A-4A9D-845C-2CB5287F2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9E3E1E-91CD-440E-AC46-8EA5C965B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3D94B6-488A-4903-B89C-8AB04603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D30865-2C82-4A76-B1D3-E495E5F8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245E5C-E2E0-4ABA-9664-7A4850F7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0965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067D3E-44A6-4593-8860-2940A8CE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AD3FB11-6D7E-4FDA-A40B-2C6F85376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8F6E58-BEC1-444F-AE1D-803F1341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601021-B9C0-49DA-B9CC-572AB4D2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006DA1-CA14-42EE-A885-DC379318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38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D7C05B-EA38-4A56-B946-7E8B5C3DE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E705F2-CB48-47B9-B0A7-86F06FF78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D414E8-47FA-4922-A921-C5CAEBCB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C16C40-4DAE-4543-8D0F-DCDC74A7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E32D4C-01CD-4318-B3F4-AFD29F69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877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8428A6-285B-4019-9FA9-2D7EBEA4945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DE46E4F-7CF6-47A8-B393-17170FD3D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9E5E1F-71F0-4FB3-B475-BE3907B9334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8979">
            <a:off x="1271196" y="1756316"/>
            <a:ext cx="1811352" cy="2841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5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F2AC94-AA28-4271-A27A-6A1AC1E3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B00385-8DE9-4CC2-92F5-A8DB1D6E2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26B1B5-C7C0-43C3-9902-8592D67B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52645-B4BA-42B5-B92F-C897A60D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CAA25B-9461-4C2B-98C3-390EF2DF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953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69A4CA-68C4-4EB7-8B10-3095B685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F9AF1F-69E0-4D1A-A7DE-30C64422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C1B88F-6972-46EE-AA41-76002A97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AB53FB-960E-441D-A1AC-7F444C8A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A1F6E3-5375-43D0-8EE2-46A2A96A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155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21BC5F-4E09-4289-B47E-338B6E60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523F2F-E567-420A-A6EE-7D976847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AC10615-C927-4BD9-9137-9FFC0C1E0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798572-75EB-4213-B782-D163AA8C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4E411F-783F-497A-8634-5DF32344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EDAAAD-2327-4BCF-B149-99DF3D16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920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2A845D-9413-4A15-9426-1819F48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750A8-AC6C-43F4-AD54-5E0655CA4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8446A7-3488-4C66-B46B-E825F2D8F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D352EDA-9EF6-4776-B813-66589837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8DE9228-0338-48F1-9B2E-FB823C22E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72F75D0-09D3-45F6-BA8C-4898CF4C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FA337C3-708D-4269-AC24-D46E2C13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7DB854F-DA83-46D0-9668-BAF657A6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8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0E3A0B-E2A2-4CDF-B89F-6CB70984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0A3C002-4306-46A2-9FFC-19503E62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D723C5D-7BA0-4900-BFFB-41D1D14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4D0BD12-95E8-47CA-8D1C-3A3BC8EC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74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0E3A0B-E2A2-4CDF-B89F-6CB70984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0A3C002-4306-46A2-9FFC-19503E62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D723C5D-7BA0-4900-BFFB-41D1D14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4D0BD12-95E8-47CA-8D1C-3A3BC8EC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9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0E3A0B-E2A2-4CDF-B89F-6CB70984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0A3C002-4306-46A2-9FFC-19503E62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D723C5D-7BA0-4900-BFFB-41D1D14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4D0BD12-95E8-47CA-8D1C-3A3BC8EC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0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0E3A0B-E2A2-4CDF-B89F-6CB70984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0A3C002-4306-46A2-9FFC-19503E62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D723C5D-7BA0-4900-BFFB-41D1D14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4D0BD12-95E8-47CA-8D1C-3A3BC8EC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2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5F051CB-988A-4827-B851-2661C8D2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E833D8-F4C9-4E6C-B236-0F4B93F83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2768A8-BF4D-4489-96F8-84966807C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BABC-8463-471A-A82F-E271B2D7EDD3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55D903-C302-47A5-8F94-FC9D0847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CF0E4B-AB8C-46B9-AAFA-B0277937D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7710-8135-4DF4-8DA4-A35130F130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939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3" r:id="rId8"/>
    <p:sldLayoutId id="2147483662" r:id="rId9"/>
    <p:sldLayoutId id="2147483661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>
            <a:extLst>
              <a:ext uri="{FF2B5EF4-FFF2-40B4-BE49-F238E27FC236}">
                <a16:creationId xmlns:a16="http://schemas.microsoft.com/office/drawing/2014/main" id="{47C318F9-BB13-4E3A-8E4F-0509B58C365A}"/>
              </a:ext>
            </a:extLst>
          </p:cNvPr>
          <p:cNvSpPr/>
          <p:nvPr/>
        </p:nvSpPr>
        <p:spPr>
          <a:xfrm>
            <a:off x="0" y="3393717"/>
            <a:ext cx="12192000" cy="3478351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عنصر نائب للصورة 15">
            <a:extLst>
              <a:ext uri="{FF2B5EF4-FFF2-40B4-BE49-F238E27FC236}">
                <a16:creationId xmlns:a16="http://schemas.microsoft.com/office/drawing/2014/main" id="{70B62051-FE67-414A-A00D-D204DF9AE63A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0" b="20060"/>
          <a:stretch>
            <a:fillRect/>
          </a:stretch>
        </p:blipFill>
        <p:spPr/>
      </p:pic>
      <p:sp>
        <p:nvSpPr>
          <p:cNvPr id="41" name="Rectangle 16">
            <a:extLst>
              <a:ext uri="{FF2B5EF4-FFF2-40B4-BE49-F238E27FC236}">
                <a16:creationId xmlns:a16="http://schemas.microsoft.com/office/drawing/2014/main" id="{1D39ABB0-483B-4635-A908-04845A006044}"/>
              </a:ext>
            </a:extLst>
          </p:cNvPr>
          <p:cNvSpPr/>
          <p:nvPr/>
        </p:nvSpPr>
        <p:spPr>
          <a:xfrm>
            <a:off x="7974347" y="2691971"/>
            <a:ext cx="310375" cy="20398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عنوان 1">
            <a:extLst>
              <a:ext uri="{FF2B5EF4-FFF2-40B4-BE49-F238E27FC236}">
                <a16:creationId xmlns:a16="http://schemas.microsoft.com/office/drawing/2014/main" id="{38FC6124-5ED9-4B50-9993-EFBF0C17CA72}"/>
              </a:ext>
            </a:extLst>
          </p:cNvPr>
          <p:cNvSpPr txBox="1">
            <a:spLocks/>
          </p:cNvSpPr>
          <p:nvPr/>
        </p:nvSpPr>
        <p:spPr>
          <a:xfrm>
            <a:off x="1524000" y="4580059"/>
            <a:ext cx="9144000" cy="949643"/>
          </a:xfrm>
          <a:prstGeom prst="rect">
            <a:avLst/>
          </a:prstGeom>
          <a:noFill/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التدقيق والطباعة</a:t>
            </a:r>
          </a:p>
        </p:txBody>
      </p:sp>
      <p:sp>
        <p:nvSpPr>
          <p:cNvPr id="46" name="عنوان فرعي 2">
            <a:extLst>
              <a:ext uri="{FF2B5EF4-FFF2-40B4-BE49-F238E27FC236}">
                <a16:creationId xmlns:a16="http://schemas.microsoft.com/office/drawing/2014/main" id="{958C4D0F-F313-4C3A-A69E-C23D4FBB8B8F}"/>
              </a:ext>
            </a:extLst>
          </p:cNvPr>
          <p:cNvSpPr txBox="1">
            <a:spLocks/>
          </p:cNvSpPr>
          <p:nvPr/>
        </p:nvSpPr>
        <p:spPr>
          <a:xfrm>
            <a:off x="1524000" y="5587926"/>
            <a:ext cx="9144000" cy="509141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1800" b="1" dirty="0">
                <a:solidFill>
                  <a:schemeClr val="bg1"/>
                </a:solidFill>
              </a:rPr>
              <a:t>اعداد الاستاذة : عبير الغريب</a:t>
            </a:r>
          </a:p>
        </p:txBody>
      </p:sp>
      <p:pic>
        <p:nvPicPr>
          <p:cNvPr id="30" name="رسم 29" descr="فاكس مع تعبئة خالصة">
            <a:extLst>
              <a:ext uri="{FF2B5EF4-FFF2-40B4-BE49-F238E27FC236}">
                <a16:creationId xmlns:a16="http://schemas.microsoft.com/office/drawing/2014/main" id="{1588DC13-AF10-467B-A8FC-21BDBAA60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85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طرق عرض المستند :</a:t>
            </a: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1BB4D60-24CD-4B12-A3F9-783D7D253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37" y="1491175"/>
            <a:ext cx="9053925" cy="45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3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طرق عرض المستند :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0B51474-303A-4848-AE09-D1CCA871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0058" y="1184813"/>
            <a:ext cx="8691884" cy="3695842"/>
          </a:xfrm>
          <a:custGeom>
            <a:avLst/>
            <a:gdLst>
              <a:gd name="connsiteX0" fmla="*/ 0 w 8691884"/>
              <a:gd name="connsiteY0" fmla="*/ 0 h 3695842"/>
              <a:gd name="connsiteX1" fmla="*/ 8691884 w 8691884"/>
              <a:gd name="connsiteY1" fmla="*/ 0 h 3695842"/>
              <a:gd name="connsiteX2" fmla="*/ 8691884 w 8691884"/>
              <a:gd name="connsiteY2" fmla="*/ 3695842 h 3695842"/>
              <a:gd name="connsiteX3" fmla="*/ 0 w 8691884"/>
              <a:gd name="connsiteY3" fmla="*/ 3695842 h 369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1884" h="3695842">
                <a:moveTo>
                  <a:pt x="0" y="0"/>
                </a:moveTo>
                <a:lnTo>
                  <a:pt x="8691884" y="0"/>
                </a:lnTo>
                <a:lnTo>
                  <a:pt x="8691884" y="3695842"/>
                </a:lnTo>
                <a:lnTo>
                  <a:pt x="0" y="3695842"/>
                </a:lnTo>
                <a:close/>
              </a:path>
            </a:pathLst>
          </a:cu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992741C-A9E6-46EF-B2C0-635C729D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97" y="4875892"/>
            <a:ext cx="6912805" cy="19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3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الطباعة :</a:t>
            </a: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971FB10-D400-497D-9E69-5CD53FA47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7" t="41675"/>
          <a:stretch/>
        </p:blipFill>
        <p:spPr>
          <a:xfrm>
            <a:off x="4472208" y="4192172"/>
            <a:ext cx="7444299" cy="222311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5F2EA2E-371E-48D3-83C2-72FD9CACE4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80" y="442714"/>
            <a:ext cx="7020380" cy="60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الطباعة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426FD79-71F2-4719-A954-AADF2A76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67" y="1323975"/>
            <a:ext cx="5886450" cy="55340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3D574AE-3F5C-4C3B-801D-85C34591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55" y="1483115"/>
            <a:ext cx="2977438" cy="38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3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الطباعة 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1D3B917-A222-4648-9A5B-BFA2C08B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396584"/>
            <a:ext cx="85439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2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قبل الطباعة 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6F801B0-936E-472D-BAAF-0C866BE8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259131"/>
            <a:ext cx="87058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8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ختامي: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4B6B02B-F40B-4529-BEC7-F60CE7B34D01}"/>
              </a:ext>
            </a:extLst>
          </p:cNvPr>
          <p:cNvSpPr/>
          <p:nvPr/>
        </p:nvSpPr>
        <p:spPr>
          <a:xfrm>
            <a:off x="4010321" y="2543016"/>
            <a:ext cx="6843926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b="1">
              <a:solidFill>
                <a:srgbClr val="92D05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A67389D-D3B0-47C2-B2FA-F5C89473F26A}"/>
              </a:ext>
            </a:extLst>
          </p:cNvPr>
          <p:cNvSpPr/>
          <p:nvPr/>
        </p:nvSpPr>
        <p:spPr>
          <a:xfrm>
            <a:off x="11102330" y="2543016"/>
            <a:ext cx="600075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ar-KW" sz="32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6D136B-74CE-4340-B923-7C53AD69B037}"/>
              </a:ext>
            </a:extLst>
          </p:cNvPr>
          <p:cNvSpPr txBox="1"/>
          <p:nvPr/>
        </p:nvSpPr>
        <p:spPr>
          <a:xfrm>
            <a:off x="5348568" y="2647622"/>
            <a:ext cx="54578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على وجود خطأ نحوي (   )</a:t>
            </a:r>
            <a:endParaRPr lang="ar-KW" sz="24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83F13B8-9CF9-4458-A498-2C67BD229DDE}"/>
              </a:ext>
            </a:extLst>
          </p:cNvPr>
          <p:cNvSpPr/>
          <p:nvPr/>
        </p:nvSpPr>
        <p:spPr>
          <a:xfrm>
            <a:off x="4010319" y="3537474"/>
            <a:ext cx="6843927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b="1">
              <a:solidFill>
                <a:srgbClr val="92D05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B4B9C63-6FD0-4EC5-9733-847B4FC1E683}"/>
              </a:ext>
            </a:extLst>
          </p:cNvPr>
          <p:cNvSpPr/>
          <p:nvPr/>
        </p:nvSpPr>
        <p:spPr>
          <a:xfrm>
            <a:off x="11102330" y="3537474"/>
            <a:ext cx="600075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ar-KW" sz="32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413831A-C1F2-4DF0-82CC-BC130914E866}"/>
              </a:ext>
            </a:extLst>
          </p:cNvPr>
          <p:cNvSpPr txBox="1"/>
          <p:nvPr/>
        </p:nvSpPr>
        <p:spPr>
          <a:xfrm>
            <a:off x="3366996" y="3644537"/>
            <a:ext cx="73913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على عدم وضوح الجملة (    )</a:t>
            </a:r>
            <a:endParaRPr lang="ar-KW" sz="24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C3738FB-CFFA-45DC-AD06-6E47E677F74E}"/>
              </a:ext>
            </a:extLst>
          </p:cNvPr>
          <p:cNvSpPr/>
          <p:nvPr/>
        </p:nvSpPr>
        <p:spPr>
          <a:xfrm>
            <a:off x="4010319" y="4531932"/>
            <a:ext cx="6843928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b="1">
              <a:solidFill>
                <a:srgbClr val="92D05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2A2F3B2-90FA-4603-996D-707BBB2C502A}"/>
              </a:ext>
            </a:extLst>
          </p:cNvPr>
          <p:cNvSpPr/>
          <p:nvPr/>
        </p:nvSpPr>
        <p:spPr>
          <a:xfrm>
            <a:off x="11102330" y="4531932"/>
            <a:ext cx="600075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ar-KW" sz="32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CB8B5EE-323F-4338-A1CD-6A429C89BB15}"/>
              </a:ext>
            </a:extLst>
          </p:cNvPr>
          <p:cNvSpPr txBox="1"/>
          <p:nvPr/>
        </p:nvSpPr>
        <p:spPr>
          <a:xfrm>
            <a:off x="4330342" y="4638995"/>
            <a:ext cx="6293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على وجود خطأ إملائي (    )</a:t>
            </a:r>
            <a:endParaRPr lang="ar-KW" sz="24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301F0F9-626F-4413-AF24-4CCE4BD02EE7}"/>
              </a:ext>
            </a:extLst>
          </p:cNvPr>
          <p:cNvSpPr txBox="1"/>
          <p:nvPr/>
        </p:nvSpPr>
        <p:spPr>
          <a:xfrm>
            <a:off x="3339522" y="1591610"/>
            <a:ext cx="85769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يدل تسطير الكلمة باللون الأحمر في مايكروسوفت وورد :</a:t>
            </a: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86C5D615-C236-498C-8E25-8FE1155018F7}"/>
              </a:ext>
            </a:extLst>
          </p:cNvPr>
          <p:cNvSpPr/>
          <p:nvPr/>
        </p:nvSpPr>
        <p:spPr>
          <a:xfrm flipH="1" flipV="1">
            <a:off x="3339522" y="2520147"/>
            <a:ext cx="600075" cy="594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02904A99-D02B-4D15-8D29-5C689FE3A249}"/>
              </a:ext>
            </a:extLst>
          </p:cNvPr>
          <p:cNvSpPr/>
          <p:nvPr/>
        </p:nvSpPr>
        <p:spPr>
          <a:xfrm flipH="1" flipV="1">
            <a:off x="3339521" y="3549734"/>
            <a:ext cx="600075" cy="594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214C5041-5A75-43CC-AB62-32F4D280921D}"/>
              </a:ext>
            </a:extLst>
          </p:cNvPr>
          <p:cNvSpPr/>
          <p:nvPr/>
        </p:nvSpPr>
        <p:spPr>
          <a:xfrm flipH="1" flipV="1">
            <a:off x="3339520" y="4569896"/>
            <a:ext cx="600075" cy="594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3" name="صورة 42" descr="صورة تحتوي على نص, ساعة حائط, رسوم المتجهات&#10;&#10;تم إنشاء الوصف تلقائياً">
            <a:extLst>
              <a:ext uri="{FF2B5EF4-FFF2-40B4-BE49-F238E27FC236}">
                <a16:creationId xmlns:a16="http://schemas.microsoft.com/office/drawing/2014/main" id="{E6FE3944-1058-4963-A6DC-F48128AC02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5200">
            <a:off x="-1088000" y="1682944"/>
            <a:ext cx="5527303" cy="4030865"/>
          </a:xfrm>
          <a:prstGeom prst="rect">
            <a:avLst/>
          </a:prstGeom>
        </p:spPr>
      </p:pic>
      <p:sp>
        <p:nvSpPr>
          <p:cNvPr id="44" name="صح1">
            <a:extLst>
              <a:ext uri="{FF2B5EF4-FFF2-40B4-BE49-F238E27FC236}">
                <a16:creationId xmlns:a16="http://schemas.microsoft.com/office/drawing/2014/main" id="{DC21E49E-01AA-467D-AE7B-A1F7DF500DFD}"/>
              </a:ext>
            </a:extLst>
          </p:cNvPr>
          <p:cNvSpPr/>
          <p:nvPr/>
        </p:nvSpPr>
        <p:spPr>
          <a:xfrm>
            <a:off x="3366996" y="4536674"/>
            <a:ext cx="971442" cy="517589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rgbClr val="ED67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28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ختامي: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4B6B02B-F40B-4529-BEC7-F60CE7B34D01}"/>
              </a:ext>
            </a:extLst>
          </p:cNvPr>
          <p:cNvSpPr/>
          <p:nvPr/>
        </p:nvSpPr>
        <p:spPr>
          <a:xfrm>
            <a:off x="4010321" y="2543016"/>
            <a:ext cx="6843926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b="1">
              <a:solidFill>
                <a:srgbClr val="92D05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A67389D-D3B0-47C2-B2FA-F5C89473F26A}"/>
              </a:ext>
            </a:extLst>
          </p:cNvPr>
          <p:cNvSpPr/>
          <p:nvPr/>
        </p:nvSpPr>
        <p:spPr>
          <a:xfrm>
            <a:off x="11102330" y="2543016"/>
            <a:ext cx="600075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ar-KW" sz="32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6D136B-74CE-4340-B923-7C53AD69B037}"/>
              </a:ext>
            </a:extLst>
          </p:cNvPr>
          <p:cNvSpPr txBox="1"/>
          <p:nvPr/>
        </p:nvSpPr>
        <p:spPr>
          <a:xfrm>
            <a:off x="5348568" y="2647622"/>
            <a:ext cx="54578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طباعة المستند كامل الصفحات (   )</a:t>
            </a:r>
            <a:endParaRPr lang="ar-KW" sz="24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83F13B8-9CF9-4458-A498-2C67BD229DDE}"/>
              </a:ext>
            </a:extLst>
          </p:cNvPr>
          <p:cNvSpPr/>
          <p:nvPr/>
        </p:nvSpPr>
        <p:spPr>
          <a:xfrm>
            <a:off x="4010319" y="3537474"/>
            <a:ext cx="6843927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b="1">
              <a:solidFill>
                <a:srgbClr val="92D05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B4B9C63-6FD0-4EC5-9733-847B4FC1E683}"/>
              </a:ext>
            </a:extLst>
          </p:cNvPr>
          <p:cNvSpPr/>
          <p:nvPr/>
        </p:nvSpPr>
        <p:spPr>
          <a:xfrm>
            <a:off x="11102330" y="3537474"/>
            <a:ext cx="600075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ar-KW" sz="32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413831A-C1F2-4DF0-82CC-BC130914E866}"/>
              </a:ext>
            </a:extLst>
          </p:cNvPr>
          <p:cNvSpPr txBox="1"/>
          <p:nvPr/>
        </p:nvSpPr>
        <p:spPr>
          <a:xfrm>
            <a:off x="3366996" y="3644537"/>
            <a:ext cx="73913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ان تعثر على الكلمة المطلوبة في المستند واستبدالها (    )</a:t>
            </a:r>
            <a:endParaRPr lang="ar-KW" sz="24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C3738FB-CFFA-45DC-AD06-6E47E677F74E}"/>
              </a:ext>
            </a:extLst>
          </p:cNvPr>
          <p:cNvSpPr/>
          <p:nvPr/>
        </p:nvSpPr>
        <p:spPr>
          <a:xfrm>
            <a:off x="4010319" y="4531932"/>
            <a:ext cx="6843928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b="1">
              <a:solidFill>
                <a:srgbClr val="92D05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2A2F3B2-90FA-4603-996D-707BBB2C502A}"/>
              </a:ext>
            </a:extLst>
          </p:cNvPr>
          <p:cNvSpPr/>
          <p:nvPr/>
        </p:nvSpPr>
        <p:spPr>
          <a:xfrm>
            <a:off x="11102330" y="4531932"/>
            <a:ext cx="600075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ar-KW" sz="32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CB8B5EE-323F-4338-A1CD-6A429C89BB15}"/>
              </a:ext>
            </a:extLst>
          </p:cNvPr>
          <p:cNvSpPr txBox="1"/>
          <p:nvPr/>
        </p:nvSpPr>
        <p:spPr>
          <a:xfrm>
            <a:off x="3537119" y="4638995"/>
            <a:ext cx="7086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تدقيق نحوي وإملائي (    )</a:t>
            </a:r>
            <a:endParaRPr lang="ar-KW" sz="24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301F0F9-626F-4413-AF24-4CCE4BD02EE7}"/>
              </a:ext>
            </a:extLst>
          </p:cNvPr>
          <p:cNvSpPr txBox="1"/>
          <p:nvPr/>
        </p:nvSpPr>
        <p:spPr>
          <a:xfrm>
            <a:off x="3339522" y="1591610"/>
            <a:ext cx="85769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وظيفة استبدال الكل :</a:t>
            </a: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86C5D615-C236-498C-8E25-8FE1155018F7}"/>
              </a:ext>
            </a:extLst>
          </p:cNvPr>
          <p:cNvSpPr/>
          <p:nvPr/>
        </p:nvSpPr>
        <p:spPr>
          <a:xfrm flipH="1" flipV="1">
            <a:off x="3339522" y="2520147"/>
            <a:ext cx="600075" cy="594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02904A99-D02B-4D15-8D29-5C689FE3A249}"/>
              </a:ext>
            </a:extLst>
          </p:cNvPr>
          <p:cNvSpPr/>
          <p:nvPr/>
        </p:nvSpPr>
        <p:spPr>
          <a:xfrm flipH="1" flipV="1">
            <a:off x="3339521" y="3549734"/>
            <a:ext cx="600075" cy="594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214C5041-5A75-43CC-AB62-32F4D280921D}"/>
              </a:ext>
            </a:extLst>
          </p:cNvPr>
          <p:cNvSpPr/>
          <p:nvPr/>
        </p:nvSpPr>
        <p:spPr>
          <a:xfrm flipH="1" flipV="1">
            <a:off x="3339520" y="4569896"/>
            <a:ext cx="600075" cy="594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3" name="صورة 42" descr="صورة تحتوي على نص, ساعة حائط, رسوم المتجهات&#10;&#10;تم إنشاء الوصف تلقائياً">
            <a:extLst>
              <a:ext uri="{FF2B5EF4-FFF2-40B4-BE49-F238E27FC236}">
                <a16:creationId xmlns:a16="http://schemas.microsoft.com/office/drawing/2014/main" id="{E6FE3944-1058-4963-A6DC-F48128AC02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5200">
            <a:off x="-1088000" y="1682944"/>
            <a:ext cx="5527303" cy="4030865"/>
          </a:xfrm>
          <a:prstGeom prst="rect">
            <a:avLst/>
          </a:prstGeom>
        </p:spPr>
      </p:pic>
      <p:sp>
        <p:nvSpPr>
          <p:cNvPr id="21" name="صح1">
            <a:extLst>
              <a:ext uri="{FF2B5EF4-FFF2-40B4-BE49-F238E27FC236}">
                <a16:creationId xmlns:a16="http://schemas.microsoft.com/office/drawing/2014/main" id="{D495EAD3-4EA4-4B5D-B1F7-EA3E90AFB772}"/>
              </a:ext>
            </a:extLst>
          </p:cNvPr>
          <p:cNvSpPr/>
          <p:nvPr/>
        </p:nvSpPr>
        <p:spPr>
          <a:xfrm>
            <a:off x="3379350" y="3545738"/>
            <a:ext cx="971442" cy="517589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rgbClr val="ED67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43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ختامي: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4B6B02B-F40B-4529-BEC7-F60CE7B34D01}"/>
              </a:ext>
            </a:extLst>
          </p:cNvPr>
          <p:cNvSpPr/>
          <p:nvPr/>
        </p:nvSpPr>
        <p:spPr>
          <a:xfrm>
            <a:off x="4010321" y="2543016"/>
            <a:ext cx="6843926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b="1">
              <a:solidFill>
                <a:srgbClr val="92D05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A67389D-D3B0-47C2-B2FA-F5C89473F26A}"/>
              </a:ext>
            </a:extLst>
          </p:cNvPr>
          <p:cNvSpPr/>
          <p:nvPr/>
        </p:nvSpPr>
        <p:spPr>
          <a:xfrm>
            <a:off x="11102330" y="2543016"/>
            <a:ext cx="600075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ar-KW" sz="32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6D136B-74CE-4340-B923-7C53AD69B037}"/>
              </a:ext>
            </a:extLst>
          </p:cNvPr>
          <p:cNvSpPr txBox="1"/>
          <p:nvPr/>
        </p:nvSpPr>
        <p:spPr>
          <a:xfrm>
            <a:off x="5348568" y="2647622"/>
            <a:ext cx="54578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عرض النص كقائمة من عدة عناصر(   )</a:t>
            </a:r>
            <a:endParaRPr lang="ar-KW" sz="24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83F13B8-9CF9-4458-A498-2C67BD229DDE}"/>
              </a:ext>
            </a:extLst>
          </p:cNvPr>
          <p:cNvSpPr/>
          <p:nvPr/>
        </p:nvSpPr>
        <p:spPr>
          <a:xfrm>
            <a:off x="4010319" y="3537474"/>
            <a:ext cx="6843927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b="1">
              <a:solidFill>
                <a:srgbClr val="92D05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B4B9C63-6FD0-4EC5-9733-847B4FC1E683}"/>
              </a:ext>
            </a:extLst>
          </p:cNvPr>
          <p:cNvSpPr/>
          <p:nvPr/>
        </p:nvSpPr>
        <p:spPr>
          <a:xfrm>
            <a:off x="11102330" y="3537474"/>
            <a:ext cx="600075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ar-KW" sz="32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413831A-C1F2-4DF0-82CC-BC130914E866}"/>
              </a:ext>
            </a:extLst>
          </p:cNvPr>
          <p:cNvSpPr txBox="1"/>
          <p:nvPr/>
        </p:nvSpPr>
        <p:spPr>
          <a:xfrm>
            <a:off x="3366996" y="3644537"/>
            <a:ext cx="73913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عرض مستندك كصفحة ويب (    )</a:t>
            </a:r>
            <a:endParaRPr lang="ar-KW" sz="24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C3738FB-CFFA-45DC-AD06-6E47E677F74E}"/>
              </a:ext>
            </a:extLst>
          </p:cNvPr>
          <p:cNvSpPr/>
          <p:nvPr/>
        </p:nvSpPr>
        <p:spPr>
          <a:xfrm>
            <a:off x="4010319" y="4531932"/>
            <a:ext cx="6843928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b="1">
              <a:solidFill>
                <a:srgbClr val="92D05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2A2F3B2-90FA-4603-996D-707BBB2C502A}"/>
              </a:ext>
            </a:extLst>
          </p:cNvPr>
          <p:cNvSpPr/>
          <p:nvPr/>
        </p:nvSpPr>
        <p:spPr>
          <a:xfrm>
            <a:off x="11102330" y="4531932"/>
            <a:ext cx="600075" cy="6708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ar-KW" sz="32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CB8B5EE-323F-4338-A1CD-6A429C89BB15}"/>
              </a:ext>
            </a:extLst>
          </p:cNvPr>
          <p:cNvSpPr txBox="1"/>
          <p:nvPr/>
        </p:nvSpPr>
        <p:spPr>
          <a:xfrm>
            <a:off x="3639557" y="4636538"/>
            <a:ext cx="7086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 يمكنك من رؤية الهوامش للصفحة (    )</a:t>
            </a:r>
            <a:endParaRPr lang="ar-KW" sz="2400" b="1" dirty="0">
              <a:solidFill>
                <a:srgbClr val="3C9A8E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301F0F9-626F-4413-AF24-4CCE4BD02EE7}"/>
              </a:ext>
            </a:extLst>
          </p:cNvPr>
          <p:cNvSpPr txBox="1"/>
          <p:nvPr/>
        </p:nvSpPr>
        <p:spPr>
          <a:xfrm>
            <a:off x="3339522" y="1591610"/>
            <a:ext cx="85769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وظيفة عرض المخطط التفصيلي:</a:t>
            </a: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86C5D615-C236-498C-8E25-8FE1155018F7}"/>
              </a:ext>
            </a:extLst>
          </p:cNvPr>
          <p:cNvSpPr/>
          <p:nvPr/>
        </p:nvSpPr>
        <p:spPr>
          <a:xfrm flipH="1" flipV="1">
            <a:off x="3339522" y="2520147"/>
            <a:ext cx="600075" cy="594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02904A99-D02B-4D15-8D29-5C689FE3A249}"/>
              </a:ext>
            </a:extLst>
          </p:cNvPr>
          <p:cNvSpPr/>
          <p:nvPr/>
        </p:nvSpPr>
        <p:spPr>
          <a:xfrm flipH="1" flipV="1">
            <a:off x="3339521" y="3549734"/>
            <a:ext cx="600075" cy="594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214C5041-5A75-43CC-AB62-32F4D280921D}"/>
              </a:ext>
            </a:extLst>
          </p:cNvPr>
          <p:cNvSpPr/>
          <p:nvPr/>
        </p:nvSpPr>
        <p:spPr>
          <a:xfrm flipH="1" flipV="1">
            <a:off x="3339520" y="4569896"/>
            <a:ext cx="600075" cy="594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3" name="صورة 42" descr="صورة تحتوي على نص, ساعة حائط, رسوم المتجهات&#10;&#10;تم إنشاء الوصف تلقائياً">
            <a:extLst>
              <a:ext uri="{FF2B5EF4-FFF2-40B4-BE49-F238E27FC236}">
                <a16:creationId xmlns:a16="http://schemas.microsoft.com/office/drawing/2014/main" id="{E6FE3944-1058-4963-A6DC-F48128AC02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5200">
            <a:off x="-1088000" y="1682944"/>
            <a:ext cx="5527303" cy="4030865"/>
          </a:xfrm>
          <a:prstGeom prst="rect">
            <a:avLst/>
          </a:prstGeom>
        </p:spPr>
      </p:pic>
      <p:sp>
        <p:nvSpPr>
          <p:cNvPr id="20" name="صح1">
            <a:extLst>
              <a:ext uri="{FF2B5EF4-FFF2-40B4-BE49-F238E27FC236}">
                <a16:creationId xmlns:a16="http://schemas.microsoft.com/office/drawing/2014/main" id="{5B93D9D1-1498-4183-A876-3A1C0E226B31}"/>
              </a:ext>
            </a:extLst>
          </p:cNvPr>
          <p:cNvSpPr/>
          <p:nvPr/>
        </p:nvSpPr>
        <p:spPr>
          <a:xfrm>
            <a:off x="3402148" y="2524462"/>
            <a:ext cx="971442" cy="517589"/>
          </a:xfrm>
          <a:custGeom>
            <a:avLst/>
            <a:gdLst/>
            <a:ahLst/>
            <a:cxnLst/>
            <a:rect l="l" t="t" r="r" b="b"/>
            <a:pathLst>
              <a:path w="241088" h="229042">
                <a:moveTo>
                  <a:pt x="232666" y="0"/>
                </a:moveTo>
                <a:lnTo>
                  <a:pt x="241088" y="12651"/>
                </a:lnTo>
                <a:cubicBezTo>
                  <a:pt x="216319" y="31892"/>
                  <a:pt x="189278" y="60246"/>
                  <a:pt x="159966" y="97715"/>
                </a:cubicBezTo>
                <a:cubicBezTo>
                  <a:pt x="130653" y="135183"/>
                  <a:pt x="108161" y="170434"/>
                  <a:pt x="92489" y="203469"/>
                </a:cubicBezTo>
                <a:lnTo>
                  <a:pt x="78400" y="212987"/>
                </a:lnTo>
                <a:cubicBezTo>
                  <a:pt x="68722" y="219718"/>
                  <a:pt x="60683" y="225070"/>
                  <a:pt x="54284" y="229042"/>
                </a:cubicBezTo>
                <a:cubicBezTo>
                  <a:pt x="51866" y="222345"/>
                  <a:pt x="48113" y="212456"/>
                  <a:pt x="43026" y="199376"/>
                </a:cubicBezTo>
                <a:lnTo>
                  <a:pt x="38571" y="190057"/>
                </a:lnTo>
                <a:cubicBezTo>
                  <a:pt x="31947" y="174604"/>
                  <a:pt x="25880" y="163293"/>
                  <a:pt x="20368" y="156125"/>
                </a:cubicBezTo>
                <a:cubicBezTo>
                  <a:pt x="14856" y="148956"/>
                  <a:pt x="8066" y="143673"/>
                  <a:pt x="0" y="140274"/>
                </a:cubicBezTo>
                <a:cubicBezTo>
                  <a:pt x="13471" y="124080"/>
                  <a:pt x="25754" y="115984"/>
                  <a:pt x="36850" y="115984"/>
                </a:cubicBezTo>
                <a:cubicBezTo>
                  <a:pt x="47085" y="115984"/>
                  <a:pt x="57289" y="127753"/>
                  <a:pt x="67462" y="151293"/>
                </a:cubicBezTo>
                <a:lnTo>
                  <a:pt x="71430" y="163118"/>
                </a:lnTo>
                <a:cubicBezTo>
                  <a:pt x="88200" y="132050"/>
                  <a:pt x="111616" y="101262"/>
                  <a:pt x="141679" y="70755"/>
                </a:cubicBezTo>
                <a:cubicBezTo>
                  <a:pt x="171742" y="40248"/>
                  <a:pt x="202072" y="16663"/>
                  <a:pt x="232666" y="0"/>
                </a:cubicBezTo>
                <a:close/>
              </a:path>
            </a:pathLst>
          </a:custGeom>
          <a:solidFill>
            <a:srgbClr val="ED67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KW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07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الواجب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775C53-0774-45C9-9C68-16365B86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32" y="1175165"/>
            <a:ext cx="5514975" cy="526732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FE5359D-7F37-4588-85A4-9985EFB2A915}"/>
              </a:ext>
            </a:extLst>
          </p:cNvPr>
          <p:cNvSpPr txBox="1"/>
          <p:nvPr/>
        </p:nvSpPr>
        <p:spPr>
          <a:xfrm>
            <a:off x="7496130" y="1024376"/>
            <a:ext cx="423437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اكتب النص التالي ثم قم بتصحيح الاخطاء الإملائية والنحوية ونسقه حسب التنسيق الموجود ؟</a:t>
            </a:r>
          </a:p>
        </p:txBody>
      </p:sp>
      <p:pic>
        <p:nvPicPr>
          <p:cNvPr id="10" name="صورة 9" descr="صورة تحتوي على لعبة&#10;&#10;تم إنشاء الوصف تلقائياً">
            <a:extLst>
              <a:ext uri="{FF2B5EF4-FFF2-40B4-BE49-F238E27FC236}">
                <a16:creationId xmlns:a16="http://schemas.microsoft.com/office/drawing/2014/main" id="{3BBBAA91-9B08-4FB2-A1EA-07C70E4E75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34" y="2110152"/>
            <a:ext cx="6166429" cy="47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68" y="-42204"/>
            <a:ext cx="10515600" cy="1084047"/>
          </a:xfrm>
        </p:spPr>
        <p:txBody>
          <a:bodyPr/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قبلي: استراتيجية المناقشة النشطة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EEC8A6-0113-4F77-BE3F-899ECA1C5230}"/>
              </a:ext>
            </a:extLst>
          </p:cNvPr>
          <p:cNvSpPr txBox="1"/>
          <p:nvPr/>
        </p:nvSpPr>
        <p:spPr>
          <a:xfrm>
            <a:off x="936673" y="1350498"/>
            <a:ext cx="100079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  <a:t>اثناء كتابتك لنص في برنامج الوورد يتم تسطير بعض الكلمات بخط أزرق او أحمر متموج الى ماذا يعني ؟</a:t>
            </a:r>
          </a:p>
        </p:txBody>
      </p:sp>
      <p:pic>
        <p:nvPicPr>
          <p:cNvPr id="20" name="صورة 19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5C1A35F-FC86-474C-AA41-37F0EA4F28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86" y="2208626"/>
            <a:ext cx="4617427" cy="48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5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>
            <a:extLst>
              <a:ext uri="{FF2B5EF4-FFF2-40B4-BE49-F238E27FC236}">
                <a16:creationId xmlns:a16="http://schemas.microsoft.com/office/drawing/2014/main" id="{63C74621-C545-49FE-9BF9-E9ACD88A562A}"/>
              </a:ext>
            </a:extLst>
          </p:cNvPr>
          <p:cNvSpPr/>
          <p:nvPr/>
        </p:nvSpPr>
        <p:spPr>
          <a:xfrm>
            <a:off x="0" y="-3400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B499179C-CA4F-4E53-A31A-6ACC2D0A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079" y="-126851"/>
            <a:ext cx="10515600" cy="1325563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اهداف التعلم :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E70B8FE7-B582-46C2-8BA3-4FAE95A6D12D}"/>
              </a:ext>
            </a:extLst>
          </p:cNvPr>
          <p:cNvSpPr/>
          <p:nvPr/>
        </p:nvSpPr>
        <p:spPr>
          <a:xfrm rot="18900000" flipH="1">
            <a:off x="5487526" y="3645315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4C1A0C0-2992-47C3-911E-A6D08C01D731}"/>
              </a:ext>
            </a:extLst>
          </p:cNvPr>
          <p:cNvSpPr/>
          <p:nvPr/>
        </p:nvSpPr>
        <p:spPr>
          <a:xfrm rot="2700000">
            <a:off x="6659597" y="361319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3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E03DF79C-9A28-4342-B05E-CA4C18536BB9}"/>
              </a:ext>
            </a:extLst>
          </p:cNvPr>
          <p:cNvSpPr/>
          <p:nvPr/>
        </p:nvSpPr>
        <p:spPr>
          <a:xfrm rot="21600000" flipH="1">
            <a:off x="6042114" y="3347370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586EB85-D85E-4039-90EF-90E9BC537BC3}"/>
              </a:ext>
            </a:extLst>
          </p:cNvPr>
          <p:cNvSpPr/>
          <p:nvPr/>
        </p:nvSpPr>
        <p:spPr>
          <a:xfrm rot="16200000" flipH="1">
            <a:off x="5268511" y="423947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6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94D02FAF-A150-4FF4-9B91-2267A8D6EF59}"/>
              </a:ext>
            </a:extLst>
          </p:cNvPr>
          <p:cNvSpPr/>
          <p:nvPr/>
        </p:nvSpPr>
        <p:spPr>
          <a:xfrm rot="16200000" flipH="1">
            <a:off x="6892864" y="4242202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4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76B7ED09-574D-446E-86B1-E92924853F88}"/>
              </a:ext>
            </a:extLst>
          </p:cNvPr>
          <p:cNvSpPr/>
          <p:nvPr/>
        </p:nvSpPr>
        <p:spPr>
          <a:xfrm>
            <a:off x="3957861" y="4230290"/>
            <a:ext cx="914400" cy="914400"/>
          </a:xfrm>
          <a:prstGeom prst="ellipse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44426C22-6554-45E5-BC78-2CD8F0B6BA45}"/>
              </a:ext>
            </a:extLst>
          </p:cNvPr>
          <p:cNvSpPr/>
          <p:nvPr/>
        </p:nvSpPr>
        <p:spPr>
          <a:xfrm>
            <a:off x="4454615" y="3047250"/>
            <a:ext cx="914400" cy="914400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FE15AE7F-3D16-45BF-AAC5-E03649BEB362}"/>
              </a:ext>
            </a:extLst>
          </p:cNvPr>
          <p:cNvSpPr/>
          <p:nvPr/>
        </p:nvSpPr>
        <p:spPr>
          <a:xfrm>
            <a:off x="5627120" y="2441515"/>
            <a:ext cx="914400" cy="91440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2CD4F898-BF99-4C4C-82A9-7511517B71A1}"/>
              </a:ext>
            </a:extLst>
          </p:cNvPr>
          <p:cNvSpPr/>
          <p:nvPr/>
        </p:nvSpPr>
        <p:spPr>
          <a:xfrm>
            <a:off x="6830879" y="3047250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C3307B19-5E5D-40B8-818A-590E053EE6EE}"/>
              </a:ext>
            </a:extLst>
          </p:cNvPr>
          <p:cNvSpPr/>
          <p:nvPr/>
        </p:nvSpPr>
        <p:spPr>
          <a:xfrm>
            <a:off x="7372323" y="4230290"/>
            <a:ext cx="914400" cy="914400"/>
          </a:xfrm>
          <a:prstGeom prst="ellipse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Trapezoid 10">
            <a:extLst>
              <a:ext uri="{FF2B5EF4-FFF2-40B4-BE49-F238E27FC236}">
                <a16:creationId xmlns:a16="http://schemas.microsoft.com/office/drawing/2014/main" id="{8F42BC33-B8C4-429E-AFF3-2169C73AF715}"/>
              </a:ext>
            </a:extLst>
          </p:cNvPr>
          <p:cNvSpPr/>
          <p:nvPr/>
        </p:nvSpPr>
        <p:spPr>
          <a:xfrm>
            <a:off x="7055516" y="3272159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0492C7F8-6115-4FE3-8226-05606AE15A88}"/>
              </a:ext>
            </a:extLst>
          </p:cNvPr>
          <p:cNvGrpSpPr/>
          <p:nvPr/>
        </p:nvGrpSpPr>
        <p:grpSpPr>
          <a:xfrm>
            <a:off x="5537792" y="4093086"/>
            <a:ext cx="1093501" cy="1741554"/>
            <a:chOff x="6867874" y="3721883"/>
            <a:chExt cx="1093501" cy="1741553"/>
          </a:xfrm>
        </p:grpSpPr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2A7D848E-FEB0-4AF7-BB33-F8A673C00C5C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Rounded Rectangle 108">
              <a:extLst>
                <a:ext uri="{FF2B5EF4-FFF2-40B4-BE49-F238E27FC236}">
                  <a16:creationId xmlns:a16="http://schemas.microsoft.com/office/drawing/2014/main" id="{19332734-4043-4274-86B6-88F021082B53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4" name="Freeform 62">
            <a:extLst>
              <a:ext uri="{FF2B5EF4-FFF2-40B4-BE49-F238E27FC236}">
                <a16:creationId xmlns:a16="http://schemas.microsoft.com/office/drawing/2014/main" id="{3A2DF38E-394A-48F3-BD19-BD9FD8C1E298}"/>
              </a:ext>
            </a:extLst>
          </p:cNvPr>
          <p:cNvSpPr/>
          <p:nvPr/>
        </p:nvSpPr>
        <p:spPr>
          <a:xfrm>
            <a:off x="5329341" y="4479873"/>
            <a:ext cx="1701248" cy="2127387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1898397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30206" y="1854680"/>
                  <a:pt x="670217" y="1896868"/>
                </a:cubicBezTo>
                <a:cubicBezTo>
                  <a:pt x="873657" y="1902810"/>
                  <a:pt x="1071016" y="1889226"/>
                  <a:pt x="1366786" y="1893394"/>
                </a:cubicBezTo>
                <a:cubicBezTo>
                  <a:pt x="1530540" y="1597765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0A8C25EB-D301-4A7B-8323-17562E196F02}"/>
              </a:ext>
            </a:extLst>
          </p:cNvPr>
          <p:cNvSpPr>
            <a:spLocks noChangeAspect="1"/>
          </p:cNvSpPr>
          <p:nvPr/>
        </p:nvSpPr>
        <p:spPr>
          <a:xfrm>
            <a:off x="4257525" y="4497046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D5A6D332-65D0-4F59-9405-1B60D2CD2B5C}"/>
              </a:ext>
            </a:extLst>
          </p:cNvPr>
          <p:cNvSpPr>
            <a:spLocks noChangeAspect="1"/>
          </p:cNvSpPr>
          <p:nvPr/>
        </p:nvSpPr>
        <p:spPr>
          <a:xfrm>
            <a:off x="5864571" y="2730724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70674B28-7076-4FE9-B700-A674EADD307A}"/>
              </a:ext>
            </a:extLst>
          </p:cNvPr>
          <p:cNvSpPr>
            <a:spLocks/>
          </p:cNvSpPr>
          <p:nvPr/>
        </p:nvSpPr>
        <p:spPr>
          <a:xfrm>
            <a:off x="4736206" y="3332872"/>
            <a:ext cx="379221" cy="379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0B24A195-2260-45A3-8D29-37FF74965FC6}"/>
              </a:ext>
            </a:extLst>
          </p:cNvPr>
          <p:cNvSpPr>
            <a:spLocks noChangeAspect="1"/>
          </p:cNvSpPr>
          <p:nvPr/>
        </p:nvSpPr>
        <p:spPr>
          <a:xfrm>
            <a:off x="7577213" y="4409106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FFD61A8-D7D7-47B3-9F20-98C51E9A4D84}"/>
              </a:ext>
            </a:extLst>
          </p:cNvPr>
          <p:cNvSpPr txBox="1"/>
          <p:nvPr/>
        </p:nvSpPr>
        <p:spPr>
          <a:xfrm>
            <a:off x="8628457" y="4409106"/>
            <a:ext cx="30457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التحقق من الاخطاء.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41EC3D0-0278-4330-A4B2-9ECA38810834}"/>
              </a:ext>
            </a:extLst>
          </p:cNvPr>
          <p:cNvSpPr txBox="1"/>
          <p:nvPr/>
        </p:nvSpPr>
        <p:spPr>
          <a:xfrm>
            <a:off x="7805485" y="3167390"/>
            <a:ext cx="4386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العثور على الكلمة واستبدالها.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06B48CA-25CA-484C-901D-E8870BD8DECA}"/>
              </a:ext>
            </a:extLst>
          </p:cNvPr>
          <p:cNvSpPr txBox="1"/>
          <p:nvPr/>
        </p:nvSpPr>
        <p:spPr>
          <a:xfrm>
            <a:off x="4064948" y="1567462"/>
            <a:ext cx="37645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طرق عرض المستند .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BE5D251-B39A-4A2E-90D6-AD87C451DBCB}"/>
              </a:ext>
            </a:extLst>
          </p:cNvPr>
          <p:cNvSpPr txBox="1"/>
          <p:nvPr/>
        </p:nvSpPr>
        <p:spPr>
          <a:xfrm>
            <a:off x="1140833" y="3213528"/>
            <a:ext cx="30457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الطباعة .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0A1C279-C36F-493A-89E8-A9DE8E6C62FC}"/>
              </a:ext>
            </a:extLst>
          </p:cNvPr>
          <p:cNvSpPr txBox="1"/>
          <p:nvPr/>
        </p:nvSpPr>
        <p:spPr>
          <a:xfrm>
            <a:off x="708223" y="4365601"/>
            <a:ext cx="30457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قاموس المرادفات .</a:t>
            </a:r>
          </a:p>
        </p:txBody>
      </p:sp>
    </p:spTree>
    <p:extLst>
      <p:ext uri="{BB962C8B-B14F-4D97-AF65-F5344CB8AC3E}">
        <p14:creationId xmlns:p14="http://schemas.microsoft.com/office/powerpoint/2010/main" val="361610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مقدمة: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4D9E49-4941-4E4C-B9E2-BB40D28B6B96}"/>
              </a:ext>
            </a:extLst>
          </p:cNvPr>
          <p:cNvSpPr txBox="1"/>
          <p:nvPr/>
        </p:nvSpPr>
        <p:spPr>
          <a:xfrm>
            <a:off x="0" y="1501659"/>
            <a:ext cx="12192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3C9A8E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في بعض الأحيان وأثناء كتابتك في مايكروسوفت وورد يتم تسطير بعض الكلمات بخط أزرق أو أحمر متموج . يحدث هذا لأن البرنامج يتحقق تلقائياُ من الاخطاء الإملائية والنحوية وبناء الجملة . </a:t>
            </a:r>
          </a:p>
        </p:txBody>
      </p:sp>
      <p:pic>
        <p:nvPicPr>
          <p:cNvPr id="12" name="رسم 11" descr="دائرة بسهم إلى اليسار مع تعبئة خالصة">
            <a:extLst>
              <a:ext uri="{FF2B5EF4-FFF2-40B4-BE49-F238E27FC236}">
                <a16:creationId xmlns:a16="http://schemas.microsoft.com/office/drawing/2014/main" id="{E990CF80-9891-4588-816E-A8ED74E7C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888" y="3517881"/>
            <a:ext cx="785272" cy="579290"/>
          </a:xfrm>
          <a:prstGeom prst="rect">
            <a:avLst/>
          </a:prstGeom>
        </p:spPr>
      </p:pic>
      <p:pic>
        <p:nvPicPr>
          <p:cNvPr id="13" name="رسم 12" descr="دائرة بسهم إلى اليسار مع تعبئة خالصة">
            <a:extLst>
              <a:ext uri="{FF2B5EF4-FFF2-40B4-BE49-F238E27FC236}">
                <a16:creationId xmlns:a16="http://schemas.microsoft.com/office/drawing/2014/main" id="{199BDD86-3A3C-4559-8E13-FF76B3877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1235" y="4910548"/>
            <a:ext cx="785272" cy="579290"/>
          </a:xfrm>
          <a:prstGeom prst="rect">
            <a:avLst/>
          </a:prstGeom>
        </p:spPr>
      </p:pic>
      <p:pic>
        <p:nvPicPr>
          <p:cNvPr id="14" name="رسم 13" descr="دائرة بسهم إلى اليسار مع تعبئة خالصة">
            <a:extLst>
              <a:ext uri="{FF2B5EF4-FFF2-40B4-BE49-F238E27FC236}">
                <a16:creationId xmlns:a16="http://schemas.microsoft.com/office/drawing/2014/main" id="{047DDD5F-5B32-4B30-A76A-6696A30F4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6888" y="4231761"/>
            <a:ext cx="785272" cy="57929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541BC5B-1898-4AA9-8676-6A1764CAE12A}"/>
              </a:ext>
            </a:extLst>
          </p:cNvPr>
          <p:cNvSpPr txBox="1"/>
          <p:nvPr/>
        </p:nvSpPr>
        <p:spPr>
          <a:xfrm>
            <a:off x="4586068" y="3610267"/>
            <a:ext cx="65608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التسطير الأحمر يعني وجود خطأ إملائي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8AD49F8-D541-4D9C-AA16-776025D73824}"/>
              </a:ext>
            </a:extLst>
          </p:cNvPr>
          <p:cNvSpPr txBox="1"/>
          <p:nvPr/>
        </p:nvSpPr>
        <p:spPr>
          <a:xfrm>
            <a:off x="4671986" y="4299053"/>
            <a:ext cx="65608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التسطير الأزرق يعني وجود خطأ نحوي.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FDFD427-6876-42EC-808E-E303AE65A4F2}"/>
              </a:ext>
            </a:extLst>
          </p:cNvPr>
          <p:cNvSpPr txBox="1"/>
          <p:nvPr/>
        </p:nvSpPr>
        <p:spPr>
          <a:xfrm>
            <a:off x="3023573" y="4976424"/>
            <a:ext cx="82092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التسطير البني يعني وجود مشكلة في سياق الجملة .</a:t>
            </a:r>
          </a:p>
        </p:txBody>
      </p:sp>
    </p:spTree>
    <p:extLst>
      <p:ext uri="{BB962C8B-B14F-4D97-AF65-F5344CB8AC3E}">
        <p14:creationId xmlns:p14="http://schemas.microsoft.com/office/powerpoint/2010/main" val="29613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التحقق من الأخطاء: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DAE03B-C353-4DFB-AEC5-6AF6E648E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04" y="915825"/>
            <a:ext cx="6914130" cy="59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4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قاموس المرادفات:</a:t>
            </a: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06FD75C-AE8B-47DC-967E-C4F967867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49"/>
          <a:stretch/>
        </p:blipFill>
        <p:spPr>
          <a:xfrm>
            <a:off x="1528737" y="2293034"/>
            <a:ext cx="9134525" cy="3221501"/>
          </a:xfrm>
          <a:custGeom>
            <a:avLst/>
            <a:gdLst>
              <a:gd name="connsiteX0" fmla="*/ 0 w 9134525"/>
              <a:gd name="connsiteY0" fmla="*/ 0 h 3221501"/>
              <a:gd name="connsiteX1" fmla="*/ 9134525 w 9134525"/>
              <a:gd name="connsiteY1" fmla="*/ 0 h 3221501"/>
              <a:gd name="connsiteX2" fmla="*/ 9134525 w 9134525"/>
              <a:gd name="connsiteY2" fmla="*/ 2912013 h 3221501"/>
              <a:gd name="connsiteX3" fmla="*/ 6649328 w 9134525"/>
              <a:gd name="connsiteY3" fmla="*/ 2912013 h 3221501"/>
              <a:gd name="connsiteX4" fmla="*/ 6649328 w 9134525"/>
              <a:gd name="connsiteY4" fmla="*/ 3221501 h 3221501"/>
              <a:gd name="connsiteX5" fmla="*/ 0 w 9134525"/>
              <a:gd name="connsiteY5" fmla="*/ 3221501 h 322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4525" h="3221501">
                <a:moveTo>
                  <a:pt x="0" y="0"/>
                </a:moveTo>
                <a:lnTo>
                  <a:pt x="9134525" y="0"/>
                </a:lnTo>
                <a:lnTo>
                  <a:pt x="9134525" y="2912013"/>
                </a:lnTo>
                <a:lnTo>
                  <a:pt x="6649328" y="2912013"/>
                </a:lnTo>
                <a:lnTo>
                  <a:pt x="6649328" y="3221501"/>
                </a:lnTo>
                <a:lnTo>
                  <a:pt x="0" y="32215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521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العثور على الكلمة واستبدالها:</a:t>
            </a: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D4C1B8A-251D-4F1D-B911-DFFD67FD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33711" y="1376068"/>
            <a:ext cx="7653264" cy="4922565"/>
          </a:xfrm>
          <a:custGeom>
            <a:avLst/>
            <a:gdLst>
              <a:gd name="connsiteX0" fmla="*/ 0 w 7981950"/>
              <a:gd name="connsiteY0" fmla="*/ 0 h 5133975"/>
              <a:gd name="connsiteX1" fmla="*/ 7981950 w 7981950"/>
              <a:gd name="connsiteY1" fmla="*/ 0 h 5133975"/>
              <a:gd name="connsiteX2" fmla="*/ 7981950 w 7981950"/>
              <a:gd name="connsiteY2" fmla="*/ 5133975 h 5133975"/>
              <a:gd name="connsiteX3" fmla="*/ 553769 w 7981950"/>
              <a:gd name="connsiteY3" fmla="*/ 5133975 h 5133975"/>
              <a:gd name="connsiteX4" fmla="*/ 553769 w 7981950"/>
              <a:gd name="connsiteY4" fmla="*/ 4652523 h 5133975"/>
              <a:gd name="connsiteX5" fmla="*/ 0 w 7981950"/>
              <a:gd name="connsiteY5" fmla="*/ 4652523 h 5133975"/>
              <a:gd name="connsiteX6" fmla="*/ 0 w 7981950"/>
              <a:gd name="connsiteY6" fmla="*/ 4638455 h 5133975"/>
              <a:gd name="connsiteX7" fmla="*/ 328687 w 7981950"/>
              <a:gd name="connsiteY7" fmla="*/ 4638455 h 5133975"/>
              <a:gd name="connsiteX8" fmla="*/ 328687 w 7981950"/>
              <a:gd name="connsiteY8" fmla="*/ 4061680 h 5133975"/>
              <a:gd name="connsiteX9" fmla="*/ 0 w 7981950"/>
              <a:gd name="connsiteY9" fmla="*/ 4061680 h 513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1950" h="5133975">
                <a:moveTo>
                  <a:pt x="0" y="0"/>
                </a:moveTo>
                <a:lnTo>
                  <a:pt x="7981950" y="0"/>
                </a:lnTo>
                <a:lnTo>
                  <a:pt x="7981950" y="5133975"/>
                </a:lnTo>
                <a:lnTo>
                  <a:pt x="553769" y="5133975"/>
                </a:lnTo>
                <a:lnTo>
                  <a:pt x="553769" y="4652523"/>
                </a:lnTo>
                <a:lnTo>
                  <a:pt x="0" y="4652523"/>
                </a:lnTo>
                <a:lnTo>
                  <a:pt x="0" y="4638455"/>
                </a:lnTo>
                <a:lnTo>
                  <a:pt x="328687" y="4638455"/>
                </a:lnTo>
                <a:lnTo>
                  <a:pt x="328687" y="4061680"/>
                </a:lnTo>
                <a:lnTo>
                  <a:pt x="0" y="406168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596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طرق عرض المستند 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68D3ECF-C7C9-4714-89CB-6A67AE987FE7}"/>
              </a:ext>
            </a:extLst>
          </p:cNvPr>
          <p:cNvSpPr txBox="1"/>
          <p:nvPr/>
        </p:nvSpPr>
        <p:spPr>
          <a:xfrm>
            <a:off x="211017" y="1026936"/>
            <a:ext cx="1136669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latin typeface="Dubai" panose="020B0503030403030204" pitchFamily="34" charset="-78"/>
                <a:cs typeface="Dubai" panose="020B0503030403030204" pitchFamily="34" charset="-78"/>
              </a:rPr>
              <a:t>في بعض الاحيان ننشئ مستنداً لغرض غير الطباعة بمشاركة عبر الانترنت , أو قد ترغب بإنشاء قائمة طويلة من المهمات أو الفقرات . يمكنك تغيير طرق عرض المستند الى </a:t>
            </a: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تخطيط ويب </a:t>
            </a:r>
            <a:r>
              <a:rPr lang="ar-SA" sz="2800" dirty="0">
                <a:latin typeface="Dubai" panose="020B0503030403030204" pitchFamily="34" charset="-78"/>
                <a:cs typeface="Dubai" panose="020B0503030403030204" pitchFamily="34" charset="-78"/>
              </a:rPr>
              <a:t>أو </a:t>
            </a: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تخطيط الطباعة </a:t>
            </a:r>
            <a:r>
              <a:rPr lang="ar-SA" sz="2800" dirty="0"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C8DDA0-0ECF-421B-BB46-7DEAF8449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487" y="2411931"/>
            <a:ext cx="7021025" cy="43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9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69EAFA2-4C87-4C67-B01F-7F87AF76DB42}"/>
              </a:ext>
            </a:extLst>
          </p:cNvPr>
          <p:cNvSpPr/>
          <p:nvPr/>
        </p:nvSpPr>
        <p:spPr>
          <a:xfrm>
            <a:off x="0" y="-59671"/>
            <a:ext cx="12192000" cy="935858"/>
          </a:xfrm>
          <a:prstGeom prst="rect">
            <a:avLst/>
          </a:prstGeom>
          <a:solidFill>
            <a:srgbClr val="3F3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D3B2993-2292-4209-95A1-D097471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-99309"/>
            <a:ext cx="10515600" cy="1084047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طرق عرض المستند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5FCDD76-C95B-4A6C-8824-6EC17648A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25" y="1228725"/>
            <a:ext cx="8949517" cy="51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849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2962038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294</Words>
  <Application>Microsoft Office PowerPoint</Application>
  <PresentationFormat>شاشة عريضة</PresentationFormat>
  <Paragraphs>53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Dubai</vt:lpstr>
      <vt:lpstr>نسق Office</vt:lpstr>
      <vt:lpstr>عرض تقديمي في PowerPoint</vt:lpstr>
      <vt:lpstr>تقويم قبلي: استراتيجية المناقشة النشطة</vt:lpstr>
      <vt:lpstr>اهداف التعلم :</vt:lpstr>
      <vt:lpstr>مقدمة:</vt:lpstr>
      <vt:lpstr>التحقق من الأخطاء:</vt:lpstr>
      <vt:lpstr>قاموس المرادفات:</vt:lpstr>
      <vt:lpstr>العثور على الكلمة واستبدالها:</vt:lpstr>
      <vt:lpstr>طرق عرض المستند :</vt:lpstr>
      <vt:lpstr>طرق عرض المستند :</vt:lpstr>
      <vt:lpstr>طرق عرض المستند :</vt:lpstr>
      <vt:lpstr>طرق عرض المستند :</vt:lpstr>
      <vt:lpstr>الطباعة :</vt:lpstr>
      <vt:lpstr>الطباعة :</vt:lpstr>
      <vt:lpstr>الطباعة :</vt:lpstr>
      <vt:lpstr>قبل الطباعة :</vt:lpstr>
      <vt:lpstr>تقويم ختامي:</vt:lpstr>
      <vt:lpstr>تقويم ختامي:</vt:lpstr>
      <vt:lpstr>تقويم ختامي:</vt:lpstr>
      <vt:lpstr>الواجب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اهداف التعلم :</dc:title>
  <dc:creator>abeer saleh</dc:creator>
  <cp:lastModifiedBy>abeer saleh</cp:lastModifiedBy>
  <cp:revision>25</cp:revision>
  <dcterms:created xsi:type="dcterms:W3CDTF">2021-08-23T09:55:13Z</dcterms:created>
  <dcterms:modified xsi:type="dcterms:W3CDTF">2021-08-23T12:37:31Z</dcterms:modified>
</cp:coreProperties>
</file>